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presProps" Target="presProps.xml"/><Relationship Id="rId3" Type="http://schemas.openxmlformats.org/officeDocument/2006/relationships/slide" Target="slides/slide1.xml"/><Relationship Id="rId21" Type="http://schemas.openxmlformats.org/officeDocument/2006/relationships/tableStyles" Target="tableStyles.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viewProps" Target="view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8881430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6135372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2245246958"/>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12206845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2802558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428810425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18052618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3296433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85616733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13815616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6921522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1168455475"/>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CE02D138-5039-4449-8257-A9E82C8ED548}"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33002404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E02D138-5039-4449-8257-A9E82C8ED548}"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A1B346D-6C83-4CF6-A790-7DE61802C96C}" type="slidenum">
              <a:rPr lang="zh-CN" altLang="en-US" smtClean="0"/>
              <a:t>‹#›</a:t>
            </a:fld>
            <a:endParaRPr lang="zh-CN" altLang="en-US"/>
          </a:p>
        </p:txBody>
      </p:sp>
    </p:spTree>
    <p:extLst>
      <p:ext uri="{BB962C8B-B14F-4D97-AF65-F5344CB8AC3E}">
        <p14:creationId xmlns:p14="http://schemas.microsoft.com/office/powerpoint/2010/main" val="3090329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424959453"/>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12.xml"/><Relationship Id="rId1" Type="http://schemas.openxmlformats.org/officeDocument/2006/relationships/tags" Target="../tags/tag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5.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7" name="Rectangle 3"/>
          <p:cNvSpPr txBox="1"/>
          <p:nvPr/>
        </p:nvSpPr>
        <p:spPr bwMode="auto">
          <a:xfrm>
            <a:off x="1737178" y="3429000"/>
            <a:ext cx="765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第六章　证券投资决策</a:t>
            </a:r>
          </a:p>
        </p:txBody>
      </p:sp>
    </p:spTree>
    <p:extLst>
      <p:ext uri="{BB962C8B-B14F-4D97-AF65-F5344CB8AC3E}">
        <p14:creationId xmlns:p14="http://schemas.microsoft.com/office/powerpoint/2010/main" val="355886605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股票投资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一、股票估价模型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股票估价的基本模型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零增长股票的估价模型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固定增长股票的估价模型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非固定增长股票的估价模型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未来准备出售的股票估价模型</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Tree>
    <p:extLst>
      <p:ext uri="{BB962C8B-B14F-4D97-AF65-F5344CB8AC3E}">
        <p14:creationId xmlns:p14="http://schemas.microsoft.com/office/powerpoint/2010/main" val="42848630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股票投资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二、普通股的预期报酬率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零增长股票的预期报酬率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固定增长股票的预期报酬率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非固定增长股票的预期报酬率</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Tree>
    <p:extLst>
      <p:ext uri="{BB962C8B-B14F-4D97-AF65-F5344CB8AC3E}">
        <p14:creationId xmlns:p14="http://schemas.microsoft.com/office/powerpoint/2010/main" val="22501731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证券投资基金</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一、证券投资基金的特点 </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证券投资基金是一种集合投资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证券投资基金体现信托关系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证券投资基金能够分散风险</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12</a:t>
            </a:fld>
            <a:endParaRPr lang="zh-CN" altLang="en-US">
              <a:solidFill>
                <a:prstClr val="black">
                  <a:tint val="75000"/>
                </a:prstClr>
              </a:solidFill>
            </a:endParaRPr>
          </a:p>
        </p:txBody>
      </p:sp>
    </p:spTree>
    <p:extLst>
      <p:ext uri="{BB962C8B-B14F-4D97-AF65-F5344CB8AC3E}">
        <p14:creationId xmlns:p14="http://schemas.microsoft.com/office/powerpoint/2010/main" val="428783112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证券投资基金</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二、证券投资基金的分类</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契约型基金和公司型基金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封闭式基金和开放式基金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债券基金、股票基金和货币基金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成长型基金、收入型基金和平衡型基金</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13</a:t>
            </a:fld>
            <a:endParaRPr lang="zh-CN" altLang="en-US">
              <a:solidFill>
                <a:prstClr val="black">
                  <a:tint val="75000"/>
                </a:prstClr>
              </a:solidFill>
            </a:endParaRPr>
          </a:p>
        </p:txBody>
      </p:sp>
    </p:spTree>
    <p:extLst>
      <p:ext uri="{BB962C8B-B14F-4D97-AF65-F5344CB8AC3E}">
        <p14:creationId xmlns:p14="http://schemas.microsoft.com/office/powerpoint/2010/main" val="421038531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证券投资基金</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三、证券投资基金的风险</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市场风险</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管理风险</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技术风险</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巨额赎回风险</a:t>
            </a:r>
          </a:p>
          <a:p>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14</a:t>
            </a:fld>
            <a:endParaRPr lang="zh-CN" altLang="en-US">
              <a:solidFill>
                <a:prstClr val="black">
                  <a:tint val="75000"/>
                </a:prstClr>
              </a:solidFill>
            </a:endParaRPr>
          </a:p>
        </p:txBody>
      </p:sp>
    </p:spTree>
    <p:extLst>
      <p:ext uri="{BB962C8B-B14F-4D97-AF65-F5344CB8AC3E}">
        <p14:creationId xmlns:p14="http://schemas.microsoft.com/office/powerpoint/2010/main" val="71776665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证券投资基金</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四、我国证券投资基金的发展</a:t>
            </a:r>
          </a:p>
          <a:p>
            <a:r>
              <a:rPr lang="zh-CN" altLang="zh-CN" dirty="0"/>
              <a:t>证券投资基金于</a:t>
            </a:r>
            <a:r>
              <a:rPr lang="en-US" altLang="zh-CN" dirty="0"/>
              <a:t>18~19</a:t>
            </a:r>
            <a:r>
              <a:rPr lang="zh-CN" altLang="zh-CN" dirty="0"/>
              <a:t>世纪起源于英国</a:t>
            </a:r>
            <a:r>
              <a:rPr lang="en-US" altLang="zh-CN" dirty="0"/>
              <a:t>,</a:t>
            </a:r>
            <a:r>
              <a:rPr lang="zh-CN" altLang="zh-CN" dirty="0"/>
              <a:t>后盛行于美国。我国证券投资基金起步较晚</a:t>
            </a:r>
            <a:r>
              <a:rPr lang="en-US" altLang="zh-CN" dirty="0"/>
              <a:t>,20</a:t>
            </a:r>
            <a:r>
              <a:rPr lang="zh-CN" altLang="zh-CN" dirty="0"/>
              <a:t>世纪</a:t>
            </a:r>
            <a:r>
              <a:rPr lang="en-US" altLang="zh-CN" dirty="0"/>
              <a:t>70</a:t>
            </a:r>
            <a:r>
              <a:rPr lang="zh-CN" altLang="zh-CN" dirty="0"/>
              <a:t>年代开始到</a:t>
            </a:r>
            <a:r>
              <a:rPr lang="en-US" altLang="zh-CN" dirty="0"/>
              <a:t>1997</a:t>
            </a:r>
            <a:r>
              <a:rPr lang="zh-CN" altLang="zh-CN" dirty="0"/>
              <a:t>年</a:t>
            </a:r>
            <a:r>
              <a:rPr lang="en-US" altLang="zh-CN" dirty="0"/>
              <a:t>11</a:t>
            </a:r>
            <a:r>
              <a:rPr lang="zh-CN" altLang="zh-CN" dirty="0"/>
              <a:t>月</a:t>
            </a:r>
            <a:r>
              <a:rPr lang="en-US" altLang="zh-CN" dirty="0"/>
              <a:t>14</a:t>
            </a:r>
            <a:r>
              <a:rPr lang="zh-CN" altLang="zh-CN" dirty="0"/>
              <a:t>日出台《证券投资基金管理暂行办法》可视为证券投资基金的探索阶段</a:t>
            </a:r>
            <a:r>
              <a:rPr lang="en-US" altLang="zh-CN" dirty="0"/>
              <a:t>;</a:t>
            </a:r>
            <a:r>
              <a:rPr lang="zh-CN" altLang="zh-CN" dirty="0"/>
              <a:t>《证券投资基金管理暂行办法》出台后</a:t>
            </a:r>
            <a:r>
              <a:rPr lang="en-US" altLang="zh-CN" dirty="0"/>
              <a:t>,</a:t>
            </a:r>
            <a:r>
              <a:rPr lang="zh-CN" altLang="zh-CN" dirty="0"/>
              <a:t>证券投资基金的发展开始进入规范试点阶段</a:t>
            </a:r>
            <a:r>
              <a:rPr lang="en-US" altLang="zh-CN" dirty="0"/>
              <a:t>;2004</a:t>
            </a:r>
            <a:r>
              <a:rPr lang="zh-CN" altLang="zh-CN" dirty="0"/>
              <a:t>年</a:t>
            </a:r>
            <a:r>
              <a:rPr lang="en-US" altLang="zh-CN" dirty="0"/>
              <a:t>6</a:t>
            </a:r>
            <a:r>
              <a:rPr lang="zh-CN" altLang="zh-CN" dirty="0"/>
              <a:t>月</a:t>
            </a:r>
            <a:r>
              <a:rPr lang="en-US" altLang="zh-CN" dirty="0"/>
              <a:t>1</a:t>
            </a:r>
            <a:r>
              <a:rPr lang="zh-CN" altLang="zh-CN" dirty="0"/>
              <a:t>日《证券投资基金法》的颁布、 </a:t>
            </a:r>
            <a:r>
              <a:rPr lang="en-US" altLang="zh-CN" dirty="0"/>
              <a:t>2012</a:t>
            </a:r>
            <a:r>
              <a:rPr lang="zh-CN" altLang="zh-CN" dirty="0"/>
              <a:t>年</a:t>
            </a:r>
            <a:r>
              <a:rPr lang="en-US" altLang="zh-CN" dirty="0"/>
              <a:t>6</a:t>
            </a:r>
            <a:r>
              <a:rPr lang="zh-CN" altLang="zh-CN" dirty="0"/>
              <a:t>月</a:t>
            </a:r>
            <a:r>
              <a:rPr lang="en-US" altLang="zh-CN" dirty="0"/>
              <a:t>6</a:t>
            </a:r>
            <a:r>
              <a:rPr lang="zh-CN" altLang="zh-CN" dirty="0"/>
              <a:t>日基金行业自律组织——中国证券投资基金业协会的成立</a:t>
            </a:r>
            <a:r>
              <a:rPr lang="en-US" altLang="zh-CN" dirty="0"/>
              <a:t>,</a:t>
            </a:r>
            <a:r>
              <a:rPr lang="zh-CN" altLang="zh-CN" dirty="0"/>
              <a:t>标志着我国证券投资基金行业进入快速、规范化发展阶段。</a:t>
            </a:r>
          </a:p>
          <a:p>
            <a:r>
              <a:rPr lang="zh-CN" altLang="zh-CN" dirty="0"/>
              <a:t>根据中国证券投资基金业协会的统计</a:t>
            </a:r>
            <a:r>
              <a:rPr lang="en-US" altLang="zh-CN" dirty="0"/>
              <a:t>,</a:t>
            </a:r>
            <a:r>
              <a:rPr lang="zh-CN" altLang="zh-CN" dirty="0"/>
              <a:t>截至</a:t>
            </a:r>
            <a:r>
              <a:rPr lang="en-US" altLang="zh-CN" dirty="0"/>
              <a:t>2017</a:t>
            </a:r>
            <a:r>
              <a:rPr lang="zh-CN" altLang="zh-CN" dirty="0"/>
              <a:t>年</a:t>
            </a:r>
            <a:r>
              <a:rPr lang="en-US" altLang="zh-CN" dirty="0"/>
              <a:t>12</a:t>
            </a:r>
            <a:r>
              <a:rPr lang="zh-CN" altLang="zh-CN" dirty="0"/>
              <a:t>月底</a:t>
            </a:r>
            <a:r>
              <a:rPr lang="en-US" altLang="zh-CN" dirty="0"/>
              <a:t>,</a:t>
            </a:r>
            <a:r>
              <a:rPr lang="zh-CN" altLang="zh-CN" dirty="0"/>
              <a:t>我国境内共有基金管理公司</a:t>
            </a:r>
            <a:r>
              <a:rPr lang="en-US" altLang="zh-CN" dirty="0"/>
              <a:t>113</a:t>
            </a:r>
            <a:r>
              <a:rPr lang="zh-CN" altLang="zh-CN" dirty="0"/>
              <a:t>家</a:t>
            </a:r>
            <a:r>
              <a:rPr lang="en-US" altLang="zh-CN" dirty="0"/>
              <a:t>,</a:t>
            </a:r>
            <a:r>
              <a:rPr lang="zh-CN" altLang="zh-CN" dirty="0"/>
              <a:t>其中</a:t>
            </a:r>
            <a:r>
              <a:rPr lang="en-US" altLang="zh-CN" dirty="0"/>
              <a:t>,</a:t>
            </a:r>
            <a:r>
              <a:rPr lang="zh-CN" altLang="zh-CN" dirty="0"/>
              <a:t>中外合资公司</a:t>
            </a:r>
            <a:r>
              <a:rPr lang="en-US" altLang="zh-CN" dirty="0"/>
              <a:t>45</a:t>
            </a:r>
            <a:r>
              <a:rPr lang="zh-CN" altLang="zh-CN" dirty="0"/>
              <a:t>家</a:t>
            </a:r>
            <a:r>
              <a:rPr lang="en-US" altLang="zh-CN" dirty="0"/>
              <a:t>,</a:t>
            </a:r>
            <a:r>
              <a:rPr lang="zh-CN" altLang="zh-CN" dirty="0"/>
              <a:t>内资公司</a:t>
            </a:r>
            <a:r>
              <a:rPr lang="en-US" altLang="zh-CN" dirty="0"/>
              <a:t>68</a:t>
            </a:r>
            <a:r>
              <a:rPr lang="zh-CN" altLang="zh-CN" dirty="0"/>
              <a:t>家</a:t>
            </a:r>
            <a:r>
              <a:rPr lang="en-US" altLang="zh-CN" dirty="0"/>
              <a:t>;</a:t>
            </a:r>
            <a:r>
              <a:rPr lang="zh-CN" altLang="zh-CN" dirty="0"/>
              <a:t>取得公募基金管理资格的证券公司或证券公司资管子公司共</a:t>
            </a:r>
            <a:r>
              <a:rPr lang="en-US" altLang="zh-CN" dirty="0"/>
              <a:t>12</a:t>
            </a:r>
            <a:r>
              <a:rPr lang="zh-CN" altLang="zh-CN" dirty="0"/>
              <a:t>家</a:t>
            </a:r>
            <a:r>
              <a:rPr lang="en-US" altLang="zh-CN" dirty="0"/>
              <a:t>,</a:t>
            </a:r>
            <a:r>
              <a:rPr lang="zh-CN" altLang="zh-CN" dirty="0"/>
              <a:t>保险资管公司</a:t>
            </a:r>
            <a:r>
              <a:rPr lang="en-US" altLang="zh-CN" dirty="0"/>
              <a:t>2</a:t>
            </a:r>
            <a:r>
              <a:rPr lang="zh-CN" altLang="zh-CN" dirty="0"/>
              <a:t>家</a:t>
            </a:r>
            <a:r>
              <a:rPr lang="en-US" altLang="zh-CN" dirty="0"/>
              <a:t>,</a:t>
            </a:r>
            <a:r>
              <a:rPr lang="zh-CN" altLang="zh-CN" dirty="0"/>
              <a:t>以上机构管理的公募基金资产合计</a:t>
            </a:r>
            <a:r>
              <a:rPr lang="en-US" altLang="zh-CN" dirty="0"/>
              <a:t>11.6</a:t>
            </a:r>
            <a:r>
              <a:rPr lang="zh-CN" altLang="zh-CN" dirty="0"/>
              <a:t>万亿元。</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15</a:t>
            </a:fld>
            <a:endParaRPr lang="zh-CN" altLang="en-US">
              <a:solidFill>
                <a:prstClr val="black">
                  <a:tint val="75000"/>
                </a:prstClr>
              </a:solidFill>
            </a:endParaRPr>
          </a:p>
        </p:txBody>
      </p:sp>
    </p:spTree>
    <p:custDataLst>
      <p:tags r:id="rId1"/>
    </p:custDataLst>
    <p:extLst>
      <p:ext uri="{BB962C8B-B14F-4D97-AF65-F5344CB8AC3E}">
        <p14:creationId xmlns:p14="http://schemas.microsoft.com/office/powerpoint/2010/main" val="30046827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  录</a:t>
            </a:r>
          </a:p>
        </p:txBody>
      </p:sp>
      <p:grpSp>
        <p:nvGrpSpPr>
          <p:cNvPr id="21" name="组合 20"/>
          <p:cNvGrpSpPr/>
          <p:nvPr/>
        </p:nvGrpSpPr>
        <p:grpSpPr>
          <a:xfrm>
            <a:off x="2945130" y="2396166"/>
            <a:ext cx="6390005" cy="2586990"/>
            <a:chOff x="4638" y="2658"/>
            <a:chExt cx="10063" cy="4074"/>
          </a:xfrm>
        </p:grpSpPr>
        <p:grpSp>
          <p:nvGrpSpPr>
            <p:cNvPr id="5" name="Group 4"/>
            <p:cNvGrpSpPr/>
            <p:nvPr/>
          </p:nvGrpSpPr>
          <p:grpSpPr bwMode="auto">
            <a:xfrm>
              <a:off x="4638" y="2658"/>
              <a:ext cx="10063" cy="832"/>
              <a:chOff x="0" y="0"/>
              <a:chExt cx="2982" cy="288"/>
            </a:xfrm>
          </p:grpSpPr>
          <p:sp>
            <p:nvSpPr>
              <p:cNvPr id="6"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7" name="Rectangle 6"/>
              <p:cNvSpPr>
                <a:spLocks noChangeArrowheads="1"/>
              </p:cNvSpPr>
              <p:nvPr/>
            </p:nvSpPr>
            <p:spPr bwMode="auto">
              <a:xfrm>
                <a:off x="299" y="67"/>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证券投资概述</a:t>
                </a:r>
                <a:endParaRPr lang="zh-CN" altLang="en-US" dirty="0">
                  <a:solidFill>
                    <a:srgbClr val="000000"/>
                  </a:solidFill>
                  <a:latin typeface="方正书宋_GBK" charset="0"/>
                  <a:ea typeface="方正书宋_GBK" charset="0"/>
                  <a:cs typeface="方正书宋_GBK" charset="0"/>
                  <a:sym typeface="+mn-ea"/>
                </a:endParaRPr>
              </a:p>
            </p:txBody>
          </p:sp>
          <p:sp>
            <p:nvSpPr>
              <p:cNvPr id="8"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9" name="Group 8"/>
            <p:cNvGrpSpPr/>
            <p:nvPr/>
          </p:nvGrpSpPr>
          <p:grpSpPr bwMode="auto">
            <a:xfrm>
              <a:off x="4638" y="3745"/>
              <a:ext cx="10063" cy="832"/>
              <a:chOff x="0" y="0"/>
              <a:chExt cx="2982" cy="288"/>
            </a:xfrm>
          </p:grpSpPr>
          <p:sp>
            <p:nvSpPr>
              <p:cNvPr id="1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1"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债券投资</a:t>
                </a:r>
                <a:endParaRPr lang="zh-CN" altLang="en-US" dirty="0">
                  <a:solidFill>
                    <a:srgbClr val="000000"/>
                  </a:solidFill>
                  <a:latin typeface="方正书宋_GBK" charset="0"/>
                  <a:ea typeface="方正书宋_GBK" charset="0"/>
                  <a:cs typeface="方正书宋_GBK" charset="0"/>
                  <a:sym typeface="+mn-ea"/>
                </a:endParaRPr>
              </a:p>
            </p:txBody>
          </p:sp>
          <p:sp>
            <p:nvSpPr>
              <p:cNvPr id="1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13" name="Group 12"/>
            <p:cNvGrpSpPr/>
            <p:nvPr/>
          </p:nvGrpSpPr>
          <p:grpSpPr bwMode="auto">
            <a:xfrm>
              <a:off x="4638" y="4766"/>
              <a:ext cx="10063" cy="832"/>
              <a:chOff x="0" y="0"/>
              <a:chExt cx="2982" cy="288"/>
            </a:xfrm>
          </p:grpSpPr>
          <p:sp>
            <p:nvSpPr>
              <p:cNvPr id="14"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5" name="Rectangle 14"/>
              <p:cNvSpPr>
                <a:spLocks noChangeArrowheads="1"/>
              </p:cNvSpPr>
              <p:nvPr/>
            </p:nvSpPr>
            <p:spPr bwMode="auto">
              <a:xfrm>
                <a:off x="299" y="55"/>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股票投资</a:t>
                </a:r>
                <a:endParaRPr lang="zh-CN" altLang="en-US" dirty="0">
                  <a:solidFill>
                    <a:srgbClr val="000000"/>
                  </a:solidFill>
                  <a:latin typeface="方正书宋_GBK" charset="0"/>
                  <a:ea typeface="方正书宋_GBK" charset="0"/>
                  <a:cs typeface="方正书宋_GBK" charset="0"/>
                  <a:sym typeface="+mn-ea"/>
                </a:endParaRPr>
              </a:p>
            </p:txBody>
          </p:sp>
          <p:sp>
            <p:nvSpPr>
              <p:cNvPr id="16"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23" name="Group 16"/>
            <p:cNvGrpSpPr/>
            <p:nvPr/>
          </p:nvGrpSpPr>
          <p:grpSpPr bwMode="auto">
            <a:xfrm>
              <a:off x="4638" y="6047"/>
              <a:ext cx="9830" cy="581"/>
              <a:chOff x="0" y="27"/>
              <a:chExt cx="2913" cy="201"/>
            </a:xfrm>
          </p:grpSpPr>
          <p:sp>
            <p:nvSpPr>
              <p:cNvPr id="29" name="Rectangle 18"/>
              <p:cNvSpPr>
                <a:spLocks noChangeArrowheads="1"/>
              </p:cNvSpPr>
              <p:nvPr/>
            </p:nvSpPr>
            <p:spPr bwMode="auto">
              <a:xfrm>
                <a:off x="299" y="27"/>
                <a:ext cx="2614"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第四节　证券投资基金</a:t>
                </a:r>
                <a:endParaRPr lang="zh-CN" altLang="en-US" b="1" dirty="0">
                  <a:solidFill>
                    <a:srgbClr val="000000"/>
                  </a:solidFill>
                  <a:latin typeface="方正书宋_GBK" charset="0"/>
                  <a:ea typeface="方正书宋_GBK" charset="0"/>
                  <a:cs typeface="方正书宋_GBK" charset="0"/>
                  <a:sym typeface="+mn-ea"/>
                </a:endParaRPr>
              </a:p>
            </p:txBody>
          </p:sp>
          <p:sp>
            <p:nvSpPr>
              <p:cNvPr id="30" name="Oval 19"/>
              <p:cNvSpPr>
                <a:spLocks noChangeArrowheads="1"/>
              </p:cNvSpPr>
              <p:nvPr/>
            </p:nvSpPr>
            <p:spPr bwMode="auto">
              <a:xfrm>
                <a:off x="0" y="72"/>
                <a:ext cx="144" cy="144"/>
              </a:xfrm>
              <a:prstGeom prst="ellipse">
                <a:avLst/>
              </a:prstGeom>
              <a:gradFill rotWithShape="1">
                <a:gsLst>
                  <a:gs pos="0">
                    <a:schemeClr val="accent1"/>
                  </a:gs>
                  <a:gs pos="100000">
                    <a:srgbClr val="3F7878"/>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sp>
          <p:nvSpPr>
            <p:cNvPr id="48" name="AutoShape 13"/>
            <p:cNvSpPr>
              <a:spLocks noChangeArrowheads="1"/>
            </p:cNvSpPr>
            <p:nvPr/>
          </p:nvSpPr>
          <p:spPr bwMode="auto">
            <a:xfrm>
              <a:off x="4820" y="5900"/>
              <a:ext cx="9881" cy="832"/>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364433614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证券投资概述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一、证券投资的含义及特点</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证券投资的含义</a:t>
            </a:r>
          </a:p>
          <a:p>
            <a:r>
              <a:rPr lang="zh-CN" altLang="zh-CN" dirty="0"/>
              <a:t>证券投资是指投资者买卖股票、债券、基金等有价证券及其衍生产品</a:t>
            </a:r>
            <a:r>
              <a:rPr lang="en-US" altLang="zh-CN" dirty="0"/>
              <a:t>,</a:t>
            </a:r>
            <a:r>
              <a:rPr lang="zh-CN" altLang="zh-CN" dirty="0"/>
              <a:t>以获取收益的经济行为。证券投资按照投资对象</a:t>
            </a:r>
            <a:r>
              <a:rPr lang="en-US" altLang="zh-CN" dirty="0"/>
              <a:t>,</a:t>
            </a:r>
            <a:r>
              <a:rPr lang="zh-CN" altLang="zh-CN" dirty="0"/>
              <a:t>可以分为债券投资、股票投资、基金投资及组合投资等。</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证券投资的特点</a:t>
            </a:r>
          </a:p>
          <a:p>
            <a:r>
              <a:rPr lang="en-US" altLang="zh-CN" dirty="0"/>
              <a:t>(1)</a:t>
            </a:r>
            <a:r>
              <a:rPr lang="zh-CN" altLang="zh-CN" dirty="0"/>
              <a:t>证券投资流动性强。</a:t>
            </a:r>
          </a:p>
          <a:p>
            <a:r>
              <a:rPr lang="en-US" altLang="zh-CN" dirty="0"/>
              <a:t>(2)</a:t>
            </a:r>
            <a:r>
              <a:rPr lang="zh-CN" altLang="zh-CN" dirty="0"/>
              <a:t>交易成本低。</a:t>
            </a:r>
          </a:p>
          <a:p>
            <a:r>
              <a:rPr lang="en-US" altLang="zh-CN" dirty="0"/>
              <a:t>(3)</a:t>
            </a:r>
            <a:r>
              <a:rPr lang="zh-CN" altLang="zh-CN" dirty="0"/>
              <a:t>投资风险高。</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Tree>
    <p:extLst>
      <p:ext uri="{BB962C8B-B14F-4D97-AF65-F5344CB8AC3E}">
        <p14:creationId xmlns:p14="http://schemas.microsoft.com/office/powerpoint/2010/main" val="356591535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证券投资概述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二、证券投资的原则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风险与报酬最佳组合原则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分散投资原则</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剩余资金投资原则</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Tree>
    <p:extLst>
      <p:ext uri="{BB962C8B-B14F-4D97-AF65-F5344CB8AC3E}">
        <p14:creationId xmlns:p14="http://schemas.microsoft.com/office/powerpoint/2010/main" val="37776686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证券投资概述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三、证券投资的风险与报酬</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证券投资风险</a:t>
            </a:r>
          </a:p>
          <a:p>
            <a:r>
              <a:rPr lang="zh-CN" altLang="zh-CN" dirty="0"/>
              <a:t>证券投资风险是证券投资中的不确定性</a:t>
            </a:r>
            <a:r>
              <a:rPr lang="en-US" altLang="zh-CN" dirty="0"/>
              <a:t>,</a:t>
            </a:r>
            <a:r>
              <a:rPr lang="zh-CN" altLang="zh-CN" dirty="0"/>
              <a:t>包括系统风险和非系统风险。</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证券投资报酬</a:t>
            </a:r>
          </a:p>
          <a:p>
            <a:r>
              <a:rPr lang="zh-CN" altLang="zh-CN" dirty="0"/>
              <a:t>证券投资报酬从形式上来说</a:t>
            </a:r>
            <a:r>
              <a:rPr lang="en-US" altLang="zh-CN" dirty="0"/>
              <a:t>,</a:t>
            </a:r>
            <a:r>
              <a:rPr lang="zh-CN" altLang="zh-CN" dirty="0"/>
              <a:t>主要是债券利息、股利和资本利得。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Tree>
    <p:extLst>
      <p:ext uri="{BB962C8B-B14F-4D97-AF65-F5344CB8AC3E}">
        <p14:creationId xmlns:p14="http://schemas.microsoft.com/office/powerpoint/2010/main" val="55213772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债券投资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一、债券的基本要素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债券面值</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债券票面利率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债券期限</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债券价格</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Tree>
    <p:extLst>
      <p:ext uri="{BB962C8B-B14F-4D97-AF65-F5344CB8AC3E}">
        <p14:creationId xmlns:p14="http://schemas.microsoft.com/office/powerpoint/2010/main" val="371503396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债券投资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二、债券的分类</a:t>
            </a: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按发行主体分</a:t>
            </a:r>
            <a:endParaRPr lang="en-US"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按发行价格与面值的关系分</a:t>
            </a:r>
            <a:endParaRPr lang="en-US"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按偿还与付息方式分</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Tree>
    <p:extLst>
      <p:ext uri="{BB962C8B-B14F-4D97-AF65-F5344CB8AC3E}">
        <p14:creationId xmlns:p14="http://schemas.microsoft.com/office/powerpoint/2010/main" val="362711848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债券投资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三、债券估价的模型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债券估价基本模型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一年内多次付息债券的估价模型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纯贴现债券的估价模型</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一次还本付息债券的估价模型</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Tree>
    <p:extLst>
      <p:ext uri="{BB962C8B-B14F-4D97-AF65-F5344CB8AC3E}">
        <p14:creationId xmlns:p14="http://schemas.microsoft.com/office/powerpoint/2010/main" val="162983851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第二节　债券投资</a:t>
            </a:r>
            <a:endParaRPr lang="zh-CN" altLang="en-US"/>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四、债券的到期报酬率</a:t>
            </a:r>
            <a:endParaRPr lang="zh-CN" altLang="en-US" dirty="0"/>
          </a:p>
          <a:p>
            <a:r>
              <a:rPr lang="zh-CN" altLang="en-US" dirty="0"/>
              <a:t>债券的到期报酬率可以用来评价债券的实际收益水平。所谓“到期报酬率”,是指投资者以特定价格购买债券并一直持有至到期日所获得的报酬率。在复利计息条件下,到期报酬率是未来的现金流入量现值等于债券购买价格的贴现率,即:</a:t>
            </a:r>
          </a:p>
          <a:p>
            <a:endParaRPr lang="zh-CN" altLang="en-US" dirty="0"/>
          </a:p>
          <a:p>
            <a:endParaRPr lang="en-US" altLang="zh-CN" dirty="0" smtClean="0"/>
          </a:p>
          <a:p>
            <a:endParaRPr lang="zh-CN" altLang="en-US" dirty="0"/>
          </a:p>
          <a:p>
            <a:r>
              <a:rPr lang="zh-CN" altLang="en-US" dirty="0"/>
              <a:t>式中:P0——债券购买价格;</a:t>
            </a:r>
          </a:p>
          <a:p>
            <a:r>
              <a:rPr lang="zh-CN" altLang="en-US" dirty="0"/>
              <a:t>K——债券到期报酬率。</a:t>
            </a:r>
          </a:p>
          <a:p>
            <a:r>
              <a:rPr lang="zh-CN" altLang="en-US" dirty="0"/>
              <a:t>运用逐步测试法和内插法求解上述方程式,即可得到债券到期报酬率K。</a:t>
            </a:r>
          </a:p>
        </p:txBody>
      </p:sp>
      <p:graphicFrame>
        <p:nvGraphicFramePr>
          <p:cNvPr id="4" name="内容占位符 3">
            <a:hlinkClick r:id="" action="ppaction://ole?verb=0"/>
          </p:cNvPr>
          <p:cNvGraphicFramePr>
            <a:graphicFrameLocks noGrp="1" noChangeAspect="1"/>
          </p:cNvGraphicFramePr>
          <p:nvPr>
            <p:ph sz="half" idx="4294967295"/>
            <p:extLst/>
          </p:nvPr>
        </p:nvGraphicFramePr>
        <p:xfrm>
          <a:off x="1935207" y="3134179"/>
          <a:ext cx="3499485" cy="980440"/>
        </p:xfrm>
        <a:graphic>
          <a:graphicData uri="http://schemas.openxmlformats.org/presentationml/2006/ole">
            <mc:AlternateContent xmlns:mc="http://schemas.openxmlformats.org/markup-compatibility/2006">
              <mc:Choice xmlns:v="urn:schemas-microsoft-com:vml" Requires="v">
                <p:oleObj spid="_x0000_s1026"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1935207" y="3134179"/>
                        <a:ext cx="3499485" cy="980440"/>
                      </a:xfrm>
                      <a:prstGeom prst="rect">
                        <a:avLst/>
                      </a:prstGeom>
                    </p:spPr>
                  </p:pic>
                </p:oleObj>
              </mc:Fallback>
            </mc:AlternateContent>
          </a:graphicData>
        </a:graphic>
      </p:graphicFrame>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Tree>
    <p:extLst>
      <p:ext uri="{BB962C8B-B14F-4D97-AF65-F5344CB8AC3E}">
        <p14:creationId xmlns:p14="http://schemas.microsoft.com/office/powerpoint/2010/main" val="31280855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KSO_WM_SLIDE_MODEL_TYPE" val="timeline"/>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788</Words>
  <Application>Microsoft Office PowerPoint</Application>
  <PresentationFormat>宽屏</PresentationFormat>
  <Paragraphs>99</Paragraphs>
  <Slides>15</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15</vt:i4>
      </vt:variant>
    </vt:vector>
  </HeadingPairs>
  <TitlesOfParts>
    <vt:vector size="28" baseType="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1_Office 主题</vt:lpstr>
      <vt:lpstr>Equation.KSEE3</vt:lpstr>
      <vt:lpstr>PowerPoint 演示文稿</vt:lpstr>
      <vt:lpstr>目  录</vt:lpstr>
      <vt:lpstr>第一节　证券投资概述</vt:lpstr>
      <vt:lpstr>第一节　证券投资概述</vt:lpstr>
      <vt:lpstr>第一节　证券投资概述</vt:lpstr>
      <vt:lpstr>第二节　债券投资</vt:lpstr>
      <vt:lpstr>第二节　债券投资</vt:lpstr>
      <vt:lpstr>第二节　债券投资</vt:lpstr>
      <vt:lpstr>第二节　债券投资</vt:lpstr>
      <vt:lpstr>第三节　股票投资</vt:lpstr>
      <vt:lpstr>第三节　股票投资</vt:lpstr>
      <vt:lpstr>第四节　证券投资基金</vt:lpstr>
      <vt:lpstr>第四节　证券投资基金</vt:lpstr>
      <vt:lpstr>第四节　证券投资基金</vt:lpstr>
      <vt:lpstr>第四节　证券投资基金</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2024-06-02T06:43:41Z</dcterms:created>
  <dcterms:modified xsi:type="dcterms:W3CDTF">2024-06-02T06:43:51Z</dcterms:modified>
</cp:coreProperties>
</file>