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2" r:id="rId3"/>
    <p:sldId id="297" r:id="rId4"/>
    <p:sldId id="315" r:id="rId5"/>
    <p:sldId id="303" r:id="rId6"/>
    <p:sldId id="304" r:id="rId7"/>
    <p:sldId id="305" r:id="rId8"/>
    <p:sldId id="306" r:id="rId9"/>
    <p:sldId id="307" r:id="rId10"/>
    <p:sldId id="308" r:id="rId11"/>
    <p:sldId id="310" r:id="rId12"/>
    <p:sldId id="311" r:id="rId13"/>
    <p:sldId id="312" r:id="rId14"/>
    <p:sldId id="313" r:id="rId15"/>
    <p:sldId id="314" r:id="rId16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4" userDrawn="1">
          <p15:clr>
            <a:srgbClr val="A4A3A4"/>
          </p15:clr>
        </p15:guide>
        <p15:guide id="2" pos="38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0" y="96"/>
      </p:cViewPr>
      <p:guideLst>
        <p:guide orient="horz" pos="2194"/>
        <p:guide pos="3832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3751117"/>
            <a:ext cx="7321550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tif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tif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tif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tif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tif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tif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pic>
        <p:nvPicPr>
          <p:cNvPr id="4" name="图片 3" descr="F·5642电子商务综合实训-封一"/>
          <p:cNvPicPr>
            <a:picLocks noChangeAspect="1"/>
          </p:cNvPicPr>
          <p:nvPr/>
        </p:nvPicPr>
        <p:blipFill>
          <a:blip r:embed="rId1"/>
          <a:srcRect t="8528" r="6724" b="51704"/>
          <a:stretch>
            <a:fillRect/>
          </a:stretch>
        </p:blipFill>
        <p:spPr>
          <a:xfrm>
            <a:off x="2002155" y="171450"/>
            <a:ext cx="8606155" cy="506158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" name="image9.jpe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1670" y="1496060"/>
            <a:ext cx="396875" cy="39687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171575" y="143256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任务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实施：以当当网为例</a:t>
            </a:r>
            <a:endParaRPr lang="zh-CN" altLang="en-US" sz="24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标题 1"/>
          <p:cNvSpPr>
            <a:spLocks noGrp="1"/>
          </p:cNvSpPr>
          <p:nvPr/>
        </p:nvSpPr>
        <p:spPr>
          <a:xfrm>
            <a:off x="690934" y="30462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en-US" altLang="zh-CN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>
                <a:solidFill>
                  <a:schemeClr val="bg1"/>
                </a:solidFill>
                <a:sym typeface="+mn-ea"/>
              </a:rPr>
              <a:t>二</a:t>
            </a:r>
            <a:r>
              <a:rPr lang="en-US" altLang="zh-CN">
                <a:solidFill>
                  <a:schemeClr val="bg1"/>
                </a:solidFill>
                <a:sym typeface="+mn-ea"/>
              </a:rPr>
              <a:t> B2C电子商务</a:t>
            </a:r>
            <a:endParaRPr lang="en-US" altLang="zh-CN">
              <a:solidFill>
                <a:schemeClr val="bg1"/>
              </a:solidFill>
              <a:sym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1"/>
          <p:cNvSpPr>
            <a:spLocks noGrp="1"/>
          </p:cNvSpPr>
          <p:nvPr/>
        </p:nvSpPr>
        <p:spPr>
          <a:xfrm>
            <a:off x="690934" y="35987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>
                <a:solidFill>
                  <a:schemeClr val="bg1"/>
                </a:solidFill>
                <a:sym typeface="+mn-ea"/>
              </a:rPr>
              <a:t>任务三</a:t>
            </a:r>
            <a:r>
              <a:rPr lang="en-US">
                <a:solidFill>
                  <a:schemeClr val="bg1"/>
                </a:solidFill>
                <a:sym typeface="+mn-ea"/>
              </a:rPr>
              <a:t> </a:t>
            </a:r>
            <a:r>
              <a:rPr>
                <a:solidFill>
                  <a:schemeClr val="bg1"/>
                </a:solidFill>
                <a:sym typeface="+mn-ea"/>
              </a:rPr>
              <a:t>C2C电子商务</a:t>
            </a:r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5745" y="2141855"/>
            <a:ext cx="11861800" cy="446151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279400" defTabSz="266700">
              <a:lnSpc>
                <a:spcPct val="120000"/>
              </a:lnSpc>
              <a:spcAft>
                <a:spcPct val="0"/>
              </a:spcAft>
            </a:pP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一、</a:t>
            </a: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 C2C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基本概念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marL="0" indent="279400" defTabSz="266700">
              <a:lnSpc>
                <a:spcPct val="120000"/>
              </a:lnSpc>
              <a:spcAft>
                <a:spcPct val="0"/>
              </a:spcAft>
            </a:pP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279400" defTabSz="266700">
              <a:lnSpc>
                <a:spcPct val="120000"/>
              </a:lnSpc>
              <a:spcAft>
                <a:spcPct val="0"/>
              </a:spcAft>
            </a:pP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二、</a:t>
            </a: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 C2C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特点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279400" defTabSz="266700">
              <a:lnSpc>
                <a:spcPct val="120000"/>
              </a:lnSpc>
              <a:spcAft>
                <a:spcPct val="0"/>
              </a:spcAft>
            </a:pP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(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</a:t>
            </a: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 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提供交易双方网络交流的直观平台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279400" defTabSz="266700">
              <a:lnSpc>
                <a:spcPct val="120000"/>
              </a:lnSpc>
              <a:spcAft>
                <a:spcPct val="0"/>
              </a:spcAft>
            </a:pP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(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二</a:t>
            </a: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 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提供用户间交易的配套服务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279400" defTabSz="266700">
              <a:lnSpc>
                <a:spcPct val="120000"/>
              </a:lnSpc>
              <a:spcAft>
                <a:spcPct val="0"/>
              </a:spcAft>
            </a:pP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(1) 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支付服务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279400" defTabSz="266700">
              <a:lnSpc>
                <a:spcPct val="120000"/>
              </a:lnSpc>
              <a:spcAft>
                <a:spcPct val="0"/>
              </a:spcAft>
            </a:pP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(2) 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物流服务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279400" defTabSz="266700">
              <a:lnSpc>
                <a:spcPct val="120000"/>
              </a:lnSpc>
              <a:spcAft>
                <a:spcPct val="0"/>
              </a:spcAft>
            </a:pP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(3) 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售后服务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279400" defTabSz="266700">
              <a:lnSpc>
                <a:spcPct val="120000"/>
              </a:lnSpc>
              <a:spcAft>
                <a:spcPct val="0"/>
              </a:spcAft>
            </a:pP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(4) 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信用评价服务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279400" defTabSz="266700">
              <a:lnSpc>
                <a:spcPct val="120000"/>
              </a:lnSpc>
              <a:spcAft>
                <a:spcPct val="0"/>
              </a:spcAft>
            </a:pP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(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三</a:t>
            </a: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 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产品种类和数量极其丰富</a:t>
            </a: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但质量参差不齐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279400" defTabSz="266700">
              <a:lnSpc>
                <a:spcPct val="120000"/>
              </a:lnSpc>
              <a:spcAft>
                <a:spcPct val="0"/>
              </a:spcAft>
            </a:pP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(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四</a:t>
            </a: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 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交易次数多</a:t>
            </a: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但单次交易额小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279400" defTabSz="266700">
              <a:spcAft>
                <a:spcPct val="0"/>
              </a:spcAft>
            </a:pP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18" name="image6.jpe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4980" y="1519555"/>
            <a:ext cx="312420" cy="4165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80745" y="152654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相关知识</a:t>
            </a:r>
            <a:endParaRPr lang="zh-CN" altLang="en-US" sz="24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1"/>
          <p:cNvSpPr>
            <a:spLocks noGrp="1"/>
          </p:cNvSpPr>
          <p:nvPr/>
        </p:nvSpPr>
        <p:spPr>
          <a:xfrm>
            <a:off x="690934" y="34209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>
                <a:solidFill>
                  <a:schemeClr val="bg1"/>
                </a:solidFill>
                <a:sym typeface="+mn-ea"/>
              </a:rPr>
              <a:t>任务三</a:t>
            </a:r>
            <a:r>
              <a:rPr lang="en-US">
                <a:solidFill>
                  <a:schemeClr val="bg1"/>
                </a:solidFill>
                <a:sym typeface="+mn-ea"/>
              </a:rPr>
              <a:t> </a:t>
            </a:r>
            <a:r>
              <a:rPr>
                <a:solidFill>
                  <a:schemeClr val="bg1"/>
                </a:solidFill>
                <a:sym typeface="+mn-ea"/>
              </a:rPr>
              <a:t>C2C电子商务</a:t>
            </a:r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78255" y="1708785"/>
            <a:ext cx="51879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400">
                <a:latin typeface="楷体" panose="02010609060101010101" charset="-122"/>
                <a:ea typeface="楷体" panose="02010609060101010101" charset="-122"/>
              </a:rPr>
              <a:t>任务实施：</a:t>
            </a:r>
            <a:r>
              <a:rPr sz="2400">
                <a:latin typeface="楷体" panose="02010609060101010101" charset="-122"/>
                <a:ea typeface="楷体" panose="02010609060101010101" charset="-122"/>
              </a:rPr>
              <a:t>闲鱼闲置交易平台</a:t>
            </a:r>
            <a:endParaRPr lang="en-US" altLang="zh-CN" sz="240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1" name="image19.jpe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7865" y="1708785"/>
            <a:ext cx="419100" cy="4191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" name="image6.jpe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4980" y="1519555"/>
            <a:ext cx="312420" cy="4165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80745" y="152654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相关知识</a:t>
            </a:r>
            <a:endParaRPr lang="zh-CN" altLang="en-US" sz="24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90880" y="2225040"/>
            <a:ext cx="10950575" cy="169164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279400" defTabSz="266700">
              <a:lnSpc>
                <a:spcPct val="130000"/>
              </a:lnSpc>
              <a:spcAft>
                <a:spcPct val="0"/>
              </a:spcAft>
            </a:pP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一、</a:t>
            </a: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 B2G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模式优势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279400" defTabSz="266700">
              <a:lnSpc>
                <a:spcPct val="130000"/>
              </a:lnSpc>
              <a:spcAft>
                <a:spcPct val="0"/>
              </a:spcAft>
            </a:pP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(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</a:t>
            </a: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 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提高效率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279400" defTabSz="266700">
              <a:lnSpc>
                <a:spcPct val="130000"/>
              </a:lnSpc>
              <a:spcAft>
                <a:spcPct val="0"/>
              </a:spcAft>
            </a:pP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(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二</a:t>
            </a: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 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降低成本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279400" defTabSz="266700">
              <a:lnSpc>
                <a:spcPct val="130000"/>
              </a:lnSpc>
              <a:spcAft>
                <a:spcPct val="0"/>
              </a:spcAft>
            </a:pP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(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三</a:t>
            </a: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 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提升服务质量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72465" y="4043680"/>
            <a:ext cx="10968990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279400" defTabSz="266700">
              <a:lnSpc>
                <a:spcPct val="120000"/>
              </a:lnSpc>
              <a:spcAft>
                <a:spcPct val="0"/>
              </a:spcAft>
            </a:pP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二、</a:t>
            </a: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 B2G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模式挑战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279400" defTabSz="266700">
              <a:lnSpc>
                <a:spcPct val="120000"/>
              </a:lnSpc>
              <a:spcAft>
                <a:spcPct val="0"/>
              </a:spcAft>
            </a:pP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(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</a:t>
            </a: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 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安全风险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279400" defTabSz="266700">
              <a:lnSpc>
                <a:spcPct val="120000"/>
              </a:lnSpc>
              <a:spcAft>
                <a:spcPct val="0"/>
              </a:spcAft>
            </a:pP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(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二</a:t>
            </a: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 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技术壁垒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279400" defTabSz="266700">
              <a:lnSpc>
                <a:spcPct val="120000"/>
              </a:lnSpc>
              <a:spcAft>
                <a:spcPct val="0"/>
              </a:spcAft>
            </a:pP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(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三</a:t>
            </a: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) 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法律法规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279400" defTabSz="266700">
              <a:lnSpc>
                <a:spcPct val="120000"/>
              </a:lnSpc>
              <a:spcAft>
                <a:spcPct val="0"/>
              </a:spcAft>
            </a:pP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8" name="标题 1"/>
          <p:cNvSpPr>
            <a:spLocks noGrp="1"/>
          </p:cNvSpPr>
          <p:nvPr/>
        </p:nvSpPr>
        <p:spPr>
          <a:xfrm>
            <a:off x="672519" y="35161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>
                <a:solidFill>
                  <a:schemeClr val="bg1"/>
                </a:solidFill>
                <a:sym typeface="+mn-ea"/>
              </a:rPr>
              <a:t>任务四</a:t>
            </a:r>
            <a:r>
              <a:rPr lang="en-US">
                <a:solidFill>
                  <a:schemeClr val="bg1"/>
                </a:solidFill>
                <a:sym typeface="+mn-ea"/>
              </a:rPr>
              <a:t> </a:t>
            </a:r>
            <a:r>
              <a:rPr>
                <a:solidFill>
                  <a:schemeClr val="bg1"/>
                </a:solidFill>
                <a:sym typeface="+mn-ea"/>
              </a:rPr>
              <a:t>B2G电子商务</a:t>
            </a:r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1"/>
          <p:cNvSpPr>
            <a:spLocks noGrp="1"/>
          </p:cNvSpPr>
          <p:nvPr/>
        </p:nvSpPr>
        <p:spPr>
          <a:xfrm>
            <a:off x="690934" y="34209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>
                <a:solidFill>
                  <a:schemeClr val="bg1"/>
                </a:solidFill>
                <a:sym typeface="+mn-ea"/>
              </a:rPr>
              <a:t>任务四</a:t>
            </a:r>
            <a:r>
              <a:rPr lang="en-US">
                <a:solidFill>
                  <a:schemeClr val="bg1"/>
                </a:solidFill>
                <a:sym typeface="+mn-ea"/>
              </a:rPr>
              <a:t> </a:t>
            </a:r>
            <a:r>
              <a:rPr>
                <a:solidFill>
                  <a:schemeClr val="bg1"/>
                </a:solidFill>
                <a:sym typeface="+mn-ea"/>
              </a:rPr>
              <a:t>B2G电子商务</a:t>
            </a:r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pic>
        <p:nvPicPr>
          <p:cNvPr id="21" name="image9.jpe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0880" y="1844675"/>
            <a:ext cx="396875" cy="39687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200785" y="1844675"/>
            <a:ext cx="51879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400">
                <a:latin typeface="楷体" panose="02010609060101010101" charset="-122"/>
                <a:ea typeface="楷体" panose="02010609060101010101" charset="-122"/>
              </a:rPr>
              <a:t>任务实施：</a:t>
            </a:r>
            <a:r>
              <a:rPr sz="2400">
                <a:latin typeface="楷体" panose="02010609060101010101" charset="-122"/>
                <a:ea typeface="楷体" panose="02010609060101010101" charset="-122"/>
              </a:rPr>
              <a:t>山东省政府采购网上商城</a:t>
            </a:r>
            <a:endParaRPr sz="24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grpSp>
        <p:nvGrpSpPr>
          <p:cNvPr id="9" name="组合 8"/>
          <p:cNvGrpSpPr/>
          <p:nvPr/>
        </p:nvGrpSpPr>
        <p:grpSpPr>
          <a:xfrm>
            <a:off x="250825" y="277495"/>
            <a:ext cx="11666220" cy="6412230"/>
            <a:chOff x="395" y="437"/>
            <a:chExt cx="18372" cy="10098"/>
          </a:xfrm>
        </p:grpSpPr>
        <p:pic>
          <p:nvPicPr>
            <p:cNvPr id="4" name="图片 3" descr="F·5642电子商务综合实训-封一"/>
            <p:cNvPicPr>
              <a:picLocks noChangeAspect="1"/>
            </p:cNvPicPr>
            <p:nvPr/>
          </p:nvPicPr>
          <p:blipFill>
            <a:blip r:embed="rId1">
              <a:alphaModFix amt="20000"/>
            </a:blip>
            <a:srcRect t="59815" r="31637" b="11213"/>
            <a:stretch>
              <a:fillRect/>
            </a:stretch>
          </p:blipFill>
          <p:spPr>
            <a:xfrm>
              <a:off x="1954" y="1085"/>
              <a:ext cx="15156" cy="8861"/>
            </a:xfrm>
            <a:prstGeom prst="rect">
              <a:avLst/>
            </a:prstGeom>
          </p:spPr>
        </p:pic>
        <p:pic>
          <p:nvPicPr>
            <p:cNvPr id="5" name="图片 4" descr="F·5642电子商务综合实训-封一"/>
            <p:cNvPicPr>
              <a:picLocks noChangeAspect="1"/>
            </p:cNvPicPr>
            <p:nvPr/>
          </p:nvPicPr>
          <p:blipFill>
            <a:blip r:embed="rId1"/>
            <a:srcRect l="64069" t="87580" r="10804" b="4991"/>
            <a:stretch>
              <a:fillRect/>
            </a:stretch>
          </p:blipFill>
          <p:spPr>
            <a:xfrm>
              <a:off x="14875" y="8948"/>
              <a:ext cx="3892" cy="1587"/>
            </a:xfrm>
            <a:prstGeom prst="rect">
              <a:avLst/>
            </a:prstGeom>
          </p:spPr>
        </p:pic>
        <p:pic>
          <p:nvPicPr>
            <p:cNvPr id="7" name="图片 6" descr="F·5642电子商务综合实训-封一"/>
            <p:cNvPicPr>
              <a:picLocks noChangeAspect="1"/>
            </p:cNvPicPr>
            <p:nvPr/>
          </p:nvPicPr>
          <p:blipFill>
            <a:blip r:embed="rId1"/>
            <a:srcRect l="5837" t="11824" r="32942" b="80324"/>
            <a:stretch>
              <a:fillRect/>
            </a:stretch>
          </p:blipFill>
          <p:spPr>
            <a:xfrm>
              <a:off x="395" y="437"/>
              <a:ext cx="8760" cy="1550"/>
            </a:xfrm>
            <a:prstGeom prst="rect">
              <a:avLst/>
            </a:prstGeom>
          </p:spPr>
        </p:pic>
      </p:grpSp>
      <p:sp>
        <p:nvSpPr>
          <p:cNvPr id="8" name="文本框 7"/>
          <p:cNvSpPr txBox="1"/>
          <p:nvPr/>
        </p:nvSpPr>
        <p:spPr>
          <a:xfrm>
            <a:off x="-12879" y="2711018"/>
            <a:ext cx="12191999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第一章　  电子商务模式</a:t>
            </a:r>
            <a:endParaRPr kumimoji="0" lang="zh-CN" altLang="en-US" sz="5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/>
        </p:nvGrpSpPr>
        <p:grpSpPr>
          <a:xfrm>
            <a:off x="250825" y="277495"/>
            <a:ext cx="11666220" cy="6412230"/>
            <a:chOff x="395" y="437"/>
            <a:chExt cx="18372" cy="10098"/>
          </a:xfrm>
        </p:grpSpPr>
        <p:pic>
          <p:nvPicPr>
            <p:cNvPr id="8" name="图片 7" descr="F·5642电子商务综合实训-封一"/>
            <p:cNvPicPr>
              <a:picLocks noChangeAspect="1"/>
            </p:cNvPicPr>
            <p:nvPr/>
          </p:nvPicPr>
          <p:blipFill>
            <a:blip r:embed="rId1">
              <a:alphaModFix amt="20000"/>
            </a:blip>
            <a:srcRect t="59815" r="31637" b="11213"/>
            <a:stretch>
              <a:fillRect/>
            </a:stretch>
          </p:blipFill>
          <p:spPr>
            <a:xfrm>
              <a:off x="1954" y="1085"/>
              <a:ext cx="15156" cy="8861"/>
            </a:xfrm>
            <a:prstGeom prst="rect">
              <a:avLst/>
            </a:prstGeom>
          </p:spPr>
        </p:pic>
        <p:pic>
          <p:nvPicPr>
            <p:cNvPr id="10" name="图片 9" descr="F·5642电子商务综合实训-封一"/>
            <p:cNvPicPr>
              <a:picLocks noChangeAspect="1"/>
            </p:cNvPicPr>
            <p:nvPr/>
          </p:nvPicPr>
          <p:blipFill>
            <a:blip r:embed="rId1"/>
            <a:srcRect l="64069" t="87580" r="10804" b="4991"/>
            <a:stretch>
              <a:fillRect/>
            </a:stretch>
          </p:blipFill>
          <p:spPr>
            <a:xfrm>
              <a:off x="14875" y="8948"/>
              <a:ext cx="3892" cy="1587"/>
            </a:xfrm>
            <a:prstGeom prst="rect">
              <a:avLst/>
            </a:prstGeom>
          </p:spPr>
        </p:pic>
        <p:pic>
          <p:nvPicPr>
            <p:cNvPr id="11" name="图片 10" descr="F·5642电子商务综合实训-封一"/>
            <p:cNvPicPr>
              <a:picLocks noChangeAspect="1"/>
            </p:cNvPicPr>
            <p:nvPr/>
          </p:nvPicPr>
          <p:blipFill>
            <a:blip r:embed="rId1"/>
            <a:srcRect l="5837" t="11824" r="32942" b="80324"/>
            <a:stretch>
              <a:fillRect/>
            </a:stretch>
          </p:blipFill>
          <p:spPr>
            <a:xfrm>
              <a:off x="395" y="437"/>
              <a:ext cx="8760" cy="1550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4365625" y="1976120"/>
            <a:ext cx="5779770" cy="4093210"/>
            <a:chOff x="4051" y="2966"/>
            <a:chExt cx="9102" cy="6446"/>
          </a:xfrm>
        </p:grpSpPr>
        <p:grpSp>
          <p:nvGrpSpPr>
            <p:cNvPr id="27" name="组合 26"/>
            <p:cNvGrpSpPr/>
            <p:nvPr/>
          </p:nvGrpSpPr>
          <p:grpSpPr>
            <a:xfrm>
              <a:off x="4976" y="2966"/>
              <a:ext cx="8177" cy="2743"/>
              <a:chOff x="4976" y="3189"/>
              <a:chExt cx="8177" cy="2743"/>
            </a:xfrm>
          </p:grpSpPr>
          <p:sp>
            <p:nvSpPr>
              <p:cNvPr id="15" name="Rectangle 6"/>
              <p:cNvSpPr>
                <a:spLocks noChangeArrowheads="1"/>
              </p:cNvSpPr>
              <p:nvPr/>
            </p:nvSpPr>
            <p:spPr bwMode="auto">
              <a:xfrm>
                <a:off x="4976" y="3189"/>
                <a:ext cx="8177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342900" marR="0" lvl="0" indent="-34290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charset="0"/>
                  <a:buChar char="Ø"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方正粗黑宋简体" panose="02000000000000000000" charset="-122"/>
                    <a:sym typeface="+mn-ea"/>
                  </a:rPr>
                  <a:t>学习目标</a:t>
                </a:r>
                <a:endPara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方正粗黑宋简体" panose="02000000000000000000" charset="-122"/>
                  <a:sym typeface="+mn-ea"/>
                </a:endParaRPr>
              </a:p>
            </p:txBody>
          </p:sp>
          <p:sp>
            <p:nvSpPr>
              <p:cNvPr id="13" name="Rectangle 10"/>
              <p:cNvSpPr>
                <a:spLocks noChangeArrowheads="1"/>
              </p:cNvSpPr>
              <p:nvPr/>
            </p:nvSpPr>
            <p:spPr bwMode="auto">
              <a:xfrm>
                <a:off x="4976" y="4198"/>
                <a:ext cx="8177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342900" marR="0" lvl="0" indent="-34290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charset="0"/>
                  <a:buChar char="Ø"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锐字工房云字库准圆GBK" panose="02010604000000000000" charset="-122"/>
                    <a:sym typeface="+mn-ea"/>
                  </a:rPr>
                  <a:t>思维导图</a:t>
                </a:r>
                <a:endPara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锐字工房云字库准圆GBK" panose="02010604000000000000" charset="-122"/>
                  <a:sym typeface="+mn-ea"/>
                </a:endParaRPr>
              </a:p>
            </p:txBody>
          </p:sp>
          <p:sp>
            <p:nvSpPr>
              <p:cNvPr id="18" name="Rectangle 10"/>
              <p:cNvSpPr>
                <a:spLocks noChangeArrowheads="1"/>
              </p:cNvSpPr>
              <p:nvPr/>
            </p:nvSpPr>
            <p:spPr bwMode="auto">
              <a:xfrm>
                <a:off x="4976" y="5207"/>
                <a:ext cx="2819" cy="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342900" marR="0" lvl="0" indent="-342900" algn="l" defTabSz="9144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charset="0"/>
                  <a:buChar char="Ø"/>
                  <a:defRPr/>
                </a:pPr>
                <a:r>
                  <a:rPr kumimoji="0" lang="zh-CN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cs typeface="锐字工房云字库准圆GBK" panose="02010604000000000000" charset="-122"/>
                    <a:sym typeface="+mn-ea"/>
                  </a:rPr>
                  <a:t>引导案例</a:t>
                </a:r>
                <a:endPara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cs typeface="锐字工房云字库准圆GBK" panose="02010604000000000000" charset="-122"/>
                  <a:sym typeface="+mn-ea"/>
                </a:endParaRPr>
              </a:p>
            </p:txBody>
          </p:sp>
        </p:grpSp>
        <p:sp>
          <p:nvSpPr>
            <p:cNvPr id="19" name="文本框 18"/>
            <p:cNvSpPr txBox="1"/>
            <p:nvPr/>
          </p:nvSpPr>
          <p:spPr>
            <a:xfrm>
              <a:off x="4051" y="5779"/>
              <a:ext cx="8000" cy="3633"/>
            </a:xfrm>
            <a:prstGeom prst="rect">
              <a:avLst/>
            </a:prstGeom>
          </p:spPr>
          <p:txBody>
            <a:bodyPr>
              <a:spAutoFit/>
            </a:bodyPr>
            <a:p>
              <a:pPr marL="0" indent="279400" algn="l" defTabSz="266700">
                <a:lnSpc>
                  <a:spcPct val="180000"/>
                </a:lnSpc>
                <a:spcAft>
                  <a:spcPct val="0"/>
                </a:spcAft>
              </a:pPr>
              <a:r>
                <a:rPr lang="zh-CN" altLang="en-US" sz="2000">
                  <a:latin typeface="+mj-ea"/>
                  <a:ea typeface="+mj-ea"/>
                  <a:cs typeface="+mj-ea"/>
                </a:rPr>
                <a:t>任务一　</a:t>
              </a:r>
              <a:r>
                <a:rPr lang="en-US" altLang="zh-CN" sz="2000">
                  <a:latin typeface="+mj-ea"/>
                  <a:ea typeface="+mj-ea"/>
                  <a:cs typeface="+mj-ea"/>
                </a:rPr>
                <a:t>B2B</a:t>
              </a:r>
              <a:r>
                <a:rPr lang="zh-CN" altLang="en-US" sz="2000">
                  <a:latin typeface="+mj-ea"/>
                  <a:ea typeface="+mj-ea"/>
                  <a:cs typeface="+mj-ea"/>
                </a:rPr>
                <a:t>电子商务	</a:t>
              </a:r>
              <a:endParaRPr lang="en-US" altLang="zh-CN" sz="2000">
                <a:latin typeface="+mj-ea"/>
                <a:ea typeface="+mj-ea"/>
                <a:cs typeface="+mj-ea"/>
              </a:endParaRPr>
            </a:p>
            <a:p>
              <a:pPr marL="0" indent="279400" algn="l" defTabSz="266700">
                <a:lnSpc>
                  <a:spcPct val="180000"/>
                </a:lnSpc>
                <a:spcAft>
                  <a:spcPct val="0"/>
                </a:spcAft>
              </a:pPr>
              <a:r>
                <a:rPr lang="zh-CN" altLang="en-US" sz="2000">
                  <a:latin typeface="+mj-ea"/>
                  <a:ea typeface="+mj-ea"/>
                  <a:cs typeface="+mj-ea"/>
                </a:rPr>
                <a:t>任务二　</a:t>
              </a:r>
              <a:r>
                <a:rPr lang="en-US" altLang="zh-CN" sz="2000">
                  <a:latin typeface="+mj-ea"/>
                  <a:ea typeface="+mj-ea"/>
                  <a:cs typeface="+mj-ea"/>
                </a:rPr>
                <a:t>B2C</a:t>
              </a:r>
              <a:r>
                <a:rPr lang="zh-CN" altLang="en-US" sz="2000">
                  <a:latin typeface="+mj-ea"/>
                  <a:ea typeface="+mj-ea"/>
                  <a:cs typeface="+mj-ea"/>
                </a:rPr>
                <a:t>电子商务	</a:t>
              </a:r>
              <a:endParaRPr lang="en-US" altLang="zh-CN" sz="2000">
                <a:latin typeface="+mj-ea"/>
                <a:ea typeface="+mj-ea"/>
                <a:cs typeface="+mj-ea"/>
              </a:endParaRPr>
            </a:p>
            <a:p>
              <a:pPr marL="0" indent="279400" algn="l" defTabSz="266700">
                <a:lnSpc>
                  <a:spcPct val="180000"/>
                </a:lnSpc>
                <a:spcAft>
                  <a:spcPct val="0"/>
                </a:spcAft>
              </a:pPr>
              <a:r>
                <a:rPr lang="zh-CN" altLang="en-US" sz="2000">
                  <a:latin typeface="+mj-ea"/>
                  <a:ea typeface="+mj-ea"/>
                  <a:cs typeface="+mj-ea"/>
                </a:rPr>
                <a:t>任务三　</a:t>
              </a:r>
              <a:r>
                <a:rPr lang="en-US" altLang="zh-CN" sz="2000">
                  <a:latin typeface="+mj-ea"/>
                  <a:ea typeface="+mj-ea"/>
                  <a:cs typeface="+mj-ea"/>
                </a:rPr>
                <a:t>C2C</a:t>
              </a:r>
              <a:r>
                <a:rPr lang="zh-CN" altLang="en-US" sz="2000">
                  <a:latin typeface="+mj-ea"/>
                  <a:ea typeface="+mj-ea"/>
                  <a:cs typeface="+mj-ea"/>
                </a:rPr>
                <a:t>电子商务</a:t>
              </a:r>
              <a:endParaRPr lang="zh-CN" altLang="en-US" sz="2000">
                <a:latin typeface="+mj-ea"/>
                <a:ea typeface="+mj-ea"/>
                <a:cs typeface="+mj-ea"/>
              </a:endParaRPr>
            </a:p>
            <a:p>
              <a:pPr marL="0" indent="279400" algn="l" defTabSz="266700">
                <a:lnSpc>
                  <a:spcPct val="180000"/>
                </a:lnSpc>
                <a:spcAft>
                  <a:spcPct val="0"/>
                </a:spcAft>
              </a:pPr>
              <a:r>
                <a:rPr lang="zh-CN" altLang="en-US" sz="2000">
                  <a:latin typeface="+mj-ea"/>
                  <a:ea typeface="+mj-ea"/>
                  <a:cs typeface="+mj-ea"/>
                </a:rPr>
                <a:t>任务四　</a:t>
              </a:r>
              <a:r>
                <a:rPr lang="en-US" altLang="zh-CN" sz="2000">
                  <a:latin typeface="+mj-ea"/>
                  <a:ea typeface="+mj-ea"/>
                  <a:cs typeface="+mj-ea"/>
                </a:rPr>
                <a:t>B2G</a:t>
              </a:r>
              <a:r>
                <a:rPr lang="zh-CN" altLang="en-US" sz="2000">
                  <a:latin typeface="+mj-ea"/>
                  <a:ea typeface="+mj-ea"/>
                  <a:cs typeface="+mj-ea"/>
                </a:rPr>
                <a:t>电子商务</a:t>
              </a:r>
              <a:endParaRPr lang="zh-CN" altLang="en-US" sz="2000">
                <a:latin typeface="+mj-ea"/>
                <a:ea typeface="+mj-ea"/>
                <a:cs typeface="+mj-ea"/>
              </a:endParaRPr>
            </a:p>
          </p:txBody>
        </p:sp>
      </p:grp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5229860" y="1122045"/>
            <a:ext cx="173291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锐字工房云字库准圆GBK" panose="02010604000000000000" charset="-122"/>
                <a:sym typeface="+mn-ea"/>
              </a:rPr>
              <a:t>目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锐字工房云字库准圆GBK" panose="02010604000000000000" charset="-122"/>
                <a:sym typeface="+mn-ea"/>
              </a:rPr>
              <a:t>    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锐字工房云字库准圆GBK" panose="02010604000000000000" charset="-122"/>
                <a:sym typeface="+mn-ea"/>
              </a:rPr>
              <a:t>录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锐字工房云字库准圆GBK" panose="02010604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/>
        </p:nvSpPr>
        <p:spPr>
          <a:xfrm>
            <a:off x="690934" y="34145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</a:rPr>
              <a:t>学习目标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76605" y="1641475"/>
            <a:ext cx="10659110" cy="4123690"/>
          </a:xfrm>
          <a:prstGeom prst="rect">
            <a:avLst/>
          </a:prstGeom>
        </p:spPr>
        <p:txBody>
          <a:bodyPr wrap="square">
            <a:noAutofit/>
          </a:bodyPr>
          <a:p>
            <a:pPr marL="285750" indent="-28575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Char char="•"/>
            </a:pPr>
            <a:r>
              <a:rPr lang="zh-CN" altLang="en-US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知识目标</a:t>
            </a:r>
            <a:endParaRPr lang="zh-CN" altLang="en-US" sz="24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0" defTabSz="266700">
              <a:lnSpc>
                <a:spcPct val="90000"/>
              </a:lnSpc>
              <a:spcAft>
                <a:spcPts val="1500"/>
              </a:spcAft>
              <a:buFont typeface="Arial" panose="020B0604020202020204" pitchFamily="34" charset="0"/>
              <a:buNone/>
            </a:pPr>
            <a:r>
              <a:rPr lang="en-US" altLang="zh-CN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理解并掌握</a:t>
            </a:r>
            <a:r>
              <a:rPr lang="en-US" altLang="zh-CN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B2B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lang="en-US" altLang="zh-CN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B2C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lang="en-US" altLang="zh-CN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C2C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等电子商务模式的基本概念及其作用。</a:t>
            </a:r>
            <a:endParaRPr lang="zh-CN" altLang="en-US" sz="24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285750" indent="-285750" defTabSz="266700">
              <a:lnSpc>
                <a:spcPct val="12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能力目标</a:t>
            </a:r>
            <a:endParaRPr lang="zh-CN" altLang="en-US" sz="24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0" defTabSz="266700">
              <a:lnSpc>
                <a:spcPct val="120000"/>
              </a:lnSpc>
              <a:spcAft>
                <a:spcPts val="1500"/>
              </a:spcAft>
              <a:buFont typeface="Arial" panose="020B0604020202020204" pitchFamily="34" charset="0"/>
              <a:buNone/>
            </a:pPr>
            <a:r>
              <a:rPr lang="en-US" altLang="zh-CN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能够熟练运用各种电子商务模式进行实际操作</a:t>
            </a:r>
            <a:r>
              <a:rPr lang="en-US" altLang="zh-CN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掌握交易流程、支付方式、物流配送等关键环节。</a:t>
            </a:r>
            <a:endParaRPr lang="zh-CN" altLang="en-US" sz="24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285750" indent="-285750" defTabSz="266700">
              <a:lnSpc>
                <a:spcPct val="12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素质及思政目标</a:t>
            </a:r>
            <a:endParaRPr lang="zh-CN" altLang="en-US" sz="24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0" defTabSz="266700">
              <a:lnSpc>
                <a:spcPct val="120000"/>
              </a:lnSpc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培养学生的创新思维和实践能力</a:t>
            </a:r>
            <a:r>
              <a:rPr lang="en-US" altLang="zh-CN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通过电子商务实训提升解决问题的能力</a:t>
            </a:r>
            <a:r>
              <a:rPr lang="en-US" altLang="zh-CN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同时注重诚信交易</a:t>
            </a:r>
            <a:r>
              <a:rPr lang="en-US" altLang="zh-CN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,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树立正确的商业道德观。</a:t>
            </a:r>
            <a:endParaRPr lang="zh-CN" altLang="en-US" sz="24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/>
        </p:nvSpPr>
        <p:spPr>
          <a:xfrm>
            <a:off x="690934" y="33193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</a:rPr>
              <a:t>思维导图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14" name="image2.jpe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83410" y="1362710"/>
            <a:ext cx="6520815" cy="517144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1"/>
          <p:cNvSpPr>
            <a:spLocks noGrp="1"/>
          </p:cNvSpPr>
          <p:nvPr/>
        </p:nvSpPr>
        <p:spPr>
          <a:xfrm>
            <a:off x="690934" y="312881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</a:rPr>
              <a:t>引导案例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688590" y="2061210"/>
            <a:ext cx="6096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en-US" altLang="zh-CN" sz="2400" b="1">
                <a:latin typeface="楷体" panose="02010609060101010101" charset="-122"/>
                <a:ea typeface="楷体" panose="02010609060101010101" charset="-122"/>
                <a:sym typeface="+mn-ea"/>
              </a:rPr>
              <a:t>我国电子商务发展历程、现状及问题</a:t>
            </a:r>
            <a:endParaRPr lang="en-US" altLang="zh-CN" sz="24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212340" y="3184525"/>
            <a:ext cx="7639685" cy="4972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203200" algn="ctr" defTabSz="266700">
              <a:lnSpc>
                <a:spcPct val="110000"/>
              </a:lnSpc>
              <a:spcAft>
                <a:spcPct val="0"/>
              </a:spcAft>
            </a:pPr>
            <a:r>
              <a:rPr lang="zh-CN" altLang="en-US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案例思考</a:t>
            </a:r>
            <a:r>
              <a:rPr lang="en-US" altLang="zh-CN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: 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未来电子商务行业如何才能更好地发展</a:t>
            </a:r>
            <a:r>
              <a:rPr lang="en-US" altLang="zh-CN" sz="24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?</a:t>
            </a:r>
            <a:endParaRPr lang="en-US" altLang="zh-CN" sz="240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1"/>
          <p:cNvSpPr>
            <a:spLocks noGrp="1"/>
          </p:cNvSpPr>
          <p:nvPr/>
        </p:nvSpPr>
        <p:spPr>
          <a:xfrm>
            <a:off x="817934" y="30462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en-US" altLang="zh-CN">
                <a:solidFill>
                  <a:schemeClr val="bg1"/>
                </a:solidFill>
                <a:sym typeface="+mn-ea"/>
              </a:rPr>
              <a:t>任务一 B2B电子商务</a:t>
            </a:r>
            <a:endParaRPr lang="en-US" altLang="zh-CN">
              <a:solidFill>
                <a:schemeClr val="bg1"/>
              </a:solidFill>
              <a:sym typeface="+mn-ea"/>
            </a:endParaRPr>
          </a:p>
        </p:txBody>
      </p:sp>
      <p:pic>
        <p:nvPicPr>
          <p:cNvPr id="18" name="image6.jpe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4980" y="1519555"/>
            <a:ext cx="312420" cy="4165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80745" y="152654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相关知识</a:t>
            </a:r>
            <a:endParaRPr lang="zh-CN" altLang="en-US" sz="24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74420" y="2112645"/>
            <a:ext cx="5874385" cy="3476625"/>
          </a:xfrm>
          <a:prstGeom prst="rect">
            <a:avLst/>
          </a:prstGeom>
        </p:spPr>
        <p:txBody>
          <a:bodyPr wrap="square">
            <a:spAutoFit/>
          </a:bodyPr>
          <a:p>
            <a:pPr indent="0" algn="l" defTabSz="266700">
              <a:lnSpc>
                <a:spcPct val="110000"/>
              </a:lnSpc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一、</a:t>
            </a: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B2B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基本概念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0" algn="l" defTabSz="266700">
              <a:lnSpc>
                <a:spcPct val="110000"/>
              </a:lnSpc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0" algn="l" defTabSz="266700">
              <a:lnSpc>
                <a:spcPct val="110000"/>
              </a:lnSpc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二、</a:t>
            </a: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B2B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模式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0" algn="l" defTabSz="266700">
              <a:lnSpc>
                <a:spcPct val="110000"/>
              </a:lnSpc>
              <a:spcAft>
                <a:spcPct val="0"/>
              </a:spcAft>
              <a:buNone/>
            </a:pP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(一) 垂直模式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0" algn="l" defTabSz="266700">
              <a:lnSpc>
                <a:spcPct val="110000"/>
              </a:lnSpc>
              <a:spcAft>
                <a:spcPct val="0"/>
              </a:spcAft>
              <a:buNone/>
            </a:pP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(二) 综合模式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0" algn="l" defTabSz="266700">
              <a:lnSpc>
                <a:spcPct val="110000"/>
              </a:lnSpc>
              <a:spcAft>
                <a:spcPct val="0"/>
              </a:spcAft>
              <a:buNone/>
            </a:pP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(三) 自建模式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0" algn="l" defTabSz="266700">
              <a:lnSpc>
                <a:spcPct val="110000"/>
              </a:lnSpc>
              <a:spcAft>
                <a:spcPct val="0"/>
              </a:spcAft>
              <a:buNone/>
            </a:pP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(四) 关联模式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0" algn="l" defTabSz="266700">
              <a:lnSpc>
                <a:spcPct val="110000"/>
              </a:lnSpc>
              <a:spcAft>
                <a:spcPct val="0"/>
              </a:spcAft>
              <a:buNone/>
            </a:pP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0" algn="l" defTabSz="266700">
              <a:lnSpc>
                <a:spcPct val="110000"/>
              </a:lnSpc>
              <a:spcAft>
                <a:spcPct val="0"/>
              </a:spcAft>
              <a:buNone/>
            </a:pP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三、发展阶段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indent="0" algn="l" defTabSz="266700">
              <a:lnSpc>
                <a:spcPct val="110000"/>
              </a:lnSpc>
              <a:spcAft>
                <a:spcPct val="0"/>
              </a:spcAft>
              <a:buNone/>
            </a:pP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1334135" y="1510665"/>
            <a:ext cx="70827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任务</a:t>
            </a:r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实施：以阿里巴巴(1688.com)批发网为例</a:t>
            </a:r>
            <a:endParaRPr lang="zh-CN" altLang="en-US" sz="24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标题 1"/>
          <p:cNvSpPr>
            <a:spLocks noGrp="1"/>
          </p:cNvSpPr>
          <p:nvPr/>
        </p:nvSpPr>
        <p:spPr>
          <a:xfrm>
            <a:off x="817934" y="30462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en-US" altLang="zh-CN">
                <a:solidFill>
                  <a:schemeClr val="bg1"/>
                </a:solidFill>
                <a:sym typeface="+mn-ea"/>
              </a:rPr>
              <a:t>任务一 B2B电子商务</a:t>
            </a:r>
            <a:endParaRPr lang="en-US" altLang="zh-CN">
              <a:solidFill>
                <a:schemeClr val="bg1"/>
              </a:solidFill>
              <a:sym typeface="+mn-ea"/>
            </a:endParaRPr>
          </a:p>
        </p:txBody>
      </p:sp>
      <p:pic>
        <p:nvPicPr>
          <p:cNvPr id="31" name="image19.jpe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9120" y="1510665"/>
            <a:ext cx="454025" cy="45402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标题 1"/>
          <p:cNvSpPr>
            <a:spLocks noGrp="1"/>
          </p:cNvSpPr>
          <p:nvPr/>
        </p:nvSpPr>
        <p:spPr>
          <a:xfrm>
            <a:off x="817934" y="304626"/>
            <a:ext cx="9997016" cy="7493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accent1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  <a:ea typeface="GungsuhChe" charset="-127"/>
              </a:defRPr>
            </a:lvl9pPr>
          </a:lstStyle>
          <a:p>
            <a:r>
              <a:rPr lang="en-US" altLang="zh-CN">
                <a:solidFill>
                  <a:schemeClr val="bg1"/>
                </a:solidFill>
                <a:sym typeface="+mn-ea"/>
              </a:rPr>
              <a:t>任务</a:t>
            </a:r>
            <a:r>
              <a:rPr lang="zh-CN" altLang="en-US">
                <a:solidFill>
                  <a:schemeClr val="bg1"/>
                </a:solidFill>
                <a:sym typeface="+mn-ea"/>
              </a:rPr>
              <a:t>二</a:t>
            </a:r>
            <a:r>
              <a:rPr lang="en-US" altLang="zh-CN">
                <a:solidFill>
                  <a:schemeClr val="bg1"/>
                </a:solidFill>
                <a:sym typeface="+mn-ea"/>
              </a:rPr>
              <a:t> B2C电子商务</a:t>
            </a:r>
            <a:endParaRPr lang="en-US" altLang="zh-CN">
              <a:solidFill>
                <a:schemeClr val="bg1"/>
              </a:solidFill>
              <a:sym typeface="+mn-ea"/>
            </a:endParaRPr>
          </a:p>
        </p:txBody>
      </p:sp>
      <p:pic>
        <p:nvPicPr>
          <p:cNvPr id="18" name="image6.jpe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4980" y="1329055"/>
            <a:ext cx="312420" cy="4165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80745" y="133604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latin typeface="楷体" panose="02010609060101010101" charset="-122"/>
                <a:ea typeface="楷体" panose="02010609060101010101" charset="-122"/>
              </a:rPr>
              <a:t>相关知识</a:t>
            </a:r>
            <a:endParaRPr lang="zh-CN" altLang="en-US" sz="24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61035" y="2053590"/>
            <a:ext cx="11457305" cy="449262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279400" defTabSz="266700">
              <a:lnSpc>
                <a:spcPct val="110000"/>
              </a:lnSpc>
              <a:spcAft>
                <a:spcPct val="0"/>
              </a:spcAft>
            </a:pP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一、</a:t>
            </a: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B2C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基本概念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279400" defTabSz="266700">
              <a:lnSpc>
                <a:spcPct val="110000"/>
              </a:lnSpc>
              <a:spcAft>
                <a:spcPct val="0"/>
              </a:spcAft>
            </a:pP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279400" defTabSz="266700">
              <a:lnSpc>
                <a:spcPct val="110000"/>
              </a:lnSpc>
              <a:spcAft>
                <a:spcPct val="0"/>
              </a:spcAft>
            </a:pP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二、</a:t>
            </a: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 B2C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的特点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279400" defTabSz="266700">
              <a:lnSpc>
                <a:spcPct val="110000"/>
              </a:lnSpc>
              <a:spcAft>
                <a:spcPct val="0"/>
              </a:spcAft>
            </a:pP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(一) 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直接面向消费者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279400" defTabSz="266700">
              <a:lnSpc>
                <a:spcPct val="110000"/>
              </a:lnSpc>
              <a:spcAft>
                <a:spcPct val="0"/>
              </a:spcAft>
            </a:pP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(二)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电商平台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279400" defTabSz="266700">
              <a:lnSpc>
                <a:spcPct val="110000"/>
              </a:lnSpc>
              <a:spcAft>
                <a:spcPct val="0"/>
              </a:spcAft>
            </a:pP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(三) 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个性化定制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279400" defTabSz="266700">
              <a:lnSpc>
                <a:spcPct val="110000"/>
              </a:lnSpc>
              <a:spcAft>
                <a:spcPct val="0"/>
              </a:spcAft>
            </a:pP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三、 B2C模式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(一) 中间商模式 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(二) 第三方交易平台模式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(三) 厂家直销模式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</a:t>
            </a:r>
            <a:r>
              <a:rPr lang="zh-CN" altLang="en-US" sz="2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(四) 传统零售商(经销商)网络销售模式</a:t>
            </a: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indent="279400" defTabSz="266700">
              <a:lnSpc>
                <a:spcPct val="110000"/>
              </a:lnSpc>
              <a:spcAft>
                <a:spcPct val="0"/>
              </a:spcAft>
            </a:pPr>
            <a:endParaRPr lang="zh-CN" altLang="en-US" sz="20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PS​​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904</Words>
  <Application>WPS 演示</Application>
  <PresentationFormat>宽屏</PresentationFormat>
  <Paragraphs>113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30" baseType="lpstr">
      <vt:lpstr>Arial</vt:lpstr>
      <vt:lpstr>宋体</vt:lpstr>
      <vt:lpstr>Wingdings</vt:lpstr>
      <vt:lpstr>微软雅黑</vt:lpstr>
      <vt:lpstr>方正粗黑宋简体</vt:lpstr>
      <vt:lpstr>锐字工房云字库准圆GBK</vt:lpstr>
      <vt:lpstr>GungsuhChe</vt:lpstr>
      <vt:lpstr>Malgun Gothic</vt:lpstr>
      <vt:lpstr>楷体</vt:lpstr>
      <vt:lpstr>Arial Unicode MS</vt:lpstr>
      <vt:lpstr>Arial Black</vt:lpstr>
      <vt:lpstr>黑体</vt:lpstr>
      <vt:lpstr>Calibri</vt:lpstr>
      <vt:lpstr>Calibri</vt:lpstr>
      <vt:lpstr>Wingdings</vt:lpstr>
      <vt:lpstr>WPS​​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F0450</dc:creator>
  <cp:lastModifiedBy>F0450</cp:lastModifiedBy>
  <cp:revision>6</cp:revision>
  <dcterms:created xsi:type="dcterms:W3CDTF">2023-07-11T07:43:00Z</dcterms:created>
  <dcterms:modified xsi:type="dcterms:W3CDTF">2025-07-11T07:58:26Z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2052-12.8.2.17148</vt:lpwstr>
  </property>
  <property fmtid="{D5CDD505-2E9C-101B-9397-08002B2CF9AE}" pid="3" name="ICV">
    <vt:lpwstr>C0F0E8161CF642129E1613BD62D94B52_11</vt:lpwstr>
  </property>
</Properties>
</file>