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061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22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60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29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358900"/>
            <a:ext cx="10947400" cy="5016499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64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3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330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9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00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156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2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6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A87D-C40B-4B0A-8C5C-CE4D3946276D}" type="datetimeFigureOut">
              <a:rPr lang="zh-CN" altLang="en-US" smtClean="0"/>
              <a:t>2021/12/4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A00DB-F4F8-41D2-B776-65CBB076F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4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1"/>
            <a:ext cx="11040533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304660"/>
            <a:ext cx="994139" cy="3523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57639" y="889309"/>
            <a:ext cx="8961230" cy="1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41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0101"/>
            <a:ext cx="12192000" cy="68397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122" y="376963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　市场调查组织方式选择</a:t>
            </a:r>
          </a:p>
        </p:txBody>
      </p:sp>
    </p:spTree>
    <p:extLst>
      <p:ext uri="{BB962C8B-B14F-4D97-AF65-F5344CB8AC3E}">
        <p14:creationId xmlns:p14="http://schemas.microsoft.com/office/powerpoint/2010/main" val="293124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抽样调查方式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一、随机抽样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单纯随机抽样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抽签法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随机号码表法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分层随机抽样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分层比例抽样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分层最佳抽样法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最低成本抽样法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多次分层抽样法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38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抽样调查方式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分群随机抽样</a:t>
            </a:r>
          </a:p>
          <a:p>
            <a:r>
              <a:rPr lang="zh-CN" altLang="zh-CN" dirty="0"/>
              <a:t>分群随机抽样是将市场调查母体先区分为若干群体</a:t>
            </a:r>
            <a:r>
              <a:rPr lang="en-US" altLang="zh-CN" dirty="0"/>
              <a:t>,</a:t>
            </a:r>
            <a:r>
              <a:rPr lang="zh-CN" altLang="zh-CN" dirty="0"/>
              <a:t>然后以单纯随机抽样方法选定若干群体作为调查样本</a:t>
            </a:r>
            <a:r>
              <a:rPr lang="en-US" altLang="zh-CN" dirty="0"/>
              <a:t>,</a:t>
            </a:r>
            <a:r>
              <a:rPr lang="zh-CN" altLang="zh-CN" dirty="0"/>
              <a:t>对群体内各子体进行普遍调查。分群随机抽样与分层随机抽样的内容要求不同</a:t>
            </a:r>
            <a:r>
              <a:rPr lang="en-US" altLang="zh-CN" dirty="0"/>
              <a:t>:</a:t>
            </a:r>
            <a:r>
              <a:rPr lang="zh-CN" altLang="zh-CN" dirty="0"/>
              <a:t>分层随机抽样要求所分各层之间有差异性</a:t>
            </a:r>
            <a:r>
              <a:rPr lang="en-US" altLang="zh-CN" dirty="0"/>
              <a:t>,</a:t>
            </a:r>
            <a:r>
              <a:rPr lang="zh-CN" altLang="zh-CN" dirty="0"/>
              <a:t>分层内部的分子之间具有相同性</a:t>
            </a:r>
            <a:r>
              <a:rPr lang="en-US" altLang="zh-CN" dirty="0"/>
              <a:t>;</a:t>
            </a:r>
            <a:r>
              <a:rPr lang="zh-CN" altLang="zh-CN" dirty="0"/>
              <a:t>分群随机抽样恰恰相反</a:t>
            </a:r>
            <a:r>
              <a:rPr lang="en-US" altLang="zh-CN" dirty="0"/>
              <a:t>,</a:t>
            </a:r>
            <a:r>
              <a:rPr lang="zh-CN" altLang="zh-CN" dirty="0"/>
              <a:t>要求各群体之间具有相同性</a:t>
            </a:r>
            <a:r>
              <a:rPr lang="en-US" altLang="zh-CN" dirty="0"/>
              <a:t>,</a:t>
            </a:r>
            <a:r>
              <a:rPr lang="zh-CN" altLang="zh-CN" dirty="0"/>
              <a:t>而每一群体内部的分子之间具有差异性。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14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第三节　抽样调查方式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二、非随机抽样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任意抽样法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判断抽样法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配额抽样法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系统抽样法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572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抽样误差与样本容量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一、抽样误差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影响抽样误差的因素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抽样误差的计算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抽样误差的控制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83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第四节　抽样误差与样本容量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二、样本容量的确定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在确定具体的样本容量前要确定的几个因素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允许误差</a:t>
            </a:r>
          </a:p>
          <a:p>
            <a:r>
              <a:rPr lang="en-US" altLang="zh-CN" dirty="0"/>
              <a:t>2</a:t>
            </a:r>
            <a:r>
              <a:rPr lang="en-US" altLang="zh-CN" i="1" dirty="0"/>
              <a:t>.</a:t>
            </a:r>
            <a:r>
              <a:rPr lang="zh-CN" altLang="zh-CN" dirty="0"/>
              <a:t>置信度</a:t>
            </a:r>
          </a:p>
          <a:p>
            <a:r>
              <a:rPr lang="en-US" altLang="zh-CN" dirty="0"/>
              <a:t>3</a:t>
            </a:r>
            <a:r>
              <a:rPr lang="en-US" altLang="zh-CN" i="1" dirty="0"/>
              <a:t>.</a:t>
            </a:r>
            <a:r>
              <a:rPr lang="zh-CN" altLang="zh-CN" dirty="0"/>
              <a:t>概率度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影响样本容量的因素</a:t>
            </a:r>
          </a:p>
          <a:p>
            <a:r>
              <a:rPr lang="en-US" altLang="zh-CN" dirty="0"/>
              <a:t>1</a:t>
            </a:r>
            <a:r>
              <a:rPr lang="en-US" altLang="zh-CN" i="1" dirty="0"/>
              <a:t>.</a:t>
            </a:r>
            <a:r>
              <a:rPr lang="zh-CN" altLang="zh-CN" dirty="0"/>
              <a:t>总体各单位之间的差异程度</a:t>
            </a:r>
          </a:p>
          <a:p>
            <a:r>
              <a:rPr lang="en-US" altLang="zh-CN" dirty="0"/>
              <a:t>2</a:t>
            </a:r>
            <a:r>
              <a:rPr lang="en-US" altLang="zh-CN" i="1" dirty="0"/>
              <a:t>.</a:t>
            </a:r>
            <a:r>
              <a:rPr lang="zh-CN" altLang="zh-CN" dirty="0"/>
              <a:t>概率度的大小</a:t>
            </a:r>
          </a:p>
          <a:p>
            <a:r>
              <a:rPr lang="en-US" altLang="zh-CN" dirty="0"/>
              <a:t>3</a:t>
            </a:r>
            <a:r>
              <a:rPr lang="en-US" altLang="zh-CN" i="1" dirty="0"/>
              <a:t>.</a:t>
            </a:r>
            <a:r>
              <a:rPr lang="zh-CN" altLang="zh-CN" dirty="0"/>
              <a:t>允许误差的大小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813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/>
          </p:cNvSpPr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70430" y="2032754"/>
            <a:ext cx="6390109" cy="3075029"/>
            <a:chOff x="3009756" y="1946691"/>
            <a:chExt cx="6390109" cy="30750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756" y="1946691"/>
              <a:ext cx="6390109" cy="2279494"/>
              <a:chOff x="2488640" y="2139114"/>
              <a:chExt cx="6390109" cy="2279494"/>
            </a:xfrm>
          </p:grpSpPr>
          <p:grpSp>
            <p:nvGrpSpPr>
              <p:cNvPr id="24" name="Group 4"/>
              <p:cNvGrpSpPr/>
              <p:nvPr/>
            </p:nvGrpSpPr>
            <p:grpSpPr bwMode="auto">
              <a:xfrm>
                <a:off x="2488640" y="2139114"/>
                <a:ext cx="6390109" cy="639332"/>
                <a:chOff x="0" y="0"/>
                <a:chExt cx="2982" cy="288"/>
              </a:xfrm>
            </p:grpSpPr>
            <p:sp>
              <p:nvSpPr>
                <p:cNvPr id="33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4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第一节　市场调查组织方式</a:t>
                  </a:r>
                  <a:endParaRPr lang="zh-CN" altLang="zh-CN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5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5" name="Group 8"/>
              <p:cNvGrpSpPr/>
              <p:nvPr/>
            </p:nvGrpSpPr>
            <p:grpSpPr bwMode="auto">
              <a:xfrm>
                <a:off x="2488640" y="2975707"/>
                <a:ext cx="6390109" cy="639332"/>
                <a:chOff x="0" y="0"/>
                <a:chExt cx="2982" cy="288"/>
              </a:xfrm>
            </p:grpSpPr>
            <p:sp>
              <p:nvSpPr>
                <p:cNvPr id="30" name="AutoShape 9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299" y="60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第二节　抽样调查的基本问题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endParaRPr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>
                  <a:off x="0" y="60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CDC48"/>
                    </a:gs>
                    <a:gs pos="100000">
                      <a:srgbClr val="939330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6" name="Group 12"/>
              <p:cNvGrpSpPr/>
              <p:nvPr/>
            </p:nvGrpSpPr>
            <p:grpSpPr bwMode="auto">
              <a:xfrm>
                <a:off x="2488640" y="3779276"/>
                <a:ext cx="6390109" cy="639332"/>
                <a:chOff x="0" y="0"/>
                <a:chExt cx="2982" cy="288"/>
              </a:xfrm>
            </p:grpSpPr>
            <p:sp>
              <p:nvSpPr>
                <p:cNvPr id="27" name="AutoShape 13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299" y="55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第三节　抽样调查方式</a:t>
                  </a:r>
                  <a:endPara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rgbClr val="98630D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</p:grpSp>
        <p:grpSp>
          <p:nvGrpSpPr>
            <p:cNvPr id="20" name="Group 4"/>
            <p:cNvGrpSpPr/>
            <p:nvPr/>
          </p:nvGrpSpPr>
          <p:grpSpPr bwMode="auto">
            <a:xfrm>
              <a:off x="3009756" y="4382388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639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第四节　抽样误差与样本容量</a:t>
                </a:r>
                <a:endParaRPr lang="zh-CN" altLang="en-US" sz="2000" b="1" dirty="0">
                  <a:solidFill>
                    <a:srgbClr val="000000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1100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市场调查组织方式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一、全面市场调查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全面市场调查的优缺点</a:t>
            </a:r>
          </a:p>
          <a:p>
            <a:r>
              <a:rPr lang="zh-CN" altLang="zh-CN" dirty="0"/>
              <a:t>全面市场调查</a:t>
            </a:r>
            <a:r>
              <a:rPr lang="en-US" altLang="zh-CN" dirty="0"/>
              <a:t>,</a:t>
            </a:r>
            <a:r>
              <a:rPr lang="zh-CN" altLang="zh-CN" dirty="0"/>
              <a:t>从理论上讲</a:t>
            </a:r>
            <a:r>
              <a:rPr lang="en-US" altLang="zh-CN" dirty="0"/>
              <a:t>,</a:t>
            </a:r>
            <a:r>
              <a:rPr lang="zh-CN" altLang="zh-CN" dirty="0"/>
              <a:t>可以取得调查对象全体的可靠数据</a:t>
            </a:r>
            <a:r>
              <a:rPr lang="en-US" altLang="zh-CN" dirty="0"/>
              <a:t>,</a:t>
            </a:r>
            <a:r>
              <a:rPr lang="zh-CN" altLang="zh-CN" dirty="0"/>
              <a:t>这是其最大的优点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但是</a:t>
            </a:r>
            <a:r>
              <a:rPr lang="en-US" altLang="zh-CN" dirty="0"/>
              <a:t>,</a:t>
            </a:r>
            <a:r>
              <a:rPr lang="zh-CN" altLang="zh-CN" dirty="0"/>
              <a:t>从实践来看</a:t>
            </a:r>
            <a:r>
              <a:rPr lang="en-US" altLang="zh-CN" dirty="0"/>
              <a:t>,</a:t>
            </a:r>
            <a:r>
              <a:rPr lang="zh-CN" altLang="zh-CN" dirty="0"/>
              <a:t>全面市场调查有很多缺点</a:t>
            </a:r>
            <a:r>
              <a:rPr lang="en-US" altLang="zh-CN" dirty="0"/>
              <a:t>:</a:t>
            </a:r>
            <a:r>
              <a:rPr lang="zh-CN" altLang="zh-CN" dirty="0"/>
              <a:t>首先</a:t>
            </a:r>
            <a:r>
              <a:rPr lang="en-US" altLang="zh-CN" dirty="0"/>
              <a:t>,</a:t>
            </a:r>
            <a:r>
              <a:rPr lang="zh-CN" altLang="zh-CN" dirty="0"/>
              <a:t>全面市场调查规模大、工作量大</a:t>
            </a:r>
            <a:r>
              <a:rPr lang="en-US" altLang="zh-CN" dirty="0"/>
              <a:t>,</a:t>
            </a:r>
            <a:r>
              <a:rPr lang="zh-CN" altLang="zh-CN" dirty="0"/>
              <a:t>需耗费大量人力、财力</a:t>
            </a:r>
            <a:r>
              <a:rPr lang="en-US" altLang="zh-CN" dirty="0"/>
              <a:t>,</a:t>
            </a:r>
            <a:r>
              <a:rPr lang="zh-CN" altLang="zh-CN" dirty="0"/>
              <a:t>很不经济</a:t>
            </a:r>
            <a:r>
              <a:rPr lang="en-US" altLang="zh-CN" dirty="0"/>
              <a:t>;</a:t>
            </a:r>
            <a:r>
              <a:rPr lang="zh-CN" altLang="zh-CN" dirty="0"/>
              <a:t>其次</a:t>
            </a:r>
            <a:r>
              <a:rPr lang="en-US" altLang="zh-CN" dirty="0"/>
              <a:t>,</a:t>
            </a:r>
            <a:r>
              <a:rPr lang="zh-CN" altLang="zh-CN" dirty="0"/>
              <a:t>全面市场调查范围广、参与调查的人员杂</a:t>
            </a:r>
            <a:r>
              <a:rPr lang="en-US" altLang="zh-CN" dirty="0"/>
              <a:t>,</a:t>
            </a:r>
            <a:r>
              <a:rPr lang="zh-CN" altLang="zh-CN" dirty="0"/>
              <a:t>若调查组织工作不周密</a:t>
            </a:r>
            <a:r>
              <a:rPr lang="en-US" altLang="zh-CN" dirty="0"/>
              <a:t>,</a:t>
            </a:r>
            <a:r>
              <a:rPr lang="zh-CN" altLang="zh-CN" dirty="0"/>
              <a:t>调查中就容易出现遗漏、重复或者误差</a:t>
            </a:r>
            <a:r>
              <a:rPr lang="en-US" altLang="zh-CN" dirty="0"/>
              <a:t>;</a:t>
            </a:r>
            <a:r>
              <a:rPr lang="zh-CN" altLang="zh-CN" dirty="0"/>
              <a:t>最后</a:t>
            </a:r>
            <a:r>
              <a:rPr lang="en-US" altLang="zh-CN" dirty="0"/>
              <a:t>,</a:t>
            </a:r>
            <a:r>
              <a:rPr lang="zh-CN" altLang="zh-CN" dirty="0"/>
              <a:t>全面市场调查时间较长</a:t>
            </a:r>
            <a:r>
              <a:rPr lang="en-US" altLang="zh-CN" dirty="0"/>
              <a:t>,</a:t>
            </a:r>
            <a:r>
              <a:rPr lang="zh-CN" altLang="zh-CN" dirty="0"/>
              <a:t>不能迅速得出调查结果。所以</a:t>
            </a:r>
            <a:r>
              <a:rPr lang="en-US" altLang="zh-CN" dirty="0"/>
              <a:t>,</a:t>
            </a:r>
            <a:r>
              <a:rPr lang="zh-CN" altLang="zh-CN" dirty="0"/>
              <a:t>全面市场调查很少用于大范围的市场调查工作</a:t>
            </a:r>
            <a:r>
              <a:rPr lang="en-US" altLang="zh-CN" dirty="0"/>
              <a:t>,</a:t>
            </a:r>
            <a:r>
              <a:rPr lang="zh-CN" altLang="zh-CN" dirty="0"/>
              <a:t>只适用于某些小范围的全面调查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699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市场调查组织方式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全面市场调查的方式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分发调查表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面访登记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利用普查机会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全面市场调查的原则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必须统一规定调查项目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必须统一规定调查的标准时点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必须统一制定各种标准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必须统一调查的步骤和方法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71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市场调查组织方式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全面市场调查的实施步骤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准备阶段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试点调查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正式调查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数据处理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分析研究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总结与评估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全面市场调查的应用</a:t>
            </a:r>
          </a:p>
          <a:p>
            <a:r>
              <a:rPr lang="zh-CN" altLang="zh-CN" dirty="0"/>
              <a:t>由于全面市场调查涉及面广、工作量大</a:t>
            </a:r>
            <a:r>
              <a:rPr lang="en-US" altLang="zh-CN" dirty="0"/>
              <a:t>,</a:t>
            </a:r>
            <a:r>
              <a:rPr lang="zh-CN" altLang="zh-CN" dirty="0"/>
              <a:t>需要耗费大量人力、物力和财力</a:t>
            </a:r>
            <a:r>
              <a:rPr lang="en-US" altLang="zh-CN" dirty="0"/>
              <a:t>,</a:t>
            </a:r>
            <a:r>
              <a:rPr lang="zh-CN" altLang="zh-CN" dirty="0"/>
              <a:t>而且调查时间长</a:t>
            </a:r>
            <a:r>
              <a:rPr lang="en-US" altLang="zh-CN" dirty="0"/>
              <a:t>,</a:t>
            </a:r>
            <a:r>
              <a:rPr lang="zh-CN" altLang="zh-CN" dirty="0"/>
              <a:t>因此</a:t>
            </a:r>
            <a:r>
              <a:rPr lang="en-US" altLang="zh-CN" dirty="0"/>
              <a:t>,</a:t>
            </a:r>
            <a:r>
              <a:rPr lang="zh-CN" altLang="zh-CN" dirty="0"/>
              <a:t>企业不可能组织大范围、大规模的全面市场调查</a:t>
            </a:r>
            <a:r>
              <a:rPr lang="en-US" altLang="zh-CN" dirty="0"/>
              <a:t>,</a:t>
            </a:r>
            <a:r>
              <a:rPr lang="zh-CN" altLang="zh-CN" dirty="0"/>
              <a:t>但是可以组织小范围的全面市场调查</a:t>
            </a:r>
            <a:r>
              <a:rPr lang="en-US" altLang="zh-CN" dirty="0"/>
              <a:t>,</a:t>
            </a:r>
            <a:r>
              <a:rPr lang="zh-CN" altLang="zh-CN" dirty="0"/>
              <a:t>或者对那些不能或不必要进行经常性调查</a:t>
            </a:r>
            <a:r>
              <a:rPr lang="en-US" altLang="zh-CN" dirty="0"/>
              <a:t>,</a:t>
            </a:r>
            <a:r>
              <a:rPr lang="zh-CN" altLang="zh-CN" dirty="0"/>
              <a:t>但对资料的准确性、全面性又要求较高的项目实施全面市场调查。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405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市场调查组织方式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二、非全面市场调查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重点调查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重点调查的优缺点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重点单位的选择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重点调查的应用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典型调查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典型调查的优缺点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典型单位的选择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典型调查的运作程序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典型调查的应用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44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市场调查组织方式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固定样本连续调查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固定样本连续调查的方法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固定样本连续调查的优缺点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固定样本连续调查的范围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抽样调查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抽样调查的特点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抽样调查的优缺点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737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抽样调查的基本问题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一、抽样调查的相关基本概念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总体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样本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抽样元素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抽样单位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抽样框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参数值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统计值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抽样误差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9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抽样调查的基本问题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35000"/>
              </a:lnSpc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二、抽样调查的程序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对母群体的识别 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选择抽样方法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决定样本数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实施调查</a:t>
            </a:r>
          </a:p>
          <a:p>
            <a:pPr marL="0" indent="0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测算结果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008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761</Words>
  <Application>Microsoft Office PowerPoint</Application>
  <PresentationFormat>宽屏</PresentationFormat>
  <Paragraphs>101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GungsuhChe</vt:lpstr>
      <vt:lpstr>等线</vt:lpstr>
      <vt:lpstr>方正粗黑宋简体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市场调查组织方式</vt:lpstr>
      <vt:lpstr>第一节　市场调查组织方式</vt:lpstr>
      <vt:lpstr>第一节　市场调查组织方式</vt:lpstr>
      <vt:lpstr>第一节　市场调查组织方式</vt:lpstr>
      <vt:lpstr>第一节　市场调查组织方式</vt:lpstr>
      <vt:lpstr>第二节　抽样调查的基本问题</vt:lpstr>
      <vt:lpstr>第二节　抽样调查的基本问题</vt:lpstr>
      <vt:lpstr>第三节　抽样调查方式</vt:lpstr>
      <vt:lpstr>第三节　抽样调查方式</vt:lpstr>
      <vt:lpstr>第三节　抽样调查方式</vt:lpstr>
      <vt:lpstr>第四节　抽样误差与样本容量</vt:lpstr>
      <vt:lpstr>第四节　抽样误差与样本容量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2</cp:revision>
  <dcterms:created xsi:type="dcterms:W3CDTF">2021-12-04T13:21:53Z</dcterms:created>
  <dcterms:modified xsi:type="dcterms:W3CDTF">2021-12-04T13:29:42Z</dcterms:modified>
</cp:coreProperties>
</file>