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2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75ACCB-A7FA-460A-A32B-8136CB7B1B25}"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EDAF82-0485-4EDA-94F5-46640973EBC0}" type="slidenum">
              <a:rPr lang="zh-CN" altLang="en-US" smtClean="0"/>
              <a:t>‹#›</a:t>
            </a:fld>
            <a:endParaRPr lang="zh-CN" altLang="en-US"/>
          </a:p>
        </p:txBody>
      </p:sp>
    </p:spTree>
    <p:extLst>
      <p:ext uri="{BB962C8B-B14F-4D97-AF65-F5344CB8AC3E}">
        <p14:creationId xmlns:p14="http://schemas.microsoft.com/office/powerpoint/2010/main" val="17608426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75ACCB-A7FA-460A-A32B-8136CB7B1B25}"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EDAF82-0485-4EDA-94F5-46640973EBC0}" type="slidenum">
              <a:rPr lang="zh-CN" altLang="en-US" smtClean="0"/>
              <a:t>‹#›</a:t>
            </a:fld>
            <a:endParaRPr lang="zh-CN" altLang="en-US"/>
          </a:p>
        </p:txBody>
      </p:sp>
    </p:spTree>
    <p:extLst>
      <p:ext uri="{BB962C8B-B14F-4D97-AF65-F5344CB8AC3E}">
        <p14:creationId xmlns:p14="http://schemas.microsoft.com/office/powerpoint/2010/main" val="194733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75ACCB-A7FA-460A-A32B-8136CB7B1B25}"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EDAF82-0485-4EDA-94F5-46640973EBC0}" type="slidenum">
              <a:rPr lang="zh-CN" altLang="en-US" smtClean="0"/>
              <a:t>‹#›</a:t>
            </a:fld>
            <a:endParaRPr lang="zh-CN" altLang="en-US"/>
          </a:p>
        </p:txBody>
      </p:sp>
    </p:spTree>
    <p:extLst>
      <p:ext uri="{BB962C8B-B14F-4D97-AF65-F5344CB8AC3E}">
        <p14:creationId xmlns:p14="http://schemas.microsoft.com/office/powerpoint/2010/main" val="29811897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53949" y="143336"/>
            <a:ext cx="9997016" cy="749300"/>
          </a:xfrm>
        </p:spPr>
        <p:txBody>
          <a:bodyPr/>
          <a:lstStyle>
            <a:lvl1pPr>
              <a:defRPr b="0" baseline="0">
                <a:solidFill>
                  <a:srgbClr val="9900CC"/>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8761106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106714" y="249735"/>
            <a:ext cx="8699591" cy="647700"/>
          </a:xfrm>
        </p:spPr>
        <p:txBody>
          <a:bodyPr>
            <a:noAutofit/>
          </a:bodyPr>
          <a:lstStyle>
            <a:lvl1pPr algn="l">
              <a:defRPr sz="2400" b="1" baseline="0">
                <a:ln w="9525" cmpd="sng">
                  <a:solidFill>
                    <a:schemeClr val="accent1"/>
                  </a:solidFill>
                  <a:prstDash val="solid"/>
                </a:ln>
                <a:solidFill>
                  <a:schemeClr val="accent6">
                    <a:lumMod val="75000"/>
                  </a:schemeClr>
                </a:solidFill>
                <a:effectLst>
                  <a:glow rad="38100">
                    <a:schemeClr val="accent1">
                      <a:alpha val="40000"/>
                    </a:schemeClr>
                  </a:glow>
                </a:effectLst>
                <a:latin typeface="+mn-lt"/>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358900"/>
            <a:ext cx="10947400" cy="5016499"/>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759754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75ACCB-A7FA-460A-A32B-8136CB7B1B25}"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EDAF82-0485-4EDA-94F5-46640973EBC0}" type="slidenum">
              <a:rPr lang="zh-CN" altLang="en-US" smtClean="0"/>
              <a:t>‹#›</a:t>
            </a:fld>
            <a:endParaRPr lang="zh-CN" altLang="en-US"/>
          </a:p>
        </p:txBody>
      </p:sp>
    </p:spTree>
    <p:extLst>
      <p:ext uri="{BB962C8B-B14F-4D97-AF65-F5344CB8AC3E}">
        <p14:creationId xmlns:p14="http://schemas.microsoft.com/office/powerpoint/2010/main" val="3526246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175ACCB-A7FA-460A-A32B-8136CB7B1B25}"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EDAF82-0485-4EDA-94F5-46640973EBC0}" type="slidenum">
              <a:rPr lang="zh-CN" altLang="en-US" smtClean="0"/>
              <a:t>‹#›</a:t>
            </a:fld>
            <a:endParaRPr lang="zh-CN" altLang="en-US"/>
          </a:p>
        </p:txBody>
      </p:sp>
    </p:spTree>
    <p:extLst>
      <p:ext uri="{BB962C8B-B14F-4D97-AF65-F5344CB8AC3E}">
        <p14:creationId xmlns:p14="http://schemas.microsoft.com/office/powerpoint/2010/main" val="3405305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75ACCB-A7FA-460A-A32B-8136CB7B1B25}"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EDAF82-0485-4EDA-94F5-46640973EBC0}" type="slidenum">
              <a:rPr lang="zh-CN" altLang="en-US" smtClean="0"/>
              <a:t>‹#›</a:t>
            </a:fld>
            <a:endParaRPr lang="zh-CN" altLang="en-US"/>
          </a:p>
        </p:txBody>
      </p:sp>
    </p:spTree>
    <p:extLst>
      <p:ext uri="{BB962C8B-B14F-4D97-AF65-F5344CB8AC3E}">
        <p14:creationId xmlns:p14="http://schemas.microsoft.com/office/powerpoint/2010/main" val="1236358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75ACCB-A7FA-460A-A32B-8136CB7B1B25}" type="datetimeFigureOut">
              <a:rPr lang="zh-CN" altLang="en-US" smtClean="0"/>
              <a:t>2021/12/4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BEDAF82-0485-4EDA-94F5-46640973EBC0}" type="slidenum">
              <a:rPr lang="zh-CN" altLang="en-US" smtClean="0"/>
              <a:t>‹#›</a:t>
            </a:fld>
            <a:endParaRPr lang="zh-CN" altLang="en-US"/>
          </a:p>
        </p:txBody>
      </p:sp>
    </p:spTree>
    <p:extLst>
      <p:ext uri="{BB962C8B-B14F-4D97-AF65-F5344CB8AC3E}">
        <p14:creationId xmlns:p14="http://schemas.microsoft.com/office/powerpoint/2010/main" val="1297790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75ACCB-A7FA-460A-A32B-8136CB7B1B25}" type="datetimeFigureOut">
              <a:rPr lang="zh-CN" altLang="en-US" smtClean="0"/>
              <a:t>2021/12/4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EDAF82-0485-4EDA-94F5-46640973EBC0}" type="slidenum">
              <a:rPr lang="zh-CN" altLang="en-US" smtClean="0"/>
              <a:t>‹#›</a:t>
            </a:fld>
            <a:endParaRPr lang="zh-CN" altLang="en-US"/>
          </a:p>
        </p:txBody>
      </p:sp>
    </p:spTree>
    <p:extLst>
      <p:ext uri="{BB962C8B-B14F-4D97-AF65-F5344CB8AC3E}">
        <p14:creationId xmlns:p14="http://schemas.microsoft.com/office/powerpoint/2010/main" val="3472113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75ACCB-A7FA-460A-A32B-8136CB7B1B25}" type="datetimeFigureOut">
              <a:rPr lang="zh-CN" altLang="en-US" smtClean="0"/>
              <a:t>2021/12/4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EDAF82-0485-4EDA-94F5-46640973EBC0}" type="slidenum">
              <a:rPr lang="zh-CN" altLang="en-US" smtClean="0"/>
              <a:t>‹#›</a:t>
            </a:fld>
            <a:endParaRPr lang="zh-CN" altLang="en-US"/>
          </a:p>
        </p:txBody>
      </p:sp>
    </p:spTree>
    <p:extLst>
      <p:ext uri="{BB962C8B-B14F-4D97-AF65-F5344CB8AC3E}">
        <p14:creationId xmlns:p14="http://schemas.microsoft.com/office/powerpoint/2010/main" val="2377232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175ACCB-A7FA-460A-A32B-8136CB7B1B25}"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EDAF82-0485-4EDA-94F5-46640973EBC0}" type="slidenum">
              <a:rPr lang="zh-CN" altLang="en-US" smtClean="0"/>
              <a:t>‹#›</a:t>
            </a:fld>
            <a:endParaRPr lang="zh-CN" altLang="en-US"/>
          </a:p>
        </p:txBody>
      </p:sp>
    </p:spTree>
    <p:extLst>
      <p:ext uri="{BB962C8B-B14F-4D97-AF65-F5344CB8AC3E}">
        <p14:creationId xmlns:p14="http://schemas.microsoft.com/office/powerpoint/2010/main" val="917892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175ACCB-A7FA-460A-A32B-8136CB7B1B25}"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EDAF82-0485-4EDA-94F5-46640973EBC0}" type="slidenum">
              <a:rPr lang="zh-CN" altLang="en-US" smtClean="0"/>
              <a:t>‹#›</a:t>
            </a:fld>
            <a:endParaRPr lang="zh-CN" altLang="en-US"/>
          </a:p>
        </p:txBody>
      </p:sp>
    </p:spTree>
    <p:extLst>
      <p:ext uri="{BB962C8B-B14F-4D97-AF65-F5344CB8AC3E}">
        <p14:creationId xmlns:p14="http://schemas.microsoft.com/office/powerpoint/2010/main" val="2673067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75ACCB-A7FA-460A-A32B-8136CB7B1B25}" type="datetimeFigureOut">
              <a:rPr lang="zh-CN" altLang="en-US" smtClean="0"/>
              <a:t>2021/12/4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EDAF82-0485-4EDA-94F5-46640973EBC0}" type="slidenum">
              <a:rPr lang="zh-CN" altLang="en-US" smtClean="0"/>
              <a:t>‹#›</a:t>
            </a:fld>
            <a:endParaRPr lang="zh-CN" altLang="en-US"/>
          </a:p>
        </p:txBody>
      </p:sp>
    </p:spTree>
    <p:extLst>
      <p:ext uri="{BB962C8B-B14F-4D97-AF65-F5344CB8AC3E}">
        <p14:creationId xmlns:p14="http://schemas.microsoft.com/office/powerpoint/2010/main" val="9050080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5"/>
          <a:stretch>
            <a:fillRect/>
          </a:stretch>
        </p:blipFill>
        <p:spPr>
          <a:xfrm>
            <a:off x="-1" y="0"/>
            <a:ext cx="12192001" cy="6870700"/>
          </a:xfrm>
          <a:prstGeom prst="rect">
            <a:avLst/>
          </a:prstGeom>
        </p:spPr>
      </p:pic>
      <p:sp>
        <p:nvSpPr>
          <p:cNvPr id="1027" name="Rectangle 5"/>
          <p:cNvSpPr>
            <a:spLocks noGrp="1" noChangeArrowheads="1"/>
          </p:cNvSpPr>
          <p:nvPr>
            <p:ph type="title"/>
          </p:nvPr>
        </p:nvSpPr>
        <p:spPr bwMode="auto">
          <a:xfrm>
            <a:off x="1064681" y="1937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7"/>
          <a:stretch>
            <a:fillRect/>
          </a:stretch>
        </p:blipFill>
        <p:spPr>
          <a:xfrm>
            <a:off x="0" y="304660"/>
            <a:ext cx="994139" cy="352381"/>
          </a:xfrm>
          <a:prstGeom prst="rect">
            <a:avLst/>
          </a:prstGeom>
        </p:spPr>
      </p:pic>
      <p:pic>
        <p:nvPicPr>
          <p:cNvPr id="12" name="图片 11"/>
          <p:cNvPicPr>
            <a:picLocks noChangeAspect="1"/>
          </p:cNvPicPr>
          <p:nvPr userDrawn="1"/>
        </p:nvPicPr>
        <p:blipFill>
          <a:blip r:embed="rId8"/>
          <a:stretch>
            <a:fillRect/>
          </a:stretch>
        </p:blipFill>
        <p:spPr>
          <a:xfrm>
            <a:off x="1057639" y="889309"/>
            <a:ext cx="8961230" cy="111626"/>
          </a:xfrm>
          <a:prstGeom prst="rect">
            <a:avLst/>
          </a:prstGeom>
        </p:spPr>
      </p:pic>
    </p:spTree>
    <p:extLst>
      <p:ext uri="{BB962C8B-B14F-4D97-AF65-F5344CB8AC3E}">
        <p14:creationId xmlns:p14="http://schemas.microsoft.com/office/powerpoint/2010/main" val="771287014"/>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0"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0101"/>
            <a:ext cx="12192000" cy="6839712"/>
          </a:xfrm>
          <a:prstGeom prst="rect">
            <a:avLst/>
          </a:prstGeom>
        </p:spPr>
      </p:pic>
      <p:sp>
        <p:nvSpPr>
          <p:cNvPr id="5" name="文本框 4"/>
          <p:cNvSpPr txBox="1"/>
          <p:nvPr/>
        </p:nvSpPr>
        <p:spPr>
          <a:xfrm>
            <a:off x="15122" y="3769639"/>
            <a:ext cx="12192000" cy="707886"/>
          </a:xfrm>
          <a:prstGeom prst="rect">
            <a:avLst/>
          </a:prstGeom>
          <a:noFill/>
        </p:spPr>
        <p:txBody>
          <a:bodyPr wrap="square" rtlCol="0">
            <a:spAutoFit/>
          </a:bodyPr>
          <a:lstStyle/>
          <a:p>
            <a:pPr algn="ctr"/>
            <a:r>
              <a:rPr lang="zh-CN" altLang="en-US" sz="4000" b="1" dirty="0">
                <a:solidFill>
                  <a:srgbClr val="000000"/>
                </a:solidFill>
                <a:latin typeface="微软雅黑" panose="020B0503020204020204" pitchFamily="34" charset="-122"/>
                <a:ea typeface="微软雅黑" panose="020B0503020204020204" pitchFamily="34" charset="-122"/>
              </a:rPr>
              <a:t>第五章　市场调查问卷设计</a:t>
            </a:r>
          </a:p>
        </p:txBody>
      </p:sp>
    </p:spTree>
    <p:extLst>
      <p:ext uri="{BB962C8B-B14F-4D97-AF65-F5344CB8AC3E}">
        <p14:creationId xmlns:p14="http://schemas.microsoft.com/office/powerpoint/2010/main" val="287220261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问卷设计技术</a:t>
            </a:r>
            <a:r>
              <a:rPr lang="en-US" altLang="zh-CN" dirty="0">
                <a:effectLst/>
              </a:rPr>
              <a:t>	</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一、问卷问题的设计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开放式问题和封闭式问题的设计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直接性问题和间接性问题的设计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事实性问题和行为性问题的设计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动机性问题和态度性问题的设计</a:t>
            </a:r>
          </a:p>
          <a:p>
            <a:endParaRPr lang="zh-CN" altLang="en-US" dirty="0"/>
          </a:p>
        </p:txBody>
      </p:sp>
    </p:spTree>
    <p:extLst>
      <p:ext uri="{BB962C8B-B14F-4D97-AF65-F5344CB8AC3E}">
        <p14:creationId xmlns:p14="http://schemas.microsoft.com/office/powerpoint/2010/main" val="209292969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问卷设计技术</a:t>
            </a:r>
            <a:r>
              <a:rPr lang="en-US" altLang="zh-CN" dirty="0">
                <a:effectLst/>
              </a:rPr>
              <a:t>	</a:t>
            </a:r>
            <a:endParaRPr lang="zh-CN" altLang="en-US" dirty="0"/>
          </a:p>
        </p:txBody>
      </p:sp>
      <p:sp>
        <p:nvSpPr>
          <p:cNvPr id="3" name="内容占位符 2"/>
          <p:cNvSpPr>
            <a:spLocks noGrp="1"/>
          </p:cNvSpPr>
          <p:nvPr>
            <p:ph idx="1"/>
          </p:nvPr>
        </p:nvSpPr>
        <p:spPr/>
        <p:txBody>
          <a:bodyPr>
            <a:normAutofit/>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二、问卷设计的注意事项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问题设计应注意的事项</a:t>
            </a:r>
          </a:p>
          <a:p>
            <a:r>
              <a:rPr lang="en-US" altLang="zh-CN" dirty="0"/>
              <a:t>1.</a:t>
            </a:r>
            <a:r>
              <a:rPr lang="zh-CN" altLang="zh-CN" dirty="0"/>
              <a:t>措辞的选择</a:t>
            </a:r>
          </a:p>
          <a:p>
            <a:r>
              <a:rPr lang="en-US" altLang="zh-CN" dirty="0"/>
              <a:t>2.</a:t>
            </a:r>
            <a:r>
              <a:rPr lang="zh-CN" altLang="zh-CN" dirty="0"/>
              <a:t>避免否定式提问</a:t>
            </a:r>
          </a:p>
          <a:p>
            <a:r>
              <a:rPr lang="en-US" altLang="zh-CN" dirty="0"/>
              <a:t>3.</a:t>
            </a:r>
            <a:r>
              <a:rPr lang="zh-CN" altLang="zh-CN" dirty="0"/>
              <a:t>避免诱导性或倾向性提问</a:t>
            </a:r>
          </a:p>
          <a:p>
            <a:r>
              <a:rPr lang="en-US" altLang="zh-CN" dirty="0"/>
              <a:t>4.</a:t>
            </a:r>
            <a:r>
              <a:rPr lang="zh-CN" altLang="zh-CN" dirty="0"/>
              <a:t>避免提断定性问题</a:t>
            </a:r>
          </a:p>
          <a:p>
            <a:r>
              <a:rPr lang="en-US" altLang="zh-CN" dirty="0"/>
              <a:t>5.</a:t>
            </a:r>
            <a:r>
              <a:rPr lang="zh-CN" altLang="zh-CN" dirty="0"/>
              <a:t>避免直接提出敏感性问题</a:t>
            </a:r>
          </a:p>
          <a:p>
            <a:endParaRPr lang="zh-CN" altLang="en-US" dirty="0"/>
          </a:p>
        </p:txBody>
      </p:sp>
    </p:spTree>
    <p:extLst>
      <p:ext uri="{BB962C8B-B14F-4D97-AF65-F5344CB8AC3E}">
        <p14:creationId xmlns:p14="http://schemas.microsoft.com/office/powerpoint/2010/main" val="178385021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问卷设计技术</a:t>
            </a:r>
            <a:r>
              <a:rPr lang="en-US" altLang="zh-CN" dirty="0">
                <a:effectLst/>
              </a:rPr>
              <a:t>	</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答案设计应注意的事项</a:t>
            </a:r>
          </a:p>
          <a:p>
            <a:r>
              <a:rPr lang="en-US" altLang="zh-CN" dirty="0"/>
              <a:t>1.</a:t>
            </a:r>
            <a:r>
              <a:rPr lang="zh-CN" altLang="zh-CN" dirty="0"/>
              <a:t>答案要穷尽</a:t>
            </a:r>
          </a:p>
          <a:p>
            <a:r>
              <a:rPr lang="en-US" altLang="zh-CN" dirty="0"/>
              <a:t>2.</a:t>
            </a:r>
            <a:r>
              <a:rPr lang="zh-CN" altLang="zh-CN" dirty="0"/>
              <a:t>答案要互斥</a:t>
            </a:r>
          </a:p>
          <a:p>
            <a:r>
              <a:rPr lang="en-US" altLang="zh-CN" dirty="0"/>
              <a:t>3.</a:t>
            </a:r>
            <a:r>
              <a:rPr lang="zh-CN" altLang="zh-CN" dirty="0"/>
              <a:t>选项的排列要科学</a:t>
            </a:r>
          </a:p>
          <a:p>
            <a:r>
              <a:rPr lang="en-US" altLang="zh-CN" dirty="0"/>
              <a:t>4.</a:t>
            </a:r>
            <a:r>
              <a:rPr lang="zh-CN" altLang="zh-CN" dirty="0"/>
              <a:t>多项选择题的备选答案不宜过多</a:t>
            </a:r>
          </a:p>
          <a:p>
            <a:r>
              <a:rPr lang="en-US" altLang="zh-CN" dirty="0"/>
              <a:t>5.</a:t>
            </a:r>
            <a:r>
              <a:rPr lang="zh-CN" altLang="zh-CN" dirty="0"/>
              <a:t>敏感性问题的答案设计要慎重</a:t>
            </a:r>
            <a:endParaRPr lang="zh-CN" altLang="zh-CN" dirty="0"/>
          </a:p>
        </p:txBody>
      </p:sp>
    </p:spTree>
    <p:extLst>
      <p:ext uri="{BB962C8B-B14F-4D97-AF65-F5344CB8AC3E}">
        <p14:creationId xmlns:p14="http://schemas.microsoft.com/office/powerpoint/2010/main" val="106206717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网络问卷创建</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一、注册</a:t>
            </a:r>
          </a:p>
          <a:p>
            <a:r>
              <a:rPr lang="zh-CN" altLang="zh-CN" dirty="0"/>
              <a:t>进入</a:t>
            </a:r>
            <a:r>
              <a:rPr lang="en-US" altLang="zh-CN" dirty="0"/>
              <a:t>https://www.wjx.cn,</a:t>
            </a:r>
            <a:r>
              <a:rPr lang="zh-CN" altLang="zh-CN" dirty="0"/>
              <a:t>打开“问卷星”首页</a:t>
            </a:r>
            <a:r>
              <a:rPr lang="en-US" altLang="zh-CN" dirty="0"/>
              <a:t>,</a:t>
            </a:r>
            <a:r>
              <a:rPr lang="zh-CN" altLang="zh-CN" dirty="0"/>
              <a:t>点击“注册”</a:t>
            </a:r>
            <a:r>
              <a:rPr lang="en-US" altLang="zh-CN" dirty="0"/>
              <a:t>,</a:t>
            </a:r>
            <a:r>
              <a:rPr lang="zh-CN" altLang="zh-CN" dirty="0"/>
              <a:t>成为“问卷星”的用户。设定用户名、密码</a:t>
            </a:r>
            <a:r>
              <a:rPr lang="en-US" altLang="zh-CN" dirty="0"/>
              <a:t>,</a:t>
            </a:r>
            <a:r>
              <a:rPr lang="zh-CN" altLang="zh-CN" dirty="0"/>
              <a:t>并输入常用的电子邮件地址</a:t>
            </a:r>
            <a:r>
              <a:rPr lang="zh-CN" altLang="zh-CN" dirty="0" smtClean="0"/>
              <a:t>。</a:t>
            </a:r>
            <a:endParaRPr lang="en-US" altLang="zh-CN" dirty="0" smtClean="0"/>
          </a:p>
          <a:p>
            <a:r>
              <a:rPr lang="zh-CN" altLang="zh-CN" dirty="0" smtClean="0"/>
              <a:t>在</a:t>
            </a:r>
            <a:r>
              <a:rPr lang="zh-CN" altLang="zh-CN" dirty="0"/>
              <a:t>“用户类型”一项中选择“免费版”</a:t>
            </a:r>
            <a:r>
              <a:rPr lang="en-US" altLang="zh-CN" dirty="0"/>
              <a:t>,</a:t>
            </a:r>
            <a:r>
              <a:rPr lang="zh-CN" altLang="zh-CN" dirty="0"/>
              <a:t>当然</a:t>
            </a:r>
            <a:r>
              <a:rPr lang="en-US" altLang="zh-CN" dirty="0"/>
              <a:t>,</a:t>
            </a:r>
            <a:r>
              <a:rPr lang="zh-CN" altLang="zh-CN" dirty="0"/>
              <a:t>根据自身需求</a:t>
            </a:r>
            <a:r>
              <a:rPr lang="en-US" altLang="zh-CN" dirty="0"/>
              <a:t>,</a:t>
            </a:r>
            <a:r>
              <a:rPr lang="zh-CN" altLang="zh-CN" dirty="0"/>
              <a:t>也可以选择支付一定费用的“专业版”和“企业版”。填入验证码</a:t>
            </a:r>
            <a:r>
              <a:rPr lang="en-US" altLang="zh-CN" dirty="0"/>
              <a:t>,</a:t>
            </a:r>
            <a:r>
              <a:rPr lang="zh-CN" altLang="zh-CN" dirty="0"/>
              <a:t>并点击“创建用户”按钮</a:t>
            </a:r>
            <a:r>
              <a:rPr lang="zh-CN" altLang="zh-CN" dirty="0" smtClean="0"/>
              <a:t>。之后</a:t>
            </a:r>
            <a:r>
              <a:rPr lang="en-US" altLang="zh-CN" dirty="0"/>
              <a:t>,</a:t>
            </a:r>
            <a:r>
              <a:rPr lang="zh-CN" altLang="zh-CN" dirty="0"/>
              <a:t>“问卷星”会向您注册的邮箱发送一封验证邮件。进入您的邮箱</a:t>
            </a:r>
            <a:r>
              <a:rPr lang="en-US" altLang="zh-CN" dirty="0"/>
              <a:t>,</a:t>
            </a:r>
            <a:r>
              <a:rPr lang="zh-CN" altLang="zh-CN" dirty="0"/>
              <a:t>确认邮件内容后</a:t>
            </a:r>
            <a:r>
              <a:rPr lang="en-US" altLang="zh-CN" dirty="0"/>
              <a:t>,</a:t>
            </a:r>
            <a:r>
              <a:rPr lang="zh-CN" altLang="zh-CN" dirty="0"/>
              <a:t>就完成了注册</a:t>
            </a:r>
            <a:r>
              <a:rPr lang="zh-CN" altLang="zh-CN" dirty="0" smtClean="0"/>
              <a:t>。</a:t>
            </a:r>
            <a:endParaRPr lang="en-US" altLang="zh-CN" dirty="0" smtClean="0"/>
          </a:p>
          <a:p>
            <a:r>
              <a:rPr lang="zh-CN" altLang="zh-CN" dirty="0" smtClean="0"/>
              <a:t>注意</a:t>
            </a:r>
            <a:r>
              <a:rPr lang="en-US" altLang="zh-CN" dirty="0"/>
              <a:t>,</a:t>
            </a:r>
            <a:r>
              <a:rPr lang="zh-CN" altLang="zh-CN" dirty="0"/>
              <a:t>一个电子邮件地址只能注册使用一次。</a:t>
            </a:r>
          </a:p>
          <a:p>
            <a:endParaRPr lang="zh-CN" altLang="en-US" dirty="0"/>
          </a:p>
        </p:txBody>
      </p:sp>
    </p:spTree>
    <p:extLst>
      <p:ext uri="{BB962C8B-B14F-4D97-AF65-F5344CB8AC3E}">
        <p14:creationId xmlns:p14="http://schemas.microsoft.com/office/powerpoint/2010/main" val="35375499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网络问卷创建</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二、问卷设计方式选择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模板创建问卷</a:t>
            </a:r>
          </a:p>
          <a:p>
            <a:r>
              <a:rPr lang="zh-CN" altLang="zh-CN" dirty="0"/>
              <a:t>“问卷星”中内置了一些常用的问卷类型</a:t>
            </a:r>
            <a:r>
              <a:rPr lang="en-US" altLang="zh-CN" dirty="0"/>
              <a:t>,</a:t>
            </a:r>
            <a:r>
              <a:rPr lang="zh-CN" altLang="zh-CN" dirty="0"/>
              <a:t>如员工满意度调查、就业情况调查等问卷。如果问卷性质和目标比较一致</a:t>
            </a:r>
            <a:r>
              <a:rPr lang="en-US" altLang="zh-CN" dirty="0"/>
              <a:t>,</a:t>
            </a:r>
            <a:r>
              <a:rPr lang="zh-CN" altLang="zh-CN" dirty="0"/>
              <a:t>就可以利用模板创建问卷。如果没有相似的问卷</a:t>
            </a:r>
            <a:r>
              <a:rPr lang="en-US" altLang="zh-CN" dirty="0"/>
              <a:t>,</a:t>
            </a:r>
            <a:r>
              <a:rPr lang="zh-CN" altLang="zh-CN" dirty="0"/>
              <a:t>就需点击“使用空白模板”按钮</a:t>
            </a:r>
            <a:r>
              <a:rPr lang="zh-CN" altLang="zh-CN" dirty="0" smtClean="0"/>
              <a:t>。</a:t>
            </a:r>
            <a:r>
              <a:rPr lang="zh-CN" altLang="zh-CN" dirty="0"/>
              <a:t>使用空白模板设计一份新问卷需要进行问卷基本信息的设置。这些设置包括问卷名称、问卷说明、主题语言、截止日期、分类、问卷公开级别、问卷密码保护和结果公开级别。设置完成后</a:t>
            </a:r>
            <a:r>
              <a:rPr lang="en-US" altLang="zh-CN" dirty="0"/>
              <a:t>,</a:t>
            </a:r>
            <a:r>
              <a:rPr lang="zh-CN" altLang="zh-CN" dirty="0"/>
              <a:t>点击“下一步”按钮开始对问卷题项进行设置</a:t>
            </a:r>
            <a:r>
              <a:rPr lang="zh-CN" altLang="zh-CN" dirty="0" smtClean="0"/>
              <a:t>。</a:t>
            </a:r>
            <a:endParaRPr lang="zh-CN" altLang="zh-CN" dirty="0"/>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文本创建问卷</a:t>
            </a:r>
          </a:p>
          <a:p>
            <a:r>
              <a:rPr lang="zh-CN" altLang="zh-CN" dirty="0"/>
              <a:t>如果已经在</a:t>
            </a:r>
            <a:r>
              <a:rPr lang="en-US" altLang="zh-CN" dirty="0"/>
              <a:t>Word</a:t>
            </a:r>
            <a:r>
              <a:rPr lang="zh-CN" altLang="zh-CN" dirty="0"/>
              <a:t>等文字编辑软件中设计好了问卷</a:t>
            </a:r>
            <a:r>
              <a:rPr lang="en-US" altLang="zh-CN" dirty="0"/>
              <a:t>,</a:t>
            </a:r>
            <a:r>
              <a:rPr lang="zh-CN" altLang="zh-CN" dirty="0"/>
              <a:t>就可以采用文本创建问卷的方式</a:t>
            </a:r>
            <a:r>
              <a:rPr lang="en-US" altLang="zh-CN" dirty="0"/>
              <a:t>,</a:t>
            </a:r>
            <a:r>
              <a:rPr lang="zh-CN" altLang="zh-CN" dirty="0"/>
              <a:t>将</a:t>
            </a:r>
            <a:r>
              <a:rPr lang="en-US" altLang="zh-CN" dirty="0"/>
              <a:t>Word</a:t>
            </a:r>
            <a:r>
              <a:rPr lang="zh-CN" altLang="zh-CN" dirty="0"/>
              <a:t>中的内容直接复制到“问卷星”所提供的文本框中。然后</a:t>
            </a:r>
            <a:r>
              <a:rPr lang="en-US" altLang="zh-CN" dirty="0"/>
              <a:t>,</a:t>
            </a:r>
            <a:r>
              <a:rPr lang="zh-CN" altLang="zh-CN" dirty="0"/>
              <a:t>点击“生成问卷”按钮</a:t>
            </a:r>
            <a:r>
              <a:rPr lang="en-US" altLang="zh-CN" dirty="0"/>
              <a:t>,</a:t>
            </a:r>
            <a:r>
              <a:rPr lang="zh-CN" altLang="zh-CN" dirty="0"/>
              <a:t>即可生成一份“问卷星”的问卷。生成问卷后</a:t>
            </a:r>
            <a:r>
              <a:rPr lang="en-US" altLang="zh-CN" dirty="0"/>
              <a:t>,</a:t>
            </a:r>
            <a:r>
              <a:rPr lang="zh-CN" altLang="zh-CN" dirty="0"/>
              <a:t>可以修改题目属性</a:t>
            </a:r>
            <a:r>
              <a:rPr lang="en-US" altLang="zh-CN" dirty="0"/>
              <a:t>,</a:t>
            </a:r>
            <a:r>
              <a:rPr lang="zh-CN" altLang="zh-CN" dirty="0"/>
              <a:t>如为选项增加分值、设置跳题逻辑、引用逻辑、转换题型等。</a:t>
            </a:r>
          </a:p>
          <a:p>
            <a:endParaRPr lang="zh-CN" altLang="en-US" dirty="0"/>
          </a:p>
        </p:txBody>
      </p:sp>
    </p:spTree>
    <p:extLst>
      <p:ext uri="{BB962C8B-B14F-4D97-AF65-F5344CB8AC3E}">
        <p14:creationId xmlns:p14="http://schemas.microsoft.com/office/powerpoint/2010/main" val="98790469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网络问卷创建</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三、问卷题项设计及有关提示</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单选题设计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多选题设计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测评与测试设计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矩阵题设计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主观题设计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其他编辑内容提示</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其他注意事项提示</a:t>
            </a:r>
          </a:p>
          <a:p>
            <a:endParaRPr lang="zh-CN" altLang="en-US" dirty="0"/>
          </a:p>
        </p:txBody>
      </p:sp>
    </p:spTree>
    <p:extLst>
      <p:ext uri="{BB962C8B-B14F-4D97-AF65-F5344CB8AC3E}">
        <p14:creationId xmlns:p14="http://schemas.microsoft.com/office/powerpoint/2010/main" val="187795609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网络问卷创建</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四、发送问卷</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发布问卷操作设计</a:t>
            </a:r>
          </a:p>
          <a:p>
            <a:r>
              <a:rPr lang="en-US" altLang="zh-CN" dirty="0"/>
              <a:t>1.</a:t>
            </a:r>
            <a:r>
              <a:rPr lang="zh-CN" altLang="zh-CN" dirty="0"/>
              <a:t>测试填写问卷</a:t>
            </a:r>
          </a:p>
          <a:p>
            <a:r>
              <a:rPr lang="en-US" altLang="zh-CN" dirty="0"/>
              <a:t>2.</a:t>
            </a:r>
            <a:r>
              <a:rPr lang="zh-CN" altLang="zh-CN" dirty="0"/>
              <a:t>修改问卷设置</a:t>
            </a:r>
          </a:p>
          <a:p>
            <a:r>
              <a:rPr lang="en-US" altLang="zh-CN" dirty="0"/>
              <a:t>3.</a:t>
            </a:r>
            <a:r>
              <a:rPr lang="zh-CN" altLang="zh-CN" dirty="0"/>
              <a:t>设置问卷外观</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发送问卷与回收答卷的途径</a:t>
            </a:r>
          </a:p>
          <a:p>
            <a:r>
              <a:rPr lang="en-US" altLang="zh-CN" dirty="0"/>
              <a:t>1.</a:t>
            </a:r>
            <a:r>
              <a:rPr lang="zh-CN" altLang="zh-CN" dirty="0"/>
              <a:t>问卷链接</a:t>
            </a:r>
          </a:p>
          <a:p>
            <a:r>
              <a:rPr lang="en-US" altLang="zh-CN" dirty="0"/>
              <a:t>2.</a:t>
            </a:r>
            <a:r>
              <a:rPr lang="zh-CN" altLang="zh-CN" dirty="0"/>
              <a:t>邀请邮件</a:t>
            </a:r>
          </a:p>
          <a:p>
            <a:r>
              <a:rPr lang="en-US" altLang="zh-CN" dirty="0"/>
              <a:t>3.</a:t>
            </a:r>
            <a:r>
              <a:rPr lang="zh-CN" altLang="zh-CN" dirty="0"/>
              <a:t>嵌入网站</a:t>
            </a:r>
          </a:p>
          <a:p>
            <a:endParaRPr lang="zh-CN" altLang="en-US" dirty="0"/>
          </a:p>
        </p:txBody>
      </p:sp>
    </p:spTree>
    <p:extLst>
      <p:ext uri="{BB962C8B-B14F-4D97-AF65-F5344CB8AC3E}">
        <p14:creationId xmlns:p14="http://schemas.microsoft.com/office/powerpoint/2010/main" val="174934171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网络问卷创建</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五、统计分析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单题统计</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数据分析与报告</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答题来源分析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完成率分析</a:t>
            </a:r>
          </a:p>
          <a:p>
            <a:endParaRPr lang="zh-CN" altLang="en-US" dirty="0"/>
          </a:p>
        </p:txBody>
      </p:sp>
    </p:spTree>
    <p:extLst>
      <p:ext uri="{BB962C8B-B14F-4D97-AF65-F5344CB8AC3E}">
        <p14:creationId xmlns:p14="http://schemas.microsoft.com/office/powerpoint/2010/main" val="139672663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第一节　问卷设计概述</a:t>
                  </a:r>
                  <a:endParaRPr lang="zh-CN" altLang="zh-CN" sz="2000" b="1" dirty="0">
                    <a:solidFill>
                      <a:srgbClr val="000000"/>
                    </a:solidFill>
                    <a:latin typeface="等线" panose="02010600030101010101" pitchFamily="2" charset="-122"/>
                    <a:ea typeface="等线" panose="02010600030101010101" pitchFamily="2" charset="-122"/>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第二节　问卷设计的原则与流程</a:t>
                  </a:r>
                  <a:endParaRPr lang="zh-CN" altLang="en-US" sz="2000" b="1"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第三节　问卷设计技术	</a:t>
                  </a:r>
                  <a:endPar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2" name="Rectangle 6"/>
              <p:cNvSpPr>
                <a:spLocks noChangeArrowheads="1"/>
              </p:cNvSpPr>
              <p:nvPr/>
            </p:nvSpPr>
            <p:spPr bwMode="auto">
              <a:xfrm>
                <a:off x="299" y="67"/>
                <a:ext cx="2639"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第四节　网络问卷创建</a:t>
                </a:r>
                <a:endPar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4057048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问卷设计概述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一、问卷的含义</a:t>
            </a:r>
          </a:p>
          <a:p>
            <a:r>
              <a:rPr lang="zh-CN" altLang="zh-CN" dirty="0"/>
              <a:t>问卷是指调查者根据调查目的与要求设计的</a:t>
            </a:r>
            <a:r>
              <a:rPr lang="en-US" altLang="zh-CN" dirty="0"/>
              <a:t>,</a:t>
            </a:r>
            <a:r>
              <a:rPr lang="zh-CN" altLang="zh-CN" dirty="0"/>
              <a:t>由一系列问题、备选答案及说明等组成的</a:t>
            </a:r>
            <a:r>
              <a:rPr lang="en-US" altLang="zh-CN" dirty="0"/>
              <a:t>,</a:t>
            </a:r>
            <a:r>
              <a:rPr lang="zh-CN" altLang="zh-CN" dirty="0"/>
              <a:t>用于从调查对象获取信息的一种工具</a:t>
            </a:r>
            <a:r>
              <a:rPr lang="zh-CN" altLang="zh-CN" dirty="0" smtClean="0"/>
              <a:t>。</a:t>
            </a:r>
            <a:endParaRPr lang="en-US" altLang="zh-CN" dirty="0" smtClean="0"/>
          </a:p>
          <a:p>
            <a:r>
              <a:rPr lang="zh-CN" altLang="zh-CN" dirty="0" smtClean="0"/>
              <a:t>标准化</a:t>
            </a:r>
            <a:r>
              <a:rPr lang="zh-CN" altLang="zh-CN" dirty="0"/>
              <a:t>的问卷不仅有利于准确、迅速地收集市场资料和信息</a:t>
            </a:r>
            <a:r>
              <a:rPr lang="en-US" altLang="zh-CN" dirty="0"/>
              <a:t>,</a:t>
            </a:r>
            <a:r>
              <a:rPr lang="zh-CN" altLang="zh-CN" dirty="0"/>
              <a:t>而且便于快速、高效地对这些数据进行处理和分析。</a:t>
            </a:r>
          </a:p>
          <a:p>
            <a:endParaRPr lang="zh-CN" altLang="en-US" dirty="0"/>
          </a:p>
        </p:txBody>
      </p:sp>
    </p:spTree>
    <p:extLst>
      <p:ext uri="{BB962C8B-B14F-4D97-AF65-F5344CB8AC3E}">
        <p14:creationId xmlns:p14="http://schemas.microsoft.com/office/powerpoint/2010/main" val="203560284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问卷设计概述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二、问卷的作用</a:t>
            </a:r>
          </a:p>
          <a:p>
            <a:r>
              <a:rPr lang="zh-CN" altLang="zh-CN" dirty="0"/>
              <a:t>第一</a:t>
            </a:r>
            <a:r>
              <a:rPr lang="en-US" altLang="zh-CN" dirty="0"/>
              <a:t>,</a:t>
            </a:r>
            <a:r>
              <a:rPr lang="zh-CN" altLang="zh-CN" dirty="0"/>
              <a:t>使调查活动简单易行。问卷将所需信息转化为被调查者可以回答并且愿意回答的一系列问题。调查者引导被调查者参与并完成调查</a:t>
            </a:r>
            <a:r>
              <a:rPr lang="en-US" altLang="zh-CN" dirty="0"/>
              <a:t>,</a:t>
            </a:r>
            <a:r>
              <a:rPr lang="zh-CN" altLang="zh-CN" dirty="0"/>
              <a:t>正确记录和反映被调查者的回答</a:t>
            </a:r>
            <a:r>
              <a:rPr lang="en-US" altLang="zh-CN" dirty="0"/>
              <a:t>,</a:t>
            </a:r>
            <a:r>
              <a:rPr lang="zh-CN" altLang="zh-CN" dirty="0"/>
              <a:t>尽可能减少调查者与被调查者可能出现的计量误差。</a:t>
            </a:r>
          </a:p>
          <a:p>
            <a:r>
              <a:rPr lang="zh-CN" altLang="zh-CN" dirty="0"/>
              <a:t>第二</a:t>
            </a:r>
            <a:r>
              <a:rPr lang="en-US" altLang="zh-CN" dirty="0"/>
              <a:t>,</a:t>
            </a:r>
            <a:r>
              <a:rPr lang="zh-CN" altLang="zh-CN" dirty="0"/>
              <a:t>征求被调查者的意见以获取调查者所需的数据资料</a:t>
            </a:r>
            <a:r>
              <a:rPr lang="en-US" altLang="zh-CN" dirty="0"/>
              <a:t>,</a:t>
            </a:r>
            <a:r>
              <a:rPr lang="zh-CN" altLang="zh-CN" dirty="0"/>
              <a:t>从而便于对调查资料进行整理和分析</a:t>
            </a:r>
            <a:r>
              <a:rPr lang="en-US" altLang="zh-CN" dirty="0"/>
              <a:t>,</a:t>
            </a:r>
            <a:r>
              <a:rPr lang="zh-CN" altLang="zh-CN" dirty="0"/>
              <a:t>提高调查结论的科学性。</a:t>
            </a:r>
          </a:p>
          <a:p>
            <a:r>
              <a:rPr lang="zh-CN" altLang="zh-CN" dirty="0"/>
              <a:t>第三</a:t>
            </a:r>
            <a:r>
              <a:rPr lang="en-US" altLang="zh-CN" dirty="0"/>
              <a:t>,</a:t>
            </a:r>
            <a:r>
              <a:rPr lang="zh-CN" altLang="zh-CN" dirty="0"/>
              <a:t>大大节约了调查时间</a:t>
            </a:r>
            <a:r>
              <a:rPr lang="en-US" altLang="zh-CN" dirty="0"/>
              <a:t>,</a:t>
            </a:r>
            <a:r>
              <a:rPr lang="zh-CN" altLang="zh-CN" dirty="0"/>
              <a:t>提高了作业效率</a:t>
            </a:r>
            <a:r>
              <a:rPr lang="en-US" altLang="zh-CN" dirty="0"/>
              <a:t>,</a:t>
            </a:r>
            <a:r>
              <a:rPr lang="zh-CN" altLang="zh-CN" dirty="0"/>
              <a:t>方便管理者快捷地编辑、处理数据</a:t>
            </a:r>
            <a:r>
              <a:rPr lang="en-US" altLang="zh-CN" dirty="0"/>
              <a:t>,</a:t>
            </a:r>
            <a:r>
              <a:rPr lang="zh-CN" altLang="zh-CN" dirty="0"/>
              <a:t>及时为决策者提供管理和决策所需的信息。</a:t>
            </a:r>
          </a:p>
          <a:p>
            <a:endParaRPr lang="zh-CN" altLang="en-US" dirty="0"/>
          </a:p>
        </p:txBody>
      </p:sp>
    </p:spTree>
    <p:extLst>
      <p:ext uri="{BB962C8B-B14F-4D97-AF65-F5344CB8AC3E}">
        <p14:creationId xmlns:p14="http://schemas.microsoft.com/office/powerpoint/2010/main" val="250068554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问卷设计概述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三、问卷的类型</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按问题答案分</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按调查方式分</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按问卷用途分</a:t>
            </a:r>
          </a:p>
          <a:p>
            <a:endParaRPr lang="zh-CN" altLang="en-US" dirty="0"/>
          </a:p>
        </p:txBody>
      </p:sp>
    </p:spTree>
    <p:extLst>
      <p:ext uri="{BB962C8B-B14F-4D97-AF65-F5344CB8AC3E}">
        <p14:creationId xmlns:p14="http://schemas.microsoft.com/office/powerpoint/2010/main" val="217232597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问卷设计概述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四、问卷的基本结构</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标题</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问候语</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填写说明</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甄别</a:t>
            </a:r>
            <a:endParaRPr lang="zh-CN"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问题与答案</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编码</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作业证明</a:t>
            </a:r>
          </a:p>
          <a:p>
            <a:endParaRPr lang="zh-CN" altLang="en-US" dirty="0"/>
          </a:p>
        </p:txBody>
      </p:sp>
    </p:spTree>
    <p:extLst>
      <p:ext uri="{BB962C8B-B14F-4D97-AF65-F5344CB8AC3E}">
        <p14:creationId xmlns:p14="http://schemas.microsoft.com/office/powerpoint/2010/main" val="283387947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问卷设计的原则与流程</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一、问卷设计的原则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合理性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一般性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逻辑性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明确性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非诱导性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便于整理分析</a:t>
            </a:r>
          </a:p>
          <a:p>
            <a:endParaRPr lang="zh-CN" altLang="en-US" dirty="0"/>
          </a:p>
        </p:txBody>
      </p:sp>
    </p:spTree>
    <p:extLst>
      <p:ext uri="{BB962C8B-B14F-4D97-AF65-F5344CB8AC3E}">
        <p14:creationId xmlns:p14="http://schemas.microsoft.com/office/powerpoint/2010/main" val="426425318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问卷设计的原则与流程</a:t>
            </a:r>
            <a:endParaRPr lang="zh-CN" altLang="en-US" dirty="0"/>
          </a:p>
        </p:txBody>
      </p:sp>
      <p:sp>
        <p:nvSpPr>
          <p:cNvPr id="3" name="内容占位符 2"/>
          <p:cNvSpPr>
            <a:spLocks noGrp="1"/>
          </p:cNvSpPr>
          <p:nvPr>
            <p:ph idx="1"/>
          </p:nvPr>
        </p:nvSpPr>
        <p:spPr/>
        <p:txBody>
          <a:bodyPr>
            <a:normAutofit/>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二、问卷设计的流程</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事前准备阶段</a:t>
            </a:r>
          </a:p>
          <a:p>
            <a:r>
              <a:rPr lang="en-US" altLang="zh-CN" dirty="0"/>
              <a:t>1.</a:t>
            </a:r>
            <a:r>
              <a:rPr lang="zh-CN" altLang="zh-CN" dirty="0"/>
              <a:t>明确调查目的</a:t>
            </a:r>
          </a:p>
          <a:p>
            <a:r>
              <a:rPr lang="en-US" altLang="zh-CN" dirty="0"/>
              <a:t>2.</a:t>
            </a:r>
            <a:r>
              <a:rPr lang="zh-CN" altLang="zh-CN" dirty="0"/>
              <a:t>明确所需获取的信息</a:t>
            </a:r>
          </a:p>
          <a:p>
            <a:r>
              <a:rPr lang="en-US" altLang="zh-CN" dirty="0"/>
              <a:t>3.</a:t>
            </a:r>
            <a:r>
              <a:rPr lang="zh-CN" altLang="zh-CN" dirty="0"/>
              <a:t>确定调查方式的类型</a:t>
            </a:r>
          </a:p>
          <a:p>
            <a:endParaRPr lang="zh-CN" altLang="en-US" dirty="0"/>
          </a:p>
        </p:txBody>
      </p:sp>
    </p:spTree>
    <p:extLst>
      <p:ext uri="{BB962C8B-B14F-4D97-AF65-F5344CB8AC3E}">
        <p14:creationId xmlns:p14="http://schemas.microsoft.com/office/powerpoint/2010/main" val="306552440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问卷设计的原则与流程</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设计问卷初稿阶段</a:t>
            </a:r>
          </a:p>
          <a:p>
            <a:r>
              <a:rPr lang="en-US" altLang="zh-CN" dirty="0"/>
              <a:t>1.</a:t>
            </a:r>
            <a:r>
              <a:rPr lang="zh-CN" altLang="zh-CN" dirty="0"/>
              <a:t>确定每个问题的内容</a:t>
            </a:r>
          </a:p>
          <a:p>
            <a:r>
              <a:rPr lang="en-US" altLang="zh-CN" dirty="0"/>
              <a:t>2.</a:t>
            </a:r>
            <a:r>
              <a:rPr lang="zh-CN" altLang="zh-CN" dirty="0"/>
              <a:t>决定问题的回答形式</a:t>
            </a:r>
          </a:p>
          <a:p>
            <a:r>
              <a:rPr lang="en-US" altLang="zh-CN" dirty="0"/>
              <a:t>3.</a:t>
            </a:r>
            <a:r>
              <a:rPr lang="zh-CN" altLang="zh-CN" dirty="0"/>
              <a:t>决定问题的措辞</a:t>
            </a:r>
          </a:p>
          <a:p>
            <a:r>
              <a:rPr lang="en-US" altLang="zh-CN" dirty="0"/>
              <a:t>4.</a:t>
            </a:r>
            <a:r>
              <a:rPr lang="zh-CN" altLang="zh-CN" dirty="0"/>
              <a:t>确定问题的顺序</a:t>
            </a:r>
          </a:p>
          <a:p>
            <a:r>
              <a:rPr lang="en-US" altLang="zh-CN" dirty="0"/>
              <a:t>5.</a:t>
            </a:r>
            <a:r>
              <a:rPr lang="zh-CN" altLang="zh-CN" dirty="0"/>
              <a:t>确定格式和排版</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事后检查阶段</a:t>
            </a:r>
          </a:p>
          <a:p>
            <a:r>
              <a:rPr lang="en-US" altLang="zh-CN" dirty="0"/>
              <a:t>1.</a:t>
            </a:r>
            <a:r>
              <a:rPr lang="zh-CN" altLang="zh-CN" dirty="0"/>
              <a:t>问卷的模拟试验</a:t>
            </a:r>
          </a:p>
          <a:p>
            <a:r>
              <a:rPr lang="en-US" altLang="zh-CN" dirty="0"/>
              <a:t>2.</a:t>
            </a:r>
            <a:r>
              <a:rPr lang="zh-CN" altLang="zh-CN" dirty="0"/>
              <a:t>制成正式问卷</a:t>
            </a:r>
          </a:p>
          <a:p>
            <a:endParaRPr lang="zh-CN" altLang="en-US" dirty="0"/>
          </a:p>
        </p:txBody>
      </p:sp>
    </p:spTree>
    <p:extLst>
      <p:ext uri="{BB962C8B-B14F-4D97-AF65-F5344CB8AC3E}">
        <p14:creationId xmlns:p14="http://schemas.microsoft.com/office/powerpoint/2010/main" val="288636399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1016</Words>
  <Application>Microsoft Office PowerPoint</Application>
  <PresentationFormat>宽屏</PresentationFormat>
  <Paragraphs>110</Paragraphs>
  <Slides>17</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17</vt:i4>
      </vt:variant>
    </vt:vector>
  </HeadingPairs>
  <TitlesOfParts>
    <vt:vector size="30" baseType="lpstr">
      <vt:lpstr>GungsuhChe</vt:lpstr>
      <vt:lpstr>等线</vt:lpstr>
      <vt:lpstr>方正粗黑宋简体</vt:lpstr>
      <vt:lpstr>黑体</vt:lpstr>
      <vt:lpstr>楷体</vt:lpstr>
      <vt:lpstr>锐字工房云字库准圆GBK</vt:lpstr>
      <vt:lpstr>宋体</vt:lpstr>
      <vt:lpstr>微软雅黑</vt:lpstr>
      <vt:lpstr>Arial</vt:lpstr>
      <vt:lpstr>Calibri</vt:lpstr>
      <vt:lpstr>Calibri Light</vt:lpstr>
      <vt:lpstr>Office 主题</vt:lpstr>
      <vt:lpstr>默认设计模板</vt:lpstr>
      <vt:lpstr>PowerPoint 演示文稿</vt:lpstr>
      <vt:lpstr>PowerPoint 演示文稿</vt:lpstr>
      <vt:lpstr>第一节　问卷设计概述</vt:lpstr>
      <vt:lpstr>第一节　问卷设计概述</vt:lpstr>
      <vt:lpstr>第一节　问卷设计概述</vt:lpstr>
      <vt:lpstr>第一节　问卷设计概述</vt:lpstr>
      <vt:lpstr>第二节　问卷设计的原则与流程</vt:lpstr>
      <vt:lpstr>第二节　问卷设计的原则与流程</vt:lpstr>
      <vt:lpstr>第二节　问卷设计的原则与流程</vt:lpstr>
      <vt:lpstr>第三节　问卷设计技术 </vt:lpstr>
      <vt:lpstr>第三节　问卷设计技术 </vt:lpstr>
      <vt:lpstr>第三节　问卷设计技术 </vt:lpstr>
      <vt:lpstr>第四节　网络问卷创建</vt:lpstr>
      <vt:lpstr>第四节　网络问卷创建</vt:lpstr>
      <vt:lpstr>第四节　网络问卷创建</vt:lpstr>
      <vt:lpstr>第四节　网络问卷创建</vt:lpstr>
      <vt:lpstr>第四节　网络问卷创建</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2021-12-04T13:21:51Z</dcterms:created>
  <dcterms:modified xsi:type="dcterms:W3CDTF">2021-12-04T13:28:34Z</dcterms:modified>
</cp:coreProperties>
</file>