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23" r:id="rId3"/>
    <p:sldId id="332" r:id="rId4"/>
    <p:sldId id="324" r:id="rId5"/>
    <p:sldId id="325" r:id="rId6"/>
    <p:sldId id="326" r:id="rId8"/>
    <p:sldId id="327" r:id="rId9"/>
    <p:sldId id="328" r:id="rId10"/>
    <p:sldId id="329" r:id="rId11"/>
  </p:sldIdLst>
  <p:sldSz cx="9144000" cy="6858000" type="screen4x3"/>
  <p:notesSz cx="6858000" cy="9144000"/>
  <p:custDataLst>
    <p:tags r:id="rId1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-1110" y="-102"/>
      </p:cViewPr>
      <p:guideLst>
        <p:guide orient="horz" pos="216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2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16" name="Rectangle 4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  <p:sp>
        <p:nvSpPr>
          <p:cNvPr id="18435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8436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 anchorCtr="0"/>
          <a:p>
            <a:pPr lvl="0" eaLnBrk="1" hangingPunct="1"/>
            <a:endParaRPr lang="zh-CN" altLang="zh-CN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  <p:sp>
        <p:nvSpPr>
          <p:cNvPr id="19459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9460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 anchorCtr="0"/>
          <a:p>
            <a:pPr lvl="0" eaLnBrk="1" hangingPunct="1"/>
            <a:endParaRPr lang="zh-CN" altLang="zh-CN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Line 2"/>
          <p:cNvSpPr/>
          <p:nvPr/>
        </p:nvSpPr>
        <p:spPr>
          <a:xfrm>
            <a:off x="7315200" y="1066800"/>
            <a:ext cx="0" cy="4495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051" name="Group 8"/>
          <p:cNvGrpSpPr/>
          <p:nvPr/>
        </p:nvGrpSpPr>
        <p:grpSpPr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42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52" name="Line 40"/>
          <p:cNvSpPr/>
          <p:nvPr/>
        </p:nvSpPr>
        <p:spPr>
          <a:xfrm>
            <a:off x="304800" y="2819400"/>
            <a:ext cx="8229600" cy="0"/>
          </a:xfrm>
          <a:prstGeom prst="line">
            <a:avLst/>
          </a:prstGeom>
          <a:ln w="63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32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74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5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6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Line 2"/>
          <p:cNvSpPr/>
          <p:nvPr/>
        </p:nvSpPr>
        <p:spPr>
          <a:xfrm>
            <a:off x="7962900" y="152400"/>
            <a:ext cx="0" cy="1524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/>
          </p:cNvSpPr>
          <p:nvPr>
            <p:ph type="body" idx="1"/>
          </p:nvPr>
        </p:nvSpPr>
        <p:spPr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0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  <p:grpSp>
        <p:nvGrpSpPr>
          <p:cNvPr id="1032" name="Group 8"/>
          <p:cNvGrpSpPr/>
          <p:nvPr/>
        </p:nvGrpSpPr>
        <p:grpSpPr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1033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4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5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9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6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7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7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7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8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9" cy="7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9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9" cy="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0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1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2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9" cy="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3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9" cy="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4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5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6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7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9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8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9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9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0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1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9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2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9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3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4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5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6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9" cy="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7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9" cy="79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8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9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0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9" cy="79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1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9" cy="79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2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3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9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9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600">
          <a:solidFill>
            <a:schemeClr val="tx1"/>
          </a:solidFill>
          <a:latin typeface="+mn-lt"/>
          <a:ea typeface="+mn-ea"/>
        </a:defRPr>
      </a:lvl2pPr>
      <a:lvl3pPr marL="987425" indent="-29400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l"/>
        <a:defRPr sz="2300">
          <a:solidFill>
            <a:schemeClr val="tx1"/>
          </a:solidFill>
          <a:latin typeface="+mn-lt"/>
          <a:ea typeface="+mn-ea"/>
        </a:defRPr>
      </a:lvl3pPr>
      <a:lvl4pPr marL="1281430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1598930" indent="-31623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056130" indent="-31623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13330" indent="-31623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2970530" indent="-31623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427730" indent="-31623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.emf"/><Relationship Id="rId2" Type="http://schemas.openxmlformats.org/officeDocument/2006/relationships/oleObject" Target="../embeddings/oleObject1.bin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ctrTitle"/>
          </p:nvPr>
        </p:nvSpPr>
        <p:spPr>
          <a:xfrm>
            <a:off x="179705" y="466725"/>
            <a:ext cx="5606415" cy="2133600"/>
          </a:xfrm>
        </p:spPr>
        <p:txBody>
          <a:bodyPr vert="horz" wrap="square" lIns="91440" tIns="45720" rIns="91440" bIns="45720" anchor="b" anchorCtr="0"/>
          <a:p>
            <a:pPr algn="l" eaLnBrk="1" hangingPunct="1">
              <a:buClrTx/>
              <a:buSzTx/>
              <a:buFontTx/>
            </a:pPr>
            <a:r>
              <a:rPr lang="zh-CN" altLang="en-US" sz="3800" dirty="0">
                <a:latin typeface="+mj-lt"/>
                <a:ea typeface="+mj-ea"/>
                <a:cs typeface="+mj-cs"/>
              </a:rPr>
              <a:t>第</a:t>
            </a:r>
            <a:r>
              <a:rPr lang="en-US" altLang="zh-CN" sz="3800" dirty="0">
                <a:latin typeface="+mj-lt"/>
                <a:ea typeface="+mj-ea"/>
                <a:cs typeface="+mj-cs"/>
              </a:rPr>
              <a:t>2</a:t>
            </a:r>
            <a:r>
              <a:rPr lang="zh-CN" altLang="en-US" sz="3800" dirty="0">
                <a:latin typeface="+mj-lt"/>
                <a:ea typeface="+mj-ea"/>
                <a:cs typeface="+mj-cs"/>
              </a:rPr>
              <a:t>章</a:t>
            </a:r>
            <a:r>
              <a:rPr lang="en-US" altLang="zh-CN" sz="3800" dirty="0">
                <a:latin typeface="+mj-lt"/>
                <a:ea typeface="+mj-ea"/>
                <a:cs typeface="+mj-cs"/>
              </a:rPr>
              <a:t>  </a:t>
            </a:r>
            <a:r>
              <a:rPr lang="zh-CN" altLang="en-US" sz="3800" dirty="0">
                <a:latin typeface="+mj-lt"/>
                <a:ea typeface="+mj-ea"/>
                <a:cs typeface="+mj-cs"/>
              </a:rPr>
              <a:t>系统管理</a:t>
            </a:r>
            <a:endParaRPr lang="zh-CN" altLang="en-US" sz="3800" dirty="0">
              <a:latin typeface="+mj-lt"/>
              <a:ea typeface="+mj-ea"/>
              <a:cs typeface="+mj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9115" y="3284855"/>
            <a:ext cx="457200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/>
              <a:t>2.1 增加用户	</a:t>
            </a:r>
            <a:endParaRPr lang="zh-CN" altLang="en-US" sz="3200"/>
          </a:p>
          <a:p>
            <a:r>
              <a:rPr lang="zh-CN" altLang="en-US" sz="3200"/>
              <a:t>2.2 建立账套	</a:t>
            </a:r>
            <a:endParaRPr lang="zh-CN" altLang="en-US" sz="3200"/>
          </a:p>
          <a:p>
            <a:r>
              <a:rPr lang="zh-CN" altLang="en-US" sz="3200"/>
              <a:t>2.3 设置功能级权限	</a:t>
            </a:r>
            <a:endParaRPr lang="zh-CN" altLang="en-US" sz="3200"/>
          </a:p>
          <a:p>
            <a:r>
              <a:rPr lang="zh-CN" altLang="en-US" sz="3200"/>
              <a:t>2.4 修改账套及账套备份	</a:t>
            </a:r>
            <a:endParaRPr lang="zh-CN" altLang="en-US" sz="32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" name="对象 4"/>
          <p:cNvGraphicFramePr/>
          <p:nvPr>
            <p:custDataLst>
              <p:tags r:id="rId1"/>
            </p:custDataLst>
          </p:nvPr>
        </p:nvGraphicFramePr>
        <p:xfrm>
          <a:off x="179705" y="120650"/>
          <a:ext cx="8919210" cy="6563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2" imgW="3161665" imgH="3343910" progId="Visio.Drawing.15">
                  <p:embed/>
                </p:oleObj>
              </mc:Choice>
              <mc:Fallback>
                <p:oleObj name="" r:id="rId2" imgW="3161665" imgH="3343910" progId="Visio.Drawing.15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79705" y="120650"/>
                        <a:ext cx="8919210" cy="65639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zh-CN" altLang="en-US" dirty="0">
                <a:ea typeface="黑体" panose="02010609060101010101" pitchFamily="2" charset="-122"/>
              </a:rPr>
              <a:t>系统管理</a:t>
            </a:r>
            <a:r>
              <a:rPr lang="en-US" altLang="zh-CN" dirty="0">
                <a:ea typeface="黑体" panose="02010609060101010101" pitchFamily="2" charset="-122"/>
              </a:rPr>
              <a:t>-</a:t>
            </a:r>
            <a:r>
              <a:rPr lang="zh-CN" altLang="en-US" sz="2800" dirty="0">
                <a:ea typeface="黑体" panose="02010609060101010101" pitchFamily="2" charset="-122"/>
              </a:rPr>
              <a:t>功能概述</a:t>
            </a:r>
            <a:endParaRPr lang="zh-CN" altLang="en-US" sz="2800" dirty="0">
              <a:ea typeface="黑体" panose="02010609060101010101" pitchFamily="2" charset="-122"/>
            </a:endParaRPr>
          </a:p>
        </p:txBody>
      </p:sp>
      <p:sp>
        <p:nvSpPr>
          <p:cNvPr id="4099" name="Rectangle 7"/>
          <p:cNvSpPr/>
          <p:nvPr/>
        </p:nvSpPr>
        <p:spPr>
          <a:xfrm>
            <a:off x="0" y="28702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 dirty="0"/>
          </a:p>
        </p:txBody>
      </p:sp>
      <p:sp>
        <p:nvSpPr>
          <p:cNvPr id="4100" name="Rectangle 8"/>
          <p:cNvSpPr/>
          <p:nvPr/>
        </p:nvSpPr>
        <p:spPr>
          <a:xfrm>
            <a:off x="0" y="28702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81280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zh-CN" sz="1800" dirty="0"/>
          </a:p>
        </p:txBody>
      </p:sp>
      <p:sp>
        <p:nvSpPr>
          <p:cNvPr id="4101" name="Rectangle 11"/>
          <p:cNvSpPr/>
          <p:nvPr/>
        </p:nvSpPr>
        <p:spPr>
          <a:xfrm>
            <a:off x="468313" y="1773238"/>
            <a:ext cx="8001000" cy="426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hangingPunct="1"/>
            <a:r>
              <a:rPr lang="zh-CN" altLang="en-US" dirty="0"/>
              <a:t>系统管理是做什么的？</a:t>
            </a:r>
            <a:endParaRPr lang="zh-CN" altLang="en-US" dirty="0"/>
          </a:p>
          <a:p>
            <a:pPr marL="692150" lvl="1" indent="-347345" eaLnBrk="1" hangingPunct="1"/>
            <a:r>
              <a:rPr lang="zh-CN" altLang="en-US" b="1" dirty="0"/>
              <a:t>对整个系统的公共任务进行统一管理。</a:t>
            </a:r>
            <a:endParaRPr lang="zh-CN" altLang="en-US" dirty="0"/>
          </a:p>
          <a:p>
            <a:pPr marL="692150" lvl="1" indent="-347345" eaLnBrk="1" hangingPunct="1"/>
            <a:r>
              <a:rPr lang="zh-CN" altLang="en-US" b="1" dirty="0"/>
              <a:t>账套管理</a:t>
            </a:r>
            <a:endParaRPr lang="zh-CN" altLang="en-US" b="1" dirty="0"/>
          </a:p>
          <a:p>
            <a:pPr marL="692150" lvl="1" indent="-347345" eaLnBrk="1" hangingPunct="1"/>
            <a:r>
              <a:rPr lang="zh-CN" altLang="en-US" b="1" dirty="0"/>
              <a:t>年度账管理</a:t>
            </a:r>
            <a:endParaRPr lang="zh-CN" altLang="en-US" b="1" dirty="0"/>
          </a:p>
          <a:p>
            <a:pPr marL="692150" lvl="1" indent="-347345" eaLnBrk="1" hangingPunct="1"/>
            <a:r>
              <a:rPr lang="zh-CN" altLang="en-US" b="1" dirty="0"/>
              <a:t>操作员及权限管理</a:t>
            </a:r>
            <a:endParaRPr lang="zh-CN" altLang="en-US" b="1" dirty="0"/>
          </a:p>
          <a:p>
            <a:pPr marL="692150" lvl="1" indent="-347345" eaLnBrk="1" hangingPunct="1"/>
            <a:r>
              <a:rPr lang="zh-CN" altLang="en-US" b="1" dirty="0"/>
              <a:t>设立统一的安全机制</a:t>
            </a:r>
            <a:endParaRPr lang="zh-CN" altLang="en-US" b="1" dirty="0"/>
          </a:p>
          <a:p>
            <a:pPr marL="342900" lvl="0" indent="-342900" eaLnBrk="1" hangingPunct="1"/>
            <a:r>
              <a:rPr lang="zh-CN" altLang="en-US" b="1" dirty="0"/>
              <a:t>谁能登录系统管理？</a:t>
            </a:r>
            <a:endParaRPr lang="zh-CN" altLang="en-US" b="1" dirty="0"/>
          </a:p>
          <a:p>
            <a:pPr marL="692150" lvl="1" indent="-347345" eaLnBrk="1" hangingPunct="1"/>
            <a:r>
              <a:rPr lang="zh-CN" altLang="en-US" b="1" dirty="0"/>
              <a:t>系统管理员</a:t>
            </a:r>
            <a:endParaRPr lang="zh-CN" altLang="en-US" b="1" dirty="0"/>
          </a:p>
          <a:p>
            <a:pPr marL="692150" lvl="1" indent="-347345" eaLnBrk="1" hangingPunct="1"/>
            <a:r>
              <a:rPr lang="zh-CN" altLang="en-US" b="1" dirty="0"/>
              <a:t>账套主管</a:t>
            </a:r>
            <a:endParaRPr lang="zh-CN" altLang="en-US" b="1" dirty="0"/>
          </a:p>
        </p:txBody>
      </p:sp>
      <p:pic>
        <p:nvPicPr>
          <p:cNvPr id="4102" name="Picture 13" descr="j0290052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1863" y="3641725"/>
            <a:ext cx="2808287" cy="23796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2"/>
          <p:cNvSpPr/>
          <p:nvPr/>
        </p:nvSpPr>
        <p:spPr>
          <a:xfrm>
            <a:off x="574675" y="304800"/>
            <a:ext cx="8001000" cy="1216025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900" b="1" dirty="0">
                <a:solidFill>
                  <a:schemeClr val="tx2"/>
                </a:solidFill>
                <a:ea typeface="黑体" panose="02010609060101010101" pitchFamily="2" charset="-122"/>
              </a:rPr>
              <a:t>系统管理</a:t>
            </a:r>
            <a:r>
              <a:rPr lang="en-US" altLang="zh-CN" sz="3900" b="1" dirty="0">
                <a:solidFill>
                  <a:schemeClr val="tx2"/>
                </a:solidFill>
                <a:ea typeface="黑体" panose="02010609060101010101" pitchFamily="2" charset="-122"/>
              </a:rPr>
              <a:t>-</a:t>
            </a:r>
            <a:r>
              <a:rPr lang="zh-CN" altLang="en-US" sz="2800" b="1" dirty="0">
                <a:solidFill>
                  <a:schemeClr val="tx2"/>
                </a:solidFill>
                <a:ea typeface="黑体" panose="02010609060101010101" pitchFamily="2" charset="-122"/>
              </a:rPr>
              <a:t>系统管理员</a:t>
            </a:r>
            <a:endParaRPr lang="zh-CN" altLang="en-US" sz="2800" b="1" dirty="0">
              <a:solidFill>
                <a:schemeClr val="tx2"/>
              </a:solidFill>
              <a:ea typeface="黑体" panose="02010609060101010101" pitchFamily="2" charset="-122"/>
            </a:endParaRPr>
          </a:p>
        </p:txBody>
      </p:sp>
      <p:sp>
        <p:nvSpPr>
          <p:cNvPr id="5123" name="Rectangle 3"/>
          <p:cNvSpPr/>
          <p:nvPr/>
        </p:nvSpPr>
        <p:spPr>
          <a:xfrm>
            <a:off x="468313" y="1700213"/>
            <a:ext cx="8424862" cy="426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hangingPunct="1"/>
            <a:r>
              <a:rPr lang="zh-CN" altLang="en-US" dirty="0"/>
              <a:t>职位概要</a:t>
            </a:r>
            <a:endParaRPr lang="zh-CN" altLang="en-US" dirty="0"/>
          </a:p>
          <a:p>
            <a:pPr marL="692150" lvl="1" indent="-347345" eaLnBrk="1" hangingPunct="1"/>
            <a:r>
              <a:rPr lang="zh-CN" altLang="en-US" sz="2400" b="1" dirty="0"/>
              <a:t>负责整个系统的安全运行和数据维护。</a:t>
            </a:r>
            <a:endParaRPr lang="zh-CN" altLang="en-US" sz="2400" b="1" dirty="0"/>
          </a:p>
          <a:p>
            <a:pPr marL="692150" lvl="1" indent="-347345" eaLnBrk="1" hangingPunct="1"/>
            <a:r>
              <a:rPr lang="zh-CN" altLang="en-US" sz="2400" b="1" dirty="0"/>
              <a:t>系统默认：</a:t>
            </a:r>
            <a:r>
              <a:rPr lang="en-US" altLang="zh-CN" sz="2400" b="1" dirty="0"/>
              <a:t>ADMIN</a:t>
            </a:r>
            <a:endParaRPr lang="en-US" altLang="zh-CN" sz="2400" b="1" dirty="0"/>
          </a:p>
          <a:p>
            <a:pPr marL="342900" lvl="0" indent="-342900" eaLnBrk="1" hangingPunct="1"/>
            <a:r>
              <a:rPr lang="zh-CN" altLang="en-US" dirty="0"/>
              <a:t>工作内容</a:t>
            </a:r>
            <a:endParaRPr lang="zh-CN" altLang="en-US" dirty="0"/>
          </a:p>
          <a:p>
            <a:pPr marL="692150" lvl="1" indent="-347345" eaLnBrk="1" hangingPunct="1"/>
            <a:r>
              <a:rPr lang="zh-CN" altLang="en-US" sz="2400" b="1" dirty="0"/>
              <a:t>按岗位分工要求设置系统操作员，分配其对应权限。</a:t>
            </a:r>
            <a:endParaRPr lang="zh-CN" altLang="en-US" sz="2400" b="1" dirty="0"/>
          </a:p>
          <a:p>
            <a:pPr marL="692150" lvl="1" indent="-347345" eaLnBrk="1" hangingPunct="1"/>
            <a:r>
              <a:rPr lang="zh-CN" altLang="en-US" sz="2400" b="1" dirty="0"/>
              <a:t>按已确定的企业核算特点及管理要求进行企业建账。</a:t>
            </a:r>
            <a:endParaRPr lang="zh-CN" altLang="en-US" sz="2400" b="1" dirty="0"/>
          </a:p>
          <a:p>
            <a:pPr marL="692150" lvl="1" indent="-347345" eaLnBrk="1" hangingPunct="1"/>
            <a:r>
              <a:rPr lang="zh-CN" altLang="en-US" sz="2400" b="1" dirty="0"/>
              <a:t>随时监控系统运行过程中出现的问题，清除异常任务、排除运行故障。</a:t>
            </a:r>
            <a:endParaRPr lang="zh-CN" altLang="en-US" sz="2400" b="1" dirty="0"/>
          </a:p>
          <a:p>
            <a:pPr marL="692150" lvl="1" indent="-347345" eaLnBrk="1" hangingPunct="1"/>
            <a:r>
              <a:rPr lang="zh-CN" altLang="en-US" sz="2400" b="1" dirty="0"/>
              <a:t>保障网络系统的安全，预防计算机病毒侵犯。</a:t>
            </a:r>
            <a:endParaRPr lang="zh-CN" altLang="en-US" sz="2400" b="1" dirty="0"/>
          </a:p>
          <a:p>
            <a:pPr marL="692150" lvl="1" indent="-347345" eaLnBrk="1" hangingPunct="1"/>
            <a:r>
              <a:rPr lang="zh-CN" altLang="en-US" sz="2400" b="1" dirty="0"/>
              <a:t>定期进行数据备份，保障数据安全、完整。</a:t>
            </a:r>
            <a:endParaRPr lang="zh-CN" altLang="en-US" sz="2400" b="1" dirty="0"/>
          </a:p>
        </p:txBody>
      </p:sp>
      <p:pic>
        <p:nvPicPr>
          <p:cNvPr id="5124" name="Picture 4" descr="j0304453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64388" y="1196975"/>
            <a:ext cx="1738312" cy="18716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Rectangle 4"/>
          <p:cNvSpPr/>
          <p:nvPr/>
        </p:nvSpPr>
        <p:spPr>
          <a:xfrm>
            <a:off x="574675" y="304800"/>
            <a:ext cx="8001000" cy="1216025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900" b="1" dirty="0">
                <a:solidFill>
                  <a:schemeClr val="tx2"/>
                </a:solidFill>
                <a:ea typeface="黑体" panose="02010609060101010101" pitchFamily="2" charset="-122"/>
              </a:rPr>
              <a:t>系统管理</a:t>
            </a:r>
            <a:r>
              <a:rPr lang="en-US" altLang="zh-CN" sz="3900" b="1" dirty="0">
                <a:solidFill>
                  <a:schemeClr val="tx2"/>
                </a:solidFill>
                <a:ea typeface="黑体" panose="02010609060101010101" pitchFamily="2" charset="-122"/>
              </a:rPr>
              <a:t>-</a:t>
            </a:r>
            <a:r>
              <a:rPr lang="zh-CN" altLang="en-US" sz="2800" b="1" dirty="0">
                <a:solidFill>
                  <a:schemeClr val="tx2"/>
                </a:solidFill>
                <a:ea typeface="黑体" panose="02010609060101010101" pitchFamily="2" charset="-122"/>
              </a:rPr>
              <a:t>账套主管</a:t>
            </a:r>
            <a:endParaRPr lang="zh-CN" altLang="en-US" sz="2800" b="1" dirty="0">
              <a:solidFill>
                <a:schemeClr val="tx2"/>
              </a:solidFill>
              <a:ea typeface="黑体" panose="02010609060101010101" pitchFamily="2" charset="-122"/>
            </a:endParaRPr>
          </a:p>
        </p:txBody>
      </p:sp>
      <p:sp>
        <p:nvSpPr>
          <p:cNvPr id="6147" name="Rectangle 8"/>
          <p:cNvSpPr/>
          <p:nvPr/>
        </p:nvSpPr>
        <p:spPr>
          <a:xfrm>
            <a:off x="468313" y="1773238"/>
            <a:ext cx="8424862" cy="426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hangingPunct="1"/>
            <a:r>
              <a:rPr lang="zh-CN" altLang="en-US" dirty="0"/>
              <a:t>工作任务</a:t>
            </a:r>
            <a:endParaRPr lang="zh-CN" altLang="en-US" dirty="0"/>
          </a:p>
          <a:p>
            <a:pPr marL="692150" lvl="1" indent="-347345" eaLnBrk="1" hangingPunct="1"/>
            <a:r>
              <a:rPr lang="zh-CN" altLang="en-US" b="1" dirty="0"/>
              <a:t>确定企业会计核算的规则</a:t>
            </a:r>
            <a:endParaRPr lang="zh-CN" altLang="en-US" b="1" dirty="0"/>
          </a:p>
          <a:p>
            <a:pPr marL="692150" lvl="1" indent="-347345" eaLnBrk="1" hangingPunct="1"/>
            <a:r>
              <a:rPr lang="zh-CN" altLang="en-US" b="1" dirty="0"/>
              <a:t>对年度账进行管理</a:t>
            </a:r>
            <a:endParaRPr lang="zh-CN" altLang="en-US" b="1" dirty="0"/>
          </a:p>
          <a:p>
            <a:pPr marL="692150" lvl="1" indent="-347345" eaLnBrk="1" hangingPunct="1"/>
            <a:r>
              <a:rPr lang="zh-CN" altLang="en-US" b="1" dirty="0"/>
              <a:t>为所管辖账套内的操作员进行赋权</a:t>
            </a:r>
            <a:endParaRPr lang="zh-CN" altLang="en-US" b="1" dirty="0"/>
          </a:p>
          <a:p>
            <a:pPr marL="692150" lvl="1" indent="-347345" eaLnBrk="1" hangingPunct="1"/>
            <a:r>
              <a:rPr lang="zh-CN" altLang="en-US" b="1" dirty="0"/>
              <a:t>组织企业业务处理按既定流程运行</a:t>
            </a:r>
            <a:endParaRPr lang="zh-CN" altLang="en-US" b="1" dirty="0"/>
          </a:p>
        </p:txBody>
      </p:sp>
      <p:pic>
        <p:nvPicPr>
          <p:cNvPr id="6148" name="Picture 10" descr="j0359239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2588" y="3860800"/>
            <a:ext cx="1917700" cy="2232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/>
          </p:cNvSpPr>
          <p:nvPr>
            <p:ph type="title"/>
          </p:nvPr>
        </p:nvSpPr>
        <p:spPr>
          <a:xfrm>
            <a:off x="250825" y="0"/>
            <a:ext cx="7543800" cy="858838"/>
          </a:xfrm>
        </p:spPr>
        <p:txBody>
          <a:bodyPr vert="horz" wrap="square" lIns="91440" tIns="45720" rIns="91440" bIns="45720" anchor="b" anchorCtr="0"/>
          <a:p>
            <a:pPr eaLnBrk="1" hangingPunct="1"/>
            <a:r>
              <a:rPr lang="zh-CN" altLang="en-US" dirty="0">
                <a:ea typeface="黑体" panose="02010609060101010101" pitchFamily="2" charset="-122"/>
              </a:rPr>
              <a:t>系统管理</a:t>
            </a:r>
            <a:r>
              <a:rPr lang="en-US" altLang="zh-CN" dirty="0">
                <a:ea typeface="黑体" panose="02010609060101010101" pitchFamily="2" charset="-122"/>
              </a:rPr>
              <a:t>-</a:t>
            </a:r>
            <a:r>
              <a:rPr lang="zh-CN" altLang="en-US" sz="2800" dirty="0">
                <a:ea typeface="黑体" panose="02010609060101010101" pitchFamily="2" charset="-122"/>
              </a:rPr>
              <a:t>账套管理</a:t>
            </a:r>
            <a:endParaRPr lang="zh-CN" altLang="en-US" sz="2800" dirty="0">
              <a:ea typeface="黑体" panose="02010609060101010101" pitchFamily="2" charset="-122"/>
            </a:endParaRPr>
          </a:p>
        </p:txBody>
      </p:sp>
      <p:sp>
        <p:nvSpPr>
          <p:cNvPr id="7171" name="Rectangle 5"/>
          <p:cNvSpPr/>
          <p:nvPr/>
        </p:nvSpPr>
        <p:spPr>
          <a:xfrm>
            <a:off x="0" y="28702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 dirty="0"/>
          </a:p>
        </p:txBody>
      </p:sp>
      <p:sp>
        <p:nvSpPr>
          <p:cNvPr id="7172" name="Rectangle 6"/>
          <p:cNvSpPr/>
          <p:nvPr/>
        </p:nvSpPr>
        <p:spPr>
          <a:xfrm>
            <a:off x="0" y="28702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81280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zh-CN" sz="1800" dirty="0"/>
          </a:p>
        </p:txBody>
      </p:sp>
      <p:sp>
        <p:nvSpPr>
          <p:cNvPr id="7173" name="Rectangle 10"/>
          <p:cNvSpPr>
            <a:spLocks noGrp="1"/>
          </p:cNvSpPr>
          <p:nvPr>
            <p:ph idx="1"/>
          </p:nvPr>
        </p:nvSpPr>
        <p:spPr>
          <a:xfrm>
            <a:off x="31750" y="836613"/>
            <a:ext cx="8501063" cy="5472112"/>
          </a:xfrm>
        </p:spPr>
        <p:txBody>
          <a:bodyPr vert="horz" wrap="square" lIns="91440" tIns="45720" rIns="91440" bIns="45720" anchor="t" anchorCtr="0"/>
          <a:p>
            <a:pPr eaLnBrk="1" hangingPunct="1"/>
            <a:r>
              <a:rPr lang="zh-CN" altLang="en-US" sz="2800" dirty="0"/>
              <a:t>何谓“账套”？</a:t>
            </a:r>
            <a:endParaRPr lang="zh-CN" altLang="en-US" sz="2800" dirty="0"/>
          </a:p>
          <a:p>
            <a:pPr lvl="1" eaLnBrk="1" hangingPunct="1"/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企业应用会计信息系统之始，首先需要在系统中建立企业的基本信息、核算方法、编码规则等，称之为建账，这里的</a:t>
            </a:r>
            <a:r>
              <a:rPr lang="zh-CN" altLang="en-US" sz="2800" dirty="0">
                <a:ea typeface="华文新魏" panose="02010800040101010101" pitchFamily="2" charset="-122"/>
              </a:rPr>
              <a:t>“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账</a:t>
            </a:r>
            <a:r>
              <a:rPr lang="zh-CN" altLang="en-US" sz="2800" dirty="0">
                <a:ea typeface="华文新魏" panose="02010800040101010101" pitchFamily="2" charset="-122"/>
              </a:rPr>
              <a:t>”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是</a:t>
            </a:r>
            <a:r>
              <a:rPr lang="zh-CN" altLang="en-US" sz="2800" dirty="0">
                <a:ea typeface="华文新魏" panose="02010800040101010101" pitchFamily="2" charset="-122"/>
              </a:rPr>
              <a:t>“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账套</a:t>
            </a:r>
            <a:r>
              <a:rPr lang="zh-CN" altLang="en-US" sz="2800" dirty="0">
                <a:ea typeface="华文新魏" panose="02010800040101010101" pitchFamily="2" charset="-122"/>
              </a:rPr>
              <a:t>”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的概念。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hangingPunct="1"/>
            <a:r>
              <a:rPr lang="zh-CN" altLang="en-US" sz="2800" dirty="0"/>
              <a:t>多账套管理？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1" eaLnBrk="1" hangingPunct="1"/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在计算机管理信息系统中，每一个企业的数据都存放在数据库中，称为一个账套。手工核算方式下，可以为会计主体单独设账进行核算，在计算机中则体现为多个账套。在用友</a:t>
            </a:r>
            <a:r>
              <a:rPr lang="en-US" altLang="zh-CN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ERP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管理软件中，可以为多个企业（或企业内多个独立核算的部门）分别立账，各账套间相互独立，互不影响，系统最多允许建立</a:t>
            </a:r>
            <a:r>
              <a:rPr lang="en-US" altLang="zh-CN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999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套企业账套。 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2"/>
          <p:cNvSpPr>
            <a:spLocks noGrp="1"/>
          </p:cNvSpPr>
          <p:nvPr>
            <p:ph type="title"/>
          </p:nvPr>
        </p:nvSpPr>
        <p:spPr>
          <a:xfrm>
            <a:off x="71438" y="11113"/>
            <a:ext cx="7543800" cy="969962"/>
          </a:xfrm>
        </p:spPr>
        <p:txBody>
          <a:bodyPr vert="horz" wrap="square" lIns="91440" tIns="45720" rIns="91440" bIns="45720" anchor="b" anchorCtr="0"/>
          <a:p>
            <a:pPr eaLnBrk="1" hangingPunct="1"/>
            <a:r>
              <a:rPr lang="zh-CN" altLang="en-US" dirty="0">
                <a:ea typeface="黑体" panose="02010609060101010101" pitchFamily="2" charset="-122"/>
              </a:rPr>
              <a:t>系统管理</a:t>
            </a:r>
            <a:r>
              <a:rPr lang="en-US" altLang="zh-CN" dirty="0"/>
              <a:t>-</a:t>
            </a:r>
            <a:r>
              <a:rPr lang="zh-CN" altLang="en-US" sz="2800" dirty="0"/>
              <a:t>年度账管理</a:t>
            </a:r>
            <a:endParaRPr lang="zh-CN" altLang="en-US" sz="2800" dirty="0"/>
          </a:p>
        </p:txBody>
      </p:sp>
      <p:sp>
        <p:nvSpPr>
          <p:cNvPr id="8195" name="Rectangle 3"/>
          <p:cNvSpPr/>
          <p:nvPr/>
        </p:nvSpPr>
        <p:spPr>
          <a:xfrm>
            <a:off x="0" y="28702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 dirty="0"/>
          </a:p>
        </p:txBody>
      </p:sp>
      <p:sp>
        <p:nvSpPr>
          <p:cNvPr id="8196" name="Rectangle 4"/>
          <p:cNvSpPr/>
          <p:nvPr/>
        </p:nvSpPr>
        <p:spPr>
          <a:xfrm>
            <a:off x="0" y="28702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81280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zh-CN" sz="1800" dirty="0"/>
          </a:p>
        </p:txBody>
      </p:sp>
      <p:sp>
        <p:nvSpPr>
          <p:cNvPr id="8197" name="Rectangle 5"/>
          <p:cNvSpPr>
            <a:spLocks noGrp="1"/>
          </p:cNvSpPr>
          <p:nvPr>
            <p:ph idx="1"/>
          </p:nvPr>
        </p:nvSpPr>
        <p:spPr>
          <a:xfrm>
            <a:off x="107950" y="1268413"/>
            <a:ext cx="8001000" cy="5040312"/>
          </a:xfrm>
        </p:spPr>
        <p:txBody>
          <a:bodyPr vert="horz" wrap="square" lIns="91440" tIns="45720" rIns="91440" bIns="45720" anchor="t" anchorCtr="0"/>
          <a:p>
            <a:pPr eaLnBrk="1" hangingPunct="1"/>
            <a:r>
              <a:rPr lang="zh-CN" altLang="en-US" sz="2600" dirty="0"/>
              <a:t>年度账与账套是什么关系？</a:t>
            </a:r>
            <a:endParaRPr lang="zh-CN" altLang="en-US" sz="2600" dirty="0"/>
          </a:p>
          <a:p>
            <a:pPr lvl="1" eaLnBrk="1" hangingPunct="1"/>
            <a:r>
              <a:rPr lang="zh-CN" altLang="en-US" sz="2400" b="1" dirty="0"/>
              <a:t>在</a:t>
            </a:r>
            <a:r>
              <a:rPr lang="en-US" altLang="zh-CN" sz="2400" b="1" dirty="0"/>
              <a:t>ERP</a:t>
            </a:r>
            <a:r>
              <a:rPr lang="zh-CN" altLang="en-US" sz="2400" b="1" dirty="0"/>
              <a:t>系统中，用户不仅可以建立多个账套，而且每个账套中可以放不同年度的会计数据，不同年度的数据存放在不同的数据库中，称为年度账。</a:t>
            </a:r>
            <a:r>
              <a:rPr lang="zh-CN" altLang="en-US" sz="2400" dirty="0"/>
              <a:t> </a:t>
            </a:r>
            <a:endParaRPr lang="zh-CN" altLang="en-US" sz="2400" dirty="0"/>
          </a:p>
          <a:p>
            <a:pPr lvl="1" eaLnBrk="1" hangingPunct="1"/>
            <a:r>
              <a:rPr lang="zh-CN" altLang="en-US" sz="2400" b="1" dirty="0"/>
              <a:t>便于企业的管理，如进行账套的上报，跨年的数据管理结构调整等；方便数据备份输出和引入；减少数据的负担，提高应用效率。</a:t>
            </a:r>
            <a:endParaRPr lang="zh-CN" altLang="en-US" sz="2400" b="1" dirty="0"/>
          </a:p>
          <a:p>
            <a:pPr eaLnBrk="1" hangingPunct="1"/>
            <a:r>
              <a:rPr lang="zh-CN" altLang="en-US" sz="2600" dirty="0"/>
              <a:t>工作内容</a:t>
            </a:r>
            <a:endParaRPr lang="zh-CN" altLang="en-US" sz="2600" dirty="0"/>
          </a:p>
          <a:p>
            <a:pPr lvl="1" eaLnBrk="1" hangingPunct="1"/>
            <a:r>
              <a:rPr lang="zh-CN" altLang="en-US" sz="2400" b="1" dirty="0"/>
              <a:t>建立年度账</a:t>
            </a:r>
            <a:endParaRPr lang="zh-CN" altLang="en-US" sz="2400" b="1" dirty="0"/>
          </a:p>
          <a:p>
            <a:pPr lvl="1" eaLnBrk="1" hangingPunct="1"/>
            <a:r>
              <a:rPr lang="zh-CN" altLang="en-US" sz="2400" b="1" dirty="0"/>
              <a:t>年度账的引入和输出</a:t>
            </a:r>
            <a:endParaRPr lang="zh-CN" altLang="en-US" sz="2400" b="1" dirty="0"/>
          </a:p>
          <a:p>
            <a:pPr lvl="1" eaLnBrk="1" hangingPunct="1"/>
            <a:r>
              <a:rPr lang="zh-CN" altLang="en-US" sz="2400" b="1" dirty="0"/>
              <a:t>结转上年数据</a:t>
            </a:r>
            <a:endParaRPr lang="zh-CN" altLang="en-US" sz="2400" b="1" dirty="0"/>
          </a:p>
          <a:p>
            <a:pPr lvl="1" eaLnBrk="1" hangingPunct="1"/>
            <a:r>
              <a:rPr lang="zh-CN" altLang="en-US" sz="2400" b="1" dirty="0"/>
              <a:t>清空年度数据</a:t>
            </a:r>
            <a:endParaRPr lang="zh-CN" altLang="en-US" sz="24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3"/>
          <p:cNvSpPr/>
          <p:nvPr/>
        </p:nvSpPr>
        <p:spPr>
          <a:xfrm>
            <a:off x="0" y="28702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 dirty="0"/>
          </a:p>
        </p:txBody>
      </p:sp>
      <p:sp>
        <p:nvSpPr>
          <p:cNvPr id="9219" name="Rectangle 4"/>
          <p:cNvSpPr/>
          <p:nvPr/>
        </p:nvSpPr>
        <p:spPr>
          <a:xfrm>
            <a:off x="0" y="28702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81280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zh-CN" sz="1800" dirty="0"/>
          </a:p>
        </p:txBody>
      </p:sp>
      <p:sp>
        <p:nvSpPr>
          <p:cNvPr id="9220" name="Rectangle 5"/>
          <p:cNvSpPr>
            <a:spLocks noGrp="1"/>
          </p:cNvSpPr>
          <p:nvPr>
            <p:ph idx="1"/>
          </p:nvPr>
        </p:nvSpPr>
        <p:spPr>
          <a:xfrm>
            <a:off x="539750" y="1844675"/>
            <a:ext cx="8001000" cy="4267200"/>
          </a:xfrm>
        </p:spPr>
        <p:txBody>
          <a:bodyPr vert="horz" wrap="square" lIns="91440" tIns="45720" rIns="91440" bIns="45720" anchor="t" anchorCtr="0"/>
          <a:p>
            <a:pPr eaLnBrk="1" hangingPunct="1"/>
            <a:r>
              <a:rPr lang="zh-CN" altLang="en-US" dirty="0"/>
              <a:t>建立账套</a:t>
            </a:r>
            <a:endParaRPr lang="zh-CN" altLang="en-US" dirty="0"/>
          </a:p>
          <a:p>
            <a:pPr lvl="1" eaLnBrk="1" hangingPunct="1"/>
            <a:r>
              <a:rPr lang="zh-CN" altLang="en-US" dirty="0"/>
              <a:t>建账三步曲</a:t>
            </a:r>
            <a:endParaRPr lang="zh-CN" altLang="en-US" dirty="0"/>
          </a:p>
          <a:p>
            <a:pPr eaLnBrk="1" hangingPunct="1"/>
            <a:endParaRPr lang="en-US" altLang="zh-CN" dirty="0"/>
          </a:p>
        </p:txBody>
      </p:sp>
      <p:sp>
        <p:nvSpPr>
          <p:cNvPr id="9221" name="Rectangle 7"/>
          <p:cNvSpPr/>
          <p:nvPr/>
        </p:nvSpPr>
        <p:spPr>
          <a:xfrm>
            <a:off x="1476375" y="3213100"/>
            <a:ext cx="3795713" cy="45085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>
                <a:latin typeface="Times New Roman" panose="02020603050405020304" pitchFamily="18" charset="0"/>
              </a:rPr>
              <a:t>以系统管理员身份登录系统管理</a:t>
            </a:r>
            <a:endParaRPr lang="zh-CN" altLang="en-US" sz="2000" b="1" dirty="0">
              <a:latin typeface="Verdana" panose="020B0604030504040204" pitchFamily="34" charset="0"/>
            </a:endParaRPr>
          </a:p>
        </p:txBody>
      </p:sp>
      <p:sp>
        <p:nvSpPr>
          <p:cNvPr id="9222" name="Line 8"/>
          <p:cNvSpPr/>
          <p:nvPr/>
        </p:nvSpPr>
        <p:spPr>
          <a:xfrm>
            <a:off x="3373438" y="3663950"/>
            <a:ext cx="0" cy="300038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9223" name="Rectangle 9"/>
          <p:cNvSpPr/>
          <p:nvPr/>
        </p:nvSpPr>
        <p:spPr>
          <a:xfrm>
            <a:off x="2425700" y="3963988"/>
            <a:ext cx="1897063" cy="45085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增加用户</a:t>
            </a:r>
            <a:endParaRPr lang="zh-CN" altLang="en-US" sz="2000" b="1" dirty="0">
              <a:solidFill>
                <a:srgbClr val="CC0000"/>
              </a:solidFill>
              <a:latin typeface="Verdana" panose="020B0604030504040204" pitchFamily="34" charset="0"/>
            </a:endParaRPr>
          </a:p>
        </p:txBody>
      </p:sp>
      <p:sp>
        <p:nvSpPr>
          <p:cNvPr id="9224" name="Line 10"/>
          <p:cNvSpPr/>
          <p:nvPr/>
        </p:nvSpPr>
        <p:spPr>
          <a:xfrm>
            <a:off x="3373438" y="4414838"/>
            <a:ext cx="0" cy="301625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9225" name="Rectangle 11"/>
          <p:cNvSpPr/>
          <p:nvPr/>
        </p:nvSpPr>
        <p:spPr>
          <a:xfrm>
            <a:off x="1476375" y="4716463"/>
            <a:ext cx="4032250" cy="449262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在建账向导引导下完成建账过程</a:t>
            </a:r>
            <a:endParaRPr lang="zh-CN" altLang="en-US" sz="2000" b="1" dirty="0">
              <a:solidFill>
                <a:srgbClr val="CC0000"/>
              </a:solidFill>
              <a:latin typeface="Verdana" panose="020B0604030504040204" pitchFamily="34" charset="0"/>
            </a:endParaRPr>
          </a:p>
        </p:txBody>
      </p:sp>
      <p:sp>
        <p:nvSpPr>
          <p:cNvPr id="9226" name="Line 12"/>
          <p:cNvSpPr/>
          <p:nvPr/>
        </p:nvSpPr>
        <p:spPr>
          <a:xfrm>
            <a:off x="3373438" y="5165725"/>
            <a:ext cx="0" cy="301625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9227" name="Rectangle 13"/>
          <p:cNvSpPr/>
          <p:nvPr/>
        </p:nvSpPr>
        <p:spPr>
          <a:xfrm>
            <a:off x="2425700" y="5467350"/>
            <a:ext cx="2133600" cy="45085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设置用户权限</a:t>
            </a:r>
            <a:endParaRPr lang="zh-CN" altLang="en-US" sz="2000" b="1" dirty="0">
              <a:solidFill>
                <a:srgbClr val="CC0000"/>
              </a:solidFill>
              <a:latin typeface="Verdana" panose="020B0604030504040204" pitchFamily="34" charset="0"/>
            </a:endParaRPr>
          </a:p>
        </p:txBody>
      </p:sp>
      <p:pic>
        <p:nvPicPr>
          <p:cNvPr id="9228" name="Picture 16" descr="j0304453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64388" y="1196975"/>
            <a:ext cx="1738312" cy="1871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9" name="AutoShape 17"/>
          <p:cNvSpPr/>
          <p:nvPr/>
        </p:nvSpPr>
        <p:spPr>
          <a:xfrm>
            <a:off x="5651500" y="3357563"/>
            <a:ext cx="720725" cy="2735262"/>
          </a:xfrm>
          <a:prstGeom prst="leftBrace">
            <a:avLst>
              <a:gd name="adj1" fmla="val 3162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 dirty="0"/>
          </a:p>
        </p:txBody>
      </p:sp>
      <p:sp>
        <p:nvSpPr>
          <p:cNvPr id="9230" name="Rectangle 18"/>
          <p:cNvSpPr/>
          <p:nvPr/>
        </p:nvSpPr>
        <p:spPr>
          <a:xfrm>
            <a:off x="6443663" y="3284538"/>
            <a:ext cx="1897062" cy="379412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账套信息</a:t>
            </a:r>
            <a:endParaRPr lang="zh-CN" altLang="en-US" sz="2000" b="1" dirty="0">
              <a:solidFill>
                <a:srgbClr val="CC0000"/>
              </a:solidFill>
              <a:latin typeface="Verdana" panose="020B0604030504040204" pitchFamily="34" charset="0"/>
            </a:endParaRPr>
          </a:p>
        </p:txBody>
      </p:sp>
      <p:sp>
        <p:nvSpPr>
          <p:cNvPr id="9231" name="Rectangle 19"/>
          <p:cNvSpPr/>
          <p:nvPr/>
        </p:nvSpPr>
        <p:spPr>
          <a:xfrm>
            <a:off x="6443663" y="3789363"/>
            <a:ext cx="1897062" cy="379412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单位信息</a:t>
            </a:r>
            <a:endParaRPr lang="zh-CN" altLang="en-US" sz="2000" b="1" dirty="0">
              <a:solidFill>
                <a:srgbClr val="CC0000"/>
              </a:solidFill>
              <a:latin typeface="Verdana" panose="020B0604030504040204" pitchFamily="34" charset="0"/>
            </a:endParaRPr>
          </a:p>
        </p:txBody>
      </p:sp>
      <p:sp>
        <p:nvSpPr>
          <p:cNvPr id="9232" name="Rectangle 20"/>
          <p:cNvSpPr/>
          <p:nvPr/>
        </p:nvSpPr>
        <p:spPr>
          <a:xfrm>
            <a:off x="6443663" y="4292600"/>
            <a:ext cx="1897062" cy="379413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核算类型</a:t>
            </a:r>
            <a:endParaRPr lang="zh-CN" altLang="en-US" sz="2000" b="1" dirty="0">
              <a:solidFill>
                <a:srgbClr val="CC0000"/>
              </a:solidFill>
              <a:latin typeface="Verdana" panose="020B0604030504040204" pitchFamily="34" charset="0"/>
            </a:endParaRPr>
          </a:p>
        </p:txBody>
      </p:sp>
      <p:sp>
        <p:nvSpPr>
          <p:cNvPr id="9233" name="Rectangle 21"/>
          <p:cNvSpPr/>
          <p:nvPr/>
        </p:nvSpPr>
        <p:spPr>
          <a:xfrm>
            <a:off x="6443663" y="4797425"/>
            <a:ext cx="1897062" cy="379413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基础信息</a:t>
            </a:r>
            <a:endParaRPr lang="zh-CN" altLang="en-US" sz="2000" b="1" dirty="0">
              <a:solidFill>
                <a:srgbClr val="CC0000"/>
              </a:solidFill>
              <a:latin typeface="Verdana" panose="020B0604030504040204" pitchFamily="34" charset="0"/>
            </a:endParaRPr>
          </a:p>
        </p:txBody>
      </p:sp>
      <p:sp>
        <p:nvSpPr>
          <p:cNvPr id="9234" name="Rectangle 22"/>
          <p:cNvSpPr/>
          <p:nvPr/>
        </p:nvSpPr>
        <p:spPr>
          <a:xfrm>
            <a:off x="6443663" y="5300663"/>
            <a:ext cx="1897062" cy="379412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编码方案</a:t>
            </a:r>
            <a:endParaRPr lang="zh-CN" altLang="en-US" sz="2000" b="1" dirty="0">
              <a:solidFill>
                <a:srgbClr val="CC0000"/>
              </a:solidFill>
              <a:latin typeface="Verdana" panose="020B0604030504040204" pitchFamily="34" charset="0"/>
            </a:endParaRPr>
          </a:p>
        </p:txBody>
      </p:sp>
      <p:sp>
        <p:nvSpPr>
          <p:cNvPr id="9235" name="Rectangle 23"/>
          <p:cNvSpPr/>
          <p:nvPr/>
        </p:nvSpPr>
        <p:spPr>
          <a:xfrm>
            <a:off x="6443663" y="5805488"/>
            <a:ext cx="1897062" cy="379412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数据精度</a:t>
            </a:r>
            <a:endParaRPr lang="zh-CN" altLang="en-US" sz="2000" b="1" dirty="0">
              <a:solidFill>
                <a:srgbClr val="CC0000"/>
              </a:solidFill>
              <a:latin typeface="Verdana" panose="020B0604030504040204" pitchFamily="34" charset="0"/>
            </a:endParaRPr>
          </a:p>
        </p:txBody>
      </p:sp>
      <p:sp>
        <p:nvSpPr>
          <p:cNvPr id="9236" name="Rectangle 25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zh-CN" altLang="en-US" dirty="0">
                <a:ea typeface="黑体" panose="02010609060101010101" pitchFamily="2" charset="-122"/>
              </a:rPr>
              <a:t>系统管理</a:t>
            </a:r>
            <a:r>
              <a:rPr lang="en-US" altLang="zh-CN" dirty="0"/>
              <a:t>-</a:t>
            </a:r>
            <a:r>
              <a:rPr lang="zh-CN" altLang="en-US" sz="2800" dirty="0"/>
              <a:t>账套管理</a:t>
            </a:r>
            <a:endParaRPr lang="zh-CN" altLang="en-US" sz="2800" dirty="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PP_MARK_KEY" val="9474e747-5889-4e87-9438-75bd74479243"/>
  <p:tag name="COMMONDATA" val="eyJoZGlkIjoiODExYmI3NjdlYWJjZGJlMjFhMGU2YWUwMDkxM2M4NzcifQ=="/>
</p:tagLst>
</file>

<file path=ppt/theme/theme1.xml><?xml version="1.0" encoding="utf-8"?>
<a:theme xmlns:a="http://schemas.openxmlformats.org/drawingml/2006/main" name="Network">
  <a:themeElements>
    <a:clrScheme name="Network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Network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Network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twork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Network</Template>
  <TotalTime>0</TotalTime>
  <Words>841</Words>
  <Application>WPS 演示</Application>
  <PresentationFormat>全屏显示(4:3)</PresentationFormat>
  <Paragraphs>83</Paragraphs>
  <Slides>8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Arial</vt:lpstr>
      <vt:lpstr>宋体</vt:lpstr>
      <vt:lpstr>Wingdings</vt:lpstr>
      <vt:lpstr>黑体</vt:lpstr>
      <vt:lpstr>华文新魏</vt:lpstr>
      <vt:lpstr>Times New Roman</vt:lpstr>
      <vt:lpstr>Verdana</vt:lpstr>
      <vt:lpstr>微软雅黑</vt:lpstr>
      <vt:lpstr>Arial Unicode MS</vt:lpstr>
      <vt:lpstr>Network</vt:lpstr>
      <vt:lpstr>Visio.Drawing.15</vt:lpstr>
      <vt:lpstr>第2章  系统管理</vt:lpstr>
      <vt:lpstr>PowerPoint 演示文稿</vt:lpstr>
      <vt:lpstr>系统管理-功能概述</vt:lpstr>
      <vt:lpstr>PowerPoint 演示文稿</vt:lpstr>
      <vt:lpstr>PowerPoint 演示文稿</vt:lpstr>
      <vt:lpstr>系统管理-账套管理</vt:lpstr>
      <vt:lpstr>系统管理-年度账管理</vt:lpstr>
      <vt:lpstr>系统管理-账套管理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第1章 会计信息系统导论</dc:title>
  <dc:creator>administrator</dc:creator>
  <cp:lastModifiedBy>god</cp:lastModifiedBy>
  <cp:revision>27</cp:revision>
  <dcterms:created xsi:type="dcterms:W3CDTF">2007-07-19T01:32:00Z</dcterms:created>
  <dcterms:modified xsi:type="dcterms:W3CDTF">2024-07-16T08:54:33Z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B8D0905266B94850B6BC48AA1B2DE36B</vt:lpwstr>
  </property>
  <property fmtid="{D5CDD505-2E9C-101B-9397-08002B2CF9AE}" pid="3" name="KSOProductBuildVer">
    <vt:lpwstr>2052-12.1.0.16729</vt:lpwstr>
  </property>
</Properties>
</file>