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Lst>
  <p:sldSz cx="12192000" cy="6858000"/>
  <p:notesSz cx="6858000" cy="9144000"/>
  <p:custDataLst>
    <p:tags r:id="rId2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3" Type="http://schemas.openxmlformats.org/officeDocument/2006/relationships/tags" Target="tags/tag63.xml"/><Relationship Id="rId22" Type="http://schemas.openxmlformats.org/officeDocument/2006/relationships/commentAuthors" Target="commentAuthors.xml"/><Relationship Id="rId21" Type="http://schemas.openxmlformats.org/officeDocument/2006/relationships/tableStyles" Target="tableStyles.xml"/><Relationship Id="rId20" Type="http://schemas.openxmlformats.org/officeDocument/2006/relationships/viewProps" Target="viewProps.xml"/><Relationship Id="rId2" Type="http://schemas.openxmlformats.org/officeDocument/2006/relationships/theme" Target="theme/theme1.xml"/><Relationship Id="rId19" Type="http://schemas.openxmlformats.org/officeDocument/2006/relationships/presProps" Target="presProps.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967930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第四章　组织环境和组织文化</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组织文化</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如何改变组织文化</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组织文化改变的合适条件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有严重危机出现。</a:t>
            </a:r>
            <a:endParaRPr lang="zh-CN" altLang="en-US"/>
          </a:p>
          <a:p>
            <a:r>
              <a:rPr lang="zh-CN" altLang="en-US"/>
              <a:t>(2) 领导班子换人。</a:t>
            </a:r>
            <a:endParaRPr lang="zh-CN" altLang="en-US"/>
          </a:p>
          <a:p>
            <a:r>
              <a:rPr lang="zh-CN" altLang="en-US"/>
              <a:t>(3) 组织年轻,且规模较小。</a:t>
            </a:r>
            <a:endParaRPr lang="zh-CN" altLang="en-US"/>
          </a:p>
          <a:p>
            <a:r>
              <a:rPr lang="zh-CN" altLang="en-US"/>
              <a:t>(4) 文化尚未得到广泛认可。</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改变组织文化的成功策略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创始人和领导者的行动</a:t>
            </a:r>
            <a:endParaRPr lang="zh-CN" altLang="en-US"/>
          </a:p>
          <a:p>
            <a:r>
              <a:rPr lang="zh-CN" altLang="en-US"/>
              <a:t>2. 树立典范</a:t>
            </a:r>
            <a:endParaRPr lang="zh-CN" altLang="en-US"/>
          </a:p>
          <a:p>
            <a:r>
              <a:rPr lang="zh-CN" altLang="en-US"/>
              <a:t>3. 奖励制度的导向</a:t>
            </a:r>
            <a:endParaRPr lang="zh-CN" altLang="en-US"/>
          </a:p>
          <a:p>
            <a:r>
              <a:rPr lang="zh-CN" altLang="en-US"/>
              <a:t>4. 用人方式与开展组织社交活动</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企业社会责任和管理伦理</a:t>
            </a:r>
            <a:endParaRPr lang="zh-CN" altLang="en-US"/>
          </a:p>
        </p:txBody>
      </p:sp>
      <p:sp>
        <p:nvSpPr>
          <p:cNvPr id="3" name="内容占位符 2"/>
          <p:cNvSpPr>
            <a:spLocks noGrp="1"/>
          </p:cNvSpPr>
          <p:nvPr>
            <p:ph idx="1"/>
          </p:nvPr>
        </p:nvSpPr>
        <p:spPr>
          <a:xfrm>
            <a:off x="622300" y="1423670"/>
            <a:ext cx="673862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企业社会责任</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什么是企业社会责任</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经济责任</a:t>
            </a:r>
            <a:endParaRPr lang="zh-CN" altLang="en-US"/>
          </a:p>
          <a:p>
            <a:r>
              <a:rPr lang="zh-CN" altLang="en-US"/>
              <a:t>2. 法律责任</a:t>
            </a:r>
            <a:endParaRPr lang="zh-CN" altLang="en-US"/>
          </a:p>
          <a:p>
            <a:r>
              <a:rPr lang="zh-CN" altLang="en-US"/>
              <a:t>3. 伦理责任</a:t>
            </a:r>
            <a:endParaRPr lang="zh-CN" altLang="en-US"/>
          </a:p>
          <a:p>
            <a:r>
              <a:rPr lang="zh-CN" altLang="en-US"/>
              <a:t>4. 慈善责任</a:t>
            </a:r>
            <a:endParaRPr lang="zh-CN" altLang="en-US"/>
          </a:p>
        </p:txBody>
      </p:sp>
      <p:pic>
        <p:nvPicPr>
          <p:cNvPr id="125" name="4-4.jpg" descr="id:2147493383;FounderCES"/>
          <p:cNvPicPr>
            <a:picLocks noChangeAspect="1"/>
          </p:cNvPicPr>
          <p:nvPr/>
        </p:nvPicPr>
        <p:blipFill>
          <a:blip r:embed="rId1"/>
          <a:stretch>
            <a:fillRect/>
          </a:stretch>
        </p:blipFill>
        <p:spPr>
          <a:xfrm>
            <a:off x="7202170" y="2487930"/>
            <a:ext cx="3691255" cy="2194560"/>
          </a:xfrm>
          <a:prstGeom prst="rect">
            <a:avLst/>
          </a:prstGeom>
        </p:spPr>
      </p:pic>
      <p:sp>
        <p:nvSpPr>
          <p:cNvPr id="102" name="文本框 101"/>
          <p:cNvSpPr txBox="1"/>
          <p:nvPr/>
        </p:nvSpPr>
        <p:spPr>
          <a:xfrm>
            <a:off x="7300595" y="4986020"/>
            <a:ext cx="3803015" cy="645160"/>
          </a:xfrm>
          <a:prstGeom prst="rect">
            <a:avLst/>
          </a:prstGeom>
          <a:noFill/>
          <a:ln w="9525">
            <a:noFill/>
          </a:ln>
        </p:spPr>
        <p:txBody>
          <a:bodyPr wrap="square">
            <a:spAutoFit/>
          </a:bodyPr>
          <a:p>
            <a:pPr indent="228600"/>
            <a:r>
              <a:rPr lang="zh-CN" b="0">
                <a:solidFill>
                  <a:srgbClr val="000000"/>
                </a:solidFill>
                <a:cs typeface="方正书宋_GBK" charset="0"/>
              </a:rPr>
              <a:t>图4-4　企业社会责任的四大领域与绩效金字塔</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企业社会责任和管理伦理</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企业社会责任是否会影响经济绩效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以米尔顿·弗里德曼(Milton Friedman)为代表的反对者认为,企业唯一的社会责任就是提高利润。他认为,虽然社会福祉也很重要,但政府应当承担这部分责任,而企业则应专注于在法律允许的范围内实现利润最大化。得出社会责任与企业绩效负相关的结论,与研究者对关键变量的衡量方式有关。对“社会绩效”的衡量,最常用的一种方法是通过对企业年度报表的分析、对企业文档中有关社会行动描述的引证以及组织在公众中的“声誉”指数等标准来测量。</a:t>
            </a:r>
            <a:endParaRPr lang="zh-CN" altLang="en-US"/>
          </a:p>
          <a:p>
            <a:r>
              <a:rPr lang="zh-CN" altLang="en-US"/>
              <a:t>社会公众对企业社会责任期待的变化正是造成社会责任-财务绩效关系变化的重要原因,各类利益相关者通过多种具体行动来支持企业负责任的行为,并最终体现为企业经营状况的优化。</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企业社会责任和管理伦理</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如何通过履行企业社会责任赢得竞争优势</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企业践行社会责任可以成为机遇、创新和竞争优势的来源,它是对企业未来的投资。也因此,企业应将社会责任视为战略的一部分。履行社会责任必须有明确的计划,被审慎有效地执行,并要定期做出评估。</a:t>
            </a:r>
            <a:endParaRPr lang="zh-CN" altLang="en-US"/>
          </a:p>
          <a:p>
            <a:r>
              <a:rPr lang="zh-CN" altLang="en-US"/>
              <a:t>具体来看,企业可以通过以下几个方面的努力,使社会责任行为帮助其赢得竞争优势: </a:t>
            </a:r>
            <a:endParaRPr lang="zh-CN" altLang="en-US"/>
          </a:p>
          <a:p>
            <a:r>
              <a:rPr lang="zh-CN" altLang="en-US"/>
              <a:t>1. 支持核心商业活动</a:t>
            </a:r>
            <a:endParaRPr lang="zh-CN" altLang="en-US"/>
          </a:p>
          <a:p>
            <a:r>
              <a:rPr lang="zh-CN" altLang="en-US"/>
              <a:t>2. 创建战略社会责任平台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企业社会责任和管理伦理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管理伦理</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管理者面对的伦理困境</a:t>
            </a:r>
            <a:endParaRPr lang="zh-CN" altLang="en-US"/>
          </a:p>
          <a:p>
            <a:r>
              <a:rPr lang="zh-CN" altLang="en-US"/>
              <a:t>(1) 真相与忠诚。</a:t>
            </a:r>
            <a:endParaRPr lang="zh-CN" altLang="en-US"/>
          </a:p>
          <a:p>
            <a:r>
              <a:rPr lang="zh-CN" altLang="en-US"/>
              <a:t>(2) 个人与社会。</a:t>
            </a:r>
            <a:endParaRPr lang="zh-CN" altLang="en-US"/>
          </a:p>
          <a:p>
            <a:r>
              <a:rPr lang="zh-CN" altLang="en-US"/>
              <a:t>(3) 短期与长期。</a:t>
            </a:r>
            <a:endParaRPr lang="zh-CN" altLang="en-US"/>
          </a:p>
          <a:p>
            <a:r>
              <a:rPr lang="zh-CN" altLang="en-US"/>
              <a:t>(4) 公正与仁慈。</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影响管理伦理的因素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pic>
        <p:nvPicPr>
          <p:cNvPr id="127" name="4-6.jpg" descr="id:2147493397;FounderCES"/>
          <p:cNvPicPr>
            <a:picLocks noChangeAspect="1"/>
          </p:cNvPicPr>
          <p:nvPr/>
        </p:nvPicPr>
        <p:blipFill>
          <a:blip r:embed="rId1"/>
          <a:stretch>
            <a:fillRect/>
          </a:stretch>
        </p:blipFill>
        <p:spPr>
          <a:xfrm>
            <a:off x="2900680" y="4704715"/>
            <a:ext cx="4269105" cy="1272540"/>
          </a:xfrm>
          <a:prstGeom prst="rect">
            <a:avLst/>
          </a:prstGeom>
        </p:spPr>
      </p:pic>
      <p:sp>
        <p:nvSpPr>
          <p:cNvPr id="102" name="文本框 101"/>
          <p:cNvSpPr txBox="1"/>
          <p:nvPr/>
        </p:nvSpPr>
        <p:spPr>
          <a:xfrm>
            <a:off x="3643630" y="6158230"/>
            <a:ext cx="3657600" cy="368300"/>
          </a:xfrm>
          <a:prstGeom prst="rect">
            <a:avLst/>
          </a:prstGeom>
          <a:noFill/>
          <a:ln w="9525">
            <a:noFill/>
          </a:ln>
        </p:spPr>
        <p:txBody>
          <a:bodyPr wrap="square">
            <a:spAutoFit/>
          </a:bodyPr>
          <a:p>
            <a:pPr indent="228600"/>
            <a:r>
              <a:rPr lang="zh-CN" b="0">
                <a:solidFill>
                  <a:srgbClr val="000000"/>
                </a:solidFill>
                <a:cs typeface="方正书宋_GBK" charset="0"/>
              </a:rPr>
              <a:t>图4-6　影响伦理行为的因素</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企业社会责任和管理伦理</a:t>
            </a:r>
            <a:endParaRPr lang="zh-CN" altLang="en-US"/>
          </a:p>
        </p:txBody>
      </p:sp>
      <p:sp>
        <p:nvSpPr>
          <p:cNvPr id="3" name="内容占位符 2"/>
          <p:cNvSpPr>
            <a:spLocks noGrp="1"/>
          </p:cNvSpPr>
          <p:nvPr>
            <p:ph idx="1"/>
          </p:nvPr>
        </p:nvSpPr>
        <p:spPr/>
        <p:txBody>
          <a:bodyPr>
            <a:normAutofit lnSpcReduction="10000"/>
          </a:bodyPr>
          <a:p>
            <a:pPr marL="0" indent="0">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改善企业伦理行为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新员工招聘</a:t>
            </a:r>
            <a:endParaRPr lang="zh-CN" altLang="en-US"/>
          </a:p>
          <a:p>
            <a:r>
              <a:rPr lang="zh-CN" altLang="en-US"/>
              <a:t>2. 制定明确的伦理准则和决策规则</a:t>
            </a:r>
            <a:endParaRPr lang="zh-CN" altLang="en-US"/>
          </a:p>
          <a:p>
            <a:r>
              <a:rPr lang="zh-CN" altLang="en-US"/>
              <a:t>3. 高层管理者的榜样作用</a:t>
            </a:r>
            <a:endParaRPr lang="zh-CN" altLang="en-US"/>
          </a:p>
          <a:p>
            <a:r>
              <a:rPr lang="zh-CN" altLang="en-US"/>
              <a:t>4. 建立明确且可行的工作目标</a:t>
            </a:r>
            <a:endParaRPr lang="zh-CN" altLang="en-US"/>
          </a:p>
          <a:p>
            <a:r>
              <a:rPr lang="zh-CN" altLang="en-US"/>
              <a:t>5. 定期的伦理行为培训</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000250"/>
            <a:chOff x="5313" y="3179"/>
            <a:chExt cx="9165" cy="3150"/>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组织环境</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组织文化</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企业社会责任和管理伦理</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组织环境</a:t>
            </a:r>
            <a:endParaRPr lang="zh-CN" altLang="en-US"/>
          </a:p>
        </p:txBody>
      </p:sp>
      <p:sp>
        <p:nvSpPr>
          <p:cNvPr id="3" name="内容占位符 2"/>
          <p:cNvSpPr>
            <a:spLocks noGrp="1"/>
          </p:cNvSpPr>
          <p:nvPr>
            <p:ph idx="1"/>
          </p:nvPr>
        </p:nvSpPr>
        <p:spPr>
          <a:xfrm>
            <a:off x="622300" y="1423670"/>
            <a:ext cx="683260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组织环境的概念</a:t>
            </a:r>
            <a:endParaRPr lang="zh-CN" altLang="zh-CN" sz="2600" b="1" dirty="0">
              <a:latin typeface="黑体" panose="02010609060101010101" pitchFamily="49" charset="-122"/>
              <a:ea typeface="黑体" panose="02010609060101010101" pitchFamily="49" charset="-122"/>
            </a:endParaRPr>
          </a:p>
          <a:p>
            <a:r>
              <a:rPr lang="zh-CN" altLang="en-US"/>
              <a:t>组织环境是指一切存在于组织内外并对组织有现实和潜在影响力的因素。总的来说,组织环境可分为外部环境和内部环境两大部分。组织的外部环境是指存在于组织之外、对组织产生影响的所有因素。</a:t>
            </a:r>
            <a:endParaRPr lang="zh-CN" altLang="en-US"/>
          </a:p>
          <a:p>
            <a:r>
              <a:rPr lang="zh-CN" altLang="en-US"/>
              <a:t>外部环境可以进一步分为两个层次: 一般环境(General Environment)和任务环境(Task Environment)(见图4-1)。组织的内部环境主要是指组织文化,它由组织内部所共享的价值观、规章制度、规范条例、风格特征等构成。</a:t>
            </a:r>
            <a:endParaRPr lang="zh-CN" altLang="en-US"/>
          </a:p>
        </p:txBody>
      </p:sp>
      <p:pic>
        <p:nvPicPr>
          <p:cNvPr id="117" name="4-1.jpg" descr="id:2147493316;FounderCES"/>
          <p:cNvPicPr>
            <a:picLocks noChangeAspect="1"/>
          </p:cNvPicPr>
          <p:nvPr/>
        </p:nvPicPr>
        <p:blipFill>
          <a:blip r:embed="rId1"/>
          <a:stretch>
            <a:fillRect/>
          </a:stretch>
        </p:blipFill>
        <p:spPr>
          <a:xfrm>
            <a:off x="8180070" y="2371090"/>
            <a:ext cx="2602230" cy="2602230"/>
          </a:xfrm>
          <a:prstGeom prst="rect">
            <a:avLst/>
          </a:prstGeom>
        </p:spPr>
      </p:pic>
      <p:sp>
        <p:nvSpPr>
          <p:cNvPr id="102" name="文本框 101"/>
          <p:cNvSpPr txBox="1"/>
          <p:nvPr/>
        </p:nvSpPr>
        <p:spPr>
          <a:xfrm>
            <a:off x="7910195" y="5335270"/>
            <a:ext cx="3308985" cy="368300"/>
          </a:xfrm>
          <a:prstGeom prst="rect">
            <a:avLst/>
          </a:prstGeom>
          <a:noFill/>
          <a:ln w="9525">
            <a:noFill/>
          </a:ln>
        </p:spPr>
        <p:txBody>
          <a:bodyPr wrap="square">
            <a:spAutoFit/>
          </a:bodyPr>
          <a:p>
            <a:pPr indent="228600" algn="ctr"/>
            <a:r>
              <a:rPr lang="zh-CN" b="0">
                <a:solidFill>
                  <a:srgbClr val="000000"/>
                </a:solidFill>
                <a:cs typeface="方正书宋_GBK" charset="0"/>
              </a:rPr>
              <a:t>图4-1　组织环境</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组织环境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一般环境</a:t>
            </a:r>
            <a:endParaRPr lang="zh-CN" altLang="zh-CN" sz="2600" b="1" dirty="0">
              <a:latin typeface="黑体" panose="02010609060101010101" pitchFamily="49" charset="-122"/>
              <a:ea typeface="黑体" panose="02010609060101010101" pitchFamily="49" charset="-122"/>
            </a:endParaRPr>
          </a:p>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经济因素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技术因素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社会文化因素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政治法律因素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国际环境因素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组织环境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任务环境</a:t>
            </a:r>
            <a:endParaRPr lang="zh-CN" altLang="zh-CN" sz="2600" b="1" dirty="0">
              <a:latin typeface="黑体" panose="02010609060101010101" pitchFamily="49" charset="-122"/>
              <a:ea typeface="黑体" panose="02010609060101010101" pitchFamily="49" charset="-122"/>
            </a:endParaRPr>
          </a:p>
          <a:p>
            <a:pPr marL="0" algn="just">
              <a:lnSpc>
                <a:spcPct val="115000"/>
              </a:lnSpc>
              <a:spcBef>
                <a:spcPts val="0"/>
              </a:spcBef>
              <a:spcAft>
                <a:spcPts val="9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供应商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15000"/>
              </a:lnSpc>
              <a:spcBef>
                <a:spcPts val="0"/>
              </a:spcBef>
              <a:spcAft>
                <a:spcPts val="9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客户</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15000"/>
              </a:lnSpc>
              <a:spcBef>
                <a:spcPts val="0"/>
              </a:spcBef>
              <a:spcAft>
                <a:spcPts val="9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竞争者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lnSpc>
                <a:spcPct val="115000"/>
              </a:lnSpc>
              <a:spcBef>
                <a:spcPts val="0"/>
              </a:spcBef>
              <a:spcAft>
                <a:spcPts val="900"/>
              </a:spcAf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政府管理部门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组织环境</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组织对环境变化的分析与应对</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环境分析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随着环境不确定性的增加,管理者必须开发、收集、整理和解释关于环境信息的技术和方法,具体包括环境扫描、情景规划、预测、标杆管理等(见本书第五章对这些技术的具体说明)。值得指出的是,通过分析宏观环境和竞争环境,管理者可以识别可能影响组织的机会和威胁。了解环境现状及其可能的发展方向,是管理者做出重要决策和战略规则的前提。</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组织对环境变化的应对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改变所处的环境或选择新环境</a:t>
            </a:r>
            <a:endParaRPr lang="zh-CN" altLang="en-US"/>
          </a:p>
          <a:p>
            <a:r>
              <a:rPr lang="zh-CN" altLang="en-US"/>
              <a:t>2. 影响环境</a:t>
            </a:r>
            <a:endParaRPr lang="zh-CN" altLang="en-US"/>
          </a:p>
          <a:p>
            <a:r>
              <a:rPr lang="zh-CN" altLang="en-US"/>
              <a:t>3. 适应环境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组织文化</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组织文化的含义</a:t>
            </a:r>
            <a:endParaRPr lang="zh-CN" altLang="zh-CN" sz="2600" b="1" dirty="0">
              <a:latin typeface="黑体" panose="02010609060101010101" pitchFamily="49" charset="-122"/>
              <a:ea typeface="黑体" panose="02010609060101010101" pitchFamily="49" charset="-122"/>
            </a:endParaRPr>
          </a:p>
          <a:p>
            <a:r>
              <a:rPr lang="zh-CN" altLang="en-US"/>
              <a:t>组织文化作为一套所有组织成员共同认可和遵循的价值观体系,具有3项特征: </a:t>
            </a:r>
            <a:endParaRPr lang="zh-CN" altLang="en-US"/>
          </a:p>
          <a:p>
            <a:r>
              <a:rPr lang="zh-CN" altLang="en-US"/>
              <a:t>首先,组织文化是一种对组织的感知,而不是某种切实存在、可触摸或看见的东西;</a:t>
            </a:r>
            <a:endParaRPr lang="zh-CN" altLang="en-US"/>
          </a:p>
          <a:p>
            <a:r>
              <a:rPr lang="zh-CN" altLang="en-US"/>
              <a:t>其次,组织文化具有共享性,即组织成员会形成关于组织文化的一致看法,同一组织中不同背景、不同组织层级的个人会用相似的语句描述组织文化;</a:t>
            </a:r>
            <a:endParaRPr lang="zh-CN" altLang="en-US"/>
          </a:p>
          <a:p>
            <a:r>
              <a:rPr lang="zh-CN" altLang="en-US"/>
              <a:t>最后,组织文化是描述性的,组织文化不是其成员对组织的评价,它所关注的是员工对组织的感知和理解,与员工的个人偏好并无直接关联。</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组织文化</a:t>
            </a:r>
            <a:endParaRPr lang="zh-CN" altLang="en-US"/>
          </a:p>
        </p:txBody>
      </p:sp>
      <p:sp>
        <p:nvSpPr>
          <p:cNvPr id="3" name="内容占位符 2"/>
          <p:cNvSpPr>
            <a:spLocks noGrp="1"/>
          </p:cNvSpPr>
          <p:nvPr>
            <p:ph idx="1"/>
          </p:nvPr>
        </p:nvSpPr>
        <p:spPr>
          <a:xfrm>
            <a:off x="622300" y="1423670"/>
            <a:ext cx="617918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组织文化的构成</a:t>
            </a:r>
            <a:endParaRPr lang="zh-CN" altLang="zh-CN" sz="2600" b="1" dirty="0">
              <a:latin typeface="黑体" panose="02010609060101010101" pitchFamily="49" charset="-122"/>
              <a:ea typeface="黑体" panose="02010609060101010101" pitchFamily="49" charset="-122"/>
            </a:endParaRPr>
          </a:p>
          <a:p>
            <a:r>
              <a:rPr lang="zh-CN" altLang="en-US"/>
              <a:t>组织文化的4项核心要素是组织成员的行为、规范、信念和价值观。这些要素构成了一个层级结构,从底部的组织核心价值观,到顶部的无数外显的组织成员行为(见图4-2)。这4项文化要素彼此高度相关,</a:t>
            </a:r>
            <a:endParaRPr lang="zh-CN" altLang="en-US"/>
          </a:p>
        </p:txBody>
      </p:sp>
      <p:pic>
        <p:nvPicPr>
          <p:cNvPr id="120" name="4-2.jpg" descr="id:2147493346;FounderCES"/>
          <p:cNvPicPr>
            <a:picLocks noChangeAspect="1"/>
          </p:cNvPicPr>
          <p:nvPr/>
        </p:nvPicPr>
        <p:blipFill>
          <a:blip r:embed="rId1"/>
          <a:stretch>
            <a:fillRect/>
          </a:stretch>
        </p:blipFill>
        <p:spPr>
          <a:xfrm>
            <a:off x="7827010" y="2433955"/>
            <a:ext cx="3110230" cy="2279650"/>
          </a:xfrm>
          <a:prstGeom prst="rect">
            <a:avLst/>
          </a:prstGeom>
        </p:spPr>
      </p:pic>
      <p:sp>
        <p:nvSpPr>
          <p:cNvPr id="102" name="文本框 101"/>
          <p:cNvSpPr txBox="1"/>
          <p:nvPr/>
        </p:nvSpPr>
        <p:spPr>
          <a:xfrm>
            <a:off x="6886575" y="5356860"/>
            <a:ext cx="5080000" cy="368300"/>
          </a:xfrm>
          <a:prstGeom prst="rect">
            <a:avLst/>
          </a:prstGeom>
          <a:noFill/>
          <a:ln w="9525">
            <a:noFill/>
          </a:ln>
        </p:spPr>
        <p:txBody>
          <a:bodyPr>
            <a:spAutoFit/>
          </a:bodyPr>
          <a:p>
            <a:pPr indent="228600" algn="ctr"/>
            <a:r>
              <a:rPr lang="zh-CN" b="0">
                <a:solidFill>
                  <a:srgbClr val="000000"/>
                </a:solidFill>
                <a:cs typeface="方正书宋_GBK" charset="0"/>
              </a:rPr>
              <a:t>图4-2　组织文化诸要素的层级结构</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组织文化</a:t>
            </a:r>
            <a:endParaRPr lang="zh-CN" altLang="en-US"/>
          </a:p>
        </p:txBody>
      </p:sp>
      <p:sp>
        <p:nvSpPr>
          <p:cNvPr id="3" name="内容占位符 2"/>
          <p:cNvSpPr>
            <a:spLocks noGrp="1"/>
          </p:cNvSpPr>
          <p:nvPr>
            <p:ph idx="1"/>
          </p:nvPr>
        </p:nvSpPr>
        <p:spPr>
          <a:xfrm>
            <a:off x="622300" y="1423670"/>
            <a:ext cx="6809105" cy="4864735"/>
          </a:xfrm>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组织文化的类型</a:t>
            </a:r>
            <a:endParaRPr lang="zh-CN" altLang="zh-CN" sz="2600" b="1" dirty="0">
              <a:latin typeface="黑体" panose="02010609060101010101" pitchFamily="49" charset="-122"/>
              <a:ea typeface="黑体" panose="02010609060101010101" pitchFamily="49" charset="-122"/>
            </a:endParaRPr>
          </a:p>
          <a:p>
            <a:r>
              <a:rPr lang="zh-CN" altLang="en-US"/>
              <a:t>(1) 官僚文化型的组织重视正式化、职务等级、规则和标准操作程序。</a:t>
            </a:r>
            <a:endParaRPr lang="zh-CN" altLang="en-US"/>
          </a:p>
          <a:p>
            <a:r>
              <a:rPr lang="zh-CN" altLang="en-US"/>
              <a:t>(2) 氏族文化型的组织强调传统、忠诚、个人承诺、团队工作、自我管理和社会影响。</a:t>
            </a:r>
            <a:endParaRPr lang="zh-CN" altLang="en-US"/>
          </a:p>
          <a:p>
            <a:r>
              <a:rPr lang="zh-CN" altLang="en-US"/>
              <a:t>(3) 企业家文化型的组织强调冒险、适应变化和创造性。</a:t>
            </a:r>
            <a:endParaRPr lang="zh-CN" altLang="en-US"/>
          </a:p>
          <a:p>
            <a:r>
              <a:rPr lang="zh-CN" altLang="en-US"/>
              <a:t>(4) 市场文化型的组织强调达成可测量的具体目标(如销售增长率、利润率和市场份额),竞争和利润取向在整个组织中盛行。</a:t>
            </a:r>
            <a:endParaRPr lang="zh-CN" altLang="en-US"/>
          </a:p>
        </p:txBody>
      </p:sp>
      <p:pic>
        <p:nvPicPr>
          <p:cNvPr id="121" name="4-3.jpg" descr="id:2147493353;FounderCES"/>
          <p:cNvPicPr>
            <a:picLocks noChangeAspect="1"/>
          </p:cNvPicPr>
          <p:nvPr/>
        </p:nvPicPr>
        <p:blipFill>
          <a:blip r:embed="rId1"/>
          <a:stretch>
            <a:fillRect/>
          </a:stretch>
        </p:blipFill>
        <p:spPr>
          <a:xfrm>
            <a:off x="7956550" y="2653030"/>
            <a:ext cx="3380740" cy="2494280"/>
          </a:xfrm>
          <a:prstGeom prst="rect">
            <a:avLst/>
          </a:prstGeom>
        </p:spPr>
      </p:pic>
      <p:sp>
        <p:nvSpPr>
          <p:cNvPr id="102" name="文本框 101"/>
          <p:cNvSpPr txBox="1"/>
          <p:nvPr/>
        </p:nvSpPr>
        <p:spPr>
          <a:xfrm>
            <a:off x="8027035" y="5414645"/>
            <a:ext cx="3426460" cy="368300"/>
          </a:xfrm>
          <a:prstGeom prst="rect">
            <a:avLst/>
          </a:prstGeom>
          <a:noFill/>
          <a:ln w="9525">
            <a:noFill/>
          </a:ln>
        </p:spPr>
        <p:txBody>
          <a:bodyPr wrap="square">
            <a:spAutoFit/>
          </a:bodyPr>
          <a:p>
            <a:pPr indent="228600"/>
            <a:r>
              <a:rPr lang="zh-CN" b="0">
                <a:solidFill>
                  <a:srgbClr val="000000"/>
                </a:solidFill>
                <a:cs typeface="方正书宋_GBK" charset="0"/>
              </a:rPr>
              <a:t>图4-3　组织文化的类型框架</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2124</Words>
  <Application>WPS 演示</Application>
  <PresentationFormat>宽屏</PresentationFormat>
  <Paragraphs>131</Paragraphs>
  <Slides>15</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15</vt:i4>
      </vt:variant>
    </vt:vector>
  </HeadingPairs>
  <TitlesOfParts>
    <vt:vector size="30"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方正书宋_GBK</vt:lpstr>
      <vt:lpstr>楷体</vt:lpstr>
      <vt:lpstr>Office 主题​​</vt:lpstr>
      <vt:lpstr>默认设计模板</vt:lpstr>
      <vt:lpstr>PowerPoint 演示文稿</vt:lpstr>
      <vt:lpstr>PowerPoint 演示文稿</vt:lpstr>
      <vt:lpstr>第一节　组织环境</vt:lpstr>
      <vt:lpstr>第一节　组织环境</vt:lpstr>
      <vt:lpstr>第一节　组织环境</vt:lpstr>
      <vt:lpstr>第一节　组织环境</vt:lpstr>
      <vt:lpstr>第二节　组织文化</vt:lpstr>
      <vt:lpstr>第二节　组织文化</vt:lpstr>
      <vt:lpstr>第二节　组织文化</vt:lpstr>
      <vt:lpstr>第二节　组织文化</vt:lpstr>
      <vt:lpstr>第三节　企业社会责任和管理伦理</vt:lpstr>
      <vt:lpstr>第三节　企业社会责任和管理伦理</vt:lpstr>
      <vt:lpstr>第三节　企业社会责任和管理伦理</vt:lpstr>
      <vt:lpstr>第三节　企业社会责任和管理伦理</vt:lpstr>
      <vt:lpstr>第三节　企业社会责任和管理伦理</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2023-06-22T00:51:26Z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6E261807403D4A5383249737C1FBBB13</vt:lpwstr>
  </property>
</Properties>
</file>