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3253735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2762959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1607084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170305" y="335280"/>
            <a:ext cx="8346440"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a:t>单击此处编辑母版标题样式</a:t>
            </a:r>
          </a:p>
        </p:txBody>
      </p:sp>
      <p:sp>
        <p:nvSpPr>
          <p:cNvPr id="6" name="内容占位符 2"/>
          <p:cNvSpPr>
            <a:spLocks noGrp="1"/>
          </p:cNvSpPr>
          <p:nvPr>
            <p:ph idx="1"/>
          </p:nvPr>
        </p:nvSpPr>
        <p:spPr>
          <a:xfrm>
            <a:off x="998855" y="1386840"/>
            <a:ext cx="10583545" cy="500761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3"/>
          <a:stretch>
            <a:fillRect/>
          </a:stretch>
        </p:blipFill>
        <p:spPr>
          <a:xfrm>
            <a:off x="128270" y="732155"/>
            <a:ext cx="123825" cy="139065"/>
          </a:xfrm>
          <a:prstGeom prst="rect">
            <a:avLst/>
          </a:prstGeom>
        </p:spPr>
      </p:pic>
    </p:spTree>
    <p:extLst>
      <p:ext uri="{BB962C8B-B14F-4D97-AF65-F5344CB8AC3E}">
        <p14:creationId xmlns:p14="http://schemas.microsoft.com/office/powerpoint/2010/main" val="35580635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414665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406833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227664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1428038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895392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877676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23341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BDDB47A-BE59-4F46-9E62-9C3878B48BF3}"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2482424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DDB47A-BE59-4F46-9E62-9C3878B48BF3}"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6B7AC0-F3B6-419F-A7CE-378CCA355379}" type="slidenum">
              <a:rPr lang="zh-CN" altLang="en-US" smtClean="0"/>
              <a:t>‹#›</a:t>
            </a:fld>
            <a:endParaRPr lang="zh-CN" altLang="en-US"/>
          </a:p>
        </p:txBody>
      </p:sp>
    </p:spTree>
    <p:extLst>
      <p:ext uri="{BB962C8B-B14F-4D97-AF65-F5344CB8AC3E}">
        <p14:creationId xmlns:p14="http://schemas.microsoft.com/office/powerpoint/2010/main" val="19665243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内容占位符 7" descr="图片3"/>
          <p:cNvPicPr>
            <a:picLocks noChangeAspect="1"/>
          </p:cNvPicPr>
          <p:nvPr userDrawn="1"/>
        </p:nvPicPr>
        <p:blipFill>
          <a:blip r:embed="rId3"/>
          <a:stretch>
            <a:fillRect/>
          </a:stretch>
        </p:blipFill>
        <p:spPr>
          <a:xfrm>
            <a:off x="0" y="0"/>
            <a:ext cx="12192000" cy="6891655"/>
          </a:xfrm>
          <a:prstGeom prst="rect">
            <a:avLst/>
          </a:prstGeom>
        </p:spPr>
      </p:pic>
      <p:pic>
        <p:nvPicPr>
          <p:cNvPr id="7" name="Picture 13" descr="cd"/>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47580" y="65633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3792898"/>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3"/>
          <p:cNvPicPr>
            <a:picLocks noGrp="1" noChangeAspect="1"/>
          </p:cNvPicPr>
          <p:nvPr>
            <p:ph idx="1"/>
            <p:custDataLst>
              <p:tags r:id="rId1"/>
            </p:custDataLst>
          </p:nvPr>
        </p:nvPicPr>
        <p:blipFill>
          <a:blip r:embed="rId3"/>
          <a:stretch>
            <a:fillRect/>
          </a:stretch>
        </p:blipFill>
        <p:spPr>
          <a:xfrm>
            <a:off x="-635" y="0"/>
            <a:ext cx="12198985" cy="6938010"/>
          </a:xfrm>
          <a:prstGeom prst="rect">
            <a:avLst/>
          </a:prstGeom>
        </p:spPr>
      </p:pic>
    </p:spTree>
    <p:extLst>
      <p:ext uri="{BB962C8B-B14F-4D97-AF65-F5344CB8AC3E}">
        <p14:creationId xmlns:p14="http://schemas.microsoft.com/office/powerpoint/2010/main" val="23093927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金融企业会计的工作组织</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二、会计制度</a:t>
            </a:r>
          </a:p>
          <a:p>
            <a:r>
              <a:rPr lang="zh-CN" altLang="en-US" dirty="0"/>
              <a:t>会计制度是组织和开展会计工作必须遵循的规范和准则,它对于保证会计工作有组织、有秩序地进行具有重要意义。因此,科学地制定并认真地贯彻执行会计制度,是组织和管理会计工作的重要内容之一,也是金融企业内部控制制度这一系统工程的一项重要环节。</a:t>
            </a:r>
          </a:p>
          <a:p>
            <a:r>
              <a:rPr lang="zh-CN" altLang="en-US" dirty="0"/>
              <a:t>会计制度包括由财政部颁布的《企业会计准则》《企业财务通则》《金融企业财务规则》 以及由财政部和中国人民银行联合制定的金融企业会计制度等。这些综合性的财务会计方面的规章制度不仅包含了对会计事务处理的具体方法规定,还体现了国家的财政方针、政策,它们中的许多会计处理方法与国际会计惯例相接近,但也有根据我国具体情况做出的独特规定。</a:t>
            </a:r>
          </a:p>
          <a:p>
            <a:r>
              <a:rPr lang="zh-CN" altLang="en-US" dirty="0"/>
              <a:t>因此,对这些会计制度,金融企业必须严格地贯彻执行。</a:t>
            </a:r>
          </a:p>
        </p:txBody>
      </p:sp>
    </p:spTree>
    <p:extLst>
      <p:ext uri="{BB962C8B-B14F-4D97-AF65-F5344CB8AC3E}">
        <p14:creationId xmlns:p14="http://schemas.microsoft.com/office/powerpoint/2010/main" val="27768678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金融企业会计的工作组织</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三、会计人员</a:t>
            </a:r>
          </a:p>
          <a:p>
            <a:pPr marL="0" indent="0">
              <a:lnSpc>
                <a:spcPct val="135000"/>
              </a:lnSpc>
              <a:buNone/>
            </a:pPr>
            <a:r>
              <a:rPr lang="zh-CN" altLang="en-US" sz="2200" b="1" dirty="0">
                <a:latin typeface="楷体" panose="02010609060101010101" pitchFamily="49" charset="-122"/>
                <a:ea typeface="楷体" panose="02010609060101010101" pitchFamily="49" charset="-122"/>
              </a:rPr>
              <a:t>(一)会计人员的职责</a:t>
            </a:r>
          </a:p>
          <a:p>
            <a:pPr marL="0" indent="0">
              <a:lnSpc>
                <a:spcPct val="135000"/>
              </a:lnSpc>
              <a:buNone/>
            </a:pPr>
            <a:r>
              <a:rPr lang="zh-CN" altLang="en-US" sz="2200" b="1" dirty="0">
                <a:latin typeface="楷体" panose="02010609060101010101" pitchFamily="49" charset="-122"/>
                <a:ea typeface="楷体" panose="02010609060101010101" pitchFamily="49" charset="-122"/>
              </a:rPr>
              <a:t>(二)会计人员的权限</a:t>
            </a:r>
          </a:p>
          <a:p>
            <a:pPr marL="0" indent="0">
              <a:lnSpc>
                <a:spcPct val="135000"/>
              </a:lnSpc>
              <a:buNone/>
            </a:pPr>
            <a:r>
              <a:rPr lang="zh-CN" altLang="en-US" sz="2200" b="1" dirty="0">
                <a:latin typeface="楷体" panose="02010609060101010101" pitchFamily="49" charset="-122"/>
                <a:ea typeface="楷体" panose="02010609060101010101" pitchFamily="49" charset="-122"/>
              </a:rPr>
              <a:t>(三)会计人员的法律责任</a:t>
            </a:r>
          </a:p>
        </p:txBody>
      </p:sp>
    </p:spTree>
    <p:extLst>
      <p:ext uri="{BB962C8B-B14F-4D97-AF65-F5344CB8AC3E}">
        <p14:creationId xmlns:p14="http://schemas.microsoft.com/office/powerpoint/2010/main" val="17570071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4"/>
          <p:cNvPicPr>
            <a:picLocks noGrp="1" noChangeAspect="1"/>
          </p:cNvPicPr>
          <p:nvPr>
            <p:ph idx="1"/>
          </p:nvPr>
        </p:nvPicPr>
        <p:blipFill>
          <a:blip r:embed="rId2"/>
          <a:stretch>
            <a:fillRect/>
          </a:stretch>
        </p:blipFill>
        <p:spPr>
          <a:xfrm>
            <a:off x="0" y="2540"/>
            <a:ext cx="12185650" cy="6930390"/>
          </a:xfrm>
          <a:prstGeom prst="rect">
            <a:avLst/>
          </a:prstGeom>
        </p:spPr>
      </p:pic>
      <p:sp>
        <p:nvSpPr>
          <p:cNvPr id="6" name="文本框 5"/>
          <p:cNvSpPr txBox="1"/>
          <p:nvPr/>
        </p:nvSpPr>
        <p:spPr>
          <a:xfrm>
            <a:off x="1104900" y="2755900"/>
            <a:ext cx="9427845" cy="829945"/>
          </a:xfrm>
          <a:prstGeom prst="rect">
            <a:avLst/>
          </a:prstGeom>
          <a:noFill/>
        </p:spPr>
        <p:txBody>
          <a:bodyPr wrap="square" rtlCol="0">
            <a:spAutoFit/>
          </a:bodyPr>
          <a:lstStyle/>
          <a:p>
            <a:pPr algn="ctr"/>
            <a:r>
              <a:rPr lang="zh-CN" altLang="en-US" sz="4800" b="1" dirty="0">
                <a:solidFill>
                  <a:prstClr val="black"/>
                </a:solidFill>
                <a:latin typeface="方正宋黑简体" panose="02000000000000000000" charset="-122"/>
                <a:ea typeface="方正宋黑简体" panose="02000000000000000000" charset="-122"/>
              </a:rPr>
              <a:t>第一章      总 论</a:t>
            </a:r>
          </a:p>
        </p:txBody>
      </p:sp>
    </p:spTree>
    <p:extLst>
      <p:ext uri="{BB962C8B-B14F-4D97-AF65-F5344CB8AC3E}">
        <p14:creationId xmlns:p14="http://schemas.microsoft.com/office/powerpoint/2010/main" val="321678838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目录</a:t>
            </a:r>
          </a:p>
        </p:txBody>
      </p:sp>
      <p:grpSp>
        <p:nvGrpSpPr>
          <p:cNvPr id="4" name="组合 3"/>
          <p:cNvGrpSpPr/>
          <p:nvPr/>
        </p:nvGrpSpPr>
        <p:grpSpPr>
          <a:xfrm>
            <a:off x="2339975" y="2412365"/>
            <a:ext cx="6188710" cy="2470785"/>
            <a:chOff x="3685" y="3799"/>
            <a:chExt cx="9746" cy="3891"/>
          </a:xfrm>
        </p:grpSpPr>
        <p:grpSp>
          <p:nvGrpSpPr>
            <p:cNvPr id="16387" name="组合 16386"/>
            <p:cNvGrpSpPr/>
            <p:nvPr/>
          </p:nvGrpSpPr>
          <p:grpSpPr>
            <a:xfrm>
              <a:off x="3685" y="3799"/>
              <a:ext cx="9747" cy="1047"/>
              <a:chOff x="0" y="0"/>
              <a:chExt cx="3408" cy="419"/>
            </a:xfrm>
          </p:grpSpPr>
          <p:grpSp>
            <p:nvGrpSpPr>
              <p:cNvPr id="16388" name="组合 16387"/>
              <p:cNvGrpSpPr/>
              <p:nvPr/>
            </p:nvGrpSpPr>
            <p:grpSpPr>
              <a:xfrm>
                <a:off x="0" y="0"/>
                <a:ext cx="480" cy="419"/>
                <a:chOff x="0" y="0"/>
                <a:chExt cx="1549" cy="1351"/>
              </a:xfrm>
            </p:grpSpPr>
            <p:sp>
              <p:nvSpPr>
                <p:cNvPr id="16389" name="AutoShape 5"/>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0" name="AutoShape 6"/>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1" name="AutoShape 7"/>
                <p:cNvSpPr/>
                <p:nvPr/>
              </p:nvSpPr>
              <p:spPr>
                <a:xfrm>
                  <a:off x="90" y="81"/>
                  <a:ext cx="1349" cy="1167"/>
                </a:xfrm>
                <a:prstGeom prst="hexagon">
                  <a:avLst>
                    <a:gd name="adj" fmla="val 28893"/>
                    <a:gd name="vf" fmla="val 115470"/>
                  </a:avLst>
                </a:prstGeom>
                <a:gradFill rotWithShape="1">
                  <a:gsLst>
                    <a:gs pos="0">
                      <a:srgbClr val="14CD68"/>
                    </a:gs>
                    <a:gs pos="100000">
                      <a:srgbClr val="0B6E38"/>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392" name="Line 8"/>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393" name="Text Box 9"/>
              <p:cNvSpPr txBox="1"/>
              <p:nvPr/>
            </p:nvSpPr>
            <p:spPr>
              <a:xfrm>
                <a:off x="579" y="48"/>
                <a:ext cx="2742"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第一节  金融机构体系与金融企业会计</a:t>
                </a:r>
              </a:p>
            </p:txBody>
          </p:sp>
        </p:grpSp>
        <p:grpSp>
          <p:nvGrpSpPr>
            <p:cNvPr id="16395" name="组合 16394"/>
            <p:cNvGrpSpPr/>
            <p:nvPr/>
          </p:nvGrpSpPr>
          <p:grpSpPr>
            <a:xfrm>
              <a:off x="3685" y="5239"/>
              <a:ext cx="9747" cy="1047"/>
              <a:chOff x="0" y="0"/>
              <a:chExt cx="3408" cy="419"/>
            </a:xfrm>
          </p:grpSpPr>
          <p:grpSp>
            <p:nvGrpSpPr>
              <p:cNvPr id="16396" name="组合 16395"/>
              <p:cNvGrpSpPr/>
              <p:nvPr/>
            </p:nvGrpSpPr>
            <p:grpSpPr>
              <a:xfrm>
                <a:off x="0" y="0"/>
                <a:ext cx="480" cy="419"/>
                <a:chOff x="0" y="0"/>
                <a:chExt cx="1549" cy="1351"/>
              </a:xfrm>
            </p:grpSpPr>
            <p:sp>
              <p:nvSpPr>
                <p:cNvPr id="16397"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398"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399" name="AutoShape 15"/>
                <p:cNvSpPr/>
                <p:nvPr/>
              </p:nvSpPr>
              <p:spPr>
                <a:xfrm>
                  <a:off x="90" y="81"/>
                  <a:ext cx="1349" cy="1167"/>
                </a:xfrm>
                <a:prstGeom prst="hexagon">
                  <a:avLst>
                    <a:gd name="adj" fmla="val 28893"/>
                    <a:gd name="vf" fmla="val 115470"/>
                  </a:avLst>
                </a:prstGeom>
                <a:gradFill rotWithShape="1">
                  <a:gsLst>
                    <a:gs pos="0">
                      <a:srgbClr val="9EE256"/>
                    </a:gs>
                    <a:gs pos="100000">
                      <a:srgbClr val="52762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0" name="Line 16"/>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1" name="Text Box 17"/>
              <p:cNvSpPr txBox="1"/>
              <p:nvPr/>
            </p:nvSpPr>
            <p:spPr>
              <a:xfrm>
                <a:off x="579" y="48"/>
                <a:ext cx="2759"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第二节  金融企业会计的对象与特点</a:t>
                </a:r>
              </a:p>
            </p:txBody>
          </p:sp>
        </p:grpSp>
        <p:grpSp>
          <p:nvGrpSpPr>
            <p:cNvPr id="16403" name="组合 16402"/>
            <p:cNvGrpSpPr/>
            <p:nvPr/>
          </p:nvGrpSpPr>
          <p:grpSpPr>
            <a:xfrm>
              <a:off x="3685" y="6644"/>
              <a:ext cx="9747" cy="1047"/>
              <a:chOff x="0" y="0"/>
              <a:chExt cx="3408" cy="419"/>
            </a:xfrm>
          </p:grpSpPr>
          <p:grpSp>
            <p:nvGrpSpPr>
              <p:cNvPr id="16404" name="组合 16403"/>
              <p:cNvGrpSpPr/>
              <p:nvPr/>
            </p:nvGrpSpPr>
            <p:grpSpPr>
              <a:xfrm>
                <a:off x="0" y="0"/>
                <a:ext cx="480" cy="419"/>
                <a:chOff x="0" y="0"/>
                <a:chExt cx="1549" cy="1351"/>
              </a:xfrm>
            </p:grpSpPr>
            <p:sp>
              <p:nvSpPr>
                <p:cNvPr id="16405" name="AutoShape 21"/>
                <p:cNvSpPr/>
                <p:nvPr/>
              </p:nvSpPr>
              <p:spPr>
                <a:xfrm>
                  <a:off x="13" y="23"/>
                  <a:ext cx="1536" cy="1328"/>
                </a:xfrm>
                <a:prstGeom prst="hexagon">
                  <a:avLst>
                    <a:gd name="adj" fmla="val 28915"/>
                    <a:gd name="vf" fmla="val 115470"/>
                  </a:avLst>
                </a:prstGeom>
                <a:solidFill>
                  <a:srgbClr val="808080"/>
                </a:solidFill>
                <a:ln w="9525">
                  <a:noFill/>
                </a:ln>
              </p:spPr>
              <p:txBody>
                <a:bodyPr wrap="none" anchor="ctr"/>
                <a:lstStyle/>
                <a:p>
                  <a:endParaRPr lang="zh-CN" altLang="en-US" sz="1600" dirty="0">
                    <a:solidFill>
                      <a:prstClr val="black"/>
                    </a:solidFill>
                    <a:latin typeface="Arial" panose="020B0604020202020204" pitchFamily="34" charset="0"/>
                  </a:endParaRPr>
                </a:p>
              </p:txBody>
            </p:sp>
            <p:sp>
              <p:nvSpPr>
                <p:cNvPr id="16406" name="AutoShape 22"/>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sp>
              <p:nvSpPr>
                <p:cNvPr id="16407" name="AutoShape 23"/>
                <p:cNvSpPr/>
                <p:nvPr/>
              </p:nvSpPr>
              <p:spPr>
                <a:xfrm>
                  <a:off x="90" y="81"/>
                  <a:ext cx="1349" cy="1167"/>
                </a:xfrm>
                <a:prstGeom prst="hexagon">
                  <a:avLst>
                    <a:gd name="adj" fmla="val 28893"/>
                    <a:gd name="vf" fmla="val 115470"/>
                  </a:avLst>
                </a:prstGeom>
                <a:gradFill rotWithShape="1">
                  <a:gsLst>
                    <a:gs pos="0">
                      <a:srgbClr val="14CD68"/>
                    </a:gs>
                    <a:gs pos="100000">
                      <a:srgbClr val="035C7D"/>
                    </a:gs>
                  </a:gsLst>
                  <a:lin ang="18900000" scaled="0"/>
                </a:gradFill>
                <a:ln w="9525" cap="flat" cmpd="sng">
                  <a:solidFill>
                    <a:schemeClr val="tx1"/>
                  </a:solidFill>
                  <a:prstDash val="solid"/>
                  <a:miter/>
                  <a:headEnd type="none" w="med" len="med"/>
                  <a:tailEnd type="none" w="med" len="med"/>
                </a:ln>
              </p:spPr>
              <p:txBody>
                <a:bodyPr wrap="none" anchor="ctr"/>
                <a:lstStyle/>
                <a:p>
                  <a:endParaRPr lang="zh-CN" altLang="en-US" sz="1600" dirty="0">
                    <a:solidFill>
                      <a:prstClr val="black"/>
                    </a:solidFill>
                    <a:latin typeface="Arial" panose="020B0604020202020204" pitchFamily="34" charset="0"/>
                  </a:endParaRPr>
                </a:p>
              </p:txBody>
            </p:sp>
          </p:grpSp>
          <p:sp>
            <p:nvSpPr>
              <p:cNvPr id="16408" name="Line 24"/>
              <p:cNvSpPr/>
              <p:nvPr/>
            </p:nvSpPr>
            <p:spPr>
              <a:xfrm>
                <a:off x="384" y="384"/>
                <a:ext cx="3024" cy="0"/>
              </a:xfrm>
              <a:prstGeom prst="line">
                <a:avLst/>
              </a:prstGeom>
              <a:ln w="25400" cap="flat" cmpd="sng">
                <a:solidFill>
                  <a:schemeClr val="tx2"/>
                </a:solidFill>
                <a:prstDash val="sysDot"/>
                <a:headEnd type="none" w="med" len="med"/>
                <a:tailEnd type="oval" w="med" len="med"/>
              </a:ln>
            </p:spPr>
          </p:sp>
          <p:sp>
            <p:nvSpPr>
              <p:cNvPr id="16409" name="Text Box 25"/>
              <p:cNvSpPr txBox="1"/>
              <p:nvPr/>
            </p:nvSpPr>
            <p:spPr>
              <a:xfrm>
                <a:off x="579" y="48"/>
                <a:ext cx="2704" cy="251"/>
              </a:xfrm>
              <a:prstGeom prst="rect">
                <a:avLst/>
              </a:prstGeom>
              <a:noFill/>
              <a:ln w="9525">
                <a:noFill/>
              </a:ln>
            </p:spPr>
            <p:txBody>
              <a:bodyPr wrap="square">
                <a:spAutoFit/>
              </a:bodyPr>
              <a:lstStyle/>
              <a:p>
                <a:pPr eaLnBrk="0" hangingPunct="0"/>
                <a:r>
                  <a:rPr lang="en-US" altLang="zh-CN" sz="2000" dirty="0">
                    <a:solidFill>
                      <a:prstClr val="black"/>
                    </a:solidFill>
                    <a:latin typeface="方正宋黑简体" panose="02000000000000000000" charset="-122"/>
                    <a:ea typeface="方正宋黑简体" panose="02000000000000000000" charset="-122"/>
                  </a:rPr>
                  <a:t>第三节  金融企业会计的工作组织</a:t>
                </a:r>
              </a:p>
            </p:txBody>
          </p:sp>
        </p:grpSp>
      </p:grpSp>
    </p:spTree>
    <p:extLst>
      <p:ext uri="{BB962C8B-B14F-4D97-AF65-F5344CB8AC3E}">
        <p14:creationId xmlns:p14="http://schemas.microsoft.com/office/powerpoint/2010/main" val="6426029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金融机构体系与金融企业会计</a:t>
            </a:r>
          </a:p>
        </p:txBody>
      </p:sp>
      <p:sp>
        <p:nvSpPr>
          <p:cNvPr id="3" name="内容占位符 2"/>
          <p:cNvSpPr>
            <a:spLocks noGrp="1"/>
          </p:cNvSpPr>
          <p:nvPr>
            <p:ph idx="1"/>
          </p:nvPr>
        </p:nvSpPr>
        <p:spPr/>
        <p:txBody>
          <a:bodyPr/>
          <a:lstStyle/>
          <a:p>
            <a:pPr marL="0" indent="0">
              <a:lnSpc>
                <a:spcPct val="135000"/>
              </a:lnSpc>
              <a:buNone/>
            </a:pPr>
            <a:r>
              <a:rPr lang="zh-CN" altLang="en-US" sz="2600" b="1" noProof="1">
                <a:latin typeface="黑体" panose="02010609060101010101" pitchFamily="49" charset="-122"/>
                <a:ea typeface="黑体" panose="02010609060101010101" pitchFamily="49" charset="-122"/>
              </a:rPr>
              <a:t>一、金融机构体系</a:t>
            </a:r>
          </a:p>
          <a:p>
            <a:pPr marL="0" indent="0">
              <a:lnSpc>
                <a:spcPct val="135000"/>
              </a:lnSpc>
              <a:buNone/>
            </a:pPr>
            <a:r>
              <a:rPr lang="zh-CN" altLang="en-US" sz="2200" b="1" noProof="1">
                <a:latin typeface="楷体" panose="02010609060101010101" pitchFamily="49" charset="-122"/>
                <a:ea typeface="楷体" panose="02010609060101010101" pitchFamily="49" charset="-122"/>
              </a:rPr>
              <a:t>(一)中央银行</a:t>
            </a:r>
          </a:p>
          <a:p>
            <a:pPr marL="0" indent="0">
              <a:lnSpc>
                <a:spcPct val="135000"/>
              </a:lnSpc>
              <a:buNone/>
            </a:pPr>
            <a:r>
              <a:rPr lang="zh-CN" altLang="en-US" sz="2200" b="1" dirty="0">
                <a:latin typeface="楷体" panose="02010609060101010101" pitchFamily="49" charset="-122"/>
                <a:ea typeface="楷体" panose="02010609060101010101" pitchFamily="49" charset="-122"/>
              </a:rPr>
              <a:t>(二)政策性银行</a:t>
            </a:r>
          </a:p>
          <a:p>
            <a:pPr marL="0" indent="0">
              <a:lnSpc>
                <a:spcPct val="135000"/>
              </a:lnSpc>
              <a:buNone/>
            </a:pPr>
            <a:r>
              <a:rPr lang="zh-CN" altLang="en-US" sz="2200" b="1" dirty="0">
                <a:latin typeface="楷体" panose="02010609060101010101" pitchFamily="49" charset="-122"/>
                <a:ea typeface="楷体" panose="02010609060101010101" pitchFamily="49" charset="-122"/>
              </a:rPr>
              <a:t>(三)商业银行</a:t>
            </a:r>
          </a:p>
          <a:p>
            <a:pPr marL="0" indent="0">
              <a:lnSpc>
                <a:spcPct val="135000"/>
              </a:lnSpc>
              <a:buNone/>
            </a:pPr>
            <a:r>
              <a:rPr lang="zh-CN" altLang="en-US" sz="2200" b="1" dirty="0">
                <a:latin typeface="楷体" panose="02010609060101010101" pitchFamily="49" charset="-122"/>
                <a:ea typeface="楷体" panose="02010609060101010101" pitchFamily="49" charset="-122"/>
              </a:rPr>
              <a:t>(四)证券公司</a:t>
            </a:r>
          </a:p>
          <a:p>
            <a:pPr marL="0" indent="0">
              <a:lnSpc>
                <a:spcPct val="135000"/>
              </a:lnSpc>
              <a:buNone/>
            </a:pPr>
            <a:r>
              <a:rPr lang="zh-CN" altLang="en-US" sz="2200" b="1" dirty="0">
                <a:latin typeface="楷体" panose="02010609060101010101" pitchFamily="49" charset="-122"/>
                <a:ea typeface="楷体" panose="02010609060101010101" pitchFamily="49" charset="-122"/>
              </a:rPr>
              <a:t>(五)保险公司</a:t>
            </a:r>
          </a:p>
          <a:p>
            <a:pPr marL="0" indent="0">
              <a:lnSpc>
                <a:spcPct val="135000"/>
              </a:lnSpc>
              <a:buNone/>
            </a:pPr>
            <a:r>
              <a:rPr lang="zh-CN" altLang="en-US" sz="2200" b="1" dirty="0">
                <a:latin typeface="楷体" panose="02010609060101010101" pitchFamily="49" charset="-122"/>
                <a:ea typeface="楷体" panose="02010609060101010101" pitchFamily="49" charset="-122"/>
              </a:rPr>
              <a:t>(六)租赁公司</a:t>
            </a:r>
          </a:p>
          <a:p>
            <a:pPr marL="0" indent="0">
              <a:lnSpc>
                <a:spcPct val="135000"/>
              </a:lnSpc>
              <a:buNone/>
            </a:pPr>
            <a:r>
              <a:rPr lang="zh-CN" altLang="en-US" sz="2200" b="1" dirty="0">
                <a:latin typeface="楷体" panose="02010609060101010101" pitchFamily="49" charset="-122"/>
                <a:ea typeface="楷体" panose="02010609060101010101" pitchFamily="49" charset="-122"/>
              </a:rPr>
              <a:t>(七)基金管理公司</a:t>
            </a:r>
          </a:p>
          <a:p>
            <a:pPr marL="0" indent="0">
              <a:lnSpc>
                <a:spcPct val="135000"/>
              </a:lnSpc>
              <a:buNone/>
            </a:pPr>
            <a:r>
              <a:rPr lang="zh-CN" altLang="en-US" sz="2200" b="1" dirty="0">
                <a:latin typeface="楷体" panose="02010609060101010101" pitchFamily="49" charset="-122"/>
                <a:ea typeface="楷体" panose="02010609060101010101" pitchFamily="49" charset="-122"/>
              </a:rPr>
              <a:t>(八)信托投资公司</a:t>
            </a:r>
          </a:p>
        </p:txBody>
      </p:sp>
    </p:spTree>
    <p:extLst>
      <p:ext uri="{BB962C8B-B14F-4D97-AF65-F5344CB8AC3E}">
        <p14:creationId xmlns:p14="http://schemas.microsoft.com/office/powerpoint/2010/main" val="36861118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金融机构体系与金融企业会计</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二、金融企业会计的概念</a:t>
            </a:r>
          </a:p>
          <a:p>
            <a:pPr marL="0" indent="0">
              <a:lnSpc>
                <a:spcPct val="135000"/>
              </a:lnSpc>
              <a:buNone/>
            </a:pPr>
            <a:r>
              <a:rPr lang="zh-CN" altLang="en-US" sz="2200" b="1" dirty="0">
                <a:latin typeface="楷体" panose="02010609060101010101" pitchFamily="49" charset="-122"/>
                <a:ea typeface="楷体" panose="02010609060101010101" pitchFamily="49" charset="-122"/>
              </a:rPr>
              <a:t>(一)金融企业会计以货币为主要计量单位</a:t>
            </a:r>
          </a:p>
          <a:p>
            <a:pPr marL="0" indent="0">
              <a:lnSpc>
                <a:spcPct val="135000"/>
              </a:lnSpc>
              <a:buNone/>
            </a:pPr>
            <a:r>
              <a:rPr lang="zh-CN" altLang="en-US" sz="2200" b="1" dirty="0">
                <a:latin typeface="楷体" panose="02010609060101010101" pitchFamily="49" charset="-122"/>
                <a:ea typeface="楷体" panose="02010609060101010101" pitchFamily="49" charset="-122"/>
              </a:rPr>
              <a:t>(二)金融企业会计有一系列独特的专门方法</a:t>
            </a:r>
          </a:p>
          <a:p>
            <a:pPr marL="0" indent="0">
              <a:lnSpc>
                <a:spcPct val="135000"/>
              </a:lnSpc>
              <a:buNone/>
            </a:pPr>
            <a:r>
              <a:rPr lang="zh-CN" altLang="en-US" sz="2200" b="1" dirty="0">
                <a:latin typeface="楷体" panose="02010609060101010101" pitchFamily="49" charset="-122"/>
                <a:ea typeface="楷体" panose="02010609060101010101" pitchFamily="49" charset="-122"/>
              </a:rPr>
              <a:t>(三)金融企业会计应遵循会计核算的一般原则</a:t>
            </a:r>
          </a:p>
        </p:txBody>
      </p:sp>
    </p:spTree>
    <p:extLst>
      <p:ext uri="{BB962C8B-B14F-4D97-AF65-F5344CB8AC3E}">
        <p14:creationId xmlns:p14="http://schemas.microsoft.com/office/powerpoint/2010/main" val="27147594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金融企业会计的对象与特点</a:t>
            </a:r>
          </a:p>
        </p:txBody>
      </p:sp>
      <p:sp>
        <p:nvSpPr>
          <p:cNvPr id="3" name="内容占位符 2"/>
          <p:cNvSpPr>
            <a:spLocks noGrp="1"/>
          </p:cNvSpPr>
          <p:nvPr>
            <p:ph idx="1"/>
          </p:nvPr>
        </p:nvSpPr>
        <p:spPr/>
        <p:txBody>
          <a:bodyPr>
            <a:normAutofit/>
          </a:bodyPr>
          <a:lstStyle/>
          <a:p>
            <a:pPr marL="0" indent="0">
              <a:lnSpc>
                <a:spcPct val="145000"/>
              </a:lnSpc>
              <a:buNone/>
            </a:pPr>
            <a:r>
              <a:rPr lang="zh-CN" altLang="en-US" sz="2600" b="1" dirty="0">
                <a:latin typeface="黑体" panose="02010609060101010101" pitchFamily="49" charset="-122"/>
                <a:ea typeface="黑体" panose="02010609060101010101" pitchFamily="49" charset="-122"/>
              </a:rPr>
              <a:t>一、商业银行会计的对象</a:t>
            </a:r>
          </a:p>
          <a:p>
            <a:pPr marL="0" indent="0">
              <a:lnSpc>
                <a:spcPct val="135000"/>
              </a:lnSpc>
              <a:buNone/>
            </a:pPr>
            <a:r>
              <a:rPr lang="zh-CN" altLang="en-US" sz="2200" b="1" dirty="0">
                <a:latin typeface="楷体" panose="02010609060101010101" pitchFamily="49" charset="-122"/>
                <a:ea typeface="楷体" panose="02010609060101010101" pitchFamily="49" charset="-122"/>
              </a:rPr>
              <a:t>(一)商业银行的资金</a:t>
            </a:r>
          </a:p>
          <a:p>
            <a:r>
              <a:rPr lang="zh-CN" altLang="en-US" dirty="0"/>
              <a:t>1.负债</a:t>
            </a:r>
          </a:p>
          <a:p>
            <a:r>
              <a:rPr lang="zh-CN" altLang="en-US" dirty="0"/>
              <a:t>2.所有者权益</a:t>
            </a:r>
          </a:p>
          <a:p>
            <a:r>
              <a:rPr lang="zh-CN" altLang="en-US" dirty="0"/>
              <a:t>3.资产</a:t>
            </a:r>
          </a:p>
          <a:p>
            <a:r>
              <a:rPr lang="zh-CN" altLang="en-US" dirty="0"/>
              <a:t>4.收入</a:t>
            </a:r>
          </a:p>
          <a:p>
            <a:r>
              <a:rPr lang="zh-CN" altLang="en-US" dirty="0"/>
              <a:t>5.支出</a:t>
            </a:r>
          </a:p>
          <a:p>
            <a:r>
              <a:rPr lang="zh-CN" altLang="en-US" dirty="0"/>
              <a:t>6.利润</a:t>
            </a:r>
          </a:p>
          <a:p>
            <a:endParaRPr lang="zh-CN" altLang="en-US" dirty="0"/>
          </a:p>
        </p:txBody>
      </p:sp>
    </p:spTree>
    <p:extLst>
      <p:ext uri="{BB962C8B-B14F-4D97-AF65-F5344CB8AC3E}">
        <p14:creationId xmlns:p14="http://schemas.microsoft.com/office/powerpoint/2010/main" val="5220786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金融企业会计的对象与特点</a:t>
            </a:r>
          </a:p>
        </p:txBody>
      </p:sp>
      <p:sp>
        <p:nvSpPr>
          <p:cNvPr id="3" name="内容占位符 2"/>
          <p:cNvSpPr>
            <a:spLocks noGrp="1"/>
          </p:cNvSpPr>
          <p:nvPr>
            <p:ph idx="1"/>
          </p:nvPr>
        </p:nvSpPr>
        <p:spPr/>
        <p:txBody>
          <a:bodyPr/>
          <a:lstStyle/>
          <a:p>
            <a:pPr marL="0" indent="0">
              <a:lnSpc>
                <a:spcPct val="135000"/>
              </a:lnSpc>
              <a:buNone/>
            </a:pPr>
            <a:r>
              <a:rPr lang="zh-CN" altLang="en-US" sz="2200" b="1" dirty="0">
                <a:latin typeface="楷体" panose="02010609060101010101" pitchFamily="49" charset="-122"/>
                <a:ea typeface="楷体" panose="02010609060101010101" pitchFamily="49" charset="-122"/>
                <a:sym typeface="+mn-ea"/>
              </a:rPr>
              <a:t>(二)商业银行的资金运动</a:t>
            </a:r>
            <a:endParaRPr lang="zh-CN" altLang="en-US" sz="2200" b="1" dirty="0">
              <a:latin typeface="楷体" panose="02010609060101010101" pitchFamily="49" charset="-122"/>
              <a:ea typeface="楷体" panose="02010609060101010101" pitchFamily="49" charset="-122"/>
            </a:endParaRPr>
          </a:p>
          <a:p>
            <a:r>
              <a:rPr lang="zh-CN" altLang="en-US" dirty="0">
                <a:sym typeface="+mn-ea"/>
              </a:rPr>
              <a:t>商业银行资金的筹集和分配,随着商业银行业务的开展和财务活动的进行,不断发生资金的存、取、借、还的更替变化,各种更替变化的主要形式集中表现为各种存款的存入和提取,各种贷款、投资的投放和回收,各种款项的汇出和解付以及财务的收入和支出,而这几种主要形式所发生的资金数量上的增减变化过程及其结果构成了商业银行会计对象的具体内容。</a:t>
            </a:r>
          </a:p>
          <a:p>
            <a:endParaRPr lang="zh-CN" altLang="en-US" dirty="0"/>
          </a:p>
          <a:p>
            <a:r>
              <a:rPr lang="zh-CN" altLang="en-US" dirty="0"/>
              <a:t>综上所述,商业银行会计的具体对象就是会计要素,也就是商业银行业务活动和财务活动过程中以货币为计量单位来核算、反映和监督银行资金的筹集与分配的增减变化过程和结果。</a:t>
            </a:r>
          </a:p>
        </p:txBody>
      </p:sp>
    </p:spTree>
    <p:extLst>
      <p:ext uri="{BB962C8B-B14F-4D97-AF65-F5344CB8AC3E}">
        <p14:creationId xmlns:p14="http://schemas.microsoft.com/office/powerpoint/2010/main" val="21392282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金融企业会计的对象与特点</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二、金融企业会计的特点</a:t>
            </a:r>
          </a:p>
          <a:p>
            <a:pPr marL="0" indent="0">
              <a:lnSpc>
                <a:spcPct val="135000"/>
              </a:lnSpc>
              <a:buNone/>
            </a:pPr>
            <a:r>
              <a:rPr lang="zh-CN" altLang="en-US" sz="2200" b="1" dirty="0">
                <a:latin typeface="楷体" panose="02010609060101010101" pitchFamily="49" charset="-122"/>
                <a:ea typeface="楷体" panose="02010609060101010101" pitchFamily="49" charset="-122"/>
              </a:rPr>
              <a:t>(一)反映情况具有综合性和全面性</a:t>
            </a:r>
          </a:p>
          <a:p>
            <a:pPr marL="0" indent="0">
              <a:lnSpc>
                <a:spcPct val="135000"/>
              </a:lnSpc>
              <a:buNone/>
            </a:pPr>
            <a:r>
              <a:rPr lang="zh-CN" altLang="en-US" sz="2200" b="1" dirty="0">
                <a:latin typeface="楷体" panose="02010609060101010101" pitchFamily="49" charset="-122"/>
                <a:ea typeface="楷体" panose="02010609060101010101" pitchFamily="49" charset="-122"/>
              </a:rPr>
              <a:t>(二)业务处理和会计核算的统一性</a:t>
            </a:r>
          </a:p>
          <a:p>
            <a:pPr marL="0" indent="0">
              <a:lnSpc>
                <a:spcPct val="135000"/>
              </a:lnSpc>
              <a:buNone/>
            </a:pPr>
            <a:r>
              <a:rPr lang="zh-CN" altLang="en-US" sz="2200" b="1" dirty="0">
                <a:latin typeface="楷体" panose="02010609060101010101" pitchFamily="49" charset="-122"/>
                <a:ea typeface="楷体" panose="02010609060101010101" pitchFamily="49" charset="-122"/>
              </a:rPr>
              <a:t>(三)监督和服务的双重性</a:t>
            </a:r>
          </a:p>
          <a:p>
            <a:pPr marL="0" indent="0">
              <a:lnSpc>
                <a:spcPct val="135000"/>
              </a:lnSpc>
              <a:buNone/>
            </a:pPr>
            <a:r>
              <a:rPr lang="zh-CN" altLang="en-US" sz="2200" b="1" dirty="0">
                <a:latin typeface="楷体" panose="02010609060101010101" pitchFamily="49" charset="-122"/>
                <a:ea typeface="楷体" panose="02010609060101010101" pitchFamily="49" charset="-122"/>
              </a:rPr>
              <a:t>(四)会计数据资料提供的准确性、及时性</a:t>
            </a:r>
          </a:p>
        </p:txBody>
      </p:sp>
    </p:spTree>
    <p:extLst>
      <p:ext uri="{BB962C8B-B14F-4D97-AF65-F5344CB8AC3E}">
        <p14:creationId xmlns:p14="http://schemas.microsoft.com/office/powerpoint/2010/main" val="29001176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金融企业会计的工作组织</a:t>
            </a:r>
          </a:p>
        </p:txBody>
      </p:sp>
      <p:sp>
        <p:nvSpPr>
          <p:cNvPr id="3" name="内容占位符 2"/>
          <p:cNvSpPr>
            <a:spLocks noGrp="1"/>
          </p:cNvSpPr>
          <p:nvPr>
            <p:ph idx="1"/>
          </p:nvPr>
        </p:nvSpPr>
        <p:spPr/>
        <p:txBody>
          <a:bodyPr/>
          <a:lstStyle/>
          <a:p>
            <a:pPr marL="0" indent="0">
              <a:lnSpc>
                <a:spcPct val="135000"/>
              </a:lnSpc>
              <a:buNone/>
            </a:pPr>
            <a:r>
              <a:rPr lang="zh-CN" altLang="en-US" sz="2600" b="1" dirty="0">
                <a:latin typeface="黑体" panose="02010609060101010101" pitchFamily="49" charset="-122"/>
                <a:ea typeface="黑体" panose="02010609060101010101" pitchFamily="49" charset="-122"/>
              </a:rPr>
              <a:t>一、会计机构</a:t>
            </a:r>
          </a:p>
          <a:p>
            <a:r>
              <a:rPr lang="zh-CN" altLang="en-US" dirty="0"/>
              <a:t>会计机构是金融企业内部组织领导和直接从事会计工作的职能部门,是金融企业职能机构体系中的重要组成部分。</a:t>
            </a:r>
          </a:p>
          <a:p>
            <a:r>
              <a:rPr lang="zh-CN" altLang="en-US" dirty="0"/>
              <a:t>就目前情况来说,金融企业会计机构大体上划分为两种类型:一种是不直接对外办理业务的内部会计工作的领导和管理机构,如银行、证券、保险、信托部门的会计部、处、科等会计部门;另一种是直接对外办理业务的会计机构,如各金融企业基层单位的营业部、处等会计机构。此外,对于一些业务不多、不进行独立核算的下属部门,一般不设置独立的会计机构,但必须配备专职会计人员和会计主管,负责处理会计工作。</a:t>
            </a:r>
          </a:p>
        </p:txBody>
      </p:sp>
    </p:spTree>
    <p:extLst>
      <p:ext uri="{BB962C8B-B14F-4D97-AF65-F5344CB8AC3E}">
        <p14:creationId xmlns:p14="http://schemas.microsoft.com/office/powerpoint/2010/main" val="346537484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REFSHAPE" val="395946428"/>
  <p:tag name="KSO_WM_UNIT_PLACING_PICTURE_USER_VIEWPORT" val="{&quot;height&quot;:7886,&quot;width&quot;:138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720</Words>
  <Application>Microsoft Office PowerPoint</Application>
  <PresentationFormat>宽屏</PresentationFormat>
  <Paragraphs>54</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11</vt:i4>
      </vt:variant>
    </vt:vector>
  </HeadingPairs>
  <TitlesOfParts>
    <vt:vector size="20" baseType="lpstr">
      <vt:lpstr>方正宋黑简体</vt:lpstr>
      <vt:lpstr>黑体</vt:lpstr>
      <vt:lpstr>楷体</vt:lpstr>
      <vt:lpstr>宋体</vt:lpstr>
      <vt:lpstr>Arial</vt:lpstr>
      <vt:lpstr>Calibri</vt:lpstr>
      <vt:lpstr>Calibri Light</vt:lpstr>
      <vt:lpstr>Office 主题</vt:lpstr>
      <vt:lpstr>1_Office 主题</vt:lpstr>
      <vt:lpstr>PowerPoint 演示文稿</vt:lpstr>
      <vt:lpstr>PowerPoint 演示文稿</vt:lpstr>
      <vt:lpstr>目录</vt:lpstr>
      <vt:lpstr>第一节  金融机构体系与金融企业会计</vt:lpstr>
      <vt:lpstr>第一节  金融机构体系与金融企业会计</vt:lpstr>
      <vt:lpstr>第二节  金融企业会计的对象与特点</vt:lpstr>
      <vt:lpstr>第二节  金融企业会计的对象与特点</vt:lpstr>
      <vt:lpstr>第二节  金融企业会计的对象与特点</vt:lpstr>
      <vt:lpstr>第三节  金融企业会计的工作组织</vt:lpstr>
      <vt:lpstr>第三节  金融企业会计的工作组织</vt:lpstr>
      <vt:lpstr>第三节  金融企业会计的工作组织</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2020-08-19T00:47:04Z</dcterms:created>
  <dcterms:modified xsi:type="dcterms:W3CDTF">2020-12-27T07:44:51Z</dcterms:modified>
</cp:coreProperties>
</file>