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2" r:id="rId2"/>
    <p:sldId id="303" r:id="rId3"/>
    <p:sldId id="304" r:id="rId4"/>
    <p:sldId id="387" r:id="rId5"/>
    <p:sldId id="388" r:id="rId6"/>
    <p:sldId id="389" r:id="rId7"/>
    <p:sldId id="390" r:id="rId8"/>
    <p:sldId id="391" r:id="rId9"/>
    <p:sldId id="395" r:id="rId10"/>
    <p:sldId id="305" r:id="rId11"/>
    <p:sldId id="392" r:id="rId12"/>
    <p:sldId id="393" r:id="rId13"/>
    <p:sldId id="306" r:id="rId14"/>
    <p:sldId id="394"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000310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a:t>单击此处编辑母版标题样式</a:t>
            </a:r>
          </a:p>
        </p:txBody>
      </p:sp>
      <p:sp>
        <p:nvSpPr>
          <p:cNvPr id="3" name="内容占位符 2"/>
          <p:cNvSpPr>
            <a:spLocks noGrp="1"/>
          </p:cNvSpPr>
          <p:nvPr>
            <p:ph idx="1"/>
          </p:nvPr>
        </p:nvSpPr>
        <p:spPr>
          <a:xfrm>
            <a:off x="609600" y="1424217"/>
            <a:ext cx="10885714" cy="4821007"/>
          </a:xfrm>
        </p:spPr>
        <p:txBody>
          <a:bodyPr/>
          <a:lstStyle>
            <a:lvl1pPr algn="just">
              <a:defRPr/>
            </a:lvl1pPr>
            <a:lvl2pPr algn="just">
              <a:defRPr/>
            </a:lvl2pPr>
            <a:lvl3pPr algn="just">
              <a:defRPr/>
            </a:lvl3pPr>
            <a:lvl4pPr algn="just">
              <a:defRPr/>
            </a:lvl4pPr>
            <a:lvl5pPr algn="jus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6410563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675607198"/>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
        <p:nvSpPr>
          <p:cNvPr id="5" name="文本框 4"/>
          <p:cNvSpPr txBox="1"/>
          <p:nvPr/>
        </p:nvSpPr>
        <p:spPr>
          <a:xfrm>
            <a:off x="-12879" y="2711018"/>
            <a:ext cx="12191999"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第七章　寻租理论</a:t>
            </a:r>
            <a:r>
              <a:rPr kumimoji="0" lang="en-US" altLang="zh-CN"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a:t>
            </a:r>
            <a:r>
              <a:rPr kumimoji="0" lang="zh-CN" altLang="en-US"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产权理论的一个扩展</a:t>
            </a:r>
          </a:p>
        </p:txBody>
      </p:sp>
    </p:spTree>
    <p:extLst>
      <p:ext uri="{BB962C8B-B14F-4D97-AF65-F5344CB8AC3E}">
        <p14:creationId xmlns:p14="http://schemas.microsoft.com/office/powerpoint/2010/main" val="4157786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寻租理论与产权理论的关系</a:t>
            </a:r>
            <a:endParaRPr lang="zh-CN" altLang="en-US" dirty="0"/>
          </a:p>
        </p:txBody>
      </p:sp>
      <p:sp>
        <p:nvSpPr>
          <p:cNvPr id="3" name="内容占位符 2"/>
          <p:cNvSpPr>
            <a:spLocks noGrp="1"/>
          </p:cNvSpPr>
          <p:nvPr>
            <p:ph idx="1"/>
          </p:nvPr>
        </p:nvSpPr>
        <p:spPr>
          <a:xfrm>
            <a:off x="609600" y="1424217"/>
            <a:ext cx="11068050" cy="4821007"/>
          </a:xfrm>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一、早期产权理论的局限性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早期产权理论的基本特点</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早期的产权理论用“成本—收益”分析产权的形成和发展。</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早期的产权著作分析的重点常常放在实现产权的效率安排这一问题上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而保持权利有效率的跨时配置和保障合同义务得到满意履行这类更深层次的问题却一般被忽视。</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产权经济学的大部分研究主要是探讨具体的合同和制度安排的性质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这些研究深深植根于实际观察中。</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早期产权理论的局限性</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无法解释无效产权存在的原因。</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抽象掉政治、国家分析产权是不完善的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产权理论离不开国家理论。</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新古典经济学关于产权主体的分析是单一的、“同质”的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这种“隐盖”利益矛盾的分析大大降低了新古典经济学对于现实的解释力。</a:t>
            </a:r>
          </a:p>
          <a:p>
            <a:pPr>
              <a:lnSpc>
                <a:spcPct val="100000"/>
              </a:lnSpc>
            </a:pPr>
            <a:endParaRPr lang="zh-CN" altLang="en-US" dirty="0"/>
          </a:p>
        </p:txBody>
      </p:sp>
    </p:spTree>
    <p:extLst>
      <p:ext uri="{BB962C8B-B14F-4D97-AF65-F5344CB8AC3E}">
        <p14:creationId xmlns:p14="http://schemas.microsoft.com/office/powerpoint/2010/main" val="3003728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寻租理论与产权理论的关系</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二、引入寻租分析的新产权理论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在产权分析中引入寻租分析与国家理论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集体行动、寻租与产权</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国家与产权的关系</a:t>
            </a:r>
          </a:p>
          <a:p>
            <a:endParaRPr lang="zh-CN" altLang="en-US" dirty="0"/>
          </a:p>
        </p:txBody>
      </p:sp>
    </p:spTree>
    <p:extLst>
      <p:ext uri="{BB962C8B-B14F-4D97-AF65-F5344CB8AC3E}">
        <p14:creationId xmlns:p14="http://schemas.microsoft.com/office/powerpoint/2010/main" val="26115271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寻租理论与产权理论的关系</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三、新产权理论及其对产权改革的启示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产权改革思路仅限于早期产权理论是难以使产权改革深化的。</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新产权理论不仅要分析微观层次的产权及其形成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还要分析产业、地方及宏观层次的产权及其形成。</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新产权理论不仅要考虑效率及其绩效问题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还要考虑产权的公正性及其分配功能问题。</a:t>
            </a:r>
          </a:p>
          <a:p>
            <a:endParaRPr lang="zh-CN" altLang="en-US" dirty="0"/>
          </a:p>
        </p:txBody>
      </p:sp>
    </p:spTree>
    <p:extLst>
      <p:ext uri="{BB962C8B-B14F-4D97-AF65-F5344CB8AC3E}">
        <p14:creationId xmlns:p14="http://schemas.microsoft.com/office/powerpoint/2010/main" val="3470300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寻租与腐败</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一、腐败与寻租的关系</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寻租活动的特点是利用合法或非法手段去取得占有租金的特权。寻租活动在发达国家、发展中国家和处于转型期的国家中各有不同的表现形式。一般来说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在发达国家寻租主要表现为分利集团通过合法的院外游说、政治捐款等活动促使政府被动创租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并争取占有租金的垄断特权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而在发展中国家和处于转型期的国家中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寻租则主要表现为非法的行贿、受贿、索贿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以取得政府无意创租和主动创租所形成的租金。</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总的来说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在腐败与寻租之间是不能直接画等号的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但是它们之间存在一个共同的交集部分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这个部分被称为寻租性腐败。</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腐败与寻租的共性在于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经济人运用公共权力主动创租与寻租。</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相比之下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腐败与寻租的异要大于同。</a:t>
            </a:r>
          </a:p>
          <a:p>
            <a:pPr>
              <a:lnSpc>
                <a:spcPct val="100000"/>
              </a:lnSpc>
            </a:pPr>
            <a:endParaRPr lang="zh-CN" altLang="en-US" dirty="0"/>
          </a:p>
        </p:txBody>
      </p:sp>
    </p:spTree>
    <p:extLst>
      <p:ext uri="{BB962C8B-B14F-4D97-AF65-F5344CB8AC3E}">
        <p14:creationId xmlns:p14="http://schemas.microsoft.com/office/powerpoint/2010/main" val="2175083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寻租与腐败</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二、寻租性腐败产生的原因</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人的自利行为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公共领域的漏洞</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社会环境因素</a:t>
            </a:r>
          </a:p>
          <a:p>
            <a:endParaRPr lang="zh-CN" altLang="en-US" dirty="0"/>
          </a:p>
        </p:txBody>
      </p:sp>
    </p:spTree>
    <p:extLst>
      <p:ext uri="{BB962C8B-B14F-4D97-AF65-F5344CB8AC3E}">
        <p14:creationId xmlns:p14="http://schemas.microsoft.com/office/powerpoint/2010/main" val="2452822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70430" y="223595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第一节　寻租概述</a:t>
                </a: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锐字工房云字库准圆GBK" panose="02010604000000000000" charset="-122"/>
                    <a:sym typeface="+mn-ea"/>
                  </a:rPr>
                  <a:t>第二节　寻租理论与产权理论的关系</a:t>
                </a: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第三节　寻租与腐败</a:t>
                </a: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j-cs"/>
              </a:rPr>
              <a:t>目   录</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val="489786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寻租概述</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一、寻租的内涵</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租金</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即租金或经济租金</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是指一种生产要素所有者的收入超过该要素机会成本的剩余。</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严格来说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广义上的寻租泛指一切寻求利益的活动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因为租金既存在于竞争性经济中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也存在于非竞争性经济中。而布坎南把竞争性经济中的寻租活动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即对生产性利润的追求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称为“寻利”</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profit􀆼seeking</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把非竞争性经济中的寻租活动称作真正意义上的“寻租”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即狭义上的寻租。</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寻租</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不同的学者对“寻租”一词有不同的解释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最具有代表性的是塔洛克、布坎南和巴格瓦蒂的定义。塔洛克认为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寻租是那种利用资源通过政治过程获得特权从而构成对于他人利益的损害大于租金获得者收益的行为</a:t>
            </a:r>
            <a:r>
              <a:rPr lang="zh-CN" altLang="zh-CN" sz="1800" dirty="0" smtClean="0">
                <a:solidFill>
                  <a:srgbClr val="000000"/>
                </a:solidFill>
                <a:effectLst/>
                <a:latin typeface="NEU-BZ-S92"/>
                <a:ea typeface="方正书宋_GBK"/>
                <a:cs typeface="Times New Roman" panose="02020603050405020304" pitchFamily="18" charset="0"/>
              </a:rPr>
              <a:t>。布</a:t>
            </a:r>
            <a:r>
              <a:rPr lang="zh-CN" altLang="zh-CN" sz="1800" dirty="0">
                <a:solidFill>
                  <a:srgbClr val="000000"/>
                </a:solidFill>
                <a:effectLst/>
                <a:latin typeface="NEU-BZ-S92"/>
                <a:ea typeface="方正书宋_GBK"/>
                <a:cs typeface="Times New Roman" panose="02020603050405020304" pitchFamily="18" charset="0"/>
              </a:rPr>
              <a:t>坎南认为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“寻租”一词是要描述一种制度背景中的行为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个人竭力使价值极大化造成社会浪费而不是社会剩余。</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本章内容讨论的主要是狭义上的寻租概念。它可以被认为是为了获得或维护超额利润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即租金</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而进行的非生产性活动的统称。一般认为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租金产生于政府对社会经济生活的干预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即政府对经济的管制所造成的垄断。</a:t>
            </a:r>
          </a:p>
          <a:p>
            <a:endParaRPr lang="zh-CN" altLang="en-US" dirty="0"/>
          </a:p>
        </p:txBody>
      </p:sp>
    </p:spTree>
    <p:extLst>
      <p:ext uri="{BB962C8B-B14F-4D97-AF65-F5344CB8AC3E}">
        <p14:creationId xmlns:p14="http://schemas.microsoft.com/office/powerpoint/2010/main" val="2924666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寻租概述</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寻租活动的特点</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典型的寻租活动有五个方面的特点</a:t>
            </a:r>
            <a:r>
              <a:rPr lang="en-US" altLang="zh-CN" sz="1800" dirty="0">
                <a:solidFill>
                  <a:srgbClr val="000000"/>
                </a:solidFill>
                <a:effectLst/>
                <a:latin typeface="方正书宋_GBK"/>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寻租活动间接造成经济资源配置的扭曲</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阻止了更有效的生产方式的实施。</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它们直接浪费了经济资源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使本来可以用于生产性活动的资源浪费在这些于社会无益的活动上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利用时间、精力和金钱去游说的结果</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对寻租者来说可能更有效率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但对整个社会来说没有效率而言。</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这些活动会导致其他层次的寻租活动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如果政府官员在这些活动中享受了特殊利益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政府官员的行为会受到扭曲</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因为这些特殊利益的存在会引发一轮追求行政权力的浪费性寻租竞争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同时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利益受到威胁的地区和企业也会采取行动进行避租以与之相抗衡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从而耗费了更多的社会经济资源。</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政府部门工作人员为了对付寻租者的游说与贿赂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通常需要大量的时间和精力进行反击。</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第五</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寻租活动有合法与非法之分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企业向政府争取优惠待遇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利用特殊政策维护自身的独家垄断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这类活动属于合法的寻租活动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而行贿和走私等活动则属于非法的寻租活动。</a:t>
            </a:r>
          </a:p>
          <a:p>
            <a:pPr>
              <a:lnSpc>
                <a:spcPct val="100000"/>
              </a:lnSpc>
            </a:pPr>
            <a:endParaRPr lang="zh-CN" altLang="en-US" dirty="0"/>
          </a:p>
        </p:txBody>
      </p:sp>
    </p:spTree>
    <p:extLst>
      <p:ext uri="{BB962C8B-B14F-4D97-AF65-F5344CB8AC3E}">
        <p14:creationId xmlns:p14="http://schemas.microsoft.com/office/powerpoint/2010/main" val="1727899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寻租概述</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二、寻租活动的三个层面</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对政府活动所产生的额外收益的寻租。</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对政府肥缺的寻租。</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对政府活动所获得的公共收入的寻租。</a:t>
            </a:r>
          </a:p>
          <a:p>
            <a:pPr>
              <a:lnSpc>
                <a:spcPct val="100000"/>
              </a:lnSpc>
            </a:pPr>
            <a:endParaRPr lang="zh-CN" altLang="en-US" dirty="0"/>
          </a:p>
        </p:txBody>
      </p:sp>
    </p:spTree>
    <p:extLst>
      <p:ext uri="{BB962C8B-B14F-4D97-AF65-F5344CB8AC3E}">
        <p14:creationId xmlns:p14="http://schemas.microsoft.com/office/powerpoint/2010/main" val="3624608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寻租概述</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三、政府经济活动与租金来源</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政府创租</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政府无意创租</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政府被动创租</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政府主动创租</a:t>
            </a:r>
            <a:endParaRPr lang="zh-CN" altLang="zh-CN" sz="1800" dirty="0">
              <a:solidFill>
                <a:srgbClr val="000000"/>
              </a:solidFill>
              <a:effectLst/>
              <a:latin typeface="NEU-BZ-S92"/>
              <a:ea typeface="方正书宋_GBK"/>
              <a:cs typeface="Times New Roman" panose="02020603050405020304" pitchFamily="18" charset="0"/>
            </a:endParaRP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政府经济活动中的寻租</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政府定价</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政府特许权</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政府关税和进口配额</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4.</a:t>
            </a:r>
            <a:r>
              <a:rPr lang="zh-CN" altLang="zh-CN" sz="1800" dirty="0">
                <a:solidFill>
                  <a:srgbClr val="000000"/>
                </a:solidFill>
                <a:effectLst/>
                <a:latin typeface="NEU-BZ-S92"/>
                <a:ea typeface="方正楷体_GBK"/>
                <a:cs typeface="Times New Roman" panose="02020603050405020304" pitchFamily="18" charset="0"/>
              </a:rPr>
              <a:t>政府订货</a:t>
            </a:r>
            <a:endParaRPr lang="zh-CN" altLang="zh-CN" sz="1800" dirty="0">
              <a:solidFill>
                <a:srgbClr val="000000"/>
              </a:solidFill>
              <a:effectLst/>
              <a:latin typeface="NEU-BZ-S92"/>
              <a:ea typeface="方正书宋_GBK"/>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50932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寻租概述</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四、寻租活动的后果</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引起社会资源浪费</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使经济效率下降</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使社会财富分配不公</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造成社会公害</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对制度改革形成阻碍</a:t>
            </a:r>
          </a:p>
          <a:p>
            <a:endParaRPr lang="zh-CN" altLang="en-US" dirty="0"/>
          </a:p>
        </p:txBody>
      </p:sp>
    </p:spTree>
    <p:extLst>
      <p:ext uri="{BB962C8B-B14F-4D97-AF65-F5344CB8AC3E}">
        <p14:creationId xmlns:p14="http://schemas.microsoft.com/office/powerpoint/2010/main" val="2002559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寻租概述</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五、制度环境与寻租</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企业创建中的制度环境</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寻租理论认为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不合理的制度因素</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导致行政力量创租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形成巨额利润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在此吸引下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不同个体采用非市场方式进行寻租。在一种假想的完善制度条件下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寻租即为寻利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两者没有任何区别</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是制度因素造成了寻租与寻利的差异。也就是说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寻租现象的出现主要不是由于人与人之间本性的差异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而是由于人们所处的制度背景存在问题。</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首先</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办一个企业是相对容易的。</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其次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要有有效的产权制度和合同制度。</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再次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政府的制度一定不能支持那些旨在瓜分而不是做大“经济蛋糕”的行为。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最后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政府制度必须保证获胜的企业家和大型成熟企业继续有持续不断地创新和发展的动力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否则经济就会陷入停滞</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而这需要竞争和贸易的开放性。</a:t>
            </a:r>
          </a:p>
          <a:p>
            <a:pPr marL="0" indent="0" algn="just" eaLnBrk="1" fontAlgn="auto" hangingPunct="1">
              <a:lnSpc>
                <a:spcPct val="135000"/>
              </a:lnSpc>
              <a:spcBef>
                <a:spcPts val="300"/>
              </a:spcBef>
              <a:spcAft>
                <a:spcPts val="300"/>
              </a:spcAft>
              <a:buNone/>
            </a:pPr>
            <a:endParaRPr lang="zh-CN" altLang="en-US" dirty="0"/>
          </a:p>
        </p:txBody>
      </p:sp>
    </p:spTree>
    <p:extLst>
      <p:ext uri="{BB962C8B-B14F-4D97-AF65-F5344CB8AC3E}">
        <p14:creationId xmlns:p14="http://schemas.microsoft.com/office/powerpoint/2010/main" val="2416790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寻租概述</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en-US" altLang="zh-CN" sz="2200" b="1" dirty="0" smtClean="0">
                <a:latin typeface="楷体" panose="02010609060101010101" pitchFamily="49" charset="-122"/>
                <a:ea typeface="楷体" panose="02010609060101010101" pitchFamily="49" charset="-122"/>
              </a:rPr>
              <a:t>(</a:t>
            </a:r>
            <a:r>
              <a:rPr lang="zh-CN" altLang="zh-CN" sz="2200" b="1" dirty="0" smtClean="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制度影响企业家的选择</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寻租还是寻利</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社会是寻利还是寻租是由制度决定的</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企业家的多少取决于制度决定的生产性报酬与非生产性报酬的差别</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社会对人才的评价机制及利益导向也是影响企业家多少的重要原因</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4.</a:t>
            </a:r>
            <a:r>
              <a:rPr lang="zh-CN" altLang="zh-CN" sz="1800" dirty="0">
                <a:solidFill>
                  <a:srgbClr val="000000"/>
                </a:solidFill>
                <a:effectLst/>
                <a:latin typeface="NEU-BZ-S92"/>
                <a:ea typeface="方正楷体_GBK"/>
                <a:cs typeface="Times New Roman" panose="02020603050405020304" pitchFamily="18" charset="0"/>
              </a:rPr>
              <a:t>企业家将有限的精力放在非生产性的寻租上</a:t>
            </a:r>
            <a:endParaRPr lang="zh-CN" altLang="zh-CN" sz="1800" dirty="0">
              <a:solidFill>
                <a:srgbClr val="000000"/>
              </a:solidFill>
              <a:effectLst/>
              <a:latin typeface="NEU-BZ-S92"/>
              <a:ea typeface="方正书宋_GBK"/>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1054035799"/>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TotalTime>
  <Words>1507</Words>
  <Application>Microsoft Office PowerPoint</Application>
  <PresentationFormat>宽屏</PresentationFormat>
  <Paragraphs>89</Paragraphs>
  <Slides>14</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14</vt:i4>
      </vt:variant>
    </vt:vector>
  </HeadingPairs>
  <TitlesOfParts>
    <vt:vector size="27" baseType="lpstr">
      <vt:lpstr>GungsuhChe</vt:lpstr>
      <vt:lpstr>NEU-BZ-S92</vt:lpstr>
      <vt:lpstr>方正粗黑宋简体</vt:lpstr>
      <vt:lpstr>方正楷体_GBK</vt:lpstr>
      <vt:lpstr>方正书宋_GBK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第一节　寻租概述</vt:lpstr>
      <vt:lpstr>第一节　寻租概述</vt:lpstr>
      <vt:lpstr>第一节　寻租概述</vt:lpstr>
      <vt:lpstr>第一节　寻租概述</vt:lpstr>
      <vt:lpstr>第一节　寻租概述</vt:lpstr>
      <vt:lpstr>第一节　寻租概述</vt:lpstr>
      <vt:lpstr>第一节　寻租概述</vt:lpstr>
      <vt:lpstr>第二节　寻租理论与产权理论的关系</vt:lpstr>
      <vt:lpstr>第二节　寻租理论与产权理论的关系</vt:lpstr>
      <vt:lpstr>第二节　寻租理论与产权理论的关系</vt:lpstr>
      <vt:lpstr>第三节　寻租与腐败</vt:lpstr>
      <vt:lpstr>第三节　寻租与腐败</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2021-02-28T08:12:39Z</dcterms:created>
  <dcterms:modified xsi:type="dcterms:W3CDTF">2021-02-28T10:09:49Z</dcterms:modified>
</cp:coreProperties>
</file>