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2" r:id="rId2"/>
    <p:sldId id="297" r:id="rId3"/>
    <p:sldId id="315" r:id="rId4"/>
    <p:sldId id="303" r:id="rId5"/>
    <p:sldId id="304" r:id="rId6"/>
    <p:sldId id="305" r:id="rId7"/>
    <p:sldId id="306" r:id="rId8"/>
    <p:sldId id="324" r:id="rId9"/>
    <p:sldId id="325" r:id="rId10"/>
    <p:sldId id="310" r:id="rId11"/>
    <p:sldId id="311" r:id="rId12"/>
    <p:sldId id="316" r:id="rId13"/>
    <p:sldId id="317" r:id="rId14"/>
    <p:sldId id="318" r:id="rId15"/>
    <p:sldId id="319" r:id="rId16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65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768" y="184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2025/7/12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2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4" y="1432560"/>
            <a:ext cx="9997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并回答思考题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金丰易居网的客户关系管理战略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71907A1-EA85-67E6-796D-3A1426695BC6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电子商务客户关系管理概述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电子商务客户满意度管理</a:t>
            </a: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41E300A-8EA2-C7C7-9719-569CD541A168}"/>
              </a:ext>
            </a:extLst>
          </p:cNvPr>
          <p:cNvSpPr txBox="1"/>
          <p:nvPr/>
        </p:nvSpPr>
        <p:spPr>
          <a:xfrm>
            <a:off x="1082993" y="2060376"/>
            <a:ext cx="6097904" cy="44377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客户满意的定义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电子商务客户满意度的影响因素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影响客户满意的主观因素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影响客户满意的客观因素 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提升电子商务客户满意度的方法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把握客户期望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提高客户感知价值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zh-CN" altLang="en-US" sz="24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9.jpeg">
            <a:extLst>
              <a:ext uri="{FF2B5EF4-FFF2-40B4-BE49-F238E27FC236}">
                <a16:creationId xmlns:a16="http://schemas.microsoft.com/office/drawing/2014/main" id="{B07CB991-5E3A-F45A-6F87-E8C2B5D48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31DC91EE-D5AE-CC96-6311-65E72D5CF55E}"/>
              </a:ext>
            </a:extLst>
          </p:cNvPr>
          <p:cNvSpPr txBox="1"/>
          <p:nvPr/>
        </p:nvSpPr>
        <p:spPr>
          <a:xfrm>
            <a:off x="1171574" y="1432560"/>
            <a:ext cx="9997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并回答思考题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京东网上商城家电以旧换新消费者足不出户获补贴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04A5740F-714D-7088-3F5D-B8975BAFCA6D}"/>
              </a:ext>
            </a:extLst>
          </p:cNvPr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二  电子商务客户满意度管理</a:t>
            </a:r>
          </a:p>
        </p:txBody>
      </p:sp>
    </p:spTree>
    <p:extLst>
      <p:ext uri="{BB962C8B-B14F-4D97-AF65-F5344CB8AC3E}">
        <p14:creationId xmlns:p14="http://schemas.microsoft.com/office/powerpoint/2010/main" val="536157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6.jpeg">
            <a:extLst>
              <a:ext uri="{FF2B5EF4-FFF2-40B4-BE49-F238E27FC236}">
                <a16:creationId xmlns:a16="http://schemas.microsoft.com/office/drawing/2014/main" id="{4E6D4BA3-06C7-8654-106F-66F2D2EC5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5693278-82B4-BAF6-23C1-E9E33277B486}"/>
              </a:ext>
            </a:extLst>
          </p:cNvPr>
          <p:cNvSpPr txBox="1"/>
          <p:nvPr/>
        </p:nvSpPr>
        <p:spPr>
          <a:xfrm>
            <a:off x="880745" y="12979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41FB683C-F3D7-4CC5-428D-5481DC48BC1D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电子商务客户忠诚度管理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2758B3B-8654-8E25-F461-6F75335B3A71}"/>
              </a:ext>
            </a:extLst>
          </p:cNvPr>
          <p:cNvSpPr txBox="1"/>
          <p:nvPr/>
        </p:nvSpPr>
        <p:spPr>
          <a:xfrm>
            <a:off x="690933" y="1952586"/>
            <a:ext cx="6097904" cy="4991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客户忠诚的含义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电子商务客户忠诚的分类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（一）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感情型忠诚客户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（二）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惯性型忠诚客户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（三）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理智型忠诚客户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（四）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生活方式改变型客户 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（五）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理智型客户 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（六）不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满意型客户</a:t>
            </a:r>
          </a:p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1922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6.jpeg">
            <a:extLst>
              <a:ext uri="{FF2B5EF4-FFF2-40B4-BE49-F238E27FC236}">
                <a16:creationId xmlns:a16="http://schemas.microsoft.com/office/drawing/2014/main" id="{A8838A44-43E3-3B65-0EBB-28DB42B24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29095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23A0149-03A2-0F8A-11BC-D08CCE400417}"/>
              </a:ext>
            </a:extLst>
          </p:cNvPr>
          <p:cNvSpPr txBox="1"/>
          <p:nvPr/>
        </p:nvSpPr>
        <p:spPr>
          <a:xfrm>
            <a:off x="880745" y="12979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3B33507D-4664-CDD5-75F3-8C3260A0B55B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电子商务客户忠诚度管理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D294A9E-1D6A-1999-28B6-DBBE9B007FCB}"/>
              </a:ext>
            </a:extLst>
          </p:cNvPr>
          <p:cNvSpPr txBox="1"/>
          <p:nvPr/>
        </p:nvSpPr>
        <p:spPr>
          <a:xfrm>
            <a:off x="631190" y="1952586"/>
            <a:ext cx="6097904" cy="3883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电子商务客户忠诚的影响因素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（一）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客户期望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（二）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客户信任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（三）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客户满意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（四）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客户认知价值 </a:t>
            </a:r>
          </a:p>
          <a:p>
            <a:pPr indent="304800">
              <a:lnSpc>
                <a:spcPct val="150000"/>
              </a:lnSpc>
            </a:pPr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（五）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转移成本 </a:t>
            </a:r>
          </a:p>
          <a:p>
            <a:pPr indent="304800">
              <a:lnSpc>
                <a:spcPct val="150000"/>
              </a:lnSpc>
            </a:pPr>
            <a:endParaRPr lang="zh-CN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267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9.jpeg">
            <a:extLst>
              <a:ext uri="{FF2B5EF4-FFF2-40B4-BE49-F238E27FC236}">
                <a16:creationId xmlns:a16="http://schemas.microsoft.com/office/drawing/2014/main" id="{0A3B7EFC-EAA5-9AC1-CA0B-9385B5222C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EB0E6A7-FC8B-2DE4-3091-1BF00D8418BE}"/>
              </a:ext>
            </a:extLst>
          </p:cNvPr>
          <p:cNvSpPr txBox="1"/>
          <p:nvPr/>
        </p:nvSpPr>
        <p:spPr>
          <a:xfrm>
            <a:off x="1285874" y="1174469"/>
            <a:ext cx="9997015" cy="1436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任务实施：阅读以下案例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并回答思考题</a:t>
            </a:r>
            <a:endParaRPr lang="en-US" altLang="zh-CN" sz="24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一个培养忠诚客户的时装</a:t>
            </a:r>
            <a:r>
              <a:rPr lang="en-GB" altLang="zh-CN" sz="2400" b="1" dirty="0">
                <a:latin typeface="楷体" panose="02010609060101010101" charset="-122"/>
                <a:ea typeface="楷体" panose="02010609060101010101" charset="-122"/>
              </a:rPr>
              <a:t>SHOW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A58CBE7A-7933-7D1F-9104-6A2117D0FD91}"/>
              </a:ext>
            </a:extLst>
          </p:cNvPr>
          <p:cNvSpPr>
            <a:spLocks noGrp="1"/>
          </p:cNvSpPr>
          <p:nvPr/>
        </p:nvSpPr>
        <p:spPr>
          <a:xfrm>
            <a:off x="690933" y="354369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dirty="0" err="1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三  电子商务客户忠诚度管理</a:t>
            </a:r>
          </a:p>
        </p:txBody>
      </p:sp>
    </p:spTree>
    <p:extLst>
      <p:ext uri="{BB962C8B-B14F-4D97-AF65-F5344CB8AC3E}">
        <p14:creationId xmlns:p14="http://schemas.microsoft.com/office/powerpoint/2010/main" val="30954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第七章　客户关系管理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2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2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905885" y="1976120"/>
            <a:ext cx="6239510" cy="3227705"/>
            <a:chOff x="3327" y="2966"/>
            <a:chExt cx="9826" cy="5083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3327" y="5808"/>
              <a:ext cx="8000" cy="22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任务一　电子商务客户关系管理概述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r>
                <a:rPr lang="zh-CN" altLang="en-US" sz="2000" dirty="0">
                  <a:latin typeface="+mj-ea"/>
                  <a:ea typeface="+mj-ea"/>
                  <a:cs typeface="+mj-ea"/>
                </a:rPr>
                <a:t>	</a:t>
              </a:r>
              <a:endParaRPr lang="en-US" altLang="zh-CN" sz="2000" dirty="0">
                <a:latin typeface="+mj-ea"/>
                <a:ea typeface="+mj-ea"/>
                <a:cs typeface="+mj-ea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任务二　电子商务客户满意度管理</a:t>
              </a:r>
              <a:endParaRPr lang="en-US" altLang="zh-CN" sz="2000" dirty="0">
                <a:effectLst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marL="0" indent="279400" defTabSz="266700">
                <a:lnSpc>
                  <a:spcPct val="150000"/>
                </a:lnSpc>
                <a:spcAft>
                  <a:spcPct val="0"/>
                </a:spcAft>
              </a:pPr>
              <a:r>
                <a:rPr lang="zh-CN" altLang="zh-CN" sz="2000" dirty="0"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任务三　电子商务客户忠诚度管理</a:t>
              </a:r>
              <a:r>
                <a:rPr lang="zh-CN" altLang="zh-CN" sz="2000" dirty="0">
                  <a:effectLst/>
                  <a:latin typeface="+mj-ea"/>
                  <a:ea typeface="+mj-ea"/>
                </a:rPr>
                <a:t> </a:t>
              </a:r>
              <a:endParaRPr lang="zh-CN" altLang="en-US" sz="2000" dirty="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76604" y="1641475"/>
            <a:ext cx="11213465" cy="41236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掌握客户关系管理、客户满意、客户忠诚等基本概念及其作用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理解电子商务环境客户、电子商务客户关系管理的特点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了解影响电子商务客户满意及忠诚的因素。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能够合理应用提升电子商务客户满意度的方法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具备在一定程度上提高电子商务客户满意度和忠诚的能力。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</a:p>
          <a:p>
            <a:pPr defTabSz="266700">
              <a:lnSpc>
                <a:spcPct val="90000"/>
              </a:lnSpc>
              <a:spcAft>
                <a:spcPts val="1500"/>
              </a:spcAft>
            </a:pP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培养学生的社会责任感、服务意识、职业道德以及创新能力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使学生不仅具备专业知识与技能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还能在未来的职业生涯中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以高度的责任感和使命感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为客户提供卓越的服务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从而促进企业与客户之间的和谐关系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推动社会经济的健康发展。</a:t>
            </a: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</a:p>
        </p:txBody>
      </p:sp>
      <p:pic>
        <p:nvPicPr>
          <p:cNvPr id="2" name="image317.jpeg">
            <a:extLst>
              <a:ext uri="{FF2B5EF4-FFF2-40B4-BE49-F238E27FC236}">
                <a16:creationId xmlns:a16="http://schemas.microsoft.com/office/drawing/2014/main" id="{FE5DD4F7-4E64-E5C3-B222-6C366A248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404" y="1290637"/>
            <a:ext cx="8442271" cy="48694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690934" y="31288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引导案例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94510" y="1935480"/>
            <a:ext cx="821499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星巴克的客户关系管理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: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从咖啡到情感的深度联结</a:t>
            </a:r>
            <a:endParaRPr lang="en-US" altLang="zh-CN" sz="2400" b="1" dirty="0" err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电子商务客户关系管理概述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7410A3B-169F-C65B-9324-5682ED3CB7C9}"/>
              </a:ext>
            </a:extLst>
          </p:cNvPr>
          <p:cNvSpPr txBox="1"/>
          <p:nvPr/>
        </p:nvSpPr>
        <p:spPr>
          <a:xfrm>
            <a:off x="880745" y="1796589"/>
            <a:ext cx="6097904" cy="4991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一、 客户关系管理的定义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二、 客户关系管理的作用 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降低企业维系客户的管理成本 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降低企业与客户的交易成本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帮助企业制定市场应对策略 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帮助进行人员的绩效评估 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帮助增强客户服务的准确性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帮助提高客户满意度和忠诚度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  <a:endParaRPr lang="en-US" altLang="zh-CN" sz="24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8FB20508-AFFA-F48B-1438-4614A4EAC2B9}"/>
              </a:ext>
            </a:extLst>
          </p:cNvPr>
          <p:cNvSpPr txBox="1"/>
          <p:nvPr/>
        </p:nvSpPr>
        <p:spPr>
          <a:xfrm>
            <a:off x="817934" y="1796589"/>
            <a:ext cx="7240216" cy="3883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三、 电子商务环境客户特征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无实体店铺营销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零库存定制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低成本运营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销售机会增加互联网具有互动性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为客户提供更有效的服务 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电子商务网站成为企业网络贸易的平台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3B744D2C-772A-B840-C948-DF356B301517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电子商务客户关系管理概述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  <p:pic>
        <p:nvPicPr>
          <p:cNvPr id="7" name="image6.jpeg">
            <a:extLst>
              <a:ext uri="{FF2B5EF4-FFF2-40B4-BE49-F238E27FC236}">
                <a16:creationId xmlns:a16="http://schemas.microsoft.com/office/drawing/2014/main" id="{5B9D0651-5A9D-4AA5-EEEB-6CCAEF7F9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FC239692-5D3D-C9A9-D47D-FB5BB73438E3}"/>
              </a:ext>
            </a:extLst>
          </p:cNvPr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</p:spTree>
    <p:extLst>
      <p:ext uri="{BB962C8B-B14F-4D97-AF65-F5344CB8AC3E}">
        <p14:creationId xmlns:p14="http://schemas.microsoft.com/office/powerpoint/2010/main" val="104479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CC1CF972-A630-C479-8D9A-95BECC23E484}"/>
              </a:ext>
            </a:extLst>
          </p:cNvPr>
          <p:cNvSpPr txBox="1"/>
          <p:nvPr/>
        </p:nvSpPr>
        <p:spPr>
          <a:xfrm>
            <a:off x="368300" y="1881679"/>
            <a:ext cx="6597967" cy="3329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　四、 电子商务客户关系管理的特点</a:t>
            </a:r>
            <a:endParaRPr lang="en-US" altLang="zh-CN" sz="2400" dirty="0">
              <a:effectLst/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实施以客户为中心的商业策略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较低的客户关系管理成本 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利用新技术支持 </a:t>
            </a:r>
          </a:p>
          <a:p>
            <a:pPr indent="279400">
              <a:lnSpc>
                <a:spcPct val="150000"/>
              </a:lnSpc>
            </a:pPr>
            <a:r>
              <a:rPr lang="zh-CN" altLang="en-US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) 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集成的</a:t>
            </a:r>
            <a:r>
              <a:rPr lang="en-US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CRM</a:t>
            </a: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解决方案 </a:t>
            </a:r>
          </a:p>
          <a:p>
            <a:pPr indent="279400">
              <a:lnSpc>
                <a:spcPct val="150000"/>
              </a:lnSpc>
            </a:pPr>
            <a:r>
              <a:rPr lang="zh-CN" altLang="zh-CN" sz="2400" dirty="0">
                <a:effectLst/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6" name="image6.jpeg">
            <a:extLst>
              <a:ext uri="{FF2B5EF4-FFF2-40B4-BE49-F238E27FC236}">
                <a16:creationId xmlns:a16="http://schemas.microsoft.com/office/drawing/2014/main" id="{730F14DB-013F-2827-0570-2A01F0379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980" y="1188085"/>
            <a:ext cx="312420" cy="41656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6D23E97-F3B1-C776-E113-1B45A6AB2AF6}"/>
              </a:ext>
            </a:extLst>
          </p:cNvPr>
          <p:cNvSpPr txBox="1"/>
          <p:nvPr/>
        </p:nvSpPr>
        <p:spPr>
          <a:xfrm>
            <a:off x="880745" y="119507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</a:rPr>
              <a:t>相关知识</a:t>
            </a:r>
          </a:p>
        </p:txBody>
      </p:sp>
      <p:sp>
        <p:nvSpPr>
          <p:cNvPr id="8" name="标题 1">
            <a:extLst>
              <a:ext uri="{FF2B5EF4-FFF2-40B4-BE49-F238E27FC236}">
                <a16:creationId xmlns:a16="http://schemas.microsoft.com/office/drawing/2014/main" id="{94C9114E-436F-032F-6BFE-BE0BFF1889AC}"/>
              </a:ext>
            </a:extLst>
          </p:cNvPr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 dirty="0" err="1">
                <a:solidFill>
                  <a:schemeClr val="bg1"/>
                </a:solidFill>
                <a:sym typeface="+mn-ea"/>
              </a:rPr>
              <a:t>任务一</a:t>
            </a:r>
            <a:r>
              <a:rPr lang="zh-CN" altLang="en-US" dirty="0">
                <a:solidFill>
                  <a:schemeClr val="bg1"/>
                </a:solidFill>
                <a:sym typeface="+mn-ea"/>
              </a:rPr>
              <a:t>  电子商务客户关系管理概述</a:t>
            </a:r>
            <a:endParaRPr lang="en-US" altLang="zh-CN" dirty="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56990556"/>
      </p:ext>
    </p:extLst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656</Words>
  <Application>Microsoft Macintosh PowerPoint</Application>
  <PresentationFormat>宽屏</PresentationFormat>
  <Paragraphs>86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楷体</vt:lpstr>
      <vt:lpstr>楷体</vt:lpstr>
      <vt:lpstr>微软雅黑</vt:lpstr>
      <vt:lpstr>微软雅黑</vt:lpstr>
      <vt:lpstr>Arial</vt:lpstr>
      <vt:lpstr>Arial Black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F0450</dc:creator>
  <cp:lastModifiedBy>Yuxuan Wu</cp:lastModifiedBy>
  <cp:revision>11</cp:revision>
  <dcterms:created xsi:type="dcterms:W3CDTF">2023-07-11T07:43:00Z</dcterms:created>
  <dcterms:modified xsi:type="dcterms:W3CDTF">2025-07-12T06:57:50Z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