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Override1.xml" ContentType="application/vnd.openxmlformats-officedocument.themeOverride+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32"/>
  </p:notesMasterIdLst>
  <p:handoutMasterIdLst>
    <p:handoutMasterId r:id="rId33"/>
  </p:handoutMasterIdLst>
  <p:sldIdLst>
    <p:sldId id="256" r:id="rId2"/>
    <p:sldId id="278" r:id="rId3"/>
    <p:sldId id="279" r:id="rId4"/>
    <p:sldId id="280" r:id="rId5"/>
    <p:sldId id="281" r:id="rId6"/>
    <p:sldId id="257" r:id="rId7"/>
    <p:sldId id="282" r:id="rId8"/>
    <p:sldId id="283" r:id="rId9"/>
    <p:sldId id="258" r:id="rId10"/>
    <p:sldId id="275" r:id="rId11"/>
    <p:sldId id="284" r:id="rId12"/>
    <p:sldId id="276" r:id="rId13"/>
    <p:sldId id="285" r:id="rId14"/>
    <p:sldId id="286" r:id="rId15"/>
    <p:sldId id="287" r:id="rId16"/>
    <p:sldId id="288" r:id="rId17"/>
    <p:sldId id="289" r:id="rId18"/>
    <p:sldId id="290" r:id="rId19"/>
    <p:sldId id="291" r:id="rId20"/>
    <p:sldId id="292" r:id="rId21"/>
    <p:sldId id="293" r:id="rId22"/>
    <p:sldId id="294" r:id="rId23"/>
    <p:sldId id="295" r:id="rId24"/>
    <p:sldId id="301" r:id="rId25"/>
    <p:sldId id="296" r:id="rId26"/>
    <p:sldId id="297" r:id="rId27"/>
    <p:sldId id="298" r:id="rId28"/>
    <p:sldId id="299" r:id="rId29"/>
    <p:sldId id="300" r:id="rId30"/>
    <p:sldId id="273" r:id="rId31"/>
  </p:sldIdLst>
  <p:sldSz cx="9144000" cy="6858000" type="screen4x3"/>
  <p:notesSz cx="6858000" cy="9144000"/>
  <p:defaultTextStyle>
    <a:defPPr>
      <a:defRPr lang="zh-CN"/>
    </a:defPPr>
    <a:lvl1pPr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extLst>
    <p:ext uri="{EFAFB233-063F-42B5-8137-9DF3F51BA10A}">
      <p15:sldGuideLst xmlns:p15="http://schemas.microsoft.com/office/powerpoint/2012/main">
        <p15:guide id="1" orient="horz" pos="2160">
          <p15:clr>
            <a:srgbClr val="A4A3A4"/>
          </p15:clr>
        </p15:guide>
        <p15:guide id="2" pos="2928">
          <p15:clr>
            <a:srgbClr val="A4A3A4"/>
          </p15:clr>
        </p15:guide>
      </p15:sldGuideLst>
    </p:ext>
    <p:ext uri="{2D200454-40CA-4A62-9FC3-DE9A4176ACB9}">
      <p15:notesGuideLst xmlns:p15="http://schemas.microsoft.com/office/powerpoint/2012/main">
        <p15:guide id="1" orient="horz" pos="2880">
          <p15:clr>
            <a:srgbClr val="A4A3A4"/>
          </p15:clr>
        </p15:guide>
        <p15:guide id="2" pos="2196">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梁 福生" initials="梁" lastIdx="1" clrIdx="0">
    <p:extLst>
      <p:ext uri="{19B8F6BF-5375-455C-9EA6-DF929625EA0E}">
        <p15:presenceInfo xmlns:p15="http://schemas.microsoft.com/office/powerpoint/2012/main" userId="94000b840e238e84" providerId="Windows Liv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717" autoAdjust="0"/>
  </p:normalViewPr>
  <p:slideViewPr>
    <p:cSldViewPr>
      <p:cViewPr varScale="1">
        <p:scale>
          <a:sx n="86" d="100"/>
          <a:sy n="86" d="100"/>
        </p:scale>
        <p:origin x="1253" y="62"/>
      </p:cViewPr>
      <p:guideLst>
        <p:guide orient="horz" pos="2160"/>
        <p:guide pos="2928"/>
      </p:guideLst>
    </p:cSldViewPr>
  </p:slideViewPr>
  <p:outlineViewPr>
    <p:cViewPr>
      <p:scale>
        <a:sx n="33" d="100"/>
        <a:sy n="33" d="100"/>
      </p:scale>
      <p:origin x="0" y="0"/>
    </p:cViewPr>
  </p:outlineViewPr>
  <p:notesTextViewPr>
    <p:cViewPr>
      <p:scale>
        <a:sx n="100" d="100"/>
        <a:sy n="100" d="100"/>
      </p:scale>
      <p:origin x="0" y="0"/>
    </p:cViewPr>
  </p:notesTextViewPr>
  <p:notesViewPr>
    <p:cSldViewPr>
      <p:cViewPr varScale="1">
        <p:scale>
          <a:sx n="80" d="100"/>
          <a:sy n="80" d="100"/>
        </p:scale>
        <p:origin x="-2094" y="-90"/>
      </p:cViewPr>
      <p:guideLst>
        <p:guide orient="horz" pos="2880"/>
        <p:guide pos="2196"/>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commentAuthors" Target="commentAuthor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handoutMaster" Target="handoutMasters/handoutMaster1.xml"/><Relationship Id="rId38"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notesMaster" Target="notesMasters/notesMaster1.xml"/><Relationship Id="rId37"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7200"/>
          </a:xfrm>
          <a:prstGeom prst="rect">
            <a:avLst/>
          </a:prstGeom>
        </p:spPr>
        <p:txBody>
          <a:bodyPr vert="horz" lIns="91440" tIns="45720" rIns="91440" bIns="45720" rtlCol="0"/>
          <a:lstStyle>
            <a:lvl1pPr algn="l" fontAlgn="auto">
              <a:spcBef>
                <a:spcPts val="0"/>
              </a:spcBef>
              <a:spcAft>
                <a:spcPts val="0"/>
              </a:spcAft>
              <a:defRPr sz="1200">
                <a:latin typeface="+mn-lt"/>
                <a:ea typeface="+mn-ea"/>
              </a:defRPr>
            </a:lvl1pPr>
          </a:lstStyle>
          <a:p>
            <a:pPr>
              <a:defRPr/>
            </a:pPr>
            <a:endParaRPr lang="zh-CN" altLang="en-US"/>
          </a:p>
        </p:txBody>
      </p:sp>
      <p:sp>
        <p:nvSpPr>
          <p:cNvPr id="3" name="日期占位符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fontAlgn="auto">
              <a:spcBef>
                <a:spcPts val="0"/>
              </a:spcBef>
              <a:spcAft>
                <a:spcPts val="0"/>
              </a:spcAft>
              <a:defRPr sz="1200">
                <a:latin typeface="+mn-lt"/>
                <a:ea typeface="+mn-ea"/>
              </a:defRPr>
            </a:lvl1pPr>
          </a:lstStyle>
          <a:p>
            <a:pPr>
              <a:defRPr/>
            </a:pPr>
            <a:fld id="{3BAEC24D-9265-41B5-B317-2E0522A0F705}" type="datetimeFigureOut">
              <a:rPr lang="zh-CN" altLang="en-US"/>
              <a:t>2020/7/26</a:t>
            </a:fld>
            <a:endParaRPr lang="zh-CN" altLang="en-US"/>
          </a:p>
        </p:txBody>
      </p:sp>
      <p:sp>
        <p:nvSpPr>
          <p:cNvPr id="4" name="页脚占位符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fontAlgn="auto">
              <a:spcBef>
                <a:spcPts val="0"/>
              </a:spcBef>
              <a:spcAft>
                <a:spcPts val="0"/>
              </a:spcAft>
              <a:defRPr sz="1200">
                <a:latin typeface="+mn-lt"/>
                <a:ea typeface="+mn-ea"/>
              </a:defRPr>
            </a:lvl1pPr>
          </a:lstStyle>
          <a:p>
            <a:pPr>
              <a:defRPr/>
            </a:pPr>
            <a:endParaRPr lang="zh-CN" altLang="en-US"/>
          </a:p>
        </p:txBody>
      </p:sp>
      <p:sp>
        <p:nvSpPr>
          <p:cNvPr id="5" name="灯片编号占位符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fontAlgn="auto">
              <a:spcBef>
                <a:spcPts val="0"/>
              </a:spcBef>
              <a:spcAft>
                <a:spcPts val="0"/>
              </a:spcAft>
              <a:defRPr sz="1200">
                <a:latin typeface="+mn-lt"/>
                <a:ea typeface="+mn-ea"/>
              </a:defRPr>
            </a:lvl1pPr>
          </a:lstStyle>
          <a:p>
            <a:pPr>
              <a:defRPr/>
            </a:pPr>
            <a:fld id="{512AFB04-F89B-4877-946D-2B81129B04F5}" type="slidenum">
              <a:rPr lang="zh-CN" altLang="en-US"/>
              <a:t>‹#›</a:t>
            </a:fld>
            <a:endParaRPr lang="zh-CN" altLang="en-US"/>
          </a:p>
        </p:txBody>
      </p:sp>
    </p:spTree>
    <p:extLst>
      <p:ext uri="{BB962C8B-B14F-4D97-AF65-F5344CB8AC3E}">
        <p14:creationId xmlns:p14="http://schemas.microsoft.com/office/powerpoint/2010/main" val="1"/>
      </p:ext>
    </p:extLst>
  </p:cSld>
  <p:clrMap bg1="lt1" tx1="dk1" bg2="lt2" tx2="dk2" accent1="accent1" accent2="accent2" accent3="accent3" accent4="accent4" accent5="accent5" accent6="accent6" hlink="hlink" folHlink="folHlink"/>
</p:handoutMaster>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7200"/>
          </a:xfrm>
          <a:prstGeom prst="rect">
            <a:avLst/>
          </a:prstGeom>
        </p:spPr>
        <p:txBody>
          <a:bodyPr vert="horz" lIns="91440" tIns="45720" rIns="91440" bIns="45720" rtlCol="0"/>
          <a:lstStyle>
            <a:lvl1pPr algn="l" fontAlgn="auto">
              <a:spcBef>
                <a:spcPts val="0"/>
              </a:spcBef>
              <a:spcAft>
                <a:spcPts val="0"/>
              </a:spcAft>
              <a:defRPr sz="1200">
                <a:latin typeface="+mn-lt"/>
                <a:ea typeface="+mn-ea"/>
              </a:defRPr>
            </a:lvl1pPr>
          </a:lstStyle>
          <a:p>
            <a:pPr>
              <a:defRPr/>
            </a:pPr>
            <a:endParaRPr lang="zh-CN" altLang="en-US"/>
          </a:p>
        </p:txBody>
      </p:sp>
      <p:sp>
        <p:nvSpPr>
          <p:cNvPr id="3" name="日期占位符 2"/>
          <p:cNvSpPr>
            <a:spLocks noGrp="1"/>
          </p:cNvSpPr>
          <p:nvPr>
            <p:ph type="dt" idx="1"/>
          </p:nvPr>
        </p:nvSpPr>
        <p:spPr>
          <a:xfrm>
            <a:off x="3884613" y="0"/>
            <a:ext cx="2971800" cy="457200"/>
          </a:xfrm>
          <a:prstGeom prst="rect">
            <a:avLst/>
          </a:prstGeom>
        </p:spPr>
        <p:txBody>
          <a:bodyPr vert="horz" lIns="91440" tIns="45720" rIns="91440" bIns="45720" rtlCol="0"/>
          <a:lstStyle>
            <a:lvl1pPr algn="r" fontAlgn="auto">
              <a:spcBef>
                <a:spcPts val="0"/>
              </a:spcBef>
              <a:spcAft>
                <a:spcPts val="0"/>
              </a:spcAft>
              <a:defRPr sz="1200">
                <a:latin typeface="+mn-lt"/>
                <a:ea typeface="+mn-ea"/>
              </a:defRPr>
            </a:lvl1pPr>
          </a:lstStyle>
          <a:p>
            <a:pPr>
              <a:defRPr/>
            </a:pPr>
            <a:fld id="{6264DF2B-92B4-4DFC-AC20-6EE523FFA27F}" type="datetimeFigureOut">
              <a:rPr lang="zh-CN" altLang="en-US"/>
              <a:t>2020/7/26</a:t>
            </a:fld>
            <a:endParaRPr lang="zh-CN" altLang="en-US"/>
          </a:p>
        </p:txBody>
      </p:sp>
      <p:sp>
        <p:nvSpPr>
          <p:cNvPr id="4" name="幻灯片图像占位符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zh-CN" altLang="en-US" noProof="0"/>
          </a:p>
        </p:txBody>
      </p:sp>
      <p:sp>
        <p:nvSpPr>
          <p:cNvPr id="5" name="备注占位符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zh-CN" altLang="en-US" noProof="0"/>
              <a:t>单击此处编辑母版文本样式</a:t>
            </a:r>
          </a:p>
          <a:p>
            <a:pPr lvl="1"/>
            <a:r>
              <a:rPr lang="zh-CN" altLang="en-US" noProof="0"/>
              <a:t>第二级</a:t>
            </a:r>
          </a:p>
          <a:p>
            <a:pPr lvl="2"/>
            <a:r>
              <a:rPr lang="zh-CN" altLang="en-US" noProof="0"/>
              <a:t>第三级</a:t>
            </a:r>
          </a:p>
          <a:p>
            <a:pPr lvl="3"/>
            <a:r>
              <a:rPr lang="zh-CN" altLang="en-US" noProof="0"/>
              <a:t>第四级</a:t>
            </a:r>
          </a:p>
          <a:p>
            <a:pPr lvl="4"/>
            <a:r>
              <a:rPr lang="zh-CN" altLang="en-US" noProof="0"/>
              <a:t>第五级</a:t>
            </a:r>
          </a:p>
        </p:txBody>
      </p:sp>
      <p:sp>
        <p:nvSpPr>
          <p:cNvPr id="6" name="页脚占位符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fontAlgn="auto">
              <a:spcBef>
                <a:spcPts val="0"/>
              </a:spcBef>
              <a:spcAft>
                <a:spcPts val="0"/>
              </a:spcAft>
              <a:defRPr sz="1200">
                <a:latin typeface="+mn-lt"/>
                <a:ea typeface="+mn-ea"/>
              </a:defRPr>
            </a:lvl1pPr>
          </a:lstStyle>
          <a:p>
            <a:pPr>
              <a:defRPr/>
            </a:pPr>
            <a:endParaRPr lang="zh-CN" altLang="en-US"/>
          </a:p>
        </p:txBody>
      </p:sp>
      <p:sp>
        <p:nvSpPr>
          <p:cNvPr id="7" name="灯片编号占位符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fontAlgn="auto">
              <a:spcBef>
                <a:spcPts val="0"/>
              </a:spcBef>
              <a:spcAft>
                <a:spcPts val="0"/>
              </a:spcAft>
              <a:defRPr sz="1200">
                <a:latin typeface="+mn-lt"/>
                <a:ea typeface="+mn-ea"/>
              </a:defRPr>
            </a:lvl1pPr>
          </a:lstStyle>
          <a:p>
            <a:pPr>
              <a:defRPr/>
            </a:pPr>
            <a:fld id="{ABD382E5-20C8-4C97-A076-CE7A7DD3C0E1}" type="slidenum">
              <a:rPr lang="zh-CN" altLang="en-US"/>
              <a:t>‹#›</a:t>
            </a:fld>
            <a:endParaRPr lang="zh-CN" alt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幻灯片图像占位符 1"/>
          <p:cNvSpPr>
            <a:spLocks noGrp="1" noRot="1" noChangeAspect="1" noTextEdit="1"/>
          </p:cNvSpPr>
          <p:nvPr>
            <p:ph type="sldImg"/>
          </p:nvPr>
        </p:nvSpPr>
        <p:spPr bwMode="auto">
          <a:noFill/>
          <a:ln>
            <a:solidFill>
              <a:srgbClr val="000000"/>
            </a:solidFill>
            <a:miter lim="800000"/>
          </a:ln>
        </p:spPr>
      </p:sp>
      <p:sp>
        <p:nvSpPr>
          <p:cNvPr id="29699" name="备注占位符 2"/>
          <p:cNvSpPr>
            <a:spLocks noGrp="1"/>
          </p:cNvSpPr>
          <p:nvPr>
            <p:ph type="body" idx="1"/>
          </p:nvPr>
        </p:nvSpPr>
        <p:spPr bwMode="auto">
          <a:noFill/>
        </p:spPr>
        <p:txBody>
          <a:bodyPr wrap="square" numCol="1" anchor="t" anchorCtr="0" compatLnSpc="1"/>
          <a:lstStyle/>
          <a:p>
            <a:pPr eaLnBrk="1" hangingPunct="1">
              <a:spcBef>
                <a:spcPct val="0"/>
              </a:spcBef>
            </a:pPr>
            <a:endParaRPr lang="zh-CN" altLang="en-US"/>
          </a:p>
        </p:txBody>
      </p:sp>
      <p:sp>
        <p:nvSpPr>
          <p:cNvPr id="21508" name="灯片编号占位符 3"/>
          <p:cNvSpPr>
            <a:spLocks noGrp="1"/>
          </p:cNvSpPr>
          <p:nvPr>
            <p:ph type="sldNum" sz="quarter" idx="5"/>
          </p:nvPr>
        </p:nvSpPr>
        <p:spPr bwMode="auto">
          <a:ln>
            <a:miter lim="800000"/>
          </a:ln>
        </p:spPr>
        <p:txBody>
          <a:bodyPr wrap="square" numCol="1" anchorCtr="0" compatLnSpc="1"/>
          <a:lstStyle/>
          <a:p>
            <a:pPr fontAlgn="base">
              <a:spcBef>
                <a:spcPct val="0"/>
              </a:spcBef>
              <a:spcAft>
                <a:spcPct val="0"/>
              </a:spcAft>
              <a:defRPr/>
            </a:pPr>
            <a:fld id="{15D4DC0A-EF2D-4F4E-9BAB-F278CE71BC3F}" type="slidenum">
              <a:rPr lang="zh-CN" altLang="en-US" smtClean="0"/>
              <a:t>9</a:t>
            </a:fld>
            <a:endParaRPr lang="zh-CN"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幻灯片图像占位符 1"/>
          <p:cNvSpPr>
            <a:spLocks noGrp="1" noRot="1" noChangeAspect="1" noTextEdit="1"/>
          </p:cNvSpPr>
          <p:nvPr>
            <p:ph type="sldImg"/>
          </p:nvPr>
        </p:nvSpPr>
        <p:spPr bwMode="auto">
          <a:noFill/>
          <a:ln>
            <a:solidFill>
              <a:srgbClr val="000000"/>
            </a:solidFill>
            <a:miter lim="800000"/>
          </a:ln>
        </p:spPr>
      </p:sp>
      <p:sp>
        <p:nvSpPr>
          <p:cNvPr id="29699" name="备注占位符 2"/>
          <p:cNvSpPr>
            <a:spLocks noGrp="1"/>
          </p:cNvSpPr>
          <p:nvPr>
            <p:ph type="body" idx="1"/>
          </p:nvPr>
        </p:nvSpPr>
        <p:spPr bwMode="auto">
          <a:noFill/>
        </p:spPr>
        <p:txBody>
          <a:bodyPr wrap="square" numCol="1" anchor="t" anchorCtr="0" compatLnSpc="1"/>
          <a:lstStyle/>
          <a:p>
            <a:pPr eaLnBrk="1" hangingPunct="1">
              <a:spcBef>
                <a:spcPct val="0"/>
              </a:spcBef>
            </a:pPr>
            <a:endParaRPr lang="zh-CN" altLang="en-US"/>
          </a:p>
        </p:txBody>
      </p:sp>
      <p:sp>
        <p:nvSpPr>
          <p:cNvPr id="21508" name="灯片编号占位符 3"/>
          <p:cNvSpPr>
            <a:spLocks noGrp="1"/>
          </p:cNvSpPr>
          <p:nvPr>
            <p:ph type="sldNum" sz="quarter" idx="5"/>
          </p:nvPr>
        </p:nvSpPr>
        <p:spPr bwMode="auto">
          <a:ln>
            <a:miter lim="800000"/>
          </a:ln>
        </p:spPr>
        <p:txBody>
          <a:bodyPr wrap="square" numCol="1" anchorCtr="0" compatLnSpc="1"/>
          <a:lstStyle/>
          <a:p>
            <a:pPr fontAlgn="base">
              <a:spcBef>
                <a:spcPct val="0"/>
              </a:spcBef>
              <a:spcAft>
                <a:spcPct val="0"/>
              </a:spcAft>
              <a:defRPr/>
            </a:pPr>
            <a:fld id="{15D4DC0A-EF2D-4F4E-9BAB-F278CE71BC3F}" type="slidenum">
              <a:rPr lang="zh-CN" altLang="en-US" smtClean="0"/>
              <a:t>10</a:t>
            </a:fld>
            <a:endParaRPr lang="zh-CN" alt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幻灯片图像占位符 1"/>
          <p:cNvSpPr>
            <a:spLocks noGrp="1" noRot="1" noChangeAspect="1" noTextEdit="1"/>
          </p:cNvSpPr>
          <p:nvPr>
            <p:ph type="sldImg"/>
          </p:nvPr>
        </p:nvSpPr>
        <p:spPr bwMode="auto">
          <a:noFill/>
          <a:ln>
            <a:solidFill>
              <a:srgbClr val="000000"/>
            </a:solidFill>
            <a:miter lim="800000"/>
          </a:ln>
        </p:spPr>
      </p:sp>
      <p:sp>
        <p:nvSpPr>
          <p:cNvPr id="29699" name="备注占位符 2"/>
          <p:cNvSpPr>
            <a:spLocks noGrp="1"/>
          </p:cNvSpPr>
          <p:nvPr>
            <p:ph type="body" idx="1"/>
          </p:nvPr>
        </p:nvSpPr>
        <p:spPr bwMode="auto">
          <a:noFill/>
        </p:spPr>
        <p:txBody>
          <a:bodyPr wrap="square" numCol="1" anchor="t" anchorCtr="0" compatLnSpc="1"/>
          <a:lstStyle/>
          <a:p>
            <a:pPr eaLnBrk="1" hangingPunct="1">
              <a:spcBef>
                <a:spcPct val="0"/>
              </a:spcBef>
            </a:pPr>
            <a:endParaRPr lang="zh-CN" altLang="en-US"/>
          </a:p>
        </p:txBody>
      </p:sp>
      <p:sp>
        <p:nvSpPr>
          <p:cNvPr id="21508" name="灯片编号占位符 3"/>
          <p:cNvSpPr>
            <a:spLocks noGrp="1"/>
          </p:cNvSpPr>
          <p:nvPr>
            <p:ph type="sldNum" sz="quarter" idx="5"/>
          </p:nvPr>
        </p:nvSpPr>
        <p:spPr bwMode="auto">
          <a:ln>
            <a:miter lim="800000"/>
          </a:ln>
        </p:spPr>
        <p:txBody>
          <a:bodyPr wrap="square" numCol="1" anchorCtr="0" compatLnSpc="1"/>
          <a:lstStyle/>
          <a:p>
            <a:pPr fontAlgn="base">
              <a:spcBef>
                <a:spcPct val="0"/>
              </a:spcBef>
              <a:spcAft>
                <a:spcPct val="0"/>
              </a:spcAft>
              <a:defRPr/>
            </a:pPr>
            <a:fld id="{15D4DC0A-EF2D-4F4E-9BAB-F278CE71BC3F}" type="slidenum">
              <a:rPr lang="zh-CN" altLang="en-US" smtClean="0"/>
              <a:t>11</a:t>
            </a:fld>
            <a:endParaRPr lang="zh-CN" altLang="en-US"/>
          </a:p>
        </p:txBody>
      </p:sp>
    </p:spTree>
    <p:extLst>
      <p:ext uri="{BB962C8B-B14F-4D97-AF65-F5344CB8AC3E}">
        <p14:creationId xmlns:p14="http://schemas.microsoft.com/office/powerpoint/2010/main" val="261270746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themeOverride" Target="../theme/themeOverride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标题幻灯片">
    <p:spTree>
      <p:nvGrpSpPr>
        <p:cNvPr id="1" name=""/>
        <p:cNvGrpSpPr/>
        <p:nvPr/>
      </p:nvGrpSpPr>
      <p:grpSpPr>
        <a:xfrm>
          <a:off x="0" y="0"/>
          <a:ext cx="0" cy="0"/>
          <a:chOff x="0" y="0"/>
          <a:chExt cx="0" cy="0"/>
        </a:xfrm>
      </p:grpSpPr>
      <p:sp>
        <p:nvSpPr>
          <p:cNvPr id="4" name="直接连接符 3"/>
          <p:cNvSpPr>
            <a:spLocks noChangeShapeType="1"/>
          </p:cNvSpPr>
          <p:nvPr/>
        </p:nvSpPr>
        <p:spPr bwMode="auto">
          <a:xfrm>
            <a:off x="514350" y="5349902"/>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29" name="标题 28"/>
          <p:cNvSpPr>
            <a:spLocks noGrp="1"/>
          </p:cNvSpPr>
          <p:nvPr>
            <p:ph type="ctrTitle"/>
          </p:nvPr>
        </p:nvSpPr>
        <p:spPr>
          <a:xfrm>
            <a:off x="381000" y="4853411"/>
            <a:ext cx="8458200" cy="1222375"/>
          </a:xfrm>
        </p:spPr>
        <p:txBody>
          <a:bodyPr anchor="t"/>
          <a:lstStyle/>
          <a:p>
            <a:r>
              <a:rPr lang="zh-CN" altLang="en-US"/>
              <a:t>单击此处编辑母版标题样式</a:t>
            </a:r>
            <a:endParaRPr lang="en-US"/>
          </a:p>
        </p:txBody>
      </p:sp>
      <p:sp>
        <p:nvSpPr>
          <p:cNvPr id="9" name="副标题 8"/>
          <p:cNvSpPr>
            <a:spLocks noGrp="1"/>
          </p:cNvSpPr>
          <p:nvPr>
            <p:ph type="subTitle" idx="1"/>
          </p:nvPr>
        </p:nvSpPr>
        <p:spPr>
          <a:xfrm>
            <a:off x="381000" y="3886200"/>
            <a:ext cx="8458200" cy="914400"/>
          </a:xfrm>
        </p:spPr>
        <p:txBody>
          <a:bodyPr anchor="b"/>
          <a:lstStyle>
            <a:lvl1pPr marL="0" indent="0" algn="l">
              <a:buNone/>
              <a:defRPr sz="2400">
                <a:solidFill>
                  <a:schemeClr val="tx2">
                    <a:shade val="75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lang="zh-CN" altLang="en-US"/>
              <a:t>单击此处编辑母版副标题样式</a:t>
            </a:r>
            <a:endParaRPr lang="en-US"/>
          </a:p>
        </p:txBody>
      </p:sp>
      <p:sp>
        <p:nvSpPr>
          <p:cNvPr id="5" name="日期占位符 15"/>
          <p:cNvSpPr>
            <a:spLocks noGrp="1"/>
          </p:cNvSpPr>
          <p:nvPr>
            <p:ph type="dt" sz="half" idx="10"/>
          </p:nvPr>
        </p:nvSpPr>
        <p:spPr/>
        <p:txBody>
          <a:bodyPr/>
          <a:lstStyle>
            <a:lvl1pPr>
              <a:defRPr/>
            </a:lvl1pPr>
          </a:lstStyle>
          <a:p>
            <a:pPr>
              <a:defRPr/>
            </a:pPr>
            <a:fld id="{C9B57664-EDBA-49D2-A3A6-EFBB4EECBFE4}" type="datetimeFigureOut">
              <a:rPr lang="zh-CN" altLang="en-US"/>
              <a:t>2020/7/26</a:t>
            </a:fld>
            <a:endParaRPr lang="zh-CN" altLang="en-US"/>
          </a:p>
        </p:txBody>
      </p:sp>
      <p:sp>
        <p:nvSpPr>
          <p:cNvPr id="6" name="页脚占位符 1"/>
          <p:cNvSpPr>
            <a:spLocks noGrp="1"/>
          </p:cNvSpPr>
          <p:nvPr>
            <p:ph type="ftr" sz="quarter" idx="11"/>
          </p:nvPr>
        </p:nvSpPr>
        <p:spPr/>
        <p:txBody>
          <a:bodyPr/>
          <a:lstStyle>
            <a:lvl1pPr>
              <a:defRPr/>
            </a:lvl1pPr>
          </a:lstStyle>
          <a:p>
            <a:pPr>
              <a:defRPr/>
            </a:pPr>
            <a:endParaRPr lang="zh-CN" altLang="en-US"/>
          </a:p>
        </p:txBody>
      </p:sp>
      <p:sp>
        <p:nvSpPr>
          <p:cNvPr id="7" name="灯片编号占位符 14"/>
          <p:cNvSpPr>
            <a:spLocks noGrp="1"/>
          </p:cNvSpPr>
          <p:nvPr>
            <p:ph type="sldNum" sz="quarter" idx="12"/>
          </p:nvPr>
        </p:nvSpPr>
        <p:spPr>
          <a:xfrm>
            <a:off x="8229600" y="6473825"/>
            <a:ext cx="758825" cy="247650"/>
          </a:xfrm>
        </p:spPr>
        <p:txBody>
          <a:bodyPr/>
          <a:lstStyle>
            <a:lvl1pPr>
              <a:defRPr/>
            </a:lvl1pPr>
          </a:lstStyle>
          <a:p>
            <a:pPr>
              <a:defRPr/>
            </a:pPr>
            <a:fld id="{5896249B-DD31-4220-8BA8-4EBE8E0F324B}" type="slidenum">
              <a:rPr lang="zh-CN" altLang="en-US"/>
              <a:t>‹#›</a:t>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endParaRPr lang="en-US"/>
          </a:p>
        </p:txBody>
      </p:sp>
      <p:sp>
        <p:nvSpPr>
          <p:cNvPr id="3" name="竖排文字占位符 2"/>
          <p:cNvSpPr>
            <a:spLocks noGrp="1"/>
          </p:cNvSpPr>
          <p:nvPr>
            <p:ph type="body" orient="vert" idx="1"/>
          </p:nvPr>
        </p:nvSpPr>
        <p:spPr/>
        <p:txBody>
          <a:bodyPr vert="eaVert"/>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endParaRPr lang="en-US"/>
          </a:p>
        </p:txBody>
      </p:sp>
      <p:sp>
        <p:nvSpPr>
          <p:cNvPr id="4" name="日期占位符 10"/>
          <p:cNvSpPr>
            <a:spLocks noGrp="1"/>
          </p:cNvSpPr>
          <p:nvPr>
            <p:ph type="dt" sz="half" idx="10"/>
          </p:nvPr>
        </p:nvSpPr>
        <p:spPr/>
        <p:txBody>
          <a:bodyPr/>
          <a:lstStyle>
            <a:lvl1pPr>
              <a:defRPr/>
            </a:lvl1pPr>
          </a:lstStyle>
          <a:p>
            <a:pPr>
              <a:defRPr/>
            </a:pPr>
            <a:fld id="{CA5B2D43-EADC-4A2A-9E36-4F4A8ABE7B04}" type="datetimeFigureOut">
              <a:rPr lang="zh-CN" altLang="en-US"/>
              <a:t>2020/7/26</a:t>
            </a:fld>
            <a:endParaRPr lang="zh-CN" altLang="en-US"/>
          </a:p>
        </p:txBody>
      </p:sp>
      <p:sp>
        <p:nvSpPr>
          <p:cNvPr id="5" name="页脚占位符 27"/>
          <p:cNvSpPr>
            <a:spLocks noGrp="1"/>
          </p:cNvSpPr>
          <p:nvPr>
            <p:ph type="ftr" sz="quarter" idx="11"/>
          </p:nvPr>
        </p:nvSpPr>
        <p:spPr/>
        <p:txBody>
          <a:bodyPr/>
          <a:lstStyle>
            <a:lvl1pPr>
              <a:defRPr/>
            </a:lvl1pPr>
          </a:lstStyle>
          <a:p>
            <a:pPr>
              <a:defRPr/>
            </a:pPr>
            <a:endParaRPr lang="zh-CN" altLang="en-US"/>
          </a:p>
        </p:txBody>
      </p:sp>
      <p:sp>
        <p:nvSpPr>
          <p:cNvPr id="6" name="灯片编号占位符 4"/>
          <p:cNvSpPr>
            <a:spLocks noGrp="1"/>
          </p:cNvSpPr>
          <p:nvPr>
            <p:ph type="sldNum" sz="quarter" idx="12"/>
          </p:nvPr>
        </p:nvSpPr>
        <p:spPr/>
        <p:txBody>
          <a:bodyPr/>
          <a:lstStyle>
            <a:lvl1pPr>
              <a:defRPr/>
            </a:lvl1pPr>
          </a:lstStyle>
          <a:p>
            <a:pPr>
              <a:defRPr/>
            </a:pPr>
            <a:fld id="{E37851C7-C451-4081-B643-839715C2CD54}" type="slidenum">
              <a:rPr lang="zh-CN" altLang="en-US"/>
              <a:t>‹#›</a:t>
            </a:fld>
            <a:endParaRPr lang="zh-CN"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858000" y="549276"/>
            <a:ext cx="1828800" cy="5851525"/>
          </a:xfrm>
        </p:spPr>
        <p:txBody>
          <a:bodyPr vert="eaVert"/>
          <a:lstStyle/>
          <a:p>
            <a:r>
              <a:rPr lang="zh-CN" altLang="en-US"/>
              <a:t>单击此处编辑母版标题样式</a:t>
            </a:r>
            <a:endParaRPr lang="en-US"/>
          </a:p>
        </p:txBody>
      </p:sp>
      <p:sp>
        <p:nvSpPr>
          <p:cNvPr id="3" name="竖排文字占位符 2"/>
          <p:cNvSpPr>
            <a:spLocks noGrp="1"/>
          </p:cNvSpPr>
          <p:nvPr>
            <p:ph type="body" orient="vert" idx="1"/>
          </p:nvPr>
        </p:nvSpPr>
        <p:spPr>
          <a:xfrm>
            <a:off x="457200" y="549276"/>
            <a:ext cx="6248400" cy="5851525"/>
          </a:xfrm>
        </p:spPr>
        <p:txBody>
          <a:bodyPr vert="eaVert"/>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endParaRPr lang="en-US"/>
          </a:p>
        </p:txBody>
      </p:sp>
      <p:sp>
        <p:nvSpPr>
          <p:cNvPr id="4" name="日期占位符 3"/>
          <p:cNvSpPr>
            <a:spLocks noGrp="1"/>
          </p:cNvSpPr>
          <p:nvPr>
            <p:ph type="dt" sz="half" idx="10"/>
          </p:nvPr>
        </p:nvSpPr>
        <p:spPr/>
        <p:txBody>
          <a:bodyPr/>
          <a:lstStyle>
            <a:lvl1pPr>
              <a:defRPr/>
            </a:lvl1pPr>
          </a:lstStyle>
          <a:p>
            <a:pPr>
              <a:defRPr/>
            </a:pPr>
            <a:fld id="{CA43E8D1-A302-406B-912D-6E8EFC6957A5}" type="datetimeFigureOut">
              <a:rPr lang="zh-CN" altLang="en-US"/>
              <a:t>2020/7/26</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526A76BC-299C-43C2-BF9D-940C247BF66C}" type="slidenum">
              <a:rPr lang="zh-CN" altLang="en-US"/>
              <a:t>‹#›</a:t>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2" name="标题 21"/>
          <p:cNvSpPr>
            <a:spLocks noGrp="1"/>
          </p:cNvSpPr>
          <p:nvPr>
            <p:ph type="title"/>
          </p:nvPr>
        </p:nvSpPr>
        <p:spPr/>
        <p:txBody>
          <a:bodyPr/>
          <a:lstStyle/>
          <a:p>
            <a:r>
              <a:rPr lang="zh-CN" altLang="en-US"/>
              <a:t>单击此处编辑母版标题样式</a:t>
            </a:r>
            <a:endParaRPr lang="en-US"/>
          </a:p>
        </p:txBody>
      </p:sp>
      <p:sp>
        <p:nvSpPr>
          <p:cNvPr id="27" name="内容占位符 26"/>
          <p:cNvSpPr>
            <a:spLocks noGrp="1"/>
          </p:cNvSpPr>
          <p:nvPr>
            <p:ph idx="1"/>
          </p:nvPr>
        </p:nvSpPr>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endParaRPr lang="en-US"/>
          </a:p>
        </p:txBody>
      </p:sp>
      <p:sp>
        <p:nvSpPr>
          <p:cNvPr id="4" name="日期占位符 24"/>
          <p:cNvSpPr>
            <a:spLocks noGrp="1"/>
          </p:cNvSpPr>
          <p:nvPr>
            <p:ph type="dt" sz="half" idx="10"/>
          </p:nvPr>
        </p:nvSpPr>
        <p:spPr/>
        <p:txBody>
          <a:bodyPr/>
          <a:lstStyle>
            <a:lvl1pPr>
              <a:defRPr/>
            </a:lvl1pPr>
          </a:lstStyle>
          <a:p>
            <a:pPr>
              <a:defRPr/>
            </a:pPr>
            <a:fld id="{E7185F3E-096C-4AC7-945B-513C1E6F5A46}" type="datetimeFigureOut">
              <a:rPr lang="zh-CN" altLang="en-US"/>
              <a:t>2020/7/26</a:t>
            </a:fld>
            <a:endParaRPr lang="zh-CN" altLang="en-US"/>
          </a:p>
        </p:txBody>
      </p:sp>
      <p:sp>
        <p:nvSpPr>
          <p:cNvPr id="5" name="页脚占位符 18"/>
          <p:cNvSpPr>
            <a:spLocks noGrp="1"/>
          </p:cNvSpPr>
          <p:nvPr>
            <p:ph type="ftr" sz="quarter" idx="11"/>
          </p:nvPr>
        </p:nvSpPr>
        <p:spPr>
          <a:xfrm>
            <a:off x="3581400" y="76200"/>
            <a:ext cx="2895600" cy="288925"/>
          </a:xfrm>
        </p:spPr>
        <p:txBody>
          <a:bodyPr/>
          <a:lstStyle>
            <a:lvl1pPr>
              <a:defRPr/>
            </a:lvl1pPr>
          </a:lstStyle>
          <a:p>
            <a:pPr>
              <a:defRPr/>
            </a:pPr>
            <a:endParaRPr lang="zh-CN" altLang="en-US"/>
          </a:p>
        </p:txBody>
      </p:sp>
      <p:sp>
        <p:nvSpPr>
          <p:cNvPr id="6" name="灯片编号占位符 15"/>
          <p:cNvSpPr>
            <a:spLocks noGrp="1"/>
          </p:cNvSpPr>
          <p:nvPr>
            <p:ph type="sldNum" sz="quarter" idx="12"/>
          </p:nvPr>
        </p:nvSpPr>
        <p:spPr>
          <a:xfrm>
            <a:off x="8229600" y="6473825"/>
            <a:ext cx="758825" cy="247650"/>
          </a:xfrm>
        </p:spPr>
        <p:txBody>
          <a:bodyPr/>
          <a:lstStyle>
            <a:lvl1pPr>
              <a:defRPr/>
            </a:lvl1pPr>
          </a:lstStyle>
          <a:p>
            <a:pPr>
              <a:defRPr/>
            </a:pPr>
            <a:fld id="{FCE36EC3-7FDE-40BA-8C36-B71BABEE09B4}" type="slidenum">
              <a:rPr lang="zh-CN" altLang="en-US"/>
              <a:t>‹#›</a:t>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节标题">
    <p:spTree>
      <p:nvGrpSpPr>
        <p:cNvPr id="1" name=""/>
        <p:cNvGrpSpPr/>
        <p:nvPr/>
      </p:nvGrpSpPr>
      <p:grpSpPr>
        <a:xfrm>
          <a:off x="0" y="0"/>
          <a:ext cx="0" cy="0"/>
          <a:chOff x="0" y="0"/>
          <a:chExt cx="0" cy="0"/>
        </a:xfrm>
      </p:grpSpPr>
      <p:sp>
        <p:nvSpPr>
          <p:cNvPr id="4" name="直接连接符 3"/>
          <p:cNvSpPr>
            <a:spLocks noChangeShapeType="1"/>
          </p:cNvSpPr>
          <p:nvPr/>
        </p:nvSpPr>
        <p:spPr bwMode="auto">
          <a:xfrm>
            <a:off x="514350" y="3444902"/>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6" name="文本占位符 5"/>
          <p:cNvSpPr>
            <a:spLocks noGrp="1"/>
          </p:cNvSpPr>
          <p:nvPr>
            <p:ph type="body" idx="1"/>
          </p:nvPr>
        </p:nvSpPr>
        <p:spPr>
          <a:xfrm>
            <a:off x="381000" y="1676400"/>
            <a:ext cx="8458200" cy="1219200"/>
          </a:xfrm>
        </p:spPr>
        <p:txBody>
          <a:bodyPr anchor="b"/>
          <a:lstStyle>
            <a:lvl1pPr marL="0" indent="0" algn="r">
              <a:buNone/>
              <a:defRPr sz="2000">
                <a:solidFill>
                  <a:schemeClr val="tx2">
                    <a:shade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a:r>
              <a:rPr lang="zh-CN" altLang="en-US"/>
              <a:t>单击此处编辑母版文本样式</a:t>
            </a:r>
          </a:p>
        </p:txBody>
      </p:sp>
      <p:sp>
        <p:nvSpPr>
          <p:cNvPr id="8" name="标题 7"/>
          <p:cNvSpPr>
            <a:spLocks noGrp="1"/>
          </p:cNvSpPr>
          <p:nvPr>
            <p:ph type="title"/>
          </p:nvPr>
        </p:nvSpPr>
        <p:spPr>
          <a:xfrm>
            <a:off x="180475" y="2947085"/>
            <a:ext cx="8686800" cy="1184825"/>
          </a:xfrm>
        </p:spPr>
        <p:txBody>
          <a:bodyPr rtlCol="0" anchor="t"/>
          <a:lstStyle>
            <a:lvl1pPr algn="r">
              <a:defRPr/>
            </a:lvl1pPr>
          </a:lstStyle>
          <a:p>
            <a:r>
              <a:rPr lang="zh-CN" altLang="en-US"/>
              <a:t>单击此处编辑母版标题样式</a:t>
            </a:r>
            <a:endParaRPr lang="en-US"/>
          </a:p>
        </p:txBody>
      </p:sp>
      <p:sp>
        <p:nvSpPr>
          <p:cNvPr id="5" name="日期占位符 18"/>
          <p:cNvSpPr>
            <a:spLocks noGrp="1"/>
          </p:cNvSpPr>
          <p:nvPr>
            <p:ph type="dt" sz="half" idx="10"/>
          </p:nvPr>
        </p:nvSpPr>
        <p:spPr/>
        <p:txBody>
          <a:bodyPr/>
          <a:lstStyle>
            <a:lvl1pPr>
              <a:defRPr/>
            </a:lvl1pPr>
          </a:lstStyle>
          <a:p>
            <a:pPr>
              <a:defRPr/>
            </a:pPr>
            <a:fld id="{E3E424FC-A5AA-4000-9211-A347499FC73B}" type="datetimeFigureOut">
              <a:rPr lang="zh-CN" altLang="en-US"/>
              <a:t>2020/7/26</a:t>
            </a:fld>
            <a:endParaRPr lang="zh-CN" altLang="en-US"/>
          </a:p>
        </p:txBody>
      </p:sp>
      <p:sp>
        <p:nvSpPr>
          <p:cNvPr id="7" name="页脚占位符 10"/>
          <p:cNvSpPr>
            <a:spLocks noGrp="1"/>
          </p:cNvSpPr>
          <p:nvPr>
            <p:ph type="ftr" sz="quarter" idx="11"/>
          </p:nvPr>
        </p:nvSpPr>
        <p:spPr/>
        <p:txBody>
          <a:bodyPr/>
          <a:lstStyle>
            <a:lvl1pPr>
              <a:defRPr/>
            </a:lvl1pPr>
          </a:lstStyle>
          <a:p>
            <a:pPr>
              <a:defRPr/>
            </a:pPr>
            <a:endParaRPr lang="zh-CN" altLang="en-US"/>
          </a:p>
        </p:txBody>
      </p:sp>
      <p:sp>
        <p:nvSpPr>
          <p:cNvPr id="9" name="灯片编号占位符 15"/>
          <p:cNvSpPr>
            <a:spLocks noGrp="1"/>
          </p:cNvSpPr>
          <p:nvPr>
            <p:ph type="sldNum" sz="quarter" idx="12"/>
          </p:nvPr>
        </p:nvSpPr>
        <p:spPr/>
        <p:txBody>
          <a:bodyPr/>
          <a:lstStyle>
            <a:lvl1pPr>
              <a:defRPr/>
            </a:lvl1pPr>
          </a:lstStyle>
          <a:p>
            <a:pPr>
              <a:defRPr/>
            </a:pPr>
            <a:fld id="{FDBCB5ED-9325-4FA6-8471-6968E06A1590}" type="slidenum">
              <a:rPr lang="zh-CN" altLang="en-US"/>
              <a:t>‹#›</a:t>
            </a:fld>
            <a:endParaRPr lang="zh-CN" alt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0" name="标题 19"/>
          <p:cNvSpPr>
            <a:spLocks noGrp="1"/>
          </p:cNvSpPr>
          <p:nvPr>
            <p:ph type="title"/>
          </p:nvPr>
        </p:nvSpPr>
        <p:spPr>
          <a:xfrm>
            <a:off x="301752" y="457200"/>
            <a:ext cx="8686800" cy="841248"/>
          </a:xfrm>
        </p:spPr>
        <p:txBody>
          <a:bodyPr/>
          <a:lstStyle/>
          <a:p>
            <a:r>
              <a:rPr lang="zh-CN" altLang="en-US"/>
              <a:t>单击此处编辑母版标题样式</a:t>
            </a:r>
            <a:endParaRPr lang="en-US"/>
          </a:p>
        </p:txBody>
      </p:sp>
      <p:sp>
        <p:nvSpPr>
          <p:cNvPr id="14" name="内容占位符 13"/>
          <p:cNvSpPr>
            <a:spLocks noGrp="1"/>
          </p:cNvSpPr>
          <p:nvPr>
            <p:ph sz="half" idx="1"/>
          </p:nvPr>
        </p:nvSpPr>
        <p:spPr>
          <a:xfrm>
            <a:off x="304800" y="1600200"/>
            <a:ext cx="4191000" cy="4724400"/>
          </a:xfrm>
        </p:spPr>
        <p:txBody>
          <a:bodyPr/>
          <a:lstStyle>
            <a:lvl1pPr>
              <a:defRPr sz="2800"/>
            </a:lvl1pPr>
            <a:lvl2pPr>
              <a:defRPr sz="2400"/>
            </a:lvl2pPr>
            <a:lvl3pPr>
              <a:defRPr sz="2000"/>
            </a:lvl3pPr>
            <a:lvl4pPr>
              <a:defRPr sz="1800"/>
            </a:lvl4pPr>
            <a:lvl5pPr>
              <a:defRPr sz="1800"/>
            </a:lvl5p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endParaRPr lang="en-US"/>
          </a:p>
        </p:txBody>
      </p:sp>
      <p:sp>
        <p:nvSpPr>
          <p:cNvPr id="13" name="内容占位符 12"/>
          <p:cNvSpPr>
            <a:spLocks noGrp="1"/>
          </p:cNvSpPr>
          <p:nvPr>
            <p:ph sz="half" idx="2"/>
          </p:nvPr>
        </p:nvSpPr>
        <p:spPr>
          <a:xfrm>
            <a:off x="4648200" y="1600200"/>
            <a:ext cx="4343400" cy="4724400"/>
          </a:xfrm>
        </p:spPr>
        <p:txBody>
          <a:bodyPr/>
          <a:lstStyle>
            <a:lvl1pPr>
              <a:defRPr sz="2800"/>
            </a:lvl1pPr>
            <a:lvl2pPr>
              <a:defRPr sz="2400"/>
            </a:lvl2pPr>
            <a:lvl3pPr>
              <a:defRPr sz="2000"/>
            </a:lvl3pPr>
            <a:lvl4pPr>
              <a:defRPr sz="1800"/>
            </a:lvl4pPr>
            <a:lvl5pPr>
              <a:defRPr sz="1800"/>
            </a:lvl5p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endParaRPr lang="en-US"/>
          </a:p>
        </p:txBody>
      </p:sp>
      <p:sp>
        <p:nvSpPr>
          <p:cNvPr id="5" name="日期占位符 10"/>
          <p:cNvSpPr>
            <a:spLocks noGrp="1"/>
          </p:cNvSpPr>
          <p:nvPr>
            <p:ph type="dt" sz="half" idx="10"/>
          </p:nvPr>
        </p:nvSpPr>
        <p:spPr/>
        <p:txBody>
          <a:bodyPr/>
          <a:lstStyle>
            <a:lvl1pPr>
              <a:defRPr/>
            </a:lvl1pPr>
          </a:lstStyle>
          <a:p>
            <a:pPr>
              <a:defRPr/>
            </a:pPr>
            <a:fld id="{DF89D61E-3535-44C5-8E48-B6BDAB674929}" type="datetimeFigureOut">
              <a:rPr lang="zh-CN" altLang="en-US"/>
              <a:t>2020/7/26</a:t>
            </a:fld>
            <a:endParaRPr lang="zh-CN" altLang="en-US"/>
          </a:p>
        </p:txBody>
      </p:sp>
      <p:sp>
        <p:nvSpPr>
          <p:cNvPr id="6" name="页脚占位符 27"/>
          <p:cNvSpPr>
            <a:spLocks noGrp="1"/>
          </p:cNvSpPr>
          <p:nvPr>
            <p:ph type="ftr" sz="quarter" idx="11"/>
          </p:nvPr>
        </p:nvSpPr>
        <p:spPr/>
        <p:txBody>
          <a:bodyPr/>
          <a:lstStyle>
            <a:lvl1pPr>
              <a:defRPr/>
            </a:lvl1pPr>
          </a:lstStyle>
          <a:p>
            <a:pPr>
              <a:defRPr/>
            </a:pPr>
            <a:endParaRPr lang="zh-CN" altLang="en-US"/>
          </a:p>
        </p:txBody>
      </p:sp>
      <p:sp>
        <p:nvSpPr>
          <p:cNvPr id="7" name="灯片编号占位符 4"/>
          <p:cNvSpPr>
            <a:spLocks noGrp="1"/>
          </p:cNvSpPr>
          <p:nvPr>
            <p:ph type="sldNum" sz="quarter" idx="12"/>
          </p:nvPr>
        </p:nvSpPr>
        <p:spPr/>
        <p:txBody>
          <a:bodyPr/>
          <a:lstStyle>
            <a:lvl1pPr>
              <a:defRPr/>
            </a:lvl1pPr>
          </a:lstStyle>
          <a:p>
            <a:pPr>
              <a:defRPr/>
            </a:pPr>
            <a:fld id="{0B53256F-9257-4378-9FD8-4B2EAD9C847E}" type="slidenum">
              <a:rPr lang="zh-CN" altLang="en-US"/>
              <a:t>‹#›</a:t>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比较">
    <p:spTree>
      <p:nvGrpSpPr>
        <p:cNvPr id="1" name=""/>
        <p:cNvGrpSpPr/>
        <p:nvPr/>
      </p:nvGrpSpPr>
      <p:grpSpPr>
        <a:xfrm>
          <a:off x="0" y="0"/>
          <a:ext cx="0" cy="0"/>
          <a:chOff x="0" y="0"/>
          <a:chExt cx="0" cy="0"/>
        </a:xfrm>
      </p:grpSpPr>
      <p:sp>
        <p:nvSpPr>
          <p:cNvPr id="7" name="直接连接符 6"/>
          <p:cNvSpPr>
            <a:spLocks noChangeShapeType="1"/>
          </p:cNvSpPr>
          <p:nvPr/>
        </p:nvSpPr>
        <p:spPr bwMode="auto">
          <a:xfrm>
            <a:off x="514350" y="6019800"/>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29" name="标题 28"/>
          <p:cNvSpPr>
            <a:spLocks noGrp="1"/>
          </p:cNvSpPr>
          <p:nvPr>
            <p:ph type="title"/>
          </p:nvPr>
        </p:nvSpPr>
        <p:spPr>
          <a:xfrm>
            <a:off x="304800" y="5410200"/>
            <a:ext cx="8610600" cy="882650"/>
          </a:xfrm>
        </p:spPr>
        <p:txBody>
          <a:bodyPr/>
          <a:lstStyle>
            <a:lvl1pPr>
              <a:defRPr/>
            </a:lvl1pPr>
          </a:lstStyle>
          <a:p>
            <a:r>
              <a:rPr lang="zh-CN" altLang="en-US"/>
              <a:t>单击此处编辑母版标题样式</a:t>
            </a:r>
            <a:endParaRPr lang="en-US"/>
          </a:p>
        </p:txBody>
      </p:sp>
      <p:sp>
        <p:nvSpPr>
          <p:cNvPr id="13" name="文本占位符 12"/>
          <p:cNvSpPr>
            <a:spLocks noGrp="1"/>
          </p:cNvSpPr>
          <p:nvPr>
            <p:ph type="body" idx="1"/>
          </p:nvPr>
        </p:nvSpPr>
        <p:spPr>
          <a:xfrm>
            <a:off x="281444" y="666750"/>
            <a:ext cx="4290556" cy="639762"/>
          </a:xfrm>
        </p:spPr>
        <p:txBody>
          <a:bodyPr anchor="ctr"/>
          <a:lstStyle>
            <a:lvl1pPr marL="0" indent="0">
              <a:buNone/>
              <a:defRPr sz="1800" b="0" cap="all" baseline="0">
                <a:solidFill>
                  <a:schemeClr val="accent1">
                    <a:shade val="50000"/>
                  </a:schemeClr>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a:r>
              <a:rPr lang="zh-CN" altLang="en-US"/>
              <a:t>单击此处编辑母版文本样式</a:t>
            </a:r>
          </a:p>
        </p:txBody>
      </p:sp>
      <p:sp>
        <p:nvSpPr>
          <p:cNvPr id="25" name="文本占位符 24"/>
          <p:cNvSpPr>
            <a:spLocks noGrp="1"/>
          </p:cNvSpPr>
          <p:nvPr>
            <p:ph type="body" sz="half" idx="3"/>
          </p:nvPr>
        </p:nvSpPr>
        <p:spPr>
          <a:xfrm>
            <a:off x="4645025" y="666750"/>
            <a:ext cx="4292241" cy="639762"/>
          </a:xfrm>
        </p:spPr>
        <p:txBody>
          <a:bodyPr anchor="ctr"/>
          <a:lstStyle>
            <a:lvl1pPr marL="0" indent="0">
              <a:buNone/>
              <a:defRPr sz="1800" b="0" cap="all" baseline="0">
                <a:solidFill>
                  <a:schemeClr val="accent1">
                    <a:shade val="50000"/>
                  </a:schemeClr>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a:r>
              <a:rPr lang="zh-CN" altLang="en-US"/>
              <a:t>单击此处编辑母版文本样式</a:t>
            </a:r>
          </a:p>
        </p:txBody>
      </p:sp>
      <p:sp>
        <p:nvSpPr>
          <p:cNvPr id="4" name="内容占位符 3"/>
          <p:cNvSpPr>
            <a:spLocks noGrp="1"/>
          </p:cNvSpPr>
          <p:nvPr>
            <p:ph sz="quarter" idx="2"/>
          </p:nvPr>
        </p:nvSpPr>
        <p:spPr>
          <a:xfrm>
            <a:off x="281444" y="1316037"/>
            <a:ext cx="4290556" cy="3941763"/>
          </a:xfrm>
        </p:spPr>
        <p:txBody>
          <a:bodyPr/>
          <a:lstStyle>
            <a:lvl1pPr>
              <a:defRPr sz="2400"/>
            </a:lvl1pPr>
            <a:lvl2pPr>
              <a:defRPr sz="2000"/>
            </a:lvl2pPr>
            <a:lvl3pPr>
              <a:defRPr sz="1800"/>
            </a:lvl3pPr>
            <a:lvl4pPr>
              <a:defRPr sz="1600"/>
            </a:lvl4pPr>
            <a:lvl5pPr>
              <a:defRPr sz="1600"/>
            </a:lvl5p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endParaRPr lang="en-US"/>
          </a:p>
        </p:txBody>
      </p:sp>
      <p:sp>
        <p:nvSpPr>
          <p:cNvPr id="28" name="内容占位符 27"/>
          <p:cNvSpPr>
            <a:spLocks noGrp="1"/>
          </p:cNvSpPr>
          <p:nvPr>
            <p:ph sz="quarter" idx="4"/>
          </p:nvPr>
        </p:nvSpPr>
        <p:spPr>
          <a:xfrm>
            <a:off x="4648730" y="1316037"/>
            <a:ext cx="4288536" cy="3941763"/>
          </a:xfrm>
        </p:spPr>
        <p:txBody>
          <a:bodyPr/>
          <a:lstStyle>
            <a:lvl1pPr>
              <a:defRPr sz="2400"/>
            </a:lvl1pPr>
            <a:lvl2pPr>
              <a:defRPr sz="2000"/>
            </a:lvl2pPr>
            <a:lvl3pPr>
              <a:defRPr sz="1800"/>
            </a:lvl3pPr>
            <a:lvl4pPr>
              <a:defRPr sz="1600"/>
            </a:lvl4pPr>
            <a:lvl5pPr>
              <a:defRPr sz="1600"/>
            </a:lvl5p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endParaRPr lang="en-US"/>
          </a:p>
        </p:txBody>
      </p:sp>
      <p:sp>
        <p:nvSpPr>
          <p:cNvPr id="8" name="日期占位符 9"/>
          <p:cNvSpPr>
            <a:spLocks noGrp="1"/>
          </p:cNvSpPr>
          <p:nvPr>
            <p:ph type="dt" sz="half" idx="10"/>
          </p:nvPr>
        </p:nvSpPr>
        <p:spPr/>
        <p:txBody>
          <a:bodyPr/>
          <a:lstStyle>
            <a:lvl1pPr>
              <a:defRPr/>
            </a:lvl1pPr>
          </a:lstStyle>
          <a:p>
            <a:pPr>
              <a:defRPr/>
            </a:pPr>
            <a:fld id="{955E480E-1194-4F02-983A-44947C33A7C5}" type="datetimeFigureOut">
              <a:rPr lang="zh-CN" altLang="en-US"/>
              <a:t>2020/7/26</a:t>
            </a:fld>
            <a:endParaRPr lang="zh-CN" altLang="en-US"/>
          </a:p>
        </p:txBody>
      </p:sp>
      <p:sp>
        <p:nvSpPr>
          <p:cNvPr id="9" name="页脚占位符 5"/>
          <p:cNvSpPr>
            <a:spLocks noGrp="1"/>
          </p:cNvSpPr>
          <p:nvPr>
            <p:ph type="ftr" sz="quarter" idx="11"/>
          </p:nvPr>
        </p:nvSpPr>
        <p:spPr/>
        <p:txBody>
          <a:bodyPr/>
          <a:lstStyle>
            <a:lvl1pPr>
              <a:defRPr/>
            </a:lvl1pPr>
          </a:lstStyle>
          <a:p>
            <a:pPr>
              <a:defRPr/>
            </a:pPr>
            <a:endParaRPr lang="zh-CN" altLang="en-US"/>
          </a:p>
        </p:txBody>
      </p:sp>
      <p:sp>
        <p:nvSpPr>
          <p:cNvPr id="10" name="灯片编号占位符 6"/>
          <p:cNvSpPr>
            <a:spLocks noGrp="1"/>
          </p:cNvSpPr>
          <p:nvPr>
            <p:ph type="sldNum" sz="quarter" idx="12"/>
          </p:nvPr>
        </p:nvSpPr>
        <p:spPr>
          <a:xfrm>
            <a:off x="8229600" y="6477000"/>
            <a:ext cx="762000" cy="247650"/>
          </a:xfrm>
        </p:spPr>
        <p:txBody>
          <a:bodyPr/>
          <a:lstStyle>
            <a:lvl1pPr>
              <a:defRPr/>
            </a:lvl1pPr>
          </a:lstStyle>
          <a:p>
            <a:pPr>
              <a:defRPr/>
            </a:pPr>
            <a:fld id="{2A7BA622-85AC-4255-A832-190121D8788B}" type="slidenum">
              <a:rPr lang="zh-CN" altLang="en-US"/>
              <a:t>‹#›</a:t>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30" name="标题 29"/>
          <p:cNvSpPr>
            <a:spLocks noGrp="1"/>
          </p:cNvSpPr>
          <p:nvPr>
            <p:ph type="title"/>
          </p:nvPr>
        </p:nvSpPr>
        <p:spPr>
          <a:xfrm>
            <a:off x="301752" y="457200"/>
            <a:ext cx="8686800" cy="841248"/>
          </a:xfrm>
        </p:spPr>
        <p:txBody>
          <a:bodyPr/>
          <a:lstStyle/>
          <a:p>
            <a:r>
              <a:rPr lang="zh-CN" altLang="en-US"/>
              <a:t>单击此处编辑母版标题样式</a:t>
            </a:r>
            <a:endParaRPr lang="en-US"/>
          </a:p>
        </p:txBody>
      </p:sp>
      <p:sp>
        <p:nvSpPr>
          <p:cNvPr id="3" name="日期占位符 10"/>
          <p:cNvSpPr>
            <a:spLocks noGrp="1"/>
          </p:cNvSpPr>
          <p:nvPr>
            <p:ph type="dt" sz="half" idx="10"/>
          </p:nvPr>
        </p:nvSpPr>
        <p:spPr/>
        <p:txBody>
          <a:bodyPr/>
          <a:lstStyle>
            <a:lvl1pPr>
              <a:defRPr/>
            </a:lvl1pPr>
          </a:lstStyle>
          <a:p>
            <a:pPr>
              <a:defRPr/>
            </a:pPr>
            <a:fld id="{4F250790-8C84-4F05-8C52-9F8F914FED68}" type="datetimeFigureOut">
              <a:rPr lang="zh-CN" altLang="en-US"/>
              <a:t>2020/7/26</a:t>
            </a:fld>
            <a:endParaRPr lang="zh-CN" altLang="en-US"/>
          </a:p>
        </p:txBody>
      </p:sp>
      <p:sp>
        <p:nvSpPr>
          <p:cNvPr id="4" name="页脚占位符 27"/>
          <p:cNvSpPr>
            <a:spLocks noGrp="1"/>
          </p:cNvSpPr>
          <p:nvPr>
            <p:ph type="ftr" sz="quarter" idx="11"/>
          </p:nvPr>
        </p:nvSpPr>
        <p:spPr/>
        <p:txBody>
          <a:bodyPr/>
          <a:lstStyle>
            <a:lvl1pPr>
              <a:defRPr/>
            </a:lvl1pPr>
          </a:lstStyle>
          <a:p>
            <a:pPr>
              <a:defRPr/>
            </a:pPr>
            <a:endParaRPr lang="zh-CN" altLang="en-US"/>
          </a:p>
        </p:txBody>
      </p:sp>
      <p:sp>
        <p:nvSpPr>
          <p:cNvPr id="5" name="灯片编号占位符 4"/>
          <p:cNvSpPr>
            <a:spLocks noGrp="1"/>
          </p:cNvSpPr>
          <p:nvPr>
            <p:ph type="sldNum" sz="quarter" idx="12"/>
          </p:nvPr>
        </p:nvSpPr>
        <p:spPr/>
        <p:txBody>
          <a:bodyPr/>
          <a:lstStyle>
            <a:lvl1pPr>
              <a:defRPr/>
            </a:lvl1pPr>
          </a:lstStyle>
          <a:p>
            <a:pPr>
              <a:defRPr/>
            </a:pPr>
            <a:fld id="{E0DF4B06-49E2-46F0-80FC-6849587D01A8}" type="slidenum">
              <a:rPr lang="zh-CN" altLang="en-US"/>
              <a:t>‹#›</a:t>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空白">
    <p:spTree>
      <p:nvGrpSpPr>
        <p:cNvPr id="1" name=""/>
        <p:cNvGrpSpPr/>
        <p:nvPr/>
      </p:nvGrpSpPr>
      <p:grpSpPr>
        <a:xfrm>
          <a:off x="0" y="0"/>
          <a:ext cx="0" cy="0"/>
          <a:chOff x="0" y="0"/>
          <a:chExt cx="0" cy="0"/>
        </a:xfrm>
      </p:grpSpPr>
      <p:sp>
        <p:nvSpPr>
          <p:cNvPr id="2" name="日期占位符 2"/>
          <p:cNvSpPr>
            <a:spLocks noGrp="1"/>
          </p:cNvSpPr>
          <p:nvPr>
            <p:ph type="dt" sz="half" idx="10"/>
          </p:nvPr>
        </p:nvSpPr>
        <p:spPr/>
        <p:txBody>
          <a:bodyPr/>
          <a:lstStyle>
            <a:lvl1pPr>
              <a:defRPr/>
            </a:lvl1pPr>
          </a:lstStyle>
          <a:p>
            <a:pPr>
              <a:defRPr/>
            </a:pPr>
            <a:fld id="{5AF17E72-7889-4447-85FA-E0C02229CD78}" type="datetimeFigureOut">
              <a:rPr lang="zh-CN" altLang="en-US"/>
              <a:t>2020/7/26</a:t>
            </a:fld>
            <a:endParaRPr lang="zh-CN" altLang="en-US"/>
          </a:p>
        </p:txBody>
      </p:sp>
      <p:sp>
        <p:nvSpPr>
          <p:cNvPr id="3" name="页脚占位符 23"/>
          <p:cNvSpPr>
            <a:spLocks noGrp="1"/>
          </p:cNvSpPr>
          <p:nvPr>
            <p:ph type="ftr" sz="quarter" idx="11"/>
          </p:nvPr>
        </p:nvSpPr>
        <p:spPr/>
        <p:txBody>
          <a:bodyPr/>
          <a:lstStyle>
            <a:lvl1pPr>
              <a:defRPr/>
            </a:lvl1pPr>
          </a:lstStyle>
          <a:p>
            <a:pPr>
              <a:defRPr/>
            </a:pPr>
            <a:endParaRPr lang="zh-CN" altLang="en-US"/>
          </a:p>
        </p:txBody>
      </p:sp>
      <p:sp>
        <p:nvSpPr>
          <p:cNvPr id="4" name="灯片编号占位符 6"/>
          <p:cNvSpPr>
            <a:spLocks noGrp="1"/>
          </p:cNvSpPr>
          <p:nvPr>
            <p:ph type="sldNum" sz="quarter" idx="12"/>
          </p:nvPr>
        </p:nvSpPr>
        <p:spPr/>
        <p:txBody>
          <a:bodyPr/>
          <a:lstStyle>
            <a:lvl1pPr>
              <a:defRPr/>
            </a:lvl1pPr>
          </a:lstStyle>
          <a:p>
            <a:pPr>
              <a:defRPr/>
            </a:pPr>
            <a:fld id="{8B7EEB6A-9063-4EA9-B3AD-E9DC3E2E6E6D}" type="slidenum">
              <a:rPr lang="zh-CN" altLang="en-US"/>
              <a:t>‹#›</a:t>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内容与标题">
    <p:spTree>
      <p:nvGrpSpPr>
        <p:cNvPr id="1" name=""/>
        <p:cNvGrpSpPr/>
        <p:nvPr/>
      </p:nvGrpSpPr>
      <p:grpSpPr>
        <a:xfrm>
          <a:off x="0" y="0"/>
          <a:ext cx="0" cy="0"/>
          <a:chOff x="0" y="0"/>
          <a:chExt cx="0" cy="0"/>
        </a:xfrm>
      </p:grpSpPr>
      <p:sp>
        <p:nvSpPr>
          <p:cNvPr id="5" name="直接连接符 4"/>
          <p:cNvSpPr>
            <a:spLocks noChangeShapeType="1"/>
          </p:cNvSpPr>
          <p:nvPr/>
        </p:nvSpPr>
        <p:spPr bwMode="auto">
          <a:xfrm>
            <a:off x="514350" y="5849117"/>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12" name="标题 11"/>
          <p:cNvSpPr>
            <a:spLocks noGrp="1"/>
          </p:cNvSpPr>
          <p:nvPr>
            <p:ph type="title"/>
          </p:nvPr>
        </p:nvSpPr>
        <p:spPr>
          <a:xfrm>
            <a:off x="457200" y="5486400"/>
            <a:ext cx="8458200" cy="520700"/>
          </a:xfrm>
        </p:spPr>
        <p:txBody>
          <a:bodyPr/>
          <a:lstStyle>
            <a:lvl1pPr algn="l">
              <a:buNone/>
              <a:defRPr sz="2000" b="1"/>
            </a:lvl1pPr>
          </a:lstStyle>
          <a:p>
            <a:r>
              <a:rPr lang="zh-CN" altLang="en-US"/>
              <a:t>单击此处编辑母版标题样式</a:t>
            </a:r>
            <a:endParaRPr lang="en-US"/>
          </a:p>
        </p:txBody>
      </p:sp>
      <p:sp>
        <p:nvSpPr>
          <p:cNvPr id="26" name="文本占位符 25"/>
          <p:cNvSpPr>
            <a:spLocks noGrp="1"/>
          </p:cNvSpPr>
          <p:nvPr>
            <p:ph type="body" idx="2"/>
          </p:nvPr>
        </p:nvSpPr>
        <p:spPr>
          <a:xfrm>
            <a:off x="457200" y="609600"/>
            <a:ext cx="3008313" cy="4800600"/>
          </a:xfrm>
        </p:spPr>
        <p:txBody>
          <a:bodyPr/>
          <a:lstStyle>
            <a:lvl1pPr marL="0" indent="0">
              <a:buNone/>
              <a:defRPr sz="1400"/>
            </a:lvl1pPr>
            <a:lvl2pPr>
              <a:buNone/>
              <a:defRPr sz="1200"/>
            </a:lvl2pPr>
            <a:lvl3pPr>
              <a:buNone/>
              <a:defRPr sz="1000"/>
            </a:lvl3pPr>
            <a:lvl4pPr>
              <a:buNone/>
              <a:defRPr sz="900"/>
            </a:lvl4pPr>
            <a:lvl5pPr>
              <a:buNone/>
              <a:defRPr sz="900"/>
            </a:lvl5pPr>
          </a:lstStyle>
          <a:p>
            <a:pPr lvl="0"/>
            <a:r>
              <a:rPr lang="zh-CN" altLang="en-US"/>
              <a:t>单击此处编辑母版文本样式</a:t>
            </a:r>
          </a:p>
        </p:txBody>
      </p:sp>
      <p:sp>
        <p:nvSpPr>
          <p:cNvPr id="14" name="内容占位符 13"/>
          <p:cNvSpPr>
            <a:spLocks noGrp="1"/>
          </p:cNvSpPr>
          <p:nvPr>
            <p:ph sz="half" idx="1"/>
          </p:nvPr>
        </p:nvSpPr>
        <p:spPr>
          <a:xfrm>
            <a:off x="3575050" y="609600"/>
            <a:ext cx="5340350" cy="4800600"/>
          </a:xfrm>
        </p:spPr>
        <p:txBody>
          <a:bodyPr/>
          <a:lstStyle>
            <a:lvl1pPr>
              <a:defRPr sz="3200"/>
            </a:lvl1pPr>
            <a:lvl2pPr>
              <a:defRPr sz="2800"/>
            </a:lvl2pPr>
            <a:lvl3pPr>
              <a:defRPr sz="2400"/>
            </a:lvl3pPr>
            <a:lvl4pPr>
              <a:defRPr sz="2000"/>
            </a:lvl4pPr>
            <a:lvl5pPr>
              <a:defRPr sz="2000"/>
            </a:lvl5p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endParaRPr lang="en-US"/>
          </a:p>
        </p:txBody>
      </p:sp>
      <p:sp>
        <p:nvSpPr>
          <p:cNvPr id="6" name="日期占位符 24"/>
          <p:cNvSpPr>
            <a:spLocks noGrp="1"/>
          </p:cNvSpPr>
          <p:nvPr>
            <p:ph type="dt" sz="half" idx="10"/>
          </p:nvPr>
        </p:nvSpPr>
        <p:spPr/>
        <p:txBody>
          <a:bodyPr/>
          <a:lstStyle>
            <a:lvl1pPr>
              <a:defRPr/>
            </a:lvl1pPr>
          </a:lstStyle>
          <a:p>
            <a:pPr>
              <a:defRPr/>
            </a:pPr>
            <a:fld id="{78534283-4ADB-4791-9A1E-DCEC798C6CD6}" type="datetimeFigureOut">
              <a:rPr lang="zh-CN" altLang="en-US"/>
              <a:t>2020/7/26</a:t>
            </a:fld>
            <a:endParaRPr lang="zh-CN" altLang="en-US"/>
          </a:p>
        </p:txBody>
      </p:sp>
      <p:sp>
        <p:nvSpPr>
          <p:cNvPr id="7" name="页脚占位符 28"/>
          <p:cNvSpPr>
            <a:spLocks noGrp="1"/>
          </p:cNvSpPr>
          <p:nvPr>
            <p:ph type="ftr" sz="quarter" idx="11"/>
          </p:nvPr>
        </p:nvSpPr>
        <p:spPr/>
        <p:txBody>
          <a:bodyPr/>
          <a:lstStyle>
            <a:lvl1pPr>
              <a:defRPr/>
            </a:lvl1pPr>
          </a:lstStyle>
          <a:p>
            <a:pPr>
              <a:defRPr/>
            </a:pPr>
            <a:endParaRPr lang="zh-CN" altLang="en-US"/>
          </a:p>
        </p:txBody>
      </p:sp>
      <p:sp>
        <p:nvSpPr>
          <p:cNvPr id="8" name="灯片编号占位符 6"/>
          <p:cNvSpPr>
            <a:spLocks noGrp="1"/>
          </p:cNvSpPr>
          <p:nvPr>
            <p:ph type="sldNum" sz="quarter" idx="12"/>
          </p:nvPr>
        </p:nvSpPr>
        <p:spPr/>
        <p:txBody>
          <a:bodyPr/>
          <a:lstStyle>
            <a:lvl1pPr>
              <a:defRPr/>
            </a:lvl1pPr>
          </a:lstStyle>
          <a:p>
            <a:pPr>
              <a:defRPr/>
            </a:pPr>
            <a:fld id="{C00E7180-A87A-4BFA-955C-8178C11A3891}" type="slidenum">
              <a:rPr lang="zh-CN" altLang="en-US"/>
              <a:t>‹#›</a:t>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图片与标题">
    <p:spTree>
      <p:nvGrpSpPr>
        <p:cNvPr id="1" name=""/>
        <p:cNvGrpSpPr/>
        <p:nvPr/>
      </p:nvGrpSpPr>
      <p:grpSpPr>
        <a:xfrm>
          <a:off x="0" y="0"/>
          <a:ext cx="0" cy="0"/>
          <a:chOff x="0" y="0"/>
          <a:chExt cx="0" cy="0"/>
        </a:xfrm>
      </p:grpSpPr>
      <p:sp>
        <p:nvSpPr>
          <p:cNvPr id="13" name="图片占位符 12"/>
          <p:cNvSpPr>
            <a:spLocks noGrp="1"/>
          </p:cNvSpPr>
          <p:nvPr>
            <p:ph type="pic" idx="1"/>
          </p:nvPr>
        </p:nvSpPr>
        <p:spPr>
          <a:xfrm>
            <a:off x="3505200" y="616634"/>
            <a:ext cx="5029200" cy="3657600"/>
          </a:xfrm>
          <a:solidFill>
            <a:schemeClr val="bg1"/>
          </a:solidFill>
          <a:ln w="6350">
            <a:solidFill>
              <a:schemeClr val="accent1"/>
            </a:solidFill>
          </a:ln>
          <a:effectLst>
            <a:reflection blurRad="1000" stA="49000" endA="500" endPos="10000" dist="900" dir="5400000" sy="-90000" algn="bl" rotWithShape="0"/>
          </a:effectLst>
        </p:spPr>
        <p:txBody>
          <a:bodyPr>
            <a:normAutofit/>
          </a:bodyPr>
          <a:lstStyle>
            <a:lvl1pPr marL="0" indent="0">
              <a:buNone/>
              <a:defRPr sz="3200"/>
            </a:lvl1pPr>
          </a:lstStyle>
          <a:p>
            <a:pPr lvl="0"/>
            <a:r>
              <a:rPr lang="zh-CN" altLang="en-US" noProof="0"/>
              <a:t>单击图标添加图片</a:t>
            </a:r>
            <a:endParaRPr lang="en-US" noProof="0" dirty="0"/>
          </a:p>
        </p:txBody>
      </p:sp>
      <p:sp>
        <p:nvSpPr>
          <p:cNvPr id="17" name="标题 16"/>
          <p:cNvSpPr>
            <a:spLocks noGrp="1"/>
          </p:cNvSpPr>
          <p:nvPr>
            <p:ph type="title"/>
          </p:nvPr>
        </p:nvSpPr>
        <p:spPr>
          <a:xfrm>
            <a:off x="381000" y="4993760"/>
            <a:ext cx="5867400" cy="522288"/>
          </a:xfrm>
        </p:spPr>
        <p:txBody>
          <a:bodyPr/>
          <a:lstStyle>
            <a:lvl1pPr algn="l">
              <a:buNone/>
              <a:defRPr sz="2000" b="1"/>
            </a:lvl1pPr>
          </a:lstStyle>
          <a:p>
            <a:r>
              <a:rPr lang="zh-CN" altLang="en-US"/>
              <a:t>单击此处编辑母版标题样式</a:t>
            </a:r>
            <a:endParaRPr lang="en-US"/>
          </a:p>
        </p:txBody>
      </p:sp>
      <p:sp>
        <p:nvSpPr>
          <p:cNvPr id="26" name="文本占位符 25"/>
          <p:cNvSpPr>
            <a:spLocks noGrp="1"/>
          </p:cNvSpPr>
          <p:nvPr>
            <p:ph type="body" sz="half" idx="2"/>
          </p:nvPr>
        </p:nvSpPr>
        <p:spPr>
          <a:xfrm>
            <a:off x="381000" y="5533218"/>
            <a:ext cx="5867400" cy="768350"/>
          </a:xfrm>
        </p:spPr>
        <p:txBody>
          <a:bodyPr lIns="109728" tIns="0"/>
          <a:lstStyle>
            <a:lvl1pPr marL="0" indent="0">
              <a:buNone/>
              <a:defRPr sz="1400"/>
            </a:lvl1pPr>
            <a:lvl2pPr>
              <a:defRPr sz="1200"/>
            </a:lvl2pPr>
            <a:lvl3pPr>
              <a:defRPr sz="1000"/>
            </a:lvl3pPr>
            <a:lvl4pPr>
              <a:defRPr sz="900"/>
            </a:lvl4pPr>
            <a:lvl5pPr>
              <a:defRPr sz="900"/>
            </a:lvl5pPr>
          </a:lstStyle>
          <a:p>
            <a:pPr lvl="0"/>
            <a:r>
              <a:rPr lang="zh-CN" altLang="en-US"/>
              <a:t>单击此处编辑母版文本样式</a:t>
            </a:r>
          </a:p>
        </p:txBody>
      </p:sp>
      <p:sp>
        <p:nvSpPr>
          <p:cNvPr id="5" name="日期占位符 6"/>
          <p:cNvSpPr>
            <a:spLocks noGrp="1"/>
          </p:cNvSpPr>
          <p:nvPr>
            <p:ph type="dt" sz="half" idx="10"/>
          </p:nvPr>
        </p:nvSpPr>
        <p:spPr/>
        <p:txBody>
          <a:bodyPr/>
          <a:lstStyle>
            <a:lvl1pPr>
              <a:defRPr/>
            </a:lvl1pPr>
          </a:lstStyle>
          <a:p>
            <a:pPr>
              <a:defRPr/>
            </a:pPr>
            <a:fld id="{F0A9E4F5-9B74-4BF1-9DE2-9D884563FC8C}" type="datetimeFigureOut">
              <a:rPr lang="zh-CN" altLang="en-US"/>
              <a:t>2020/7/26</a:t>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30"/>
          <p:cNvSpPr>
            <a:spLocks noGrp="1"/>
          </p:cNvSpPr>
          <p:nvPr>
            <p:ph type="sldNum" sz="quarter" idx="12"/>
          </p:nvPr>
        </p:nvSpPr>
        <p:spPr/>
        <p:txBody>
          <a:bodyPr/>
          <a:lstStyle>
            <a:lvl1pPr>
              <a:defRPr/>
            </a:lvl1pPr>
          </a:lstStyle>
          <a:p>
            <a:pPr>
              <a:defRPr/>
            </a:pPr>
            <a:fld id="{7B072405-B2C0-42B2-AB75-08526E777405}" type="slidenum">
              <a:rPr lang="zh-CN" altLang="en-US"/>
              <a:t>‹#›</a:t>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直接连接符 6"/>
          <p:cNvSpPr>
            <a:spLocks noChangeShapeType="1"/>
          </p:cNvSpPr>
          <p:nvPr/>
        </p:nvSpPr>
        <p:spPr bwMode="auto">
          <a:xfrm>
            <a:off x="514350" y="1050898"/>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4101" name="文本占位符 7"/>
          <p:cNvSpPr>
            <a:spLocks noGrp="1"/>
          </p:cNvSpPr>
          <p:nvPr>
            <p:ph type="body" idx="1"/>
          </p:nvPr>
        </p:nvSpPr>
        <p:spPr bwMode="auto">
          <a:xfrm>
            <a:off x="304800" y="1554163"/>
            <a:ext cx="8686800" cy="4525962"/>
          </a:xfrm>
          <a:prstGeom prst="rect">
            <a:avLst/>
          </a:prstGeom>
          <a:noFill/>
          <a:ln w="9525">
            <a:noFill/>
            <a:miter lim="800000"/>
          </a:ln>
        </p:spPr>
        <p:txBody>
          <a:bodyPr vert="horz" wrap="square" lIns="91440" tIns="45720" rIns="91440" bIns="45720" numCol="1" anchor="t" anchorCtr="0" compatLnSpc="1"/>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endParaRPr lang="en-US"/>
          </a:p>
        </p:txBody>
      </p:sp>
      <p:sp>
        <p:nvSpPr>
          <p:cNvPr id="11" name="日期占位符 10"/>
          <p:cNvSpPr>
            <a:spLocks noGrp="1"/>
          </p:cNvSpPr>
          <p:nvPr>
            <p:ph type="dt" sz="half" idx="2"/>
          </p:nvPr>
        </p:nvSpPr>
        <p:spPr>
          <a:xfrm>
            <a:off x="6477000" y="76200"/>
            <a:ext cx="2514600" cy="288925"/>
          </a:xfrm>
          <a:prstGeom prst="rect">
            <a:avLst/>
          </a:prstGeom>
        </p:spPr>
        <p:txBody>
          <a:bodyPr vert="horz"/>
          <a:lstStyle>
            <a:lvl1pPr algn="l" eaLnBrk="1" latinLnBrk="0" hangingPunct="1">
              <a:defRPr kumimoji="0" sz="1200">
                <a:solidFill>
                  <a:schemeClr val="accent1">
                    <a:shade val="75000"/>
                  </a:schemeClr>
                </a:solidFill>
                <a:ea typeface="宋体" panose="02010600030101010101" pitchFamily="2" charset="-122"/>
              </a:defRPr>
            </a:lvl1pPr>
          </a:lstStyle>
          <a:p>
            <a:pPr>
              <a:defRPr/>
            </a:pPr>
            <a:fld id="{756EA2A9-F3C0-4F97-B6D5-89366FA1E475}" type="datetimeFigureOut">
              <a:rPr lang="zh-CN" altLang="en-US"/>
              <a:t>2020/7/26</a:t>
            </a:fld>
            <a:endParaRPr lang="zh-CN" altLang="en-US"/>
          </a:p>
        </p:txBody>
      </p:sp>
      <p:sp>
        <p:nvSpPr>
          <p:cNvPr id="28" name="页脚占位符 27"/>
          <p:cNvSpPr>
            <a:spLocks noGrp="1"/>
          </p:cNvSpPr>
          <p:nvPr>
            <p:ph type="ftr" sz="quarter" idx="3"/>
          </p:nvPr>
        </p:nvSpPr>
        <p:spPr>
          <a:xfrm>
            <a:off x="3124200" y="76200"/>
            <a:ext cx="3352800" cy="288925"/>
          </a:xfrm>
          <a:prstGeom prst="rect">
            <a:avLst/>
          </a:prstGeom>
        </p:spPr>
        <p:txBody>
          <a:bodyPr vert="horz"/>
          <a:lstStyle>
            <a:lvl1pPr algn="r" eaLnBrk="1" latinLnBrk="0" hangingPunct="1">
              <a:defRPr kumimoji="0" sz="1200">
                <a:solidFill>
                  <a:schemeClr val="accent1">
                    <a:shade val="75000"/>
                  </a:schemeClr>
                </a:solidFill>
                <a:ea typeface="宋体" panose="02010600030101010101" pitchFamily="2" charset="-122"/>
              </a:defRPr>
            </a:lvl1pPr>
          </a:lstStyle>
          <a:p>
            <a:pPr>
              <a:defRPr/>
            </a:pPr>
            <a:endParaRPr lang="zh-CN" altLang="en-US"/>
          </a:p>
        </p:txBody>
      </p:sp>
      <p:sp>
        <p:nvSpPr>
          <p:cNvPr id="5" name="灯片编号占位符 4"/>
          <p:cNvSpPr>
            <a:spLocks noGrp="1"/>
          </p:cNvSpPr>
          <p:nvPr>
            <p:ph type="sldNum" sz="quarter" idx="4"/>
          </p:nvPr>
        </p:nvSpPr>
        <p:spPr>
          <a:xfrm>
            <a:off x="8229600" y="6477000"/>
            <a:ext cx="762000" cy="244475"/>
          </a:xfrm>
          <a:prstGeom prst="rect">
            <a:avLst/>
          </a:prstGeom>
        </p:spPr>
        <p:txBody>
          <a:bodyPr vert="horz"/>
          <a:lstStyle>
            <a:lvl1pPr algn="r" eaLnBrk="1" latinLnBrk="0" hangingPunct="1">
              <a:defRPr kumimoji="0" sz="1200">
                <a:solidFill>
                  <a:schemeClr val="accent1">
                    <a:shade val="75000"/>
                  </a:schemeClr>
                </a:solidFill>
                <a:ea typeface="宋体" panose="02010600030101010101" pitchFamily="2" charset="-122"/>
              </a:defRPr>
            </a:lvl1pPr>
          </a:lstStyle>
          <a:p>
            <a:pPr>
              <a:defRPr/>
            </a:pPr>
            <a:fld id="{A7E289EA-0BCC-4C39-A57D-FE1608147623}" type="slidenum">
              <a:rPr lang="zh-CN" altLang="en-US"/>
              <a:t>‹#›</a:t>
            </a:fld>
            <a:endParaRPr lang="zh-CN" altLang="en-US"/>
          </a:p>
        </p:txBody>
      </p:sp>
      <p:sp>
        <p:nvSpPr>
          <p:cNvPr id="10" name="标题占位符 9"/>
          <p:cNvSpPr>
            <a:spLocks noGrp="1"/>
          </p:cNvSpPr>
          <p:nvPr>
            <p:ph type="title"/>
          </p:nvPr>
        </p:nvSpPr>
        <p:spPr>
          <a:xfrm>
            <a:off x="304800" y="457200"/>
            <a:ext cx="8686800" cy="838200"/>
          </a:xfrm>
          <a:prstGeom prst="rect">
            <a:avLst/>
          </a:prstGeom>
        </p:spPr>
        <p:txBody>
          <a:bodyPr vert="horz" anchor="ctr">
            <a:normAutofit/>
          </a:bodyPr>
          <a:lstStyle/>
          <a:p>
            <a:r>
              <a:rPr lang="zh-CN" altLang="en-US"/>
              <a:t>单击此处编辑母版标题样式</a:t>
            </a:r>
            <a:endParaRPr lang="en-US"/>
          </a:p>
        </p:txBody>
      </p:sp>
      <p:sp>
        <p:nvSpPr>
          <p:cNvPr id="9" name="直接连接符 8"/>
          <p:cNvSpPr>
            <a:spLocks noChangeShapeType="1"/>
          </p:cNvSpPr>
          <p:nvPr/>
        </p:nvSpPr>
        <p:spPr bwMode="auto">
          <a:xfrm>
            <a:off x="514350" y="1050898"/>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12" name="直接连接符 11"/>
          <p:cNvSpPr>
            <a:spLocks noChangeShapeType="1"/>
          </p:cNvSpPr>
          <p:nvPr/>
        </p:nvSpPr>
        <p:spPr bwMode="auto">
          <a:xfrm>
            <a:off x="514350" y="1057986"/>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rtl="0" eaLnBrk="0" fontAlgn="base" hangingPunct="0">
        <a:spcBef>
          <a:spcPct val="0"/>
        </a:spcBef>
        <a:spcAft>
          <a:spcPct val="0"/>
        </a:spcAft>
        <a:defRPr sz="3600" kern="1200" cap="all">
          <a:solidFill>
            <a:schemeClr val="tx2"/>
          </a:solidFill>
          <a:effectLst>
            <a:reflection blurRad="12700" stA="48000" endA="300" endPos="55000" dir="5400000" sy="-90000" algn="bl" rotWithShape="0"/>
          </a:effectLst>
          <a:latin typeface="+mj-lt"/>
          <a:ea typeface="+mj-ea"/>
          <a:cs typeface="+mj-cs"/>
        </a:defRPr>
      </a:lvl1pPr>
      <a:lvl2pPr algn="l" rtl="0" eaLnBrk="0" fontAlgn="base" hangingPunct="0">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2pPr>
      <a:lvl3pPr algn="l" rtl="0" eaLnBrk="0" fontAlgn="base" hangingPunct="0">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3pPr>
      <a:lvl4pPr algn="l" rtl="0" eaLnBrk="0" fontAlgn="base" hangingPunct="0">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4pPr>
      <a:lvl5pPr algn="l" rtl="0" eaLnBrk="0" fontAlgn="base" hangingPunct="0">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5pPr>
      <a:lvl6pPr marL="457200" algn="l" rtl="0" fontAlgn="base">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6pPr>
      <a:lvl7pPr marL="914400" algn="l" rtl="0" fontAlgn="base">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7pPr>
      <a:lvl8pPr marL="1371600" algn="l" rtl="0" fontAlgn="base">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8pPr>
      <a:lvl9pPr marL="1828800" algn="l" rtl="0" fontAlgn="base">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9pPr>
    </p:titleStyle>
    <p:bodyStyle>
      <a:lvl1pPr marL="342900" indent="-342900" algn="l" rtl="0" eaLnBrk="0" fontAlgn="base" hangingPunct="0">
        <a:spcBef>
          <a:spcPct val="20000"/>
        </a:spcBef>
        <a:spcAft>
          <a:spcPct val="0"/>
        </a:spcAft>
        <a:buClr>
          <a:schemeClr val="accent1"/>
        </a:buClr>
        <a:buSzPct val="70000"/>
        <a:buFont typeface="Wingdings 2" panose="05020102010507070707" pitchFamily="18" charset="2"/>
        <a:buChar char=""/>
        <a:defRPr sz="3200" kern="1200">
          <a:solidFill>
            <a:schemeClr val="tx2"/>
          </a:solidFill>
          <a:latin typeface="+mn-lt"/>
          <a:ea typeface="+mn-ea"/>
          <a:cs typeface="+mn-cs"/>
        </a:defRPr>
      </a:lvl1pPr>
      <a:lvl2pPr marL="742950" indent="-285750" algn="l" rtl="0" eaLnBrk="0" fontAlgn="base" hangingPunct="0">
        <a:spcBef>
          <a:spcPct val="20000"/>
        </a:spcBef>
        <a:spcAft>
          <a:spcPct val="0"/>
        </a:spcAft>
        <a:buClr>
          <a:schemeClr val="accent1"/>
        </a:buClr>
        <a:buSzPct val="70000"/>
        <a:buFont typeface="Wingdings 2" panose="05020102010507070707" pitchFamily="18" charset="2"/>
        <a:buChar char=""/>
        <a:defRPr sz="2800" kern="1200">
          <a:solidFill>
            <a:schemeClr val="tx2"/>
          </a:solidFill>
          <a:latin typeface="+mn-lt"/>
          <a:ea typeface="+mn-ea"/>
          <a:cs typeface="+mn-cs"/>
        </a:defRPr>
      </a:lvl2pPr>
      <a:lvl3pPr marL="1143000" indent="-228600" algn="l" rtl="0" eaLnBrk="0" fontAlgn="base" hangingPunct="0">
        <a:spcBef>
          <a:spcPct val="20000"/>
        </a:spcBef>
        <a:spcAft>
          <a:spcPct val="0"/>
        </a:spcAft>
        <a:buClr>
          <a:schemeClr val="accent1"/>
        </a:buClr>
        <a:buSzPct val="70000"/>
        <a:buFont typeface="Wingdings 2" panose="05020102010507070707" pitchFamily="18" charset="2"/>
        <a:buChar char=""/>
        <a:defRPr sz="2400" kern="1200">
          <a:solidFill>
            <a:schemeClr val="tx2"/>
          </a:solidFill>
          <a:latin typeface="+mn-lt"/>
          <a:ea typeface="+mn-ea"/>
          <a:cs typeface="+mn-cs"/>
        </a:defRPr>
      </a:lvl3pPr>
      <a:lvl4pPr marL="1600200" indent="-228600" algn="l" rtl="0" eaLnBrk="0" fontAlgn="base" hangingPunct="0">
        <a:spcBef>
          <a:spcPct val="20000"/>
        </a:spcBef>
        <a:spcAft>
          <a:spcPct val="0"/>
        </a:spcAft>
        <a:buClr>
          <a:schemeClr val="accent1"/>
        </a:buClr>
        <a:buSzPct val="70000"/>
        <a:buFont typeface="Wingdings 2" panose="05020102010507070707" pitchFamily="18" charset="2"/>
        <a:buChar char=""/>
        <a:defRPr sz="2000" kern="1200">
          <a:solidFill>
            <a:schemeClr val="tx2"/>
          </a:solidFill>
          <a:latin typeface="+mn-lt"/>
          <a:ea typeface="+mn-ea"/>
          <a:cs typeface="+mn-cs"/>
        </a:defRPr>
      </a:lvl4pPr>
      <a:lvl5pPr marL="2057400" indent="-228600" algn="l" rtl="0" eaLnBrk="0" fontAlgn="base" hangingPunct="0">
        <a:spcBef>
          <a:spcPct val="20000"/>
        </a:spcBef>
        <a:spcAft>
          <a:spcPct val="0"/>
        </a:spcAft>
        <a:buClr>
          <a:schemeClr val="accent1"/>
        </a:buClr>
        <a:buSzPct val="60000"/>
        <a:buFont typeface="Wingdings 2" panose="05020102010507070707" pitchFamily="18" charset="2"/>
        <a:buChar char=""/>
        <a:defRPr sz="2000" kern="1200">
          <a:solidFill>
            <a:schemeClr val="tx2"/>
          </a:solidFill>
          <a:latin typeface="+mn-lt"/>
          <a:ea typeface="+mn-ea"/>
          <a:cs typeface="+mn-cs"/>
        </a:defRPr>
      </a:lvl5pPr>
      <a:lvl6pPr marL="2514600" indent="-228600" algn="l" rtl="0" eaLnBrk="1" latinLnBrk="0" hangingPunct="1">
        <a:spcBef>
          <a:spcPct val="20000"/>
        </a:spcBef>
        <a:buClr>
          <a:schemeClr val="accent1"/>
        </a:buClr>
        <a:buSzPct val="60000"/>
        <a:buFont typeface="Wingdings 2" panose="05020102010507070707"/>
        <a:buChar char=""/>
        <a:defRPr kumimoji="0" sz="1800" kern="1200">
          <a:solidFill>
            <a:schemeClr val="tx2"/>
          </a:solidFill>
          <a:latin typeface="+mn-lt"/>
          <a:ea typeface="+mn-ea"/>
          <a:cs typeface="+mn-cs"/>
        </a:defRPr>
      </a:lvl6pPr>
      <a:lvl7pPr marL="2971800" indent="-228600" algn="l" rtl="0" eaLnBrk="1" latinLnBrk="0" hangingPunct="1">
        <a:spcBef>
          <a:spcPct val="20000"/>
        </a:spcBef>
        <a:buClr>
          <a:schemeClr val="accent1"/>
        </a:buClr>
        <a:buSzPct val="60000"/>
        <a:buFont typeface="Wingdings 2" panose="05020102010507070707"/>
        <a:buChar char=""/>
        <a:defRPr kumimoji="0" sz="1600" kern="1200">
          <a:solidFill>
            <a:schemeClr val="tx2"/>
          </a:solidFill>
          <a:latin typeface="+mn-lt"/>
          <a:ea typeface="+mn-ea"/>
          <a:cs typeface="+mn-cs"/>
        </a:defRPr>
      </a:lvl7pPr>
      <a:lvl8pPr marL="3429000" indent="-228600" algn="l" rtl="0" eaLnBrk="1" latinLnBrk="0" hangingPunct="1">
        <a:spcBef>
          <a:spcPct val="20000"/>
        </a:spcBef>
        <a:buClr>
          <a:schemeClr val="accent1"/>
        </a:buClr>
        <a:buSzPct val="60000"/>
        <a:buFont typeface="Wingdings 2" panose="05020102010507070707"/>
        <a:buChar char=""/>
        <a:defRPr kumimoji="0" sz="1600" kern="1200" baseline="0">
          <a:solidFill>
            <a:schemeClr val="tx2"/>
          </a:solidFill>
          <a:latin typeface="+mn-lt"/>
          <a:ea typeface="+mn-ea"/>
          <a:cs typeface="+mn-cs"/>
        </a:defRPr>
      </a:lvl8pPr>
      <a:lvl9pPr marL="3886200" indent="-228600" algn="l" rtl="0" eaLnBrk="1" latinLnBrk="0" hangingPunct="1">
        <a:spcBef>
          <a:spcPct val="20000"/>
        </a:spcBef>
        <a:buClr>
          <a:schemeClr val="accent1"/>
        </a:buClr>
        <a:buSzPct val="60000"/>
        <a:buFont typeface="Wingdings 2" panose="05020102010507070707"/>
        <a:buChar char=""/>
        <a:defRPr kumimoji="0" sz="1400" kern="1200" baseline="0">
          <a:solidFill>
            <a:schemeClr val="tx2"/>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标题 1"/>
          <p:cNvSpPr>
            <a:spLocks noGrp="1"/>
          </p:cNvSpPr>
          <p:nvPr>
            <p:ph type="ctrTitle"/>
          </p:nvPr>
        </p:nvSpPr>
        <p:spPr>
          <a:xfrm>
            <a:off x="357158" y="2714620"/>
            <a:ext cx="8458200" cy="1222375"/>
          </a:xfrm>
        </p:spPr>
        <p:txBody>
          <a:bodyPr/>
          <a:lstStyle/>
          <a:p>
            <a:pPr eaLnBrk="1" fontAlgn="auto" hangingPunct="1">
              <a:spcAft>
                <a:spcPts val="0"/>
              </a:spcAft>
              <a:defRPr/>
            </a:pPr>
            <a:r>
              <a:rPr lang="zh-CN" altLang="en-US" sz="4800" dirty="0"/>
              <a:t>第十章 人力资源管理</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428625" y="214290"/>
            <a:ext cx="8258175" cy="1082675"/>
          </a:xfrm>
        </p:spPr>
        <p:txBody>
          <a:bodyPr rtlCol="0">
            <a:normAutofit fontScale="90000"/>
          </a:bodyPr>
          <a:lstStyle/>
          <a:p>
            <a:pPr eaLnBrk="1" fontAlgn="auto" hangingPunct="1">
              <a:spcAft>
                <a:spcPts val="0"/>
              </a:spcAft>
              <a:defRPr/>
            </a:pPr>
            <a:br>
              <a:rPr lang="en-US" altLang="zh-CN" sz="2700" dirty="0"/>
            </a:br>
            <a:br>
              <a:rPr lang="en-US" altLang="zh-CN" sz="2700" dirty="0"/>
            </a:br>
            <a:r>
              <a:rPr lang="zh-CN" altLang="en-US" dirty="0"/>
              <a:t>第二节 管理人员配备的任务、程序和原则</a:t>
            </a:r>
            <a:br>
              <a:rPr lang="zh-CN" altLang="en-US" dirty="0"/>
            </a:br>
            <a:endParaRPr lang="zh-CN" altLang="en-US" dirty="0"/>
          </a:p>
        </p:txBody>
      </p:sp>
      <p:sp>
        <p:nvSpPr>
          <p:cNvPr id="15363" name="内容占位符 2"/>
          <p:cNvSpPr>
            <a:spLocks noGrp="1"/>
          </p:cNvSpPr>
          <p:nvPr>
            <p:ph idx="1"/>
          </p:nvPr>
        </p:nvSpPr>
        <p:spPr>
          <a:xfrm>
            <a:off x="428625" y="1409065"/>
            <a:ext cx="8229600" cy="5288915"/>
          </a:xfrm>
        </p:spPr>
        <p:txBody>
          <a:bodyPr/>
          <a:lstStyle/>
          <a:p>
            <a:pPr marL="0" indent="0" eaLnBrk="1" hangingPunct="1">
              <a:buFont typeface="Wingdings" panose="05000000000000000000" pitchFamily="2" charset="2"/>
              <a:buNone/>
            </a:pPr>
            <a:r>
              <a:rPr lang="zh-CN" altLang="en-US" sz="3200" dirty="0"/>
              <a:t>二、管理人员配备的原则</a:t>
            </a:r>
          </a:p>
          <a:p>
            <a:pPr marL="0" indent="0" eaLnBrk="1" hangingPunct="1">
              <a:buNone/>
            </a:pPr>
            <a:r>
              <a:rPr lang="en-US" altLang="zh-CN" sz="2200" dirty="0"/>
              <a:t>1</a:t>
            </a:r>
            <a:r>
              <a:rPr lang="zh-CN" altLang="en-US" sz="2200" dirty="0"/>
              <a:t>、因事择人原则</a:t>
            </a:r>
            <a:endParaRPr lang="en-US" altLang="zh-CN" sz="2200" dirty="0"/>
          </a:p>
          <a:p>
            <a:pPr marL="0" indent="0" eaLnBrk="1" hangingPunct="1">
              <a:buNone/>
            </a:pPr>
            <a:r>
              <a:rPr lang="zh-CN" altLang="zh-CN" sz="1800" kern="100" dirty="0">
                <a:effectLst/>
                <a:latin typeface="+mn-ea"/>
              </a:rPr>
              <a:t>选聘管理人员的目的在于使其担当一定的职务，要求其从事于职务相应的工作。要求工作者具备相应的知识和能力，从而使工作者卓有成效地完成。因此，因事择人是管理人员配备的首要原则</a:t>
            </a:r>
            <a:r>
              <a:rPr lang="zh-CN" altLang="zh-CN" sz="1800" kern="100" dirty="0">
                <a:effectLst/>
                <a:latin typeface="Times New Roman" panose="02020603050405020304" pitchFamily="18" charset="0"/>
                <a:ea typeface="宋体" panose="02010600030101010101" pitchFamily="2" charset="-122"/>
              </a:rPr>
              <a:t>。</a:t>
            </a:r>
          </a:p>
          <a:p>
            <a:pPr marL="0" indent="0" eaLnBrk="1" hangingPunct="1">
              <a:buNone/>
            </a:pPr>
            <a:r>
              <a:rPr lang="en-US" altLang="zh-CN" sz="2200" dirty="0"/>
              <a:t>2</a:t>
            </a:r>
            <a:r>
              <a:rPr lang="zh-CN" altLang="en-US" sz="2200" dirty="0"/>
              <a:t>、用人之长原则</a:t>
            </a:r>
            <a:endParaRPr lang="en-US" altLang="zh-CN" sz="2200" dirty="0"/>
          </a:p>
          <a:p>
            <a:pPr marL="0" indent="0" eaLnBrk="1" hangingPunct="1">
              <a:buNone/>
            </a:pPr>
            <a:r>
              <a:rPr lang="zh-CN" altLang="zh-CN" sz="1800" kern="100" dirty="0">
                <a:effectLst/>
                <a:latin typeface="+mn-ea"/>
                <a:cs typeface="Times New Roman" panose="02020603050405020304" pitchFamily="18" charset="0"/>
              </a:rPr>
              <a:t>一个人只有处在最能发挥其才能的职位上，才会干得最好，才能使组织得到最大的收益。因此，在进行人员配备时，必须根据职务的明确要求，寻找最合适的人选。所谓最合适的人选，并不是指那些在各方面都完美无缺的人，而是相对于某个特定职务来看候选人的长处适合于这个特定的职务。</a:t>
            </a:r>
            <a:endParaRPr lang="zh-CN" altLang="en-US" sz="2200" dirty="0">
              <a:latin typeface="+mn-ea"/>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428625" y="214290"/>
            <a:ext cx="8258175" cy="1082675"/>
          </a:xfrm>
        </p:spPr>
        <p:txBody>
          <a:bodyPr rtlCol="0">
            <a:normAutofit fontScale="90000"/>
          </a:bodyPr>
          <a:lstStyle/>
          <a:p>
            <a:pPr eaLnBrk="1" fontAlgn="auto" hangingPunct="1">
              <a:spcAft>
                <a:spcPts val="0"/>
              </a:spcAft>
              <a:defRPr/>
            </a:pPr>
            <a:br>
              <a:rPr lang="en-US" altLang="zh-CN" sz="2700" dirty="0"/>
            </a:br>
            <a:br>
              <a:rPr lang="en-US" altLang="zh-CN" sz="2700" dirty="0"/>
            </a:br>
            <a:r>
              <a:rPr lang="zh-CN" altLang="en-US" dirty="0"/>
              <a:t>第二节 管理人员配备的任务、程序和原则</a:t>
            </a:r>
            <a:br>
              <a:rPr lang="zh-CN" altLang="en-US" dirty="0"/>
            </a:br>
            <a:endParaRPr lang="zh-CN" altLang="en-US" dirty="0"/>
          </a:p>
        </p:txBody>
      </p:sp>
      <p:sp>
        <p:nvSpPr>
          <p:cNvPr id="15363" name="内容占位符 2"/>
          <p:cNvSpPr>
            <a:spLocks noGrp="1"/>
          </p:cNvSpPr>
          <p:nvPr>
            <p:ph idx="1"/>
          </p:nvPr>
        </p:nvSpPr>
        <p:spPr>
          <a:xfrm>
            <a:off x="428625" y="1409065"/>
            <a:ext cx="8229600" cy="5288915"/>
          </a:xfrm>
        </p:spPr>
        <p:txBody>
          <a:bodyPr/>
          <a:lstStyle/>
          <a:p>
            <a:pPr marL="0" indent="0" eaLnBrk="1" hangingPunct="1">
              <a:buFont typeface="Wingdings" panose="05000000000000000000" pitchFamily="2" charset="2"/>
              <a:buNone/>
            </a:pPr>
            <a:r>
              <a:rPr lang="zh-CN" altLang="en-US" sz="3200" dirty="0"/>
              <a:t>二、管理人员配备的原则</a:t>
            </a:r>
          </a:p>
          <a:p>
            <a:pPr marL="0" indent="0" eaLnBrk="1" hangingPunct="1">
              <a:buNone/>
            </a:pPr>
            <a:r>
              <a:rPr lang="en-US" altLang="zh-CN" sz="2200" dirty="0"/>
              <a:t>3</a:t>
            </a:r>
            <a:r>
              <a:rPr lang="zh-CN" altLang="en-US" sz="2200" dirty="0"/>
              <a:t>、人事动态平衡原则</a:t>
            </a:r>
            <a:endParaRPr lang="en-US" altLang="zh-CN" sz="2200" dirty="0"/>
          </a:p>
          <a:p>
            <a:pPr marL="0" indent="0" eaLnBrk="1" hangingPunct="1">
              <a:buNone/>
            </a:pPr>
            <a:r>
              <a:rPr lang="zh-CN" altLang="zh-CN" sz="1800" kern="100" dirty="0">
                <a:effectLst/>
                <a:latin typeface="+mn-ea"/>
              </a:rPr>
              <a:t>处在多变环境中的组织是在不断发展的，组织成员的能力和知识是在不断地提高和丰富的。同时，组织对其成员的素质认识也有一个不断全面、完善的过程。因此，人与事的配合需要进行不断的调整，使能力发展并得到充分证实的人去从事更高层次的负更多责任的工作，是能力平平、不符合职务需要的人有机会进行力所能及的活动，以求每一个人都能够得到最合理的使用，实现人与工作的动态平衡。</a:t>
            </a:r>
          </a:p>
          <a:p>
            <a:pPr marL="0" indent="0" eaLnBrk="1" hangingPunct="1">
              <a:buNone/>
            </a:pPr>
            <a:r>
              <a:rPr lang="en-US" altLang="zh-CN" sz="2200" dirty="0"/>
              <a:t>4</a:t>
            </a:r>
            <a:r>
              <a:rPr lang="zh-CN" altLang="en-US" sz="2200" dirty="0"/>
              <a:t>、公开竞争原则</a:t>
            </a:r>
            <a:endParaRPr lang="en-US" altLang="zh-CN" sz="2200" dirty="0"/>
          </a:p>
          <a:p>
            <a:pPr marL="0" indent="0" eaLnBrk="1" hangingPunct="1">
              <a:buNone/>
            </a:pPr>
            <a:r>
              <a:rPr lang="zh-CN" altLang="zh-CN" sz="1800" kern="100" dirty="0">
                <a:effectLst/>
                <a:latin typeface="+mn-ea"/>
                <a:cs typeface="Times New Roman" panose="02020603050405020304" pitchFamily="18" charset="0"/>
              </a:rPr>
              <a:t>公开竞争原则，是指组织越是想要提高管理水平，就越是要在主管职务的接班人之间鼓励公开竞争。实行公开竞争时，空缺的职务是对任何人都开放的，它不仅要求候选人能够胜任空缺的职务，而且要求他能比别人更有效地实现该职务对他的要求。只有进行公开竞争，组织才有可能选到合适的人员。公开竞争无论对组织内部或外部的人都应一视同仁，机会均等。要进行公开竞争，前提是人才必须能够流动，人才不流动，也就无所谓公开竞争。</a:t>
            </a:r>
            <a:endParaRPr lang="zh-CN" altLang="en-US" sz="2200" dirty="0">
              <a:latin typeface="+mn-ea"/>
            </a:endParaRPr>
          </a:p>
        </p:txBody>
      </p:sp>
    </p:spTree>
    <p:extLst>
      <p:ext uri="{BB962C8B-B14F-4D97-AF65-F5344CB8AC3E}">
        <p14:creationId xmlns:p14="http://schemas.microsoft.com/office/powerpoint/2010/main" val="356389041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1"/>
          <p:cNvSpPr>
            <a:spLocks noGrp="1"/>
          </p:cNvSpPr>
          <p:nvPr>
            <p:ph type="title"/>
          </p:nvPr>
        </p:nvSpPr>
        <p:spPr>
          <a:xfrm>
            <a:off x="500063" y="500063"/>
            <a:ext cx="8229600" cy="439737"/>
          </a:xfrm>
        </p:spPr>
        <p:txBody>
          <a:bodyPr rtlCol="0">
            <a:normAutofit fontScale="90000"/>
          </a:bodyPr>
          <a:lstStyle/>
          <a:p>
            <a:pPr eaLnBrk="1" fontAlgn="auto" hangingPunct="1">
              <a:spcAft>
                <a:spcPts val="0"/>
              </a:spcAft>
              <a:defRPr/>
            </a:pPr>
            <a:br>
              <a:rPr lang="en-US" altLang="zh-CN" sz="2700" dirty="0"/>
            </a:br>
            <a:br>
              <a:rPr lang="en-US" altLang="zh-CN" sz="2700" dirty="0"/>
            </a:br>
            <a:r>
              <a:rPr lang="zh-CN" altLang="en-US" dirty="0"/>
              <a:t>第三节 管理人员的选聘</a:t>
            </a:r>
            <a:br>
              <a:rPr lang="zh-CN" altLang="en-US" dirty="0"/>
            </a:br>
            <a:endParaRPr lang="zh-CN" altLang="en-US" dirty="0"/>
          </a:p>
        </p:txBody>
      </p:sp>
      <p:sp>
        <p:nvSpPr>
          <p:cNvPr id="16387" name="内容占位符 2"/>
          <p:cNvSpPr>
            <a:spLocks noGrp="1"/>
          </p:cNvSpPr>
          <p:nvPr>
            <p:ph idx="1"/>
          </p:nvPr>
        </p:nvSpPr>
        <p:spPr>
          <a:xfrm>
            <a:off x="500380" y="1430020"/>
            <a:ext cx="8186420" cy="4696460"/>
          </a:xfrm>
        </p:spPr>
        <p:txBody>
          <a:bodyPr/>
          <a:lstStyle/>
          <a:p>
            <a:pPr eaLnBrk="1" hangingPunct="1">
              <a:buFont typeface="Arial" panose="020B0604020202020204" pitchFamily="34" charset="0"/>
              <a:buNone/>
            </a:pPr>
            <a:r>
              <a:rPr lang="zh-CN" altLang="en-US" dirty="0"/>
              <a:t>一、管理人员选聘的条件</a:t>
            </a:r>
            <a:endParaRPr lang="zh-CN" altLang="en-US" b="1" dirty="0"/>
          </a:p>
          <a:p>
            <a:pPr eaLnBrk="1" hangingPunct="1">
              <a:buFont typeface="Arial" panose="020B0604020202020204" pitchFamily="34" charset="0"/>
              <a:buNone/>
            </a:pPr>
            <a:r>
              <a:rPr lang="en-US" altLang="zh-CN" sz="2200" dirty="0">
                <a:latin typeface="+mn-ea"/>
              </a:rPr>
              <a:t>1</a:t>
            </a:r>
            <a:r>
              <a:rPr lang="zh-CN" altLang="en-US" sz="2200" dirty="0">
                <a:latin typeface="+mn-ea"/>
              </a:rPr>
              <a:t>、管理愿望</a:t>
            </a:r>
            <a:endParaRPr lang="en-US" altLang="zh-CN" sz="2200" dirty="0">
              <a:latin typeface="+mn-ea"/>
            </a:endParaRPr>
          </a:p>
          <a:p>
            <a:pPr eaLnBrk="1" hangingPunct="1">
              <a:buFont typeface="Arial" panose="020B0604020202020204" pitchFamily="34" charset="0"/>
              <a:buNone/>
            </a:pPr>
            <a:r>
              <a:rPr lang="en-US" altLang="zh-CN" sz="2200" dirty="0">
                <a:latin typeface="+mn-ea"/>
              </a:rPr>
              <a:t>2</a:t>
            </a:r>
            <a:r>
              <a:rPr lang="zh-CN" altLang="en-US" sz="2200" dirty="0">
                <a:latin typeface="+mn-ea"/>
              </a:rPr>
              <a:t>、管理能力</a:t>
            </a:r>
            <a:endParaRPr lang="en-US" altLang="zh-CN" sz="2200" dirty="0">
              <a:latin typeface="+mn-ea"/>
            </a:endParaRPr>
          </a:p>
          <a:p>
            <a:pPr eaLnBrk="1" hangingPunct="1">
              <a:buFont typeface="Arial" panose="020B0604020202020204" pitchFamily="34" charset="0"/>
              <a:buNone/>
            </a:pPr>
            <a:r>
              <a:rPr lang="en-US" altLang="zh-CN" sz="2200" dirty="0">
                <a:latin typeface="+mn-ea"/>
              </a:rPr>
              <a:t>3</a:t>
            </a:r>
            <a:r>
              <a:rPr lang="zh-CN" altLang="en-US" sz="2200" dirty="0">
                <a:latin typeface="+mn-ea"/>
              </a:rPr>
              <a:t>、对待风险的态度</a:t>
            </a:r>
            <a:endParaRPr lang="en-US" altLang="zh-CN" sz="2200" dirty="0">
              <a:latin typeface="+mn-ea"/>
            </a:endParaRPr>
          </a:p>
          <a:p>
            <a:pPr eaLnBrk="1" hangingPunct="1">
              <a:buFont typeface="Arial" panose="020B0604020202020204" pitchFamily="34" charset="0"/>
              <a:buNone/>
            </a:pPr>
            <a:r>
              <a:rPr lang="en-US" altLang="zh-CN" sz="2200" dirty="0">
                <a:latin typeface="+mn-ea"/>
              </a:rPr>
              <a:t>4</a:t>
            </a:r>
            <a:r>
              <a:rPr lang="zh-CN" altLang="en-US" sz="2200" dirty="0">
                <a:latin typeface="+mn-ea"/>
              </a:rPr>
              <a:t>、正直的品质</a:t>
            </a:r>
            <a:endParaRPr lang="en-US" altLang="zh-CN" sz="2200" dirty="0">
              <a:latin typeface="+mn-ea"/>
            </a:endParaRPr>
          </a:p>
          <a:p>
            <a:pPr eaLnBrk="1" hangingPunct="1">
              <a:buFont typeface="Arial" panose="020B0604020202020204" pitchFamily="34" charset="0"/>
              <a:buNone/>
            </a:pPr>
            <a:endParaRPr lang="zh-CN" altLang="en-US" sz="2200" b="1" dirty="0">
              <a:latin typeface="+mn-ea"/>
            </a:endParaRPr>
          </a:p>
          <a:p>
            <a:pPr eaLnBrk="1" hangingPunct="1">
              <a:buFont typeface="Arial" panose="020B0604020202020204" pitchFamily="34" charset="0"/>
              <a:buNone/>
            </a:pPr>
            <a:endParaRPr lang="zh-CN" altLang="en-US" dirty="0"/>
          </a:p>
        </p:txBody>
      </p:sp>
    </p:spTree>
  </p:cSld>
  <p:clrMapOvr>
    <a:masterClrMapping/>
  </p:clrMapOvr>
  <p:transition>
    <p:dissolve/>
  </p:transitio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1"/>
          <p:cNvSpPr>
            <a:spLocks noGrp="1"/>
          </p:cNvSpPr>
          <p:nvPr>
            <p:ph type="title"/>
          </p:nvPr>
        </p:nvSpPr>
        <p:spPr>
          <a:xfrm>
            <a:off x="500063" y="500063"/>
            <a:ext cx="8229600" cy="439737"/>
          </a:xfrm>
        </p:spPr>
        <p:txBody>
          <a:bodyPr rtlCol="0">
            <a:normAutofit fontScale="90000"/>
          </a:bodyPr>
          <a:lstStyle/>
          <a:p>
            <a:pPr eaLnBrk="1" fontAlgn="auto" hangingPunct="1">
              <a:spcAft>
                <a:spcPts val="0"/>
              </a:spcAft>
              <a:defRPr/>
            </a:pPr>
            <a:br>
              <a:rPr lang="en-US" altLang="zh-CN" sz="2700" dirty="0"/>
            </a:br>
            <a:br>
              <a:rPr lang="en-US" altLang="zh-CN" sz="2700" dirty="0"/>
            </a:br>
            <a:r>
              <a:rPr lang="zh-CN" altLang="en-US" dirty="0"/>
              <a:t>第三节 管理人员的选聘</a:t>
            </a:r>
            <a:br>
              <a:rPr lang="zh-CN" altLang="en-US" dirty="0"/>
            </a:br>
            <a:endParaRPr lang="zh-CN" altLang="en-US" dirty="0"/>
          </a:p>
        </p:txBody>
      </p:sp>
      <p:sp>
        <p:nvSpPr>
          <p:cNvPr id="16387" name="内容占位符 2"/>
          <p:cNvSpPr>
            <a:spLocks noGrp="1"/>
          </p:cNvSpPr>
          <p:nvPr>
            <p:ph idx="1"/>
          </p:nvPr>
        </p:nvSpPr>
        <p:spPr>
          <a:xfrm>
            <a:off x="500380" y="1430019"/>
            <a:ext cx="8186420" cy="4927917"/>
          </a:xfrm>
        </p:spPr>
        <p:txBody>
          <a:bodyPr/>
          <a:lstStyle/>
          <a:p>
            <a:pPr eaLnBrk="1" hangingPunct="1">
              <a:buFont typeface="Arial" panose="020B0604020202020204" pitchFamily="34" charset="0"/>
              <a:buNone/>
            </a:pPr>
            <a:r>
              <a:rPr lang="zh-CN" altLang="en-US" dirty="0"/>
              <a:t>一、管理人员选聘的条件</a:t>
            </a:r>
            <a:endParaRPr lang="zh-CN" altLang="en-US" b="1" dirty="0"/>
          </a:p>
          <a:p>
            <a:pPr indent="0" algn="ctr">
              <a:lnSpc>
                <a:spcPts val="1560"/>
              </a:lnSpc>
              <a:spcBef>
                <a:spcPts val="600"/>
              </a:spcBef>
              <a:spcAft>
                <a:spcPts val="0"/>
              </a:spcAft>
              <a:buNone/>
            </a:pPr>
            <a:r>
              <a:rPr lang="zh-CN" altLang="zh-CN" sz="2000" kern="100" dirty="0">
                <a:solidFill>
                  <a:srgbClr val="000000"/>
                </a:solidFill>
                <a:effectLst/>
                <a:latin typeface="+mn-ea"/>
                <a:cs typeface="Times New Roman" panose="02020603050405020304" pitchFamily="18" charset="0"/>
              </a:rPr>
              <a:t>管理能力的构成</a:t>
            </a:r>
            <a:endParaRPr lang="zh-CN" altLang="zh-CN" sz="2000" dirty="0">
              <a:effectLst/>
              <a:latin typeface="+mn-ea"/>
              <a:cs typeface="Times New Roman" panose="02020603050405020304" pitchFamily="18" charset="0"/>
            </a:endParaRPr>
          </a:p>
          <a:p>
            <a:pPr indent="0">
              <a:lnSpc>
                <a:spcPts val="1560"/>
              </a:lnSpc>
              <a:spcBef>
                <a:spcPts val="600"/>
              </a:spcBef>
              <a:spcAft>
                <a:spcPts val="0"/>
              </a:spcAft>
              <a:buNone/>
            </a:pPr>
            <a:r>
              <a:rPr lang="zh-CN" altLang="zh-CN" sz="2000" kern="100" dirty="0">
                <a:solidFill>
                  <a:srgbClr val="000000"/>
                </a:solidFill>
                <a:effectLst/>
                <a:latin typeface="+mn-ea"/>
                <a:cs typeface="Times New Roman" panose="02020603050405020304" pitchFamily="18" charset="0"/>
              </a:rPr>
              <a:t>美国管理学家包莫尔（</a:t>
            </a:r>
            <a:r>
              <a:rPr lang="en-US" altLang="zh-CN" sz="2000" kern="100" dirty="0">
                <a:solidFill>
                  <a:srgbClr val="000000"/>
                </a:solidFill>
                <a:effectLst/>
                <a:latin typeface="+mn-ea"/>
                <a:cs typeface="Times New Roman" panose="02020603050405020304" pitchFamily="18" charset="0"/>
              </a:rPr>
              <a:t>W</a:t>
            </a:r>
            <a:r>
              <a:rPr lang="zh-CN" altLang="zh-CN" sz="2000" kern="100" dirty="0">
                <a:solidFill>
                  <a:srgbClr val="000000"/>
                </a:solidFill>
                <a:effectLst/>
                <a:latin typeface="+mn-ea"/>
                <a:cs typeface="Times New Roman" panose="02020603050405020304" pitchFamily="18" charset="0"/>
              </a:rPr>
              <a:t>．</a:t>
            </a:r>
            <a:r>
              <a:rPr lang="en-US" altLang="zh-CN" sz="2000" kern="100" dirty="0">
                <a:solidFill>
                  <a:srgbClr val="000000"/>
                </a:solidFill>
                <a:effectLst/>
                <a:latin typeface="+mn-ea"/>
                <a:cs typeface="Times New Roman" panose="02020603050405020304" pitchFamily="18" charset="0"/>
              </a:rPr>
              <a:t>J</a:t>
            </a:r>
            <a:r>
              <a:rPr lang="zh-CN" altLang="zh-CN" sz="2000" kern="100" dirty="0">
                <a:solidFill>
                  <a:srgbClr val="000000"/>
                </a:solidFill>
                <a:effectLst/>
                <a:latin typeface="+mn-ea"/>
                <a:cs typeface="Times New Roman" panose="02020603050405020304" pitchFamily="18" charset="0"/>
              </a:rPr>
              <a:t>．</a:t>
            </a:r>
            <a:r>
              <a:rPr lang="en-US" altLang="zh-CN" sz="2000" kern="100" dirty="0">
                <a:solidFill>
                  <a:srgbClr val="000000"/>
                </a:solidFill>
                <a:effectLst/>
                <a:latin typeface="+mn-ea"/>
                <a:cs typeface="Times New Roman" panose="02020603050405020304" pitchFamily="18" charset="0"/>
              </a:rPr>
              <a:t>Baumol</a:t>
            </a:r>
            <a:r>
              <a:rPr lang="zh-CN" altLang="zh-CN" sz="2000" kern="100" dirty="0">
                <a:solidFill>
                  <a:srgbClr val="000000"/>
                </a:solidFill>
                <a:effectLst/>
                <a:latin typeface="+mn-ea"/>
                <a:cs typeface="Times New Roman" panose="02020603050405020304" pitchFamily="18" charset="0"/>
              </a:rPr>
              <a:t>）认为，管理能力有以下十个方面：</a:t>
            </a:r>
            <a:endParaRPr lang="zh-CN" altLang="zh-CN" sz="2000" dirty="0">
              <a:effectLst/>
              <a:latin typeface="+mn-ea"/>
              <a:cs typeface="Times New Roman" panose="02020603050405020304" pitchFamily="18" charset="0"/>
            </a:endParaRPr>
          </a:p>
          <a:p>
            <a:pPr indent="0">
              <a:lnSpc>
                <a:spcPts val="1560"/>
              </a:lnSpc>
              <a:spcBef>
                <a:spcPts val="600"/>
              </a:spcBef>
              <a:spcAft>
                <a:spcPts val="0"/>
              </a:spcAft>
              <a:buNone/>
            </a:pPr>
            <a:r>
              <a:rPr lang="zh-CN" altLang="zh-CN" sz="2000" kern="100" dirty="0">
                <a:solidFill>
                  <a:srgbClr val="000000"/>
                </a:solidFill>
                <a:effectLst/>
                <a:latin typeface="+mn-ea"/>
                <a:cs typeface="Times New Roman" panose="02020603050405020304" pitchFamily="18" charset="0"/>
              </a:rPr>
              <a:t>（</a:t>
            </a:r>
            <a:r>
              <a:rPr lang="en-US" altLang="zh-CN" sz="2000" kern="100" dirty="0">
                <a:solidFill>
                  <a:srgbClr val="000000"/>
                </a:solidFill>
                <a:effectLst/>
                <a:latin typeface="+mn-ea"/>
                <a:cs typeface="Times New Roman" panose="02020603050405020304" pitchFamily="18" charset="0"/>
              </a:rPr>
              <a:t>1</a:t>
            </a:r>
            <a:r>
              <a:rPr lang="zh-CN" altLang="zh-CN" sz="2000" kern="100" dirty="0">
                <a:solidFill>
                  <a:srgbClr val="000000"/>
                </a:solidFill>
                <a:effectLst/>
                <a:latin typeface="+mn-ea"/>
                <a:cs typeface="Times New Roman" panose="02020603050405020304" pitchFamily="18" charset="0"/>
              </a:rPr>
              <a:t>）合作精神：愿意与他人一起工作，管理的方式是说服而不是压服，能与他人进行良好的合作。</a:t>
            </a:r>
            <a:endParaRPr lang="zh-CN" altLang="zh-CN" sz="2000" dirty="0">
              <a:effectLst/>
              <a:latin typeface="+mn-ea"/>
              <a:cs typeface="Times New Roman" panose="02020603050405020304" pitchFamily="18" charset="0"/>
            </a:endParaRPr>
          </a:p>
          <a:p>
            <a:pPr indent="0">
              <a:lnSpc>
                <a:spcPts val="1560"/>
              </a:lnSpc>
              <a:spcBef>
                <a:spcPts val="600"/>
              </a:spcBef>
              <a:spcAft>
                <a:spcPts val="0"/>
              </a:spcAft>
              <a:buNone/>
            </a:pPr>
            <a:r>
              <a:rPr lang="zh-CN" altLang="zh-CN" sz="2000" kern="100" dirty="0">
                <a:solidFill>
                  <a:srgbClr val="000000"/>
                </a:solidFill>
                <a:effectLst/>
                <a:latin typeface="+mn-ea"/>
                <a:cs typeface="Times New Roman" panose="02020603050405020304" pitchFamily="18" charset="0"/>
              </a:rPr>
              <a:t>（</a:t>
            </a:r>
            <a:r>
              <a:rPr lang="en-US" altLang="zh-CN" sz="2000" kern="100" dirty="0">
                <a:solidFill>
                  <a:srgbClr val="000000"/>
                </a:solidFill>
                <a:effectLst/>
                <a:latin typeface="+mn-ea"/>
                <a:cs typeface="Times New Roman" panose="02020603050405020304" pitchFamily="18" charset="0"/>
              </a:rPr>
              <a:t>2</a:t>
            </a:r>
            <a:r>
              <a:rPr lang="zh-CN" altLang="zh-CN" sz="2000" kern="100" dirty="0">
                <a:solidFill>
                  <a:srgbClr val="000000"/>
                </a:solidFill>
                <a:effectLst/>
                <a:latin typeface="+mn-ea"/>
                <a:cs typeface="Times New Roman" panose="02020603050405020304" pitchFamily="18" charset="0"/>
              </a:rPr>
              <a:t>）决策能力：根据事实而不是想象进行决策，能高瞻远瞩。</a:t>
            </a:r>
            <a:endParaRPr lang="zh-CN" altLang="zh-CN" sz="2000" dirty="0">
              <a:effectLst/>
              <a:latin typeface="+mn-ea"/>
              <a:cs typeface="Times New Roman" panose="02020603050405020304" pitchFamily="18" charset="0"/>
            </a:endParaRPr>
          </a:p>
          <a:p>
            <a:pPr indent="0">
              <a:lnSpc>
                <a:spcPts val="1560"/>
              </a:lnSpc>
              <a:spcBef>
                <a:spcPts val="600"/>
              </a:spcBef>
              <a:spcAft>
                <a:spcPts val="0"/>
              </a:spcAft>
              <a:buNone/>
            </a:pPr>
            <a:r>
              <a:rPr lang="zh-CN" altLang="zh-CN" sz="2000" kern="100" dirty="0">
                <a:solidFill>
                  <a:srgbClr val="000000"/>
                </a:solidFill>
                <a:effectLst/>
                <a:latin typeface="+mn-ea"/>
                <a:cs typeface="Times New Roman" panose="02020603050405020304" pitchFamily="18" charset="0"/>
              </a:rPr>
              <a:t>（</a:t>
            </a:r>
            <a:r>
              <a:rPr lang="en-US" altLang="zh-CN" sz="2000" kern="100" dirty="0">
                <a:solidFill>
                  <a:srgbClr val="000000"/>
                </a:solidFill>
                <a:effectLst/>
                <a:latin typeface="+mn-ea"/>
                <a:cs typeface="Times New Roman" panose="02020603050405020304" pitchFamily="18" charset="0"/>
              </a:rPr>
              <a:t>3</a:t>
            </a:r>
            <a:r>
              <a:rPr lang="zh-CN" altLang="zh-CN" sz="2000" kern="100" dirty="0">
                <a:solidFill>
                  <a:srgbClr val="000000"/>
                </a:solidFill>
                <a:effectLst/>
                <a:latin typeface="+mn-ea"/>
                <a:cs typeface="Times New Roman" panose="02020603050405020304" pitchFamily="18" charset="0"/>
              </a:rPr>
              <a:t>）组织能力：善于组织企业的人力、物力和财力，能充分调动下属的积极性、主动性、创造性。</a:t>
            </a:r>
            <a:endParaRPr lang="zh-CN" altLang="zh-CN" sz="2000" dirty="0">
              <a:effectLst/>
              <a:latin typeface="+mn-ea"/>
              <a:cs typeface="Times New Roman" panose="02020603050405020304" pitchFamily="18" charset="0"/>
            </a:endParaRPr>
          </a:p>
          <a:p>
            <a:pPr indent="0">
              <a:lnSpc>
                <a:spcPts val="1560"/>
              </a:lnSpc>
              <a:spcBef>
                <a:spcPts val="600"/>
              </a:spcBef>
              <a:spcAft>
                <a:spcPts val="0"/>
              </a:spcAft>
              <a:buNone/>
            </a:pPr>
            <a:r>
              <a:rPr lang="zh-CN" altLang="zh-CN" sz="2000" kern="100" dirty="0">
                <a:solidFill>
                  <a:srgbClr val="000000"/>
                </a:solidFill>
                <a:effectLst/>
                <a:latin typeface="+mn-ea"/>
                <a:cs typeface="Times New Roman" panose="02020603050405020304" pitchFamily="18" charset="0"/>
              </a:rPr>
              <a:t>（</a:t>
            </a:r>
            <a:r>
              <a:rPr lang="en-US" altLang="zh-CN" sz="2000" kern="100" dirty="0">
                <a:solidFill>
                  <a:srgbClr val="000000"/>
                </a:solidFill>
                <a:effectLst/>
                <a:latin typeface="+mn-ea"/>
                <a:cs typeface="Times New Roman" panose="02020603050405020304" pitchFamily="18" charset="0"/>
              </a:rPr>
              <a:t>4</a:t>
            </a:r>
            <a:r>
              <a:rPr lang="zh-CN" altLang="zh-CN" sz="2000" kern="100" dirty="0">
                <a:solidFill>
                  <a:srgbClr val="000000"/>
                </a:solidFill>
                <a:effectLst/>
                <a:latin typeface="+mn-ea"/>
                <a:cs typeface="Times New Roman" panose="02020603050405020304" pitchFamily="18" charset="0"/>
              </a:rPr>
              <a:t>）精于授权：大权掌控，小权分散，抓大放小。</a:t>
            </a:r>
            <a:endParaRPr lang="zh-CN" altLang="zh-CN" sz="2000" dirty="0">
              <a:effectLst/>
              <a:latin typeface="+mn-ea"/>
              <a:cs typeface="Times New Roman" panose="02020603050405020304" pitchFamily="18" charset="0"/>
            </a:endParaRPr>
          </a:p>
          <a:p>
            <a:pPr indent="0">
              <a:lnSpc>
                <a:spcPts val="1560"/>
              </a:lnSpc>
              <a:spcBef>
                <a:spcPts val="600"/>
              </a:spcBef>
              <a:spcAft>
                <a:spcPts val="0"/>
              </a:spcAft>
              <a:buNone/>
            </a:pPr>
            <a:r>
              <a:rPr lang="zh-CN" altLang="zh-CN" sz="2000" kern="100" dirty="0">
                <a:solidFill>
                  <a:srgbClr val="000000"/>
                </a:solidFill>
                <a:effectLst/>
                <a:latin typeface="+mn-ea"/>
                <a:cs typeface="Times New Roman" panose="02020603050405020304" pitchFamily="18" charset="0"/>
              </a:rPr>
              <a:t>（</a:t>
            </a:r>
            <a:r>
              <a:rPr lang="en-US" altLang="zh-CN" sz="2000" kern="100" dirty="0">
                <a:solidFill>
                  <a:srgbClr val="000000"/>
                </a:solidFill>
                <a:effectLst/>
                <a:latin typeface="+mn-ea"/>
                <a:cs typeface="Times New Roman" panose="02020603050405020304" pitchFamily="18" charset="0"/>
              </a:rPr>
              <a:t>5</a:t>
            </a:r>
            <a:r>
              <a:rPr lang="zh-CN" altLang="zh-CN" sz="2000" kern="100" dirty="0">
                <a:solidFill>
                  <a:srgbClr val="000000"/>
                </a:solidFill>
                <a:effectLst/>
                <a:latin typeface="+mn-ea"/>
                <a:cs typeface="Times New Roman" panose="02020603050405020304" pitchFamily="18" charset="0"/>
              </a:rPr>
              <a:t>）善于应变：权宜通达，机动进取，不墨守成规。</a:t>
            </a:r>
            <a:endParaRPr lang="zh-CN" altLang="zh-CN" sz="2000" dirty="0">
              <a:effectLst/>
              <a:latin typeface="+mn-ea"/>
              <a:cs typeface="Times New Roman" panose="02020603050405020304" pitchFamily="18" charset="0"/>
            </a:endParaRPr>
          </a:p>
          <a:p>
            <a:pPr indent="0">
              <a:lnSpc>
                <a:spcPts val="1560"/>
              </a:lnSpc>
              <a:spcBef>
                <a:spcPts val="600"/>
              </a:spcBef>
              <a:spcAft>
                <a:spcPts val="0"/>
              </a:spcAft>
              <a:buNone/>
            </a:pPr>
            <a:r>
              <a:rPr lang="zh-CN" altLang="zh-CN" sz="2000" kern="100" dirty="0">
                <a:solidFill>
                  <a:srgbClr val="000000"/>
                </a:solidFill>
                <a:effectLst/>
                <a:latin typeface="+mn-ea"/>
                <a:cs typeface="Times New Roman" panose="02020603050405020304" pitchFamily="18" charset="0"/>
              </a:rPr>
              <a:t>（</a:t>
            </a:r>
            <a:r>
              <a:rPr lang="en-US" altLang="zh-CN" sz="2000" kern="100" dirty="0">
                <a:solidFill>
                  <a:srgbClr val="000000"/>
                </a:solidFill>
                <a:effectLst/>
                <a:latin typeface="+mn-ea"/>
                <a:cs typeface="Times New Roman" panose="02020603050405020304" pitchFamily="18" charset="0"/>
              </a:rPr>
              <a:t>6</a:t>
            </a:r>
            <a:r>
              <a:rPr lang="zh-CN" altLang="zh-CN" sz="2000" kern="100" dirty="0">
                <a:solidFill>
                  <a:srgbClr val="000000"/>
                </a:solidFill>
                <a:effectLst/>
                <a:latin typeface="+mn-ea"/>
                <a:cs typeface="Times New Roman" panose="02020603050405020304" pitchFamily="18" charset="0"/>
              </a:rPr>
              <a:t>）勇于负责：对同事、顾客及社会抱有高度的责任心。</a:t>
            </a:r>
            <a:endParaRPr lang="zh-CN" altLang="zh-CN" sz="2000" dirty="0">
              <a:effectLst/>
              <a:latin typeface="+mn-ea"/>
              <a:cs typeface="Times New Roman" panose="02020603050405020304" pitchFamily="18" charset="0"/>
            </a:endParaRPr>
          </a:p>
          <a:p>
            <a:pPr indent="0">
              <a:lnSpc>
                <a:spcPts val="1560"/>
              </a:lnSpc>
              <a:spcBef>
                <a:spcPts val="600"/>
              </a:spcBef>
              <a:spcAft>
                <a:spcPts val="0"/>
              </a:spcAft>
              <a:buNone/>
            </a:pPr>
            <a:r>
              <a:rPr lang="zh-CN" altLang="zh-CN" sz="2000" kern="100" dirty="0">
                <a:solidFill>
                  <a:srgbClr val="000000"/>
                </a:solidFill>
                <a:effectLst/>
                <a:latin typeface="+mn-ea"/>
                <a:cs typeface="Times New Roman" panose="02020603050405020304" pitchFamily="18" charset="0"/>
              </a:rPr>
              <a:t>（</a:t>
            </a:r>
            <a:r>
              <a:rPr lang="en-US" altLang="zh-CN" sz="2000" kern="100" dirty="0">
                <a:solidFill>
                  <a:srgbClr val="000000"/>
                </a:solidFill>
                <a:effectLst/>
                <a:latin typeface="+mn-ea"/>
                <a:cs typeface="Times New Roman" panose="02020603050405020304" pitchFamily="18" charset="0"/>
              </a:rPr>
              <a:t>7</a:t>
            </a:r>
            <a:r>
              <a:rPr lang="zh-CN" altLang="zh-CN" sz="2000" kern="100" dirty="0">
                <a:solidFill>
                  <a:srgbClr val="000000"/>
                </a:solidFill>
                <a:effectLst/>
                <a:latin typeface="+mn-ea"/>
                <a:cs typeface="Times New Roman" panose="02020603050405020304" pitchFamily="18" charset="0"/>
              </a:rPr>
              <a:t>）勇于求新：对于新思维、新事物、新理念具有很强的接受能力。</a:t>
            </a:r>
            <a:endParaRPr lang="zh-CN" altLang="zh-CN" sz="2000" dirty="0">
              <a:effectLst/>
              <a:latin typeface="+mn-ea"/>
              <a:cs typeface="Times New Roman" panose="02020603050405020304" pitchFamily="18" charset="0"/>
            </a:endParaRPr>
          </a:p>
          <a:p>
            <a:pPr indent="0">
              <a:lnSpc>
                <a:spcPts val="1560"/>
              </a:lnSpc>
              <a:spcBef>
                <a:spcPts val="600"/>
              </a:spcBef>
              <a:spcAft>
                <a:spcPts val="0"/>
              </a:spcAft>
              <a:buNone/>
            </a:pPr>
            <a:r>
              <a:rPr lang="zh-CN" altLang="zh-CN" sz="2000" kern="100" dirty="0">
                <a:solidFill>
                  <a:srgbClr val="000000"/>
                </a:solidFill>
                <a:effectLst/>
                <a:latin typeface="+mn-ea"/>
                <a:cs typeface="Times New Roman" panose="02020603050405020304" pitchFamily="18" charset="0"/>
              </a:rPr>
              <a:t>（</a:t>
            </a:r>
            <a:r>
              <a:rPr lang="en-US" altLang="zh-CN" sz="2000" kern="100" dirty="0">
                <a:solidFill>
                  <a:srgbClr val="000000"/>
                </a:solidFill>
                <a:effectLst/>
                <a:latin typeface="+mn-ea"/>
                <a:cs typeface="Times New Roman" panose="02020603050405020304" pitchFamily="18" charset="0"/>
              </a:rPr>
              <a:t>8</a:t>
            </a:r>
            <a:r>
              <a:rPr lang="zh-CN" altLang="zh-CN" sz="2000" kern="100" dirty="0">
                <a:solidFill>
                  <a:srgbClr val="000000"/>
                </a:solidFill>
                <a:effectLst/>
                <a:latin typeface="+mn-ea"/>
                <a:cs typeface="Times New Roman" panose="02020603050405020304" pitchFamily="18" charset="0"/>
              </a:rPr>
              <a:t>）勇担风险：遇到风险时绝不轻易退缩。</a:t>
            </a:r>
            <a:endParaRPr lang="zh-CN" altLang="zh-CN" sz="2000" dirty="0">
              <a:effectLst/>
              <a:latin typeface="+mn-ea"/>
              <a:cs typeface="Times New Roman" panose="02020603050405020304" pitchFamily="18" charset="0"/>
            </a:endParaRPr>
          </a:p>
          <a:p>
            <a:pPr indent="0">
              <a:lnSpc>
                <a:spcPts val="1560"/>
              </a:lnSpc>
              <a:spcBef>
                <a:spcPts val="600"/>
              </a:spcBef>
              <a:spcAft>
                <a:spcPts val="0"/>
              </a:spcAft>
              <a:buNone/>
            </a:pPr>
            <a:r>
              <a:rPr lang="zh-CN" altLang="zh-CN" sz="2000" kern="100" dirty="0">
                <a:solidFill>
                  <a:srgbClr val="000000"/>
                </a:solidFill>
                <a:effectLst/>
                <a:latin typeface="+mn-ea"/>
                <a:cs typeface="Times New Roman" panose="02020603050405020304" pitchFamily="18" charset="0"/>
              </a:rPr>
              <a:t>（</a:t>
            </a:r>
            <a:r>
              <a:rPr lang="en-US" altLang="zh-CN" sz="2000" kern="100" dirty="0">
                <a:solidFill>
                  <a:srgbClr val="000000"/>
                </a:solidFill>
                <a:effectLst/>
                <a:latin typeface="+mn-ea"/>
                <a:cs typeface="Times New Roman" panose="02020603050405020304" pitchFamily="18" charset="0"/>
              </a:rPr>
              <a:t>9</a:t>
            </a:r>
            <a:r>
              <a:rPr lang="zh-CN" altLang="zh-CN" sz="2000" kern="100" dirty="0">
                <a:solidFill>
                  <a:srgbClr val="000000"/>
                </a:solidFill>
                <a:effectLst/>
                <a:latin typeface="+mn-ea"/>
                <a:cs typeface="Times New Roman" panose="02020603050405020304" pitchFamily="18" charset="0"/>
              </a:rPr>
              <a:t>）尊重他人：重视和采纳他人的合理化建议。</a:t>
            </a:r>
            <a:endParaRPr lang="zh-CN" altLang="zh-CN" sz="2000" dirty="0">
              <a:effectLst/>
              <a:latin typeface="+mn-ea"/>
              <a:cs typeface="Times New Roman" panose="02020603050405020304" pitchFamily="18" charset="0"/>
            </a:endParaRPr>
          </a:p>
          <a:p>
            <a:pPr marL="0" indent="0">
              <a:buNone/>
            </a:pPr>
            <a:r>
              <a:rPr lang="en-US" altLang="zh-CN" sz="2000" kern="100" dirty="0">
                <a:effectLst/>
                <a:latin typeface="+mn-ea"/>
                <a:cs typeface="Times New Roman" panose="02020603050405020304" pitchFamily="18" charset="0"/>
              </a:rPr>
              <a:t>     </a:t>
            </a:r>
            <a:r>
              <a:rPr lang="zh-CN" altLang="zh-CN" sz="2000" kern="100" dirty="0">
                <a:effectLst/>
                <a:latin typeface="+mn-ea"/>
                <a:cs typeface="Times New Roman" panose="02020603050405020304" pitchFamily="18" charset="0"/>
              </a:rPr>
              <a:t>（</a:t>
            </a:r>
            <a:r>
              <a:rPr lang="en-US" altLang="zh-CN" sz="2000" kern="100" dirty="0">
                <a:effectLst/>
                <a:latin typeface="+mn-ea"/>
              </a:rPr>
              <a:t>10</a:t>
            </a:r>
            <a:r>
              <a:rPr lang="zh-CN" altLang="zh-CN" sz="2000" kern="100" dirty="0">
                <a:effectLst/>
                <a:latin typeface="+mn-ea"/>
                <a:cs typeface="Times New Roman" panose="02020603050405020304" pitchFamily="18" charset="0"/>
              </a:rPr>
              <a:t>）品质超人：道德品质为员工和社会群体所敬仰。</a:t>
            </a:r>
            <a:endParaRPr lang="zh-CN" altLang="en-US" sz="2000" dirty="0">
              <a:latin typeface="+mn-ea"/>
            </a:endParaRPr>
          </a:p>
          <a:p>
            <a:pPr eaLnBrk="1" hangingPunct="1">
              <a:buFont typeface="Arial" panose="020B0604020202020204" pitchFamily="34" charset="0"/>
              <a:buNone/>
            </a:pPr>
            <a:endParaRPr lang="zh-CN" altLang="en-US" dirty="0"/>
          </a:p>
        </p:txBody>
      </p:sp>
    </p:spTree>
    <p:extLst>
      <p:ext uri="{BB962C8B-B14F-4D97-AF65-F5344CB8AC3E}">
        <p14:creationId xmlns:p14="http://schemas.microsoft.com/office/powerpoint/2010/main" val="3876247338"/>
      </p:ext>
    </p:extLst>
  </p:cSld>
  <p:clrMapOvr>
    <a:masterClrMapping/>
  </p:clrMapOvr>
  <p:transition>
    <p:dissolve/>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1"/>
          <p:cNvSpPr>
            <a:spLocks noGrp="1"/>
          </p:cNvSpPr>
          <p:nvPr>
            <p:ph type="title"/>
          </p:nvPr>
        </p:nvSpPr>
        <p:spPr>
          <a:xfrm>
            <a:off x="500063" y="500063"/>
            <a:ext cx="8229600" cy="439737"/>
          </a:xfrm>
        </p:spPr>
        <p:txBody>
          <a:bodyPr rtlCol="0">
            <a:normAutofit fontScale="90000"/>
          </a:bodyPr>
          <a:lstStyle/>
          <a:p>
            <a:pPr eaLnBrk="1" fontAlgn="auto" hangingPunct="1">
              <a:spcAft>
                <a:spcPts val="0"/>
              </a:spcAft>
              <a:defRPr/>
            </a:pPr>
            <a:br>
              <a:rPr lang="en-US" altLang="zh-CN" sz="2700" dirty="0"/>
            </a:br>
            <a:br>
              <a:rPr lang="en-US" altLang="zh-CN" sz="2700" dirty="0"/>
            </a:br>
            <a:r>
              <a:rPr lang="zh-CN" altLang="en-US" dirty="0"/>
              <a:t>第三节 管理人员的选聘</a:t>
            </a:r>
            <a:br>
              <a:rPr lang="zh-CN" altLang="en-US" dirty="0"/>
            </a:br>
            <a:endParaRPr lang="zh-CN" altLang="en-US" dirty="0"/>
          </a:p>
        </p:txBody>
      </p:sp>
      <p:sp>
        <p:nvSpPr>
          <p:cNvPr id="16387" name="内容占位符 2"/>
          <p:cNvSpPr>
            <a:spLocks noGrp="1"/>
          </p:cNvSpPr>
          <p:nvPr>
            <p:ph idx="1"/>
          </p:nvPr>
        </p:nvSpPr>
        <p:spPr>
          <a:xfrm>
            <a:off x="500380" y="1430019"/>
            <a:ext cx="8186420" cy="4927917"/>
          </a:xfrm>
        </p:spPr>
        <p:txBody>
          <a:bodyPr/>
          <a:lstStyle/>
          <a:p>
            <a:pPr eaLnBrk="1" hangingPunct="1">
              <a:buFont typeface="Arial" panose="020B0604020202020204" pitchFamily="34" charset="0"/>
              <a:buNone/>
            </a:pPr>
            <a:r>
              <a:rPr lang="zh-CN" altLang="en-US" dirty="0"/>
              <a:t>二、管理人员选聘的方式</a:t>
            </a:r>
            <a:endParaRPr lang="zh-CN" altLang="en-US" b="1" dirty="0"/>
          </a:p>
          <a:p>
            <a:pPr eaLnBrk="1" hangingPunct="1">
              <a:buFont typeface="Arial" panose="020B0604020202020204" pitchFamily="34" charset="0"/>
              <a:buNone/>
            </a:pPr>
            <a:r>
              <a:rPr lang="en-US" altLang="zh-CN" sz="2200" dirty="0"/>
              <a:t>1</a:t>
            </a:r>
            <a:r>
              <a:rPr lang="zh-CN" altLang="en-US" sz="2200" dirty="0"/>
              <a:t>、内部提升</a:t>
            </a:r>
            <a:endParaRPr lang="en-US" altLang="zh-CN" sz="2200" dirty="0"/>
          </a:p>
          <a:p>
            <a:pPr eaLnBrk="1" hangingPunct="1">
              <a:buFont typeface="Arial" panose="020B0604020202020204" pitchFamily="34" charset="0"/>
              <a:buNone/>
            </a:pPr>
            <a:r>
              <a:rPr lang="zh-CN" altLang="en-US" sz="2200" dirty="0"/>
              <a:t>优点：</a:t>
            </a:r>
            <a:endParaRPr lang="en-US" altLang="zh-CN" sz="2200" dirty="0"/>
          </a:p>
          <a:p>
            <a:pPr eaLnBrk="1" hangingPunct="1">
              <a:buFont typeface="Arial" panose="020B0604020202020204" pitchFamily="34" charset="0"/>
              <a:buNone/>
            </a:pPr>
            <a:r>
              <a:rPr lang="en-US" altLang="zh-CN" sz="1800" kern="100" dirty="0">
                <a:effectLst/>
                <a:latin typeface="华文楷体" panose="02010600040101010101" pitchFamily="2" charset="-122"/>
                <a:ea typeface="华文楷体" panose="02010600040101010101" pitchFamily="2" charset="-122"/>
              </a:rPr>
              <a:t>(1)</a:t>
            </a:r>
            <a:r>
              <a:rPr lang="zh-CN" altLang="zh-CN" sz="1800" kern="100" dirty="0">
                <a:effectLst/>
                <a:latin typeface="华文楷体" panose="02010600040101010101" pitchFamily="2" charset="-122"/>
                <a:ea typeface="华文楷体" panose="02010600040101010101" pitchFamily="2" charset="-122"/>
              </a:rPr>
              <a:t>组织对候选人的了解</a:t>
            </a:r>
          </a:p>
          <a:p>
            <a:pPr marL="0" indent="0" algn="just">
              <a:spcAft>
                <a:spcPts val="0"/>
              </a:spcAft>
              <a:buNone/>
            </a:pPr>
            <a:r>
              <a:rPr lang="en-US" altLang="zh-CN" sz="1800" kern="100" dirty="0">
                <a:effectLst/>
                <a:latin typeface="华文楷体" panose="02010600040101010101" pitchFamily="2" charset="-122"/>
                <a:ea typeface="华文楷体" panose="02010600040101010101" pitchFamily="2" charset="-122"/>
              </a:rPr>
              <a:t>(2)</a:t>
            </a:r>
            <a:r>
              <a:rPr lang="zh-CN" altLang="zh-CN" sz="1800" kern="100" dirty="0">
                <a:effectLst/>
                <a:latin typeface="华文楷体" panose="02010600040101010101" pitchFamily="2" charset="-122"/>
                <a:ea typeface="华文楷体" panose="02010600040101010101" pitchFamily="2" charset="-122"/>
              </a:rPr>
              <a:t>候选人对组织的历史和现状比较了解，能很快胜任工作</a:t>
            </a:r>
          </a:p>
          <a:p>
            <a:pPr marL="0" indent="0" algn="just">
              <a:spcAft>
                <a:spcPts val="0"/>
              </a:spcAft>
              <a:buNone/>
            </a:pPr>
            <a:r>
              <a:rPr lang="en-US" altLang="zh-CN" sz="1800" kern="100" dirty="0">
                <a:effectLst/>
                <a:latin typeface="华文楷体" panose="02010600040101010101" pitchFamily="2" charset="-122"/>
                <a:ea typeface="华文楷体" panose="02010600040101010101" pitchFamily="2" charset="-122"/>
              </a:rPr>
              <a:t>(3)</a:t>
            </a:r>
            <a:r>
              <a:rPr lang="zh-CN" altLang="zh-CN" sz="1800" kern="100" dirty="0">
                <a:effectLst/>
                <a:latin typeface="华文楷体" panose="02010600040101010101" pitchFamily="2" charset="-122"/>
                <a:ea typeface="华文楷体" panose="02010600040101010101" pitchFamily="2" charset="-122"/>
              </a:rPr>
              <a:t>为组织成员的工作变换提供了机会，有助于激励组织成员的进取心和士气</a:t>
            </a:r>
          </a:p>
          <a:p>
            <a:pPr marL="0" indent="0" algn="just">
              <a:spcAft>
                <a:spcPts val="0"/>
              </a:spcAft>
              <a:buNone/>
            </a:pPr>
            <a:r>
              <a:rPr lang="en-US" altLang="zh-CN" sz="1800" kern="100" dirty="0">
                <a:effectLst/>
                <a:latin typeface="华文楷体" panose="02010600040101010101" pitchFamily="2" charset="-122"/>
                <a:ea typeface="华文楷体" panose="02010600040101010101" pitchFamily="2" charset="-122"/>
              </a:rPr>
              <a:t>(4)</a:t>
            </a:r>
            <a:r>
              <a:rPr lang="zh-CN" altLang="zh-CN" sz="1800" kern="100" dirty="0">
                <a:effectLst/>
                <a:latin typeface="华文楷体" panose="02010600040101010101" pitchFamily="2" charset="-122"/>
                <a:ea typeface="华文楷体" panose="02010600040101010101" pitchFamily="2" charset="-122"/>
              </a:rPr>
              <a:t>使组织对组织成员的训练投资得到回收</a:t>
            </a:r>
          </a:p>
          <a:p>
            <a:pPr eaLnBrk="1" hangingPunct="1">
              <a:buFont typeface="Arial" panose="020B0604020202020204" pitchFamily="34" charset="0"/>
              <a:buNone/>
            </a:pPr>
            <a:r>
              <a:rPr lang="zh-CN" altLang="en-US" sz="2200" dirty="0"/>
              <a:t>缺点</a:t>
            </a:r>
            <a:r>
              <a:rPr lang="zh-CN" altLang="en-US" sz="1800" dirty="0"/>
              <a:t>：</a:t>
            </a:r>
            <a:endParaRPr lang="en-US" altLang="zh-CN" sz="1800" dirty="0"/>
          </a:p>
          <a:p>
            <a:pPr eaLnBrk="1" hangingPunct="1">
              <a:buFont typeface="Arial" panose="020B0604020202020204" pitchFamily="34" charset="0"/>
              <a:buNone/>
            </a:pPr>
            <a:r>
              <a:rPr lang="en-US" altLang="zh-CN" sz="1800" kern="100" dirty="0">
                <a:effectLst/>
                <a:latin typeface="华文楷体" panose="02010600040101010101" pitchFamily="2" charset="-122"/>
                <a:ea typeface="华文楷体" panose="02010600040101010101" pitchFamily="2" charset="-122"/>
              </a:rPr>
              <a:t>(1)</a:t>
            </a:r>
            <a:r>
              <a:rPr lang="zh-CN" altLang="zh-CN" sz="1800" kern="100" dirty="0">
                <a:effectLst/>
                <a:latin typeface="华文楷体" panose="02010600040101010101" pitchFamily="2" charset="-122"/>
                <a:ea typeface="华文楷体" panose="02010600040101010101" pitchFamily="2" charset="-122"/>
              </a:rPr>
              <a:t>候选人供应有限，尤其是关键的主管人员，当组织内有大量空缺职位时，</a:t>
            </a:r>
            <a:r>
              <a:rPr lang="zh-CN" altLang="en-US" sz="1800" kern="100" dirty="0">
                <a:effectLst/>
                <a:latin typeface="华文楷体" panose="02010600040101010101" pitchFamily="2" charset="-122"/>
                <a:ea typeface="华文楷体" panose="02010600040101010101" pitchFamily="2" charset="-122"/>
              </a:rPr>
              <a:t>往</a:t>
            </a:r>
            <a:endParaRPr lang="en-US" altLang="zh-CN" sz="1800" kern="100" dirty="0">
              <a:effectLst/>
              <a:latin typeface="华文楷体" panose="02010600040101010101" pitchFamily="2" charset="-122"/>
              <a:ea typeface="华文楷体" panose="02010600040101010101" pitchFamily="2" charset="-122"/>
            </a:endParaRPr>
          </a:p>
          <a:p>
            <a:pPr eaLnBrk="1" hangingPunct="1">
              <a:buFont typeface="Arial" panose="020B0604020202020204" pitchFamily="34" charset="0"/>
              <a:buNone/>
            </a:pPr>
            <a:r>
              <a:rPr lang="zh-CN" altLang="zh-CN" sz="1800" kern="100" dirty="0">
                <a:effectLst/>
                <a:latin typeface="华文楷体" panose="02010600040101010101" pitchFamily="2" charset="-122"/>
                <a:ea typeface="华文楷体" panose="02010600040101010101" pitchFamily="2" charset="-122"/>
              </a:rPr>
              <a:t>往发生“青黄不接”的情况；</a:t>
            </a:r>
            <a:endParaRPr lang="en-US" altLang="zh-CN" sz="1800" kern="100" dirty="0">
              <a:effectLst/>
              <a:latin typeface="华文楷体" panose="02010600040101010101" pitchFamily="2" charset="-122"/>
              <a:ea typeface="华文楷体" panose="02010600040101010101" pitchFamily="2" charset="-122"/>
            </a:endParaRPr>
          </a:p>
          <a:p>
            <a:pPr eaLnBrk="1" hangingPunct="1">
              <a:buFont typeface="Arial" panose="020B0604020202020204" pitchFamily="34" charset="0"/>
              <a:buNone/>
            </a:pPr>
            <a:r>
              <a:rPr lang="en-US" altLang="zh-CN" sz="1800" kern="100" dirty="0">
                <a:effectLst/>
                <a:latin typeface="华文楷体" panose="02010600040101010101" pitchFamily="2" charset="-122"/>
                <a:ea typeface="华文楷体" panose="02010600040101010101" pitchFamily="2" charset="-122"/>
              </a:rPr>
              <a:t>(2)</a:t>
            </a:r>
            <a:r>
              <a:rPr lang="zh-CN" altLang="zh-CN" sz="1800" kern="100" dirty="0">
                <a:effectLst/>
                <a:latin typeface="华文楷体" panose="02010600040101010101" pitchFamily="2" charset="-122"/>
                <a:ea typeface="华文楷体" panose="02010600040101010101" pitchFamily="2" charset="-122"/>
              </a:rPr>
              <a:t>可能造成“近亲繁殖”，因为组织成员习惯了组织内一脉相承的做法，</a:t>
            </a:r>
            <a:r>
              <a:rPr lang="zh-CN" altLang="en-US" sz="1800" kern="100" dirty="0">
                <a:effectLst/>
                <a:latin typeface="华文楷体" panose="02010600040101010101" pitchFamily="2" charset="-122"/>
                <a:ea typeface="华文楷体" panose="02010600040101010101" pitchFamily="2" charset="-122"/>
              </a:rPr>
              <a:t>不易</a:t>
            </a:r>
            <a:endParaRPr lang="en-US" altLang="zh-CN" sz="1800" kern="100" dirty="0">
              <a:effectLst/>
              <a:latin typeface="华文楷体" panose="02010600040101010101" pitchFamily="2" charset="-122"/>
              <a:ea typeface="华文楷体" panose="02010600040101010101" pitchFamily="2" charset="-122"/>
            </a:endParaRPr>
          </a:p>
          <a:p>
            <a:pPr eaLnBrk="1" hangingPunct="1">
              <a:buFont typeface="Arial" panose="020B0604020202020204" pitchFamily="34" charset="0"/>
              <a:buNone/>
            </a:pPr>
            <a:r>
              <a:rPr lang="zh-CN" altLang="zh-CN" sz="1800" kern="100" dirty="0">
                <a:effectLst/>
                <a:latin typeface="华文楷体" panose="02010600040101010101" pitchFamily="2" charset="-122"/>
                <a:ea typeface="华文楷体" panose="02010600040101010101" pitchFamily="2" charset="-122"/>
              </a:rPr>
              <a:t>带来新的观念，而创新对组织是不可缺少的要素；</a:t>
            </a:r>
            <a:endParaRPr lang="en-US" altLang="zh-CN" sz="1800" kern="100" dirty="0">
              <a:effectLst/>
              <a:latin typeface="华文楷体" panose="02010600040101010101" pitchFamily="2" charset="-122"/>
              <a:ea typeface="华文楷体" panose="02010600040101010101" pitchFamily="2" charset="-122"/>
            </a:endParaRPr>
          </a:p>
          <a:p>
            <a:pPr eaLnBrk="1" hangingPunct="1">
              <a:buFont typeface="Arial" panose="020B0604020202020204" pitchFamily="34" charset="0"/>
              <a:buNone/>
            </a:pPr>
            <a:r>
              <a:rPr lang="en-US" altLang="zh-CN" sz="1800" kern="100" dirty="0">
                <a:effectLst/>
                <a:latin typeface="华文楷体" panose="02010600040101010101" pitchFamily="2" charset="-122"/>
                <a:ea typeface="华文楷体" panose="02010600040101010101" pitchFamily="2" charset="-122"/>
              </a:rPr>
              <a:t>(3)</a:t>
            </a:r>
            <a:r>
              <a:rPr lang="zh-CN" altLang="zh-CN" sz="1800" kern="100" dirty="0">
                <a:effectLst/>
                <a:latin typeface="华文楷体" panose="02010600040101010101" pitchFamily="2" charset="-122"/>
                <a:ea typeface="华文楷体" panose="02010600040101010101" pitchFamily="2" charset="-122"/>
              </a:rPr>
              <a:t>可能挫伤组织中没有得到提升的人的积极性。</a:t>
            </a:r>
          </a:p>
          <a:p>
            <a:pPr eaLnBrk="1" hangingPunct="1">
              <a:buFont typeface="Arial" panose="020B0604020202020204" pitchFamily="34" charset="0"/>
              <a:buNone/>
            </a:pPr>
            <a:endParaRPr lang="zh-CN" altLang="en-US" sz="2200" dirty="0"/>
          </a:p>
        </p:txBody>
      </p:sp>
    </p:spTree>
    <p:extLst>
      <p:ext uri="{BB962C8B-B14F-4D97-AF65-F5344CB8AC3E}">
        <p14:creationId xmlns:p14="http://schemas.microsoft.com/office/powerpoint/2010/main" val="3481527220"/>
      </p:ext>
    </p:extLst>
  </p:cSld>
  <p:clrMapOvr>
    <a:masterClrMapping/>
  </p:clrMapOvr>
  <p:transition>
    <p:dissolve/>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1"/>
          <p:cNvSpPr>
            <a:spLocks noGrp="1"/>
          </p:cNvSpPr>
          <p:nvPr>
            <p:ph type="title"/>
          </p:nvPr>
        </p:nvSpPr>
        <p:spPr>
          <a:xfrm>
            <a:off x="500063" y="500063"/>
            <a:ext cx="8229600" cy="439737"/>
          </a:xfrm>
        </p:spPr>
        <p:txBody>
          <a:bodyPr rtlCol="0">
            <a:normAutofit fontScale="90000"/>
          </a:bodyPr>
          <a:lstStyle/>
          <a:p>
            <a:pPr eaLnBrk="1" fontAlgn="auto" hangingPunct="1">
              <a:spcAft>
                <a:spcPts val="0"/>
              </a:spcAft>
              <a:defRPr/>
            </a:pPr>
            <a:br>
              <a:rPr lang="en-US" altLang="zh-CN" sz="2700" dirty="0"/>
            </a:br>
            <a:br>
              <a:rPr lang="en-US" altLang="zh-CN" sz="2700" dirty="0"/>
            </a:br>
            <a:r>
              <a:rPr lang="zh-CN" altLang="en-US" dirty="0"/>
              <a:t>第三节 管理人员的选聘</a:t>
            </a:r>
            <a:br>
              <a:rPr lang="zh-CN" altLang="en-US" dirty="0"/>
            </a:br>
            <a:endParaRPr lang="zh-CN" altLang="en-US" dirty="0"/>
          </a:p>
        </p:txBody>
      </p:sp>
      <p:sp>
        <p:nvSpPr>
          <p:cNvPr id="16387" name="内容占位符 2"/>
          <p:cNvSpPr>
            <a:spLocks noGrp="1"/>
          </p:cNvSpPr>
          <p:nvPr>
            <p:ph idx="1"/>
          </p:nvPr>
        </p:nvSpPr>
        <p:spPr>
          <a:xfrm>
            <a:off x="500380" y="1430019"/>
            <a:ext cx="8186420" cy="4927917"/>
          </a:xfrm>
        </p:spPr>
        <p:txBody>
          <a:bodyPr/>
          <a:lstStyle/>
          <a:p>
            <a:pPr eaLnBrk="1" hangingPunct="1">
              <a:buFont typeface="Arial" panose="020B0604020202020204" pitchFamily="34" charset="0"/>
              <a:buNone/>
            </a:pPr>
            <a:r>
              <a:rPr lang="zh-CN" altLang="en-US" dirty="0"/>
              <a:t>二、管理人员选聘的方式</a:t>
            </a:r>
            <a:endParaRPr lang="zh-CN" altLang="en-US" b="1" dirty="0"/>
          </a:p>
          <a:p>
            <a:pPr eaLnBrk="1" hangingPunct="1">
              <a:buFont typeface="Arial" panose="020B0604020202020204" pitchFamily="34" charset="0"/>
              <a:buNone/>
            </a:pPr>
            <a:r>
              <a:rPr lang="en-US" altLang="zh-CN" sz="2200" dirty="0"/>
              <a:t>2</a:t>
            </a:r>
            <a:r>
              <a:rPr lang="zh-CN" altLang="en-US" sz="2200" dirty="0"/>
              <a:t>、外部招聘</a:t>
            </a:r>
            <a:endParaRPr lang="en-US" altLang="zh-CN" sz="2200" dirty="0"/>
          </a:p>
          <a:p>
            <a:pPr eaLnBrk="1" hangingPunct="1">
              <a:buFont typeface="Arial" panose="020B0604020202020204" pitchFamily="34" charset="0"/>
              <a:buNone/>
            </a:pPr>
            <a:r>
              <a:rPr lang="zh-CN" altLang="en-US" sz="2200" dirty="0"/>
              <a:t>优点：</a:t>
            </a:r>
            <a:endParaRPr lang="en-US" altLang="zh-CN" sz="2200" dirty="0"/>
          </a:p>
          <a:p>
            <a:pPr eaLnBrk="1" hangingPunct="1">
              <a:buFont typeface="Arial" panose="020B0604020202020204" pitchFamily="34" charset="0"/>
              <a:buNone/>
            </a:pPr>
            <a:r>
              <a:rPr lang="en-US" altLang="zh-CN" sz="1800" kern="100" dirty="0">
                <a:effectLst/>
                <a:latin typeface="华文楷体" panose="02010600040101010101" pitchFamily="2" charset="-122"/>
                <a:ea typeface="华文楷体" panose="02010600040101010101" pitchFamily="2" charset="-122"/>
              </a:rPr>
              <a:t>(1)</a:t>
            </a:r>
            <a:r>
              <a:rPr lang="zh-CN" altLang="zh-CN" sz="1800" kern="100" dirty="0">
                <a:effectLst/>
                <a:latin typeface="华文楷体" panose="02010600040101010101" pitchFamily="2" charset="-122"/>
                <a:ea typeface="华文楷体" panose="02010600040101010101" pitchFamily="2" charset="-122"/>
              </a:rPr>
              <a:t>有较广泛的来源来满足组织的需求，并有可能招聘到第一流的人才；</a:t>
            </a:r>
            <a:endParaRPr lang="en-US" altLang="zh-CN" sz="1800" kern="100" dirty="0">
              <a:effectLst/>
              <a:latin typeface="华文楷体" panose="02010600040101010101" pitchFamily="2" charset="-122"/>
              <a:ea typeface="华文楷体" panose="02010600040101010101" pitchFamily="2" charset="-122"/>
            </a:endParaRPr>
          </a:p>
          <a:p>
            <a:pPr eaLnBrk="1" hangingPunct="1">
              <a:buFont typeface="Arial" panose="020B0604020202020204" pitchFamily="34" charset="0"/>
              <a:buNone/>
            </a:pPr>
            <a:r>
              <a:rPr lang="en-US" altLang="zh-CN" sz="1800" kern="100" dirty="0">
                <a:effectLst/>
                <a:latin typeface="华文楷体" panose="02010600040101010101" pitchFamily="2" charset="-122"/>
                <a:ea typeface="华文楷体" panose="02010600040101010101" pitchFamily="2" charset="-122"/>
              </a:rPr>
              <a:t>(2)</a:t>
            </a:r>
            <a:r>
              <a:rPr lang="zh-CN" altLang="zh-CN" sz="1800" kern="100" dirty="0">
                <a:effectLst/>
                <a:latin typeface="华文楷体" panose="02010600040101010101" pitchFamily="2" charset="-122"/>
                <a:ea typeface="华文楷体" panose="02010600040101010101" pitchFamily="2" charset="-122"/>
              </a:rPr>
              <a:t>可避免“近亲繁殖”，给组织带来新的理念和方法；</a:t>
            </a:r>
            <a:endParaRPr lang="en-US" altLang="zh-CN" sz="1800" kern="100" dirty="0">
              <a:effectLst/>
              <a:latin typeface="华文楷体" panose="02010600040101010101" pitchFamily="2" charset="-122"/>
              <a:ea typeface="华文楷体" panose="02010600040101010101" pitchFamily="2" charset="-122"/>
            </a:endParaRPr>
          </a:p>
          <a:p>
            <a:pPr eaLnBrk="1" hangingPunct="1">
              <a:buFont typeface="Arial" panose="020B0604020202020204" pitchFamily="34" charset="0"/>
              <a:buNone/>
            </a:pPr>
            <a:r>
              <a:rPr lang="en-US" altLang="zh-CN" sz="1800" kern="100" dirty="0">
                <a:effectLst/>
                <a:latin typeface="华文楷体" panose="02010600040101010101" pitchFamily="2" charset="-122"/>
                <a:ea typeface="华文楷体" panose="02010600040101010101" pitchFamily="2" charset="-122"/>
              </a:rPr>
              <a:t>(3)</a:t>
            </a:r>
            <a:r>
              <a:rPr lang="zh-CN" altLang="zh-CN" sz="1800" kern="100" dirty="0">
                <a:effectLst/>
                <a:latin typeface="华文楷体" panose="02010600040101010101" pitchFamily="2" charset="-122"/>
                <a:ea typeface="华文楷体" panose="02010600040101010101" pitchFamily="2" charset="-122"/>
              </a:rPr>
              <a:t>可避免组织内没有提拔到人的积极性受挫；</a:t>
            </a:r>
            <a:endParaRPr lang="en-US" altLang="zh-CN" sz="1800" kern="100" dirty="0">
              <a:effectLst/>
              <a:latin typeface="华文楷体" panose="02010600040101010101" pitchFamily="2" charset="-122"/>
              <a:ea typeface="华文楷体" panose="02010600040101010101" pitchFamily="2" charset="-122"/>
            </a:endParaRPr>
          </a:p>
          <a:p>
            <a:pPr eaLnBrk="1" hangingPunct="1">
              <a:buFont typeface="Arial" panose="020B0604020202020204" pitchFamily="34" charset="0"/>
              <a:buNone/>
            </a:pPr>
            <a:r>
              <a:rPr lang="en-US" altLang="zh-CN" sz="1800" kern="100" dirty="0">
                <a:effectLst/>
                <a:latin typeface="华文楷体" panose="02010600040101010101" pitchFamily="2" charset="-122"/>
                <a:ea typeface="华文楷体" panose="02010600040101010101" pitchFamily="2" charset="-122"/>
              </a:rPr>
              <a:t>(4)</a:t>
            </a:r>
            <a:r>
              <a:rPr lang="zh-CN" altLang="zh-CN" sz="1800" kern="100" dirty="0">
                <a:effectLst/>
                <a:latin typeface="华文楷体" panose="02010600040101010101" pitchFamily="2" charset="-122"/>
                <a:ea typeface="华文楷体" panose="02010600040101010101" pitchFamily="2" charset="-122"/>
              </a:rPr>
              <a:t>由于大多数应聘者有一定的经验，可节省在培训上所耗费的大量时间和费用。</a:t>
            </a:r>
          </a:p>
          <a:p>
            <a:pPr eaLnBrk="1" hangingPunct="1">
              <a:buFont typeface="Arial" panose="020B0604020202020204" pitchFamily="34" charset="0"/>
              <a:buNone/>
            </a:pPr>
            <a:r>
              <a:rPr lang="zh-CN" altLang="en-US" sz="2200" dirty="0"/>
              <a:t>缺点：</a:t>
            </a:r>
            <a:endParaRPr lang="en-US" altLang="zh-CN" sz="2200" dirty="0"/>
          </a:p>
          <a:p>
            <a:pPr eaLnBrk="1" hangingPunct="1">
              <a:buFont typeface="Arial" panose="020B0604020202020204" pitchFamily="34" charset="0"/>
              <a:buNone/>
            </a:pPr>
            <a:r>
              <a:rPr lang="en-US" altLang="zh-CN" sz="1800" kern="100" dirty="0">
                <a:effectLst/>
                <a:latin typeface="+mn-ea"/>
              </a:rPr>
              <a:t>(1)</a:t>
            </a:r>
            <a:r>
              <a:rPr lang="zh-CN" altLang="zh-CN" sz="1800" kern="100" dirty="0">
                <a:effectLst/>
                <a:latin typeface="+mn-ea"/>
              </a:rPr>
              <a:t>由于组织不了解应聘者的实际情况，有时会造成很大的失望；</a:t>
            </a:r>
            <a:endParaRPr lang="en-US" altLang="zh-CN" sz="1800" kern="100" dirty="0">
              <a:effectLst/>
              <a:latin typeface="+mn-ea"/>
            </a:endParaRPr>
          </a:p>
          <a:p>
            <a:pPr eaLnBrk="1" hangingPunct="1">
              <a:buFont typeface="Arial" panose="020B0604020202020204" pitchFamily="34" charset="0"/>
              <a:buNone/>
            </a:pPr>
            <a:r>
              <a:rPr lang="en-US" altLang="zh-CN" sz="1800" kern="100" dirty="0">
                <a:effectLst/>
                <a:latin typeface="+mn-ea"/>
              </a:rPr>
              <a:t>(2)</a:t>
            </a:r>
            <a:r>
              <a:rPr lang="zh-CN" altLang="zh-CN" sz="1800" kern="100" dirty="0">
                <a:effectLst/>
                <a:latin typeface="+mn-ea"/>
              </a:rPr>
              <a:t>应聘者对组织的历史和现状不了解，需要有一个熟悉的过程；</a:t>
            </a:r>
            <a:endParaRPr lang="en-US" altLang="zh-CN" sz="1800" kern="100" dirty="0">
              <a:effectLst/>
              <a:latin typeface="+mn-ea"/>
            </a:endParaRPr>
          </a:p>
          <a:p>
            <a:pPr eaLnBrk="1" hangingPunct="1">
              <a:buFont typeface="Arial" panose="020B0604020202020204" pitchFamily="34" charset="0"/>
              <a:buNone/>
            </a:pPr>
            <a:r>
              <a:rPr lang="en-US" altLang="zh-CN" sz="1800" kern="100" dirty="0">
                <a:effectLst/>
                <a:latin typeface="+mn-ea"/>
              </a:rPr>
              <a:t>(3)</a:t>
            </a:r>
            <a:r>
              <a:rPr lang="zh-CN" altLang="zh-CN" sz="1800" kern="100" dirty="0">
                <a:effectLst/>
                <a:latin typeface="+mn-ea"/>
              </a:rPr>
              <a:t>如果组织中有胜任的人未被选用，则从外部招聘会使他们感到不公平，对</a:t>
            </a:r>
            <a:r>
              <a:rPr lang="zh-CN" altLang="en-US" sz="1800" kern="100" dirty="0">
                <a:effectLst/>
                <a:latin typeface="+mn-ea"/>
              </a:rPr>
              <a:t>自</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己的前途失去信心。</a:t>
            </a:r>
          </a:p>
          <a:p>
            <a:pPr eaLnBrk="1" hangingPunct="1">
              <a:buFont typeface="Arial" panose="020B0604020202020204" pitchFamily="34" charset="0"/>
              <a:buNone/>
            </a:pPr>
            <a:endParaRPr lang="zh-CN" altLang="en-US" sz="2200" dirty="0"/>
          </a:p>
        </p:txBody>
      </p:sp>
    </p:spTree>
    <p:extLst>
      <p:ext uri="{BB962C8B-B14F-4D97-AF65-F5344CB8AC3E}">
        <p14:creationId xmlns:p14="http://schemas.microsoft.com/office/powerpoint/2010/main" val="2301881103"/>
      </p:ext>
    </p:extLst>
  </p:cSld>
  <p:clrMapOvr>
    <a:masterClrMapping/>
  </p:clrMapOvr>
  <p:transition>
    <p:dissolve/>
  </p:transition>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1"/>
          <p:cNvSpPr>
            <a:spLocks noGrp="1"/>
          </p:cNvSpPr>
          <p:nvPr>
            <p:ph type="title"/>
          </p:nvPr>
        </p:nvSpPr>
        <p:spPr>
          <a:xfrm>
            <a:off x="500063" y="500063"/>
            <a:ext cx="8229600" cy="439737"/>
          </a:xfrm>
        </p:spPr>
        <p:txBody>
          <a:bodyPr rtlCol="0">
            <a:normAutofit fontScale="90000"/>
          </a:bodyPr>
          <a:lstStyle/>
          <a:p>
            <a:pPr eaLnBrk="1" fontAlgn="auto" hangingPunct="1">
              <a:spcAft>
                <a:spcPts val="0"/>
              </a:spcAft>
              <a:defRPr/>
            </a:pPr>
            <a:br>
              <a:rPr lang="en-US" altLang="zh-CN" sz="2700" dirty="0"/>
            </a:br>
            <a:br>
              <a:rPr lang="en-US" altLang="zh-CN" sz="2700" dirty="0"/>
            </a:br>
            <a:r>
              <a:rPr lang="zh-CN" altLang="en-US" dirty="0"/>
              <a:t>第三节 管理人员的选聘</a:t>
            </a:r>
            <a:br>
              <a:rPr lang="zh-CN" altLang="en-US" dirty="0"/>
            </a:br>
            <a:endParaRPr lang="zh-CN" altLang="en-US" dirty="0"/>
          </a:p>
        </p:txBody>
      </p:sp>
      <p:sp>
        <p:nvSpPr>
          <p:cNvPr id="16387" name="内容占位符 2"/>
          <p:cNvSpPr>
            <a:spLocks noGrp="1"/>
          </p:cNvSpPr>
          <p:nvPr>
            <p:ph idx="1"/>
          </p:nvPr>
        </p:nvSpPr>
        <p:spPr>
          <a:xfrm>
            <a:off x="500380" y="1430019"/>
            <a:ext cx="8186420" cy="4927917"/>
          </a:xfrm>
        </p:spPr>
        <p:txBody>
          <a:bodyPr/>
          <a:lstStyle/>
          <a:p>
            <a:pPr eaLnBrk="1" hangingPunct="1">
              <a:buFont typeface="Arial" panose="020B0604020202020204" pitchFamily="34" charset="0"/>
              <a:buNone/>
            </a:pPr>
            <a:r>
              <a:rPr lang="zh-CN" altLang="en-US" dirty="0"/>
              <a:t>二、管理人员选聘的程序和方法</a:t>
            </a:r>
            <a:endParaRPr lang="zh-CN" altLang="en-US" b="1" dirty="0"/>
          </a:p>
          <a:p>
            <a:pPr eaLnBrk="1" hangingPunct="1">
              <a:buFont typeface="Arial" panose="020B0604020202020204" pitchFamily="34" charset="0"/>
              <a:buNone/>
            </a:pPr>
            <a:r>
              <a:rPr lang="zh-CN" altLang="en-US" sz="2200" dirty="0"/>
              <a:t>组织内实施</a:t>
            </a:r>
            <a:endParaRPr lang="en-US" altLang="zh-CN" sz="2200" dirty="0"/>
          </a:p>
          <a:p>
            <a:pPr marL="0" lvl="0" indent="0" algn="just">
              <a:lnSpc>
                <a:spcPct val="150000"/>
              </a:lnSpc>
              <a:spcAft>
                <a:spcPts val="0"/>
              </a:spcAft>
              <a:buNone/>
            </a:pPr>
            <a:r>
              <a:rPr lang="en-US" altLang="zh-CN" sz="1800" kern="100" dirty="0">
                <a:effectLst/>
                <a:latin typeface="+mn-ea"/>
              </a:rPr>
              <a:t>1</a:t>
            </a:r>
            <a:r>
              <a:rPr lang="zh-CN" altLang="en-US" sz="1800" kern="100" dirty="0">
                <a:effectLst/>
                <a:latin typeface="+mn-ea"/>
              </a:rPr>
              <a:t>、</a:t>
            </a:r>
            <a:r>
              <a:rPr lang="zh-CN" altLang="zh-CN" sz="1800" kern="100" dirty="0">
                <a:effectLst/>
                <a:latin typeface="+mn-ea"/>
              </a:rPr>
              <a:t>面谈</a:t>
            </a:r>
          </a:p>
          <a:p>
            <a:pPr marL="0" lvl="0" indent="0" algn="just">
              <a:lnSpc>
                <a:spcPct val="150000"/>
              </a:lnSpc>
              <a:spcAft>
                <a:spcPts val="0"/>
              </a:spcAft>
              <a:buNone/>
            </a:pPr>
            <a:r>
              <a:rPr lang="en-US" altLang="zh-CN" sz="1800" kern="100" dirty="0">
                <a:effectLst/>
                <a:latin typeface="+mn-ea"/>
              </a:rPr>
              <a:t>2</a:t>
            </a:r>
            <a:r>
              <a:rPr lang="zh-CN" altLang="en-US" sz="1800" kern="100" dirty="0">
                <a:effectLst/>
                <a:latin typeface="+mn-ea"/>
              </a:rPr>
              <a:t>、</a:t>
            </a:r>
            <a:r>
              <a:rPr lang="zh-CN" altLang="zh-CN" sz="1800" kern="100" dirty="0">
                <a:effectLst/>
                <a:latin typeface="+mn-ea"/>
              </a:rPr>
              <a:t>获取有关参考资料</a:t>
            </a:r>
          </a:p>
          <a:p>
            <a:pPr marL="0" lvl="0" indent="0" algn="just">
              <a:lnSpc>
                <a:spcPct val="150000"/>
              </a:lnSpc>
              <a:spcAft>
                <a:spcPts val="0"/>
              </a:spcAft>
              <a:buNone/>
            </a:pPr>
            <a:r>
              <a:rPr lang="en-US" altLang="zh-CN" sz="1800" kern="100" dirty="0">
                <a:effectLst/>
                <a:latin typeface="+mn-ea"/>
              </a:rPr>
              <a:t>3</a:t>
            </a:r>
            <a:r>
              <a:rPr lang="zh-CN" altLang="en-US" sz="1800" kern="100" dirty="0">
                <a:effectLst/>
                <a:latin typeface="+mn-ea"/>
              </a:rPr>
              <a:t>、</a:t>
            </a:r>
            <a:r>
              <a:rPr lang="zh-CN" altLang="zh-CN" sz="1800" kern="100" dirty="0">
                <a:effectLst/>
                <a:latin typeface="+mn-ea"/>
              </a:rPr>
              <a:t>举行测验</a:t>
            </a:r>
            <a:endParaRPr lang="en-US" altLang="zh-CN" sz="1800" kern="100" dirty="0">
              <a:effectLst/>
              <a:latin typeface="+mn-ea"/>
            </a:endParaRPr>
          </a:p>
          <a:p>
            <a:pPr marL="0" lvl="0" indent="0" algn="just">
              <a:lnSpc>
                <a:spcPct val="150000"/>
              </a:lnSpc>
              <a:spcAft>
                <a:spcPts val="0"/>
              </a:spcAft>
              <a:buNone/>
            </a:pPr>
            <a:r>
              <a:rPr lang="en-US" altLang="zh-CN" sz="1800" kern="100" dirty="0">
                <a:effectLst/>
                <a:latin typeface="+mn-ea"/>
              </a:rPr>
              <a:t>4</a:t>
            </a:r>
            <a:r>
              <a:rPr lang="zh-CN" altLang="en-US" sz="1800" kern="100" dirty="0">
                <a:effectLst/>
                <a:latin typeface="+mn-ea"/>
              </a:rPr>
              <a:t>、</a:t>
            </a:r>
            <a:r>
              <a:rPr lang="zh-CN" altLang="zh-CN" sz="1800" kern="100" dirty="0">
                <a:effectLst/>
                <a:latin typeface="+mn-ea"/>
              </a:rPr>
              <a:t>体格检查</a:t>
            </a:r>
            <a:endParaRPr lang="en-US" altLang="zh-CN" sz="1800" kern="100" dirty="0">
              <a:effectLst/>
              <a:latin typeface="+mn-ea"/>
            </a:endParaRPr>
          </a:p>
          <a:p>
            <a:pPr marL="0" lvl="0" indent="0" algn="just">
              <a:lnSpc>
                <a:spcPct val="150000"/>
              </a:lnSpc>
              <a:spcAft>
                <a:spcPts val="0"/>
              </a:spcAft>
              <a:buNone/>
            </a:pPr>
            <a:r>
              <a:rPr lang="en-US" altLang="zh-CN" sz="1800" kern="100" dirty="0">
                <a:effectLst/>
                <a:latin typeface="+mn-ea"/>
              </a:rPr>
              <a:t>5</a:t>
            </a:r>
            <a:r>
              <a:rPr lang="zh-CN" altLang="en-US" sz="1800" kern="100" dirty="0">
                <a:effectLst/>
                <a:latin typeface="+mn-ea"/>
              </a:rPr>
              <a:t>、</a:t>
            </a:r>
            <a:r>
              <a:rPr lang="zh-CN" altLang="zh-CN" sz="1800" kern="100" dirty="0">
                <a:effectLst/>
                <a:latin typeface="+mn-ea"/>
              </a:rPr>
              <a:t>上级主管批准</a:t>
            </a:r>
          </a:p>
          <a:p>
            <a:pPr eaLnBrk="1" hangingPunct="1">
              <a:buFont typeface="Arial" panose="020B0604020202020204" pitchFamily="34" charset="0"/>
              <a:buNone/>
            </a:pPr>
            <a:endParaRPr lang="zh-CN" altLang="en-US" sz="2200" dirty="0"/>
          </a:p>
        </p:txBody>
      </p:sp>
    </p:spTree>
    <p:extLst>
      <p:ext uri="{BB962C8B-B14F-4D97-AF65-F5344CB8AC3E}">
        <p14:creationId xmlns:p14="http://schemas.microsoft.com/office/powerpoint/2010/main" val="1997601918"/>
      </p:ext>
    </p:extLst>
  </p:cSld>
  <p:clrMapOvr>
    <a:masterClrMapping/>
  </p:clrMapOvr>
  <p:transition>
    <p:dissolve/>
  </p:transition>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1"/>
          <p:cNvSpPr>
            <a:spLocks noGrp="1"/>
          </p:cNvSpPr>
          <p:nvPr>
            <p:ph type="title"/>
          </p:nvPr>
        </p:nvSpPr>
        <p:spPr>
          <a:xfrm>
            <a:off x="500063" y="500063"/>
            <a:ext cx="8229600" cy="439737"/>
          </a:xfrm>
        </p:spPr>
        <p:txBody>
          <a:bodyPr rtlCol="0">
            <a:normAutofit fontScale="90000"/>
          </a:bodyPr>
          <a:lstStyle/>
          <a:p>
            <a:pPr eaLnBrk="1" fontAlgn="auto" hangingPunct="1">
              <a:spcAft>
                <a:spcPts val="0"/>
              </a:spcAft>
              <a:defRPr/>
            </a:pPr>
            <a:br>
              <a:rPr lang="en-US" altLang="zh-CN" sz="2700" dirty="0"/>
            </a:br>
            <a:br>
              <a:rPr lang="en-US" altLang="zh-CN" sz="2700" dirty="0"/>
            </a:br>
            <a:r>
              <a:rPr lang="zh-CN" altLang="en-US" dirty="0"/>
              <a:t>第三节 管理人员的选聘</a:t>
            </a:r>
            <a:br>
              <a:rPr lang="zh-CN" altLang="en-US" dirty="0"/>
            </a:br>
            <a:endParaRPr lang="zh-CN" altLang="en-US" dirty="0"/>
          </a:p>
        </p:txBody>
      </p:sp>
      <p:sp>
        <p:nvSpPr>
          <p:cNvPr id="16387" name="内容占位符 2"/>
          <p:cNvSpPr>
            <a:spLocks noGrp="1"/>
          </p:cNvSpPr>
          <p:nvPr>
            <p:ph idx="1"/>
          </p:nvPr>
        </p:nvSpPr>
        <p:spPr>
          <a:xfrm>
            <a:off x="500380" y="1430019"/>
            <a:ext cx="8186420" cy="4927917"/>
          </a:xfrm>
        </p:spPr>
        <p:txBody>
          <a:bodyPr/>
          <a:lstStyle/>
          <a:p>
            <a:pPr eaLnBrk="1" hangingPunct="1">
              <a:buFont typeface="Arial" panose="020B0604020202020204" pitchFamily="34" charset="0"/>
              <a:buNone/>
            </a:pPr>
            <a:r>
              <a:rPr lang="zh-CN" altLang="en-US" dirty="0"/>
              <a:t>二、管理人员选聘的程序和方法</a:t>
            </a:r>
            <a:endParaRPr lang="zh-CN" altLang="en-US" b="1" dirty="0"/>
          </a:p>
          <a:p>
            <a:pPr eaLnBrk="1" hangingPunct="1">
              <a:buFont typeface="Arial" panose="020B0604020202020204" pitchFamily="34" charset="0"/>
              <a:buNone/>
            </a:pPr>
            <a:r>
              <a:rPr lang="zh-CN" altLang="en-US" sz="2200" dirty="0"/>
              <a:t>组织外实施</a:t>
            </a:r>
            <a:endParaRPr lang="en-US" altLang="zh-CN" sz="2200" dirty="0"/>
          </a:p>
          <a:p>
            <a:pPr eaLnBrk="1" hangingPunct="1">
              <a:buFont typeface="Arial" panose="020B0604020202020204" pitchFamily="34" charset="0"/>
              <a:buNone/>
            </a:pPr>
            <a:r>
              <a:rPr lang="zh-CN" altLang="zh-CN" sz="1800" kern="100" dirty="0">
                <a:effectLst/>
                <a:latin typeface="+mn-ea"/>
              </a:rPr>
              <a:t>组织外机构实施有评价中心、咨询公司、猎头公司等。这里我们主要介绍评价</a:t>
            </a:r>
            <a:r>
              <a:rPr lang="zh-CN" altLang="en-US" sz="1800" kern="100" dirty="0">
                <a:latin typeface="+mn-ea"/>
              </a:rPr>
              <a:t>中</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心的方法。</a:t>
            </a:r>
            <a:endParaRPr lang="en-US" altLang="zh-CN" sz="1800" kern="100" dirty="0">
              <a:latin typeface="+mn-ea"/>
            </a:endParaRPr>
          </a:p>
          <a:p>
            <a:pPr eaLnBrk="1" hangingPunct="1">
              <a:buFont typeface="Arial" panose="020B0604020202020204" pitchFamily="34" charset="0"/>
              <a:buNone/>
            </a:pPr>
            <a:r>
              <a:rPr lang="zh-CN" altLang="zh-CN" sz="1800" kern="100" dirty="0">
                <a:effectLst/>
                <a:latin typeface="+mn-ea"/>
              </a:rPr>
              <a:t>为了衡量一位潜在候选人在典型的主管岗位上的预期绩效水平，评价中心通常</a:t>
            </a:r>
            <a:r>
              <a:rPr lang="zh-CN" altLang="en-US" sz="1800" kern="100" dirty="0">
                <a:effectLst/>
                <a:latin typeface="+mn-ea"/>
              </a:rPr>
              <a:t>安</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排一组候选人花</a:t>
            </a:r>
            <a:r>
              <a:rPr lang="en-US" altLang="zh-CN" sz="1800" kern="100" dirty="0">
                <a:effectLst/>
                <a:latin typeface="+mn-ea"/>
              </a:rPr>
              <a:t>3</a:t>
            </a:r>
            <a:r>
              <a:rPr lang="zh-CN" altLang="zh-CN" sz="1800" kern="100" dirty="0">
                <a:effectLst/>
                <a:latin typeface="+mn-ea"/>
              </a:rPr>
              <a:t>—</a:t>
            </a:r>
            <a:r>
              <a:rPr lang="en-US" altLang="zh-CN" sz="1800" kern="100" dirty="0">
                <a:effectLst/>
                <a:latin typeface="+mn-ea"/>
              </a:rPr>
              <a:t>5</a:t>
            </a:r>
            <a:r>
              <a:rPr lang="zh-CN" altLang="zh-CN" sz="1800" kern="100" dirty="0">
                <a:effectLst/>
                <a:latin typeface="+mn-ea"/>
              </a:rPr>
              <a:t>天进行一系列模拟操作。评价中心将要求他们参加如下活动：</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接受各种心理测验；</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参加一个组织的管理决策小组的活动</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参加实际练习，</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参与讨论解决某些实际问题；</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就某一具体问题做简要的口头介绍，通常是向假定的上级推荐一种合适的行动</a:t>
            </a:r>
            <a:r>
              <a:rPr lang="zh-CN" altLang="en-US" sz="1800" kern="100" dirty="0">
                <a:effectLst/>
                <a:latin typeface="+mn-ea"/>
              </a:rPr>
              <a:t>方</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针，</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从事其他各种演习，例如草拟一份书面报告。</a:t>
            </a:r>
          </a:p>
          <a:p>
            <a:pPr eaLnBrk="1" hangingPunct="1">
              <a:buFont typeface="Arial" panose="020B0604020202020204" pitchFamily="34" charset="0"/>
              <a:buNone/>
            </a:pPr>
            <a:endParaRPr lang="zh-CN" altLang="en-US" sz="2200" dirty="0"/>
          </a:p>
        </p:txBody>
      </p:sp>
    </p:spTree>
    <p:extLst>
      <p:ext uri="{BB962C8B-B14F-4D97-AF65-F5344CB8AC3E}">
        <p14:creationId xmlns:p14="http://schemas.microsoft.com/office/powerpoint/2010/main" val="54609938"/>
      </p:ext>
    </p:extLst>
  </p:cSld>
  <p:clrMapOvr>
    <a:masterClrMapping/>
  </p:clrMapOvr>
  <p:transition>
    <p:dissolve/>
  </p:transitio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1"/>
          <p:cNvSpPr>
            <a:spLocks noGrp="1"/>
          </p:cNvSpPr>
          <p:nvPr>
            <p:ph type="title"/>
          </p:nvPr>
        </p:nvSpPr>
        <p:spPr>
          <a:xfrm>
            <a:off x="500063" y="500063"/>
            <a:ext cx="8229600" cy="439737"/>
          </a:xfrm>
        </p:spPr>
        <p:txBody>
          <a:bodyPr rtlCol="0">
            <a:normAutofit fontScale="90000"/>
          </a:bodyPr>
          <a:lstStyle/>
          <a:p>
            <a:pPr eaLnBrk="1" fontAlgn="auto" hangingPunct="1">
              <a:spcAft>
                <a:spcPts val="0"/>
              </a:spcAft>
              <a:defRPr/>
            </a:pPr>
            <a:br>
              <a:rPr lang="en-US" altLang="zh-CN" sz="2700" dirty="0"/>
            </a:br>
            <a:br>
              <a:rPr lang="en-US" altLang="zh-CN" sz="2700" dirty="0"/>
            </a:br>
            <a:r>
              <a:rPr lang="zh-CN" altLang="en-US" dirty="0"/>
              <a:t>第四节 管理人员的培训</a:t>
            </a:r>
            <a:br>
              <a:rPr lang="zh-CN" altLang="en-US" dirty="0"/>
            </a:br>
            <a:endParaRPr lang="zh-CN" altLang="en-US" dirty="0"/>
          </a:p>
        </p:txBody>
      </p:sp>
      <p:sp>
        <p:nvSpPr>
          <p:cNvPr id="16387" name="内容占位符 2"/>
          <p:cNvSpPr>
            <a:spLocks noGrp="1"/>
          </p:cNvSpPr>
          <p:nvPr>
            <p:ph idx="1"/>
          </p:nvPr>
        </p:nvSpPr>
        <p:spPr>
          <a:xfrm>
            <a:off x="500380" y="1430019"/>
            <a:ext cx="8186420" cy="4927917"/>
          </a:xfrm>
        </p:spPr>
        <p:txBody>
          <a:bodyPr/>
          <a:lstStyle/>
          <a:p>
            <a:pPr eaLnBrk="1" hangingPunct="1">
              <a:buFont typeface="Arial" panose="020B0604020202020204" pitchFamily="34" charset="0"/>
              <a:buNone/>
            </a:pPr>
            <a:r>
              <a:rPr lang="zh-CN" altLang="en-US" dirty="0"/>
              <a:t>一、管理人员培训的内容</a:t>
            </a:r>
            <a:endParaRPr lang="en-US" altLang="zh-CN" dirty="0"/>
          </a:p>
          <a:p>
            <a:pPr eaLnBrk="1" hangingPunct="1">
              <a:buFont typeface="Arial" panose="020B0604020202020204" pitchFamily="34" charset="0"/>
              <a:buNone/>
            </a:pPr>
            <a:r>
              <a:rPr lang="zh-CN" altLang="en-US" sz="2200" dirty="0"/>
              <a:t>（</a:t>
            </a:r>
            <a:r>
              <a:rPr lang="zh-CN" altLang="en-US" sz="2200" dirty="0">
                <a:latin typeface="+mn-ea"/>
              </a:rPr>
              <a:t>一）思想教育</a:t>
            </a:r>
            <a:endParaRPr lang="en-US" altLang="zh-CN" sz="2200" dirty="0">
              <a:latin typeface="+mn-ea"/>
            </a:endParaRPr>
          </a:p>
          <a:p>
            <a:pPr eaLnBrk="1" hangingPunct="1">
              <a:buNone/>
            </a:pPr>
            <a:r>
              <a:rPr lang="zh-CN" altLang="zh-CN" sz="1800" kern="100" dirty="0">
                <a:effectLst/>
                <a:latin typeface="+mn-ea"/>
              </a:rPr>
              <a:t>思想教育包含世界观教育、价值观教育、道德教育、理想教育以及职业教育等</a:t>
            </a:r>
            <a:r>
              <a:rPr lang="zh-CN" altLang="en-US" sz="1800" kern="100" dirty="0">
                <a:effectLst/>
                <a:latin typeface="+mn-ea"/>
              </a:rPr>
              <a:t>。</a:t>
            </a:r>
            <a:endParaRPr lang="en-US" altLang="zh-CN" sz="1800" kern="100" dirty="0">
              <a:effectLst/>
              <a:latin typeface="+mn-ea"/>
            </a:endParaRPr>
          </a:p>
          <a:p>
            <a:pPr eaLnBrk="1" hangingPunct="1">
              <a:buNone/>
            </a:pPr>
            <a:r>
              <a:rPr lang="zh-CN" altLang="zh-CN" sz="1800" kern="100" dirty="0">
                <a:effectLst/>
                <a:latin typeface="+mn-ea"/>
              </a:rPr>
              <a:t>思想教育的核心在于形成一种内化于管理人员心灵深处的历史使命感、社会责任</a:t>
            </a:r>
            <a:endParaRPr lang="en-US" altLang="zh-CN" sz="1800" kern="100" dirty="0">
              <a:effectLst/>
              <a:latin typeface="+mn-ea"/>
            </a:endParaRPr>
          </a:p>
          <a:p>
            <a:pPr eaLnBrk="1" hangingPunct="1">
              <a:buNone/>
            </a:pPr>
            <a:r>
              <a:rPr lang="zh-CN" altLang="zh-CN" sz="1800" kern="100" dirty="0">
                <a:effectLst/>
                <a:latin typeface="+mn-ea"/>
              </a:rPr>
              <a:t>感，形成一种内在的道德约束或自律。</a:t>
            </a:r>
            <a:endParaRPr lang="en-US" altLang="zh-CN" sz="1800" kern="100" dirty="0">
              <a:effectLst/>
              <a:latin typeface="+mn-ea"/>
            </a:endParaRPr>
          </a:p>
          <a:p>
            <a:pPr eaLnBrk="1" hangingPunct="1">
              <a:buNone/>
            </a:pPr>
            <a:r>
              <a:rPr lang="zh-CN" altLang="zh-CN" sz="1800" kern="100" dirty="0">
                <a:effectLst/>
                <a:latin typeface="+mn-ea"/>
                <a:cs typeface="Times New Roman" panose="02020603050405020304" pitchFamily="18" charset="0"/>
              </a:rPr>
              <a:t>企业思想教育应该有企业的特色。</a:t>
            </a:r>
            <a:endParaRPr lang="zh-CN" altLang="zh-CN" sz="1800" kern="100" dirty="0">
              <a:effectLst/>
              <a:latin typeface="+mn-ea"/>
            </a:endParaRPr>
          </a:p>
          <a:p>
            <a:pPr eaLnBrk="1" hangingPunct="1">
              <a:buFont typeface="Arial" panose="020B0604020202020204" pitchFamily="34" charset="0"/>
              <a:buNone/>
            </a:pPr>
            <a:endParaRPr lang="en-US" altLang="zh-CN" sz="2200" dirty="0"/>
          </a:p>
          <a:p>
            <a:pPr eaLnBrk="1" hangingPunct="1">
              <a:buFont typeface="Arial" panose="020B0604020202020204" pitchFamily="34" charset="0"/>
              <a:buNone/>
            </a:pPr>
            <a:endParaRPr lang="zh-CN" altLang="en-US" sz="2200" dirty="0"/>
          </a:p>
        </p:txBody>
      </p:sp>
    </p:spTree>
    <p:extLst>
      <p:ext uri="{BB962C8B-B14F-4D97-AF65-F5344CB8AC3E}">
        <p14:creationId xmlns:p14="http://schemas.microsoft.com/office/powerpoint/2010/main" val="2930548394"/>
      </p:ext>
    </p:extLst>
  </p:cSld>
  <p:clrMapOvr>
    <a:masterClrMapping/>
  </p:clrMapOvr>
  <p:transition>
    <p:dissolve/>
  </p:transition>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1"/>
          <p:cNvSpPr>
            <a:spLocks noGrp="1"/>
          </p:cNvSpPr>
          <p:nvPr>
            <p:ph type="title"/>
          </p:nvPr>
        </p:nvSpPr>
        <p:spPr>
          <a:xfrm>
            <a:off x="500063" y="500063"/>
            <a:ext cx="8229600" cy="439737"/>
          </a:xfrm>
        </p:spPr>
        <p:txBody>
          <a:bodyPr rtlCol="0">
            <a:normAutofit fontScale="90000"/>
          </a:bodyPr>
          <a:lstStyle/>
          <a:p>
            <a:pPr eaLnBrk="1" fontAlgn="auto" hangingPunct="1">
              <a:spcAft>
                <a:spcPts val="0"/>
              </a:spcAft>
              <a:defRPr/>
            </a:pPr>
            <a:br>
              <a:rPr lang="en-US" altLang="zh-CN" sz="2700" dirty="0"/>
            </a:br>
            <a:br>
              <a:rPr lang="en-US" altLang="zh-CN" sz="2700" dirty="0"/>
            </a:br>
            <a:r>
              <a:rPr lang="zh-CN" altLang="en-US" dirty="0"/>
              <a:t>第四节 管理人员的培训</a:t>
            </a:r>
            <a:br>
              <a:rPr lang="zh-CN" altLang="en-US" dirty="0"/>
            </a:br>
            <a:endParaRPr lang="zh-CN" altLang="en-US" dirty="0"/>
          </a:p>
        </p:txBody>
      </p:sp>
      <p:sp>
        <p:nvSpPr>
          <p:cNvPr id="16387" name="内容占位符 2"/>
          <p:cNvSpPr>
            <a:spLocks noGrp="1"/>
          </p:cNvSpPr>
          <p:nvPr>
            <p:ph idx="1"/>
          </p:nvPr>
        </p:nvSpPr>
        <p:spPr>
          <a:xfrm>
            <a:off x="500380" y="1430019"/>
            <a:ext cx="8186420" cy="4927917"/>
          </a:xfrm>
        </p:spPr>
        <p:txBody>
          <a:bodyPr/>
          <a:lstStyle/>
          <a:p>
            <a:pPr eaLnBrk="1" hangingPunct="1">
              <a:buFont typeface="Arial" panose="020B0604020202020204" pitchFamily="34" charset="0"/>
              <a:buNone/>
            </a:pPr>
            <a:r>
              <a:rPr lang="zh-CN" altLang="en-US" dirty="0"/>
              <a:t>一、管理人员培训的内容</a:t>
            </a:r>
            <a:endParaRPr lang="en-US" altLang="zh-CN" dirty="0"/>
          </a:p>
          <a:p>
            <a:pPr eaLnBrk="1" hangingPunct="1">
              <a:buFont typeface="Arial" panose="020B0604020202020204" pitchFamily="34" charset="0"/>
              <a:buNone/>
            </a:pPr>
            <a:r>
              <a:rPr lang="zh-CN" altLang="en-US" sz="2200" dirty="0">
                <a:latin typeface="+mn-ea"/>
              </a:rPr>
              <a:t>（二）管理业务知识</a:t>
            </a:r>
            <a:endParaRPr lang="en-US" altLang="zh-CN" sz="2200" dirty="0">
              <a:latin typeface="+mn-ea"/>
            </a:endParaRPr>
          </a:p>
          <a:p>
            <a:pPr eaLnBrk="1" hangingPunct="1">
              <a:buFont typeface="Arial" panose="020B0604020202020204" pitchFamily="34" charset="0"/>
              <a:buNone/>
            </a:pPr>
            <a:r>
              <a:rPr lang="zh-CN" altLang="zh-CN" sz="1800" kern="100" dirty="0">
                <a:effectLst/>
                <a:latin typeface="+mn-ea"/>
              </a:rPr>
              <a:t>丰富的管理业务知识，有助于管理人员深刻理解环境的变化，并作出符合组织</a:t>
            </a:r>
            <a:r>
              <a:rPr lang="zh-CN" altLang="en-US" sz="1800" kern="100" dirty="0">
                <a:effectLst/>
                <a:latin typeface="+mn-ea"/>
              </a:rPr>
              <a:t>利</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益的决策。这里所讲的管理业务知识是指广义的管理知识。作为一个管理人员</a:t>
            </a:r>
            <a:r>
              <a:rPr lang="zh-CN" altLang="en-US" sz="1800" kern="100" dirty="0">
                <a:effectLst/>
                <a:latin typeface="+mn-ea"/>
              </a:rPr>
              <a:t>，</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没有广博的知识是难以做好管理工作的。管理学的基本原理，以及与组织业务</a:t>
            </a:r>
            <a:r>
              <a:rPr lang="zh-CN" altLang="en-US" sz="1800" kern="100" dirty="0">
                <a:effectLst/>
                <a:latin typeface="+mn-ea"/>
              </a:rPr>
              <a:t>活</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动有关的科学技术知识是管理人员必须掌握和精通的。在此基础上，各方面的</a:t>
            </a:r>
            <a:r>
              <a:rPr lang="zh-CN" altLang="en-US" sz="1800" kern="100" dirty="0">
                <a:effectLst/>
                <a:latin typeface="+mn-ea"/>
              </a:rPr>
              <a:t>知</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识要尽可能地拓宽。</a:t>
            </a:r>
          </a:p>
          <a:p>
            <a:pPr eaLnBrk="1" hangingPunct="1">
              <a:buFont typeface="Arial" panose="020B0604020202020204" pitchFamily="34" charset="0"/>
              <a:buNone/>
            </a:pPr>
            <a:endParaRPr lang="en-US" altLang="zh-CN" sz="2200" dirty="0"/>
          </a:p>
          <a:p>
            <a:pPr eaLnBrk="1" hangingPunct="1">
              <a:buFont typeface="Arial" panose="020B0604020202020204" pitchFamily="34" charset="0"/>
              <a:buNone/>
            </a:pPr>
            <a:endParaRPr lang="zh-CN" altLang="en-US" sz="2200" dirty="0"/>
          </a:p>
        </p:txBody>
      </p:sp>
    </p:spTree>
    <p:extLst>
      <p:ext uri="{BB962C8B-B14F-4D97-AF65-F5344CB8AC3E}">
        <p14:creationId xmlns:p14="http://schemas.microsoft.com/office/powerpoint/2010/main" val="1177205426"/>
      </p:ext>
    </p:extLst>
  </p:cSld>
  <p:clrMapOvr>
    <a:masterClrMapping/>
  </p:clrMapOvr>
  <p:transition>
    <p:dissolve/>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E812AE88-29F4-4AE3-80D8-7ED408D0124E}"/>
              </a:ext>
            </a:extLst>
          </p:cNvPr>
          <p:cNvSpPr>
            <a:spLocks noGrp="1"/>
          </p:cNvSpPr>
          <p:nvPr>
            <p:ph type="title"/>
          </p:nvPr>
        </p:nvSpPr>
        <p:spPr/>
        <p:txBody>
          <a:bodyPr>
            <a:normAutofit/>
          </a:bodyPr>
          <a:lstStyle/>
          <a:p>
            <a:r>
              <a:rPr lang="zh-CN" altLang="en-US" sz="3200" dirty="0"/>
              <a:t>案例导读</a:t>
            </a:r>
          </a:p>
        </p:txBody>
      </p:sp>
      <p:sp>
        <p:nvSpPr>
          <p:cNvPr id="3" name="内容占位符 2">
            <a:extLst>
              <a:ext uri="{FF2B5EF4-FFF2-40B4-BE49-F238E27FC236}">
                <a16:creationId xmlns:a16="http://schemas.microsoft.com/office/drawing/2014/main" id="{2EDADA21-9F96-4F07-87DA-CA69E134B893}"/>
              </a:ext>
            </a:extLst>
          </p:cNvPr>
          <p:cNvSpPr>
            <a:spLocks noGrp="1"/>
          </p:cNvSpPr>
          <p:nvPr>
            <p:ph idx="1"/>
          </p:nvPr>
        </p:nvSpPr>
        <p:spPr>
          <a:xfrm>
            <a:off x="304800" y="1196752"/>
            <a:ext cx="8686800" cy="5661248"/>
          </a:xfrm>
        </p:spPr>
        <p:txBody>
          <a:bodyPr/>
          <a:lstStyle/>
          <a:p>
            <a:pPr marL="0" indent="0" algn="ctr">
              <a:lnSpc>
                <a:spcPct val="173000"/>
              </a:lnSpc>
              <a:spcBef>
                <a:spcPts val="1300"/>
              </a:spcBef>
              <a:spcAft>
                <a:spcPts val="1300"/>
              </a:spcAft>
              <a:buNone/>
            </a:pPr>
            <a:r>
              <a:rPr lang="zh-CN" altLang="zh-CN" sz="1500" b="1" kern="100" dirty="0">
                <a:effectLst/>
                <a:latin typeface="Times New Roman" panose="02020603050405020304" pitchFamily="18" charset="0"/>
                <a:ea typeface="宋体" panose="02010600030101010101" pitchFamily="2" charset="-122"/>
                <a:cs typeface="Times New Roman" panose="02020603050405020304" pitchFamily="18" charset="0"/>
              </a:rPr>
              <a:t>迪斯尼的文化遭遇</a:t>
            </a:r>
            <a:endParaRPr lang="zh-CN" altLang="zh-CN" sz="1500" b="1" kern="100" dirty="0">
              <a:effectLst/>
              <a:latin typeface="Arial" panose="020B0604020202020204" pitchFamily="34" charset="0"/>
              <a:ea typeface="黑体" panose="02010609060101010101" pitchFamily="49" charset="-122"/>
              <a:cs typeface="Times New Roman" panose="02020603050405020304" pitchFamily="18" charset="0"/>
            </a:endParaRPr>
          </a:p>
          <a:p>
            <a:pPr indent="0" algn="just">
              <a:spcAft>
                <a:spcPts val="0"/>
              </a:spcAft>
              <a:buNone/>
            </a:pPr>
            <a:r>
              <a:rPr lang="zh-CN" altLang="zh-CN" sz="1500" kern="100" dirty="0">
                <a:effectLst/>
                <a:latin typeface="Times New Roman" panose="02020603050405020304" pitchFamily="18" charset="0"/>
                <a:ea typeface="宋体" panose="02010600030101010101" pitchFamily="2" charset="-122"/>
              </a:rPr>
              <a:t>跨文化分析和跨文化理解现代企业在实施跨国经营战略和进行跨国经营活动中，适应不同的文化和经济环境，最终在国际市场上确立竞争优势的一大关键，透过剖析日本和法国引进“迪斯尼”乐园后的不同经营结果的实例，也许能给人们以深刻的理解和启迪。</a:t>
            </a:r>
          </a:p>
          <a:p>
            <a:pPr indent="0" algn="just">
              <a:spcAft>
                <a:spcPts val="0"/>
              </a:spcAft>
              <a:buNone/>
            </a:pPr>
            <a:r>
              <a:rPr lang="zh-CN" altLang="zh-CN" sz="1500" kern="100" dirty="0">
                <a:effectLst/>
                <a:latin typeface="Times New Roman" panose="02020603050405020304" pitchFamily="18" charset="0"/>
                <a:ea typeface="宋体" panose="02010600030101010101" pitchFamily="2" charset="-122"/>
              </a:rPr>
              <a:t>美国洛杉矶迪斯尼乐园的巨大成功，在世界上引起了强烈的反响，人们抱之以极大的兴趣。日本和法国也先后从美国引进了迪斯尼乐园。但是两家乐园的经营结果却大相径庭。东京迪斯尼乐园从</a:t>
            </a:r>
            <a:r>
              <a:rPr lang="en-US" altLang="zh-CN" sz="1500" kern="100" dirty="0">
                <a:effectLst/>
                <a:latin typeface="Times New Roman" panose="02020603050405020304" pitchFamily="18" charset="0"/>
                <a:ea typeface="宋体" panose="02010600030101010101" pitchFamily="2" charset="-122"/>
              </a:rPr>
              <a:t>1983</a:t>
            </a:r>
            <a:r>
              <a:rPr lang="zh-CN" altLang="zh-CN" sz="1500" kern="100" dirty="0">
                <a:effectLst/>
                <a:latin typeface="Times New Roman" panose="02020603050405020304" pitchFamily="18" charset="0"/>
                <a:ea typeface="宋体" panose="02010600030101010101" pitchFamily="2" charset="-122"/>
              </a:rPr>
              <a:t>年春建成开业以来，盈利年年大幅度递增。每年吸引游客</a:t>
            </a:r>
            <a:r>
              <a:rPr lang="en-US" altLang="zh-CN" sz="1500" kern="100" dirty="0">
                <a:effectLst/>
                <a:latin typeface="Times New Roman" panose="02020603050405020304" pitchFamily="18" charset="0"/>
                <a:ea typeface="宋体" panose="02010600030101010101" pitchFamily="2" charset="-122"/>
              </a:rPr>
              <a:t>1600</a:t>
            </a:r>
            <a:r>
              <a:rPr lang="zh-CN" altLang="zh-CN" sz="1500" kern="100" dirty="0">
                <a:effectLst/>
                <a:latin typeface="Times New Roman" panose="02020603050405020304" pitchFamily="18" charset="0"/>
                <a:ea typeface="宋体" panose="02010600030101010101" pitchFamily="2" charset="-122"/>
              </a:rPr>
              <a:t>多万人次．销售总额</a:t>
            </a:r>
            <a:r>
              <a:rPr lang="en-US" altLang="zh-CN" sz="1500" kern="100" dirty="0">
                <a:effectLst/>
                <a:latin typeface="Times New Roman" panose="02020603050405020304" pitchFamily="18" charset="0"/>
                <a:ea typeface="宋体" panose="02010600030101010101" pitchFamily="2" charset="-122"/>
              </a:rPr>
              <a:t>13</a:t>
            </a:r>
            <a:r>
              <a:rPr lang="zh-CN" altLang="zh-CN" sz="1500" kern="100" dirty="0">
                <a:effectLst/>
                <a:latin typeface="Times New Roman" panose="02020603050405020304" pitchFamily="18" charset="0"/>
                <a:ea typeface="宋体" panose="02010600030101010101" pitchFamily="2" charset="-122"/>
              </a:rPr>
              <a:t>亿美元，分别比洛杉矶迪斯尼乐园历史最高纪录高</a:t>
            </a:r>
            <a:r>
              <a:rPr lang="en-US" altLang="zh-CN" sz="1500" kern="100" dirty="0">
                <a:effectLst/>
                <a:latin typeface="Times New Roman" panose="02020603050405020304" pitchFamily="18" charset="0"/>
                <a:ea typeface="宋体" panose="02010600030101010101" pitchFamily="2" charset="-122"/>
              </a:rPr>
              <a:t>10%</a:t>
            </a:r>
            <a:r>
              <a:rPr lang="zh-CN" altLang="zh-CN" sz="1500" kern="100" dirty="0">
                <a:effectLst/>
                <a:latin typeface="Times New Roman" panose="02020603050405020304" pitchFamily="18" charset="0"/>
                <a:ea typeface="宋体" panose="02010600030101010101" pitchFamily="2" charset="-122"/>
              </a:rPr>
              <a:t>和</a:t>
            </a:r>
            <a:r>
              <a:rPr lang="en-US" altLang="zh-CN" sz="1500" kern="100" dirty="0">
                <a:effectLst/>
                <a:latin typeface="Times New Roman" panose="02020603050405020304" pitchFamily="18" charset="0"/>
                <a:ea typeface="宋体" panose="02010600030101010101" pitchFamily="2" charset="-122"/>
              </a:rPr>
              <a:t>30%</a:t>
            </a:r>
            <a:r>
              <a:rPr lang="zh-CN" altLang="zh-CN" sz="1500" kern="100" dirty="0">
                <a:effectLst/>
                <a:latin typeface="Times New Roman" panose="02020603050405020304" pitchFamily="18" charset="0"/>
                <a:ea typeface="宋体" panose="02010600030101010101" pitchFamily="2" charset="-122"/>
              </a:rPr>
              <a:t>。重游率高达</a:t>
            </a:r>
            <a:r>
              <a:rPr lang="en-US" altLang="zh-CN" sz="1500" kern="100" dirty="0">
                <a:effectLst/>
                <a:latin typeface="Times New Roman" panose="02020603050405020304" pitchFamily="18" charset="0"/>
                <a:ea typeface="宋体" panose="02010600030101010101" pitchFamily="2" charset="-122"/>
              </a:rPr>
              <a:t>85%</a:t>
            </a:r>
            <a:r>
              <a:rPr lang="zh-CN" altLang="zh-CN" sz="1500" kern="100" dirty="0">
                <a:effectLst/>
                <a:latin typeface="Times New Roman" panose="02020603050405020304" pitchFamily="18" charset="0"/>
                <a:ea typeface="宋体" panose="02010600030101010101" pitchFamily="2" charset="-122"/>
              </a:rPr>
              <a:t>，为世界同行业之最，而巴黎迪斯尼乐园从</a:t>
            </a:r>
            <a:r>
              <a:rPr lang="en-US" altLang="zh-CN" sz="1500" kern="100" dirty="0">
                <a:effectLst/>
                <a:latin typeface="Times New Roman" panose="02020603050405020304" pitchFamily="18" charset="0"/>
                <a:ea typeface="宋体" panose="02010600030101010101" pitchFamily="2" charset="-122"/>
              </a:rPr>
              <a:t>1992</a:t>
            </a:r>
            <a:r>
              <a:rPr lang="zh-CN" altLang="zh-CN" sz="1500" kern="100" dirty="0">
                <a:effectLst/>
                <a:latin typeface="Times New Roman" panose="02020603050405020304" pitchFamily="18" charset="0"/>
                <a:ea typeface="宋体" panose="02010600030101010101" pitchFamily="2" charset="-122"/>
              </a:rPr>
              <a:t>年春建成开业以来，却连续两年严重亏损，上市股票价格直线猛跌。经营惨淡呈难以为继之势。为什么同是迪斯尼乐园，日、法之间竟有如此巨大的差异呢？</a:t>
            </a:r>
          </a:p>
          <a:p>
            <a:pPr indent="0" algn="just">
              <a:spcAft>
                <a:spcPts val="0"/>
              </a:spcAft>
              <a:buNone/>
            </a:pPr>
            <a:r>
              <a:rPr lang="zh-CN" altLang="zh-CN" sz="1500" kern="100" dirty="0">
                <a:effectLst/>
                <a:latin typeface="Times New Roman" panose="02020603050405020304" pitchFamily="18" charset="0"/>
                <a:ea typeface="宋体" panose="02010600030101010101" pitchFamily="2" charset="-122"/>
              </a:rPr>
              <a:t>对这一世界性的话题，仁者见仁，智者见智。除了欧洲经济不景气而日本经济却处于高速发展之外，人们认为最根本的原因还在于文化差异以及迪斯尼公司在法国和日本所采取的营销方式的不同所致。</a:t>
            </a:r>
          </a:p>
          <a:p>
            <a:pPr indent="0" algn="just">
              <a:spcAft>
                <a:spcPts val="0"/>
              </a:spcAft>
              <a:buNone/>
            </a:pPr>
            <a:r>
              <a:rPr lang="en-US" altLang="zh-CN" sz="1500" kern="100" dirty="0">
                <a:effectLst/>
                <a:latin typeface="Times New Roman" panose="02020603050405020304" pitchFamily="18" charset="0"/>
                <a:ea typeface="宋体" panose="02010600030101010101" pitchFamily="2" charset="-122"/>
              </a:rPr>
              <a:t>1984</a:t>
            </a:r>
            <a:r>
              <a:rPr lang="zh-CN" altLang="zh-CN" sz="1500" kern="100" dirty="0">
                <a:effectLst/>
                <a:latin typeface="Times New Roman" panose="02020603050405020304" pitchFamily="18" charset="0"/>
                <a:ea typeface="宋体" panose="02010600030101010101" pitchFamily="2" charset="-122"/>
              </a:rPr>
              <a:t>年美国迪斯尼公司计划筹建欧洲乐园，曾引起整个欧洲的轰动，许多人庆幸不必远涉重洋到美国去看迪斯尼乐园了。因此，这个汁划一提出，就得到了广泛的支持。随处都传递着几乎相同的信息：—定会成功。美国、日本的迪斯尼乐园大放光彩，十分成功，这也给欧洲迪斯尼乐园以莫大的信心。人们满怀激情地估计了当时可能达到的效益：欧洲迪斯尼乐园建成后，每天将接待</a:t>
            </a:r>
            <a:r>
              <a:rPr lang="en-US" altLang="zh-CN" sz="1500" kern="100" dirty="0">
                <a:effectLst/>
                <a:latin typeface="Times New Roman" panose="02020603050405020304" pitchFamily="18" charset="0"/>
                <a:ea typeface="宋体" panose="02010600030101010101" pitchFamily="2" charset="-122"/>
              </a:rPr>
              <a:t>6</a:t>
            </a:r>
            <a:r>
              <a:rPr lang="zh-CN" altLang="zh-CN" sz="1500" kern="100" dirty="0">
                <a:effectLst/>
                <a:latin typeface="Times New Roman" panose="02020603050405020304" pitchFamily="18" charset="0"/>
                <a:ea typeface="宋体" panose="02010600030101010101" pitchFamily="2" charset="-122"/>
              </a:rPr>
              <a:t>—</a:t>
            </a:r>
            <a:r>
              <a:rPr lang="en-US" altLang="zh-CN" sz="1500" kern="100" dirty="0">
                <a:effectLst/>
                <a:latin typeface="Times New Roman" panose="02020603050405020304" pitchFamily="18" charset="0"/>
                <a:ea typeface="宋体" panose="02010600030101010101" pitchFamily="2" charset="-122"/>
              </a:rPr>
              <a:t>7</a:t>
            </a:r>
            <a:r>
              <a:rPr lang="zh-CN" altLang="zh-CN" sz="1500" kern="100" dirty="0">
                <a:effectLst/>
                <a:latin typeface="Times New Roman" panose="02020603050405020304" pitchFamily="18" charset="0"/>
                <a:ea typeface="宋体" panose="02010600030101010101" pitchFamily="2" charset="-122"/>
              </a:rPr>
              <a:t>万名游客，—年约</a:t>
            </a:r>
            <a:r>
              <a:rPr lang="en-US" altLang="zh-CN" sz="1500" kern="100" dirty="0">
                <a:effectLst/>
                <a:latin typeface="Times New Roman" panose="02020603050405020304" pitchFamily="18" charset="0"/>
                <a:ea typeface="宋体" panose="02010600030101010101" pitchFamily="2" charset="-122"/>
              </a:rPr>
              <a:t>1100</a:t>
            </a:r>
            <a:r>
              <a:rPr lang="zh-CN" altLang="zh-CN" sz="1500" kern="100" dirty="0">
                <a:effectLst/>
                <a:latin typeface="Times New Roman" panose="02020603050405020304" pitchFamily="18" charset="0"/>
                <a:ea typeface="宋体" panose="02010600030101010101" pitchFamily="2" charset="-122"/>
              </a:rPr>
              <a:t>万人次。每年仅门票收入—项即可达数</a:t>
            </a:r>
            <a:r>
              <a:rPr lang="en-US" altLang="zh-CN" sz="1500" kern="100" dirty="0">
                <a:effectLst/>
                <a:latin typeface="Times New Roman" panose="02020603050405020304" pitchFamily="18" charset="0"/>
                <a:ea typeface="宋体" panose="02010600030101010101" pitchFamily="2" charset="-122"/>
              </a:rPr>
              <a:t>10</a:t>
            </a:r>
            <a:r>
              <a:rPr lang="zh-CN" altLang="zh-CN" sz="1500" kern="100" dirty="0">
                <a:effectLst/>
                <a:latin typeface="Times New Roman" panose="02020603050405020304" pitchFamily="18" charset="0"/>
                <a:ea typeface="宋体" panose="02010600030101010101" pitchFamily="2" charset="-122"/>
              </a:rPr>
              <a:t>亿法郎。其他收人也相当可观：每辆汽车的停车费为</a:t>
            </a:r>
            <a:r>
              <a:rPr lang="en-US" altLang="zh-CN" sz="1500" kern="100" dirty="0">
                <a:effectLst/>
                <a:latin typeface="Times New Roman" panose="02020603050405020304" pitchFamily="18" charset="0"/>
                <a:ea typeface="宋体" panose="02010600030101010101" pitchFamily="2" charset="-122"/>
              </a:rPr>
              <a:t>10</a:t>
            </a:r>
            <a:r>
              <a:rPr lang="zh-CN" altLang="zh-CN" sz="1500" kern="100" dirty="0">
                <a:effectLst/>
                <a:latin typeface="Times New Roman" panose="02020603050405020304" pitchFamily="18" charset="0"/>
                <a:ea typeface="宋体" panose="02010600030101010101" pitchFamily="2" charset="-122"/>
              </a:rPr>
              <a:t>法郎，每人平均用餐费用为</a:t>
            </a:r>
            <a:r>
              <a:rPr lang="en-US" altLang="zh-CN" sz="1500" kern="100" dirty="0">
                <a:effectLst/>
                <a:latin typeface="Times New Roman" panose="02020603050405020304" pitchFamily="18" charset="0"/>
                <a:ea typeface="宋体" panose="02010600030101010101" pitchFamily="2" charset="-122"/>
              </a:rPr>
              <a:t>100</a:t>
            </a:r>
            <a:r>
              <a:rPr lang="zh-CN" altLang="zh-CN" sz="1500" kern="100" dirty="0">
                <a:effectLst/>
                <a:latin typeface="Times New Roman" panose="02020603050405020304" pitchFamily="18" charset="0"/>
                <a:ea typeface="宋体" panose="02010600030101010101" pitchFamily="2" charset="-122"/>
              </a:rPr>
              <a:t>法郎，每人平均购买</a:t>
            </a:r>
            <a:r>
              <a:rPr lang="en-US" altLang="zh-CN" sz="1500" kern="100" dirty="0">
                <a:effectLst/>
                <a:latin typeface="Times New Roman" panose="02020603050405020304" pitchFamily="18" charset="0"/>
                <a:ea typeface="宋体" panose="02010600030101010101" pitchFamily="2" charset="-122"/>
              </a:rPr>
              <a:t>100</a:t>
            </a:r>
            <a:r>
              <a:rPr lang="zh-CN" altLang="zh-CN" sz="1500" kern="100" dirty="0">
                <a:effectLst/>
                <a:latin typeface="Times New Roman" panose="02020603050405020304" pitchFamily="18" charset="0"/>
                <a:ea typeface="宋体" panose="02010600030101010101" pitchFamily="2" charset="-122"/>
              </a:rPr>
              <a:t>法郎的纪念品。因此每一游客除门票外至少要花销</a:t>
            </a:r>
            <a:r>
              <a:rPr lang="en-US" altLang="zh-CN" sz="1500" kern="100" dirty="0">
                <a:effectLst/>
                <a:latin typeface="Times New Roman" panose="02020603050405020304" pitchFamily="18" charset="0"/>
                <a:ea typeface="宋体" panose="02010600030101010101" pitchFamily="2" charset="-122"/>
              </a:rPr>
              <a:t>300</a:t>
            </a:r>
            <a:r>
              <a:rPr lang="zh-CN" altLang="zh-CN" sz="1500" kern="100" dirty="0">
                <a:effectLst/>
                <a:latin typeface="Times New Roman" panose="02020603050405020304" pitchFamily="18" charset="0"/>
                <a:ea typeface="宋体" panose="02010600030101010101" pitchFamily="2" charset="-122"/>
              </a:rPr>
              <a:t>多法郎，其收益是相当可观的。</a:t>
            </a:r>
          </a:p>
          <a:p>
            <a:pPr indent="0" algn="just">
              <a:spcAft>
                <a:spcPts val="0"/>
              </a:spcAft>
              <a:buNone/>
            </a:pPr>
            <a:endParaRPr lang="zh-CN" altLang="en-US" dirty="0"/>
          </a:p>
        </p:txBody>
      </p:sp>
    </p:spTree>
    <p:extLst>
      <p:ext uri="{BB962C8B-B14F-4D97-AF65-F5344CB8AC3E}">
        <p14:creationId xmlns:p14="http://schemas.microsoft.com/office/powerpoint/2010/main" val="2255095463"/>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1"/>
          <p:cNvSpPr>
            <a:spLocks noGrp="1"/>
          </p:cNvSpPr>
          <p:nvPr>
            <p:ph type="title"/>
          </p:nvPr>
        </p:nvSpPr>
        <p:spPr>
          <a:xfrm>
            <a:off x="500063" y="500063"/>
            <a:ext cx="8229600" cy="439737"/>
          </a:xfrm>
        </p:spPr>
        <p:txBody>
          <a:bodyPr rtlCol="0">
            <a:normAutofit fontScale="90000"/>
          </a:bodyPr>
          <a:lstStyle/>
          <a:p>
            <a:pPr eaLnBrk="1" fontAlgn="auto" hangingPunct="1">
              <a:spcAft>
                <a:spcPts val="0"/>
              </a:spcAft>
              <a:defRPr/>
            </a:pPr>
            <a:br>
              <a:rPr lang="en-US" altLang="zh-CN" sz="2700" dirty="0"/>
            </a:br>
            <a:br>
              <a:rPr lang="en-US" altLang="zh-CN" sz="2700" dirty="0"/>
            </a:br>
            <a:r>
              <a:rPr lang="zh-CN" altLang="en-US" dirty="0"/>
              <a:t>第四节 管理人员的培训</a:t>
            </a:r>
            <a:br>
              <a:rPr lang="zh-CN" altLang="en-US" dirty="0"/>
            </a:br>
            <a:endParaRPr lang="zh-CN" altLang="en-US" dirty="0"/>
          </a:p>
        </p:txBody>
      </p:sp>
      <p:sp>
        <p:nvSpPr>
          <p:cNvPr id="16387" name="内容占位符 2"/>
          <p:cNvSpPr>
            <a:spLocks noGrp="1"/>
          </p:cNvSpPr>
          <p:nvPr>
            <p:ph idx="1"/>
          </p:nvPr>
        </p:nvSpPr>
        <p:spPr>
          <a:xfrm>
            <a:off x="500380" y="1430019"/>
            <a:ext cx="8186420" cy="4927917"/>
          </a:xfrm>
        </p:spPr>
        <p:txBody>
          <a:bodyPr/>
          <a:lstStyle/>
          <a:p>
            <a:pPr eaLnBrk="1" hangingPunct="1">
              <a:buFont typeface="Arial" panose="020B0604020202020204" pitchFamily="34" charset="0"/>
              <a:buNone/>
            </a:pPr>
            <a:r>
              <a:rPr lang="zh-CN" altLang="en-US" dirty="0"/>
              <a:t>一、管理人员培训的内容</a:t>
            </a:r>
            <a:endParaRPr lang="en-US" altLang="zh-CN" dirty="0"/>
          </a:p>
          <a:p>
            <a:pPr eaLnBrk="1" hangingPunct="1">
              <a:buFont typeface="Arial" panose="020B0604020202020204" pitchFamily="34" charset="0"/>
              <a:buNone/>
            </a:pPr>
            <a:r>
              <a:rPr lang="zh-CN" altLang="en-US" sz="2200" dirty="0">
                <a:latin typeface="+mn-ea"/>
              </a:rPr>
              <a:t>（三）管理能力和技巧</a:t>
            </a:r>
            <a:endParaRPr lang="en-US" altLang="zh-CN" sz="2200" dirty="0">
              <a:latin typeface="+mn-ea"/>
            </a:endParaRPr>
          </a:p>
          <a:p>
            <a:pPr eaLnBrk="1" hangingPunct="1">
              <a:buFont typeface="Arial" panose="020B0604020202020204" pitchFamily="34" charset="0"/>
              <a:buNone/>
            </a:pPr>
            <a:r>
              <a:rPr lang="zh-CN" altLang="zh-CN" sz="1800" kern="100" dirty="0">
                <a:effectLst/>
                <a:latin typeface="+mn-ea"/>
              </a:rPr>
              <a:t>管理能力和技巧，是管理知识在管理实践中的运用和反映。管理具有很强的实</a:t>
            </a:r>
            <a:r>
              <a:rPr lang="zh-CN" altLang="en-US" sz="1800" kern="100" dirty="0">
                <a:effectLst/>
                <a:latin typeface="+mn-ea"/>
              </a:rPr>
              <a:t>践</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性。因此，管理能力培训就是让管理人员运用管理理论的基本原理和方法，提</a:t>
            </a:r>
            <a:r>
              <a:rPr lang="zh-CN" altLang="en-US" sz="1800" kern="100" dirty="0">
                <a:effectLst/>
                <a:latin typeface="+mn-ea"/>
              </a:rPr>
              <a:t>高</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在实际工作中认识问题、分析问题和解决问题的能力和技巧。</a:t>
            </a:r>
          </a:p>
          <a:p>
            <a:pPr eaLnBrk="1" hangingPunct="1">
              <a:buFont typeface="Arial" panose="020B0604020202020204" pitchFamily="34" charset="0"/>
              <a:buNone/>
            </a:pPr>
            <a:endParaRPr lang="en-US" altLang="zh-CN" sz="2200" dirty="0"/>
          </a:p>
          <a:p>
            <a:pPr eaLnBrk="1" hangingPunct="1">
              <a:buFont typeface="Arial" panose="020B0604020202020204" pitchFamily="34" charset="0"/>
              <a:buNone/>
            </a:pPr>
            <a:endParaRPr lang="zh-CN" altLang="en-US" sz="2200" dirty="0"/>
          </a:p>
        </p:txBody>
      </p:sp>
    </p:spTree>
    <p:extLst>
      <p:ext uri="{BB962C8B-B14F-4D97-AF65-F5344CB8AC3E}">
        <p14:creationId xmlns:p14="http://schemas.microsoft.com/office/powerpoint/2010/main" val="564720725"/>
      </p:ext>
    </p:extLst>
  </p:cSld>
  <p:clrMapOvr>
    <a:masterClrMapping/>
  </p:clrMapOvr>
  <p:transition>
    <p:dissolve/>
  </p:transition>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1"/>
          <p:cNvSpPr>
            <a:spLocks noGrp="1"/>
          </p:cNvSpPr>
          <p:nvPr>
            <p:ph type="title"/>
          </p:nvPr>
        </p:nvSpPr>
        <p:spPr>
          <a:xfrm>
            <a:off x="500063" y="500063"/>
            <a:ext cx="8229600" cy="439737"/>
          </a:xfrm>
        </p:spPr>
        <p:txBody>
          <a:bodyPr rtlCol="0">
            <a:normAutofit fontScale="90000"/>
          </a:bodyPr>
          <a:lstStyle/>
          <a:p>
            <a:pPr eaLnBrk="1" fontAlgn="auto" hangingPunct="1">
              <a:spcAft>
                <a:spcPts val="0"/>
              </a:spcAft>
              <a:defRPr/>
            </a:pPr>
            <a:br>
              <a:rPr lang="en-US" altLang="zh-CN" sz="2700" dirty="0"/>
            </a:br>
            <a:br>
              <a:rPr lang="en-US" altLang="zh-CN" sz="2700" dirty="0"/>
            </a:br>
            <a:r>
              <a:rPr lang="zh-CN" altLang="en-US" dirty="0"/>
              <a:t>第四节 管理人员的培训</a:t>
            </a:r>
            <a:br>
              <a:rPr lang="zh-CN" altLang="en-US" dirty="0"/>
            </a:br>
            <a:endParaRPr lang="zh-CN" altLang="en-US" dirty="0"/>
          </a:p>
        </p:txBody>
      </p:sp>
      <p:sp>
        <p:nvSpPr>
          <p:cNvPr id="16387" name="内容占位符 2"/>
          <p:cNvSpPr>
            <a:spLocks noGrp="1"/>
          </p:cNvSpPr>
          <p:nvPr>
            <p:ph idx="1"/>
          </p:nvPr>
        </p:nvSpPr>
        <p:spPr>
          <a:xfrm>
            <a:off x="500380" y="1430019"/>
            <a:ext cx="8186420" cy="4927917"/>
          </a:xfrm>
        </p:spPr>
        <p:txBody>
          <a:bodyPr/>
          <a:lstStyle/>
          <a:p>
            <a:pPr eaLnBrk="1" hangingPunct="1">
              <a:buFont typeface="Arial" panose="020B0604020202020204" pitchFamily="34" charset="0"/>
              <a:buNone/>
            </a:pPr>
            <a:r>
              <a:rPr lang="zh-CN" altLang="en-US" dirty="0"/>
              <a:t>二、管理人员培训的方法</a:t>
            </a:r>
            <a:endParaRPr lang="en-US" altLang="zh-CN" dirty="0"/>
          </a:p>
          <a:p>
            <a:pPr eaLnBrk="1" hangingPunct="1">
              <a:buFont typeface="Arial" panose="020B0604020202020204" pitchFamily="34" charset="0"/>
              <a:buNone/>
            </a:pPr>
            <a:r>
              <a:rPr lang="en-US" altLang="zh-CN" sz="1800" kern="100" dirty="0">
                <a:effectLst/>
                <a:latin typeface="+mn-ea"/>
                <a:cs typeface="Times New Roman" panose="02020603050405020304" pitchFamily="18" charset="0"/>
              </a:rPr>
              <a:t>(</a:t>
            </a:r>
            <a:r>
              <a:rPr lang="zh-CN" altLang="zh-CN" sz="1800" kern="100" dirty="0">
                <a:effectLst/>
                <a:latin typeface="+mn-ea"/>
              </a:rPr>
              <a:t>一</a:t>
            </a:r>
            <a:r>
              <a:rPr lang="en-US" altLang="zh-CN" sz="1800" kern="100" dirty="0">
                <a:effectLst/>
                <a:latin typeface="+mn-ea"/>
                <a:cs typeface="Times New Roman" panose="02020603050405020304" pitchFamily="18" charset="0"/>
              </a:rPr>
              <a:t>)</a:t>
            </a:r>
            <a:r>
              <a:rPr lang="zh-CN" altLang="zh-CN" sz="1800" kern="100" dirty="0">
                <a:effectLst/>
                <a:latin typeface="+mn-ea"/>
              </a:rPr>
              <a:t>理论培训</a:t>
            </a:r>
            <a:endParaRPr lang="en-US" altLang="zh-CN" sz="1800" kern="100" dirty="0">
              <a:latin typeface="+mn-ea"/>
            </a:endParaRPr>
          </a:p>
          <a:p>
            <a:pPr eaLnBrk="1" hangingPunct="1">
              <a:buFont typeface="Arial" panose="020B0604020202020204" pitchFamily="34" charset="0"/>
              <a:buNone/>
            </a:pPr>
            <a:r>
              <a:rPr lang="en-US" altLang="zh-CN" sz="1800" kern="100" dirty="0">
                <a:effectLst/>
                <a:latin typeface="+mn-ea"/>
                <a:cs typeface="Times New Roman" panose="02020603050405020304" pitchFamily="18" charset="0"/>
              </a:rPr>
              <a:t>(</a:t>
            </a:r>
            <a:r>
              <a:rPr lang="zh-CN" altLang="zh-CN" sz="1800" kern="100" dirty="0">
                <a:effectLst/>
                <a:latin typeface="+mn-ea"/>
              </a:rPr>
              <a:t>二</a:t>
            </a:r>
            <a:r>
              <a:rPr lang="en-US" altLang="zh-CN" sz="1800" kern="100" dirty="0">
                <a:effectLst/>
                <a:latin typeface="+mn-ea"/>
                <a:cs typeface="Times New Roman" panose="02020603050405020304" pitchFamily="18" charset="0"/>
              </a:rPr>
              <a:t>)</a:t>
            </a:r>
            <a:r>
              <a:rPr lang="zh-CN" altLang="zh-CN" sz="1800" kern="100" dirty="0">
                <a:effectLst/>
                <a:latin typeface="+mn-ea"/>
              </a:rPr>
              <a:t>职务轮换</a:t>
            </a:r>
            <a:endParaRPr lang="en-US" altLang="zh-CN" sz="1800" kern="100" dirty="0">
              <a:latin typeface="+mn-ea"/>
            </a:endParaRPr>
          </a:p>
          <a:p>
            <a:pPr eaLnBrk="1" hangingPunct="1">
              <a:buFont typeface="Arial" panose="020B0604020202020204" pitchFamily="34" charset="0"/>
              <a:buNone/>
            </a:pPr>
            <a:r>
              <a:rPr lang="en-US" altLang="zh-CN" sz="1800" kern="100" dirty="0">
                <a:effectLst/>
                <a:latin typeface="+mn-ea"/>
                <a:cs typeface="Times New Roman" panose="02020603050405020304" pitchFamily="18" charset="0"/>
              </a:rPr>
              <a:t>(</a:t>
            </a:r>
            <a:r>
              <a:rPr lang="zh-CN" altLang="zh-CN" sz="1800" kern="100" dirty="0">
                <a:effectLst/>
                <a:latin typeface="+mn-ea"/>
              </a:rPr>
              <a:t>三</a:t>
            </a:r>
            <a:r>
              <a:rPr lang="en-US" altLang="zh-CN" sz="1800" kern="100" dirty="0">
                <a:effectLst/>
                <a:latin typeface="+mn-ea"/>
                <a:cs typeface="Times New Roman" panose="02020603050405020304" pitchFamily="18" charset="0"/>
              </a:rPr>
              <a:t>)</a:t>
            </a:r>
            <a:r>
              <a:rPr lang="zh-CN" altLang="zh-CN" sz="1800" kern="100" dirty="0">
                <a:effectLst/>
                <a:latin typeface="+mn-ea"/>
              </a:rPr>
              <a:t>提升</a:t>
            </a:r>
            <a:endParaRPr lang="en-US" altLang="zh-CN" sz="1800" kern="100" dirty="0">
              <a:effectLst/>
              <a:latin typeface="+mn-ea"/>
            </a:endParaRPr>
          </a:p>
          <a:p>
            <a:pPr eaLnBrk="1" hangingPunct="1">
              <a:buFont typeface="Arial" panose="020B0604020202020204" pitchFamily="34" charset="0"/>
              <a:buNone/>
            </a:pPr>
            <a:r>
              <a:rPr lang="en-US" altLang="zh-CN" sz="1800" kern="100" dirty="0">
                <a:latin typeface="+mn-ea"/>
              </a:rPr>
              <a:t> 1</a:t>
            </a:r>
            <a:r>
              <a:rPr lang="zh-CN" altLang="en-US" sz="1800" kern="100" dirty="0">
                <a:latin typeface="+mn-ea"/>
              </a:rPr>
              <a:t>、有计划提升</a:t>
            </a:r>
            <a:endParaRPr lang="en-US" altLang="zh-CN" sz="1800" kern="100" dirty="0">
              <a:latin typeface="+mn-ea"/>
            </a:endParaRPr>
          </a:p>
          <a:p>
            <a:pPr eaLnBrk="1" hangingPunct="1">
              <a:buFont typeface="Arial" panose="020B0604020202020204" pitchFamily="34" charset="0"/>
              <a:buNone/>
            </a:pPr>
            <a:r>
              <a:rPr lang="en-US" altLang="zh-CN" sz="1800" kern="100" dirty="0">
                <a:latin typeface="+mn-ea"/>
              </a:rPr>
              <a:t> 2</a:t>
            </a:r>
            <a:r>
              <a:rPr lang="zh-CN" altLang="en-US" sz="1800" kern="100" dirty="0">
                <a:latin typeface="+mn-ea"/>
              </a:rPr>
              <a:t>、临时性提升</a:t>
            </a:r>
            <a:endParaRPr lang="en-US" altLang="zh-CN" sz="1800" kern="100" dirty="0">
              <a:latin typeface="+mn-ea"/>
            </a:endParaRPr>
          </a:p>
          <a:p>
            <a:pPr eaLnBrk="1" hangingPunct="1">
              <a:buFont typeface="Arial" panose="020B0604020202020204" pitchFamily="34" charset="0"/>
              <a:buNone/>
            </a:pPr>
            <a:r>
              <a:rPr lang="en-US" altLang="zh-CN" sz="1800" kern="100" dirty="0">
                <a:effectLst/>
                <a:latin typeface="+mn-ea"/>
                <a:cs typeface="Times New Roman" panose="02020603050405020304" pitchFamily="18" charset="0"/>
              </a:rPr>
              <a:t>(</a:t>
            </a:r>
            <a:r>
              <a:rPr lang="zh-CN" altLang="zh-CN" sz="1800" kern="100" dirty="0">
                <a:effectLst/>
                <a:latin typeface="+mn-ea"/>
              </a:rPr>
              <a:t>四</a:t>
            </a:r>
            <a:r>
              <a:rPr lang="en-US" altLang="zh-CN" sz="1800" kern="100" dirty="0">
                <a:effectLst/>
                <a:latin typeface="+mn-ea"/>
                <a:cs typeface="Times New Roman" panose="02020603050405020304" pitchFamily="18" charset="0"/>
              </a:rPr>
              <a:t>)</a:t>
            </a:r>
            <a:r>
              <a:rPr lang="zh-CN" altLang="zh-CN" sz="1800" kern="100" dirty="0">
                <a:effectLst/>
                <a:latin typeface="+mn-ea"/>
              </a:rPr>
              <a:t>在“副职”上培训</a:t>
            </a:r>
            <a:endParaRPr lang="en-US" altLang="zh-CN" sz="1800" kern="100" dirty="0">
              <a:latin typeface="+mn-ea"/>
            </a:endParaRPr>
          </a:p>
          <a:p>
            <a:pPr eaLnBrk="1" hangingPunct="1">
              <a:buFont typeface="Arial" panose="020B0604020202020204" pitchFamily="34" charset="0"/>
              <a:buNone/>
            </a:pPr>
            <a:r>
              <a:rPr lang="en-US" altLang="zh-CN" sz="1800" kern="100" dirty="0">
                <a:effectLst/>
                <a:latin typeface="+mn-ea"/>
                <a:cs typeface="Times New Roman" panose="02020603050405020304" pitchFamily="18" charset="0"/>
              </a:rPr>
              <a:t>(</a:t>
            </a:r>
            <a:r>
              <a:rPr lang="zh-CN" altLang="zh-CN" sz="1800" kern="100" dirty="0">
                <a:effectLst/>
                <a:latin typeface="+mn-ea"/>
              </a:rPr>
              <a:t>五</a:t>
            </a:r>
            <a:r>
              <a:rPr lang="en-US" altLang="zh-CN" sz="1800" kern="100" dirty="0">
                <a:effectLst/>
                <a:latin typeface="+mn-ea"/>
                <a:cs typeface="Times New Roman" panose="02020603050405020304" pitchFamily="18" charset="0"/>
              </a:rPr>
              <a:t>)</a:t>
            </a:r>
            <a:r>
              <a:rPr lang="zh-CN" altLang="zh-CN" sz="1800" kern="100" dirty="0">
                <a:effectLst/>
                <a:latin typeface="+mn-ea"/>
              </a:rPr>
              <a:t>参观考察</a:t>
            </a:r>
            <a:endParaRPr lang="en-US" altLang="zh-CN" sz="1800" kern="100" dirty="0">
              <a:latin typeface="+mn-ea"/>
            </a:endParaRPr>
          </a:p>
          <a:p>
            <a:pPr eaLnBrk="1" hangingPunct="1">
              <a:buFont typeface="Arial" panose="020B0604020202020204" pitchFamily="34" charset="0"/>
              <a:buNone/>
            </a:pPr>
            <a:r>
              <a:rPr lang="en-US" altLang="zh-CN" sz="1800" kern="100" dirty="0">
                <a:effectLst/>
                <a:latin typeface="+mn-ea"/>
                <a:cs typeface="Times New Roman" panose="02020603050405020304" pitchFamily="18" charset="0"/>
              </a:rPr>
              <a:t>(</a:t>
            </a:r>
            <a:r>
              <a:rPr lang="zh-CN" altLang="zh-CN" sz="1800" kern="100" dirty="0">
                <a:effectLst/>
                <a:latin typeface="+mn-ea"/>
              </a:rPr>
              <a:t>六</a:t>
            </a:r>
            <a:r>
              <a:rPr lang="en-US" altLang="zh-CN" sz="1800" kern="100" dirty="0">
                <a:effectLst/>
                <a:latin typeface="+mn-ea"/>
                <a:cs typeface="Times New Roman" panose="02020603050405020304" pitchFamily="18" charset="0"/>
              </a:rPr>
              <a:t>)</a:t>
            </a:r>
            <a:r>
              <a:rPr lang="zh-CN" altLang="zh-CN" sz="1800" kern="100" dirty="0">
                <a:effectLst/>
                <a:latin typeface="+mn-ea"/>
              </a:rPr>
              <a:t>辅导</a:t>
            </a:r>
          </a:p>
          <a:p>
            <a:pPr eaLnBrk="1" hangingPunct="1">
              <a:buFont typeface="Arial" panose="020B0604020202020204" pitchFamily="34" charset="0"/>
              <a:buNone/>
            </a:pPr>
            <a:endParaRPr lang="zh-CN" altLang="en-US" sz="2200" dirty="0"/>
          </a:p>
        </p:txBody>
      </p:sp>
    </p:spTree>
    <p:extLst>
      <p:ext uri="{BB962C8B-B14F-4D97-AF65-F5344CB8AC3E}">
        <p14:creationId xmlns:p14="http://schemas.microsoft.com/office/powerpoint/2010/main" val="2901191105"/>
      </p:ext>
    </p:extLst>
  </p:cSld>
  <p:clrMapOvr>
    <a:masterClrMapping/>
  </p:clrMapOvr>
  <p:transition>
    <p:dissolve/>
  </p:transition>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1"/>
          <p:cNvSpPr>
            <a:spLocks noGrp="1"/>
          </p:cNvSpPr>
          <p:nvPr>
            <p:ph type="title"/>
          </p:nvPr>
        </p:nvSpPr>
        <p:spPr>
          <a:xfrm>
            <a:off x="500063" y="500063"/>
            <a:ext cx="8229600" cy="439737"/>
          </a:xfrm>
        </p:spPr>
        <p:txBody>
          <a:bodyPr rtlCol="0">
            <a:normAutofit fontScale="90000"/>
          </a:bodyPr>
          <a:lstStyle/>
          <a:p>
            <a:pPr eaLnBrk="1" fontAlgn="auto" hangingPunct="1">
              <a:spcAft>
                <a:spcPts val="0"/>
              </a:spcAft>
              <a:defRPr/>
            </a:pPr>
            <a:br>
              <a:rPr lang="en-US" altLang="zh-CN" sz="2700" dirty="0"/>
            </a:br>
            <a:br>
              <a:rPr lang="en-US" altLang="zh-CN" sz="2700" dirty="0"/>
            </a:br>
            <a:r>
              <a:rPr lang="zh-CN" altLang="en-US" dirty="0"/>
              <a:t>第五节 管理人员的考评</a:t>
            </a:r>
            <a:br>
              <a:rPr lang="zh-CN" altLang="en-US" dirty="0"/>
            </a:br>
            <a:endParaRPr lang="zh-CN" altLang="en-US" dirty="0"/>
          </a:p>
        </p:txBody>
      </p:sp>
      <p:sp>
        <p:nvSpPr>
          <p:cNvPr id="16387" name="内容占位符 2"/>
          <p:cNvSpPr>
            <a:spLocks noGrp="1"/>
          </p:cNvSpPr>
          <p:nvPr>
            <p:ph idx="1"/>
          </p:nvPr>
        </p:nvSpPr>
        <p:spPr>
          <a:xfrm>
            <a:off x="500380" y="1430019"/>
            <a:ext cx="8186420" cy="4927917"/>
          </a:xfrm>
        </p:spPr>
        <p:txBody>
          <a:bodyPr/>
          <a:lstStyle/>
          <a:p>
            <a:pPr eaLnBrk="1" hangingPunct="1">
              <a:buFont typeface="Arial" panose="020B0604020202020204" pitchFamily="34" charset="0"/>
              <a:buNone/>
            </a:pPr>
            <a:r>
              <a:rPr lang="zh-CN" altLang="en-US" dirty="0"/>
              <a:t>一、</a:t>
            </a:r>
            <a:r>
              <a:rPr lang="zh-CN" altLang="en-US" dirty="0">
                <a:latin typeface="+mn-ea"/>
              </a:rPr>
              <a:t>管理人员考评的含义</a:t>
            </a:r>
            <a:endParaRPr lang="en-US" altLang="zh-CN" dirty="0">
              <a:latin typeface="+mn-ea"/>
            </a:endParaRPr>
          </a:p>
          <a:p>
            <a:pPr eaLnBrk="1" hangingPunct="1">
              <a:buNone/>
            </a:pPr>
            <a:r>
              <a:rPr lang="zh-CN" altLang="zh-CN" sz="1800" kern="100" dirty="0">
                <a:effectLst/>
                <a:latin typeface="+mn-ea"/>
              </a:rPr>
              <a:t>管理人员的考评是指对管理人员的工作业绩进行考核和评价。管理人员考评是</a:t>
            </a:r>
            <a:endParaRPr lang="en-US" altLang="zh-CN" sz="1800" kern="100" dirty="0">
              <a:effectLst/>
              <a:latin typeface="+mn-ea"/>
            </a:endParaRPr>
          </a:p>
          <a:p>
            <a:pPr eaLnBrk="1" hangingPunct="1">
              <a:buNone/>
            </a:pPr>
            <a:r>
              <a:rPr lang="zh-CN" altLang="zh-CN" sz="1800" kern="100" dirty="0">
                <a:effectLst/>
                <a:latin typeface="+mn-ea"/>
              </a:rPr>
              <a:t>人员配备的一项重要内容，在整个组织的考核体系中处于非常重要的位置，考</a:t>
            </a:r>
            <a:endParaRPr lang="en-US" altLang="zh-CN" sz="1800" kern="100" dirty="0">
              <a:effectLst/>
              <a:latin typeface="+mn-ea"/>
            </a:endParaRPr>
          </a:p>
          <a:p>
            <a:pPr eaLnBrk="1" hangingPunct="1">
              <a:buNone/>
            </a:pPr>
            <a:r>
              <a:rPr lang="zh-CN" altLang="zh-CN" sz="1800" kern="100" dirty="0">
                <a:effectLst/>
                <a:latin typeface="+mn-ea"/>
              </a:rPr>
              <a:t>评的结果会直接影响组织目标的实现。通过对管理人员的考评，可以全面考察</a:t>
            </a:r>
            <a:endParaRPr lang="en-US" altLang="zh-CN" sz="1800" kern="100" dirty="0">
              <a:effectLst/>
              <a:latin typeface="+mn-ea"/>
            </a:endParaRPr>
          </a:p>
          <a:p>
            <a:pPr eaLnBrk="1" hangingPunct="1">
              <a:buNone/>
            </a:pPr>
            <a:r>
              <a:rPr lang="zh-CN" altLang="zh-CN" sz="1800" kern="100" dirty="0">
                <a:effectLst/>
                <a:latin typeface="+mn-ea"/>
              </a:rPr>
              <a:t>一个管理人员的管理能力和管理业绩。</a:t>
            </a:r>
          </a:p>
          <a:p>
            <a:pPr eaLnBrk="1" hangingPunct="1">
              <a:buFont typeface="Arial" panose="020B0604020202020204" pitchFamily="34" charset="0"/>
              <a:buNone/>
            </a:pPr>
            <a:endParaRPr lang="zh-CN" altLang="en-US" sz="2200" dirty="0"/>
          </a:p>
        </p:txBody>
      </p:sp>
    </p:spTree>
    <p:extLst>
      <p:ext uri="{BB962C8B-B14F-4D97-AF65-F5344CB8AC3E}">
        <p14:creationId xmlns:p14="http://schemas.microsoft.com/office/powerpoint/2010/main" val="1018590998"/>
      </p:ext>
    </p:extLst>
  </p:cSld>
  <p:clrMapOvr>
    <a:masterClrMapping/>
  </p:clrMapOvr>
  <p:transition>
    <p:dissolve/>
  </p:transition>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1"/>
          <p:cNvSpPr>
            <a:spLocks noGrp="1"/>
          </p:cNvSpPr>
          <p:nvPr>
            <p:ph type="title"/>
          </p:nvPr>
        </p:nvSpPr>
        <p:spPr>
          <a:xfrm>
            <a:off x="500063" y="500063"/>
            <a:ext cx="8229600" cy="439737"/>
          </a:xfrm>
        </p:spPr>
        <p:txBody>
          <a:bodyPr rtlCol="0">
            <a:normAutofit fontScale="90000"/>
          </a:bodyPr>
          <a:lstStyle/>
          <a:p>
            <a:pPr eaLnBrk="1" fontAlgn="auto" hangingPunct="1">
              <a:spcAft>
                <a:spcPts val="0"/>
              </a:spcAft>
              <a:defRPr/>
            </a:pPr>
            <a:br>
              <a:rPr lang="en-US" altLang="zh-CN" sz="2700" dirty="0"/>
            </a:br>
            <a:br>
              <a:rPr lang="en-US" altLang="zh-CN" sz="2700" dirty="0"/>
            </a:br>
            <a:r>
              <a:rPr lang="zh-CN" altLang="en-US" dirty="0"/>
              <a:t>第五节 管理人员的考评</a:t>
            </a:r>
            <a:br>
              <a:rPr lang="zh-CN" altLang="en-US" dirty="0"/>
            </a:br>
            <a:endParaRPr lang="zh-CN" altLang="en-US" dirty="0"/>
          </a:p>
        </p:txBody>
      </p:sp>
      <p:sp>
        <p:nvSpPr>
          <p:cNvPr id="16387" name="内容占位符 2"/>
          <p:cNvSpPr>
            <a:spLocks noGrp="1"/>
          </p:cNvSpPr>
          <p:nvPr>
            <p:ph idx="1"/>
          </p:nvPr>
        </p:nvSpPr>
        <p:spPr>
          <a:xfrm>
            <a:off x="500380" y="1430019"/>
            <a:ext cx="8186420" cy="4927917"/>
          </a:xfrm>
        </p:spPr>
        <p:txBody>
          <a:bodyPr/>
          <a:lstStyle/>
          <a:p>
            <a:pPr eaLnBrk="1" hangingPunct="1">
              <a:buFont typeface="Arial" panose="020B0604020202020204" pitchFamily="34" charset="0"/>
              <a:buNone/>
            </a:pPr>
            <a:r>
              <a:rPr lang="zh-CN" altLang="en-US" dirty="0"/>
              <a:t>二、管理人员考评的内容</a:t>
            </a:r>
            <a:endParaRPr lang="en-US" altLang="zh-CN" dirty="0"/>
          </a:p>
          <a:p>
            <a:pPr eaLnBrk="1" hangingPunct="1">
              <a:buFont typeface="Arial" panose="020B0604020202020204" pitchFamily="34" charset="0"/>
              <a:buNone/>
            </a:pPr>
            <a:r>
              <a:rPr lang="en-US" altLang="zh-CN" sz="1800" kern="100" dirty="0">
                <a:effectLst/>
                <a:latin typeface="+mn-ea"/>
                <a:cs typeface="Times New Roman" panose="02020603050405020304" pitchFamily="18" charset="0"/>
              </a:rPr>
              <a:t>(</a:t>
            </a:r>
            <a:r>
              <a:rPr lang="zh-CN" altLang="zh-CN" sz="1800" kern="100" dirty="0">
                <a:effectLst/>
                <a:latin typeface="+mn-ea"/>
              </a:rPr>
              <a:t>一</a:t>
            </a:r>
            <a:r>
              <a:rPr lang="en-US" altLang="zh-CN" sz="1800" kern="100" dirty="0">
                <a:effectLst/>
                <a:latin typeface="+mn-ea"/>
                <a:cs typeface="Times New Roman" panose="02020603050405020304" pitchFamily="18" charset="0"/>
              </a:rPr>
              <a:t>)</a:t>
            </a:r>
            <a:r>
              <a:rPr lang="zh-CN" altLang="zh-CN" sz="1800" kern="100" dirty="0">
                <a:effectLst/>
                <a:latin typeface="+mn-ea"/>
              </a:rPr>
              <a:t>关于能力的考评</a:t>
            </a:r>
            <a:endParaRPr lang="en-US" altLang="zh-CN" sz="1800" kern="100" dirty="0">
              <a:effectLst/>
              <a:latin typeface="+mn-ea"/>
            </a:endParaRPr>
          </a:p>
          <a:p>
            <a:pPr eaLnBrk="1" hangingPunct="1">
              <a:buNone/>
            </a:pPr>
            <a:r>
              <a:rPr lang="zh-CN" altLang="zh-CN" sz="1800" kern="100" dirty="0">
                <a:effectLst/>
                <a:latin typeface="+mn-ea"/>
              </a:rPr>
              <a:t>能力考评是指通过考察管理人员在考评期的管理工作，评估他们的管理能力和</a:t>
            </a:r>
            <a:endParaRPr lang="en-US" altLang="zh-CN" sz="1800" kern="100" dirty="0">
              <a:effectLst/>
              <a:latin typeface="+mn-ea"/>
            </a:endParaRPr>
          </a:p>
          <a:p>
            <a:pPr eaLnBrk="1" hangingPunct="1">
              <a:buNone/>
            </a:pPr>
            <a:r>
              <a:rPr lang="zh-CN" altLang="zh-CN" sz="1800" kern="100" dirty="0">
                <a:effectLst/>
                <a:latin typeface="+mn-ea"/>
              </a:rPr>
              <a:t>发展潜力，重点分析他们是否符合现任职务所具备的要求，任职后素质和能力</a:t>
            </a:r>
            <a:endParaRPr lang="en-US" altLang="zh-CN" sz="1800" kern="100" dirty="0">
              <a:effectLst/>
              <a:latin typeface="+mn-ea"/>
            </a:endParaRPr>
          </a:p>
          <a:p>
            <a:pPr eaLnBrk="1" hangingPunct="1">
              <a:buNone/>
            </a:pPr>
            <a:r>
              <a:rPr lang="zh-CN" altLang="zh-CN" sz="1800" kern="100" dirty="0">
                <a:effectLst/>
                <a:latin typeface="+mn-ea"/>
              </a:rPr>
              <a:t>是否有所提升以及提升的程度，是否能通过晋升来担任组织更重要的职务。</a:t>
            </a:r>
          </a:p>
          <a:p>
            <a:pPr eaLnBrk="1" hangingPunct="1">
              <a:buFont typeface="Arial" panose="020B0604020202020204" pitchFamily="34" charset="0"/>
              <a:buNone/>
            </a:pPr>
            <a:r>
              <a:rPr lang="en-US" altLang="zh-CN" sz="1800" kern="100" dirty="0">
                <a:effectLst/>
                <a:latin typeface="+mn-ea"/>
                <a:cs typeface="Times New Roman" panose="02020603050405020304" pitchFamily="18" charset="0"/>
              </a:rPr>
              <a:t>(</a:t>
            </a:r>
            <a:r>
              <a:rPr lang="zh-CN" altLang="zh-CN" sz="1800" kern="100" dirty="0">
                <a:effectLst/>
                <a:latin typeface="+mn-ea"/>
              </a:rPr>
              <a:t>二</a:t>
            </a:r>
            <a:r>
              <a:rPr lang="en-US" altLang="zh-CN" sz="1800" kern="100" dirty="0">
                <a:effectLst/>
                <a:latin typeface="+mn-ea"/>
                <a:cs typeface="Times New Roman" panose="02020603050405020304" pitchFamily="18" charset="0"/>
              </a:rPr>
              <a:t>)</a:t>
            </a:r>
            <a:r>
              <a:rPr lang="zh-CN" altLang="zh-CN" sz="1800" kern="100" dirty="0">
                <a:effectLst/>
                <a:latin typeface="+mn-ea"/>
              </a:rPr>
              <a:t>关于绩效的考评</a:t>
            </a:r>
          </a:p>
          <a:p>
            <a:pPr eaLnBrk="1" hangingPunct="1">
              <a:buNone/>
            </a:pPr>
            <a:r>
              <a:rPr lang="zh-CN" altLang="zh-CN" sz="1800" kern="100" dirty="0">
                <a:effectLst/>
                <a:latin typeface="+mn-ea"/>
              </a:rPr>
              <a:t>绩效考评是指考核和评估管理人员在考评期内担任某个职务过程中对实现组织</a:t>
            </a:r>
            <a:endParaRPr lang="en-US" altLang="zh-CN" sz="1800" kern="100" dirty="0">
              <a:latin typeface="+mn-ea"/>
            </a:endParaRPr>
          </a:p>
          <a:p>
            <a:pPr eaLnBrk="1" hangingPunct="1">
              <a:buNone/>
            </a:pPr>
            <a:r>
              <a:rPr lang="zh-CN" altLang="zh-CN" sz="1800" kern="100" dirty="0">
                <a:effectLst/>
                <a:latin typeface="+mn-ea"/>
              </a:rPr>
              <a:t>目标所做出的贡献，通过评价和对比组织要求某管理职务及其所管辖部门应提</a:t>
            </a:r>
            <a:endParaRPr lang="en-US" altLang="zh-CN" sz="1800" kern="100" dirty="0">
              <a:effectLst/>
              <a:latin typeface="+mn-ea"/>
            </a:endParaRPr>
          </a:p>
          <a:p>
            <a:pPr eaLnBrk="1" hangingPunct="1">
              <a:buNone/>
            </a:pPr>
            <a:r>
              <a:rPr lang="zh-CN" altLang="zh-CN" sz="1800" kern="100" dirty="0">
                <a:effectLst/>
                <a:latin typeface="+mn-ea"/>
              </a:rPr>
              <a:t>供的绩效与该部门的实际绩效。</a:t>
            </a:r>
          </a:p>
          <a:p>
            <a:pPr eaLnBrk="1" hangingPunct="1">
              <a:buFont typeface="Arial" panose="020B0604020202020204" pitchFamily="34" charset="0"/>
              <a:buNone/>
            </a:pPr>
            <a:endParaRPr lang="zh-CN" altLang="en-US" sz="2200" dirty="0"/>
          </a:p>
        </p:txBody>
      </p:sp>
    </p:spTree>
    <p:extLst>
      <p:ext uri="{BB962C8B-B14F-4D97-AF65-F5344CB8AC3E}">
        <p14:creationId xmlns:p14="http://schemas.microsoft.com/office/powerpoint/2010/main" val="2123793727"/>
      </p:ext>
    </p:extLst>
  </p:cSld>
  <p:clrMapOvr>
    <a:masterClrMapping/>
  </p:clrMapOvr>
  <p:transition>
    <p:dissolve/>
  </p:transition>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1"/>
          <p:cNvSpPr>
            <a:spLocks noGrp="1"/>
          </p:cNvSpPr>
          <p:nvPr>
            <p:ph type="title"/>
          </p:nvPr>
        </p:nvSpPr>
        <p:spPr>
          <a:xfrm>
            <a:off x="500063" y="500063"/>
            <a:ext cx="8229600" cy="439737"/>
          </a:xfrm>
        </p:spPr>
        <p:txBody>
          <a:bodyPr rtlCol="0">
            <a:normAutofit fontScale="90000"/>
          </a:bodyPr>
          <a:lstStyle/>
          <a:p>
            <a:pPr eaLnBrk="1" fontAlgn="auto" hangingPunct="1">
              <a:spcAft>
                <a:spcPts val="0"/>
              </a:spcAft>
              <a:defRPr/>
            </a:pPr>
            <a:br>
              <a:rPr lang="en-US" altLang="zh-CN" sz="2700" dirty="0"/>
            </a:br>
            <a:br>
              <a:rPr lang="en-US" altLang="zh-CN" sz="2700" dirty="0"/>
            </a:br>
            <a:r>
              <a:rPr lang="zh-CN" altLang="en-US" dirty="0"/>
              <a:t>第五节 管理人员的考评</a:t>
            </a:r>
            <a:br>
              <a:rPr lang="zh-CN" altLang="en-US" dirty="0"/>
            </a:br>
            <a:endParaRPr lang="zh-CN" altLang="en-US" dirty="0"/>
          </a:p>
        </p:txBody>
      </p:sp>
      <p:sp>
        <p:nvSpPr>
          <p:cNvPr id="16387" name="内容占位符 2"/>
          <p:cNvSpPr>
            <a:spLocks noGrp="1"/>
          </p:cNvSpPr>
          <p:nvPr>
            <p:ph idx="1"/>
          </p:nvPr>
        </p:nvSpPr>
        <p:spPr>
          <a:xfrm>
            <a:off x="500380" y="1430019"/>
            <a:ext cx="8186420" cy="4927917"/>
          </a:xfrm>
        </p:spPr>
        <p:txBody>
          <a:bodyPr/>
          <a:lstStyle/>
          <a:p>
            <a:pPr eaLnBrk="1" hangingPunct="1">
              <a:buFont typeface="Arial" panose="020B0604020202020204" pitchFamily="34" charset="0"/>
              <a:buNone/>
            </a:pPr>
            <a:r>
              <a:rPr lang="zh-CN" altLang="en-US" dirty="0"/>
              <a:t>三、管理人员考评的工作程序和方法</a:t>
            </a:r>
            <a:endParaRPr lang="en-US" altLang="zh-CN" dirty="0"/>
          </a:p>
          <a:p>
            <a:pPr eaLnBrk="1" hangingPunct="1">
              <a:buFont typeface="Arial" panose="020B0604020202020204" pitchFamily="34" charset="0"/>
              <a:buNone/>
            </a:pPr>
            <a:r>
              <a:rPr lang="en-US" altLang="zh-CN" sz="1800" kern="100" dirty="0">
                <a:effectLst/>
                <a:latin typeface="+mn-ea"/>
                <a:cs typeface="Times New Roman" panose="02020603050405020304" pitchFamily="18" charset="0"/>
              </a:rPr>
              <a:t>(</a:t>
            </a:r>
            <a:r>
              <a:rPr lang="zh-CN" altLang="zh-CN" sz="1800" kern="100" dirty="0">
                <a:effectLst/>
                <a:latin typeface="+mn-ea"/>
              </a:rPr>
              <a:t>一</a:t>
            </a:r>
            <a:r>
              <a:rPr lang="en-US" altLang="zh-CN" sz="1800" kern="100" dirty="0">
                <a:effectLst/>
                <a:latin typeface="+mn-ea"/>
                <a:cs typeface="Times New Roman" panose="02020603050405020304" pitchFamily="18" charset="0"/>
              </a:rPr>
              <a:t>)</a:t>
            </a:r>
            <a:r>
              <a:rPr lang="zh-CN" altLang="zh-CN" sz="1800" kern="100" dirty="0">
                <a:effectLst/>
                <a:latin typeface="+mn-ea"/>
              </a:rPr>
              <a:t>确定考评内容</a:t>
            </a:r>
            <a:endParaRPr lang="en-US" altLang="zh-CN" sz="1800" kern="100" dirty="0">
              <a:latin typeface="+mn-ea"/>
            </a:endParaRPr>
          </a:p>
          <a:p>
            <a:pPr eaLnBrk="1" hangingPunct="1">
              <a:buFont typeface="Arial" panose="020B0604020202020204" pitchFamily="34" charset="0"/>
              <a:buNone/>
            </a:pPr>
            <a:r>
              <a:rPr lang="en-US" altLang="zh-CN" sz="1800" kern="100" dirty="0">
                <a:effectLst/>
                <a:latin typeface="+mn-ea"/>
                <a:cs typeface="Times New Roman" panose="02020603050405020304" pitchFamily="18" charset="0"/>
              </a:rPr>
              <a:t>(</a:t>
            </a:r>
            <a:r>
              <a:rPr lang="zh-CN" altLang="zh-CN" sz="1800" kern="100" dirty="0">
                <a:effectLst/>
                <a:latin typeface="+mn-ea"/>
              </a:rPr>
              <a:t>二</a:t>
            </a:r>
            <a:r>
              <a:rPr lang="en-US" altLang="zh-CN" sz="1800" kern="100" dirty="0">
                <a:effectLst/>
                <a:latin typeface="+mn-ea"/>
                <a:cs typeface="Times New Roman" panose="02020603050405020304" pitchFamily="18" charset="0"/>
              </a:rPr>
              <a:t>)</a:t>
            </a:r>
            <a:r>
              <a:rPr lang="zh-CN" altLang="zh-CN" sz="1800" kern="100" dirty="0">
                <a:effectLst/>
                <a:latin typeface="+mn-ea"/>
              </a:rPr>
              <a:t>选择考评者</a:t>
            </a:r>
            <a:endParaRPr lang="en-US" altLang="zh-CN" sz="1800" kern="100" dirty="0">
              <a:latin typeface="+mn-ea"/>
            </a:endParaRPr>
          </a:p>
          <a:p>
            <a:pPr eaLnBrk="1" hangingPunct="1">
              <a:buFont typeface="Arial" panose="020B0604020202020204" pitchFamily="34" charset="0"/>
              <a:buNone/>
            </a:pPr>
            <a:r>
              <a:rPr lang="en-US" altLang="zh-CN" sz="1800" kern="100" dirty="0">
                <a:effectLst/>
                <a:latin typeface="+mn-ea"/>
                <a:cs typeface="Times New Roman" panose="02020603050405020304" pitchFamily="18" charset="0"/>
              </a:rPr>
              <a:t>(</a:t>
            </a:r>
            <a:r>
              <a:rPr lang="zh-CN" altLang="zh-CN" sz="1800" kern="100" dirty="0">
                <a:effectLst/>
                <a:latin typeface="+mn-ea"/>
              </a:rPr>
              <a:t>三</a:t>
            </a:r>
            <a:r>
              <a:rPr lang="en-US" altLang="zh-CN" sz="1800" kern="100" dirty="0">
                <a:effectLst/>
                <a:latin typeface="+mn-ea"/>
                <a:cs typeface="Times New Roman" panose="02020603050405020304" pitchFamily="18" charset="0"/>
              </a:rPr>
              <a:t>)</a:t>
            </a:r>
            <a:r>
              <a:rPr lang="zh-CN" altLang="zh-CN" sz="1800" kern="100" dirty="0">
                <a:effectLst/>
                <a:latin typeface="+mn-ea"/>
              </a:rPr>
              <a:t>分析考评结果，纠正误差</a:t>
            </a:r>
            <a:endParaRPr lang="en-US" altLang="zh-CN" sz="1800" kern="100" dirty="0">
              <a:latin typeface="+mn-ea"/>
            </a:endParaRPr>
          </a:p>
          <a:p>
            <a:pPr eaLnBrk="1" hangingPunct="1">
              <a:buFont typeface="Arial" panose="020B0604020202020204" pitchFamily="34" charset="0"/>
              <a:buNone/>
            </a:pPr>
            <a:r>
              <a:rPr lang="en-US" altLang="zh-CN" sz="1800" kern="100" dirty="0">
                <a:effectLst/>
                <a:latin typeface="+mn-ea"/>
                <a:cs typeface="Times New Roman" panose="02020603050405020304" pitchFamily="18" charset="0"/>
              </a:rPr>
              <a:t>(</a:t>
            </a:r>
            <a:r>
              <a:rPr lang="zh-CN" altLang="zh-CN" sz="1800" kern="100" dirty="0">
                <a:effectLst/>
                <a:latin typeface="+mn-ea"/>
              </a:rPr>
              <a:t>四</a:t>
            </a:r>
            <a:r>
              <a:rPr lang="en-US" altLang="zh-CN" sz="1800" kern="100" dirty="0">
                <a:effectLst/>
                <a:latin typeface="+mn-ea"/>
                <a:cs typeface="Times New Roman" panose="02020603050405020304" pitchFamily="18" charset="0"/>
              </a:rPr>
              <a:t>)</a:t>
            </a:r>
            <a:r>
              <a:rPr lang="zh-CN" altLang="zh-CN" sz="1800" kern="100" dirty="0">
                <a:effectLst/>
                <a:latin typeface="+mn-ea"/>
              </a:rPr>
              <a:t>反馈考评结果</a:t>
            </a:r>
            <a:endParaRPr lang="en-US" altLang="zh-CN" sz="1800" kern="100" dirty="0">
              <a:latin typeface="+mn-ea"/>
            </a:endParaRPr>
          </a:p>
          <a:p>
            <a:pPr eaLnBrk="1" hangingPunct="1">
              <a:buFont typeface="Arial" panose="020B0604020202020204" pitchFamily="34" charset="0"/>
              <a:buNone/>
            </a:pPr>
            <a:r>
              <a:rPr lang="en-US" altLang="zh-CN" sz="1800" kern="100" dirty="0">
                <a:effectLst/>
                <a:latin typeface="+mn-ea"/>
                <a:cs typeface="Times New Roman" panose="02020603050405020304" pitchFamily="18" charset="0"/>
              </a:rPr>
              <a:t>(</a:t>
            </a:r>
            <a:r>
              <a:rPr lang="zh-CN" altLang="zh-CN" sz="1800" kern="100" dirty="0">
                <a:effectLst/>
                <a:latin typeface="+mn-ea"/>
              </a:rPr>
              <a:t>五</a:t>
            </a:r>
            <a:r>
              <a:rPr lang="en-US" altLang="zh-CN" sz="1800" kern="100" dirty="0">
                <a:effectLst/>
                <a:latin typeface="+mn-ea"/>
                <a:cs typeface="Times New Roman" panose="02020603050405020304" pitchFamily="18" charset="0"/>
              </a:rPr>
              <a:t>)</a:t>
            </a:r>
            <a:r>
              <a:rPr lang="zh-CN" altLang="zh-CN" sz="1800" kern="100" dirty="0">
                <a:effectLst/>
                <a:latin typeface="+mn-ea"/>
              </a:rPr>
              <a:t>建立人才档案</a:t>
            </a:r>
          </a:p>
          <a:p>
            <a:pPr eaLnBrk="1" hangingPunct="1">
              <a:buFont typeface="Arial" panose="020B0604020202020204" pitchFamily="34" charset="0"/>
              <a:buNone/>
            </a:pPr>
            <a:endParaRPr lang="zh-CN" altLang="en-US" sz="2200" dirty="0"/>
          </a:p>
        </p:txBody>
      </p:sp>
    </p:spTree>
    <p:extLst>
      <p:ext uri="{BB962C8B-B14F-4D97-AF65-F5344CB8AC3E}">
        <p14:creationId xmlns:p14="http://schemas.microsoft.com/office/powerpoint/2010/main" val="3717385554"/>
      </p:ext>
    </p:extLst>
  </p:cSld>
  <p:clrMapOvr>
    <a:masterClrMapping/>
  </p:clrMapOvr>
  <p:transition>
    <p:dissolve/>
  </p:transition>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1"/>
          <p:cNvSpPr>
            <a:spLocks noGrp="1"/>
          </p:cNvSpPr>
          <p:nvPr>
            <p:ph type="title"/>
          </p:nvPr>
        </p:nvSpPr>
        <p:spPr>
          <a:xfrm>
            <a:off x="500063" y="500063"/>
            <a:ext cx="8229600" cy="439737"/>
          </a:xfrm>
        </p:spPr>
        <p:txBody>
          <a:bodyPr rtlCol="0">
            <a:normAutofit fontScale="90000"/>
          </a:bodyPr>
          <a:lstStyle/>
          <a:p>
            <a:pPr eaLnBrk="1" fontAlgn="auto" hangingPunct="1">
              <a:spcAft>
                <a:spcPts val="0"/>
              </a:spcAft>
              <a:defRPr/>
            </a:pPr>
            <a:br>
              <a:rPr lang="en-US" altLang="zh-CN" sz="2700" dirty="0"/>
            </a:br>
            <a:br>
              <a:rPr lang="en-US" altLang="zh-CN" sz="2700" dirty="0"/>
            </a:br>
            <a:r>
              <a:rPr lang="zh-CN" altLang="en-US" dirty="0"/>
              <a:t>第五节 管理人员的考评</a:t>
            </a:r>
            <a:br>
              <a:rPr lang="zh-CN" altLang="en-US" dirty="0"/>
            </a:br>
            <a:endParaRPr lang="zh-CN" altLang="en-US" dirty="0"/>
          </a:p>
        </p:txBody>
      </p:sp>
      <p:sp>
        <p:nvSpPr>
          <p:cNvPr id="16387" name="内容占位符 2"/>
          <p:cNvSpPr>
            <a:spLocks noGrp="1"/>
          </p:cNvSpPr>
          <p:nvPr>
            <p:ph idx="1"/>
          </p:nvPr>
        </p:nvSpPr>
        <p:spPr>
          <a:xfrm>
            <a:off x="500380" y="1430019"/>
            <a:ext cx="8186420" cy="4927917"/>
          </a:xfrm>
        </p:spPr>
        <p:txBody>
          <a:bodyPr/>
          <a:lstStyle/>
          <a:p>
            <a:pPr eaLnBrk="1" hangingPunct="1">
              <a:buFont typeface="Arial" panose="020B0604020202020204" pitchFamily="34" charset="0"/>
              <a:buNone/>
            </a:pPr>
            <a:r>
              <a:rPr lang="zh-CN" altLang="en-US" dirty="0"/>
              <a:t>三、管理人员考评的工作程序和方法</a:t>
            </a:r>
            <a:endParaRPr lang="en-US" altLang="zh-CN" dirty="0"/>
          </a:p>
          <a:p>
            <a:pPr eaLnBrk="1" hangingPunct="1">
              <a:buFont typeface="Arial" panose="020B0604020202020204" pitchFamily="34" charset="0"/>
              <a:buNone/>
            </a:pPr>
            <a:r>
              <a:rPr lang="en-US" altLang="zh-CN" sz="1800" kern="100" dirty="0">
                <a:effectLst/>
                <a:latin typeface="+mn-ea"/>
                <a:cs typeface="Times New Roman" panose="02020603050405020304" pitchFamily="18" charset="0"/>
              </a:rPr>
              <a:t>(</a:t>
            </a:r>
            <a:r>
              <a:rPr lang="zh-CN" altLang="zh-CN" sz="1800" kern="100" dirty="0">
                <a:effectLst/>
                <a:latin typeface="+mn-ea"/>
              </a:rPr>
              <a:t>一</a:t>
            </a:r>
            <a:r>
              <a:rPr lang="en-US" altLang="zh-CN" sz="1800" kern="100" dirty="0">
                <a:effectLst/>
                <a:latin typeface="+mn-ea"/>
                <a:cs typeface="Times New Roman" panose="02020603050405020304" pitchFamily="18" charset="0"/>
              </a:rPr>
              <a:t>)</a:t>
            </a:r>
            <a:r>
              <a:rPr lang="zh-CN" altLang="en-US" sz="1800" kern="100" dirty="0">
                <a:effectLst/>
                <a:latin typeface="+mn-ea"/>
              </a:rPr>
              <a:t>确定考评内容</a:t>
            </a:r>
            <a:endParaRPr lang="en-US" altLang="zh-CN" sz="1800" kern="100" dirty="0">
              <a:effectLst/>
              <a:latin typeface="+mn-ea"/>
            </a:endParaRPr>
          </a:p>
          <a:p>
            <a:pPr eaLnBrk="1" hangingPunct="1">
              <a:buNone/>
            </a:pPr>
            <a:r>
              <a:rPr lang="zh-CN" altLang="zh-CN" sz="1800" kern="100" dirty="0">
                <a:effectLst/>
                <a:latin typeface="+mn-ea"/>
              </a:rPr>
              <a:t>管理职务不同，工作要求不同，管理人员应具备的能力和提供的贡献也不同。</a:t>
            </a:r>
            <a:endParaRPr lang="en-US" altLang="zh-CN" sz="1800" kern="100" dirty="0">
              <a:effectLst/>
              <a:latin typeface="+mn-ea"/>
            </a:endParaRPr>
          </a:p>
          <a:p>
            <a:pPr eaLnBrk="1" hangingPunct="1">
              <a:buNone/>
            </a:pPr>
            <a:r>
              <a:rPr lang="zh-CN" altLang="zh-CN" sz="1800" kern="100" dirty="0">
                <a:effectLst/>
                <a:latin typeface="+mn-ea"/>
              </a:rPr>
              <a:t>考评管理人员首先要根据不同岗位的工作性质，设计合理的考评表，以合理的</a:t>
            </a:r>
            <a:endParaRPr lang="en-US" altLang="zh-CN" sz="1800" kern="100" dirty="0">
              <a:effectLst/>
              <a:latin typeface="+mn-ea"/>
            </a:endParaRPr>
          </a:p>
          <a:p>
            <a:pPr eaLnBrk="1" hangingPunct="1">
              <a:buNone/>
            </a:pPr>
            <a:r>
              <a:rPr lang="zh-CN" altLang="zh-CN" sz="1800" kern="100" dirty="0">
                <a:effectLst/>
                <a:latin typeface="+mn-ea"/>
              </a:rPr>
              <a:t>方式提出问题，通过考评者对这些问题的填写得到考评的原始资料。</a:t>
            </a:r>
          </a:p>
          <a:p>
            <a:pPr eaLnBrk="1" hangingPunct="1">
              <a:buFont typeface="Arial" panose="020B0604020202020204" pitchFamily="34" charset="0"/>
              <a:buNone/>
            </a:pPr>
            <a:endParaRPr lang="zh-CN" altLang="en-US" sz="2200" dirty="0"/>
          </a:p>
        </p:txBody>
      </p:sp>
    </p:spTree>
    <p:extLst>
      <p:ext uri="{BB962C8B-B14F-4D97-AF65-F5344CB8AC3E}">
        <p14:creationId xmlns:p14="http://schemas.microsoft.com/office/powerpoint/2010/main" val="3159211599"/>
      </p:ext>
    </p:extLst>
  </p:cSld>
  <p:clrMapOvr>
    <a:masterClrMapping/>
  </p:clrMapOvr>
  <p:transition>
    <p:dissolve/>
  </p:transition>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1"/>
          <p:cNvSpPr>
            <a:spLocks noGrp="1"/>
          </p:cNvSpPr>
          <p:nvPr>
            <p:ph type="title"/>
          </p:nvPr>
        </p:nvSpPr>
        <p:spPr>
          <a:xfrm>
            <a:off x="500063" y="500063"/>
            <a:ext cx="8229600" cy="439737"/>
          </a:xfrm>
        </p:spPr>
        <p:txBody>
          <a:bodyPr rtlCol="0">
            <a:normAutofit fontScale="90000"/>
          </a:bodyPr>
          <a:lstStyle/>
          <a:p>
            <a:pPr eaLnBrk="1" fontAlgn="auto" hangingPunct="1">
              <a:spcAft>
                <a:spcPts val="0"/>
              </a:spcAft>
              <a:defRPr/>
            </a:pPr>
            <a:br>
              <a:rPr lang="en-US" altLang="zh-CN" sz="2700" dirty="0"/>
            </a:br>
            <a:br>
              <a:rPr lang="en-US" altLang="zh-CN" sz="2700" dirty="0"/>
            </a:br>
            <a:r>
              <a:rPr lang="zh-CN" altLang="en-US" dirty="0"/>
              <a:t>第五节 管理人员的考评</a:t>
            </a:r>
            <a:br>
              <a:rPr lang="zh-CN" altLang="en-US" dirty="0"/>
            </a:br>
            <a:endParaRPr lang="zh-CN" altLang="en-US" dirty="0"/>
          </a:p>
        </p:txBody>
      </p:sp>
      <p:sp>
        <p:nvSpPr>
          <p:cNvPr id="16387" name="内容占位符 2"/>
          <p:cNvSpPr>
            <a:spLocks noGrp="1"/>
          </p:cNvSpPr>
          <p:nvPr>
            <p:ph idx="1"/>
          </p:nvPr>
        </p:nvSpPr>
        <p:spPr>
          <a:xfrm>
            <a:off x="500380" y="1430019"/>
            <a:ext cx="8186420" cy="4927917"/>
          </a:xfrm>
        </p:spPr>
        <p:txBody>
          <a:bodyPr/>
          <a:lstStyle/>
          <a:p>
            <a:pPr eaLnBrk="1" hangingPunct="1">
              <a:buFont typeface="Arial" panose="020B0604020202020204" pitchFamily="34" charset="0"/>
              <a:buNone/>
            </a:pPr>
            <a:r>
              <a:rPr lang="zh-CN" altLang="en-US" dirty="0"/>
              <a:t>三、管理人员考评的工作程序和方法</a:t>
            </a:r>
            <a:endParaRPr lang="en-US" altLang="zh-CN" dirty="0"/>
          </a:p>
          <a:p>
            <a:pPr eaLnBrk="1" hangingPunct="1">
              <a:buFont typeface="Arial" panose="020B0604020202020204" pitchFamily="34" charset="0"/>
              <a:buNone/>
            </a:pPr>
            <a:r>
              <a:rPr lang="en-US" altLang="zh-CN" sz="1800" kern="100" dirty="0">
                <a:effectLst/>
                <a:latin typeface="+mn-ea"/>
                <a:cs typeface="Times New Roman" panose="02020603050405020304" pitchFamily="18" charset="0"/>
              </a:rPr>
              <a:t>(</a:t>
            </a:r>
            <a:r>
              <a:rPr lang="zh-CN" altLang="en-US" sz="1800" kern="100" dirty="0">
                <a:effectLst/>
                <a:latin typeface="+mn-ea"/>
              </a:rPr>
              <a:t>二</a:t>
            </a:r>
            <a:r>
              <a:rPr lang="en-US" altLang="zh-CN" sz="1800" kern="100" dirty="0">
                <a:effectLst/>
                <a:latin typeface="+mn-ea"/>
                <a:cs typeface="Times New Roman" panose="02020603050405020304" pitchFamily="18" charset="0"/>
              </a:rPr>
              <a:t>)</a:t>
            </a:r>
            <a:r>
              <a:rPr lang="zh-CN" altLang="en-US" sz="1800" kern="100" dirty="0">
                <a:effectLst/>
                <a:latin typeface="+mn-ea"/>
              </a:rPr>
              <a:t>选择考评者</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考评者应该选择与被考评对象在业务上发生联系的相关部门的工作人员，这些</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人员可以从不同的角度提供考评所需要的资料。与被考评者发生业务联系的人</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员主要有三类：</a:t>
            </a:r>
          </a:p>
          <a:p>
            <a:pPr marL="0" lvl="0" indent="0" algn="just">
              <a:lnSpc>
                <a:spcPct val="150000"/>
              </a:lnSpc>
              <a:spcAft>
                <a:spcPts val="0"/>
              </a:spcAft>
              <a:buNone/>
            </a:pPr>
            <a:r>
              <a:rPr lang="en-US" altLang="zh-CN" sz="1800" kern="100" dirty="0">
                <a:effectLst/>
                <a:latin typeface="+mn-ea"/>
              </a:rPr>
              <a:t>1</a:t>
            </a:r>
            <a:r>
              <a:rPr lang="zh-CN" altLang="en-US" sz="1800" kern="100" dirty="0">
                <a:effectLst/>
                <a:latin typeface="+mn-ea"/>
              </a:rPr>
              <a:t>、</a:t>
            </a:r>
            <a:r>
              <a:rPr lang="zh-CN" altLang="zh-CN" sz="1800" kern="100" dirty="0">
                <a:effectLst/>
                <a:latin typeface="+mn-ea"/>
              </a:rPr>
              <a:t>上级</a:t>
            </a:r>
            <a:r>
              <a:rPr lang="zh-CN" altLang="en-US" sz="1800" kern="100" dirty="0">
                <a:effectLst/>
                <a:latin typeface="+mn-ea"/>
              </a:rPr>
              <a:t>：</a:t>
            </a:r>
            <a:r>
              <a:rPr lang="zh-CN" altLang="zh-CN" sz="1800" kern="100" dirty="0">
                <a:effectLst/>
                <a:latin typeface="+mn-ea"/>
              </a:rPr>
              <a:t>主要考核和评价下属的理解能力和组织执行能力。</a:t>
            </a:r>
          </a:p>
          <a:p>
            <a:pPr marL="0" lvl="0" indent="0" algn="just">
              <a:lnSpc>
                <a:spcPct val="150000"/>
              </a:lnSpc>
              <a:spcAft>
                <a:spcPts val="0"/>
              </a:spcAft>
              <a:buNone/>
            </a:pPr>
            <a:r>
              <a:rPr lang="en-US" altLang="zh-CN" sz="1800" kern="100" dirty="0">
                <a:effectLst/>
                <a:latin typeface="+mn-ea"/>
              </a:rPr>
              <a:t>2</a:t>
            </a:r>
            <a:r>
              <a:rPr lang="zh-CN" altLang="en-US" sz="1800" kern="100" dirty="0">
                <a:effectLst/>
                <a:latin typeface="+mn-ea"/>
              </a:rPr>
              <a:t>、</a:t>
            </a:r>
            <a:r>
              <a:rPr lang="zh-CN" altLang="zh-CN" sz="1800" kern="100" dirty="0">
                <a:effectLst/>
                <a:latin typeface="+mn-ea"/>
              </a:rPr>
              <a:t>关系部门</a:t>
            </a:r>
            <a:r>
              <a:rPr lang="zh-CN" altLang="en-US" sz="1800" kern="100" dirty="0">
                <a:effectLst/>
                <a:latin typeface="+mn-ea"/>
              </a:rPr>
              <a:t>：</a:t>
            </a:r>
            <a:r>
              <a:rPr lang="zh-CN" altLang="zh-CN" sz="1800" kern="100" dirty="0">
                <a:effectLst/>
                <a:latin typeface="+mn-ea"/>
              </a:rPr>
              <a:t>主要评估被考评者的写作精神。</a:t>
            </a:r>
            <a:endParaRPr lang="en-US" altLang="zh-CN" sz="1800" kern="100" dirty="0">
              <a:effectLst/>
              <a:latin typeface="+mn-ea"/>
            </a:endParaRPr>
          </a:p>
          <a:p>
            <a:pPr marL="0" lvl="0" indent="0" algn="just">
              <a:lnSpc>
                <a:spcPct val="150000"/>
              </a:lnSpc>
              <a:spcAft>
                <a:spcPts val="0"/>
              </a:spcAft>
              <a:buNone/>
            </a:pPr>
            <a:r>
              <a:rPr lang="en-US" altLang="zh-CN" sz="1800" kern="100" dirty="0">
                <a:effectLst/>
                <a:latin typeface="+mn-ea"/>
              </a:rPr>
              <a:t>3. </a:t>
            </a:r>
            <a:r>
              <a:rPr lang="zh-CN" altLang="zh-CN" sz="1800" kern="100" dirty="0">
                <a:effectLst/>
                <a:latin typeface="+mn-ea"/>
              </a:rPr>
              <a:t>下属</a:t>
            </a:r>
            <a:r>
              <a:rPr lang="zh-CN" altLang="en-US" sz="1800" kern="100" dirty="0">
                <a:effectLst/>
                <a:latin typeface="+mn-ea"/>
              </a:rPr>
              <a:t>：</a:t>
            </a:r>
            <a:r>
              <a:rPr lang="zh-CN" altLang="zh-CN" sz="1800" kern="100" dirty="0">
                <a:effectLst/>
                <a:latin typeface="+mn-ea"/>
              </a:rPr>
              <a:t>着重考评管理者的领导能力和团队建设能力等。</a:t>
            </a:r>
          </a:p>
          <a:p>
            <a:pPr eaLnBrk="1" hangingPunct="1">
              <a:buFont typeface="Arial" panose="020B0604020202020204" pitchFamily="34" charset="0"/>
              <a:buNone/>
            </a:pPr>
            <a:endParaRPr lang="zh-CN" altLang="en-US" sz="2200" dirty="0"/>
          </a:p>
        </p:txBody>
      </p:sp>
    </p:spTree>
    <p:extLst>
      <p:ext uri="{BB962C8B-B14F-4D97-AF65-F5344CB8AC3E}">
        <p14:creationId xmlns:p14="http://schemas.microsoft.com/office/powerpoint/2010/main" val="2743929934"/>
      </p:ext>
    </p:extLst>
  </p:cSld>
  <p:clrMapOvr>
    <a:masterClrMapping/>
  </p:clrMapOvr>
  <p:transition>
    <p:dissolve/>
  </p:transition>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1"/>
          <p:cNvSpPr>
            <a:spLocks noGrp="1"/>
          </p:cNvSpPr>
          <p:nvPr>
            <p:ph type="title"/>
          </p:nvPr>
        </p:nvSpPr>
        <p:spPr>
          <a:xfrm>
            <a:off x="500063" y="500063"/>
            <a:ext cx="8229600" cy="439737"/>
          </a:xfrm>
        </p:spPr>
        <p:txBody>
          <a:bodyPr rtlCol="0">
            <a:normAutofit fontScale="90000"/>
          </a:bodyPr>
          <a:lstStyle/>
          <a:p>
            <a:pPr eaLnBrk="1" fontAlgn="auto" hangingPunct="1">
              <a:spcAft>
                <a:spcPts val="0"/>
              </a:spcAft>
              <a:defRPr/>
            </a:pPr>
            <a:br>
              <a:rPr lang="en-US" altLang="zh-CN" sz="2700" dirty="0"/>
            </a:br>
            <a:br>
              <a:rPr lang="en-US" altLang="zh-CN" sz="2700" dirty="0"/>
            </a:br>
            <a:r>
              <a:rPr lang="zh-CN" altLang="en-US" dirty="0"/>
              <a:t>第五节 管理人员的考评</a:t>
            </a:r>
            <a:br>
              <a:rPr lang="zh-CN" altLang="en-US" dirty="0"/>
            </a:br>
            <a:endParaRPr lang="zh-CN" altLang="en-US" dirty="0"/>
          </a:p>
        </p:txBody>
      </p:sp>
      <p:sp>
        <p:nvSpPr>
          <p:cNvPr id="16387" name="内容占位符 2"/>
          <p:cNvSpPr>
            <a:spLocks noGrp="1"/>
          </p:cNvSpPr>
          <p:nvPr>
            <p:ph idx="1"/>
          </p:nvPr>
        </p:nvSpPr>
        <p:spPr>
          <a:xfrm>
            <a:off x="500380" y="1430019"/>
            <a:ext cx="8186420" cy="4927917"/>
          </a:xfrm>
        </p:spPr>
        <p:txBody>
          <a:bodyPr/>
          <a:lstStyle/>
          <a:p>
            <a:pPr eaLnBrk="1" hangingPunct="1">
              <a:buFont typeface="Arial" panose="020B0604020202020204" pitchFamily="34" charset="0"/>
              <a:buNone/>
            </a:pPr>
            <a:r>
              <a:rPr lang="zh-CN" altLang="en-US" dirty="0"/>
              <a:t>三、管理人员考评的工作程序和方法</a:t>
            </a:r>
            <a:endParaRPr lang="en-US" altLang="zh-CN" dirty="0"/>
          </a:p>
          <a:p>
            <a:pPr eaLnBrk="1" hangingPunct="1">
              <a:buFont typeface="Arial" panose="020B0604020202020204" pitchFamily="34" charset="0"/>
              <a:buNone/>
            </a:pPr>
            <a:r>
              <a:rPr lang="en-US" altLang="zh-CN" sz="1800" kern="100" dirty="0">
                <a:effectLst/>
                <a:latin typeface="+mn-ea"/>
                <a:cs typeface="Times New Roman" panose="02020603050405020304" pitchFamily="18" charset="0"/>
              </a:rPr>
              <a:t>(</a:t>
            </a:r>
            <a:r>
              <a:rPr lang="zh-CN" altLang="en-US" sz="1800" kern="100" dirty="0">
                <a:effectLst/>
                <a:latin typeface="+mn-ea"/>
              </a:rPr>
              <a:t>三</a:t>
            </a:r>
            <a:r>
              <a:rPr lang="en-US" altLang="zh-CN" sz="1800" kern="100" dirty="0">
                <a:effectLst/>
                <a:latin typeface="+mn-ea"/>
                <a:cs typeface="Times New Roman" panose="02020603050405020304" pitchFamily="18" charset="0"/>
              </a:rPr>
              <a:t>)</a:t>
            </a:r>
            <a:r>
              <a:rPr lang="zh-CN" altLang="en-US" sz="1800" kern="100" dirty="0">
                <a:effectLst/>
                <a:latin typeface="+mn-ea"/>
                <a:cs typeface="Times New Roman" panose="02020603050405020304" pitchFamily="18" charset="0"/>
              </a:rPr>
              <a:t>分析考评结果，分析误差</a:t>
            </a:r>
            <a:endParaRPr lang="en-US" altLang="zh-CN" sz="1800" kern="100" dirty="0">
              <a:latin typeface="+mn-ea"/>
              <a:cs typeface="Times New Roman" panose="02020603050405020304" pitchFamily="18" charset="0"/>
            </a:endParaRPr>
          </a:p>
          <a:p>
            <a:pPr eaLnBrk="1" hangingPunct="1">
              <a:buFont typeface="Arial" panose="020B0604020202020204" pitchFamily="34" charset="0"/>
              <a:buNone/>
            </a:pPr>
            <a:r>
              <a:rPr lang="zh-CN" altLang="zh-CN" sz="1800" kern="100" dirty="0">
                <a:effectLst/>
                <a:latin typeface="+mn-ea"/>
              </a:rPr>
              <a:t>考评基础工作做完，要对收集上来的考评表进行筛选，剔除明显不符合要求的</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表格，然后综合打分，得出考评结果，并对结论中主要内容进行对照分析。比</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如管理人员的绩效考评得分和能力考评得分差异很大，就需要检查和分析考评</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中有没有与事实不符的、不负责任的评价，检验考评的可信程度，有效纠正偏</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差。</a:t>
            </a:r>
          </a:p>
          <a:p>
            <a:pPr eaLnBrk="1" hangingPunct="1">
              <a:buFont typeface="Arial" panose="020B0604020202020204" pitchFamily="34" charset="0"/>
              <a:buNone/>
            </a:pPr>
            <a:endParaRPr lang="zh-CN" altLang="en-US" sz="2200" dirty="0"/>
          </a:p>
        </p:txBody>
      </p:sp>
    </p:spTree>
    <p:extLst>
      <p:ext uri="{BB962C8B-B14F-4D97-AF65-F5344CB8AC3E}">
        <p14:creationId xmlns:p14="http://schemas.microsoft.com/office/powerpoint/2010/main" val="2419651524"/>
      </p:ext>
    </p:extLst>
  </p:cSld>
  <p:clrMapOvr>
    <a:masterClrMapping/>
  </p:clrMapOvr>
  <p:transition>
    <p:dissolve/>
  </p:transition>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1"/>
          <p:cNvSpPr>
            <a:spLocks noGrp="1"/>
          </p:cNvSpPr>
          <p:nvPr>
            <p:ph type="title"/>
          </p:nvPr>
        </p:nvSpPr>
        <p:spPr>
          <a:xfrm>
            <a:off x="500063" y="500063"/>
            <a:ext cx="8229600" cy="439737"/>
          </a:xfrm>
        </p:spPr>
        <p:txBody>
          <a:bodyPr rtlCol="0">
            <a:normAutofit fontScale="90000"/>
          </a:bodyPr>
          <a:lstStyle/>
          <a:p>
            <a:pPr eaLnBrk="1" fontAlgn="auto" hangingPunct="1">
              <a:spcAft>
                <a:spcPts val="0"/>
              </a:spcAft>
              <a:defRPr/>
            </a:pPr>
            <a:br>
              <a:rPr lang="en-US" altLang="zh-CN" sz="2700" dirty="0"/>
            </a:br>
            <a:br>
              <a:rPr lang="en-US" altLang="zh-CN" sz="2700" dirty="0"/>
            </a:br>
            <a:r>
              <a:rPr lang="zh-CN" altLang="en-US" dirty="0"/>
              <a:t>第五节 管理人员的考评</a:t>
            </a:r>
            <a:br>
              <a:rPr lang="zh-CN" altLang="en-US" dirty="0"/>
            </a:br>
            <a:endParaRPr lang="zh-CN" altLang="en-US" dirty="0"/>
          </a:p>
        </p:txBody>
      </p:sp>
      <p:sp>
        <p:nvSpPr>
          <p:cNvPr id="16387" name="内容占位符 2"/>
          <p:cNvSpPr>
            <a:spLocks noGrp="1"/>
          </p:cNvSpPr>
          <p:nvPr>
            <p:ph idx="1"/>
          </p:nvPr>
        </p:nvSpPr>
        <p:spPr>
          <a:xfrm>
            <a:off x="500380" y="1430019"/>
            <a:ext cx="8186420" cy="4927917"/>
          </a:xfrm>
        </p:spPr>
        <p:txBody>
          <a:bodyPr/>
          <a:lstStyle/>
          <a:p>
            <a:pPr eaLnBrk="1" hangingPunct="1">
              <a:buFont typeface="Arial" panose="020B0604020202020204" pitchFamily="34" charset="0"/>
              <a:buNone/>
            </a:pPr>
            <a:r>
              <a:rPr lang="zh-CN" altLang="en-US" dirty="0"/>
              <a:t>三、管理人员考评的工作程序和方法</a:t>
            </a:r>
            <a:endParaRPr lang="en-US" altLang="zh-CN" dirty="0"/>
          </a:p>
          <a:p>
            <a:pPr eaLnBrk="1" hangingPunct="1">
              <a:buFont typeface="Arial" panose="020B0604020202020204" pitchFamily="34" charset="0"/>
              <a:buNone/>
            </a:pPr>
            <a:r>
              <a:rPr lang="en-US" altLang="zh-CN" sz="1800" kern="100" dirty="0">
                <a:effectLst/>
                <a:latin typeface="+mn-ea"/>
                <a:cs typeface="Times New Roman" panose="02020603050405020304" pitchFamily="18" charset="0"/>
              </a:rPr>
              <a:t>(</a:t>
            </a:r>
            <a:r>
              <a:rPr lang="zh-CN" altLang="en-US" sz="1800" kern="100" dirty="0">
                <a:latin typeface="+mn-ea"/>
                <a:cs typeface="Times New Roman" panose="02020603050405020304" pitchFamily="18" charset="0"/>
              </a:rPr>
              <a:t>四</a:t>
            </a:r>
            <a:r>
              <a:rPr lang="en-US" altLang="zh-CN" sz="1800" kern="100" dirty="0">
                <a:effectLst/>
                <a:latin typeface="+mn-ea"/>
                <a:cs typeface="Times New Roman" panose="02020603050405020304" pitchFamily="18" charset="0"/>
              </a:rPr>
              <a:t>)</a:t>
            </a:r>
            <a:r>
              <a:rPr lang="zh-CN" altLang="en-US" sz="1800" kern="100" dirty="0">
                <a:effectLst/>
                <a:latin typeface="+mn-ea"/>
                <a:cs typeface="Times New Roman" panose="02020603050405020304" pitchFamily="18" charset="0"/>
              </a:rPr>
              <a:t>反馈考评结果</a:t>
            </a:r>
            <a:endParaRPr lang="en-US" altLang="zh-CN" sz="1800" kern="100" dirty="0">
              <a:latin typeface="+mn-ea"/>
              <a:cs typeface="Times New Roman" panose="02020603050405020304" pitchFamily="18" charset="0"/>
            </a:endParaRPr>
          </a:p>
          <a:p>
            <a:pPr eaLnBrk="1" hangingPunct="1">
              <a:buFont typeface="Arial" panose="020B0604020202020204" pitchFamily="34" charset="0"/>
              <a:buNone/>
            </a:pPr>
            <a:r>
              <a:rPr lang="zh-CN" altLang="zh-CN" sz="1800" kern="100" dirty="0">
                <a:effectLst/>
                <a:latin typeface="+mn-ea"/>
              </a:rPr>
              <a:t>反馈的形式可以是上级主管与被考评者的直接面谈，也可以是书面通知，或者</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二者结合使用。通过反馈，要让被考评者知道组织对自己能力的评价和贡献的</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认可程度，明确自身缺陷及改进的方向。如果被考评者认为考评结果不公，应</a:t>
            </a:r>
            <a:endParaRPr lang="en-US" altLang="zh-CN" sz="1800" kern="100" dirty="0">
              <a:effectLst/>
              <a:latin typeface="+mn-ea"/>
            </a:endParaRPr>
          </a:p>
          <a:p>
            <a:pPr eaLnBrk="1" hangingPunct="1">
              <a:buFont typeface="Arial" panose="020B0604020202020204" pitchFamily="34" charset="0"/>
              <a:buNone/>
            </a:pPr>
            <a:r>
              <a:rPr lang="zh-CN" altLang="zh-CN" sz="1800" kern="100" dirty="0">
                <a:effectLst/>
                <a:latin typeface="+mn-ea"/>
              </a:rPr>
              <a:t>该给他们申辩的机会。</a:t>
            </a:r>
          </a:p>
          <a:p>
            <a:pPr eaLnBrk="1" hangingPunct="1">
              <a:buFont typeface="Arial" panose="020B0604020202020204" pitchFamily="34" charset="0"/>
              <a:buNone/>
            </a:pPr>
            <a:endParaRPr lang="zh-CN" altLang="en-US" sz="2200" dirty="0"/>
          </a:p>
        </p:txBody>
      </p:sp>
    </p:spTree>
    <p:extLst>
      <p:ext uri="{BB962C8B-B14F-4D97-AF65-F5344CB8AC3E}">
        <p14:creationId xmlns:p14="http://schemas.microsoft.com/office/powerpoint/2010/main" val="1564938999"/>
      </p:ext>
    </p:extLst>
  </p:cSld>
  <p:clrMapOvr>
    <a:masterClrMapping/>
  </p:clrMapOvr>
  <p:transition>
    <p:dissolve/>
  </p:transition>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1"/>
          <p:cNvSpPr>
            <a:spLocks noGrp="1"/>
          </p:cNvSpPr>
          <p:nvPr>
            <p:ph type="title"/>
          </p:nvPr>
        </p:nvSpPr>
        <p:spPr>
          <a:xfrm>
            <a:off x="500063" y="500063"/>
            <a:ext cx="8229600" cy="439737"/>
          </a:xfrm>
        </p:spPr>
        <p:txBody>
          <a:bodyPr rtlCol="0">
            <a:normAutofit fontScale="90000"/>
          </a:bodyPr>
          <a:lstStyle/>
          <a:p>
            <a:pPr eaLnBrk="1" fontAlgn="auto" hangingPunct="1">
              <a:spcAft>
                <a:spcPts val="0"/>
              </a:spcAft>
              <a:defRPr/>
            </a:pPr>
            <a:br>
              <a:rPr lang="en-US" altLang="zh-CN" sz="2700" dirty="0"/>
            </a:br>
            <a:br>
              <a:rPr lang="en-US" altLang="zh-CN" sz="2700" dirty="0"/>
            </a:br>
            <a:r>
              <a:rPr lang="zh-CN" altLang="en-US" dirty="0"/>
              <a:t>第五节 管理人员的考评</a:t>
            </a:r>
            <a:br>
              <a:rPr lang="zh-CN" altLang="en-US" dirty="0"/>
            </a:br>
            <a:endParaRPr lang="zh-CN" altLang="en-US" dirty="0"/>
          </a:p>
        </p:txBody>
      </p:sp>
      <p:sp>
        <p:nvSpPr>
          <p:cNvPr id="16387" name="内容占位符 2"/>
          <p:cNvSpPr>
            <a:spLocks noGrp="1"/>
          </p:cNvSpPr>
          <p:nvPr>
            <p:ph idx="1"/>
          </p:nvPr>
        </p:nvSpPr>
        <p:spPr>
          <a:xfrm>
            <a:off x="500380" y="1430019"/>
            <a:ext cx="8186420" cy="4927917"/>
          </a:xfrm>
        </p:spPr>
        <p:txBody>
          <a:bodyPr/>
          <a:lstStyle/>
          <a:p>
            <a:pPr eaLnBrk="1" hangingPunct="1">
              <a:buFont typeface="Arial" panose="020B0604020202020204" pitchFamily="34" charset="0"/>
              <a:buNone/>
            </a:pPr>
            <a:r>
              <a:rPr lang="zh-CN" altLang="en-US" dirty="0"/>
              <a:t>三、管理人员考评的工作程序和方法</a:t>
            </a:r>
            <a:endParaRPr lang="en-US" altLang="zh-CN" dirty="0"/>
          </a:p>
          <a:p>
            <a:pPr eaLnBrk="1" hangingPunct="1">
              <a:buFont typeface="Arial" panose="020B0604020202020204" pitchFamily="34" charset="0"/>
              <a:buNone/>
            </a:pPr>
            <a:r>
              <a:rPr lang="en-US" altLang="zh-CN" sz="1800" kern="100" dirty="0">
                <a:effectLst/>
                <a:latin typeface="+mn-ea"/>
                <a:cs typeface="Times New Roman" panose="02020603050405020304" pitchFamily="18" charset="0"/>
              </a:rPr>
              <a:t>(</a:t>
            </a:r>
            <a:r>
              <a:rPr lang="zh-CN" altLang="en-US" sz="1800" kern="100" dirty="0">
                <a:effectLst/>
                <a:latin typeface="+mn-ea"/>
                <a:cs typeface="Times New Roman" panose="02020603050405020304" pitchFamily="18" charset="0"/>
              </a:rPr>
              <a:t>五</a:t>
            </a:r>
            <a:r>
              <a:rPr lang="en-US" altLang="zh-CN" sz="1800" kern="100" dirty="0">
                <a:effectLst/>
                <a:latin typeface="+mn-ea"/>
                <a:cs typeface="Times New Roman" panose="02020603050405020304" pitchFamily="18" charset="0"/>
              </a:rPr>
              <a:t>)</a:t>
            </a:r>
            <a:r>
              <a:rPr lang="zh-CN" altLang="en-US" sz="1800" kern="100" dirty="0">
                <a:effectLst/>
                <a:latin typeface="+mn-ea"/>
                <a:cs typeface="Times New Roman" panose="02020603050405020304" pitchFamily="18" charset="0"/>
              </a:rPr>
              <a:t>建立人才档案</a:t>
            </a:r>
            <a:endParaRPr lang="en-US" altLang="zh-CN" sz="1800" kern="100" dirty="0">
              <a:effectLst/>
              <a:latin typeface="+mn-ea"/>
              <a:cs typeface="Times New Roman" panose="02020603050405020304" pitchFamily="18" charset="0"/>
            </a:endParaRPr>
          </a:p>
          <a:p>
            <a:pPr eaLnBrk="1" hangingPunct="1">
              <a:buNone/>
            </a:pPr>
            <a:r>
              <a:rPr lang="zh-CN" altLang="zh-CN" sz="1800" kern="100" dirty="0">
                <a:effectLst/>
                <a:latin typeface="+mn-ea"/>
              </a:rPr>
              <a:t>通过对管理人员的考评，可以使组织了解管理人员的成长过程和特点。组织依</a:t>
            </a:r>
            <a:endParaRPr lang="en-US" altLang="zh-CN" sz="1800" kern="100" dirty="0">
              <a:effectLst/>
              <a:latin typeface="+mn-ea"/>
            </a:endParaRPr>
          </a:p>
          <a:p>
            <a:pPr eaLnBrk="1" hangingPunct="1">
              <a:buNone/>
            </a:pPr>
            <a:r>
              <a:rPr lang="zh-CN" altLang="zh-CN" sz="1800" kern="100" dirty="0">
                <a:effectLst/>
                <a:latin typeface="+mn-ea"/>
              </a:rPr>
              <a:t>据定期考评的结论建立起人力资源档案，实现对管理人员的分类管理，从而为</a:t>
            </a:r>
            <a:endParaRPr lang="en-US" altLang="zh-CN" sz="1800" kern="100" dirty="0">
              <a:effectLst/>
              <a:latin typeface="+mn-ea"/>
            </a:endParaRPr>
          </a:p>
          <a:p>
            <a:pPr eaLnBrk="1" hangingPunct="1">
              <a:buNone/>
            </a:pPr>
            <a:r>
              <a:rPr lang="zh-CN" altLang="zh-CN" sz="1800" kern="100" dirty="0">
                <a:effectLst/>
                <a:latin typeface="+mn-ea"/>
              </a:rPr>
              <a:t>组织制定人事政策，组织管理人员的培训和发展提供依据。</a:t>
            </a:r>
          </a:p>
          <a:p>
            <a:pPr eaLnBrk="1" hangingPunct="1">
              <a:buFont typeface="Arial" panose="020B0604020202020204" pitchFamily="34" charset="0"/>
              <a:buNone/>
            </a:pPr>
            <a:endParaRPr lang="zh-CN" altLang="en-US" sz="2200" dirty="0"/>
          </a:p>
        </p:txBody>
      </p:sp>
    </p:spTree>
    <p:extLst>
      <p:ext uri="{BB962C8B-B14F-4D97-AF65-F5344CB8AC3E}">
        <p14:creationId xmlns:p14="http://schemas.microsoft.com/office/powerpoint/2010/main" val="2708762089"/>
      </p:ext>
    </p:extLst>
  </p:cSld>
  <p:clrMapOvr>
    <a:masterClrMapping/>
  </p:clrMapOvr>
  <p:transition>
    <p:dissolve/>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a:extLst>
              <a:ext uri="{FF2B5EF4-FFF2-40B4-BE49-F238E27FC236}">
                <a16:creationId xmlns:a16="http://schemas.microsoft.com/office/drawing/2014/main" id="{BE15A0F7-0ADE-4E30-8BB9-1E11800F9037}"/>
              </a:ext>
            </a:extLst>
          </p:cNvPr>
          <p:cNvSpPr>
            <a:spLocks noGrp="1"/>
          </p:cNvSpPr>
          <p:nvPr>
            <p:ph idx="1"/>
          </p:nvPr>
        </p:nvSpPr>
        <p:spPr>
          <a:xfrm>
            <a:off x="304800" y="1052736"/>
            <a:ext cx="8686800" cy="5027389"/>
          </a:xfrm>
        </p:spPr>
        <p:txBody>
          <a:bodyPr/>
          <a:lstStyle/>
          <a:p>
            <a:pPr indent="0" algn="just">
              <a:spcAft>
                <a:spcPts val="0"/>
              </a:spcAft>
              <a:buNone/>
            </a:pPr>
            <a:r>
              <a:rPr lang="zh-CN" altLang="zh-CN" sz="1500" kern="100" dirty="0">
                <a:effectLst/>
                <a:latin typeface="Times New Roman" panose="02020603050405020304" pitchFamily="18" charset="0"/>
                <a:ea typeface="宋体" panose="02010600030101010101" pitchFamily="2" charset="-122"/>
              </a:rPr>
              <a:t>然而，再好的预测也替代不了事空，实际上，乐园游客人数接近原来的估计，但是，平均每个游客的花费远低于预计数字，而导致游客花费不多的原因除了欧洲经济不景气的原因之外，根本原因还在于文化差异。欧洲经济学家认为，美国文化并不适合欧洲，而迪斯尼的美国总部则指责欧洲的本位主义和排外文化。尽管双方各执己见，但都一致认定主要是文化差异使欧洲迪斯尼乐园面临危机。欧洲迪斯尼乐园的经营危机在某种程度上也可以说反映了欧洲文化的一种回归倾向。一些游乐项目都是取材于古老的欧洲童话，如灰姑娘、白雪公主等，但因其与电动化的娱乐世界融合，形成了鲜明的美国特征，使得欧洲人感到是对自己传统文化的一种亵渎，自然就萌生出一种排外的文化心理。加上美国麦当劳风靡欧洲已使传统的咖啡馆黯然失色，可口可乐畅销世界已使欧洲饮料商人步履维艰……来自美国的这些经济和文化冲击已引起欧洲人的普追警觉和反感，已经把这种现象看成是美国的文化入侵和经济入侵。在欧洲人看来，假如欧洲迪斯尼乐园象预想的那样火爆，那么欧洲本土的各种游乐园、影剧院都会受到冲击。难怪法国的农民代表们曾公开向总统提出质询：欧洲一旦进入统一状态，那么法国的农产品是从美国进口的、电器是从日本进口的，法国人只剩下了失业，总统将成为失业的总统。可见排外情感之炽烈。</a:t>
            </a:r>
          </a:p>
          <a:p>
            <a:pPr indent="0" algn="just">
              <a:spcAft>
                <a:spcPts val="0"/>
              </a:spcAft>
              <a:buNone/>
            </a:pPr>
            <a:r>
              <a:rPr lang="zh-CN" altLang="zh-CN" sz="1500" kern="100" dirty="0">
                <a:effectLst/>
                <a:latin typeface="Times New Roman" panose="02020603050405020304" pitchFamily="18" charset="0"/>
                <a:ea typeface="宋体" panose="02010600030101010101" pitchFamily="2" charset="-122"/>
              </a:rPr>
              <a:t>不过，对于跨国经营者来说，文化差异固然可怕，但也不是束手无策，经营快餐业的麦当劳就是通过浓厚的人情味，最终在欧洲市场取得了成功。</a:t>
            </a:r>
          </a:p>
          <a:p>
            <a:pPr indent="0" algn="just">
              <a:spcAft>
                <a:spcPts val="0"/>
              </a:spcAft>
              <a:buNone/>
            </a:pPr>
            <a:r>
              <a:rPr lang="zh-CN" altLang="zh-CN" sz="1500" kern="100" dirty="0">
                <a:effectLst/>
                <a:latin typeface="Times New Roman" panose="02020603050405020304" pitchFamily="18" charset="0"/>
                <a:ea typeface="宋体" panose="02010600030101010101" pitchFamily="2" charset="-122"/>
              </a:rPr>
              <a:t>欧洲迪斯尼的许多促销手段似乎并不逊于麦当劳公司，但是在磨合文化差异方面却有所忽视。因此在经营中缺乏给人以温情和认同的文化因素。举例来说，欧洲崇尚家庭文化，游玩时喜欢自带喜爱的食物进行野餐，而迪斯尼却主张食玩共冶一炉，严格限制游客携带食物进入。另外，法国人是乐园的主要消费群体，而游乐园的服务却以英语为主，这样必然形成不同文化之间的冲突。何况欧洲近几年经济不很景气，失业率有增加趋势，许多人无心将</a:t>
            </a:r>
            <a:r>
              <a:rPr lang="en-US" altLang="zh-CN" sz="1500" kern="100" dirty="0">
                <a:effectLst/>
                <a:latin typeface="Times New Roman" panose="02020603050405020304" pitchFamily="18" charset="0"/>
                <a:ea typeface="宋体" panose="02010600030101010101" pitchFamily="2" charset="-122"/>
              </a:rPr>
              <a:t>225</a:t>
            </a:r>
            <a:r>
              <a:rPr lang="zh-CN" altLang="zh-CN" sz="1500" kern="100" dirty="0">
                <a:effectLst/>
                <a:latin typeface="Times New Roman" panose="02020603050405020304" pitchFamily="18" charset="0"/>
                <a:ea typeface="宋体" panose="02010600030101010101" pitchFamily="2" charset="-122"/>
              </a:rPr>
              <a:t>法郎投到乐园的游览门票上。</a:t>
            </a:r>
          </a:p>
          <a:p>
            <a:pPr indent="0" algn="just">
              <a:spcAft>
                <a:spcPts val="0"/>
              </a:spcAft>
              <a:buNone/>
            </a:pPr>
            <a:endParaRPr lang="zh-CN" altLang="zh-CN" sz="1500" kern="100" dirty="0">
              <a:effectLst/>
              <a:latin typeface="Times New Roman" panose="02020603050405020304" pitchFamily="18" charset="0"/>
              <a:ea typeface="宋体" panose="02010600030101010101" pitchFamily="2" charset="-122"/>
            </a:endParaRPr>
          </a:p>
          <a:p>
            <a:endParaRPr lang="zh-CN" altLang="en-US" dirty="0"/>
          </a:p>
        </p:txBody>
      </p:sp>
    </p:spTree>
    <p:extLst>
      <p:ext uri="{BB962C8B-B14F-4D97-AF65-F5344CB8AC3E}">
        <p14:creationId xmlns:p14="http://schemas.microsoft.com/office/powerpoint/2010/main" val="2463637637"/>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9" name="标题 1"/>
          <p:cNvSpPr>
            <a:spLocks noGrp="1"/>
          </p:cNvSpPr>
          <p:nvPr>
            <p:ph type="title"/>
          </p:nvPr>
        </p:nvSpPr>
        <p:spPr/>
        <p:txBody>
          <a:bodyPr/>
          <a:lstStyle/>
          <a:p>
            <a:pPr eaLnBrk="1" fontAlgn="auto" hangingPunct="1">
              <a:spcAft>
                <a:spcPts val="0"/>
              </a:spcAft>
              <a:defRPr/>
            </a:pPr>
            <a:r>
              <a:rPr lang="zh-CN" altLang="en-US" sz="4000"/>
              <a:t>本 章 小 结</a:t>
            </a:r>
          </a:p>
        </p:txBody>
      </p:sp>
      <p:sp>
        <p:nvSpPr>
          <p:cNvPr id="3" name="内容占位符 2"/>
          <p:cNvSpPr>
            <a:spLocks noGrp="1"/>
          </p:cNvSpPr>
          <p:nvPr>
            <p:ph idx="1"/>
          </p:nvPr>
        </p:nvSpPr>
        <p:spPr/>
        <p:txBody>
          <a:bodyPr rtlCol="0">
            <a:normAutofit fontScale="92500" lnSpcReduction="20000"/>
          </a:bodyPr>
          <a:lstStyle/>
          <a:p>
            <a:pPr marL="0" indent="0" eaLnBrk="1" fontAlgn="auto" hangingPunct="1">
              <a:lnSpc>
                <a:spcPct val="170000"/>
              </a:lnSpc>
              <a:spcBef>
                <a:spcPts val="0"/>
              </a:spcBef>
              <a:spcAft>
                <a:spcPts val="0"/>
              </a:spcAft>
              <a:buNone/>
              <a:defRPr/>
            </a:pPr>
            <a:r>
              <a:rPr lang="en-US" altLang="zh-CN" sz="2800" kern="100">
                <a:effectLst/>
                <a:latin typeface="+mn-ea"/>
              </a:rPr>
              <a:t>        </a:t>
            </a:r>
            <a:r>
              <a:rPr lang="zh-CN" altLang="zh-CN" sz="2800" kern="100">
                <a:effectLst/>
                <a:latin typeface="+mn-ea"/>
              </a:rPr>
              <a:t>管理</a:t>
            </a:r>
            <a:r>
              <a:rPr lang="zh-CN" altLang="zh-CN" sz="2800" kern="100" dirty="0">
                <a:effectLst/>
                <a:latin typeface="+mn-ea"/>
              </a:rPr>
              <a:t>人员配备，是指对管理人员进行恰当而有效的选拔、培训和考评，其目的是为</a:t>
            </a:r>
            <a:r>
              <a:rPr lang="zh-CN" altLang="en-US" sz="2800" kern="100" dirty="0">
                <a:effectLst/>
                <a:latin typeface="+mn-ea"/>
              </a:rPr>
              <a:t>了</a:t>
            </a:r>
            <a:r>
              <a:rPr lang="zh-CN" altLang="zh-CN" sz="2800" kern="100" dirty="0">
                <a:effectLst/>
                <a:latin typeface="+mn-ea"/>
              </a:rPr>
              <a:t>配备合适的人员去充实组织机构中所规定的各项职务，以保证组织活动的正常进行，进而实现组织的既定目标。</a:t>
            </a:r>
            <a:r>
              <a:rPr lang="zh-CN" altLang="en-US" sz="2800" kern="100" dirty="0">
                <a:effectLst/>
                <a:latin typeface="+mn-ea"/>
              </a:rPr>
              <a:t>本章首先介绍了管理人员配备的含义；然后分析了管理人员配备的任务、程序和原则；接着讨论了管理人员选聘和培训的各个方面；最后讨论了管理人员考评的内容和五个程序方法。</a:t>
            </a:r>
            <a:endParaRPr lang="zh-CN" altLang="zh-CN" sz="2800" kern="100" dirty="0">
              <a:effectLst/>
              <a:latin typeface="+mn-ea"/>
            </a:endParaRPr>
          </a:p>
          <a:p>
            <a:pPr eaLnBrk="1" fontAlgn="auto" hangingPunct="1">
              <a:spcAft>
                <a:spcPts val="0"/>
              </a:spcAft>
              <a:buFont typeface="Arial" panose="020B0604020202020204" pitchFamily="34" charset="0"/>
              <a:buNone/>
              <a:defRPr/>
            </a:pPr>
            <a:endParaRPr lang="zh-CN" alt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a:extLst>
              <a:ext uri="{FF2B5EF4-FFF2-40B4-BE49-F238E27FC236}">
                <a16:creationId xmlns:a16="http://schemas.microsoft.com/office/drawing/2014/main" id="{5F98D67E-D346-4C0A-81A3-4FEEC7B6A8DC}"/>
              </a:ext>
            </a:extLst>
          </p:cNvPr>
          <p:cNvSpPr>
            <a:spLocks noGrp="1"/>
          </p:cNvSpPr>
          <p:nvPr>
            <p:ph idx="1"/>
          </p:nvPr>
        </p:nvSpPr>
        <p:spPr>
          <a:xfrm>
            <a:off x="304800" y="1052736"/>
            <a:ext cx="8686800" cy="5760640"/>
          </a:xfrm>
        </p:spPr>
        <p:txBody>
          <a:bodyPr/>
          <a:lstStyle/>
          <a:p>
            <a:pPr indent="0" algn="just">
              <a:spcAft>
                <a:spcPts val="0"/>
              </a:spcAft>
              <a:buNone/>
            </a:pPr>
            <a:r>
              <a:rPr lang="zh-CN" altLang="zh-CN" sz="1500" kern="100" dirty="0">
                <a:effectLst/>
                <a:latin typeface="Times New Roman" panose="02020603050405020304" pitchFamily="18" charset="0"/>
                <a:ea typeface="宋体" panose="02010600030101010101" pitchFamily="2" charset="-122"/>
              </a:rPr>
              <a:t>实践证明：在跨国经营中，不排除由文化差异所带来的障碍就难以打开市场，取得竞争的主动权。欧洲迪斯尼乐园能否走出困境，放弃美国文化的自我中心主义，淡化文化差异恐怕是重要的环节。</a:t>
            </a:r>
          </a:p>
          <a:p>
            <a:pPr indent="0" algn="just">
              <a:spcAft>
                <a:spcPts val="0"/>
              </a:spcAft>
              <a:buNone/>
            </a:pPr>
            <a:r>
              <a:rPr lang="zh-CN" altLang="zh-CN" sz="1500" kern="100" dirty="0">
                <a:effectLst/>
                <a:latin typeface="Times New Roman" panose="02020603050405020304" pitchFamily="18" charset="0"/>
                <a:ea typeface="宋体" panose="02010600030101010101" pitchFamily="2" charset="-122"/>
              </a:rPr>
              <a:t>反观东京的迪斯尼乐园，它并没有完全照搬美国的那一套，而是充分考虑了国际公众的文化差异，特别是东方社会的文化传统，对游乐项目既有所借鉴，但更注重创造。</a:t>
            </a:r>
          </a:p>
          <a:p>
            <a:pPr indent="0" algn="just">
              <a:spcAft>
                <a:spcPts val="0"/>
              </a:spcAft>
              <a:buNone/>
            </a:pPr>
            <a:r>
              <a:rPr lang="zh-CN" altLang="zh-CN" sz="1500" kern="100" dirty="0">
                <a:effectLst/>
                <a:latin typeface="Times New Roman" panose="02020603050405020304" pitchFamily="18" charset="0"/>
                <a:ea typeface="宋体" panose="02010600030101010101" pitchFamily="2" charset="-122"/>
              </a:rPr>
              <a:t>如同以往那样，园内除了辟有游览观光区，还把</a:t>
            </a:r>
            <a:r>
              <a:rPr lang="en-US" altLang="zh-CN" sz="1500" kern="100" dirty="0">
                <a:effectLst/>
                <a:latin typeface="Times New Roman" panose="02020603050405020304" pitchFamily="18" charset="0"/>
                <a:ea typeface="宋体" panose="02010600030101010101" pitchFamily="2" charset="-122"/>
              </a:rPr>
              <a:t>360</a:t>
            </a:r>
            <a:r>
              <a:rPr lang="zh-CN" altLang="zh-CN" sz="1500" kern="100" dirty="0">
                <a:effectLst/>
                <a:latin typeface="Times New Roman" panose="02020603050405020304" pitchFamily="18" charset="0"/>
                <a:ea typeface="宋体" panose="02010600030101010101" pitchFamily="2" charset="-122"/>
              </a:rPr>
              <a:t>度全景电影银幕上的山水、建筑、园林，按比例缩制为“世界一周”，游客可以身心双重地领略到中国万里长城的雄伟、埃及金字塔的威严、古希腊雅典卫城的典雅、法国巴黎凯旋门的辉煌。园中所辟娱乐区大大强化了既是高新科学技术的，又是参与性极强的设施和项目。通过参与和观赏，每个民族的游客在饱览世界文明的同时，也可面对自己的优秀文化，与自己的祖先开展对话，从而产生出那么一种自豪和自信感，达到与自己文化的沟通，与世界文化的协调，这不正是借助跨文化理解进行跨国经营的真正含义和伟大魅力吗？</a:t>
            </a:r>
          </a:p>
          <a:p>
            <a:pPr indent="0" algn="just">
              <a:spcAft>
                <a:spcPts val="0"/>
              </a:spcAft>
              <a:buNone/>
            </a:pPr>
            <a:r>
              <a:rPr lang="zh-CN" altLang="zh-CN" sz="1500" kern="100" dirty="0">
                <a:effectLst/>
                <a:latin typeface="Times New Roman" panose="02020603050405020304" pitchFamily="18" charset="0"/>
                <a:ea typeface="宋体" panose="02010600030101010101" pitchFamily="2" charset="-122"/>
              </a:rPr>
              <a:t>东京迪斯尼乐园在保持文化传统的同时，也注重其现代感和未来气派。因为消费者既是文化的承载者，也是文化的创造者，人们在观赏历史文化的同时，也为自己的创造而欣喜。因此它每年都要增添新的娱乐设施和参与项目，以满足游客的这种精神需求。惊心动魄的“雷电世界”是</a:t>
            </a:r>
            <a:r>
              <a:rPr lang="en-US" altLang="zh-CN" sz="1500" kern="100" dirty="0">
                <a:effectLst/>
                <a:latin typeface="Times New Roman" panose="02020603050405020304" pitchFamily="18" charset="0"/>
                <a:ea typeface="宋体" panose="02010600030101010101" pitchFamily="2" charset="-122"/>
              </a:rPr>
              <a:t>1987</a:t>
            </a:r>
            <a:r>
              <a:rPr lang="zh-CN" altLang="zh-CN" sz="1500" kern="100" dirty="0">
                <a:effectLst/>
                <a:latin typeface="Times New Roman" panose="02020603050405020304" pitchFamily="18" charset="0"/>
                <a:ea typeface="宋体" panose="02010600030101010101" pitchFamily="2" charset="-122"/>
              </a:rPr>
              <a:t>年推出的；扑朔迷离的“星际旅行”是</a:t>
            </a:r>
            <a:r>
              <a:rPr lang="en-US" altLang="zh-CN" sz="1500" kern="100" dirty="0">
                <a:effectLst/>
                <a:latin typeface="Times New Roman" panose="02020603050405020304" pitchFamily="18" charset="0"/>
                <a:ea typeface="宋体" panose="02010600030101010101" pitchFamily="2" charset="-122"/>
              </a:rPr>
              <a:t>1989</a:t>
            </a:r>
            <a:r>
              <a:rPr lang="zh-CN" altLang="zh-CN" sz="1500" kern="100" dirty="0">
                <a:effectLst/>
                <a:latin typeface="Times New Roman" panose="02020603050405020304" pitchFamily="18" charset="0"/>
                <a:ea typeface="宋体" panose="02010600030101010101" pitchFamily="2" charset="-122"/>
              </a:rPr>
              <a:t>年推出的；轰动至今的“米奇滑雪”是</a:t>
            </a:r>
            <a:r>
              <a:rPr lang="en-US" altLang="zh-CN" sz="1500" kern="100" dirty="0">
                <a:effectLst/>
                <a:latin typeface="Times New Roman" panose="02020603050405020304" pitchFamily="18" charset="0"/>
                <a:ea typeface="宋体" panose="02010600030101010101" pitchFamily="2" charset="-122"/>
              </a:rPr>
              <a:t>1991</a:t>
            </a:r>
            <a:r>
              <a:rPr lang="zh-CN" altLang="zh-CN" sz="1500" kern="100" dirty="0">
                <a:effectLst/>
                <a:latin typeface="Times New Roman" panose="02020603050405020304" pitchFamily="18" charset="0"/>
                <a:ea typeface="宋体" panose="02010600030101010101" pitchFamily="2" charset="-122"/>
              </a:rPr>
              <a:t>年推出的，这个项目把体育竞技和自娱自乐结合起来，以特高超宽滑梯和泡塑成片坡面模拟冬季滑雪运动，有惊无险，却给人以极大的刺激和惊喜。据说开创这—项目，把冬日淡季也变成了游乐旺季。</a:t>
            </a:r>
          </a:p>
          <a:p>
            <a:pPr indent="0" algn="just">
              <a:spcAft>
                <a:spcPts val="0"/>
              </a:spcAft>
              <a:buNone/>
            </a:pPr>
            <a:r>
              <a:rPr lang="zh-CN" altLang="zh-CN" sz="1500" kern="100" dirty="0">
                <a:effectLst/>
                <a:latin typeface="Times New Roman" panose="02020603050405020304" pitchFamily="18" charset="0"/>
                <a:ea typeface="宋体" panose="02010600030101010101" pitchFamily="2" charset="-122"/>
              </a:rPr>
              <a:t>相比起来，巴黎欧洲迪斯尼乐园酌经营却刻板、僵化，只盯住既有设施和项目，忽略了市场需求及其变化，过多地注重美国文化，忽略了欧洲的文化品性。正如有人所指责的：“这是在巴黎建立美国的第</a:t>
            </a:r>
            <a:r>
              <a:rPr lang="en-US" altLang="zh-CN" sz="1500" kern="100" dirty="0">
                <a:effectLst/>
                <a:latin typeface="Times New Roman" panose="02020603050405020304" pitchFamily="18" charset="0"/>
                <a:ea typeface="宋体" panose="02010600030101010101" pitchFamily="2" charset="-122"/>
              </a:rPr>
              <a:t>51</a:t>
            </a:r>
            <a:r>
              <a:rPr lang="zh-CN" altLang="zh-CN" sz="1500" kern="100" dirty="0">
                <a:effectLst/>
                <a:latin typeface="Times New Roman" panose="02020603050405020304" pitchFamily="18" charset="0"/>
                <a:ea typeface="宋体" panose="02010600030101010101" pitchFamily="2" charset="-122"/>
              </a:rPr>
              <a:t>个州。”如此看来，其经营惨淡的结局当在情理之中。</a:t>
            </a:r>
          </a:p>
          <a:p>
            <a:pPr marL="0" indent="0">
              <a:buNone/>
            </a:pPr>
            <a:endParaRPr lang="zh-CN" altLang="en-US" dirty="0"/>
          </a:p>
        </p:txBody>
      </p:sp>
    </p:spTree>
    <p:extLst>
      <p:ext uri="{BB962C8B-B14F-4D97-AF65-F5344CB8AC3E}">
        <p14:creationId xmlns:p14="http://schemas.microsoft.com/office/powerpoint/2010/main" val="285552256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9717DE1F-B848-4F40-8207-DF7BD667426B}"/>
              </a:ext>
            </a:extLst>
          </p:cNvPr>
          <p:cNvSpPr>
            <a:spLocks noGrp="1"/>
          </p:cNvSpPr>
          <p:nvPr>
            <p:ph type="title"/>
          </p:nvPr>
        </p:nvSpPr>
        <p:spPr/>
        <p:txBody>
          <a:bodyPr>
            <a:normAutofit/>
          </a:bodyPr>
          <a:lstStyle/>
          <a:p>
            <a:r>
              <a:rPr lang="zh-CN" altLang="en-US" sz="3200" dirty="0"/>
              <a:t>思考问题</a:t>
            </a:r>
          </a:p>
        </p:txBody>
      </p:sp>
      <p:sp>
        <p:nvSpPr>
          <p:cNvPr id="3" name="内容占位符 2">
            <a:extLst>
              <a:ext uri="{FF2B5EF4-FFF2-40B4-BE49-F238E27FC236}">
                <a16:creationId xmlns:a16="http://schemas.microsoft.com/office/drawing/2014/main" id="{DF67D910-B95E-46EF-B6BC-FEAFF6471A54}"/>
              </a:ext>
            </a:extLst>
          </p:cNvPr>
          <p:cNvSpPr>
            <a:spLocks noGrp="1"/>
          </p:cNvSpPr>
          <p:nvPr>
            <p:ph idx="1"/>
          </p:nvPr>
        </p:nvSpPr>
        <p:spPr/>
        <p:txBody>
          <a:bodyPr/>
          <a:lstStyle/>
          <a:p>
            <a:pPr indent="0" algn="just">
              <a:lnSpc>
                <a:spcPct val="150000"/>
              </a:lnSpc>
              <a:spcAft>
                <a:spcPts val="0"/>
              </a:spcAft>
              <a:buNone/>
            </a:pPr>
            <a:r>
              <a:rPr lang="en-US" altLang="zh-CN" sz="1800" kern="100" dirty="0">
                <a:effectLst/>
                <a:latin typeface="Times New Roman" panose="02020603050405020304" pitchFamily="18" charset="0"/>
                <a:ea typeface="宋体" panose="02010600030101010101" pitchFamily="2" charset="-122"/>
              </a:rPr>
              <a:t>1</a:t>
            </a:r>
            <a:r>
              <a:rPr lang="zh-CN" altLang="zh-CN" sz="1800" kern="100" dirty="0">
                <a:effectLst/>
                <a:latin typeface="Times New Roman" panose="02020603050405020304" pitchFamily="18" charset="0"/>
                <a:ea typeface="宋体" panose="02010600030101010101" pitchFamily="2" charset="-122"/>
              </a:rPr>
              <a:t>．从组织文化的角度分析欧洲迪斯尼乐园的经营危机产生的原因有哪些？</a:t>
            </a:r>
          </a:p>
          <a:p>
            <a:pPr indent="0" algn="just">
              <a:lnSpc>
                <a:spcPct val="150000"/>
              </a:lnSpc>
              <a:spcAft>
                <a:spcPts val="0"/>
              </a:spcAft>
              <a:buNone/>
            </a:pPr>
            <a:r>
              <a:rPr lang="en-US" altLang="zh-CN" sz="1800" kern="100" dirty="0">
                <a:effectLst/>
                <a:latin typeface="Times New Roman" panose="02020603050405020304" pitchFamily="18" charset="0"/>
                <a:ea typeface="宋体" panose="02010600030101010101" pitchFamily="2" charset="-122"/>
              </a:rPr>
              <a:t>2</a:t>
            </a:r>
            <a:r>
              <a:rPr lang="zh-CN" altLang="zh-CN" sz="1800" kern="100" dirty="0">
                <a:effectLst/>
                <a:latin typeface="Times New Roman" panose="02020603050405020304" pitchFamily="18" charset="0"/>
                <a:ea typeface="宋体" panose="02010600030101010101" pitchFamily="2" charset="-122"/>
              </a:rPr>
              <a:t>．从组织文化的角度分析日本东京迪斯尼乐园的经营成功的原因有哪些？</a:t>
            </a:r>
          </a:p>
          <a:p>
            <a:pPr indent="0" algn="just">
              <a:lnSpc>
                <a:spcPct val="150000"/>
              </a:lnSpc>
              <a:spcAft>
                <a:spcPts val="0"/>
              </a:spcAft>
              <a:buNone/>
            </a:pPr>
            <a:r>
              <a:rPr lang="en-US" altLang="zh-CN" sz="1800" kern="100" dirty="0">
                <a:effectLst/>
                <a:latin typeface="Times New Roman" panose="02020603050405020304" pitchFamily="18" charset="0"/>
                <a:ea typeface="宋体" panose="02010600030101010101" pitchFamily="2" charset="-122"/>
              </a:rPr>
              <a:t>3</a:t>
            </a:r>
            <a:r>
              <a:rPr lang="zh-CN" altLang="zh-CN" sz="1800" kern="100" dirty="0">
                <a:effectLst/>
                <a:latin typeface="Times New Roman" panose="02020603050405020304" pitchFamily="18" charset="0"/>
                <a:ea typeface="宋体" panose="02010600030101010101" pitchFamily="2" charset="-122"/>
              </a:rPr>
              <a:t>．通过本案例，你对企业文化与企业运营的关系有怎样的理解？</a:t>
            </a:r>
          </a:p>
          <a:p>
            <a:pPr marL="0" indent="0">
              <a:buNone/>
            </a:pPr>
            <a:endParaRPr lang="zh-CN" altLang="en-US" dirty="0"/>
          </a:p>
        </p:txBody>
      </p:sp>
    </p:spTree>
    <p:extLst>
      <p:ext uri="{BB962C8B-B14F-4D97-AF65-F5344CB8AC3E}">
        <p14:creationId xmlns:p14="http://schemas.microsoft.com/office/powerpoint/2010/main" val="209532375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第一节 管理人员配备的含义</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marL="0" indent="342900" algn="just" eaLnBrk="1" hangingPunct="1">
              <a:lnSpc>
                <a:spcPct val="150000"/>
              </a:lnSpc>
              <a:buNone/>
            </a:pPr>
            <a:r>
              <a:rPr lang="zh-CN" altLang="zh-CN" sz="1800" kern="100" dirty="0">
                <a:effectLst/>
                <a:latin typeface="+mn-ea"/>
              </a:rPr>
              <a:t>管理人员配备，是指对管理人员进行恰当而有效的选拔、培训和考评，其目的是为了配备合适的人员去充实组织机构中所规定的各项职务，以保证组织活动的正常进行，进而实现组织的既定目标。</a:t>
            </a:r>
          </a:p>
          <a:p>
            <a:pPr eaLnBrk="1" hangingPunct="1">
              <a:lnSpc>
                <a:spcPct val="150000"/>
              </a:lnSpc>
              <a:buFont typeface="Arial" panose="020B0604020202020204" pitchFamily="34" charset="0"/>
              <a:buNone/>
            </a:pPr>
            <a:endParaRPr lang="zh-CN" altLang="en-US" sz="2800"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70B7BF65-0686-44FC-9CB9-A4055FFC3477}"/>
              </a:ext>
            </a:extLst>
          </p:cNvPr>
          <p:cNvSpPr>
            <a:spLocks noGrp="1"/>
          </p:cNvSpPr>
          <p:nvPr>
            <p:ph type="title"/>
          </p:nvPr>
        </p:nvSpPr>
        <p:spPr/>
        <p:txBody>
          <a:bodyPr>
            <a:normAutofit/>
          </a:bodyPr>
          <a:lstStyle/>
          <a:p>
            <a:r>
              <a:rPr lang="zh-CN" altLang="en-US" sz="3200" dirty="0"/>
              <a:t>第二节 管理人员配备的任务、程序和原则</a:t>
            </a:r>
          </a:p>
        </p:txBody>
      </p:sp>
      <p:sp>
        <p:nvSpPr>
          <p:cNvPr id="3" name="内容占位符 2">
            <a:extLst>
              <a:ext uri="{FF2B5EF4-FFF2-40B4-BE49-F238E27FC236}">
                <a16:creationId xmlns:a16="http://schemas.microsoft.com/office/drawing/2014/main" id="{F4D3BF5F-AF21-48D7-A763-7BFCD65A2019}"/>
              </a:ext>
            </a:extLst>
          </p:cNvPr>
          <p:cNvSpPr>
            <a:spLocks noGrp="1"/>
          </p:cNvSpPr>
          <p:nvPr>
            <p:ph idx="1"/>
          </p:nvPr>
        </p:nvSpPr>
        <p:spPr>
          <a:xfrm>
            <a:off x="304800" y="1554163"/>
            <a:ext cx="8686800" cy="4971182"/>
          </a:xfrm>
        </p:spPr>
        <p:txBody>
          <a:bodyPr/>
          <a:lstStyle/>
          <a:p>
            <a:pPr marL="0" indent="0">
              <a:buNone/>
            </a:pPr>
            <a:r>
              <a:rPr lang="zh-CN" altLang="en-US" dirty="0"/>
              <a:t>一、管理人员配备的任务</a:t>
            </a:r>
            <a:endParaRPr lang="en-US" altLang="zh-CN" dirty="0"/>
          </a:p>
          <a:p>
            <a:pPr marL="0" indent="0">
              <a:buNone/>
            </a:pPr>
            <a:r>
              <a:rPr lang="zh-CN" altLang="en-US" sz="2200" dirty="0">
                <a:latin typeface="+mn-ea"/>
              </a:rPr>
              <a:t>（一）从组织需要的角度考察</a:t>
            </a:r>
            <a:endParaRPr lang="en-US" altLang="zh-CN" sz="2200" dirty="0">
              <a:latin typeface="+mn-ea"/>
            </a:endParaRPr>
          </a:p>
          <a:p>
            <a:pPr marL="0" indent="0">
              <a:buNone/>
            </a:pPr>
            <a:r>
              <a:rPr lang="en-US" altLang="zh-CN" sz="2200" dirty="0">
                <a:latin typeface="+mn-ea"/>
              </a:rPr>
              <a:t>1</a:t>
            </a:r>
            <a:r>
              <a:rPr lang="zh-CN" altLang="en-US" sz="2200" dirty="0">
                <a:latin typeface="+mn-ea"/>
              </a:rPr>
              <a:t>、使组织系统开动运转</a:t>
            </a:r>
            <a:endParaRPr lang="en-US" altLang="zh-CN" sz="2200" dirty="0">
              <a:latin typeface="+mn-ea"/>
            </a:endParaRPr>
          </a:p>
          <a:p>
            <a:pPr marL="0" indent="0">
              <a:buNone/>
            </a:pPr>
            <a:r>
              <a:rPr lang="en-US" altLang="zh-CN" sz="2200" dirty="0">
                <a:latin typeface="+mn-ea"/>
              </a:rPr>
              <a:t>2</a:t>
            </a:r>
            <a:r>
              <a:rPr lang="zh-CN" altLang="en-US" sz="2200" dirty="0">
                <a:latin typeface="+mn-ea"/>
              </a:rPr>
              <a:t>、</a:t>
            </a:r>
            <a:r>
              <a:rPr lang="zh-CN" altLang="zh-CN" sz="2200" kern="100" dirty="0">
                <a:effectLst/>
                <a:latin typeface="华文楷体" panose="02010600040101010101" pitchFamily="2" charset="-122"/>
                <a:ea typeface="华文楷体" panose="02010600040101010101" pitchFamily="2" charset="-122"/>
                <a:cs typeface="Times New Roman" panose="02020603050405020304" pitchFamily="18" charset="0"/>
              </a:rPr>
              <a:t>为组织发展准备管理者力量</a:t>
            </a:r>
            <a:endParaRPr lang="en-US" altLang="zh-CN" sz="2200" kern="100" dirty="0">
              <a:effectLst/>
              <a:latin typeface="华文楷体" panose="02010600040101010101" pitchFamily="2" charset="-122"/>
              <a:ea typeface="华文楷体" panose="02010600040101010101" pitchFamily="2" charset="-122"/>
              <a:cs typeface="Times New Roman" panose="02020603050405020304" pitchFamily="18" charset="0"/>
            </a:endParaRPr>
          </a:p>
          <a:p>
            <a:pPr marL="0" indent="0">
              <a:buNone/>
            </a:pPr>
            <a:r>
              <a:rPr lang="en-US" altLang="zh-CN" sz="2200" kern="100" dirty="0">
                <a:latin typeface="华文楷体" panose="02010600040101010101" pitchFamily="2" charset="-122"/>
                <a:ea typeface="华文楷体" panose="02010600040101010101" pitchFamily="2" charset="-122"/>
                <a:cs typeface="Times New Roman" panose="02020603050405020304" pitchFamily="18" charset="0"/>
              </a:rPr>
              <a:t>3</a:t>
            </a:r>
            <a:r>
              <a:rPr lang="zh-CN" altLang="en-US" sz="2200" kern="100" dirty="0">
                <a:latin typeface="华文楷体" panose="02010600040101010101" pitchFamily="2" charset="-122"/>
                <a:ea typeface="华文楷体" panose="02010600040101010101" pitchFamily="2" charset="-122"/>
                <a:cs typeface="Times New Roman" panose="02020603050405020304" pitchFamily="18" charset="0"/>
              </a:rPr>
              <a:t>、维持组织成员对组织的忠诚</a:t>
            </a:r>
            <a:endParaRPr lang="en-US" altLang="zh-CN" sz="2200" kern="100" dirty="0">
              <a:latin typeface="华文楷体" panose="02010600040101010101" pitchFamily="2" charset="-122"/>
              <a:ea typeface="华文楷体" panose="02010600040101010101" pitchFamily="2" charset="-122"/>
              <a:cs typeface="Times New Roman" panose="02020603050405020304" pitchFamily="18" charset="0"/>
            </a:endParaRPr>
          </a:p>
          <a:p>
            <a:pPr marL="0" indent="0">
              <a:buNone/>
            </a:pPr>
            <a:endParaRPr lang="zh-CN" altLang="en-US" dirty="0"/>
          </a:p>
        </p:txBody>
      </p:sp>
    </p:spTree>
    <p:extLst>
      <p:ext uri="{BB962C8B-B14F-4D97-AF65-F5344CB8AC3E}">
        <p14:creationId xmlns:p14="http://schemas.microsoft.com/office/powerpoint/2010/main" val="7431731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0CF0A90C-F26A-4F89-9D2F-903FACC37E8D}"/>
              </a:ext>
            </a:extLst>
          </p:cNvPr>
          <p:cNvSpPr>
            <a:spLocks noGrp="1"/>
          </p:cNvSpPr>
          <p:nvPr>
            <p:ph type="title"/>
          </p:nvPr>
        </p:nvSpPr>
        <p:spPr/>
        <p:txBody>
          <a:bodyPr>
            <a:normAutofit/>
          </a:bodyPr>
          <a:lstStyle/>
          <a:p>
            <a:r>
              <a:rPr lang="zh-CN" altLang="en-US" sz="3200" dirty="0"/>
              <a:t>第二节 管理人员配备的任务、程序和原则</a:t>
            </a:r>
          </a:p>
        </p:txBody>
      </p:sp>
      <p:sp>
        <p:nvSpPr>
          <p:cNvPr id="3" name="内容占位符 2">
            <a:extLst>
              <a:ext uri="{FF2B5EF4-FFF2-40B4-BE49-F238E27FC236}">
                <a16:creationId xmlns:a16="http://schemas.microsoft.com/office/drawing/2014/main" id="{62910FE9-822D-48B9-B884-5FE642C0B4CB}"/>
              </a:ext>
            </a:extLst>
          </p:cNvPr>
          <p:cNvSpPr>
            <a:spLocks noGrp="1"/>
          </p:cNvSpPr>
          <p:nvPr>
            <p:ph idx="1"/>
          </p:nvPr>
        </p:nvSpPr>
        <p:spPr/>
        <p:txBody>
          <a:bodyPr/>
          <a:lstStyle/>
          <a:p>
            <a:pPr marL="0" indent="0">
              <a:buNone/>
            </a:pPr>
            <a:r>
              <a:rPr lang="zh-CN" altLang="en-US" dirty="0"/>
              <a:t>一、管理人员配备的任务</a:t>
            </a:r>
            <a:endParaRPr lang="en-US" altLang="zh-CN" dirty="0"/>
          </a:p>
          <a:p>
            <a:pPr marL="0" indent="0">
              <a:buNone/>
            </a:pPr>
            <a:r>
              <a:rPr lang="zh-CN" altLang="en-US" sz="2200" kern="100" dirty="0">
                <a:latin typeface="华文楷体" panose="02010600040101010101" pitchFamily="2" charset="-122"/>
                <a:ea typeface="华文楷体" panose="02010600040101010101" pitchFamily="2" charset="-122"/>
                <a:cs typeface="Times New Roman" panose="02020603050405020304" pitchFamily="18" charset="0"/>
              </a:rPr>
              <a:t>（二）从组织成员需要的角度考察</a:t>
            </a:r>
            <a:endParaRPr lang="en-US" altLang="zh-CN" sz="2200" kern="100" dirty="0">
              <a:latin typeface="华文楷体" panose="02010600040101010101" pitchFamily="2" charset="-122"/>
              <a:ea typeface="华文楷体" panose="02010600040101010101" pitchFamily="2" charset="-122"/>
              <a:cs typeface="Times New Roman" panose="02020603050405020304" pitchFamily="18" charset="0"/>
            </a:endParaRPr>
          </a:p>
          <a:p>
            <a:pPr indent="0" algn="just">
              <a:spcAft>
                <a:spcPts val="0"/>
              </a:spcAft>
              <a:buNone/>
            </a:pPr>
            <a:r>
              <a:rPr lang="zh-CN" altLang="zh-CN" sz="2200" kern="100" dirty="0">
                <a:effectLst/>
                <a:latin typeface="华文楷体" panose="02010600040101010101" pitchFamily="2" charset="-122"/>
                <a:ea typeface="华文楷体" panose="02010600040101010101" pitchFamily="2" charset="-122"/>
              </a:rPr>
              <a:t>留住人才，不仅要留住其身，更要留住人心。只有这样，才能达到维持他们对组织忠诚的效果。然而，组织成员能否真心实意地、自觉自愿地为组织努力工作，要受到许多因素的影响。</a:t>
            </a:r>
            <a:endParaRPr lang="en-US" altLang="zh-CN" sz="2200" kern="100" dirty="0">
              <a:effectLst/>
              <a:latin typeface="华文楷体" panose="02010600040101010101" pitchFamily="2" charset="-122"/>
              <a:ea typeface="华文楷体" panose="02010600040101010101" pitchFamily="2" charset="-122"/>
            </a:endParaRPr>
          </a:p>
          <a:p>
            <a:pPr indent="0" algn="just">
              <a:spcAft>
                <a:spcPts val="0"/>
              </a:spcAft>
              <a:buNone/>
            </a:pPr>
            <a:r>
              <a:rPr lang="zh-CN" altLang="zh-CN" sz="2200" kern="100" dirty="0">
                <a:effectLst/>
                <a:latin typeface="华文楷体" panose="02010600040101010101" pitchFamily="2" charset="-122"/>
                <a:ea typeface="华文楷体" panose="02010600040101010101" pitchFamily="2" charset="-122"/>
              </a:rPr>
              <a:t>人员配备可以使每个人的知识和能力得到公正的评价、认可和运用。配备的人员对工作的要求与自身的能力是否相匹配，是否感到“大材小用”，从而“怀才不遇”，工作的目标是否有挑战性，这些因素与人们在工作中的积极、主动、热情程度有着极大的关系。</a:t>
            </a:r>
          </a:p>
          <a:p>
            <a:pPr indent="0" algn="just">
              <a:spcAft>
                <a:spcPts val="0"/>
              </a:spcAft>
              <a:buNone/>
            </a:pPr>
            <a:r>
              <a:rPr lang="zh-CN" altLang="zh-CN" sz="2200" kern="100" dirty="0">
                <a:effectLst/>
                <a:latin typeface="华文楷体" panose="02010600040101010101" pitchFamily="2" charset="-122"/>
                <a:ea typeface="华文楷体" panose="02010600040101010101" pitchFamily="2" charset="-122"/>
              </a:rPr>
              <a:t>通过人员配备，使每个人的知识和能力不断发展，素质不断提升。知识与技能的提高不仅可以满足人们的心理需要，而且往往是职务晋升的阶梯。</a:t>
            </a:r>
          </a:p>
          <a:p>
            <a:pPr marL="0" indent="457200">
              <a:lnSpc>
                <a:spcPct val="150000"/>
              </a:lnSpc>
              <a:buNone/>
            </a:pPr>
            <a:endParaRPr lang="zh-CN" altLang="zh-CN" sz="2200" kern="100" dirty="0">
              <a:effectLst/>
              <a:latin typeface="华文楷体" panose="02010600040101010101" pitchFamily="2" charset="-122"/>
              <a:ea typeface="华文楷体" panose="02010600040101010101" pitchFamily="2" charset="-122"/>
            </a:endParaRPr>
          </a:p>
          <a:p>
            <a:pPr marL="0" indent="0">
              <a:buNone/>
            </a:pPr>
            <a:endParaRPr lang="zh-CN" altLang="en-US" dirty="0"/>
          </a:p>
        </p:txBody>
      </p:sp>
    </p:spTree>
    <p:extLst>
      <p:ext uri="{BB962C8B-B14F-4D97-AF65-F5344CB8AC3E}">
        <p14:creationId xmlns:p14="http://schemas.microsoft.com/office/powerpoint/2010/main" val="215833653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323528" y="160020"/>
            <a:ext cx="8928991" cy="1082675"/>
          </a:xfrm>
        </p:spPr>
        <p:txBody>
          <a:bodyPr rtlCol="0">
            <a:normAutofit fontScale="90000"/>
          </a:bodyPr>
          <a:lstStyle/>
          <a:p>
            <a:pPr eaLnBrk="1" fontAlgn="auto" hangingPunct="1">
              <a:spcAft>
                <a:spcPts val="0"/>
              </a:spcAft>
              <a:defRPr/>
            </a:pPr>
            <a:br>
              <a:rPr lang="en-US" altLang="zh-CN" sz="2700" dirty="0"/>
            </a:br>
            <a:br>
              <a:rPr lang="en-US" altLang="zh-CN" sz="2700" dirty="0"/>
            </a:br>
            <a:r>
              <a:rPr lang="zh-CN" altLang="en-US" dirty="0"/>
              <a:t>第二节 管理人员配备的任务、程序和原则</a:t>
            </a:r>
            <a:br>
              <a:rPr lang="zh-CN" altLang="en-US" dirty="0"/>
            </a:br>
            <a:endParaRPr lang="zh-CN" altLang="en-US" dirty="0"/>
          </a:p>
        </p:txBody>
      </p:sp>
      <p:sp>
        <p:nvSpPr>
          <p:cNvPr id="15363" name="内容占位符 2"/>
          <p:cNvSpPr>
            <a:spLocks noGrp="1"/>
          </p:cNvSpPr>
          <p:nvPr>
            <p:ph idx="1"/>
          </p:nvPr>
        </p:nvSpPr>
        <p:spPr>
          <a:xfrm>
            <a:off x="428625" y="1373505"/>
            <a:ext cx="8229600" cy="5324475"/>
          </a:xfrm>
        </p:spPr>
        <p:txBody>
          <a:bodyPr/>
          <a:lstStyle/>
          <a:p>
            <a:pPr marL="0" indent="0" eaLnBrk="1" hangingPunct="1">
              <a:buFont typeface="Wingdings" panose="05000000000000000000" pitchFamily="2" charset="2"/>
              <a:buNone/>
            </a:pPr>
            <a:r>
              <a:rPr lang="zh-CN" altLang="en-US" sz="3200" dirty="0"/>
              <a:t>二、管理</a:t>
            </a:r>
            <a:r>
              <a:rPr lang="zh-CN" altLang="en-US" dirty="0"/>
              <a:t>人员配备的程序</a:t>
            </a:r>
            <a:endParaRPr lang="zh-CN" altLang="en-US" sz="3200" dirty="0"/>
          </a:p>
          <a:p>
            <a:pPr marL="0" indent="0" eaLnBrk="1" hangingPunct="1">
              <a:buNone/>
            </a:pPr>
            <a:r>
              <a:rPr lang="en-US" altLang="zh-CN" sz="2200" dirty="0">
                <a:latin typeface="华文楷体" panose="02010600040101010101" pitchFamily="2" charset="-122"/>
                <a:ea typeface="华文楷体" panose="02010600040101010101" pitchFamily="2" charset="-122"/>
              </a:rPr>
              <a:t>1</a:t>
            </a:r>
            <a:r>
              <a:rPr lang="zh-CN" altLang="en-US" sz="2200" dirty="0">
                <a:latin typeface="华文楷体" panose="02010600040101010101" pitchFamily="2" charset="-122"/>
                <a:ea typeface="华文楷体" panose="02010600040101010101" pitchFamily="2" charset="-122"/>
              </a:rPr>
              <a:t>、企业的岗位设计过程</a:t>
            </a:r>
            <a:endParaRPr lang="en-US" altLang="zh-CN" sz="2200" dirty="0">
              <a:latin typeface="华文楷体" panose="02010600040101010101" pitchFamily="2" charset="-122"/>
              <a:ea typeface="华文楷体" panose="02010600040101010101" pitchFamily="2" charset="-122"/>
            </a:endParaRPr>
          </a:p>
          <a:p>
            <a:pPr marL="0" indent="0" eaLnBrk="1" hangingPunct="1">
              <a:buNone/>
            </a:pPr>
            <a:r>
              <a:rPr lang="en-US" altLang="zh-CN" sz="2200" dirty="0">
                <a:latin typeface="华文楷体" panose="02010600040101010101" pitchFamily="2" charset="-122"/>
                <a:ea typeface="华文楷体" panose="02010600040101010101" pitchFamily="2" charset="-122"/>
              </a:rPr>
              <a:t>2</a:t>
            </a:r>
            <a:r>
              <a:rPr lang="zh-CN" altLang="en-US" sz="2200" dirty="0">
                <a:latin typeface="华文楷体" panose="02010600040101010101" pitchFamily="2" charset="-122"/>
                <a:ea typeface="华文楷体" panose="02010600040101010101" pitchFamily="2" charset="-122"/>
              </a:rPr>
              <a:t>、企业对人员的甄选</a:t>
            </a:r>
            <a:endParaRPr lang="en-US" altLang="zh-CN" sz="2200" dirty="0">
              <a:latin typeface="华文楷体" panose="02010600040101010101" pitchFamily="2" charset="-122"/>
              <a:ea typeface="华文楷体" panose="02010600040101010101" pitchFamily="2" charset="-122"/>
            </a:endParaRPr>
          </a:p>
          <a:p>
            <a:pPr marL="0" indent="0" eaLnBrk="1" hangingPunct="1">
              <a:buNone/>
            </a:pPr>
            <a:r>
              <a:rPr lang="en-US" altLang="zh-CN" sz="2200" dirty="0">
                <a:latin typeface="华文楷体" panose="02010600040101010101" pitchFamily="2" charset="-122"/>
                <a:ea typeface="华文楷体" panose="02010600040101010101" pitchFamily="2" charset="-122"/>
              </a:rPr>
              <a:t>3</a:t>
            </a:r>
            <a:r>
              <a:rPr lang="zh-CN" altLang="en-US" sz="2200" dirty="0">
                <a:latin typeface="华文楷体" panose="02010600040101010101" pitchFamily="2" charset="-122"/>
                <a:ea typeface="华文楷体" panose="02010600040101010101" pitchFamily="2" charset="-122"/>
              </a:rPr>
              <a:t>、岗位绩效的产生阶段</a:t>
            </a:r>
            <a:endParaRPr lang="en-US" altLang="zh-CN" sz="2200" dirty="0">
              <a:latin typeface="华文楷体" panose="02010600040101010101" pitchFamily="2" charset="-122"/>
              <a:ea typeface="华文楷体" panose="02010600040101010101" pitchFamily="2" charset="-122"/>
            </a:endParaRPr>
          </a:p>
          <a:p>
            <a:pPr marL="0" indent="0" eaLnBrk="1" hangingPunct="1">
              <a:buNone/>
            </a:pPr>
            <a:r>
              <a:rPr lang="en-US" altLang="zh-CN" sz="2200" dirty="0">
                <a:latin typeface="华文楷体" panose="02010600040101010101" pitchFamily="2" charset="-122"/>
                <a:ea typeface="华文楷体" panose="02010600040101010101" pitchFamily="2" charset="-122"/>
              </a:rPr>
              <a:t>4</a:t>
            </a:r>
            <a:r>
              <a:rPr lang="zh-CN" altLang="en-US" sz="2200" dirty="0">
                <a:latin typeface="华文楷体" panose="02010600040101010101" pitchFamily="2" charset="-122"/>
                <a:ea typeface="华文楷体" panose="02010600040101010101" pitchFamily="2" charset="-122"/>
              </a:rPr>
              <a:t>、反馈阶段</a:t>
            </a:r>
          </a:p>
        </p:txBody>
      </p:sp>
    </p:spTree>
  </p:cSld>
  <p:clrMapOvr>
    <a:masterClrMapping/>
  </p:clrMapOvr>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跋涉">
  <a:themeElements>
    <a:clrScheme name="跋涉">
      <a:dk1>
        <a:sysClr val="windowText" lastClr="000000"/>
      </a:dk1>
      <a:lt1>
        <a:sysClr val="window" lastClr="FFFFFF"/>
      </a:lt1>
      <a:dk2>
        <a:srgbClr val="4E3B30"/>
      </a:dk2>
      <a:lt2>
        <a:srgbClr val="FBEEC9"/>
      </a:lt2>
      <a:accent1>
        <a:srgbClr val="F0A22E"/>
      </a:accent1>
      <a:accent2>
        <a:srgbClr val="A5644E"/>
      </a:accent2>
      <a:accent3>
        <a:srgbClr val="B58B80"/>
      </a:accent3>
      <a:accent4>
        <a:srgbClr val="C3986D"/>
      </a:accent4>
      <a:accent5>
        <a:srgbClr val="A19574"/>
      </a:accent5>
      <a:accent6>
        <a:srgbClr val="C17529"/>
      </a:accent6>
      <a:hlink>
        <a:srgbClr val="AD1F1F"/>
      </a:hlink>
      <a:folHlink>
        <a:srgbClr val="FFC42F"/>
      </a:folHlink>
    </a:clrScheme>
    <a:fontScheme name="跋涉">
      <a:majorFont>
        <a:latin typeface="Franklin Gothic Medium"/>
        <a:ea typeface=""/>
        <a:cs typeface=""/>
        <a:font script="Jpan" typeface="HG創英角ｺﾞｼｯｸUB"/>
        <a:font script="Hang" typeface="돋움"/>
        <a:font script="Hans" typeface="隶书"/>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Franklin Gothic Book"/>
        <a:ea typeface=""/>
        <a:cs typeface=""/>
        <a:font script="Jpan" typeface="HGｺﾞｼｯｸE"/>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跋涉">
      <a:fillStyleLst>
        <a:solidFill>
          <a:schemeClr val="phClr"/>
        </a:solidFill>
        <a:gradFill rotWithShape="1">
          <a:gsLst>
            <a:gs pos="0">
              <a:schemeClr val="phClr">
                <a:tint val="30000"/>
                <a:satMod val="250000"/>
              </a:schemeClr>
            </a:gs>
            <a:gs pos="72000">
              <a:schemeClr val="phClr">
                <a:tint val="75000"/>
                <a:satMod val="210000"/>
              </a:schemeClr>
            </a:gs>
            <a:gs pos="100000">
              <a:schemeClr val="phClr">
                <a:tint val="85000"/>
                <a:satMod val="210000"/>
              </a:schemeClr>
            </a:gs>
          </a:gsLst>
          <a:lin ang="5400000" scaled="1"/>
        </a:gradFill>
        <a:gradFill rotWithShape="1">
          <a:gsLst>
            <a:gs pos="0">
              <a:schemeClr val="phClr">
                <a:tint val="75000"/>
                <a:shade val="85000"/>
                <a:satMod val="230000"/>
              </a:schemeClr>
            </a:gs>
            <a:gs pos="25000">
              <a:schemeClr val="phClr">
                <a:tint val="90000"/>
                <a:shade val="70000"/>
                <a:satMod val="220000"/>
              </a:schemeClr>
            </a:gs>
            <a:gs pos="50000">
              <a:schemeClr val="phClr">
                <a:tint val="90000"/>
                <a:shade val="58000"/>
                <a:satMod val="225000"/>
              </a:schemeClr>
            </a:gs>
            <a:gs pos="65000">
              <a:schemeClr val="phClr">
                <a:tint val="90000"/>
                <a:shade val="58000"/>
                <a:satMod val="225000"/>
              </a:schemeClr>
            </a:gs>
            <a:gs pos="80000">
              <a:schemeClr val="phClr">
                <a:tint val="90000"/>
                <a:shade val="69000"/>
                <a:satMod val="220000"/>
              </a:schemeClr>
            </a:gs>
            <a:gs pos="100000">
              <a:schemeClr val="phClr">
                <a:tint val="77000"/>
                <a:shade val="80000"/>
                <a:satMod val="230000"/>
              </a:schemeClr>
            </a:gs>
          </a:gsLst>
          <a:lin ang="5400000" scaled="1"/>
        </a:gradFill>
      </a:fillStyleLst>
      <a:lnStyleLst>
        <a:ln w="10000" cap="flat" cmpd="sng" algn="ctr">
          <a:solidFill>
            <a:schemeClr val="ph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76200" dist="50800" dir="5400000" rotWithShape="0">
              <a:srgbClr val="4E3B30">
                <a:alpha val="60000"/>
              </a:srgbClr>
            </a:outerShdw>
          </a:effectLst>
        </a:effectStyle>
        <a:effectStyle>
          <a:effectLst>
            <a:outerShdw blurRad="76200" dist="50800" dir="5400000" rotWithShape="0">
              <a:srgbClr val="4E3B30">
                <a:alpha val="60000"/>
              </a:srgbClr>
            </a:outerShdw>
          </a:effectLst>
          <a:scene3d>
            <a:camera prst="orthographicFront">
              <a:rot lat="0" lon="0" rev="0"/>
            </a:camera>
            <a:lightRig rig="threePt" dir="tl">
              <a:rot lat="0" lon="0" rev="0"/>
            </a:lightRig>
          </a:scene3d>
          <a:sp3d prstMaterial="metal">
            <a:bevelT w="10000" h="10000"/>
          </a:sp3d>
        </a:effectStyle>
        <a:effectStyle>
          <a:effectLst>
            <a:outerShdw blurRad="76200" dist="50800" dir="5400000" rotWithShape="0">
              <a:srgbClr val="4E3B30">
                <a:alpha val="60000"/>
              </a:srgbClr>
            </a:outerShdw>
          </a:effectLst>
          <a:scene3d>
            <a:camera prst="obliqueTopLeft" fov="600000">
              <a:rot lat="0" lon="0" rev="0"/>
            </a:camera>
            <a:lightRig rig="balanced" dir="t">
              <a:rot lat="0" lon="0" rev="19200000"/>
            </a:lightRig>
          </a:scene3d>
          <a:sp3d contourW="12700" prstMaterial="matte">
            <a:bevelT w="60000" h="50800"/>
            <a:contourClr>
              <a:schemeClr val="phClr">
                <a:shade val="60000"/>
                <a:satMod val="110000"/>
              </a:schemeClr>
            </a:contourClr>
          </a:sp3d>
        </a:effectStyle>
      </a:effectStyleLst>
      <a:bgFillStyleLst>
        <a:solidFill>
          <a:schemeClr val="phClr"/>
        </a:solidFill>
        <a:blipFill>
          <a:blip xmlns:r="http://schemas.openxmlformats.org/officeDocument/2006/relationships" r:embed="rId1">
            <a:duotone>
              <a:schemeClr val="phClr">
                <a:shade val="90000"/>
                <a:satMod val="150000"/>
              </a:schemeClr>
              <a:schemeClr val="phClr">
                <a:tint val="88000"/>
                <a:satMod val="105000"/>
              </a:schemeClr>
            </a:duotone>
          </a:blip>
          <a:tile tx="0" ty="0" sx="95000" sy="95000" flip="none" algn="t"/>
        </a:blipFill>
        <a:blipFill>
          <a:blip xmlns:r="http://schemas.openxmlformats.org/officeDocument/2006/relationships" r:embed="rId2">
            <a:duotone>
              <a:schemeClr val="phClr">
                <a:shade val="30000"/>
                <a:satMod val="455000"/>
              </a:schemeClr>
              <a:schemeClr val="phClr">
                <a:tint val="95000"/>
                <a:satMod val="120000"/>
              </a:schemeClr>
            </a:duotone>
          </a:blip>
          <a:stretch>
            <a:fillRect/>
          </a:stretch>
        </a:blip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Override1.xml><?xml version="1.0" encoding="utf-8"?>
<a:themeOverride xmlns:a="http://schemas.openxmlformats.org/drawingml/2006/main">
  <a:clrScheme name="跋涉">
    <a:dk1>
      <a:sysClr val="windowText" lastClr="000000"/>
    </a:dk1>
    <a:lt1>
      <a:sysClr val="window" lastClr="FFFFFF"/>
    </a:lt1>
    <a:dk2>
      <a:srgbClr val="4E3B30"/>
    </a:dk2>
    <a:lt2>
      <a:srgbClr val="FBEEC9"/>
    </a:lt2>
    <a:accent1>
      <a:srgbClr val="F0A22E"/>
    </a:accent1>
    <a:accent2>
      <a:srgbClr val="A5644E"/>
    </a:accent2>
    <a:accent3>
      <a:srgbClr val="B58B80"/>
    </a:accent3>
    <a:accent4>
      <a:srgbClr val="C3986D"/>
    </a:accent4>
    <a:accent5>
      <a:srgbClr val="A19574"/>
    </a:accent5>
    <a:accent6>
      <a:srgbClr val="C17529"/>
    </a:accent6>
    <a:hlink>
      <a:srgbClr val="AD1F1F"/>
    </a:hlink>
    <a:folHlink>
      <a:srgbClr val="FFC42F"/>
    </a:folHlink>
  </a:clrScheme>
</a:themeOverride>
</file>

<file path=docProps/app.xml><?xml version="1.0" encoding="utf-8"?>
<Properties xmlns="http://schemas.openxmlformats.org/officeDocument/2006/extended-properties" xmlns:vt="http://schemas.openxmlformats.org/officeDocument/2006/docPropsVTypes">
  <Template>Trek</Template>
  <TotalTime>111</TotalTime>
  <Words>4245</Words>
  <Application>Microsoft Office PowerPoint</Application>
  <PresentationFormat>全屏显示(4:3)</PresentationFormat>
  <Paragraphs>215</Paragraphs>
  <Slides>30</Slides>
  <Notes>3</Notes>
  <HiddenSlides>0</HiddenSlides>
  <MMClips>0</MMClips>
  <ScaleCrop>false</ScaleCrop>
  <HeadingPairs>
    <vt:vector size="6" baseType="variant">
      <vt:variant>
        <vt:lpstr>已用的字体</vt:lpstr>
      </vt:variant>
      <vt:variant>
        <vt:i4>8</vt:i4>
      </vt:variant>
      <vt:variant>
        <vt:lpstr>主题</vt:lpstr>
      </vt:variant>
      <vt:variant>
        <vt:i4>1</vt:i4>
      </vt:variant>
      <vt:variant>
        <vt:lpstr>幻灯片标题</vt:lpstr>
      </vt:variant>
      <vt:variant>
        <vt:i4>30</vt:i4>
      </vt:variant>
    </vt:vector>
  </HeadingPairs>
  <TitlesOfParts>
    <vt:vector size="39" baseType="lpstr">
      <vt:lpstr>华文楷体</vt:lpstr>
      <vt:lpstr>Arial</vt:lpstr>
      <vt:lpstr>Calibri</vt:lpstr>
      <vt:lpstr>Franklin Gothic Book</vt:lpstr>
      <vt:lpstr>Franklin Gothic Medium</vt:lpstr>
      <vt:lpstr>Times New Roman</vt:lpstr>
      <vt:lpstr>Wingdings</vt:lpstr>
      <vt:lpstr>Wingdings 2</vt:lpstr>
      <vt:lpstr>跋涉</vt:lpstr>
      <vt:lpstr>第十章 人力资源管理</vt:lpstr>
      <vt:lpstr>案例导读</vt:lpstr>
      <vt:lpstr>PowerPoint 演示文稿</vt:lpstr>
      <vt:lpstr>PowerPoint 演示文稿</vt:lpstr>
      <vt:lpstr>思考问题</vt:lpstr>
      <vt:lpstr>第一节 管理人员配备的含义 </vt:lpstr>
      <vt:lpstr>第二节 管理人员配备的任务、程序和原则</vt:lpstr>
      <vt:lpstr>第二节 管理人员配备的任务、程序和原则</vt:lpstr>
      <vt:lpstr>  第二节 管理人员配备的任务、程序和原则 </vt:lpstr>
      <vt:lpstr>  第二节 管理人员配备的任务、程序和原则 </vt:lpstr>
      <vt:lpstr>  第二节 管理人员配备的任务、程序和原则 </vt:lpstr>
      <vt:lpstr>  第三节 管理人员的选聘 </vt:lpstr>
      <vt:lpstr>  第三节 管理人员的选聘 </vt:lpstr>
      <vt:lpstr>  第三节 管理人员的选聘 </vt:lpstr>
      <vt:lpstr>  第三节 管理人员的选聘 </vt:lpstr>
      <vt:lpstr>  第三节 管理人员的选聘 </vt:lpstr>
      <vt:lpstr>  第三节 管理人员的选聘 </vt:lpstr>
      <vt:lpstr>  第四节 管理人员的培训 </vt:lpstr>
      <vt:lpstr>  第四节 管理人员的培训 </vt:lpstr>
      <vt:lpstr>  第四节 管理人员的培训 </vt:lpstr>
      <vt:lpstr>  第四节 管理人员的培训 </vt:lpstr>
      <vt:lpstr>  第五节 管理人员的考评 </vt:lpstr>
      <vt:lpstr>  第五节 管理人员的考评 </vt:lpstr>
      <vt:lpstr>  第五节 管理人员的考评 </vt:lpstr>
      <vt:lpstr>  第五节 管理人员的考评 </vt:lpstr>
      <vt:lpstr>  第五节 管理人员的考评 </vt:lpstr>
      <vt:lpstr>  第五节 管理人员的考评 </vt:lpstr>
      <vt:lpstr>  第五节 管理人员的考评 </vt:lpstr>
      <vt:lpstr>  第五节 管理人员的考评 </vt:lpstr>
      <vt:lpstr>本 章 小 结</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第一章 管理学导论</dc:title>
  <dc:creator>lilychen</dc:creator>
  <cp:lastModifiedBy>梁 福生</cp:lastModifiedBy>
  <cp:revision>55</cp:revision>
  <dcterms:created xsi:type="dcterms:W3CDTF">2014-01-13T00:54:00Z</dcterms:created>
  <dcterms:modified xsi:type="dcterms:W3CDTF">2020-07-26T04:18:56Z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2052-11.1.0.9740</vt:lpwstr>
  </property>
</Properties>
</file>

<file path=docProps/thumbnail.jpeg>
</file>