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79.xml" ContentType="application/vnd.openxmlformats-officedocument.presentationml.tags+xml"/>
  <Override PartName="/ppt/tags/tag38.xml" ContentType="application/vnd.openxmlformats-officedocument.presentationml.tags+xml"/>
  <Override PartName="/ppt/tags/tag380.xml" ContentType="application/vnd.openxmlformats-officedocument.presentationml.tags+xml"/>
  <Override PartName="/ppt/tags/tag381.xml" ContentType="application/vnd.openxmlformats-officedocument.presentationml.tags+xml"/>
  <Override PartName="/ppt/tags/tag382.xml" ContentType="application/vnd.openxmlformats-officedocument.presentationml.tags+xml"/>
  <Override PartName="/ppt/tags/tag383.xml" ContentType="application/vnd.openxmlformats-officedocument.presentationml.tags+xml"/>
  <Override PartName="/ppt/tags/tag384.xml" ContentType="application/vnd.openxmlformats-officedocument.presentationml.tags+xml"/>
  <Override PartName="/ppt/tags/tag385.xml" ContentType="application/vnd.openxmlformats-officedocument.presentationml.tags+xml"/>
  <Override PartName="/ppt/tags/tag386.xml" ContentType="application/vnd.openxmlformats-officedocument.presentationml.tags+xml"/>
  <Override PartName="/ppt/tags/tag387.xml" ContentType="application/vnd.openxmlformats-officedocument.presentationml.tags+xml"/>
  <Override PartName="/ppt/tags/tag388.xml" ContentType="application/vnd.openxmlformats-officedocument.presentationml.tags+xml"/>
  <Override PartName="/ppt/tags/tag389.xml" ContentType="application/vnd.openxmlformats-officedocument.presentationml.tags+xml"/>
  <Override PartName="/ppt/tags/tag39.xml" ContentType="application/vnd.openxmlformats-officedocument.presentationml.tags+xml"/>
  <Override PartName="/ppt/tags/tag390.xml" ContentType="application/vnd.openxmlformats-officedocument.presentationml.tags+xml"/>
  <Override PartName="/ppt/tags/tag391.xml" ContentType="application/vnd.openxmlformats-officedocument.presentationml.tags+xml"/>
  <Override PartName="/ppt/tags/tag392.xml" ContentType="application/vnd.openxmlformats-officedocument.presentationml.tags+xml"/>
  <Override PartName="/ppt/tags/tag393.xml" ContentType="application/vnd.openxmlformats-officedocument.presentationml.tags+xml"/>
  <Override PartName="/ppt/tags/tag394.xml" ContentType="application/vnd.openxmlformats-officedocument.presentationml.tags+xml"/>
  <Override PartName="/ppt/tags/tag395.xml" ContentType="application/vnd.openxmlformats-officedocument.presentationml.tags+xml"/>
  <Override PartName="/ppt/tags/tag396.xml" ContentType="application/vnd.openxmlformats-officedocument.presentationml.tags+xml"/>
  <Override PartName="/ppt/tags/tag397.xml" ContentType="application/vnd.openxmlformats-officedocument.presentationml.tags+xml"/>
  <Override PartName="/ppt/tags/tag398.xml" ContentType="application/vnd.openxmlformats-officedocument.presentationml.tags+xml"/>
  <Override PartName="/ppt/tags/tag39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00.xml" ContentType="application/vnd.openxmlformats-officedocument.presentationml.tags+xml"/>
  <Override PartName="/ppt/tags/tag401.xml" ContentType="application/vnd.openxmlformats-officedocument.presentationml.tags+xml"/>
  <Override PartName="/ppt/tags/tag402.xml" ContentType="application/vnd.openxmlformats-officedocument.presentationml.tags+xml"/>
  <Override PartName="/ppt/tags/tag403.xml" ContentType="application/vnd.openxmlformats-officedocument.presentationml.tags+xml"/>
  <Override PartName="/ppt/tags/tag404.xml" ContentType="application/vnd.openxmlformats-officedocument.presentationml.tags+xml"/>
  <Override PartName="/ppt/tags/tag405.xml" ContentType="application/vnd.openxmlformats-officedocument.presentationml.tags+xml"/>
  <Override PartName="/ppt/tags/tag406.xml" ContentType="application/vnd.openxmlformats-officedocument.presentationml.tags+xml"/>
  <Override PartName="/ppt/tags/tag407.xml" ContentType="application/vnd.openxmlformats-officedocument.presentationml.tags+xml"/>
  <Override PartName="/ppt/tags/tag408.xml" ContentType="application/vnd.openxmlformats-officedocument.presentationml.tags+xml"/>
  <Override PartName="/ppt/tags/tag409.xml" ContentType="application/vnd.openxmlformats-officedocument.presentationml.tags+xml"/>
  <Override PartName="/ppt/tags/tag41.xml" ContentType="application/vnd.openxmlformats-officedocument.presentationml.tags+xml"/>
  <Override PartName="/ppt/tags/tag410.xml" ContentType="application/vnd.openxmlformats-officedocument.presentationml.tags+xml"/>
  <Override PartName="/ppt/tags/tag411.xml" ContentType="application/vnd.openxmlformats-officedocument.presentationml.tags+xml"/>
  <Override PartName="/ppt/tags/tag412.xml" ContentType="application/vnd.openxmlformats-officedocument.presentationml.tags+xml"/>
  <Override PartName="/ppt/tags/tag413.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32"/>
  </p:notesMasterIdLst>
  <p:handoutMasterIdLst>
    <p:handoutMasterId r:id="rId33"/>
  </p:handoutMasterIdLst>
  <p:sldIdLst>
    <p:sldId id="257" r:id="rId4"/>
    <p:sldId id="258" r:id="rId5"/>
    <p:sldId id="259" r:id="rId6"/>
    <p:sldId id="260" r:id="rId7"/>
    <p:sldId id="262" r:id="rId8"/>
    <p:sldId id="264" r:id="rId9"/>
    <p:sldId id="266" r:id="rId10"/>
    <p:sldId id="267" r:id="rId11"/>
    <p:sldId id="268" r:id="rId12"/>
    <p:sldId id="269" r:id="rId13"/>
    <p:sldId id="271" r:id="rId14"/>
    <p:sldId id="273" r:id="rId15"/>
    <p:sldId id="274" r:id="rId16"/>
    <p:sldId id="276" r:id="rId17"/>
    <p:sldId id="277" r:id="rId18"/>
    <p:sldId id="278" r:id="rId19"/>
    <p:sldId id="279" r:id="rId20"/>
    <p:sldId id="281" r:id="rId21"/>
    <p:sldId id="282" r:id="rId22"/>
    <p:sldId id="283" r:id="rId23"/>
    <p:sldId id="285" r:id="rId24"/>
    <p:sldId id="289" r:id="rId25"/>
    <p:sldId id="291" r:id="rId26"/>
    <p:sldId id="292" r:id="rId27"/>
    <p:sldId id="298" r:id="rId28"/>
    <p:sldId id="293" r:id="rId29"/>
    <p:sldId id="296" r:id="rId30"/>
    <p:sldId id="297" r:id="rId31"/>
  </p:sldIdLst>
  <p:sldSz cx="12192000" cy="6858000"/>
  <p:notesSz cx="7103745" cy="10234295"/>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80"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80"/>
        <p:guide pos="3840"/>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 Type="http://schemas.openxmlformats.org/officeDocument/2006/relationships/slide" Target="slides/slide1.xml"/><Relationship Id="rId37" Type="http://schemas.openxmlformats.org/officeDocument/2006/relationships/commentAuthors" Target="commentAuthors.xml"/><Relationship Id="rId36" Type="http://schemas.openxmlformats.org/officeDocument/2006/relationships/tableStyles" Target="tableStyles.xml"/><Relationship Id="rId35" Type="http://schemas.openxmlformats.org/officeDocument/2006/relationships/viewProps" Target="viewProps.xml"/><Relationship Id="rId34" Type="http://schemas.openxmlformats.org/officeDocument/2006/relationships/presProps" Target="presProps.xml"/><Relationship Id="rId33" Type="http://schemas.openxmlformats.org/officeDocument/2006/relationships/handoutMaster" Target="handoutMasters/handoutMaster1.xml"/><Relationship Id="rId32" Type="http://schemas.openxmlformats.org/officeDocument/2006/relationships/notesMaster" Target="notesMasters/notesMaster1.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Master" Target="slideMasters/slideMaster2.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37.xml"/><Relationship Id="rId7" Type="http://schemas.openxmlformats.org/officeDocument/2006/relationships/tags" Target="../tags/tag236.xml"/><Relationship Id="rId6" Type="http://schemas.openxmlformats.org/officeDocument/2006/relationships/tags" Target="../tags/tag235.xml"/><Relationship Id="rId5" Type="http://schemas.openxmlformats.org/officeDocument/2006/relationships/tags" Target="../tags/tag234.xml"/><Relationship Id="rId4" Type="http://schemas.openxmlformats.org/officeDocument/2006/relationships/tags" Target="../tags/tag233.xml"/><Relationship Id="rId3" Type="http://schemas.openxmlformats.org/officeDocument/2006/relationships/tags" Target="../tags/tag232.xml"/><Relationship Id="rId2" Type="http://schemas.openxmlformats.org/officeDocument/2006/relationships/tags" Target="../tags/tag231.xml"/><Relationship Id="rId1" Type="http://schemas.openxmlformats.org/officeDocument/2006/relationships/tags" Target="../tags/tag230.xml"/></Relationships>
</file>

<file path=ppt/slides/_rels/slide1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45.xml"/><Relationship Id="rId7" Type="http://schemas.openxmlformats.org/officeDocument/2006/relationships/tags" Target="../tags/tag244.xml"/><Relationship Id="rId6" Type="http://schemas.openxmlformats.org/officeDocument/2006/relationships/tags" Target="../tags/tag243.xml"/><Relationship Id="rId5" Type="http://schemas.openxmlformats.org/officeDocument/2006/relationships/tags" Target="../tags/tag242.xml"/><Relationship Id="rId4" Type="http://schemas.openxmlformats.org/officeDocument/2006/relationships/tags" Target="../tags/tag241.xml"/><Relationship Id="rId3" Type="http://schemas.openxmlformats.org/officeDocument/2006/relationships/tags" Target="../tags/tag240.xml"/><Relationship Id="rId2" Type="http://schemas.openxmlformats.org/officeDocument/2006/relationships/tags" Target="../tags/tag239.xml"/><Relationship Id="rId1" Type="http://schemas.openxmlformats.org/officeDocument/2006/relationships/tags" Target="../tags/tag238.xml"/></Relationships>
</file>

<file path=ppt/slides/_rels/slide12.xml.rels><?xml version="1.0" encoding="UTF-8" standalone="yes"?>
<Relationships xmlns="http://schemas.openxmlformats.org/package/2006/relationships"><Relationship Id="rId9" Type="http://schemas.openxmlformats.org/officeDocument/2006/relationships/tags" Target="../tags/tag254.xml"/><Relationship Id="rId8" Type="http://schemas.openxmlformats.org/officeDocument/2006/relationships/tags" Target="../tags/tag253.xml"/><Relationship Id="rId7" Type="http://schemas.openxmlformats.org/officeDocument/2006/relationships/tags" Target="../tags/tag252.xml"/><Relationship Id="rId6" Type="http://schemas.openxmlformats.org/officeDocument/2006/relationships/tags" Target="../tags/tag251.xml"/><Relationship Id="rId5" Type="http://schemas.openxmlformats.org/officeDocument/2006/relationships/tags" Target="../tags/tag250.xml"/><Relationship Id="rId4" Type="http://schemas.openxmlformats.org/officeDocument/2006/relationships/tags" Target="../tags/tag249.xml"/><Relationship Id="rId3" Type="http://schemas.openxmlformats.org/officeDocument/2006/relationships/tags" Target="../tags/tag248.xml"/><Relationship Id="rId2" Type="http://schemas.openxmlformats.org/officeDocument/2006/relationships/tags" Target="../tags/tag247.xml"/><Relationship Id="rId14" Type="http://schemas.openxmlformats.org/officeDocument/2006/relationships/slideLayout" Target="../slideLayouts/slideLayout17.xml"/><Relationship Id="rId13" Type="http://schemas.openxmlformats.org/officeDocument/2006/relationships/tags" Target="../tags/tag258.xml"/><Relationship Id="rId12" Type="http://schemas.openxmlformats.org/officeDocument/2006/relationships/tags" Target="../tags/tag257.xml"/><Relationship Id="rId11" Type="http://schemas.openxmlformats.org/officeDocument/2006/relationships/tags" Target="../tags/tag256.xml"/><Relationship Id="rId10" Type="http://schemas.openxmlformats.org/officeDocument/2006/relationships/tags" Target="../tags/tag255.xml"/><Relationship Id="rId1" Type="http://schemas.openxmlformats.org/officeDocument/2006/relationships/tags" Target="../tags/tag246.xml"/></Relationships>
</file>

<file path=ppt/slides/_rels/slide1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66.xml"/><Relationship Id="rId7" Type="http://schemas.openxmlformats.org/officeDocument/2006/relationships/tags" Target="../tags/tag265.xml"/><Relationship Id="rId6" Type="http://schemas.openxmlformats.org/officeDocument/2006/relationships/tags" Target="../tags/tag264.xml"/><Relationship Id="rId5" Type="http://schemas.openxmlformats.org/officeDocument/2006/relationships/tags" Target="../tags/tag263.xml"/><Relationship Id="rId4" Type="http://schemas.openxmlformats.org/officeDocument/2006/relationships/tags" Target="../tags/tag262.xml"/><Relationship Id="rId3" Type="http://schemas.openxmlformats.org/officeDocument/2006/relationships/tags" Target="../tags/tag261.xml"/><Relationship Id="rId2" Type="http://schemas.openxmlformats.org/officeDocument/2006/relationships/tags" Target="../tags/tag260.xml"/><Relationship Id="rId1" Type="http://schemas.openxmlformats.org/officeDocument/2006/relationships/tags" Target="../tags/tag259.xml"/></Relationships>
</file>

<file path=ppt/slides/_rels/slide1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74.xml"/><Relationship Id="rId7" Type="http://schemas.openxmlformats.org/officeDocument/2006/relationships/tags" Target="../tags/tag273.xml"/><Relationship Id="rId6" Type="http://schemas.openxmlformats.org/officeDocument/2006/relationships/tags" Target="../tags/tag272.xml"/><Relationship Id="rId5" Type="http://schemas.openxmlformats.org/officeDocument/2006/relationships/tags" Target="../tags/tag271.xml"/><Relationship Id="rId4" Type="http://schemas.openxmlformats.org/officeDocument/2006/relationships/tags" Target="../tags/tag270.xml"/><Relationship Id="rId3" Type="http://schemas.openxmlformats.org/officeDocument/2006/relationships/tags" Target="../tags/tag269.xml"/><Relationship Id="rId2" Type="http://schemas.openxmlformats.org/officeDocument/2006/relationships/tags" Target="../tags/tag268.xml"/><Relationship Id="rId1" Type="http://schemas.openxmlformats.org/officeDocument/2006/relationships/tags" Target="../tags/tag267.xml"/></Relationships>
</file>

<file path=ppt/slides/_rels/slide1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82.xml"/><Relationship Id="rId7" Type="http://schemas.openxmlformats.org/officeDocument/2006/relationships/tags" Target="../tags/tag281.xml"/><Relationship Id="rId6" Type="http://schemas.openxmlformats.org/officeDocument/2006/relationships/tags" Target="../tags/tag280.xml"/><Relationship Id="rId5" Type="http://schemas.openxmlformats.org/officeDocument/2006/relationships/tags" Target="../tags/tag279.xml"/><Relationship Id="rId4" Type="http://schemas.openxmlformats.org/officeDocument/2006/relationships/tags" Target="../tags/tag278.xml"/><Relationship Id="rId3" Type="http://schemas.openxmlformats.org/officeDocument/2006/relationships/tags" Target="../tags/tag277.xml"/><Relationship Id="rId2" Type="http://schemas.openxmlformats.org/officeDocument/2006/relationships/tags" Target="../tags/tag276.xml"/><Relationship Id="rId1" Type="http://schemas.openxmlformats.org/officeDocument/2006/relationships/tags" Target="../tags/tag275.xml"/></Relationships>
</file>

<file path=ppt/slides/_rels/slide1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90.xml"/><Relationship Id="rId7" Type="http://schemas.openxmlformats.org/officeDocument/2006/relationships/tags" Target="../tags/tag289.xml"/><Relationship Id="rId6" Type="http://schemas.openxmlformats.org/officeDocument/2006/relationships/tags" Target="../tags/tag288.xml"/><Relationship Id="rId5" Type="http://schemas.openxmlformats.org/officeDocument/2006/relationships/tags" Target="../tags/tag287.xml"/><Relationship Id="rId4" Type="http://schemas.openxmlformats.org/officeDocument/2006/relationships/tags" Target="../tags/tag286.xml"/><Relationship Id="rId3" Type="http://schemas.openxmlformats.org/officeDocument/2006/relationships/tags" Target="../tags/tag285.xml"/><Relationship Id="rId2" Type="http://schemas.openxmlformats.org/officeDocument/2006/relationships/tags" Target="../tags/tag284.xml"/><Relationship Id="rId1" Type="http://schemas.openxmlformats.org/officeDocument/2006/relationships/tags" Target="../tags/tag283.xml"/></Relationships>
</file>

<file path=ppt/slides/_rels/slide1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98.xml"/><Relationship Id="rId7" Type="http://schemas.openxmlformats.org/officeDocument/2006/relationships/tags" Target="../tags/tag297.xml"/><Relationship Id="rId6" Type="http://schemas.openxmlformats.org/officeDocument/2006/relationships/tags" Target="../tags/tag296.xml"/><Relationship Id="rId5" Type="http://schemas.openxmlformats.org/officeDocument/2006/relationships/tags" Target="../tags/tag295.xml"/><Relationship Id="rId4" Type="http://schemas.openxmlformats.org/officeDocument/2006/relationships/tags" Target="../tags/tag294.xml"/><Relationship Id="rId3" Type="http://schemas.openxmlformats.org/officeDocument/2006/relationships/tags" Target="../tags/tag293.xml"/><Relationship Id="rId2" Type="http://schemas.openxmlformats.org/officeDocument/2006/relationships/tags" Target="../tags/tag292.xml"/><Relationship Id="rId1" Type="http://schemas.openxmlformats.org/officeDocument/2006/relationships/tags" Target="../tags/tag291.xml"/></Relationships>
</file>

<file path=ppt/slides/_rels/slide1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06.xml"/><Relationship Id="rId7" Type="http://schemas.openxmlformats.org/officeDocument/2006/relationships/tags" Target="../tags/tag305.xml"/><Relationship Id="rId6" Type="http://schemas.openxmlformats.org/officeDocument/2006/relationships/tags" Target="../tags/tag304.xml"/><Relationship Id="rId5" Type="http://schemas.openxmlformats.org/officeDocument/2006/relationships/tags" Target="../tags/tag303.xml"/><Relationship Id="rId4" Type="http://schemas.openxmlformats.org/officeDocument/2006/relationships/tags" Target="../tags/tag302.xml"/><Relationship Id="rId3" Type="http://schemas.openxmlformats.org/officeDocument/2006/relationships/tags" Target="../tags/tag301.xml"/><Relationship Id="rId2" Type="http://schemas.openxmlformats.org/officeDocument/2006/relationships/tags" Target="../tags/tag300.xml"/><Relationship Id="rId1" Type="http://schemas.openxmlformats.org/officeDocument/2006/relationships/tags" Target="../tags/tag299.xml"/></Relationships>
</file>

<file path=ppt/slides/_rels/slide1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14.xml"/><Relationship Id="rId7" Type="http://schemas.openxmlformats.org/officeDocument/2006/relationships/tags" Target="../tags/tag313.xml"/><Relationship Id="rId6" Type="http://schemas.openxmlformats.org/officeDocument/2006/relationships/tags" Target="../tags/tag312.xml"/><Relationship Id="rId5" Type="http://schemas.openxmlformats.org/officeDocument/2006/relationships/tags" Target="../tags/tag311.xml"/><Relationship Id="rId4" Type="http://schemas.openxmlformats.org/officeDocument/2006/relationships/tags" Target="../tags/tag310.xml"/><Relationship Id="rId3" Type="http://schemas.openxmlformats.org/officeDocument/2006/relationships/tags" Target="../tags/tag309.xml"/><Relationship Id="rId2" Type="http://schemas.openxmlformats.org/officeDocument/2006/relationships/tags" Target="../tags/tag308.xml"/><Relationship Id="rId1" Type="http://schemas.openxmlformats.org/officeDocument/2006/relationships/tags" Target="../tags/tag307.xml"/></Relationships>
</file>

<file path=ppt/slides/_rels/slide2.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169.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 Type="http://schemas.openxmlformats.org/officeDocument/2006/relationships/tags" Target="../tags/tag163.xml"/></Relationships>
</file>

<file path=ppt/slides/_rels/slide2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22.xml"/><Relationship Id="rId7" Type="http://schemas.openxmlformats.org/officeDocument/2006/relationships/tags" Target="../tags/tag321.xml"/><Relationship Id="rId6" Type="http://schemas.openxmlformats.org/officeDocument/2006/relationships/tags" Target="../tags/tag320.xml"/><Relationship Id="rId5" Type="http://schemas.openxmlformats.org/officeDocument/2006/relationships/tags" Target="../tags/tag319.xml"/><Relationship Id="rId4" Type="http://schemas.openxmlformats.org/officeDocument/2006/relationships/tags" Target="../tags/tag318.xml"/><Relationship Id="rId3" Type="http://schemas.openxmlformats.org/officeDocument/2006/relationships/tags" Target="../tags/tag317.xml"/><Relationship Id="rId2" Type="http://schemas.openxmlformats.org/officeDocument/2006/relationships/tags" Target="../tags/tag316.xml"/><Relationship Id="rId1" Type="http://schemas.openxmlformats.org/officeDocument/2006/relationships/tags" Target="../tags/tag315.xml"/></Relationships>
</file>

<file path=ppt/slides/_rels/slide2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30.xml"/><Relationship Id="rId7" Type="http://schemas.openxmlformats.org/officeDocument/2006/relationships/tags" Target="../tags/tag329.xml"/><Relationship Id="rId6" Type="http://schemas.openxmlformats.org/officeDocument/2006/relationships/tags" Target="../tags/tag328.xml"/><Relationship Id="rId5" Type="http://schemas.openxmlformats.org/officeDocument/2006/relationships/tags" Target="../tags/tag327.xml"/><Relationship Id="rId4" Type="http://schemas.openxmlformats.org/officeDocument/2006/relationships/tags" Target="../tags/tag326.xml"/><Relationship Id="rId3" Type="http://schemas.openxmlformats.org/officeDocument/2006/relationships/tags" Target="../tags/tag325.xml"/><Relationship Id="rId2" Type="http://schemas.openxmlformats.org/officeDocument/2006/relationships/tags" Target="../tags/tag324.xml"/><Relationship Id="rId1" Type="http://schemas.openxmlformats.org/officeDocument/2006/relationships/tags" Target="../tags/tag323.xml"/></Relationships>
</file>

<file path=ppt/slides/_rels/slide2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38.xml"/><Relationship Id="rId7" Type="http://schemas.openxmlformats.org/officeDocument/2006/relationships/tags" Target="../tags/tag337.xml"/><Relationship Id="rId6" Type="http://schemas.openxmlformats.org/officeDocument/2006/relationships/tags" Target="../tags/tag336.xml"/><Relationship Id="rId5" Type="http://schemas.openxmlformats.org/officeDocument/2006/relationships/tags" Target="../tags/tag335.xml"/><Relationship Id="rId4" Type="http://schemas.openxmlformats.org/officeDocument/2006/relationships/tags" Target="../tags/tag334.xml"/><Relationship Id="rId3" Type="http://schemas.openxmlformats.org/officeDocument/2006/relationships/tags" Target="../tags/tag333.xml"/><Relationship Id="rId2" Type="http://schemas.openxmlformats.org/officeDocument/2006/relationships/tags" Target="../tags/tag332.xml"/><Relationship Id="rId1" Type="http://schemas.openxmlformats.org/officeDocument/2006/relationships/tags" Target="../tags/tag331.xml"/></Relationships>
</file>

<file path=ppt/slides/_rels/slide2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46.xml"/><Relationship Id="rId7" Type="http://schemas.openxmlformats.org/officeDocument/2006/relationships/tags" Target="../tags/tag345.xml"/><Relationship Id="rId6" Type="http://schemas.openxmlformats.org/officeDocument/2006/relationships/tags" Target="../tags/tag344.xml"/><Relationship Id="rId5" Type="http://schemas.openxmlformats.org/officeDocument/2006/relationships/tags" Target="../tags/tag343.xml"/><Relationship Id="rId4" Type="http://schemas.openxmlformats.org/officeDocument/2006/relationships/tags" Target="../tags/tag342.xml"/><Relationship Id="rId3" Type="http://schemas.openxmlformats.org/officeDocument/2006/relationships/tags" Target="../tags/tag341.xml"/><Relationship Id="rId2" Type="http://schemas.openxmlformats.org/officeDocument/2006/relationships/tags" Target="../tags/tag340.xml"/><Relationship Id="rId1" Type="http://schemas.openxmlformats.org/officeDocument/2006/relationships/tags" Target="../tags/tag339.xml"/></Relationships>
</file>

<file path=ppt/slides/_rels/slide2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54.xml"/><Relationship Id="rId7" Type="http://schemas.openxmlformats.org/officeDocument/2006/relationships/tags" Target="../tags/tag353.xml"/><Relationship Id="rId6" Type="http://schemas.openxmlformats.org/officeDocument/2006/relationships/tags" Target="../tags/tag352.xml"/><Relationship Id="rId5" Type="http://schemas.openxmlformats.org/officeDocument/2006/relationships/tags" Target="../tags/tag351.xml"/><Relationship Id="rId4" Type="http://schemas.openxmlformats.org/officeDocument/2006/relationships/tags" Target="../tags/tag350.xml"/><Relationship Id="rId3" Type="http://schemas.openxmlformats.org/officeDocument/2006/relationships/tags" Target="../tags/tag349.xml"/><Relationship Id="rId2" Type="http://schemas.openxmlformats.org/officeDocument/2006/relationships/tags" Target="../tags/tag348.xml"/><Relationship Id="rId1" Type="http://schemas.openxmlformats.org/officeDocument/2006/relationships/tags" Target="../tags/tag347.xml"/></Relationships>
</file>

<file path=ppt/slides/_rels/slide2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62.xml"/><Relationship Id="rId7" Type="http://schemas.openxmlformats.org/officeDocument/2006/relationships/tags" Target="../tags/tag361.xml"/><Relationship Id="rId6" Type="http://schemas.openxmlformats.org/officeDocument/2006/relationships/tags" Target="../tags/tag360.xml"/><Relationship Id="rId5" Type="http://schemas.openxmlformats.org/officeDocument/2006/relationships/tags" Target="../tags/tag359.xml"/><Relationship Id="rId4" Type="http://schemas.openxmlformats.org/officeDocument/2006/relationships/tags" Target="../tags/tag358.xml"/><Relationship Id="rId3" Type="http://schemas.openxmlformats.org/officeDocument/2006/relationships/tags" Target="../tags/tag357.xml"/><Relationship Id="rId2" Type="http://schemas.openxmlformats.org/officeDocument/2006/relationships/tags" Target="../tags/tag356.xml"/><Relationship Id="rId1" Type="http://schemas.openxmlformats.org/officeDocument/2006/relationships/tags" Target="../tags/tag355.xml"/></Relationships>
</file>

<file path=ppt/slides/_rels/slide2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70.xml"/><Relationship Id="rId7" Type="http://schemas.openxmlformats.org/officeDocument/2006/relationships/tags" Target="../tags/tag369.xml"/><Relationship Id="rId6" Type="http://schemas.openxmlformats.org/officeDocument/2006/relationships/tags" Target="../tags/tag368.xml"/><Relationship Id="rId5" Type="http://schemas.openxmlformats.org/officeDocument/2006/relationships/tags" Target="../tags/tag367.xml"/><Relationship Id="rId4" Type="http://schemas.openxmlformats.org/officeDocument/2006/relationships/tags" Target="../tags/tag366.xml"/><Relationship Id="rId3" Type="http://schemas.openxmlformats.org/officeDocument/2006/relationships/tags" Target="../tags/tag365.xml"/><Relationship Id="rId2" Type="http://schemas.openxmlformats.org/officeDocument/2006/relationships/tags" Target="../tags/tag364.xml"/><Relationship Id="rId1" Type="http://schemas.openxmlformats.org/officeDocument/2006/relationships/tags" Target="../tags/tag363.xml"/></Relationships>
</file>

<file path=ppt/slides/_rels/slide27.xml.rels><?xml version="1.0" encoding="UTF-8" standalone="yes"?>
<Relationships xmlns="http://schemas.openxmlformats.org/package/2006/relationships"><Relationship Id="rId9" Type="http://schemas.openxmlformats.org/officeDocument/2006/relationships/tags" Target="../tags/tag379.xml"/><Relationship Id="rId8" Type="http://schemas.openxmlformats.org/officeDocument/2006/relationships/tags" Target="../tags/tag378.xml"/><Relationship Id="rId7" Type="http://schemas.openxmlformats.org/officeDocument/2006/relationships/tags" Target="../tags/tag377.xml"/><Relationship Id="rId6" Type="http://schemas.openxmlformats.org/officeDocument/2006/relationships/tags" Target="../tags/tag376.xml"/><Relationship Id="rId5" Type="http://schemas.openxmlformats.org/officeDocument/2006/relationships/tags" Target="../tags/tag375.xml"/><Relationship Id="rId42" Type="http://schemas.openxmlformats.org/officeDocument/2006/relationships/slideLayout" Target="../slideLayouts/slideLayout17.xml"/><Relationship Id="rId41" Type="http://schemas.openxmlformats.org/officeDocument/2006/relationships/tags" Target="../tags/tag411.xml"/><Relationship Id="rId40" Type="http://schemas.openxmlformats.org/officeDocument/2006/relationships/tags" Target="../tags/tag410.xml"/><Relationship Id="rId4" Type="http://schemas.openxmlformats.org/officeDocument/2006/relationships/tags" Target="../tags/tag374.xml"/><Relationship Id="rId39" Type="http://schemas.openxmlformats.org/officeDocument/2006/relationships/tags" Target="../tags/tag409.xml"/><Relationship Id="rId38" Type="http://schemas.openxmlformats.org/officeDocument/2006/relationships/tags" Target="../tags/tag408.xml"/><Relationship Id="rId37" Type="http://schemas.openxmlformats.org/officeDocument/2006/relationships/tags" Target="../tags/tag407.xml"/><Relationship Id="rId36" Type="http://schemas.openxmlformats.org/officeDocument/2006/relationships/tags" Target="../tags/tag406.xml"/><Relationship Id="rId35" Type="http://schemas.openxmlformats.org/officeDocument/2006/relationships/tags" Target="../tags/tag405.xml"/><Relationship Id="rId34" Type="http://schemas.openxmlformats.org/officeDocument/2006/relationships/tags" Target="../tags/tag404.xml"/><Relationship Id="rId33" Type="http://schemas.openxmlformats.org/officeDocument/2006/relationships/tags" Target="../tags/tag403.xml"/><Relationship Id="rId32" Type="http://schemas.openxmlformats.org/officeDocument/2006/relationships/tags" Target="../tags/tag402.xml"/><Relationship Id="rId31" Type="http://schemas.openxmlformats.org/officeDocument/2006/relationships/tags" Target="../tags/tag401.xml"/><Relationship Id="rId30" Type="http://schemas.openxmlformats.org/officeDocument/2006/relationships/tags" Target="../tags/tag400.xml"/><Relationship Id="rId3" Type="http://schemas.openxmlformats.org/officeDocument/2006/relationships/tags" Target="../tags/tag373.xml"/><Relationship Id="rId29" Type="http://schemas.openxmlformats.org/officeDocument/2006/relationships/tags" Target="../tags/tag399.xml"/><Relationship Id="rId28" Type="http://schemas.openxmlformats.org/officeDocument/2006/relationships/tags" Target="../tags/tag398.xml"/><Relationship Id="rId27" Type="http://schemas.openxmlformats.org/officeDocument/2006/relationships/tags" Target="../tags/tag397.xml"/><Relationship Id="rId26" Type="http://schemas.openxmlformats.org/officeDocument/2006/relationships/tags" Target="../tags/tag396.xml"/><Relationship Id="rId25" Type="http://schemas.openxmlformats.org/officeDocument/2006/relationships/tags" Target="../tags/tag395.xml"/><Relationship Id="rId24" Type="http://schemas.openxmlformats.org/officeDocument/2006/relationships/tags" Target="../tags/tag394.xml"/><Relationship Id="rId23" Type="http://schemas.openxmlformats.org/officeDocument/2006/relationships/tags" Target="../tags/tag393.xml"/><Relationship Id="rId22" Type="http://schemas.openxmlformats.org/officeDocument/2006/relationships/tags" Target="../tags/tag392.xml"/><Relationship Id="rId21" Type="http://schemas.openxmlformats.org/officeDocument/2006/relationships/tags" Target="../tags/tag391.xml"/><Relationship Id="rId20" Type="http://schemas.openxmlformats.org/officeDocument/2006/relationships/tags" Target="../tags/tag390.xml"/><Relationship Id="rId2" Type="http://schemas.openxmlformats.org/officeDocument/2006/relationships/tags" Target="../tags/tag372.xml"/><Relationship Id="rId19" Type="http://schemas.openxmlformats.org/officeDocument/2006/relationships/tags" Target="../tags/tag389.xml"/><Relationship Id="rId18" Type="http://schemas.openxmlformats.org/officeDocument/2006/relationships/tags" Target="../tags/tag388.xml"/><Relationship Id="rId17" Type="http://schemas.openxmlformats.org/officeDocument/2006/relationships/tags" Target="../tags/tag387.xml"/><Relationship Id="rId16" Type="http://schemas.openxmlformats.org/officeDocument/2006/relationships/tags" Target="../tags/tag386.xml"/><Relationship Id="rId15" Type="http://schemas.openxmlformats.org/officeDocument/2006/relationships/tags" Target="../tags/tag385.xml"/><Relationship Id="rId14" Type="http://schemas.openxmlformats.org/officeDocument/2006/relationships/tags" Target="../tags/tag384.xml"/><Relationship Id="rId13" Type="http://schemas.openxmlformats.org/officeDocument/2006/relationships/tags" Target="../tags/tag383.xml"/><Relationship Id="rId12" Type="http://schemas.openxmlformats.org/officeDocument/2006/relationships/tags" Target="../tags/tag382.xml"/><Relationship Id="rId11" Type="http://schemas.openxmlformats.org/officeDocument/2006/relationships/tags" Target="../tags/tag381.xml"/><Relationship Id="rId10" Type="http://schemas.openxmlformats.org/officeDocument/2006/relationships/tags" Target="../tags/tag380.xml"/><Relationship Id="rId1" Type="http://schemas.openxmlformats.org/officeDocument/2006/relationships/tags" Target="../tags/tag371.xml"/></Relationships>
</file>

<file path=ppt/slides/_rels/slide28.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413.xml"/><Relationship Id="rId1" Type="http://schemas.openxmlformats.org/officeDocument/2006/relationships/tags" Target="../tags/tag412.xml"/></Relationships>
</file>

<file path=ppt/slides/_rels/slide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77.xml"/><Relationship Id="rId7" Type="http://schemas.openxmlformats.org/officeDocument/2006/relationships/tags" Target="../tags/tag176.xml"/><Relationship Id="rId6" Type="http://schemas.openxmlformats.org/officeDocument/2006/relationships/tags" Target="../tags/tag175.xml"/><Relationship Id="rId5" Type="http://schemas.openxmlformats.org/officeDocument/2006/relationships/tags" Target="../tags/tag174.xml"/><Relationship Id="rId4" Type="http://schemas.openxmlformats.org/officeDocument/2006/relationships/tags" Target="../tags/tag173.xml"/><Relationship Id="rId3" Type="http://schemas.openxmlformats.org/officeDocument/2006/relationships/tags" Target="../tags/tag172.xml"/><Relationship Id="rId2" Type="http://schemas.openxmlformats.org/officeDocument/2006/relationships/tags" Target="../tags/tag171.xml"/><Relationship Id="rId1" Type="http://schemas.openxmlformats.org/officeDocument/2006/relationships/tags" Target="../tags/tag170.xml"/></Relationships>
</file>

<file path=ppt/slides/_rels/slide4.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85.xml"/><Relationship Id="rId7" Type="http://schemas.openxmlformats.org/officeDocument/2006/relationships/tags" Target="../tags/tag184.xml"/><Relationship Id="rId6" Type="http://schemas.openxmlformats.org/officeDocument/2006/relationships/tags" Target="../tags/tag183.xml"/><Relationship Id="rId5" Type="http://schemas.openxmlformats.org/officeDocument/2006/relationships/tags" Target="../tags/tag182.xml"/><Relationship Id="rId4" Type="http://schemas.openxmlformats.org/officeDocument/2006/relationships/tags" Target="../tags/tag181.xml"/><Relationship Id="rId3" Type="http://schemas.openxmlformats.org/officeDocument/2006/relationships/tags" Target="../tags/tag180.xml"/><Relationship Id="rId2" Type="http://schemas.openxmlformats.org/officeDocument/2006/relationships/tags" Target="../tags/tag179.xml"/><Relationship Id="rId1" Type="http://schemas.openxmlformats.org/officeDocument/2006/relationships/tags" Target="../tags/tag178.xml"/></Relationships>
</file>

<file path=ppt/slides/_rels/slide5.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193.xml"/><Relationship Id="rId7" Type="http://schemas.openxmlformats.org/officeDocument/2006/relationships/tags" Target="../tags/tag192.xml"/><Relationship Id="rId6" Type="http://schemas.openxmlformats.org/officeDocument/2006/relationships/tags" Target="../tags/tag191.xml"/><Relationship Id="rId5" Type="http://schemas.openxmlformats.org/officeDocument/2006/relationships/tags" Target="../tags/tag190.xml"/><Relationship Id="rId4" Type="http://schemas.openxmlformats.org/officeDocument/2006/relationships/tags" Target="../tags/tag189.xml"/><Relationship Id="rId3" Type="http://schemas.openxmlformats.org/officeDocument/2006/relationships/tags" Target="../tags/tag188.xml"/><Relationship Id="rId2" Type="http://schemas.openxmlformats.org/officeDocument/2006/relationships/tags" Target="../tags/tag187.xml"/><Relationship Id="rId1" Type="http://schemas.openxmlformats.org/officeDocument/2006/relationships/tags" Target="../tags/tag186.xml"/></Relationships>
</file>

<file path=ppt/slides/_rels/slide6.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01.xml"/><Relationship Id="rId7" Type="http://schemas.openxmlformats.org/officeDocument/2006/relationships/tags" Target="../tags/tag200.xml"/><Relationship Id="rId6" Type="http://schemas.openxmlformats.org/officeDocument/2006/relationships/tags" Target="../tags/tag199.xml"/><Relationship Id="rId5" Type="http://schemas.openxmlformats.org/officeDocument/2006/relationships/tags" Target="../tags/tag198.xml"/><Relationship Id="rId4" Type="http://schemas.openxmlformats.org/officeDocument/2006/relationships/tags" Target="../tags/tag197.xml"/><Relationship Id="rId3" Type="http://schemas.openxmlformats.org/officeDocument/2006/relationships/tags" Target="../tags/tag196.xml"/><Relationship Id="rId2" Type="http://schemas.openxmlformats.org/officeDocument/2006/relationships/tags" Target="../tags/tag195.xml"/><Relationship Id="rId1" Type="http://schemas.openxmlformats.org/officeDocument/2006/relationships/tags" Target="../tags/tag194.xml"/></Relationships>
</file>

<file path=ppt/slides/_rels/slide7.xml.rels><?xml version="1.0" encoding="UTF-8" standalone="yes"?>
<Relationships xmlns="http://schemas.openxmlformats.org/package/2006/relationships"><Relationship Id="rId9" Type="http://schemas.openxmlformats.org/officeDocument/2006/relationships/tags" Target="../tags/tag210.xml"/><Relationship Id="rId8" Type="http://schemas.openxmlformats.org/officeDocument/2006/relationships/tags" Target="../tags/tag209.xml"/><Relationship Id="rId7" Type="http://schemas.openxmlformats.org/officeDocument/2006/relationships/tags" Target="../tags/tag208.xml"/><Relationship Id="rId6" Type="http://schemas.openxmlformats.org/officeDocument/2006/relationships/tags" Target="../tags/tag207.xml"/><Relationship Id="rId5" Type="http://schemas.openxmlformats.org/officeDocument/2006/relationships/tags" Target="../tags/tag206.xml"/><Relationship Id="rId4" Type="http://schemas.openxmlformats.org/officeDocument/2006/relationships/tags" Target="../tags/tag205.xml"/><Relationship Id="rId3" Type="http://schemas.openxmlformats.org/officeDocument/2006/relationships/tags" Target="../tags/tag204.xml"/><Relationship Id="rId2" Type="http://schemas.openxmlformats.org/officeDocument/2006/relationships/tags" Target="../tags/tag203.xml"/><Relationship Id="rId13" Type="http://schemas.openxmlformats.org/officeDocument/2006/relationships/slideLayout" Target="../slideLayouts/slideLayout17.xml"/><Relationship Id="rId12" Type="http://schemas.openxmlformats.org/officeDocument/2006/relationships/tags" Target="../tags/tag213.xml"/><Relationship Id="rId11" Type="http://schemas.openxmlformats.org/officeDocument/2006/relationships/tags" Target="../tags/tag212.xml"/><Relationship Id="rId10" Type="http://schemas.openxmlformats.org/officeDocument/2006/relationships/tags" Target="../tags/tag211.xml"/><Relationship Id="rId1" Type="http://schemas.openxmlformats.org/officeDocument/2006/relationships/tags" Target="../tags/tag202.xml"/></Relationships>
</file>

<file path=ppt/slides/_rels/slide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21.xml"/><Relationship Id="rId7" Type="http://schemas.openxmlformats.org/officeDocument/2006/relationships/tags" Target="../tags/tag220.xml"/><Relationship Id="rId6" Type="http://schemas.openxmlformats.org/officeDocument/2006/relationships/tags" Target="../tags/tag219.xml"/><Relationship Id="rId5" Type="http://schemas.openxmlformats.org/officeDocument/2006/relationships/tags" Target="../tags/tag218.xml"/><Relationship Id="rId4" Type="http://schemas.openxmlformats.org/officeDocument/2006/relationships/tags" Target="../tags/tag217.xml"/><Relationship Id="rId3" Type="http://schemas.openxmlformats.org/officeDocument/2006/relationships/tags" Target="../tags/tag216.xml"/><Relationship Id="rId2" Type="http://schemas.openxmlformats.org/officeDocument/2006/relationships/tags" Target="../tags/tag215.xml"/><Relationship Id="rId1" Type="http://schemas.openxmlformats.org/officeDocument/2006/relationships/tags" Target="../tags/tag214.xml"/></Relationships>
</file>

<file path=ppt/slides/_rels/slide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29.xml"/><Relationship Id="rId7" Type="http://schemas.openxmlformats.org/officeDocument/2006/relationships/tags" Target="../tags/tag228.xml"/><Relationship Id="rId6" Type="http://schemas.openxmlformats.org/officeDocument/2006/relationships/tags" Target="../tags/tag227.xml"/><Relationship Id="rId5" Type="http://schemas.openxmlformats.org/officeDocument/2006/relationships/tags" Target="../tags/tag226.xml"/><Relationship Id="rId4" Type="http://schemas.openxmlformats.org/officeDocument/2006/relationships/tags" Target="../tags/tag225.xml"/><Relationship Id="rId3" Type="http://schemas.openxmlformats.org/officeDocument/2006/relationships/tags" Target="../tags/tag224.xml"/><Relationship Id="rId2" Type="http://schemas.openxmlformats.org/officeDocument/2006/relationships/tags" Target="../tags/tag223.xml"/><Relationship Id="rId1" Type="http://schemas.openxmlformats.org/officeDocument/2006/relationships/tags" Target="../tags/tag22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a:xfrm>
            <a:off x="2289810" y="2702560"/>
            <a:ext cx="8841740" cy="1075690"/>
          </a:xfrm>
        </p:spPr>
        <p:txBody>
          <a:bodyPr>
            <a:normAutofit fontScale="90000"/>
          </a:bodyPr>
          <a:lstStyle/>
          <a:p>
            <a:r>
              <a:rPr lang="zh-CN" altLang="en-US" sz="4445" dirty="0">
                <a:solidFill>
                  <a:schemeClr val="dk1">
                    <a:lumMod val="85000"/>
                    <a:lumOff val="15000"/>
                  </a:schemeClr>
                </a:solidFill>
                <a:sym typeface="+mn-lt"/>
              </a:rPr>
              <a:t>第十一章 财政总会计的会计报表</a:t>
            </a:r>
            <a:endParaRPr lang="zh-CN" altLang="en-US" sz="4445"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1</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资产类项目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20065" y="1610995"/>
            <a:ext cx="11214735" cy="461835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“国库存款”“其他财政存款”“国库现金管理存款”“有价证券”“应收非税收入” “应收股利”“借出款项” “预拨经费”“在途款” “其他应收款”“股权投资”都是根据各自科目的期末余额填列。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与下级往来”项目，应当根据“与下级往来”科目的期末余额填列，期末余额如为借方则以正数填列，如为贷方则以负数填列。“应收利息”项目应当根据“应收地方政府债券转贷款”科目和“应收主权外债转贷款”科目下“应收利息”明细科目的期末余额合计数填列。“应收地方政府债券转贷款”和“应收主权外债转贷款”都是根据各自科目的“应收本金”明细科目的期末余额,及债务管理部门提供的资料分析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一年内到期的非流动资产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项目，反映政府财政期末非流动资产项目中距离偿还本金日期</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年以内（含</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年）的转贷款本金。本项目应当根据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应收地方政府债券转贷款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应收主权外债转贷款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科目下的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应收本金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明细科目期末余额及债务管理部门提供的资料分析填列。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负债类项目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72135" y="1384300"/>
            <a:ext cx="11162665" cy="501396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“应付短期政府债券”“应付国库集中支付结余”“其他应付款”“应付代管资金”“其他负债”都是根据各自科目的期末余额填列。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“与上级往来”应当根据“与上级往来”科目的期末余额填列，期末余额如为贷方则以正数填列，如为借方则以负数填列。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利息”项目，省级以上（含省级）政府财政应当根据“应付利息”科目期末余额填列；市县政府财政应当根据“应付地方政府债券转贷款”“应付主权外债转贷款”科目下的“应付利息”明细科目期末余额填列。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“一年内到期的非流动负债”项目，反映政府财政期末承担的距离偿还本金日期1 年以内（含1 年）的非流动负债。省级以上（含省级）政府财政应当根据“应付长期政府债券”“借入款项”科目余额，市县政府财政应当根据“应付地方政府债券转贷款”“应付主权外债转贷款”科目下的“应付本金”明细科目期末余额及债务管理部门提供的资料分析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应付长期政府债券</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借入款项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根据各自科目的期末余额及债务管理部门提供的资料分析填列。</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应付地方政府债券转贷款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应付主权外债转贷款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根据各自科目下的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应付本金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明细科目期末余额及债务管理部门提供的资料分析填列。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净资产类项目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482851" y="2369675"/>
            <a:ext cx="7204793" cy="348981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“累计盈余”项目目应当根据“预算管理资金累计盈余”“财政专户管理资金累计盈余”“专用基金累计盈余”科目的期末余额填列。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“预算稳定调节基金” “预算周转金”“权益法调整”根据各自科目的期末余额填列。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收入费用表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01700" y="1466215"/>
            <a:ext cx="10756900" cy="51466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财政总会计的收入费用表反映政府财政在一定会计期间运行情况的报表。收入费用表应当按照收入、费用和本期盈余分类、分项列示。各级政府财政编制的收入费用表的格式如表11-2所示。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费用表按照“收入-费用=本期盈余”公式设置。分预算管理资金、财政专户管理资金和专用基金三类，分别列示各自的本月数和本年累计数。“本月数”栏反映各项目的本月实际发生数。在编制年度收入费用表时，应将本栏改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栏，反映上年度各项目的实际发生数；如果本年度收入费用表规定的各个项目的名称和内容同上年度不一致，应对上年度收入费用表各项目的名称和数字按照本年度的规定进行调整，填入本年度收入费用表的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栏。本表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本年累计数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栏反映各项目自年初起至报告期末止的累计实际发生数。编制年度收入费用表时，应当将本栏改为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收入费用表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本月数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栏各项目的内容和填列方法：</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1</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收入类项目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928370" y="1539240"/>
            <a:ext cx="10492105" cy="463740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各收入类项目根据各自科目的本期发生数填列。
“收入合计”项目，反映政府财政本期取得的各项收入合计金额。其中，预算管理资金的“收入合计”应当根据属于预算管理资金的“税收收入”“非税收入”“投资收益”“补助收入”“上解收入”“地区间援助收入”“其他收入”项目金额的合计填列；财政专户管理资金的“收入合计”应当根据“财政专户管理资金收入”项目的金额填列；专用基金的“收入合计”应当根据“专用基金收入”项目的金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2</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费用类项目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138555" y="1536700"/>
            <a:ext cx="10071735" cy="46786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各费用类项目根据各自科目的本期发生数填列。
“费用合计”项目，反映政府财政本期发生的各类费用合计金额。其中，预算管理资金的“费用合计”应当根据属于预算管理资金的“政府机关商品和服务拨款费用”“政府机关工资福利拨款费用”“对事业单位补助拨款费用”“对企业补助拨款费用”“对个人和家庭补助拨款费用”“对社会保障基金补助拨款费用”“资本性拨款费用”“其他拨款费用”“财务费用”“补助费用”“上解费用”“地区间援助费用”“其他费用”项目金额的合计填列；财政专户管理资金的“费用合计”应当根据“财政专户管理资金支出”项目的金额填列；专用基金的“费用合计”应当根据“专用基金支出”项目的金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本期盈余项目</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2002790" y="1895475"/>
            <a:ext cx="7534275" cy="429196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“本期盈余”项目，反映政府财政本年末收入减去费用的金额。本项目根据本表“收入合计”减去“费用合计”的差额填列。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现金流量表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706120" y="1554480"/>
            <a:ext cx="10685145" cy="47053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流量表是反映政府财政在一定会计期间现金流入和流出情况的报表。本表中现金，是指政府财政的国库存款、其他财政存款及国库现金管理资产中的商业银行定期存款。本表中现金流量，是指现金的流入和流出。本表应当按照日常活动、投资活动、筹资活动的现金流量分别反映。各级政府财政编制的现金流量表的格式如表11-3所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本表按照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日常活动产生的现金流量净额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投资活动产生的现金流量净额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筹资活动产生的现金流量净额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汇率变动对现金的影响额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现金净增加额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的公式设置，本表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栏反映各项目的本年实际发生数。本表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栏反映各项目的上年实际发生数，应当根据上年现金流量表中</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栏内所列数字填列。现金流量表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本年金额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栏各项目按照相应科目发生额分析填列。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本年预算结余与本期盈余调节表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12470" y="1454785"/>
            <a:ext cx="10735310" cy="476123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预算结余与本期盈余调节表是反映政府财政在某一会计年度内预算结余与本期盈余差异调整情况的报表。本表应当按照日常活动、投资活动、筹资活动产生的差异等分别反映。各级政府财政编制的本年预算结余与本期盈余调节表的格式如表11-4所示。
本年预算结余与本期盈余调节表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当期预算结余”项目根据本年预算收入与预算支出的差额填列。本表是按照“本期盈余（本年收入与费用的差额）=当期预算结余+投资活动产生的差异+日常活动产生的差异+筹资活动产生的差异+其他差异事项+当期汇兑损益净额”公式设置的。“本期盈余”项目与“收入费用表”本期盈余合计数一致。</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会计报表附注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98500" y="1536700"/>
            <a:ext cx="10405110" cy="32804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附注是指对在会计报表中列示项目的文字描述或明细资料，以及对未能在会计报表中列示项目的说明。总会计财务会计报表附注应当至少披露下列内容：
1.遵循《财政总会计制度》的声明；
2.本级政府财政财务状况的说明；
3.会计报表中列示的重要项目的进一步说明，包括其主要构成、增减变动情况等；
4.政府财政承担担保责任负债情况的说明；
5.有助于理解和分析会计报表的其他需要说明的事项。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财政总会计报表编制前的准备工作</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694690" y="1021715"/>
            <a:ext cx="11105515" cy="52666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财政总会计的会计报表编制之前,应该做一些准备工作。月报表编制前,总会计应当先按月进行会计结账。年报表编制前,应该先进行年终清理结算、年终结账。</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一、年终清理结算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（一）年终清理结算的主要事项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政府财政部门应当及时进行年终清理结算，并在预算会计和财务会计账中准确反映清理结算结果。年终清理结算的主要事项如下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核对年度预算。年度预算是预算执行和办理会计结算的依据。年终前</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总会计应配合预算管理部门将本级政府财政全年预算指标与上、下级政府财政转移性收支预算和本级各部门预算进行核对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及时办理预算调整和转移支付事项。本年预算调整和下达对下级政府财政转移支付预算指标一般截止到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30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各项预算拨款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一般截至</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预算会计报表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024255" y="1297305"/>
            <a:ext cx="10081260" cy="5391785"/>
          </a:xfrm>
          <a:prstGeom prst="rect">
            <a:avLst/>
          </a:prstGeom>
          <a:noFill/>
          <a:ln w="3175">
            <a:noFill/>
            <a:prstDash val="dash"/>
          </a:ln>
        </p:spPr>
        <p:txBody>
          <a:bodyPr wrap="square" lIns="63500" tIns="25400" rIns="63500" bIns="25400" anchor="ctr" anchorCtr="0">
            <a:normAutofit fontScale="90000"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的预算会计报表是对政府财政预算执行情况和执行结果的报表，包括会计报表和报表附注两部分。会计报表又包括预算收入支出表、一般公共预算执行情况表、政府性基金预算执行情况表、国有资本经营预算执行情况表、财政专户管理资金收支情况表、专用基金收支情况表等。
</a:t>
            </a:r>
            <a:r>
              <a:rPr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总会计应当按照下列规定编制预算会计报表：
</a:t>
            </a:r>
            <a:r>
              <a:rPr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预算收入支出表应当按月度和年度编制，一般公共预算执行情况表、政府性基金预算执行情况表、国有资本经营预算执行情况表应当按旬、月度和年度编制，财政专户管理资金收支情况表、专用基金收支情况表应当按月度和年度编制。旬报、月报的报送期限及编报内容应当根据上级政府财政具体要求和本行政区域预算管理的需要办理。</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总会计应当根据本制度编制并提供真实、完整的会计报表，切实做到账表一致，不得估列代编，弄虚作假。</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3.</a:t>
            </a:r>
            <a:r>
              <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总会计要严格按照统一规定的种类、格式、内容、计算方法和编制口径填制会计报表，以保证全国统一汇总和分析。汇总报表的单位，要把所属单位的报表汇集齐全，防止漏报。</a:t>
            </a:r>
            <a:endParaRPr lang="zh-CN" altLang="en-US" sz="20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预算收入支出表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14045" y="1536700"/>
            <a:ext cx="11120755" cy="4692650"/>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收入支出表是反映政府财政在某一会计期间各类财政资金收支余情况的报表。预算收入支出表根据资金性质按照收入、支出、结转结余的构成分类、分项列示。各级政府财政编制的预算收入支出表的格式如表11-5所示。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收入支出表按照“年初结转结余+收入-支出=年末结转结余”的平衡公式设置。“行”上列示收入、支出和结转结余;“列”上分一般公共预算、政府性基金预算、国有资本经营预算、财政专户管理资金和专用基金五类。</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本月数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栏反映各项目的本月实际发生数。在编制年度预算收入支出表时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应将本栏改为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反映上年度各项目的实际发生数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如果本年度预算收入支出表规定的各个项目的名称和内容同上年度不一致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应对上年度预算收入支出表各项目的名称和数字按照本年度的规定进行调整</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填入本年度预算收入支出表的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栏。该表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本年累计数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栏反映各项目自年初起至报告期末止的累计实际发生数。编制年度预算收入支出表时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应当将本栏改为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本年数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二</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预算执行情况表</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59130" y="1384300"/>
            <a:ext cx="11170285" cy="52419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一般公共预算执行情况表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一般公共预算执行情况表是反映政府财政在某一会计期间一般公共预算收支执行结果的报表,按照《政府收支分类科目》中一般公共预算收支科目列示。一般公共预算执行情况表的格式如表11-6所示。
(1)“一般公共预算收入”项目及所属各明细项目,应当根据“一般公共预算收入”科目及所属各明细科目的本期发生额填列。
(2)“一般公共预算支出”项目及所属各明细项目,应当根据“一般公共预算支出”科目及所属各明细科目的本期发生额填列。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政府性基金预算执行情况表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政府性基金预算执行情况表是反映政府财政在某一会计期间政府性基金预算收支执行结果的报表。该表应当按照《政府收支分类科目》中政府性基金预算收支科目列示。政府性基金预算执行情况表的格式如表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项目及所属各明细项目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科目及所属各明细科目的本期发生额填列。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项目及所属各明细项目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科目及所属各明细科目的本期发生额填列。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dirty="0" err="1">
                <a:solidFill>
                  <a:schemeClr val="dk1"/>
                </a:solidFill>
                <a:latin typeface="汉仪旗黑-85S" panose="00020600040101010101" charset="-128"/>
                <a:ea typeface="汉仪旗黑-85S" panose="00020600040101010101" charset="-128"/>
                <a:sym typeface="微软雅黑" panose="020B0503020204020204" charset="-122"/>
              </a:rPr>
              <a:t>3</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a:t>
            </a:r>
            <a:r>
              <a:rPr dirty="0" err="1">
                <a:solidFill>
                  <a:schemeClr val="dk1"/>
                </a:solidFill>
                <a:latin typeface="汉仪旗黑-85S" panose="00020600040101010101" charset="-128"/>
                <a:ea typeface="汉仪旗黑-85S" panose="00020600040101010101" charset="-128"/>
                <a:sym typeface="微软雅黑" panose="020B0503020204020204" charset="-122"/>
              </a:rPr>
              <a:t>国有资本经营预算执行情况表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03885" y="1610995"/>
            <a:ext cx="11130915" cy="46183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执行情况表是反映政府财政在某一会计期间国有资本经营预算收支执行结果的报表。该表应当按照《政府收支分类科目》中国有资本经营预算收支科目列示。国有资本经营预算执行情况表的格式如表11-8所示。
(1)“国有资本经营预算收入”项目及所属各明细项目,应当根据“国有资本经营预算收入”科目及所属各明细科目的本期发生额填列。
(2)“国有资本经营预算支出”项目及所属各明细项目,应当根据“国有资本经营预算支出”科目及所属各明细科目的本期发生额填列。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520704" y="8382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三</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财政专户管理资金收支情况表和专用基金收支情况表</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384935" y="1688465"/>
            <a:ext cx="9222105" cy="447548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财政专户管理资金收支情况表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财政专户管理资金收支情况表是反映政府财政在某一会计期间纳入财政专户管理的资金收支情况的报表,该表应当按照相关政府收支分类科目列示。财政专户管理资金收支情况表的格式如表11-9所示。
(1)“财政专户管理资金收入”项目及所属各明细项目,应当根据“财政专户管理资金收入”科目及所属各明细科目的本期发生额填列。
(2)“财政专户管理资金支出”项目及所属各明细项目,应当根据“财政专户管理资金支出”科目及所属各明细科目的本期发生额填列。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520704" y="8382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四</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财政专户管理资金收支情况表和专用基金收支情况表</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122680" y="1405255"/>
            <a:ext cx="9484360" cy="475869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专用基金收支情况表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专用基金收支情况表是反映政府财政在某一会计期间专用基金收支情况的报表。按照专用基金类型分别列示。专用基金收支情况表的格式如表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11-10</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所示。</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项目及所属各明细项目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科目及所属各明细科目的本期发生额填列。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项目及所属各明细项目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应当根据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科目及所属各明细科目的本期发生额填列。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五</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sym typeface="微软雅黑" panose="020B0503020204020204" charset="-122"/>
              </a:rPr>
              <a:t>附注</a:t>
            </a:r>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a:p>
            <a:endParaRPr lang="zh-CN" altLang="en-US"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878623" y="2066036"/>
            <a:ext cx="8434752" cy="4097528"/>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附注是指对在会计报表中列示项目的文字描述或明细资料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以及对未能在会计报表中列示项目的说明。附注一般一年一次。总会计报表附注应当至少披露下列内容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遵循《财政总会计制度》的声明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本级政府财政预算执行情况的说明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会计报表中列示的重要项目的进一步说明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包括其主要构成、增减变动情况等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有助于理解和分析会计报表的其他需要说明的事项。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41" name="组合 40"/>
          <p:cNvGrpSpPr/>
          <p:nvPr userDrawn="1">
            <p:custDataLst>
              <p:tags r:id="rId1"/>
            </p:custDataLst>
          </p:nvPr>
        </p:nvGrpSpPr>
        <p:grpSpPr>
          <a:xfrm>
            <a:off x="4001597" y="6045200"/>
            <a:ext cx="8190403" cy="812800"/>
            <a:chOff x="4001597" y="5613400"/>
            <a:chExt cx="8190403" cy="1244600"/>
          </a:xfrm>
        </p:grpSpPr>
        <p:sp>
          <p:nvSpPr>
            <p:cNvPr id="4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43" name="等腰三角形 42"/>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矩形 3"/>
          <p:cNvSpPr/>
          <p:nvPr>
            <p:custDataLst>
              <p:tags r:id="rId6"/>
            </p:custDataLst>
          </p:nvPr>
        </p:nvSpPr>
        <p:spPr>
          <a:xfrm>
            <a:off x="2396173" y="1619405"/>
            <a:ext cx="3446134" cy="881531"/>
          </a:xfrm>
          <a:prstGeom prst="rect">
            <a:avLst/>
          </a:prstGeom>
          <a:noFill/>
          <a:ln w="28575">
            <a:solidFill>
              <a:schemeClr val="dk1">
                <a:alpha val="1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5" name="矩形 4"/>
          <p:cNvSpPr/>
          <p:nvPr>
            <p:custDataLst>
              <p:tags r:id="rId7"/>
            </p:custDataLst>
          </p:nvPr>
        </p:nvSpPr>
        <p:spPr>
          <a:xfrm>
            <a:off x="2396173" y="1619405"/>
            <a:ext cx="68454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6" name="矩形 5"/>
          <p:cNvSpPr/>
          <p:nvPr>
            <p:custDataLst>
              <p:tags r:id="rId8"/>
            </p:custDataLst>
          </p:nvPr>
        </p:nvSpPr>
        <p:spPr>
          <a:xfrm>
            <a:off x="5771022" y="1619405"/>
            <a:ext cx="5985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12"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9"/>
            </p:custDataLst>
          </p:nvPr>
        </p:nvSpPr>
        <p:spPr>
          <a:xfrm flipH="1">
            <a:off x="2434264" y="1754356"/>
            <a:ext cx="619248" cy="622513"/>
          </a:xfrm>
          <a:prstGeom prst="rect">
            <a:avLst/>
          </a:prstGeom>
          <a:noFill/>
        </p:spPr>
        <p:txBody>
          <a:bodyPr wrap="square" rtlCol="0" anchor="ctr">
            <a:normAutofit fontScale="70000"/>
          </a:bodyPr>
          <a:p>
            <a:pPr algn="ctr"/>
            <a:r>
              <a:rPr lang="en-US" sz="3200" b="1" spc="300" dirty="0">
                <a:solidFill>
                  <a:schemeClr val="lt1"/>
                </a:solidFill>
                <a:latin typeface="微软雅黑" panose="020B0503020204020204" charset="-122"/>
                <a:ea typeface="微软雅黑" panose="020B0503020204020204" charset="-122"/>
                <a:cs typeface="Montserrat Black"/>
              </a:rPr>
              <a:t>01</a:t>
            </a:r>
            <a:endParaRPr lang="en-US" sz="3200" b="1" spc="300" dirty="0">
              <a:solidFill>
                <a:schemeClr val="lt1"/>
              </a:solidFill>
              <a:latin typeface="微软雅黑" panose="020B0503020204020204" charset="-122"/>
              <a:ea typeface="微软雅黑" panose="020B0503020204020204" charset="-122"/>
              <a:cs typeface="Montserrat Black"/>
            </a:endParaRPr>
          </a:p>
        </p:txBody>
      </p:sp>
      <p:sp>
        <p:nvSpPr>
          <p:cNvPr id="14" name="TextBox 21"/>
          <p:cNvSpPr txBox="1"/>
          <p:nvPr>
            <p:custDataLst>
              <p:tags r:id="rId10"/>
            </p:custDataLst>
          </p:nvPr>
        </p:nvSpPr>
        <p:spPr>
          <a:xfrm flipH="1">
            <a:off x="3309266" y="1668923"/>
            <a:ext cx="2306129" cy="785760"/>
          </a:xfrm>
          <a:prstGeom prst="rect">
            <a:avLst/>
          </a:prstGeom>
          <a:noFill/>
        </p:spPr>
        <p:txBody>
          <a:bodyPr wrap="square" rtlCol="0" anchor="ctr">
            <a:normAutofit fontScale="90000" lnSpcReduction="20000"/>
          </a:bodyPr>
          <a:p>
            <a:pPr>
              <a:lnSpc>
                <a:spcPct val="130000"/>
              </a:lnSpc>
            </a:pPr>
            <a:r>
              <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1.在会计年度结束前,各级财政总会计进行年终清理结算的主要事项包括哪些?</a:t>
            </a:r>
            <a:endPar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2" name="矩形 1"/>
          <p:cNvSpPr/>
          <p:nvPr>
            <p:custDataLst>
              <p:tags r:id="rId11"/>
            </p:custDataLst>
          </p:nvPr>
        </p:nvSpPr>
        <p:spPr>
          <a:xfrm>
            <a:off x="6350237" y="1619405"/>
            <a:ext cx="3446134" cy="881531"/>
          </a:xfrm>
          <a:prstGeom prst="rect">
            <a:avLst/>
          </a:prstGeom>
          <a:noFill/>
          <a:ln w="28575">
            <a:solidFill>
              <a:schemeClr val="dk1">
                <a:alpha val="1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7" name="矩形 6"/>
          <p:cNvSpPr/>
          <p:nvPr>
            <p:custDataLst>
              <p:tags r:id="rId12"/>
            </p:custDataLst>
          </p:nvPr>
        </p:nvSpPr>
        <p:spPr>
          <a:xfrm>
            <a:off x="6350237" y="1619405"/>
            <a:ext cx="68454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8" name="矩形 7"/>
          <p:cNvSpPr/>
          <p:nvPr>
            <p:custDataLst>
              <p:tags r:id="rId13"/>
            </p:custDataLst>
          </p:nvPr>
        </p:nvSpPr>
        <p:spPr>
          <a:xfrm>
            <a:off x="9725086" y="1619405"/>
            <a:ext cx="5985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10"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14"/>
            </p:custDataLst>
          </p:nvPr>
        </p:nvSpPr>
        <p:spPr>
          <a:xfrm flipH="1">
            <a:off x="6388327" y="1754356"/>
            <a:ext cx="619248" cy="622513"/>
          </a:xfrm>
          <a:prstGeom prst="rect">
            <a:avLst/>
          </a:prstGeom>
          <a:noFill/>
        </p:spPr>
        <p:txBody>
          <a:bodyPr wrap="square" rtlCol="0" anchor="ctr">
            <a:normAutofit fontScale="70000"/>
          </a:bodyPr>
          <a:p>
            <a:pPr algn="ctr"/>
            <a:r>
              <a:rPr lang="en-US" sz="3200" b="1" spc="300" dirty="0">
                <a:solidFill>
                  <a:schemeClr val="lt1"/>
                </a:solidFill>
                <a:latin typeface="微软雅黑" panose="020B0503020204020204" charset="-122"/>
                <a:ea typeface="微软雅黑" panose="020B0503020204020204" charset="-122"/>
                <a:cs typeface="Montserrat Black"/>
              </a:rPr>
              <a:t>02</a:t>
            </a:r>
            <a:endParaRPr lang="en-US" sz="3200" b="1" spc="300" dirty="0">
              <a:solidFill>
                <a:schemeClr val="lt1"/>
              </a:solidFill>
              <a:latin typeface="微软雅黑" panose="020B0503020204020204" charset="-122"/>
              <a:ea typeface="微软雅黑" panose="020B0503020204020204" charset="-122"/>
              <a:cs typeface="Montserrat Black"/>
            </a:endParaRPr>
          </a:p>
        </p:txBody>
      </p:sp>
      <p:sp>
        <p:nvSpPr>
          <p:cNvPr id="11" name="TextBox 21"/>
          <p:cNvSpPr txBox="1"/>
          <p:nvPr>
            <p:custDataLst>
              <p:tags r:id="rId15"/>
            </p:custDataLst>
          </p:nvPr>
        </p:nvSpPr>
        <p:spPr>
          <a:xfrm flipH="1">
            <a:off x="7263330" y="1668923"/>
            <a:ext cx="2306129" cy="785760"/>
          </a:xfrm>
          <a:prstGeom prst="rect">
            <a:avLst/>
          </a:prstGeom>
          <a:noFill/>
        </p:spPr>
        <p:txBody>
          <a:bodyPr wrap="square" rtlCol="0" anchor="ctr">
            <a:normAutofit/>
          </a:bodyPr>
          <a:p>
            <a:pPr>
              <a:lnSpc>
                <a:spcPct val="130000"/>
              </a:lnSpc>
            </a:pPr>
            <a:r>
              <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2.年终结账工作一般有哪三个环节?</a:t>
            </a:r>
            <a:endPar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13" name="矩形 12"/>
          <p:cNvSpPr/>
          <p:nvPr>
            <p:custDataLst>
              <p:tags r:id="rId16"/>
            </p:custDataLst>
          </p:nvPr>
        </p:nvSpPr>
        <p:spPr>
          <a:xfrm>
            <a:off x="2396173" y="2836758"/>
            <a:ext cx="3446134" cy="881531"/>
          </a:xfrm>
          <a:prstGeom prst="rect">
            <a:avLst/>
          </a:prstGeom>
          <a:noFill/>
          <a:ln w="28575">
            <a:solidFill>
              <a:schemeClr val="dk1">
                <a:alpha val="1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矩形 14"/>
          <p:cNvSpPr/>
          <p:nvPr>
            <p:custDataLst>
              <p:tags r:id="rId17"/>
            </p:custDataLst>
          </p:nvPr>
        </p:nvSpPr>
        <p:spPr>
          <a:xfrm>
            <a:off x="2396173" y="2836758"/>
            <a:ext cx="68454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6" name="矩形 15"/>
          <p:cNvSpPr/>
          <p:nvPr>
            <p:custDataLst>
              <p:tags r:id="rId18"/>
            </p:custDataLst>
          </p:nvPr>
        </p:nvSpPr>
        <p:spPr>
          <a:xfrm>
            <a:off x="5771022" y="2836758"/>
            <a:ext cx="5985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17"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19"/>
            </p:custDataLst>
          </p:nvPr>
        </p:nvSpPr>
        <p:spPr>
          <a:xfrm flipH="1">
            <a:off x="2434264" y="2971708"/>
            <a:ext cx="619248" cy="622513"/>
          </a:xfrm>
          <a:prstGeom prst="rect">
            <a:avLst/>
          </a:prstGeom>
          <a:noFill/>
        </p:spPr>
        <p:txBody>
          <a:bodyPr wrap="square" rtlCol="0" anchor="ctr">
            <a:normAutofit fontScale="70000"/>
          </a:bodyPr>
          <a:p>
            <a:pPr algn="ctr"/>
            <a:r>
              <a:rPr lang="en-US" sz="3200" b="1" spc="300" dirty="0">
                <a:solidFill>
                  <a:schemeClr val="lt1"/>
                </a:solidFill>
                <a:latin typeface="微软雅黑" panose="020B0503020204020204" charset="-122"/>
                <a:ea typeface="微软雅黑" panose="020B0503020204020204" charset="-122"/>
                <a:cs typeface="Montserrat Black"/>
              </a:rPr>
              <a:t>03</a:t>
            </a:r>
            <a:endParaRPr lang="en-US" sz="3200" b="1" spc="300" dirty="0">
              <a:solidFill>
                <a:schemeClr val="lt1"/>
              </a:solidFill>
              <a:latin typeface="微软雅黑" panose="020B0503020204020204" charset="-122"/>
              <a:ea typeface="微软雅黑" panose="020B0503020204020204" charset="-122"/>
              <a:cs typeface="Montserrat Black"/>
            </a:endParaRPr>
          </a:p>
        </p:txBody>
      </p:sp>
      <p:sp>
        <p:nvSpPr>
          <p:cNvPr id="18" name="TextBox 21"/>
          <p:cNvSpPr txBox="1"/>
          <p:nvPr>
            <p:custDataLst>
              <p:tags r:id="rId20"/>
            </p:custDataLst>
          </p:nvPr>
        </p:nvSpPr>
        <p:spPr>
          <a:xfrm flipH="1">
            <a:off x="3309266" y="2886276"/>
            <a:ext cx="2306129" cy="785760"/>
          </a:xfrm>
          <a:prstGeom prst="rect">
            <a:avLst/>
          </a:prstGeom>
          <a:noFill/>
        </p:spPr>
        <p:txBody>
          <a:bodyPr wrap="square" rtlCol="0" anchor="ctr">
            <a:normAutofit/>
          </a:bodyPr>
          <a:p>
            <a:pPr>
              <a:lnSpc>
                <a:spcPct val="130000"/>
              </a:lnSpc>
            </a:pPr>
            <a:r>
              <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3.财政总会计报表主要包括哪些?</a:t>
            </a:r>
            <a:endPar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19" name="矩形 18"/>
          <p:cNvSpPr/>
          <p:nvPr>
            <p:custDataLst>
              <p:tags r:id="rId21"/>
            </p:custDataLst>
          </p:nvPr>
        </p:nvSpPr>
        <p:spPr>
          <a:xfrm>
            <a:off x="6350237" y="2836758"/>
            <a:ext cx="3446134" cy="881531"/>
          </a:xfrm>
          <a:prstGeom prst="rect">
            <a:avLst/>
          </a:prstGeom>
          <a:noFill/>
          <a:ln w="28575">
            <a:solidFill>
              <a:schemeClr val="dk1">
                <a:alpha val="1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0" name="矩形 19"/>
          <p:cNvSpPr/>
          <p:nvPr>
            <p:custDataLst>
              <p:tags r:id="rId22"/>
            </p:custDataLst>
          </p:nvPr>
        </p:nvSpPr>
        <p:spPr>
          <a:xfrm>
            <a:off x="6350237" y="2836758"/>
            <a:ext cx="68454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1" name="矩形 20"/>
          <p:cNvSpPr/>
          <p:nvPr>
            <p:custDataLst>
              <p:tags r:id="rId23"/>
            </p:custDataLst>
          </p:nvPr>
        </p:nvSpPr>
        <p:spPr>
          <a:xfrm>
            <a:off x="9725086" y="2836758"/>
            <a:ext cx="5985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22"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24"/>
            </p:custDataLst>
          </p:nvPr>
        </p:nvSpPr>
        <p:spPr>
          <a:xfrm flipH="1">
            <a:off x="6388327" y="2971708"/>
            <a:ext cx="619248" cy="622513"/>
          </a:xfrm>
          <a:prstGeom prst="rect">
            <a:avLst/>
          </a:prstGeom>
          <a:noFill/>
        </p:spPr>
        <p:txBody>
          <a:bodyPr wrap="square" rtlCol="0" anchor="ctr">
            <a:normAutofit fontScale="70000"/>
          </a:bodyPr>
          <a:p>
            <a:pPr algn="ctr"/>
            <a:r>
              <a:rPr lang="en-US" sz="3200" b="1" spc="300" dirty="0">
                <a:solidFill>
                  <a:schemeClr val="lt1"/>
                </a:solidFill>
                <a:latin typeface="微软雅黑" panose="020B0503020204020204" charset="-122"/>
                <a:ea typeface="微软雅黑" panose="020B0503020204020204" charset="-122"/>
                <a:cs typeface="Montserrat Black"/>
              </a:rPr>
              <a:t>04</a:t>
            </a:r>
            <a:endParaRPr lang="en-US" sz="3200" b="1" spc="300" dirty="0">
              <a:solidFill>
                <a:schemeClr val="lt1"/>
              </a:solidFill>
              <a:latin typeface="微软雅黑" panose="020B0503020204020204" charset="-122"/>
              <a:ea typeface="微软雅黑" panose="020B0503020204020204" charset="-122"/>
              <a:cs typeface="Montserrat Black"/>
            </a:endParaRPr>
          </a:p>
        </p:txBody>
      </p:sp>
      <p:sp>
        <p:nvSpPr>
          <p:cNvPr id="23" name="TextBox 21"/>
          <p:cNvSpPr txBox="1"/>
          <p:nvPr>
            <p:custDataLst>
              <p:tags r:id="rId25"/>
            </p:custDataLst>
          </p:nvPr>
        </p:nvSpPr>
        <p:spPr>
          <a:xfrm flipH="1">
            <a:off x="7263330" y="2886276"/>
            <a:ext cx="2306129" cy="785760"/>
          </a:xfrm>
          <a:prstGeom prst="rect">
            <a:avLst/>
          </a:prstGeom>
          <a:noFill/>
        </p:spPr>
        <p:txBody>
          <a:bodyPr wrap="square" rtlCol="0" anchor="ctr">
            <a:normAutofit/>
          </a:bodyPr>
          <a:p>
            <a:pPr>
              <a:lnSpc>
                <a:spcPct val="130000"/>
              </a:lnSpc>
            </a:pPr>
            <a:r>
              <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4.资产负债表应该怎么填列?</a:t>
            </a:r>
            <a:endPar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24" name="矩形 23"/>
          <p:cNvSpPr/>
          <p:nvPr>
            <p:custDataLst>
              <p:tags r:id="rId26"/>
            </p:custDataLst>
          </p:nvPr>
        </p:nvSpPr>
        <p:spPr>
          <a:xfrm>
            <a:off x="2396173" y="4054111"/>
            <a:ext cx="3446134" cy="881531"/>
          </a:xfrm>
          <a:prstGeom prst="rect">
            <a:avLst/>
          </a:prstGeom>
          <a:noFill/>
          <a:ln w="28575">
            <a:solidFill>
              <a:schemeClr val="dk1">
                <a:alpha val="1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5" name="矩形 24"/>
          <p:cNvSpPr/>
          <p:nvPr>
            <p:custDataLst>
              <p:tags r:id="rId27"/>
            </p:custDataLst>
          </p:nvPr>
        </p:nvSpPr>
        <p:spPr>
          <a:xfrm>
            <a:off x="2396173" y="4054111"/>
            <a:ext cx="68454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26" name="矩形 25"/>
          <p:cNvSpPr/>
          <p:nvPr>
            <p:custDataLst>
              <p:tags r:id="rId28"/>
            </p:custDataLst>
          </p:nvPr>
        </p:nvSpPr>
        <p:spPr>
          <a:xfrm>
            <a:off x="5771022" y="4054111"/>
            <a:ext cx="5985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27"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29"/>
            </p:custDataLst>
          </p:nvPr>
        </p:nvSpPr>
        <p:spPr>
          <a:xfrm flipH="1">
            <a:off x="2434264" y="4189061"/>
            <a:ext cx="619248" cy="622513"/>
          </a:xfrm>
          <a:prstGeom prst="rect">
            <a:avLst/>
          </a:prstGeom>
          <a:noFill/>
        </p:spPr>
        <p:txBody>
          <a:bodyPr wrap="square" rtlCol="0" anchor="ctr">
            <a:normAutofit fontScale="70000"/>
          </a:bodyPr>
          <a:p>
            <a:pPr algn="ctr"/>
            <a:r>
              <a:rPr lang="en-US" sz="3200" b="1" spc="300" dirty="0">
                <a:solidFill>
                  <a:schemeClr val="lt1"/>
                </a:solidFill>
                <a:latin typeface="微软雅黑" panose="020B0503020204020204" charset="-122"/>
                <a:ea typeface="微软雅黑" panose="020B0503020204020204" charset="-122"/>
                <a:cs typeface="Montserrat Black"/>
              </a:rPr>
              <a:t>05</a:t>
            </a:r>
            <a:endParaRPr lang="en-US" sz="3200" b="1" spc="300" dirty="0">
              <a:solidFill>
                <a:schemeClr val="lt1"/>
              </a:solidFill>
              <a:latin typeface="微软雅黑" panose="020B0503020204020204" charset="-122"/>
              <a:ea typeface="微软雅黑" panose="020B0503020204020204" charset="-122"/>
              <a:cs typeface="Montserrat Black"/>
            </a:endParaRPr>
          </a:p>
        </p:txBody>
      </p:sp>
      <p:sp>
        <p:nvSpPr>
          <p:cNvPr id="28" name="TextBox 21"/>
          <p:cNvSpPr txBox="1"/>
          <p:nvPr>
            <p:custDataLst>
              <p:tags r:id="rId30"/>
            </p:custDataLst>
          </p:nvPr>
        </p:nvSpPr>
        <p:spPr>
          <a:xfrm flipH="1">
            <a:off x="3309266" y="4103629"/>
            <a:ext cx="2306129" cy="785760"/>
          </a:xfrm>
          <a:prstGeom prst="rect">
            <a:avLst/>
          </a:prstGeom>
          <a:noFill/>
        </p:spPr>
        <p:txBody>
          <a:bodyPr wrap="square" rtlCol="0" anchor="ctr">
            <a:normAutofit/>
          </a:bodyPr>
          <a:p>
            <a:pPr>
              <a:lnSpc>
                <a:spcPct val="130000"/>
              </a:lnSpc>
            </a:pPr>
            <a:r>
              <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5.收入费用表应该怎么填列？</a:t>
            </a:r>
            <a:endPar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29" name="矩形 28"/>
          <p:cNvSpPr/>
          <p:nvPr>
            <p:custDataLst>
              <p:tags r:id="rId31"/>
            </p:custDataLst>
          </p:nvPr>
        </p:nvSpPr>
        <p:spPr>
          <a:xfrm>
            <a:off x="6350237" y="4054111"/>
            <a:ext cx="3446134" cy="881531"/>
          </a:xfrm>
          <a:prstGeom prst="rect">
            <a:avLst/>
          </a:prstGeom>
          <a:noFill/>
          <a:ln w="28575">
            <a:solidFill>
              <a:schemeClr val="dk1">
                <a:alpha val="1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30" name="矩形 29"/>
          <p:cNvSpPr/>
          <p:nvPr>
            <p:custDataLst>
              <p:tags r:id="rId32"/>
            </p:custDataLst>
          </p:nvPr>
        </p:nvSpPr>
        <p:spPr>
          <a:xfrm>
            <a:off x="6350237" y="4054111"/>
            <a:ext cx="68454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31" name="矩形 30"/>
          <p:cNvSpPr/>
          <p:nvPr>
            <p:custDataLst>
              <p:tags r:id="rId33"/>
            </p:custDataLst>
          </p:nvPr>
        </p:nvSpPr>
        <p:spPr>
          <a:xfrm>
            <a:off x="9725086" y="4054111"/>
            <a:ext cx="5985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32"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34"/>
            </p:custDataLst>
          </p:nvPr>
        </p:nvSpPr>
        <p:spPr>
          <a:xfrm flipH="1">
            <a:off x="6388327" y="4189061"/>
            <a:ext cx="619248" cy="622513"/>
          </a:xfrm>
          <a:prstGeom prst="rect">
            <a:avLst/>
          </a:prstGeom>
          <a:noFill/>
        </p:spPr>
        <p:txBody>
          <a:bodyPr wrap="square" rtlCol="0" anchor="ctr">
            <a:normAutofit fontScale="70000"/>
          </a:bodyPr>
          <a:p>
            <a:pPr algn="ctr"/>
            <a:r>
              <a:rPr lang="en-US" sz="3200" b="1" spc="300" dirty="0">
                <a:solidFill>
                  <a:schemeClr val="lt1"/>
                </a:solidFill>
                <a:latin typeface="微软雅黑" panose="020B0503020204020204" charset="-122"/>
                <a:ea typeface="微软雅黑" panose="020B0503020204020204" charset="-122"/>
                <a:cs typeface="Montserrat Black"/>
              </a:rPr>
              <a:t>06</a:t>
            </a:r>
            <a:endParaRPr lang="en-US" sz="3200" b="1" spc="300" dirty="0">
              <a:solidFill>
                <a:schemeClr val="lt1"/>
              </a:solidFill>
              <a:latin typeface="微软雅黑" panose="020B0503020204020204" charset="-122"/>
              <a:ea typeface="微软雅黑" panose="020B0503020204020204" charset="-122"/>
              <a:cs typeface="Montserrat Black"/>
            </a:endParaRPr>
          </a:p>
        </p:txBody>
      </p:sp>
      <p:sp>
        <p:nvSpPr>
          <p:cNvPr id="33" name="TextBox 21"/>
          <p:cNvSpPr txBox="1"/>
          <p:nvPr>
            <p:custDataLst>
              <p:tags r:id="rId35"/>
            </p:custDataLst>
          </p:nvPr>
        </p:nvSpPr>
        <p:spPr>
          <a:xfrm flipH="1">
            <a:off x="7263330" y="4103629"/>
            <a:ext cx="2306129" cy="785760"/>
          </a:xfrm>
          <a:prstGeom prst="rect">
            <a:avLst/>
          </a:prstGeom>
          <a:noFill/>
        </p:spPr>
        <p:txBody>
          <a:bodyPr wrap="square" rtlCol="0" anchor="ctr">
            <a:normAutofit/>
          </a:bodyPr>
          <a:p>
            <a:pPr>
              <a:lnSpc>
                <a:spcPct val="130000"/>
              </a:lnSpc>
            </a:pPr>
            <a:r>
              <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5.预算收入支出表应该怎么填列?</a:t>
            </a:r>
            <a:endParaRPr lang="zh-CN" altLang="en-US" sz="13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34" name="矩形 33"/>
          <p:cNvSpPr/>
          <p:nvPr>
            <p:custDataLst>
              <p:tags r:id="rId36"/>
            </p:custDataLst>
          </p:nvPr>
        </p:nvSpPr>
        <p:spPr>
          <a:xfrm>
            <a:off x="2396173" y="5271464"/>
            <a:ext cx="3446134" cy="881531"/>
          </a:xfrm>
          <a:prstGeom prst="rect">
            <a:avLst/>
          </a:prstGeom>
          <a:noFill/>
          <a:ln w="28575">
            <a:solidFill>
              <a:schemeClr val="dk1">
                <a:alpha val="1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35" name="矩形 34"/>
          <p:cNvSpPr/>
          <p:nvPr>
            <p:custDataLst>
              <p:tags r:id="rId37"/>
            </p:custDataLst>
          </p:nvPr>
        </p:nvSpPr>
        <p:spPr>
          <a:xfrm>
            <a:off x="2396173" y="5271464"/>
            <a:ext cx="68454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36" name="矩形 35"/>
          <p:cNvSpPr/>
          <p:nvPr>
            <p:custDataLst>
              <p:tags r:id="rId38"/>
            </p:custDataLst>
          </p:nvPr>
        </p:nvSpPr>
        <p:spPr>
          <a:xfrm>
            <a:off x="5771022" y="5271464"/>
            <a:ext cx="59857" cy="881531"/>
          </a:xfrm>
          <a:prstGeom prst="rect">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dirty="0">
              <a:solidFill>
                <a:schemeClr val="lt1"/>
              </a:solidFill>
              <a:latin typeface="微软雅黑" panose="020B0503020204020204" charset="-122"/>
              <a:ea typeface="微软雅黑" panose="020B0503020204020204" charset="-122"/>
            </a:endParaRPr>
          </a:p>
        </p:txBody>
      </p:sp>
      <p:sp>
        <p:nvSpPr>
          <p:cNvPr id="37" name="序号1" descr="e7d195523061f1c08d347f6bf0421bdacd46f3c1815d51b81E1CE79090F8942429A56C6AE2B3163BABA1A3FCE285BEC4FF43A5085572A94AD2C0A17AE448F24FA68DD62479D8C0666FEB6710638384D2ED817A4F5797E348394E13AA4D405A6090FC5A3A108D834694539815BA3508E71FBEF5C49F4C764656C2053DD0B8FEA68254E67435733C3AA675A5DA722F51B5"/>
          <p:cNvSpPr txBox="1"/>
          <p:nvPr>
            <p:custDataLst>
              <p:tags r:id="rId39"/>
            </p:custDataLst>
          </p:nvPr>
        </p:nvSpPr>
        <p:spPr>
          <a:xfrm flipH="1">
            <a:off x="2434264" y="5406414"/>
            <a:ext cx="619248" cy="622513"/>
          </a:xfrm>
          <a:prstGeom prst="rect">
            <a:avLst/>
          </a:prstGeom>
          <a:noFill/>
        </p:spPr>
        <p:txBody>
          <a:bodyPr wrap="square" rtlCol="0" anchor="ctr">
            <a:normAutofit fontScale="70000"/>
          </a:bodyPr>
          <a:p>
            <a:pPr algn="ctr"/>
            <a:r>
              <a:rPr lang="en-US" sz="3200" b="1" spc="300" dirty="0">
                <a:solidFill>
                  <a:schemeClr val="lt1"/>
                </a:solidFill>
                <a:latin typeface="微软雅黑" panose="020B0503020204020204" charset="-122"/>
                <a:ea typeface="微软雅黑" panose="020B0503020204020204" charset="-122"/>
                <a:cs typeface="Montserrat Black"/>
              </a:rPr>
              <a:t>07</a:t>
            </a:r>
            <a:endParaRPr lang="en-US" sz="3200" b="1" spc="300" dirty="0">
              <a:solidFill>
                <a:schemeClr val="lt1"/>
              </a:solidFill>
              <a:latin typeface="微软雅黑" panose="020B0503020204020204" charset="-122"/>
              <a:ea typeface="微软雅黑" panose="020B0503020204020204" charset="-122"/>
              <a:cs typeface="Montserrat Black"/>
            </a:endParaRPr>
          </a:p>
        </p:txBody>
      </p:sp>
      <p:sp>
        <p:nvSpPr>
          <p:cNvPr id="38" name="TextBox 21"/>
          <p:cNvSpPr txBox="1"/>
          <p:nvPr>
            <p:custDataLst>
              <p:tags r:id="rId40"/>
            </p:custDataLst>
          </p:nvPr>
        </p:nvSpPr>
        <p:spPr>
          <a:xfrm flipH="1">
            <a:off x="3309266" y="5320982"/>
            <a:ext cx="2306129" cy="785760"/>
          </a:xfrm>
          <a:prstGeom prst="rect">
            <a:avLst/>
          </a:prstGeom>
          <a:noFill/>
        </p:spPr>
        <p:txBody>
          <a:bodyPr wrap="square" rtlCol="0" anchor="ctr">
            <a:normAutofit fontScale="90000" lnSpcReduction="20000"/>
          </a:bodyPr>
          <a:p>
            <a:pPr>
              <a:lnSpc>
                <a:spcPct val="130000"/>
              </a:lnSpc>
            </a:pPr>
            <a:r>
              <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6.财务会计报表和预算会计报表的附注分别应该披露哪些内容?有哪些不同？</a:t>
            </a:r>
            <a:endParaRPr lang="zh-CN" altLang="en-US" sz="1400" spc="150" dirty="0">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41"/>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财政总会计报表编制前的准备工作</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年终清理结算的主要事项</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362585" y="1285875"/>
            <a:ext cx="11372215" cy="49434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清理本年收入。总会计应认真清理本年收入，与非税收入征收部门核对年末应收非税收入情况，并组织收入征收部门和国家金库进行年度对账，督促收入征收部门和国家金库年终前及时将本年税收收入和非税收入缴入国库或指定财政专户，确保准确核算本年收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清理本年支出和费用。应在本年支领列报的款项，非特殊原因，应在年终前办理完毕。总会计对本级各单位的支出和费用应与单位的相应收入核对无误。属于应收回的拨款，应及时收回，并按收回数相应冲减支出和费用。</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核实股权、债权和债务。财政部门内部相关资产、债务管理部门应在有关业务发生时及时向总会计提供与股权、债权、债务等核算和反映相关的资料，确保财务会计资产负债信息确认的及时性。各级财政债务管理部门需定期提供上下级财政核对确认的本地区债权债务利息有关资料。财政部门内部涉及股权投资的相关管理部门应提供股权投资对应的股权证明材料及变动情况资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财政总会计报表编制前的准备工作</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年终清理结算的主要事项</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2213427" y="2066036"/>
            <a:ext cx="7765145" cy="4097528"/>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
        <p:nvSpPr>
          <p:cNvPr id="5" name="文本框 4"/>
          <p:cNvSpPr txBox="1"/>
          <p:nvPr/>
        </p:nvSpPr>
        <p:spPr>
          <a:xfrm>
            <a:off x="944880" y="1744345"/>
            <a:ext cx="10502900" cy="3751580"/>
          </a:xfrm>
          <a:prstGeom prst="rect">
            <a:avLst/>
          </a:prstGeom>
          <a:noFill/>
        </p:spPr>
        <p:txBody>
          <a:bodyPr wrap="square" rtlCol="0" anchor="t">
            <a:noAutofit/>
          </a:bodyPr>
          <a:p>
            <a:pPr indent="0" fontAlgn="auto">
              <a:lnSpc>
                <a:spcPct val="200000"/>
              </a:lnSpc>
            </a:pPr>
            <a:r>
              <a:rPr lang="zh-CN" altLang="en-US"/>
              <a:t>年末，总会计对股权投资、借出款项、应收股利、应收地方政府债券转贷款、应收主权外债转贷款、借入款项、应付短期政府债券、应付长期政府债券、应付地方政府债券转贷款、应付主权外债转贷款、应付利息、其他负债等余额应与相关管理部门进行核对</a:t>
            </a:r>
            <a:r>
              <a:rPr lang="en-US" altLang="zh-CN"/>
              <a:t>,</a:t>
            </a:r>
            <a:r>
              <a:rPr lang="zh-CN" altLang="en-US"/>
              <a:t>记录不一致的要及时查明原因</a:t>
            </a:r>
            <a:r>
              <a:rPr lang="en-US" altLang="zh-CN"/>
              <a:t>,</a:t>
            </a:r>
            <a:r>
              <a:rPr lang="zh-CN" altLang="en-US"/>
              <a:t>按规定调整账务</a:t>
            </a:r>
            <a:r>
              <a:rPr lang="en-US" altLang="zh-CN"/>
              <a:t>,</a:t>
            </a:r>
            <a:r>
              <a:rPr lang="zh-CN" altLang="en-US"/>
              <a:t>相关管理部门要及时提供有关资料，确保账实相符</a:t>
            </a:r>
            <a:r>
              <a:rPr lang="en-US" altLang="zh-CN"/>
              <a:t>,</a:t>
            </a:r>
            <a:r>
              <a:rPr lang="zh-CN" altLang="en-US"/>
              <a:t>账账相符。</a:t>
            </a:r>
            <a:endParaRPr lang="zh-CN" altLang="en-US"/>
          </a:p>
          <a:p>
            <a:pPr indent="0" fontAlgn="auto">
              <a:lnSpc>
                <a:spcPct val="200000"/>
              </a:lnSpc>
            </a:pPr>
            <a:r>
              <a:rPr lang="en-US" altLang="zh-CN"/>
              <a:t>        5.</a:t>
            </a:r>
            <a:r>
              <a:rPr lang="zh-CN" altLang="en-US"/>
              <a:t>清理往来款项。政府财政要认真清理其他应收款、其他应付款等各种往来款项</a:t>
            </a:r>
            <a:r>
              <a:rPr lang="en-US" altLang="zh-CN"/>
              <a:t>,</a:t>
            </a:r>
            <a:r>
              <a:rPr lang="zh-CN" altLang="en-US"/>
              <a:t>在年度终了前予以收回或归还。应转作收入或支出、费用的各项款项</a:t>
            </a:r>
            <a:r>
              <a:rPr lang="en-US" altLang="zh-CN"/>
              <a:t>,</a:t>
            </a:r>
            <a:r>
              <a:rPr lang="zh-CN" altLang="en-US"/>
              <a:t>预算会计与财务会计要及时处理。</a:t>
            </a:r>
            <a:endParaRPr lang="zh-CN" altLang="en-US"/>
          </a:p>
        </p:txBody>
      </p:sp>
    </p:spTree>
    <p:custDataLst>
      <p:tags r:id="rId8"/>
    </p:custDataLst>
  </p:cSld>
  <p:clrMapOvr>
    <a:masterClrMapping/>
  </p:clrMapOvr>
  <p:transition spd="med"/>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财政总会计报表编制前的准备工作</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计入上年度的主要会计事项</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456565" y="1371600"/>
            <a:ext cx="11278235" cy="4857750"/>
          </a:xfrm>
          <a:prstGeom prst="rect">
            <a:avLst/>
          </a:prstGeom>
          <a:noFill/>
          <a:ln w="3175">
            <a:noFill/>
            <a:prstDash val="dash"/>
          </a:ln>
        </p:spPr>
        <p:txBody>
          <a:bodyPr wrap="square" lIns="63500" tIns="25400" rIns="63500" bIns="25400" anchor="ctr" anchorCtr="0">
            <a:normAutofit lnSpcReduction="2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对年终决算报告清理期内发生的会计事项,应当划清会计年度，及时进行结账。属于清理上年度的会计事项,记入上年度会计账;属于新年度的会计事项,记入新年度会计账,防止错记漏记。通常记入上年度的会计事项主要有：
1.依据年终财政结算进行核算。财政预算管理部门要在年终清理的基础上，于次年元月底前结清上下级政府财政的转移性收支和往来款项。总会计要按照财政管理体制的规定和专项需要，根据预算结算单，与年度预算执行过程中已补助和已上解数额进行比较，结合往来款和借垫款情况，计算出全年最后应补或应退数额，填制“年终财政决算结算单”，经核对无误后，作为年终财政结算凭证，预算会计和财务会计据以入账。
2.依据企业决算数据进行核算。财政部门内部涉及股权投资的相关管理部门应及时取得纳入总会计核算范围的被投资主体经审计后的决算报表，并据此向总会计提供股权投资核算所需资料，财务会计对股权投资变动情况进行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依据人大审议意见进行核算。本级人民代表大会常务委员会（或人民代表大会）审查意见中，提出的需更正原报告有关事项，总会计应根据审查意见相应调整有关账目。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财政总会计报表编制前的准备工作</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年终结账</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561975" y="1426845"/>
            <a:ext cx="11172825" cy="480250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经过年终清理和结算后，财政总会计可办理年终结账。年终结账工作一般分为年终转账、结清旧账和记入新账三个步骤,依次做账。总会计应对预算会计和财务会计分别办理
年终结账。
1.年终转账。计算出预算会计和财务会计各科目12月份合计数和全年累计数,结出年末余额。预算会计将预算收入和预算支出分别转入 “一般公共预算结转结余”“政府性基金预算结转结余”“国有资本经营预算结转结余”“专用基金结余”“财政专户管理资金结余”等科目冲销。财务会计将收入和费用分别转入相应的本期盈余科目冲销；再将本期盈余科目转入相应的累计盈余科目冲销。
2.结清旧账。将各个收入、支出和费用科目的借方、贷方结出全年总计数。对年终有余额的科目,在“摘要”栏内注明“结转下年”字样,表示转入新账。</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记入新账。根据年终转账后的总账和明细账余额，编制年终</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资产负债表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和有关明细表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不需填制记账凭证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预算会计和财务会计将表列各科目余额分别记入新年度有关总账和明细账年初余额栏内</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并在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摘要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栏注明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上年结转</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字样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以区别新年度发生数。</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2" name="矩形 1"/>
          <p:cNvSpPr/>
          <p:nvPr>
            <p:custDataLst>
              <p:tags r:id="rId6"/>
            </p:custDataLst>
          </p:nvPr>
        </p:nvSpPr>
        <p:spPr>
          <a:xfrm>
            <a:off x="1626212" y="1496376"/>
            <a:ext cx="8915978" cy="477913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7"/>
            </p:custDataLst>
          </p:nvPr>
        </p:nvCxnSpPr>
        <p:spPr>
          <a:xfrm>
            <a:off x="1772264" y="1218995"/>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custDataLst>
              <p:tags r:id="rId8"/>
            </p:custDataLst>
          </p:nvPr>
        </p:nvCxnSpPr>
        <p:spPr>
          <a:xfrm>
            <a:off x="1626210" y="1287787"/>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9"/>
            </p:custDataLst>
          </p:nvPr>
        </p:nvCxnSpPr>
        <p:spPr>
          <a:xfrm>
            <a:off x="10166179" y="6085167"/>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0"/>
            </p:custDataLst>
          </p:nvPr>
        </p:nvCxnSpPr>
        <p:spPr>
          <a:xfrm>
            <a:off x="10020125" y="6153960"/>
            <a:ext cx="398934" cy="398934"/>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4" name="Title 6"/>
          <p:cNvSpPr txBox="1"/>
          <p:nvPr>
            <p:custDataLst>
              <p:tags r:id="rId11"/>
            </p:custDataLst>
          </p:nvPr>
        </p:nvSpPr>
        <p:spPr>
          <a:xfrm>
            <a:off x="2046603" y="1977452"/>
            <a:ext cx="8075195" cy="3816983"/>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报表是反映政府财政预算执行结果、财务状况和运行情况的书面文件,是各级政府和上级财政部门了解情况、掌握政策、指导预算执行工作的重要资料,也是编制下年度预算的基础。总会计的会计报表包括财务会计报表和预算会计报表，财务会计报表是按照财务会计核算生成的数据进行编制的，预算会计报表是按照预算会计核算生成的数据进行编制的。</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2"/>
    </p:custData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财务会计报表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922655" y="1372870"/>
            <a:ext cx="9684385" cy="47910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的财务会计报表是对政府财政财务状况、运行情况和现金流量等信息的结构性表述，包括会计报表和报表附注两部分。会计报表又包括资产负债表、收入费用表、现金流量表、本年预算结余与本期盈余调节表等。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总会计应当按照下列规定编制财务会计报表：
1.收入费用表应当按月度和年度编制，资产负债表、现金流量表、本年预算结余与本期盈余调节表和附注应当至少按年度编制。
2.总会计应当根据本制度编制并提供真实、完整的会计报表，切实做到账表一致，不得估列代编，弄虚作假。
3.总会计要严格按照统一规定的种类、格式、内容、计算方法和编制口径填制会计报表，以保证全国统一汇总和分析。汇总报表的单位，要把所属单位的报表汇集齐全，防止漏报。</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财政总会计会计报表的编制</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资产负债表</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625475" y="1536700"/>
            <a:ext cx="11109325" cy="469265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财政总会计的资产负债表是反映政府财政在某一特定日期财务状况的报表。资产负债表应当按照资产、负债和净资产分类、分项列示。各级政府财政编制的资产负债表的格式如表11-1所示。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负债表按照“资产=负债+净资产”的平衡公式设置。左方为资产,右方为负债和净资产,两方总计数相等。该表“年初余额”栏内各项数字,应当根据上年末资产负债表“期末余额”栏内数字填列。如果本年度资产负债表规定的各个项目的名称和内容同上年度不一致,应对上年年末资产负债表各项目的名称和数字按照本年度的规定进行调整,填入本表“年初余额”栏内。</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资产负债表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期末余额</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栏各项目的内容和填列方法</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6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169.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20},&quot;minSize&quot;:{&quot;size1&quot;:11.2},&quot;normalSize&quot;:{&quot;size1&quot;:11.2},&quot;subLayout&quot;:[{&quot;id&quot;:&quot;2025-07-20T23:26:44&quot;,&quot;margin&quot;:{&quot;bottom&quot;:0.025999998673796654,&quot;left&quot;:1.2699999809265137,&quot;right&quot;:1.2699999809265137,&quot;top&quot;:0.4230000376701355},&quot;type&quot;:0},{&quot;id&quot;:&quot;2025-07-20T23:26:44&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7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17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7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8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8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8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18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19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1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0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0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06.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07.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3"/>
</p:tagLst>
</file>

<file path=ppt/tags/tag208.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4"/>
</p:tagLst>
</file>

<file path=ppt/tags/tag209.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211.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21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213.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20},&quot;minSize&quot;:{&quot;size1&quot;:11.2},&quot;normalSize&quot;:{&quot;size1&quot;:11.2},&quot;subLayout&quot;:[{&quot;id&quot;:&quot;2025-07-20T23:26:44&quot;,&quot;margin&quot;:{&quot;bottom&quot;:0.025999998673796654,&quot;left&quot;:1.2699999809265137,&quot;right&quot;:1.2699999809265137,&quot;top&quot;:0.4230000376701355},&quot;type&quot;:0},{&quot;id&quot;:&quot;2025-07-20T23:26:44&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2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2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2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3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3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4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4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4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52.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253.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254.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255.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256.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25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5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6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7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7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8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8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4&quot;,&quot;maxSize&quot;:{&quot;size1&quot;:31.1},&quot;minSize&quot;:{&quot;size1&quot;:17.8},&quot;normalSize&quot;:{&quot;size1&quot;:17.8},&quot;subLayout&quot;:[{&quot;id&quot;:&quot;2025-07-20T23:26:44&quot;,&quot;maxSize&quot;:{&quot;size1&quot;:100},&quot;minSize&quot;:{&quot;size1&quot;:61.7},&quot;normalSize&quot;:{&quot;size1&quot;:61.7},&quot;subLayout&quot;:[{&quot;id&quot;:&quot;2025-07-20T23:26:44&quot;,&quot;margin&quot;:{&quot;bottom&quot;:0,&quot;left&quot;:1.2699999809265137,&quot;right&quot;:1.2699999809265137,&quot;top&quot;:0.4230000376701355},&quot;type&quot;:0},{&quot;id&quot;:&quot;2025-07-20T23:26:44&quot;,&quot;margin&quot;:{&quot;bottom&quot;:0.025999998673796654,&quot;left&quot;:1.2699999809265137,&quot;right&quot;:1.2699999809265137,&quot;top&quot;:0.025999998673796654},&quot;type&quot;:0}],&quot;type&quot;:0},{&quot;id&quot;:&quot;2025-07-20T23:26:4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9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5&quot;,&quot;maxSize&quot;:{&quot;size1&quot;:31.1},&quot;minSize&quot;:{&quot;size1&quot;:17.8},&quot;normalSize&quot;:{&quot;size1&quot;:17.8},&quot;subLayout&quot;:[{&quot;id&quot;:&quot;2025-07-20T23:26:45&quot;,&quot;maxSize&quot;:{&quot;size1&quot;:100},&quot;minSize&quot;:{&quot;size1&quot;:61.7},&quot;normalSize&quot;:{&quot;size1&quot;:61.7},&quot;subLayout&quot;:[{&quot;id&quot;:&quot;2025-07-20T23:26:45&quot;,&quot;margin&quot;:{&quot;bottom&quot;:0,&quot;left&quot;:1.2699999809265137,&quot;right&quot;:1.2699999809265137,&quot;top&quot;:0.4230000376701355},&quot;type&quot;:0},{&quot;id&quot;:&quot;2025-07-20T23:26:45&quot;,&quot;margin&quot;:{&quot;bottom&quot;:0.025999998673796654,&quot;left&quot;:1.2699999809265137,&quot;right&quot;:1.2699999809265137,&quot;top&quot;:0.025999998673796654},&quot;type&quot;:0}],&quot;type&quot;:0},{&quot;id&quot;:&quot;2025-07-20T23:26:4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0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5&quot;,&quot;maxSize&quot;:{&quot;size1&quot;:31.1},&quot;minSize&quot;:{&quot;size1&quot;:17.8},&quot;normalSize&quot;:{&quot;size1&quot;:17.8},&quot;subLayout&quot;:[{&quot;id&quot;:&quot;2025-07-20T23:26:45&quot;,&quot;maxSize&quot;:{&quot;size1&quot;:100},&quot;minSize&quot;:{&quot;size1&quot;:61.7},&quot;normalSize&quot;:{&quot;size1&quot;:61.7},&quot;subLayout&quot;:[{&quot;id&quot;:&quot;2025-07-20T23:26:45&quot;,&quot;margin&quot;:{&quot;bottom&quot;:0,&quot;left&quot;:1.2699999809265137,&quot;right&quot;:1.2699999809265137,&quot;top&quot;:0.4230000376701355},&quot;type&quot;:0},{&quot;id&quot;:&quot;2025-07-20T23:26:45&quot;,&quot;margin&quot;:{&quot;bottom&quot;:0.025999998673796654,&quot;left&quot;:1.2699999809265137,&quot;right&quot;:1.2699999809265137,&quot;top&quot;:0.025999998673796654},&quot;type&quot;:0}],&quot;type&quot;:0},{&quot;id&quot;:&quot;2025-07-20T23:26:4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1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1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5&quot;,&quot;maxSize&quot;:{&quot;size1&quot;:31.1},&quot;minSize&quot;:{&quot;size1&quot;:17.8},&quot;normalSize&quot;:{&quot;size1&quot;:17.8},&quot;subLayout&quot;:[{&quot;id&quot;:&quot;2025-07-20T23:26:45&quot;,&quot;maxSize&quot;:{&quot;size1&quot;:100},&quot;minSize&quot;:{&quot;size1&quot;:61.7},&quot;normalSize&quot;:{&quot;size1&quot;:61.7},&quot;subLayout&quot;:[{&quot;id&quot;:&quot;2025-07-20T23:26:45&quot;,&quot;margin&quot;:{&quot;bottom&quot;:0,&quot;left&quot;:1.2699999809265137,&quot;right&quot;:1.2699999809265137,&quot;top&quot;:0.4230000376701355},&quot;type&quot;:0},{&quot;id&quot;:&quot;2025-07-20T23:26:45&quot;,&quot;margin&quot;:{&quot;bottom&quot;:0.025999998673796654,&quot;left&quot;:1.2699999809265137,&quot;right&quot;:1.2699999809265137,&quot;top&quot;:0.025999998673796654},&quot;type&quot;:0}],&quot;type&quot;:0},{&quot;id&quot;:&quot;2025-07-20T23:26:4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2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5&quot;,&quot;maxSize&quot;:{&quot;size1&quot;:31.1},&quot;minSize&quot;:{&quot;size1&quot;:17.8},&quot;normalSize&quot;:{&quot;size1&quot;:17.8},&quot;subLayout&quot;:[{&quot;id&quot;:&quot;2025-07-20T23:26:45&quot;,&quot;maxSize&quot;:{&quot;size1&quot;:100},&quot;minSize&quot;:{&quot;size1&quot;:61.7},&quot;normalSize&quot;:{&quot;size1&quot;:61.7},&quot;subLayout&quot;:[{&quot;id&quot;:&quot;2025-07-20T23:26:45&quot;,&quot;margin&quot;:{&quot;bottom&quot;:0,&quot;left&quot;:1.2699999809265137,&quot;right&quot;:1.2699999809265137,&quot;top&quot;:0.4230000376701355},&quot;type&quot;:0},{&quot;id&quot;:&quot;2025-07-20T23:26:45&quot;,&quot;margin&quot;:{&quot;bottom&quot;:0.025999998673796654,&quot;left&quot;:1.2699999809265137,&quot;right&quot;:1.2699999809265137,&quot;top&quot;:0.025999998673796654},&quot;type&quot;:0}],&quot;type&quot;:0},{&quot;id&quot;:&quot;2025-07-20T23:26:4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5&quot;,&quot;maxSize&quot;:{&quot;size1&quot;:31.1},&quot;minSize&quot;:{&quot;size1&quot;:17.8},&quot;normalSize&quot;:{&quot;size1&quot;:17.8},&quot;subLayout&quot;:[{&quot;id&quot;:&quot;2025-07-20T23:26:45&quot;,&quot;maxSize&quot;:{&quot;size1&quot;:100},&quot;minSize&quot;:{&quot;size1&quot;:61.7},&quot;normalSize&quot;:{&quot;size1&quot;:61.7},&quot;subLayout&quot;:[{&quot;id&quot;:&quot;2025-07-20T23:26:45&quot;,&quot;margin&quot;:{&quot;bottom&quot;:0,&quot;left&quot;:1.2699999809265137,&quot;right&quot;:1.2699999809265137,&quot;top&quot;:0.4230000376701355},&quot;type&quot;:0},{&quot;id&quot;:&quot;2025-07-20T23:26:45&quot;,&quot;margin&quot;:{&quot;bottom&quot;:0.025999998673796654,&quot;left&quot;:1.2699999809265137,&quot;right&quot;:1.2699999809265137,&quot;top&quot;:0.025999998673796654},&quot;type&quot;:0}],&quot;type&quot;:0},{&quot;id&quot;:&quot;2025-07-20T23:26:4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3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3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5&quot;,&quot;maxSize&quot;:{&quot;size1&quot;:31.1},&quot;minSize&quot;:{&quot;size1&quot;:17.8},&quot;normalSize&quot;:{&quot;size1&quot;:17.8},&quot;subLayout&quot;:[{&quot;id&quot;:&quot;2025-07-20T23:26:45&quot;,&quot;maxSize&quot;:{&quot;size1&quot;:100},&quot;minSize&quot;:{&quot;size1&quot;:61.7},&quot;normalSize&quot;:{&quot;size1&quot;:61.7},&quot;subLayout&quot;:[{&quot;id&quot;:&quot;2025-07-20T23:26:45&quot;,&quot;margin&quot;:{&quot;bottom&quot;:0,&quot;left&quot;:1.2699999809265137,&quot;right&quot;:1.2699999809265137,&quot;top&quot;:0.4230000376701355},&quot;type&quot;:0},{&quot;id&quot;:&quot;2025-07-20T23:26:45&quot;,&quot;margin&quot;:{&quot;bottom&quot;:0.025999998673796654,&quot;left&quot;:1.2699999809265137,&quot;right&quot;:1.2699999809265137,&quot;top&quot;:0.025999998673796654},&quot;type&quot;:0}],&quot;type&quot;:0},{&quot;id&quot;:&quot;2025-07-20T23:26:4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4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4"/>
</p:tagLst>
</file>

<file path=ppt/tags/tag34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5&quot;,&quot;maxSize&quot;:{&quot;size1&quot;:31.1},&quot;minSize&quot;:{&quot;size1&quot;:17.8},&quot;normalSize&quot;:{&quot;size1&quot;:17.8},&quot;subLayout&quot;:[{&quot;id&quot;:&quot;2025-07-20T23:26:45&quot;,&quot;maxSize&quot;:{&quot;size1&quot;:100},&quot;minSize&quot;:{&quot;size1&quot;:61.7},&quot;normalSize&quot;:{&quot;size1&quot;:61.7},&quot;subLayout&quot;:[{&quot;id&quot;:&quot;2025-07-20T23:26:45&quot;,&quot;margin&quot;:{&quot;bottom&quot;:0,&quot;left&quot;:1.2699999809265137,&quot;right&quot;:1.2699999809265137,&quot;top&quot;:0.4230000376701355},&quot;type&quot;:0},{&quot;id&quot;:&quot;2025-07-20T23:26:45&quot;,&quot;margin&quot;:{&quot;bottom&quot;:0.025999998673796654,&quot;left&quot;:1.2699999809265137,&quot;right&quot;:1.2699999809265137,&quot;top&quot;:0.025999998673796654},&quot;type&quot;:0}],&quot;type&quot;:0},{&quot;id&quot;:&quot;2025-07-20T23:26:4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5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5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5&quot;,&quot;maxSize&quot;:{&quot;size1&quot;:31.1},&quot;minSize&quot;:{&quot;size1&quot;:17.8},&quot;normalSize&quot;:{&quot;size1&quot;:17.8},&quot;subLayout&quot;:[{&quot;id&quot;:&quot;2025-07-20T23:26:45&quot;,&quot;maxSize&quot;:{&quot;size1&quot;:100},&quot;minSize&quot;:{&quot;size1&quot;:61.7},&quot;normalSize&quot;:{&quot;size1&quot;:61.7},&quot;subLayout&quot;:[{&quot;id&quot;:&quot;2025-07-20T23:26:45&quot;,&quot;margin&quot;:{&quot;bottom&quot;:0,&quot;left&quot;:1.2699999809265137,&quot;right&quot;:1.2699999809265137,&quot;top&quot;:0.4230000376701355},&quot;type&quot;:0},{&quot;id&quot;:&quot;2025-07-20T23:26:45&quot;,&quot;margin&quot;:{&quot;bottom&quot;:0.025999998673796654,&quot;left&quot;:1.2699999809265137,&quot;right&quot;:1.2699999809265137,&quot;top&quot;:0.025999998673796654},&quot;type&quot;:0}],&quot;type&quot;:0},{&quot;id&quot;:&quot;2025-07-20T23:26:4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6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6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5&quot;,&quot;maxSize&quot;:{&quot;size1&quot;:31.1},&quot;minSize&quot;:{&quot;size1&quot;:17.8},&quot;normalSize&quot;:{&quot;size1&quot;:17.8},&quot;subLayout&quot;:[{&quot;id&quot;:&quot;2025-07-20T23:26:45&quot;,&quot;maxSize&quot;:{&quot;size1&quot;:100},&quot;minSize&quot;:{&quot;size1&quot;:61.7},&quot;normalSize&quot;:{&quot;size1&quot;:61.7},&quot;subLayout&quot;:[{&quot;id&quot;:&quot;2025-07-20T23:26:45&quot;,&quot;margin&quot;:{&quot;bottom&quot;:0,&quot;left&quot;:1.2699999809265137,&quot;right&quot;:1.2699999809265137,&quot;top&quot;:0.4230000376701355},&quot;type&quot;:0},{&quot;id&quot;:&quot;2025-07-20T23:26:45&quot;,&quot;margin&quot;:{&quot;bottom&quot;:0.025999998673796654,&quot;left&quot;:1.2699999809265137,&quot;right&quot;:1.2699999809265137,&quot;top&quot;:0.025999998673796654},&quot;type&quot;:0}],&quot;type&quot;:0},{&quot;id&quot;:&quot;2025-07-20T23:26:4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6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45&quot;,&quot;maxSize&quot;:{&quot;size1&quot;:31.1},&quot;minSize&quot;:{&quot;size1&quot;:17.8},&quot;normalSize&quot;:{&quot;size1&quot;:17.8},&quot;subLayout&quot;:[{&quot;id&quot;:&quot;2025-07-20T23:26:45&quot;,&quot;maxSize&quot;:{&quot;size1&quot;:100},&quot;minSize&quot;:{&quot;size1&quot;:61.7},&quot;normalSize&quot;:{&quot;size1&quot;:61.7},&quot;subLayout&quot;:[{&quot;id&quot;:&quot;2025-07-20T23:26:45&quot;,&quot;margin&quot;:{&quot;bottom&quot;:0,&quot;left&quot;:1.2699999809265137,&quot;right&quot;:1.2699999809265137,&quot;top&quot;:0.4230000376701355},&quot;type&quot;:0},{&quot;id&quot;:&quot;2025-07-20T23:26:45&quot;,&quot;margin&quot;:{&quot;bottom&quot;:0.025999998673796654,&quot;left&quot;:1.2699999809265137,&quot;right&quot;:1.2699999809265137,&quot;top&quot;:0.025999998673796654},&quot;type&quot;:0}],&quot;type&quot;:0},{&quot;id&quot;:&quot;2025-07-20T23:26:4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75.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7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
  <p:tag name="KSO_WM_UNIT_ID" val="diagram20218985_6*l_h_i*1_1_1"/>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LINE_FORE_SCHEMECOLOR_INDEX_BRIGHTNESS" val="0"/>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UNIT_VALUE" val="68"/>
</p:tagLst>
</file>

<file path=ppt/tags/tag37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3"/>
  <p:tag name="KSO_WM_UNIT_ID" val="diagram20218985_6*l_h_i*1_1_3"/>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12"/>
</p:tagLst>
</file>

<file path=ppt/tags/tag37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4"/>
  <p:tag name="KSO_WM_UNIT_ID" val="diagram20218985_6*l_h_i*1_1_4"/>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0"/>
</p:tagLst>
</file>

<file path=ppt/tags/tag37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1_2"/>
  <p:tag name="KSO_WM_UNIT_ID" val="diagram20218985_6*l_h_i*1_1_2"/>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TEXT_FILL_FORE_SCHEMECOLOR_INDEX_BRIGHTNESS" val="0"/>
  <p:tag name="KSO_WM_UNIT_TEXT_FILL_FORE_SCHEMECOLOR_INDEX" val="14"/>
  <p:tag name="KSO_WM_UNIT_TEXT_FILL_TYPE" val="1"/>
  <p:tag name="KSO_WM_UNIT_VALUE" val="1"/>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80.xml><?xml version="1.0" encoding="utf-8"?>
<p:tagLst xmlns:p="http://schemas.openxmlformats.org/presentationml/2006/main">
  <p:tag name="KSO_WM_UNIT_SUBTYPE" val="a"/>
  <p:tag name="KSO_WM_UNIT_PRESET_TEXT" val="单击此处输入你的正文，文字是您思想的提炼。"/>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1_1"/>
  <p:tag name="KSO_WM_UNIT_ID" val="diagram20218985_6*l_h_f*1_1_1"/>
  <p:tag name="KSO_WM_TEMPLATE_CATEGORY" val="diagram"/>
  <p:tag name="KSO_WM_TEMPLATE_INDEX" val="20218985"/>
  <p:tag name="KSO_WM_UNIT_LAYERLEVEL" val="1_1_1"/>
  <p:tag name="KSO_WM_TAG_VERSION" val="1.0"/>
  <p:tag name="KSO_WM_BEAUTIFY_FLAG" val="#wm#"/>
  <p:tag name="KSO_WM_UNIT_VALUE" val="45"/>
  <p:tag name="KSO_WM_CHIP_GROUPID" val="60a793352952b09bdbdcea72"/>
  <p:tag name="KSO_WM_CHIP_XID" val="60a793352952b09bdbdcea73"/>
  <p:tag name="KSO_WM_ASSEMBLE_CHIP_INDEX" val="8fb0b7c7294349af815b198ccbba38f7"/>
  <p:tag name="KSO_WM_UNIT_TEXT_FILL_FORE_SCHEMECOLOR_INDEX_BRIGHTNESS" val="0.25"/>
  <p:tag name="KSO_WM_UNIT_TEXT_FILL_FORE_SCHEMECOLOR_INDEX" val="13"/>
  <p:tag name="KSO_WM_UNIT_TEXT_FILL_TYPE" val="1"/>
</p:tagLst>
</file>

<file path=ppt/tags/tag38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
  <p:tag name="KSO_WM_UNIT_ID" val="diagram20218985_6*l_h_i*1_2_1"/>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LINE_FORE_SCHEMECOLOR_INDEX_BRIGHTNESS" val="0"/>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UNIT_VALUE" val="68"/>
</p:tagLst>
</file>

<file path=ppt/tags/tag38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3"/>
  <p:tag name="KSO_WM_UNIT_ID" val="diagram20218985_6*l_h_i*1_2_3"/>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12"/>
</p:tagLst>
</file>

<file path=ppt/tags/tag38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4"/>
  <p:tag name="KSO_WM_UNIT_ID" val="diagram20218985_6*l_h_i*1_2_4"/>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0"/>
</p:tagLst>
</file>

<file path=ppt/tags/tag38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2_2"/>
  <p:tag name="KSO_WM_UNIT_ID" val="diagram20218985_6*l_h_i*1_2_2"/>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TEXT_FILL_FORE_SCHEMECOLOR_INDEX_BRIGHTNESS" val="0"/>
  <p:tag name="KSO_WM_UNIT_TEXT_FILL_FORE_SCHEMECOLOR_INDEX" val="14"/>
  <p:tag name="KSO_WM_UNIT_TEXT_FILL_TYPE" val="1"/>
  <p:tag name="KSO_WM_UNIT_VALUE" val="1"/>
</p:tagLst>
</file>

<file path=ppt/tags/tag385.xml><?xml version="1.0" encoding="utf-8"?>
<p:tagLst xmlns:p="http://schemas.openxmlformats.org/presentationml/2006/main">
  <p:tag name="KSO_WM_UNIT_SUBTYPE" val="a"/>
  <p:tag name="KSO_WM_UNIT_PRESET_TEXT" val="单击此处输入你的正文，文字是您思想的提炼。"/>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2_1"/>
  <p:tag name="KSO_WM_UNIT_ID" val="diagram20218985_6*l_h_f*1_2_1"/>
  <p:tag name="KSO_WM_TEMPLATE_CATEGORY" val="diagram"/>
  <p:tag name="KSO_WM_TEMPLATE_INDEX" val="20218985"/>
  <p:tag name="KSO_WM_UNIT_LAYERLEVEL" val="1_1_1"/>
  <p:tag name="KSO_WM_TAG_VERSION" val="1.0"/>
  <p:tag name="KSO_WM_BEAUTIFY_FLAG" val="#wm#"/>
  <p:tag name="KSO_WM_UNIT_VALUE" val="45"/>
  <p:tag name="KSO_WM_CHIP_GROUPID" val="60a793352952b09bdbdcea72"/>
  <p:tag name="KSO_WM_CHIP_XID" val="60a793352952b09bdbdcea73"/>
  <p:tag name="KSO_WM_ASSEMBLE_CHIP_INDEX" val="8fb0b7c7294349af815b198ccbba38f7"/>
  <p:tag name="KSO_WM_UNIT_TEXT_FILL_FORE_SCHEMECOLOR_INDEX_BRIGHTNESS" val="0.25"/>
  <p:tag name="KSO_WM_UNIT_TEXT_FILL_FORE_SCHEMECOLOR_INDEX" val="13"/>
  <p:tag name="KSO_WM_UNIT_TEXT_FILL_TYPE" val="1"/>
</p:tagLst>
</file>

<file path=ppt/tags/tag38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
  <p:tag name="KSO_WM_UNIT_ID" val="diagram20218985_6*l_h_i*1_3_1"/>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LINE_FORE_SCHEMECOLOR_INDEX_BRIGHTNESS" val="0"/>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UNIT_VALUE" val="68"/>
</p:tagLst>
</file>

<file path=ppt/tags/tag38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3"/>
  <p:tag name="KSO_WM_UNIT_ID" val="diagram20218985_6*l_h_i*1_3_3"/>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12"/>
</p:tagLst>
</file>

<file path=ppt/tags/tag38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4"/>
  <p:tag name="KSO_WM_UNIT_ID" val="diagram20218985_6*l_h_i*1_3_4"/>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0"/>
</p:tagLst>
</file>

<file path=ppt/tags/tag38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3_2"/>
  <p:tag name="KSO_WM_UNIT_ID" val="diagram20218985_6*l_h_i*1_3_2"/>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TEXT_FILL_FORE_SCHEMECOLOR_INDEX_BRIGHTNESS" val="0"/>
  <p:tag name="KSO_WM_UNIT_TEXT_FILL_FORE_SCHEMECOLOR_INDEX" val="14"/>
  <p:tag name="KSO_WM_UNIT_TEXT_FILL_TYPE" val="1"/>
  <p:tag name="KSO_WM_UNIT_VALUE" val="1"/>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90.xml><?xml version="1.0" encoding="utf-8"?>
<p:tagLst xmlns:p="http://schemas.openxmlformats.org/presentationml/2006/main">
  <p:tag name="KSO_WM_UNIT_SUBTYPE" val="a"/>
  <p:tag name="KSO_WM_UNIT_PRESET_TEXT" val="单击此处输入你的正文，文字是您思想的提炼。"/>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3_1"/>
  <p:tag name="KSO_WM_UNIT_ID" val="diagram20218985_6*l_h_f*1_3_1"/>
  <p:tag name="KSO_WM_TEMPLATE_CATEGORY" val="diagram"/>
  <p:tag name="KSO_WM_TEMPLATE_INDEX" val="20218985"/>
  <p:tag name="KSO_WM_UNIT_LAYERLEVEL" val="1_1_1"/>
  <p:tag name="KSO_WM_TAG_VERSION" val="1.0"/>
  <p:tag name="KSO_WM_BEAUTIFY_FLAG" val="#wm#"/>
  <p:tag name="KSO_WM_UNIT_VALUE" val="45"/>
  <p:tag name="KSO_WM_CHIP_GROUPID" val="60a793352952b09bdbdcea72"/>
  <p:tag name="KSO_WM_CHIP_XID" val="60a793352952b09bdbdcea73"/>
  <p:tag name="KSO_WM_ASSEMBLE_CHIP_INDEX" val="8fb0b7c7294349af815b198ccbba38f7"/>
  <p:tag name="KSO_WM_UNIT_TEXT_FILL_FORE_SCHEMECOLOR_INDEX_BRIGHTNESS" val="0.25"/>
  <p:tag name="KSO_WM_UNIT_TEXT_FILL_FORE_SCHEMECOLOR_INDEX" val="13"/>
  <p:tag name="KSO_WM_UNIT_TEXT_FILL_TYPE" val="1"/>
</p:tagLst>
</file>

<file path=ppt/tags/tag39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1"/>
  <p:tag name="KSO_WM_UNIT_ID" val="diagram20218985_6*l_h_i*1_4_1"/>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LINE_FORE_SCHEMECOLOR_INDEX_BRIGHTNESS" val="0"/>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UNIT_VALUE" val="68"/>
</p:tagLst>
</file>

<file path=ppt/tags/tag39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3"/>
  <p:tag name="KSO_WM_UNIT_ID" val="diagram20218985_6*l_h_i*1_4_3"/>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12"/>
</p:tagLst>
</file>

<file path=ppt/tags/tag39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4_4"/>
  <p:tag name="KSO_WM_UNIT_ID" val="diagram20218985_6*l_h_i*1_4_4"/>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0"/>
</p:tagLst>
</file>

<file path=ppt/tags/tag39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4_2"/>
  <p:tag name="KSO_WM_UNIT_ID" val="diagram20218985_6*l_h_i*1_4_2"/>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TEXT_FILL_FORE_SCHEMECOLOR_INDEX_BRIGHTNESS" val="0"/>
  <p:tag name="KSO_WM_UNIT_TEXT_FILL_FORE_SCHEMECOLOR_INDEX" val="14"/>
  <p:tag name="KSO_WM_UNIT_TEXT_FILL_TYPE" val="1"/>
  <p:tag name="KSO_WM_UNIT_VALUE" val="1"/>
</p:tagLst>
</file>

<file path=ppt/tags/tag395.xml><?xml version="1.0" encoding="utf-8"?>
<p:tagLst xmlns:p="http://schemas.openxmlformats.org/presentationml/2006/main">
  <p:tag name="KSO_WM_UNIT_SUBTYPE" val="a"/>
  <p:tag name="KSO_WM_UNIT_PRESET_TEXT" val="单击此处输入你的正文，文字是您思想的提炼。"/>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4_1"/>
  <p:tag name="KSO_WM_UNIT_ID" val="diagram20218985_6*l_h_f*1_4_1"/>
  <p:tag name="KSO_WM_TEMPLATE_CATEGORY" val="diagram"/>
  <p:tag name="KSO_WM_TEMPLATE_INDEX" val="20218985"/>
  <p:tag name="KSO_WM_UNIT_LAYERLEVEL" val="1_1_1"/>
  <p:tag name="KSO_WM_TAG_VERSION" val="1.0"/>
  <p:tag name="KSO_WM_BEAUTIFY_FLAG" val="#wm#"/>
  <p:tag name="KSO_WM_UNIT_VALUE" val="45"/>
  <p:tag name="KSO_WM_CHIP_GROUPID" val="60a793352952b09bdbdcea72"/>
  <p:tag name="KSO_WM_CHIP_XID" val="60a793352952b09bdbdcea73"/>
  <p:tag name="KSO_WM_ASSEMBLE_CHIP_INDEX" val="8fb0b7c7294349af815b198ccbba38f7"/>
  <p:tag name="KSO_WM_UNIT_TEXT_FILL_FORE_SCHEMECOLOR_INDEX_BRIGHTNESS" val="0.25"/>
  <p:tag name="KSO_WM_UNIT_TEXT_FILL_FORE_SCHEMECOLOR_INDEX" val="13"/>
  <p:tag name="KSO_WM_UNIT_TEXT_FILL_TYPE" val="1"/>
</p:tagLst>
</file>

<file path=ppt/tags/tag39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5_1"/>
  <p:tag name="KSO_WM_UNIT_ID" val="diagram20218985_6*l_h_i*1_5_1"/>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LINE_FORE_SCHEMECOLOR_INDEX_BRIGHTNESS" val="0"/>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UNIT_VALUE" val="68"/>
</p:tagLst>
</file>

<file path=ppt/tags/tag39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5_3"/>
  <p:tag name="KSO_WM_UNIT_ID" val="diagram20218985_6*l_h_i*1_5_3"/>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12"/>
</p:tagLst>
</file>

<file path=ppt/tags/tag39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5_4"/>
  <p:tag name="KSO_WM_UNIT_ID" val="diagram20218985_6*l_h_i*1_5_4"/>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0"/>
</p:tagLst>
</file>

<file path=ppt/tags/tag39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5_2"/>
  <p:tag name="KSO_WM_UNIT_ID" val="diagram20218985_6*l_h_i*1_5_2"/>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TEXT_FILL_FORE_SCHEMECOLOR_INDEX_BRIGHTNESS" val="0"/>
  <p:tag name="KSO_WM_UNIT_TEXT_FILL_FORE_SCHEMECOLOR_INDEX" val="14"/>
  <p:tag name="KSO_WM_UNIT_TEXT_FILL_TYPE" val="1"/>
  <p:tag name="KSO_WM_UNIT_VALUE" val="1"/>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00.xml><?xml version="1.0" encoding="utf-8"?>
<p:tagLst xmlns:p="http://schemas.openxmlformats.org/presentationml/2006/main">
  <p:tag name="KSO_WM_UNIT_SUBTYPE" val="a"/>
  <p:tag name="KSO_WM_UNIT_PRESET_TEXT" val="单击此处输入你的正文，文字是您思想的提炼。"/>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5_1"/>
  <p:tag name="KSO_WM_UNIT_ID" val="diagram20218985_6*l_h_f*1_5_1"/>
  <p:tag name="KSO_WM_TEMPLATE_CATEGORY" val="diagram"/>
  <p:tag name="KSO_WM_TEMPLATE_INDEX" val="20218985"/>
  <p:tag name="KSO_WM_UNIT_LAYERLEVEL" val="1_1_1"/>
  <p:tag name="KSO_WM_TAG_VERSION" val="1.0"/>
  <p:tag name="KSO_WM_BEAUTIFY_FLAG" val="#wm#"/>
  <p:tag name="KSO_WM_UNIT_VALUE" val="45"/>
  <p:tag name="KSO_WM_CHIP_GROUPID" val="60a793352952b09bdbdcea72"/>
  <p:tag name="KSO_WM_CHIP_XID" val="60a793352952b09bdbdcea73"/>
  <p:tag name="KSO_WM_ASSEMBLE_CHIP_INDEX" val="8fb0b7c7294349af815b198ccbba38f7"/>
  <p:tag name="KSO_WM_UNIT_TEXT_FILL_FORE_SCHEMECOLOR_INDEX_BRIGHTNESS" val="0.25"/>
  <p:tag name="KSO_WM_UNIT_TEXT_FILL_FORE_SCHEMECOLOR_INDEX" val="13"/>
  <p:tag name="KSO_WM_UNIT_TEXT_FILL_TYPE" val="1"/>
</p:tagLst>
</file>

<file path=ppt/tags/tag401.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6_1"/>
  <p:tag name="KSO_WM_UNIT_ID" val="diagram20218985_6*l_h_i*1_6_1"/>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LINE_FORE_SCHEMECOLOR_INDEX_BRIGHTNESS" val="0"/>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UNIT_VALUE" val="68"/>
</p:tagLst>
</file>

<file path=ppt/tags/tag402.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6_3"/>
  <p:tag name="KSO_WM_UNIT_ID" val="diagram20218985_6*l_h_i*1_6_3"/>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12"/>
</p:tagLst>
</file>

<file path=ppt/tags/tag403.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6_4"/>
  <p:tag name="KSO_WM_UNIT_ID" val="diagram20218985_6*l_h_i*1_6_4"/>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0"/>
</p:tagLst>
</file>

<file path=ppt/tags/tag40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6_2"/>
  <p:tag name="KSO_WM_UNIT_ID" val="diagram20218985_6*l_h_i*1_6_2"/>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TEXT_FILL_FORE_SCHEMECOLOR_INDEX_BRIGHTNESS" val="0"/>
  <p:tag name="KSO_WM_UNIT_TEXT_FILL_FORE_SCHEMECOLOR_INDEX" val="14"/>
  <p:tag name="KSO_WM_UNIT_TEXT_FILL_TYPE" val="1"/>
  <p:tag name="KSO_WM_UNIT_VALUE" val="1"/>
</p:tagLst>
</file>

<file path=ppt/tags/tag405.xml><?xml version="1.0" encoding="utf-8"?>
<p:tagLst xmlns:p="http://schemas.openxmlformats.org/presentationml/2006/main">
  <p:tag name="KSO_WM_UNIT_SUBTYPE" val="a"/>
  <p:tag name="KSO_WM_UNIT_PRESET_TEXT" val="单击此处输入你的正文，文字是您思想的提炼。"/>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6_1"/>
  <p:tag name="KSO_WM_UNIT_ID" val="diagram20218985_6*l_h_f*1_6_1"/>
  <p:tag name="KSO_WM_TEMPLATE_CATEGORY" val="diagram"/>
  <p:tag name="KSO_WM_TEMPLATE_INDEX" val="20218985"/>
  <p:tag name="KSO_WM_UNIT_LAYERLEVEL" val="1_1_1"/>
  <p:tag name="KSO_WM_TAG_VERSION" val="1.0"/>
  <p:tag name="KSO_WM_BEAUTIFY_FLAG" val="#wm#"/>
  <p:tag name="KSO_WM_UNIT_VALUE" val="45"/>
  <p:tag name="KSO_WM_CHIP_GROUPID" val="60a793352952b09bdbdcea72"/>
  <p:tag name="KSO_WM_CHIP_XID" val="60a793352952b09bdbdcea73"/>
  <p:tag name="KSO_WM_ASSEMBLE_CHIP_INDEX" val="8fb0b7c7294349af815b198ccbba38f7"/>
  <p:tag name="KSO_WM_UNIT_TEXT_FILL_FORE_SCHEMECOLOR_INDEX_BRIGHTNESS" val="0.25"/>
  <p:tag name="KSO_WM_UNIT_TEXT_FILL_FORE_SCHEMECOLOR_INDEX" val="13"/>
  <p:tag name="KSO_WM_UNIT_TEXT_FILL_TYPE" val="1"/>
</p:tagLst>
</file>

<file path=ppt/tags/tag40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7_1"/>
  <p:tag name="KSO_WM_UNIT_ID" val="diagram20218985_6*l_h_i*1_7_1"/>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LINE_FORE_SCHEMECOLOR_INDEX_BRIGHTNESS" val="0"/>
  <p:tag name="KSO_WM_UNIT_LINE_FORE_SCHEMECOLOR_INDEX" val="13"/>
  <p:tag name="KSO_WM_UNIT_LINE_FILL_TYPE" val="2"/>
  <p:tag name="KSO_WM_UNIT_TEXT_FILL_FORE_SCHEMECOLOR_INDEX_BRIGHTNESS" val="0"/>
  <p:tag name="KSO_WM_UNIT_TEXT_FILL_FORE_SCHEMECOLOR_INDEX" val="2"/>
  <p:tag name="KSO_WM_UNIT_TEXT_FILL_TYPE" val="1"/>
  <p:tag name="KSO_WM_UNIT_VALUE" val="68"/>
</p:tagLst>
</file>

<file path=ppt/tags/tag407.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7_3"/>
  <p:tag name="KSO_WM_UNIT_ID" val="diagram20218985_6*l_h_i*1_7_3"/>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12"/>
</p:tagLst>
</file>

<file path=ppt/tags/tag40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7_4"/>
  <p:tag name="KSO_WM_UNIT_ID" val="diagram20218985_6*l_h_i*1_7_4"/>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FILL_FORE_SCHEMECOLOR_INDEX_BRIGHTNESS" val="0"/>
  <p:tag name="KSO_WM_UNIT_FILL_FORE_SCHEMECOLOR_INDEX" val="5"/>
  <p:tag name="KSO_WM_UNIT_FILL_TYPE" val="1"/>
  <p:tag name="KSO_WM_UNIT_LINE_FORE_SCHEMECOLOR_INDEX_BRIGHTNESS" val="0"/>
  <p:tag name="KSO_WM_UNIT_LINE_FORE_SCHEMECOLOR_INDEX" val="5"/>
  <p:tag name="KSO_WM_UNIT_LINE_FILL_TYPE" val="2"/>
  <p:tag name="KSO_WM_UNIT_TEXT_FILL_FORE_SCHEMECOLOR_INDEX_BRIGHTNESS" val="0"/>
  <p:tag name="KSO_WM_UNIT_TEXT_FILL_FORE_SCHEMECOLOR_INDEX" val="2"/>
  <p:tag name="KSO_WM_UNIT_TEXT_FILL_TYPE" val="1"/>
  <p:tag name="KSO_WM_UNIT_VALUE" val="0"/>
</p:tagLst>
</file>

<file path=ppt/tags/tag409.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SUBTYPE" val="d"/>
  <p:tag name="KSO_WM_UNIT_TYPE" val="l_h_i"/>
  <p:tag name="KSO_WM_UNIT_INDEX" val="1_7_2"/>
  <p:tag name="KSO_WM_UNIT_ID" val="diagram20218985_6*l_h_i*1_7_2"/>
  <p:tag name="KSO_WM_TEMPLATE_CATEGORY" val="diagram"/>
  <p:tag name="KSO_WM_TEMPLATE_INDEX" val="20218985"/>
  <p:tag name="KSO_WM_UNIT_LAYERLEVEL" val="1_1_1"/>
  <p:tag name="KSO_WM_TAG_VERSION" val="1.0"/>
  <p:tag name="KSO_WM_BEAUTIFY_FLAG" val="#wm#"/>
  <p:tag name="KSO_WM_CHIP_GROUPID" val="60a793352952b09bdbdcea72"/>
  <p:tag name="KSO_WM_CHIP_XID" val="60a793352952b09bdbdcea73"/>
  <p:tag name="KSO_WM_ASSEMBLE_CHIP_INDEX" val="8fb0b7c7294349af815b198ccbba38f7"/>
  <p:tag name="KSO_WM_UNIT_TEXT_FILL_FORE_SCHEMECOLOR_INDEX_BRIGHTNESS" val="0"/>
  <p:tag name="KSO_WM_UNIT_TEXT_FILL_FORE_SCHEMECOLOR_INDEX" val="14"/>
  <p:tag name="KSO_WM_UNIT_TEXT_FILL_TYPE" val="1"/>
  <p:tag name="KSO_WM_UNIT_VALUE" val="1"/>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10.xml><?xml version="1.0" encoding="utf-8"?>
<p:tagLst xmlns:p="http://schemas.openxmlformats.org/presentationml/2006/main">
  <p:tag name="KSO_WM_UNIT_SUBTYPE" val="a"/>
  <p:tag name="KSO_WM_UNIT_PRESET_TEXT" val="单击此处输入你的正文，文字是您思想的提炼。"/>
  <p:tag name="KSO_WM_UNIT_NOCLEAR" val="0"/>
  <p:tag name="KSO_WM_UNIT_HIGHLIGHT" val="0"/>
  <p:tag name="KSO_WM_UNIT_COMPATIBLE" val="0"/>
  <p:tag name="KSO_WM_UNIT_DIAGRAM_ISNUMVISUAL" val="0"/>
  <p:tag name="KSO_WM_UNIT_DIAGRAM_ISREFERUNIT" val="0"/>
  <p:tag name="KSO_WM_DIAGRAM_GROUP_CODE" val="l1-1"/>
  <p:tag name="KSO_WM_UNIT_TYPE" val="l_h_f"/>
  <p:tag name="KSO_WM_UNIT_INDEX" val="1_7_1"/>
  <p:tag name="KSO_WM_UNIT_ID" val="diagram20218985_6*l_h_f*1_7_1"/>
  <p:tag name="KSO_WM_TEMPLATE_CATEGORY" val="diagram"/>
  <p:tag name="KSO_WM_TEMPLATE_INDEX" val="20218985"/>
  <p:tag name="KSO_WM_UNIT_LAYERLEVEL" val="1_1_1"/>
  <p:tag name="KSO_WM_TAG_VERSION" val="1.0"/>
  <p:tag name="KSO_WM_BEAUTIFY_FLAG" val="#wm#"/>
  <p:tag name="KSO_WM_UNIT_VALUE" val="45"/>
  <p:tag name="KSO_WM_CHIP_GROUPID" val="60a793352952b09bdbdcea72"/>
  <p:tag name="KSO_WM_CHIP_XID" val="60a793352952b09bdbdcea73"/>
  <p:tag name="KSO_WM_ASSEMBLE_CHIP_INDEX" val="8fb0b7c7294349af815b198ccbba38f7"/>
  <p:tag name="KSO_WM_UNIT_TEXT_FILL_FORE_SCHEMECOLOR_INDEX_BRIGHTNESS" val="0.25"/>
  <p:tag name="KSO_WM_UNIT_TEXT_FILL_FORE_SCHEMECOLOR_INDEX" val="13"/>
  <p:tag name="KSO_WM_UNIT_TEXT_FILL_TYPE" val="1"/>
</p:tagLst>
</file>

<file path=ppt/tags/tag411.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6:45&quot;,&quot;maxSize&quot;:{&quot;size1&quot;:20},&quot;minSize&quot;:{&quot;size1&quot;:11.2},&quot;normalSize&quot;:{&quot;size1&quot;:11.2},&quot;subLayout&quot;:[{&quot;id&quot;:&quot;2025-07-20T23:26:45&quot;,&quot;margin&quot;:{&quot;bottom&quot;:0.025999998673796654,&quot;left&quot;:1.2699999809265137,&quot;right&quot;:1.2699999809265137,&quot;top&quot;:0.4230000376701355},&quot;type&quot;:0},{&quot;id&quot;:&quot;2025-07-20T23:26:45&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412.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413.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8450</Words>
  <Application>WPS 演示</Application>
  <PresentationFormat>宽屏</PresentationFormat>
  <Paragraphs>222</Paragraphs>
  <Slides>28</Slides>
  <Notes>0</Notes>
  <HiddenSlides>0</HiddenSlides>
  <MMClips>0</MMClips>
  <ScaleCrop>false</ScaleCrop>
  <HeadingPairs>
    <vt:vector size="6" baseType="variant">
      <vt:variant>
        <vt:lpstr>已用的字体</vt:lpstr>
      </vt:variant>
      <vt:variant>
        <vt:i4>12</vt:i4>
      </vt:variant>
      <vt:variant>
        <vt:lpstr>主题</vt:lpstr>
      </vt:variant>
      <vt:variant>
        <vt:i4>2</vt:i4>
      </vt:variant>
      <vt:variant>
        <vt:lpstr>幻灯片标题</vt:lpstr>
      </vt:variant>
      <vt:variant>
        <vt:i4>28</vt:i4>
      </vt:variant>
    </vt:vector>
  </HeadingPairs>
  <TitlesOfParts>
    <vt:vector size="42" baseType="lpstr">
      <vt:lpstr>Arial</vt:lpstr>
      <vt:lpstr>宋体</vt:lpstr>
      <vt:lpstr>Wingdings</vt:lpstr>
      <vt:lpstr>微软雅黑</vt:lpstr>
      <vt:lpstr>汉仪旗黑-85S</vt:lpstr>
      <vt:lpstr>黑体</vt:lpstr>
      <vt:lpstr>Viner Hand ITC</vt:lpstr>
      <vt:lpstr>汉仪旗黑-85S</vt:lpstr>
      <vt:lpstr>Segoe UI</vt:lpstr>
      <vt:lpstr>Arial Unicode MS</vt:lpstr>
      <vt:lpstr>Montserrat Black</vt:lpstr>
      <vt:lpstr>Segoe Print</vt:lpstr>
      <vt:lpstr>Office 主题​​</vt:lpstr>
      <vt:lpstr>1_Office 主题​​</vt:lpstr>
      <vt:lpstr>第十一章 财政总会计的会计报表（原第九章）</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15</cp:revision>
  <dcterms:created xsi:type="dcterms:W3CDTF">2025-07-20T15:27:00Z</dcterms:created>
  <dcterms:modified xsi:type="dcterms:W3CDTF">2025-07-25T08:10:48Z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