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0880990C-F54C-4882-88CB-44EA1A53275C}"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115060" y="546100"/>
            <a:ext cx="9572625" cy="646430"/>
          </a:xfrm>
        </p:spPr>
        <p:txBody>
          <a:bodyPr/>
          <a:lstStyle>
            <a:lvl1pPr>
              <a:defRPr>
                <a:solidFill>
                  <a:schemeClr val="tx1"/>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fld>
            <a:endParaRPr lang="zh-CN"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6" name="内容占位符 2"/>
          <p:cNvSpPr>
            <a:spLocks noGrp="1"/>
          </p:cNvSpPr>
          <p:nvPr>
            <p:ph idx="1"/>
          </p:nvPr>
        </p:nvSpPr>
        <p:spPr>
          <a:xfrm>
            <a:off x="622300" y="1508125"/>
            <a:ext cx="10947400" cy="486727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
            <a:pPr lvl="0"/>
            <a:r>
              <a:rPr lang="zh-CN" altLang="zh-CN" dirty="0" smtClean="0"/>
              <a:t>单击此处编辑母版标题样式</a:t>
            </a:r>
            <a:endParaRPr lang="zh-CN" altLang="zh-CN" dirty="0" smtClean="0"/>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6" name="图片 5" descr="图片5"/>
          <p:cNvPicPr>
            <a:picLocks noChangeAspect="1"/>
          </p:cNvPicPr>
          <p:nvPr userDrawn="1"/>
        </p:nvPicPr>
        <p:blipFill>
          <a:blip r:embed="rId5"/>
          <a:stretch>
            <a:fillRect/>
          </a:stretch>
        </p:blipFill>
        <p:spPr>
          <a:xfrm>
            <a:off x="0" y="0"/>
            <a:ext cx="12266930" cy="6858000"/>
          </a:xfrm>
          <a:prstGeom prst="rect">
            <a:avLst/>
          </a:prstGeom>
        </p:spPr>
      </p:pic>
      <p:sp>
        <p:nvSpPr>
          <p:cNvPr id="1027" name="Rectangle 5"/>
          <p:cNvSpPr>
            <a:spLocks noGrp="1" noChangeArrowheads="1"/>
          </p:cNvSpPr>
          <p:nvPr>
            <p:ph type="title"/>
          </p:nvPr>
        </p:nvSpPr>
        <p:spPr bwMode="auto">
          <a:xfrm>
            <a:off x="1094740" y="584200"/>
            <a:ext cx="927163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endParaRPr lang="zh-CN" altLang="zh-CN" dirty="0" smtClean="0"/>
          </a:p>
        </p:txBody>
      </p:sp>
      <p:sp>
        <p:nvSpPr>
          <p:cNvPr id="1028" name="Rectangle 6"/>
          <p:cNvSpPr>
            <a:spLocks noGrp="1" noChangeArrowheads="1"/>
          </p:cNvSpPr>
          <p:nvPr>
            <p:ph type="body" idx="1"/>
          </p:nvPr>
        </p:nvSpPr>
        <p:spPr bwMode="auto">
          <a:xfrm>
            <a:off x="760095" y="1523365"/>
            <a:ext cx="10712450" cy="4861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a:p>
            <a:pPr lvl="2"/>
            <a:r>
              <a:rPr lang="zh-CN" altLang="zh-CN" smtClean="0"/>
              <a:t>第三级</a:t>
            </a:r>
            <a:endParaRPr lang="zh-CN" altLang="zh-CN" smtClean="0"/>
          </a:p>
          <a:p>
            <a:pPr lvl="3"/>
            <a:r>
              <a:rPr lang="zh-CN" altLang="zh-CN" smtClean="0"/>
              <a:t>第四级</a:t>
            </a:r>
            <a:endParaRPr lang="zh-CN" altLang="zh-CN" smtClean="0"/>
          </a:p>
          <a:p>
            <a:pPr lvl="4"/>
            <a:r>
              <a:rPr lang="zh-CN" altLang="zh-CN" smtClean="0"/>
              <a:t>第五级</a:t>
            </a:r>
            <a:endParaRPr lang="zh-CN" altLang="zh-CN" smtClean="0"/>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eaLnBrk="0" fontAlgn="base" hangingPunct="0">
        <a:spcBef>
          <a:spcPct val="0"/>
        </a:spcBef>
        <a:spcAft>
          <a:spcPct val="0"/>
        </a:spcAft>
        <a:defRPr sz="2400" b="1" kern="1200">
          <a:solidFill>
            <a:schemeClr val="tx2"/>
          </a:solidFill>
          <a:latin typeface="华文中宋" panose="02010600040101010101" charset="-122"/>
          <a:ea typeface="华文中宋" panose="02010600040101010101"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01634" y="476430"/>
            <a:ext cx="8699591" cy="647700"/>
          </a:xfrm>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图片3"/>
          <p:cNvPicPr>
            <a:picLocks noChangeAspect="1"/>
          </p:cNvPicPr>
          <p:nvPr/>
        </p:nvPicPr>
        <p:blipFill>
          <a:blip r:embed="rId1"/>
          <a:stretch>
            <a:fillRect/>
          </a:stretch>
        </p:blipFill>
        <p:spPr>
          <a:xfrm>
            <a:off x="-635" y="19050"/>
            <a:ext cx="12207240" cy="6863715"/>
          </a:xfrm>
          <a:prstGeom prst="rect">
            <a:avLst/>
          </a:prstGeom>
        </p:spPr>
      </p:pic>
      <p:sp>
        <p:nvSpPr>
          <p:cNvPr id="5" name="文本框 4"/>
          <p:cNvSpPr txBox="1"/>
          <p:nvPr/>
        </p:nvSpPr>
        <p:spPr>
          <a:xfrm>
            <a:off x="741680" y="2874645"/>
            <a:ext cx="10804525" cy="768350"/>
          </a:xfrm>
          <a:prstGeom prst="rect">
            <a:avLst/>
          </a:prstGeom>
          <a:noFill/>
        </p:spPr>
        <p:txBody>
          <a:bodyPr wrap="square" rtlCol="0">
            <a:spAutoFit/>
          </a:bodyPr>
          <a:p>
            <a:pPr algn="ctr"/>
            <a:r>
              <a:rPr lang="zh-CN" altLang="en-US" sz="4400" b="1" dirty="0">
                <a:latin typeface="华文中宋" panose="02010600040101010101" charset="-122"/>
                <a:ea typeface="华文中宋" panose="02010600040101010101" charset="-122"/>
              </a:rPr>
              <a:t>第八章　无形资产以及投资性房地产</a:t>
            </a:r>
            <a:endParaRPr lang="zh-CN" altLang="en-US" sz="4400" b="1" dirty="0">
              <a:latin typeface="华文中宋" panose="02010600040101010101" charset="-122"/>
              <a:ea typeface="华文中宋" panose="02010600040101010101" charset="-122"/>
            </a:endParaRPr>
          </a:p>
        </p:txBody>
      </p:sp>
      <p:sp>
        <p:nvSpPr>
          <p:cNvPr id="100" name="文本框 99"/>
          <p:cNvSpPr txBox="1"/>
          <p:nvPr/>
        </p:nvSpPr>
        <p:spPr>
          <a:xfrm>
            <a:off x="793115" y="2270125"/>
            <a:ext cx="3915410" cy="521970"/>
          </a:xfrm>
          <a:prstGeom prst="rect">
            <a:avLst/>
          </a:prstGeom>
          <a:noFill/>
          <a:ln w="9525">
            <a:noFill/>
          </a:ln>
        </p:spPr>
        <p:txBody>
          <a:bodyPr wrap="square">
            <a:spAutoFit/>
          </a:bodyPr>
          <a:p>
            <a:pPr indent="0" algn="ctr"/>
            <a:r>
              <a:rPr lang="zh-CN" sz="2800" b="1">
                <a:solidFill>
                  <a:srgbClr val="00FFFF"/>
                </a:solidFill>
                <a:cs typeface="方正书宋_GBK" charset="0"/>
              </a:rPr>
              <a:t>第二篇　资产权益篇</a:t>
            </a:r>
            <a:endParaRPr lang="zh-CN" sz="2800" b="1">
              <a:solidFill>
                <a:srgbClr val="00FFFF"/>
              </a:solidFill>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投资性房地产</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二、投资性房地产的初始确认和计量</a:t>
            </a:r>
            <a:endParaRPr lang="zh-CN" altLang="zh-CN" sz="2600" b="1" dirty="0">
              <a:latin typeface="黑体" panose="02010609060101010101" pitchFamily="49" charset="-122"/>
              <a:ea typeface="黑体" panose="02010609060101010101" pitchFamily="49" charset="-122"/>
            </a:endParaRPr>
          </a:p>
          <a:p>
            <a:pPr marL="0" indent="0" algn="just" eaLnBrk="1" fontAlgn="auto" hangingPunct="1">
              <a:spcBef>
                <a:spcPts val="300"/>
              </a:spcBef>
              <a:spcAft>
                <a:spcPts val="300"/>
              </a:spcAft>
              <a:buClrTx/>
              <a:buSzTx/>
              <a:buNone/>
            </a:pPr>
            <a:r>
              <a:rPr lang="en-US" altLang="zh-CN" sz="2200" b="1" dirty="0">
                <a:latin typeface="楷体" panose="02010609060101010101" pitchFamily="49" charset="-122"/>
                <a:ea typeface="楷体" panose="02010609060101010101" pitchFamily="49" charset="-122"/>
              </a:rPr>
              <a:t>(一)投资性房地产初始确认时点</a:t>
            </a:r>
            <a:endParaRPr lang="en-US" altLang="zh-CN" sz="2200" b="1" dirty="0">
              <a:latin typeface="楷体" panose="02010609060101010101" pitchFamily="49" charset="-122"/>
              <a:ea typeface="楷体" panose="02010609060101010101" pitchFamily="49" charset="-122"/>
            </a:endParaRPr>
          </a:p>
          <a:p>
            <a:r>
              <a:rPr lang="zh-CN" altLang="en-US"/>
              <a:t>投资性房地产同时满足下列条件的,才能予以确认:(1)与该投资性房地产有关的经济利益很可能流入企业;(2)该投资性房地产的成本能够可靠地计量。</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(二)投资性房地产的初始计量</a:t>
            </a:r>
            <a:endParaRPr lang="en-US" altLang="zh-CN" sz="2200" b="1" dirty="0">
              <a:latin typeface="楷体" panose="02010609060101010101" pitchFamily="49" charset="-122"/>
              <a:ea typeface="楷体" panose="02010609060101010101" pitchFamily="49" charset="-122"/>
            </a:endParaRPr>
          </a:p>
          <a:p>
            <a:r>
              <a:rPr lang="zh-CN" altLang="en-US"/>
              <a:t>投资性房地产应当按照成本进行初始计量。外购的土地使用权和建筑物,按照取得时的实际成本进行初始计量,借记“投资性房地产”科目,贷记“银行存款”等科目。取得时的实际成本包括购买价款、相关税费和可直接归属于该资产的其他支出。</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投资性房地产</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三、投资性房地产的后续计量</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(一)采用成本模式进行后续计量的投资性房地产</a:t>
            </a:r>
            <a:endParaRPr lang="en-US" altLang="zh-CN" sz="2200" b="1" dirty="0">
              <a:latin typeface="楷体" panose="02010609060101010101" pitchFamily="49" charset="-122"/>
              <a:ea typeface="楷体" panose="02010609060101010101" pitchFamily="49" charset="-122"/>
            </a:endParaRPr>
          </a:p>
          <a:p>
            <a:r>
              <a:rPr lang="zh-CN" altLang="en-US"/>
              <a:t>采用成本模式进行后续计量的投资性房地产,应当按照固定资产、无形资产的规定,对投资性房地产进行计量,计提折旧或摊销;存在减值迹象的,应当按照有关资产减值的规定进行处理。</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(二)采用公允价值模式进行后续计量的投资性房地产</a:t>
            </a:r>
            <a:endParaRPr lang="en-US" altLang="zh-CN" sz="2200" b="1" dirty="0">
              <a:latin typeface="楷体" panose="02010609060101010101" pitchFamily="49" charset="-122"/>
              <a:ea typeface="楷体" panose="02010609060101010101" pitchFamily="49" charset="-122"/>
            </a:endParaRPr>
          </a:p>
          <a:p>
            <a:r>
              <a:rPr lang="zh-CN" altLang="en-US"/>
              <a:t>企业存在确凿证据表明其公允价值能够持续可靠取得的,可以采用公允价值计量模式。采用公允价值模式计量投资性房地产,应当同时满足以下两个条件:(1)投资性房地产所在地有活跃的房地产交易市场;(2)企业能够从房地产交易市场上取得同类或类似房地产的市场价格及其他相关信息,从而对投资性房地产的公允价值做出科学合理的估计。这两个条件必须同时具备,缺一不可。</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投资性房地产</a:t>
            </a:r>
            <a:endParaRPr lang="zh-CN" altLang="en-US"/>
          </a:p>
        </p:txBody>
      </p:sp>
      <p:sp>
        <p:nvSpPr>
          <p:cNvPr id="3" name="内容占位符 2"/>
          <p:cNvSpPr>
            <a:spLocks noGrp="1"/>
          </p:cNvSpPr>
          <p:nvPr>
            <p:ph idx="1"/>
          </p:nvPr>
        </p:nvSpPr>
        <p:spPr/>
        <p:txBody>
          <a:bodyPr/>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(三)投资性房地产后续计量模式的变更</a:t>
            </a:r>
            <a:endParaRPr lang="en-US" altLang="zh-CN" sz="2200" b="1" dirty="0">
              <a:latin typeface="楷体" panose="02010609060101010101" pitchFamily="49" charset="-122"/>
              <a:ea typeface="楷体" panose="02010609060101010101" pitchFamily="49" charset="-122"/>
            </a:endParaRPr>
          </a:p>
          <a:p>
            <a:r>
              <a:rPr lang="zh-CN" altLang="en-US"/>
              <a:t>企业对投资性房地产的计量模式一经确定,不得随意变更,以保证会计信息的可比性。只有在房地产市场比较成熟、能够满足采用公允价值模式条件的情况下,才允许企业对投资性房地产从成本模式计量变更为公允价值模式计量。</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投资性房地产</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四、房地产性质的转换</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(一)投资性房地产转换为非投资性房地产</a:t>
            </a:r>
            <a:endParaRPr lang="en-US" altLang="zh-CN" sz="2200" b="1" dirty="0">
              <a:latin typeface="楷体" panose="02010609060101010101" pitchFamily="49" charset="-122"/>
              <a:ea typeface="楷体" panose="02010609060101010101" pitchFamily="49" charset="-122"/>
            </a:endParaRPr>
          </a:p>
          <a:p>
            <a:r>
              <a:rPr lang="zh-CN" altLang="en-US"/>
              <a:t>1.成本模式下的转换</a:t>
            </a:r>
            <a:endParaRPr lang="zh-CN" altLang="en-US"/>
          </a:p>
          <a:p>
            <a:r>
              <a:rPr lang="zh-CN" altLang="en-US"/>
              <a:t>2.公允价值模式下的转换</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(二)非投资性房地产转为投资性房地产</a:t>
            </a:r>
            <a:endParaRPr lang="en-US" altLang="zh-CN" sz="2200" b="1" dirty="0">
              <a:latin typeface="楷体" panose="02010609060101010101" pitchFamily="49" charset="-122"/>
              <a:ea typeface="楷体" panose="02010609060101010101" pitchFamily="49" charset="-122"/>
            </a:endParaRPr>
          </a:p>
          <a:p>
            <a:r>
              <a:rPr lang="zh-CN" altLang="en-US"/>
              <a:t>1.非投资性房地产转换为采用成本模式进行后续计量的投资性房地产</a:t>
            </a:r>
            <a:endParaRPr lang="zh-CN" altLang="en-US"/>
          </a:p>
          <a:p>
            <a:r>
              <a:rPr lang="zh-CN" altLang="en-US"/>
              <a:t>2.非投资性房地产转换为采用公允价值进行后续计量的投资性房地产</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投资性房地产</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五、投资性房地产的处置</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(一)采用成本模式计量的投资性房地产的处置</a:t>
            </a:r>
            <a:endParaRPr lang="en-US" altLang="zh-CN" sz="2200" b="1" dirty="0">
              <a:latin typeface="楷体" panose="02010609060101010101" pitchFamily="49" charset="-122"/>
              <a:ea typeface="楷体" panose="02010609060101010101" pitchFamily="49" charset="-122"/>
            </a:endParaRPr>
          </a:p>
          <a:p>
            <a:r>
              <a:rPr lang="zh-CN" altLang="en-US"/>
              <a:t>处置采用成本模式进行后续计量的投资性房地产时,应当按实际收到的金额,借记“银行存款”等科目,贷记“其他业务收入”等科目;按该项投资性房地产的账面价值,借记“其他业务成本”科目,按其账面余额贷记“投资性房地产”科目,按照已计提的折旧或摊销,借记“投资性房地产累计折旧(摊销)”科目,原已计提的减值准备也一并转销。</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(二)采用公允价值模式计量的投资性房地产的处置</a:t>
            </a:r>
            <a:endParaRPr lang="en-US" altLang="zh-CN" sz="2200" b="1" dirty="0">
              <a:latin typeface="楷体" panose="02010609060101010101" pitchFamily="49" charset="-122"/>
              <a:ea typeface="楷体" panose="02010609060101010101" pitchFamily="49" charset="-122"/>
            </a:endParaRPr>
          </a:p>
          <a:p>
            <a:r>
              <a:rPr lang="zh-CN" altLang="en-US"/>
              <a:t>处置采用公允价值模式计量的投资性房地产,除了结转该项投资性房地产的账面余额之外,同时需要结转投资性房地产累计公允价值变动。</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98855" y="603250"/>
            <a:ext cx="6704330" cy="749300"/>
          </a:xfrm>
        </p:spPr>
        <p:txBody>
          <a:bodyPr/>
          <a:lstStyle/>
          <a:p>
            <a:pPr algn="l"/>
            <a:r>
              <a:rPr lang="en-US" altLang="zh-CN" sz="2800" dirty="0" smtClean="0"/>
              <a:t> </a:t>
            </a:r>
            <a:r>
              <a:rPr lang="zh-CN" altLang="en-US" sz="2800" dirty="0" smtClean="0"/>
              <a:t>目 录</a:t>
            </a:r>
            <a:endParaRPr lang="zh-CN" altLang="en-US" sz="2800" dirty="0"/>
          </a:p>
        </p:txBody>
      </p:sp>
      <p:grpSp>
        <p:nvGrpSpPr>
          <p:cNvPr id="4" name="组合 3"/>
          <p:cNvGrpSpPr/>
          <p:nvPr/>
        </p:nvGrpSpPr>
        <p:grpSpPr>
          <a:xfrm>
            <a:off x="3179165" y="2611319"/>
            <a:ext cx="6390109" cy="1475925"/>
            <a:chOff x="2488640" y="2139114"/>
            <a:chExt cx="6390109" cy="1475925"/>
          </a:xfrm>
        </p:grpSpPr>
        <p:grpSp>
          <p:nvGrpSpPr>
            <p:cNvPr id="5" name="Group 4"/>
            <p:cNvGrpSpPr/>
            <p:nvPr/>
          </p:nvGrpSpPr>
          <p:grpSpPr bwMode="auto">
            <a:xfrm>
              <a:off x="2488640" y="2139114"/>
              <a:ext cx="6390109" cy="639332"/>
              <a:chOff x="0" y="0"/>
              <a:chExt cx="2982" cy="288"/>
            </a:xfrm>
          </p:grpSpPr>
          <p:sp>
            <p:nvSpPr>
              <p:cNvPr id="1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1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rPr>
                  <a:t>第一节　无形资产</a:t>
                </a:r>
                <a:endParaRPr lang="zh-CN" altLang="en-US" sz="2000" b="1" dirty="0">
                  <a:solidFill>
                    <a:srgbClr val="000000"/>
                  </a:solidFill>
                  <a:latin typeface="华文中宋" panose="02010600040101010101" charset="-122"/>
                  <a:ea typeface="华文中宋" panose="02010600040101010101" charset="-122"/>
                  <a:cs typeface="方正粗黑宋简体" panose="02000000000000000000" charset="-122"/>
                  <a:sym typeface="+mn-ea"/>
                </a:endParaRPr>
              </a:p>
            </p:txBody>
          </p:sp>
          <p:sp>
            <p:nvSpPr>
              <p:cNvPr id="1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nvGrpSpPr>
            <p:cNvPr id="6" name="Group 8"/>
            <p:cNvGrpSpPr/>
            <p:nvPr/>
          </p:nvGrpSpPr>
          <p:grpSpPr bwMode="auto">
            <a:xfrm>
              <a:off x="2488640" y="2975707"/>
              <a:ext cx="6390109" cy="639332"/>
              <a:chOff x="0" y="0"/>
              <a:chExt cx="2982" cy="288"/>
            </a:xfrm>
          </p:grpSpPr>
          <p:sp>
            <p:nvSpPr>
              <p:cNvPr id="1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sp>
            <p:nvSpPr>
              <p:cNvPr id="12"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华文中宋" panose="02010600040101010101" charset="-122"/>
                    <a:ea typeface="华文中宋" panose="02010600040101010101" charset="-122"/>
                    <a:cs typeface="锐字工房云字库准圆GBK" panose="02010604000000000000" charset="-122"/>
                    <a:sym typeface="+mn-ea"/>
                  </a:rPr>
                  <a:t>第二节　投资性房地产</a:t>
                </a:r>
                <a:endParaRPr lang="zh-CN" altLang="en-US" sz="2000" b="1" dirty="0">
                  <a:solidFill>
                    <a:srgbClr val="000000"/>
                  </a:solidFill>
                  <a:latin typeface="华文中宋" panose="02010600040101010101" charset="-122"/>
                  <a:ea typeface="华文中宋" panose="02010600040101010101" charset="-122"/>
                  <a:cs typeface="锐字工房云字库准圆GBK" panose="02010604000000000000" charset="-122"/>
                  <a:sym typeface="+mn-ea"/>
                </a:endParaRPr>
              </a:p>
            </p:txBody>
          </p:sp>
          <p:sp>
            <p:nvSpPr>
              <p:cNvPr id="1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华文中宋" panose="02010600040101010101" charset="-122"/>
                  <a:ea typeface="华文中宋" panose="02010600040101010101" charset="-122"/>
                </a:endParaRPr>
              </a:p>
            </p:txBody>
          </p:sp>
        </p:gr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无形资产</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一、无形资产的性质与特征</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(一)无形资产的性质</a:t>
            </a:r>
            <a:endParaRPr lang="en-US" altLang="zh-CN" sz="2200" b="1" dirty="0">
              <a:latin typeface="楷体" panose="02010609060101010101" pitchFamily="49" charset="-122"/>
              <a:ea typeface="楷体" panose="02010609060101010101" pitchFamily="49" charset="-122"/>
            </a:endParaRPr>
          </a:p>
          <a:p>
            <a:r>
              <a:rPr lang="zh-CN" altLang="en-US"/>
              <a:t>无形资产是指企业拥有或控制的没有实物形态的可辨认的非货币性长期资产,包括专利权、商标权、土地使用权(不包括作为投资性房地产的土地使用权)和非专利技术等。商誉是企业合并成本大于合并取得被购买方各项可辨认资产、负债公允价值份额的差额,其存在无法与企业自身分离,不具有可辨认性,不属于本章所述的无形资产。</a:t>
            </a:r>
            <a:endParaRPr lang="zh-CN" altLang="en-US"/>
          </a:p>
          <a:p>
            <a:pPr marL="0" algn="just" eaLnBrk="1" fontAlgn="auto" latinLnBrk="0" hangingPunct="1">
              <a:spcBef>
                <a:spcPts val="15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(二)无形资产的特征</a:t>
            </a:r>
            <a:endParaRPr lang="en-US" altLang="zh-CN" sz="2200" b="1" dirty="0">
              <a:latin typeface="楷体" panose="02010609060101010101" pitchFamily="49" charset="-122"/>
              <a:ea typeface="楷体" panose="02010609060101010101" pitchFamily="49" charset="-122"/>
            </a:endParaRPr>
          </a:p>
          <a:p>
            <a:r>
              <a:rPr lang="zh-CN" altLang="en-US"/>
              <a:t>1.不存在实物形态</a:t>
            </a:r>
            <a:endParaRPr lang="zh-CN" altLang="en-US"/>
          </a:p>
          <a:p>
            <a:r>
              <a:rPr lang="zh-CN" altLang="en-US"/>
              <a:t>2.可以在多个会计期间为企业带来经济利益</a:t>
            </a:r>
            <a:endParaRPr lang="zh-CN" altLang="en-US"/>
          </a:p>
          <a:p>
            <a:r>
              <a:rPr lang="zh-CN" altLang="en-US"/>
              <a:t>3.所带来的未来经济利益具有很大的不确定性</a:t>
            </a:r>
            <a:endParaRPr lang="zh-CN" altLang="en-US"/>
          </a:p>
          <a:p>
            <a:r>
              <a:rPr lang="zh-CN" altLang="en-US"/>
              <a:t>4.无形资产具有可辨认性</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无形资产</a:t>
            </a:r>
            <a:endParaRPr lang="zh-CN" altLang="en-US"/>
          </a:p>
        </p:txBody>
      </p:sp>
      <p:sp>
        <p:nvSpPr>
          <p:cNvPr id="3" name="内容占位符 2"/>
          <p:cNvSpPr>
            <a:spLocks noGrp="1"/>
          </p:cNvSpPr>
          <p:nvPr>
            <p:ph idx="1"/>
          </p:nvPr>
        </p:nvSpPr>
        <p:spPr>
          <a:xfrm>
            <a:off x="808990" y="1424305"/>
            <a:ext cx="10686415" cy="4820920"/>
          </a:xfrm>
        </p:spPr>
        <p:txBody>
          <a:bodyPr/>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(三)无形资产的确认</a:t>
            </a:r>
            <a:endParaRPr lang="en-US" altLang="zh-CN" sz="2200" b="1" dirty="0">
              <a:latin typeface="楷体" panose="02010609060101010101" pitchFamily="49" charset="-122"/>
              <a:ea typeface="楷体" panose="02010609060101010101" pitchFamily="49" charset="-122"/>
            </a:endParaRPr>
          </a:p>
          <a:p>
            <a:pPr algn="just"/>
            <a:r>
              <a:rPr lang="zh-CN" altLang="en-US"/>
              <a:t>只有当企业的无形资产满足以下两个条件时,在会计上才能被确认为无形资产:</a:t>
            </a:r>
            <a:endParaRPr lang="zh-CN" altLang="en-US"/>
          </a:p>
          <a:p>
            <a:pPr algn="just"/>
            <a:r>
              <a:rPr lang="zh-CN" altLang="en-US"/>
              <a:t>(1)与该无形资产有关的经济利益很可能流入企业。企业在判断无形资产产生的经济利益是否很可能流入时,应当对无形资产在预计使用寿命内可能存在的各种经济因素做出合理估计,并且应当有明确证据支持。如企业是否有符合要求的人力资源、各种适当的硬件设备、外部是否有相关的产品市场等来配合无形资产为企业带来经济利益。</a:t>
            </a:r>
            <a:endParaRPr lang="zh-CN" altLang="en-US"/>
          </a:p>
          <a:p>
            <a:pPr algn="just"/>
            <a:r>
              <a:rPr lang="zh-CN" altLang="en-US"/>
              <a:t>(2)取得该无形资产的成本能够可靠地计量。这是确认资产的一项基本条件。例如企业自创的商誉,因其成本无法可靠计量,就不能作为无形资产加以确认。</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无形资产</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二、无形资产的构成</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(一)专利权</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(二)商标权</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(三)非专利技术</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(四)土地使用权</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(五)专营权</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无形资产</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三、无形资产的取得</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(一)外购无形资产</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(二)投资者投入的无形资产</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FontTx/>
              <a:buNone/>
            </a:pPr>
            <a:r>
              <a:rPr lang="en-US" altLang="zh-CN" sz="2200" b="1" dirty="0">
                <a:latin typeface="楷体" panose="02010609060101010101" pitchFamily="49" charset="-122"/>
                <a:ea typeface="楷体" panose="02010609060101010101" pitchFamily="49" charset="-122"/>
              </a:rPr>
              <a:t>(三)自行开发的无形资产</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无形资产</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四、无形资产的摊销</a:t>
            </a:r>
            <a:endParaRPr lang="zh-CN" altLang="zh-CN" sz="2600" b="1" dirty="0">
              <a:latin typeface="黑体" panose="02010609060101010101" pitchFamily="49" charset="-122"/>
              <a:ea typeface="黑体" panose="02010609060101010101" pitchFamily="49" charset="-122"/>
            </a:endParaRPr>
          </a:p>
          <a:p>
            <a:pPr marL="0" algn="just" eaLnBrk="1" fontAlgn="auto" hangingPunct="1">
              <a:spcBef>
                <a:spcPts val="300"/>
              </a:spcBef>
              <a:spcAft>
                <a:spcPts val="300"/>
              </a:spcAft>
              <a:buClrTx/>
              <a:buSzTx/>
              <a:buNone/>
            </a:pPr>
            <a:r>
              <a:rPr lang="en-US" altLang="zh-CN" sz="2200" b="1" dirty="0">
                <a:latin typeface="楷体" panose="02010609060101010101" pitchFamily="49" charset="-122"/>
                <a:ea typeface="楷体" panose="02010609060101010101" pitchFamily="49" charset="-122"/>
              </a:rPr>
              <a:t>(一)无形资产使用寿命的估计</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None/>
            </a:pPr>
            <a:r>
              <a:rPr lang="en-US" altLang="zh-CN" sz="2200" b="1" dirty="0">
                <a:latin typeface="楷体" panose="02010609060101010101" pitchFamily="49" charset="-122"/>
                <a:ea typeface="楷体" panose="02010609060101010101" pitchFamily="49" charset="-122"/>
              </a:rPr>
              <a:t>(二)无形资产的摊销期限和摊销方法</a:t>
            </a:r>
            <a:endParaRPr lang="en-US" altLang="zh-CN" sz="2200" b="1" dirty="0">
              <a:latin typeface="楷体" panose="02010609060101010101" pitchFamily="49" charset="-122"/>
              <a:ea typeface="楷体" panose="02010609060101010101" pitchFamily="49" charset="-122"/>
            </a:endParaRPr>
          </a:p>
          <a:p>
            <a:pPr marL="0" algn="just" eaLnBrk="1" fontAlgn="auto" hangingPunct="1">
              <a:spcBef>
                <a:spcPts val="300"/>
              </a:spcBef>
              <a:spcAft>
                <a:spcPts val="300"/>
              </a:spcAft>
              <a:buClrTx/>
              <a:buSzTx/>
              <a:buNone/>
            </a:pPr>
            <a:r>
              <a:rPr lang="en-US" altLang="zh-CN" sz="2200" b="1" dirty="0">
                <a:latin typeface="楷体" panose="02010609060101010101" pitchFamily="49" charset="-122"/>
                <a:ea typeface="楷体" panose="02010609060101010101" pitchFamily="49" charset="-122"/>
              </a:rPr>
              <a:t>(三)使用寿命不确定的无形资产</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无形资产</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五、无形资产的处置</a:t>
            </a:r>
            <a:endParaRPr lang="zh-CN" altLang="zh-CN" sz="2600" b="1" dirty="0">
              <a:latin typeface="黑体" panose="02010609060101010101" pitchFamily="49" charset="-122"/>
              <a:ea typeface="黑体" panose="02010609060101010101" pitchFamily="49" charset="-122"/>
            </a:endParaRPr>
          </a:p>
          <a:p>
            <a:pPr marL="0" indent="0" algn="just" eaLnBrk="1" fontAlgn="auto" hangingPunct="1">
              <a:spcBef>
                <a:spcPts val="300"/>
              </a:spcBef>
              <a:spcAft>
                <a:spcPts val="300"/>
              </a:spcAft>
              <a:buClrTx/>
              <a:buSzTx/>
              <a:buNone/>
            </a:pPr>
            <a:r>
              <a:rPr lang="en-US" altLang="zh-CN" sz="2200" b="1" dirty="0">
                <a:latin typeface="楷体" panose="02010609060101010101" pitchFamily="49" charset="-122"/>
                <a:ea typeface="楷体" panose="02010609060101010101" pitchFamily="49" charset="-122"/>
              </a:rPr>
              <a:t>(一)无形资产的出售</a:t>
            </a:r>
            <a:endParaRPr lang="en-US" altLang="zh-CN" sz="2200" b="1" dirty="0">
              <a:latin typeface="楷体" panose="02010609060101010101" pitchFamily="49" charset="-122"/>
              <a:ea typeface="楷体" panose="02010609060101010101" pitchFamily="49" charset="-122"/>
            </a:endParaRPr>
          </a:p>
          <a:p>
            <a:pPr marL="0" indent="0" algn="just" eaLnBrk="1" fontAlgn="auto" hangingPunct="1">
              <a:spcBef>
                <a:spcPts val="300"/>
              </a:spcBef>
              <a:spcAft>
                <a:spcPts val="300"/>
              </a:spcAft>
              <a:buClrTx/>
              <a:buSzTx/>
              <a:buNone/>
            </a:pPr>
            <a:r>
              <a:rPr lang="en-US" altLang="zh-CN" sz="2200" b="1" dirty="0">
                <a:latin typeface="楷体" panose="02010609060101010101" pitchFamily="49" charset="-122"/>
                <a:ea typeface="楷体" panose="02010609060101010101" pitchFamily="49" charset="-122"/>
              </a:rPr>
              <a:t>(二)无形资产的出租</a:t>
            </a:r>
            <a:endParaRPr lang="en-US" altLang="zh-CN" sz="2200" b="1" dirty="0">
              <a:latin typeface="楷体" panose="02010609060101010101" pitchFamily="49" charset="-122"/>
              <a:ea typeface="楷体" panose="02010609060101010101" pitchFamily="49" charset="-122"/>
            </a:endParaRPr>
          </a:p>
          <a:p>
            <a:pPr marL="0" indent="0" algn="just" eaLnBrk="1" fontAlgn="auto" hangingPunct="1">
              <a:spcBef>
                <a:spcPts val="300"/>
              </a:spcBef>
              <a:spcAft>
                <a:spcPts val="300"/>
              </a:spcAft>
              <a:buClrTx/>
              <a:buSzTx/>
              <a:buNone/>
            </a:pPr>
            <a:r>
              <a:rPr lang="en-US" altLang="zh-CN" sz="2200" b="1" dirty="0">
                <a:latin typeface="楷体" panose="02010609060101010101" pitchFamily="49" charset="-122"/>
                <a:ea typeface="楷体" panose="02010609060101010101" pitchFamily="49" charset="-122"/>
              </a:rPr>
              <a:t>(三)无形资产的报废</a:t>
            </a:r>
            <a:endParaRPr lang="en-US" altLang="zh-CN" sz="2200" b="1" dirty="0">
              <a:latin typeface="楷体" panose="02010609060101010101" pitchFamily="49" charset="-122"/>
              <a:ea typeface="楷体" panose="02010609060101010101" pitchFamily="49" charset="-122"/>
            </a:endParaRPr>
          </a:p>
          <a:p>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投资性房地产</a:t>
            </a:r>
            <a:endParaRPr lang="zh-CN" altLang="en-US"/>
          </a:p>
        </p:txBody>
      </p:sp>
      <p:sp>
        <p:nvSpPr>
          <p:cNvPr id="3" name="内容占位符 2"/>
          <p:cNvSpPr>
            <a:spLocks noGrp="1"/>
          </p:cNvSpPr>
          <p:nvPr>
            <p:ph idx="1"/>
          </p:nvPr>
        </p:nvSpPr>
        <p:spPr/>
        <p:txBody>
          <a:bodyPr/>
          <a:p>
            <a:pPr marL="0" algn="just" eaLnBrk="1" fontAlgn="auto" hangingPunct="1">
              <a:lnSpc>
                <a:spcPct val="135000"/>
              </a:lnSpc>
              <a:spcBef>
                <a:spcPts val="300"/>
              </a:spcBef>
              <a:spcAft>
                <a:spcPts val="300"/>
              </a:spcAft>
              <a:buClrTx/>
              <a:buSzTx/>
              <a:buFontTx/>
              <a:buNone/>
            </a:pPr>
            <a:r>
              <a:rPr lang="zh-CN" altLang="zh-CN" sz="2600" b="1" dirty="0">
                <a:latin typeface="黑体" panose="02010609060101010101" pitchFamily="49" charset="-122"/>
                <a:ea typeface="黑体" panose="02010609060101010101" pitchFamily="49" charset="-122"/>
              </a:rPr>
              <a:t>一、投资性房地产的定义</a:t>
            </a:r>
            <a:endParaRPr lang="zh-CN" altLang="zh-CN" sz="2600" b="1" dirty="0">
              <a:latin typeface="黑体" panose="02010609060101010101" pitchFamily="49" charset="-122"/>
              <a:ea typeface="黑体" panose="02010609060101010101" pitchFamily="49" charset="-122"/>
            </a:endParaRPr>
          </a:p>
          <a:p>
            <a:pPr marL="0" indent="0" algn="just" eaLnBrk="1" fontAlgn="auto" hangingPunct="1">
              <a:spcBef>
                <a:spcPts val="300"/>
              </a:spcBef>
              <a:spcAft>
                <a:spcPts val="300"/>
              </a:spcAft>
              <a:buClrTx/>
              <a:buSzTx/>
              <a:buNone/>
            </a:pPr>
            <a:r>
              <a:rPr lang="en-US" altLang="zh-CN" sz="2200" b="1" dirty="0">
                <a:latin typeface="楷体" panose="02010609060101010101" pitchFamily="49" charset="-122"/>
                <a:ea typeface="楷体" panose="02010609060101010101" pitchFamily="49" charset="-122"/>
              </a:rPr>
              <a:t>(一)已出租的土地使用权</a:t>
            </a:r>
            <a:endParaRPr lang="en-US" altLang="zh-CN" sz="2200" b="1" dirty="0">
              <a:latin typeface="楷体" panose="02010609060101010101" pitchFamily="49" charset="-122"/>
              <a:ea typeface="楷体" panose="02010609060101010101" pitchFamily="49" charset="-122"/>
            </a:endParaRPr>
          </a:p>
          <a:p>
            <a:pPr marL="0" indent="0" algn="just" eaLnBrk="1" fontAlgn="auto" hangingPunct="1">
              <a:spcBef>
                <a:spcPts val="300"/>
              </a:spcBef>
              <a:spcAft>
                <a:spcPts val="300"/>
              </a:spcAft>
              <a:buClrTx/>
              <a:buSzTx/>
              <a:buNone/>
            </a:pPr>
            <a:r>
              <a:rPr lang="en-US" altLang="zh-CN" sz="2200" b="1" dirty="0">
                <a:latin typeface="楷体" panose="02010609060101010101" pitchFamily="49" charset="-122"/>
                <a:ea typeface="楷体" panose="02010609060101010101" pitchFamily="49" charset="-122"/>
              </a:rPr>
              <a:t>(二)持有并准备增值后转让的土地使用权</a:t>
            </a:r>
            <a:endParaRPr lang="en-US" altLang="zh-CN" sz="2200" b="1" dirty="0">
              <a:latin typeface="楷体" panose="02010609060101010101" pitchFamily="49" charset="-122"/>
              <a:ea typeface="楷体" panose="02010609060101010101" pitchFamily="49" charset="-122"/>
            </a:endParaRPr>
          </a:p>
          <a:p>
            <a:pPr marL="0" indent="0" algn="just" eaLnBrk="1" fontAlgn="auto" hangingPunct="1">
              <a:spcBef>
                <a:spcPts val="300"/>
              </a:spcBef>
              <a:spcAft>
                <a:spcPts val="300"/>
              </a:spcAft>
              <a:buClrTx/>
              <a:buSzTx/>
              <a:buNone/>
            </a:pPr>
            <a:r>
              <a:rPr lang="en-US" altLang="zh-CN" sz="2200" b="1" dirty="0">
                <a:latin typeface="楷体" panose="02010609060101010101" pitchFamily="49" charset="-122"/>
                <a:ea typeface="楷体" panose="02010609060101010101" pitchFamily="49" charset="-122"/>
              </a:rPr>
              <a:t>(三)已出租的建筑物</a:t>
            </a:r>
            <a:endParaRPr lang="en-US" altLang="zh-CN" sz="2200" b="1" dirty="0">
              <a:latin typeface="楷体" panose="02010609060101010101" pitchFamily="49" charset="-122"/>
              <a:ea typeface="楷体" panose="02010609060101010101" pitchFamily="49" charset="-122"/>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1954</Words>
  <Application>WPS 演示</Application>
  <PresentationFormat>宽屏</PresentationFormat>
  <Paragraphs>105</Paragraphs>
  <Slides>14</Slides>
  <Notes>4</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14</vt:i4>
      </vt:variant>
    </vt:vector>
  </HeadingPairs>
  <TitlesOfParts>
    <vt:vector size="31" baseType="lpstr">
      <vt:lpstr>Arial</vt:lpstr>
      <vt:lpstr>宋体</vt:lpstr>
      <vt:lpstr>Wingdings</vt:lpstr>
      <vt:lpstr>微软雅黑</vt:lpstr>
      <vt:lpstr>Wingdings</vt:lpstr>
      <vt:lpstr>Calibri</vt:lpstr>
      <vt:lpstr>Arial Unicode MS</vt:lpstr>
      <vt:lpstr>华文中宋</vt:lpstr>
      <vt:lpstr>GungsuhChe</vt:lpstr>
      <vt:lpstr>Malgun Gothic</vt:lpstr>
      <vt:lpstr>方正书宋_GBK</vt:lpstr>
      <vt:lpstr>方正粗黑宋简体</vt:lpstr>
      <vt:lpstr>锐字工房云字库准圆GBK</vt:lpstr>
      <vt:lpstr>黑体</vt:lpstr>
      <vt:lpstr>楷体</vt:lpstr>
      <vt:lpstr>Office 主题​​</vt:lpstr>
      <vt:lpstr>默认设计模板</vt:lpstr>
      <vt:lpstr>PowerPoint 演示文稿</vt:lpstr>
      <vt:lpstr> 目 录</vt:lpstr>
      <vt:lpstr>第一节　无形资产</vt:lpstr>
      <vt:lpstr>第一节　无形资产</vt:lpstr>
      <vt:lpstr>第一节　无形资产</vt:lpstr>
      <vt:lpstr>第一节　无形资产</vt:lpstr>
      <vt:lpstr>第一节　无形资产</vt:lpstr>
      <vt:lpstr>第一节　无形资产</vt:lpstr>
      <vt:lpstr>第二节　投资性房地产</vt:lpstr>
      <vt:lpstr>第二节　投资性房地产</vt:lpstr>
      <vt:lpstr>第二节　投资性房地产</vt:lpstr>
      <vt:lpstr>第二节　投资性房地产</vt:lpstr>
      <vt:lpstr>第二节　投资性房地产</vt:lpstr>
      <vt:lpstr>第二节　投资性房地产</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sunny</cp:lastModifiedBy>
  <cp:revision>172</cp:revision>
  <dcterms:created xsi:type="dcterms:W3CDTF">2019-06-19T02:08:00Z</dcterms:created>
  <dcterms:modified xsi:type="dcterms:W3CDTF">2021-10-14T03:03:47Z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1DD85FBD47E9437ABBF6C74426ED28C2</vt:lpwstr>
  </property>
</Properties>
</file>