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69" r:id="rId3"/>
    <p:sldId id="273" r:id="rId4"/>
    <p:sldId id="275" r:id="rId5"/>
    <p:sldId id="338" r:id="rId6"/>
    <p:sldId id="276" r:id="rId7"/>
    <p:sldId id="339" r:id="rId8"/>
    <p:sldId id="340"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73615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lnSpc>
                <a:spcPct val="150000"/>
              </a:lnSpc>
              <a:defRPr/>
            </a:lvl1pPr>
            <a:lvl2pPr algn="just">
              <a:lnSpc>
                <a:spcPct val="150000"/>
              </a:lnSpc>
              <a:defRPr/>
            </a:lvl2pPr>
            <a:lvl3pPr algn="just">
              <a:lnSpc>
                <a:spcPct val="150000"/>
              </a:lnSpc>
              <a:defRPr/>
            </a:lvl3pPr>
            <a:lvl4pPr algn="just">
              <a:lnSpc>
                <a:spcPct val="150000"/>
              </a:lnSpc>
              <a:defRPr/>
            </a:lvl4pPr>
            <a:lvl5pPr algn="just">
              <a:lnSpc>
                <a:spcPct val="150000"/>
              </a:lnSpc>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8683885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29369557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50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50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50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50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50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Tree>
    <p:extLst>
      <p:ext uri="{BB962C8B-B14F-4D97-AF65-F5344CB8AC3E}">
        <p14:creationId xmlns:p14="http://schemas.microsoft.com/office/powerpoint/2010/main" val="1495514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第一章　  导 论</a:t>
            </a:r>
          </a:p>
        </p:txBody>
      </p:sp>
    </p:spTree>
    <p:extLst>
      <p:ext uri="{BB962C8B-B14F-4D97-AF65-F5344CB8AC3E}">
        <p14:creationId xmlns:p14="http://schemas.microsoft.com/office/powerpoint/2010/main" val="105967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54783"/>
            <a:ext cx="7778839" cy="749300"/>
          </a:xfrm>
        </p:spPr>
        <p:txBody>
          <a:bodyPr/>
          <a:lstStyle/>
          <a:p>
            <a:pPr algn="ctr"/>
            <a:r>
              <a:rPr lang="zh-CN" altLang="en-US" sz="2800" dirty="0"/>
              <a:t>目   录</a:t>
            </a:r>
          </a:p>
        </p:txBody>
      </p:sp>
      <p:grpSp>
        <p:nvGrpSpPr>
          <p:cNvPr id="4" name="组合 3"/>
          <p:cNvGrpSpPr/>
          <p:nvPr/>
        </p:nvGrpSpPr>
        <p:grpSpPr>
          <a:xfrm>
            <a:off x="1870430" y="2287469"/>
            <a:ext cx="6390109" cy="1475925"/>
            <a:chOff x="2488640" y="2139114"/>
            <a:chExt cx="6390109" cy="1475925"/>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企业理论的核心</a:t>
                </a:r>
                <a:r>
                  <a:rPr kumimoji="0" lang="en-US"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a:t>
                </a: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制度</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rPr>
                  <a:t>第二节　现代企业理论的兴起</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101545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企业理论的核心</a:t>
            </a:r>
            <a:r>
              <a:rPr lang="en-US" altLang="zh-CN" dirty="0"/>
              <a:t>:</a:t>
            </a:r>
            <a:r>
              <a:rPr lang="zh-CN" altLang="zh-CN" dirty="0"/>
              <a:t>制度</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一、制度的起源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制度的稀缺性</a:t>
            </a:r>
          </a:p>
          <a:p>
            <a:pPr>
              <a:lnSpc>
                <a:spcPct val="125000"/>
              </a:lnSpc>
            </a:pPr>
            <a:r>
              <a:rPr lang="zh-CN" altLang="zh-CN" sz="1800" dirty="0">
                <a:solidFill>
                  <a:srgbClr val="000000"/>
                </a:solidFill>
                <a:effectLst/>
                <a:latin typeface="NEU-BZ-S92"/>
                <a:ea typeface="方正书宋_GBK"/>
                <a:cs typeface="Times New Roman" panose="02020603050405020304" pitchFamily="18" charset="0"/>
              </a:rPr>
              <a:t>所谓“制度的稀缺性”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是指相对于人类行为的差异性、多样性和发散性而言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作为规范人类行为的制度安排总是不足的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不可能对每种行为都制定相对应的制度安排加以约束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总有一些行为没有制度安排予以规范。制度的稀缺性是制度的根本特征之一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如果没有制度的稀缺性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对制度的研究就没有必要。</a:t>
            </a:r>
          </a:p>
          <a:p>
            <a:pPr marL="0" indent="0" algn="just"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制度的形成</a:t>
            </a: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“囚徒困境”模型与制度的起源</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诺思的制度起源理论</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科斯的制度起源理论</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693089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企业理论的核心</a:t>
            </a:r>
            <a:r>
              <a:rPr lang="en-US" altLang="zh-CN" dirty="0"/>
              <a:t>:</a:t>
            </a:r>
            <a:r>
              <a:rPr lang="zh-CN" altLang="zh-CN" dirty="0"/>
              <a:t>制度</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二、制度的定义及其本质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制度的本质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制度的构成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制度的功能</a:t>
            </a:r>
          </a:p>
          <a:p>
            <a:endParaRPr lang="zh-CN" altLang="en-US" dirty="0"/>
          </a:p>
        </p:txBody>
      </p:sp>
    </p:spTree>
    <p:extLst>
      <p:ext uri="{BB962C8B-B14F-4D97-AF65-F5344CB8AC3E}">
        <p14:creationId xmlns:p14="http://schemas.microsoft.com/office/powerpoint/2010/main" val="2960162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现代企业理论的兴起</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一、一种新的经济学理论</a:t>
            </a:r>
          </a:p>
          <a:p>
            <a:pPr>
              <a:lnSpc>
                <a:spcPct val="125000"/>
              </a:lnSpc>
            </a:pPr>
            <a:r>
              <a:rPr lang="zh-CN" altLang="zh-CN" sz="1800" dirty="0">
                <a:solidFill>
                  <a:srgbClr val="000000"/>
                </a:solidFill>
                <a:effectLst/>
                <a:latin typeface="NEU-BZ-S92"/>
                <a:ea typeface="方正书宋_GBK"/>
                <a:cs typeface="Times New Roman" panose="02020603050405020304" pitchFamily="18" charset="0"/>
              </a:rPr>
              <a:t>现代企业理论最成熟的形态是马克思经济学和西方古典经济学。然而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无论是马克思经济学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还是新古典经济学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都没有包含专门的企业理论。所以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上述经济学最成熟的形态中没有企业理论。</a:t>
            </a:r>
          </a:p>
          <a:p>
            <a:pPr>
              <a:lnSpc>
                <a:spcPct val="125000"/>
              </a:lnSpc>
            </a:pPr>
            <a:r>
              <a:rPr lang="zh-CN" altLang="zh-CN" sz="1800" dirty="0">
                <a:solidFill>
                  <a:srgbClr val="000000"/>
                </a:solidFill>
                <a:effectLst/>
                <a:latin typeface="NEU-BZ-S92"/>
                <a:ea typeface="方正书宋_GBK"/>
                <a:cs typeface="Times New Roman" panose="02020603050405020304" pitchFamily="18" charset="0"/>
              </a:rPr>
              <a:t>经济学家真正地探讨企业并把它理论化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开始于</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a:t>
            </a:r>
            <a:r>
              <a:rPr lang="en-US" altLang="zh-CN" sz="1800" dirty="0">
                <a:solidFill>
                  <a:srgbClr val="000000"/>
                </a:solidFill>
                <a:effectLst/>
                <a:latin typeface="NEU-BZ-S92"/>
                <a:ea typeface="方正书宋_GBK"/>
                <a:cs typeface="Times New Roman" panose="02020603050405020304" pitchFamily="18" charset="0"/>
              </a:rPr>
              <a:t>30</a:t>
            </a:r>
            <a:r>
              <a:rPr lang="zh-CN" altLang="zh-CN" sz="1800" dirty="0">
                <a:solidFill>
                  <a:srgbClr val="000000"/>
                </a:solidFill>
                <a:effectLst/>
                <a:latin typeface="NEU-BZ-S92"/>
                <a:ea typeface="方正书宋_GBK"/>
                <a:cs typeface="Times New Roman" panose="02020603050405020304" pitchFamily="18" charset="0"/>
              </a:rPr>
              <a:t>年代。这是一个由古典企业向现代企业大规模转换的年代。</a:t>
            </a:r>
          </a:p>
          <a:p>
            <a:pPr>
              <a:lnSpc>
                <a:spcPct val="125000"/>
              </a:lnSpc>
            </a:pPr>
            <a:r>
              <a:rPr lang="zh-CN" altLang="zh-CN" sz="1800" dirty="0">
                <a:solidFill>
                  <a:srgbClr val="000000"/>
                </a:solidFill>
                <a:effectLst/>
                <a:latin typeface="NEU-BZ-S92"/>
                <a:ea typeface="方正书宋_GBK"/>
                <a:cs typeface="Times New Roman" panose="02020603050405020304" pitchFamily="18" charset="0"/>
              </a:rPr>
              <a:t>贝利和米恩斯于</a:t>
            </a:r>
            <a:r>
              <a:rPr lang="en-US" altLang="zh-CN" sz="1800" dirty="0">
                <a:solidFill>
                  <a:srgbClr val="000000"/>
                </a:solidFill>
                <a:effectLst/>
                <a:latin typeface="NEU-BZ-S92"/>
                <a:ea typeface="方正书宋_GBK"/>
                <a:cs typeface="Times New Roman" panose="02020603050405020304" pitchFamily="18" charset="0"/>
              </a:rPr>
              <a:t>1933</a:t>
            </a:r>
            <a:r>
              <a:rPr lang="zh-CN" altLang="zh-CN" sz="1800" dirty="0">
                <a:solidFill>
                  <a:srgbClr val="000000"/>
                </a:solidFill>
                <a:effectLst/>
                <a:latin typeface="NEU-BZ-S92"/>
                <a:ea typeface="方正书宋_GBK"/>
                <a:cs typeface="Times New Roman" panose="02020603050405020304" pitchFamily="18" charset="0"/>
              </a:rPr>
              <a:t>年出版《现代公司与私有财产》一书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用丰富的数据和资料阐明了企业财产权的日趋分散和控制权的大量集中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以及在此基础上发生的新的企业制度结构的本质变化。</a:t>
            </a:r>
          </a:p>
          <a:p>
            <a:pPr>
              <a:lnSpc>
                <a:spcPct val="125000"/>
              </a:lnSpc>
            </a:pPr>
            <a:r>
              <a:rPr lang="zh-CN" altLang="zh-CN" sz="1800" dirty="0">
                <a:solidFill>
                  <a:srgbClr val="000000"/>
                </a:solidFill>
                <a:effectLst/>
                <a:latin typeface="NEU-BZ-S92"/>
                <a:ea typeface="方正书宋_GBK"/>
                <a:cs typeface="Times New Roman" panose="02020603050405020304" pitchFamily="18" charset="0"/>
              </a:rPr>
              <a:t>在他们的企业理论分析中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采用新的方法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建立起一系列诸如产权、交易费用、契约、委托代理、道德风险、控制权、剩余索取权、资源的唯一性、可塑性、复合准租金等新的范畴。这足以证明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企业理论是一种新的经济学理论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是微观经济学的新发展。</a:t>
            </a:r>
          </a:p>
          <a:p>
            <a:endParaRPr lang="zh-CN" altLang="en-US" dirty="0"/>
          </a:p>
        </p:txBody>
      </p:sp>
    </p:spTree>
    <p:extLst>
      <p:ext uri="{BB962C8B-B14F-4D97-AF65-F5344CB8AC3E}">
        <p14:creationId xmlns:p14="http://schemas.microsoft.com/office/powerpoint/2010/main" val="669491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现代企业理论的兴起</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二、企业的本质</a:t>
            </a:r>
            <a:r>
              <a:rPr lang="en-US" altLang="zh-CN" sz="2600" b="1" dirty="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企业理论的主要学派与观点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科斯的交易费用理论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威廉姆森的资产专用性理论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克雷普斯的“声誉”观点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阿尔钦和德姆塞斯的团队理论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奈特的风险分配理论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詹森、麦克林、张五常的契约理论</a:t>
            </a:r>
          </a:p>
          <a:p>
            <a:endParaRPr lang="zh-CN" altLang="en-US" dirty="0"/>
          </a:p>
        </p:txBody>
      </p:sp>
    </p:spTree>
    <p:extLst>
      <p:ext uri="{BB962C8B-B14F-4D97-AF65-F5344CB8AC3E}">
        <p14:creationId xmlns:p14="http://schemas.microsoft.com/office/powerpoint/2010/main" val="2500810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现代企业理论的兴起</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三、企业边界理论</a:t>
            </a:r>
          </a:p>
          <a:p>
            <a:pPr marL="0" indent="0" algn="just"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企业边界起源</a:t>
            </a: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演化经济学的企业边界理论</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企业资源与企业边界</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企业家与企业边界</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2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几种企业边界理论</a:t>
            </a: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科斯的企业边界理论</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测度成本和企业边界理论</a:t>
            </a:r>
            <a:endParaRPr lang="zh-CN" altLang="zh-CN" sz="1800" dirty="0">
              <a:solidFill>
                <a:srgbClr val="000000"/>
              </a:solidFill>
              <a:effectLst/>
              <a:latin typeface="NEU-BZ-S92"/>
              <a:ea typeface="方正书宋_GBK"/>
              <a:cs typeface="Times New Roman" panose="02020603050405020304" pitchFamily="18" charset="0"/>
            </a:endParaRPr>
          </a:p>
          <a:p>
            <a:pPr>
              <a:lnSpc>
                <a:spcPct val="125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威廉姆森的企业边界理论</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347168877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505</Words>
  <Application>Microsoft Office PowerPoint</Application>
  <PresentationFormat>宽屏</PresentationFormat>
  <Paragraphs>42</Paragraphs>
  <Slides>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目   录</vt:lpstr>
      <vt:lpstr>第一节　企业理论的核心:制度</vt:lpstr>
      <vt:lpstr>第一节　企业理论的核心:制度</vt:lpstr>
      <vt:lpstr>第二节　现代企业理论的兴起</vt:lpstr>
      <vt:lpstr>第二节　现代企业理论的兴起</vt:lpstr>
      <vt:lpstr>第二节　现代企业理论的兴起</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2021-02-28T08:08:49Z</dcterms:created>
  <dcterms:modified xsi:type="dcterms:W3CDTF">2021-02-28T10:59:14Z</dcterms:modified>
</cp:coreProperties>
</file>