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2"/>
  </p:notesMasterIdLst>
  <p:handoutMasterIdLst>
    <p:handoutMasterId r:id="rId43"/>
  </p:handoutMasterIdLst>
  <p:sldIdLst>
    <p:sldId id="256" r:id="rId3"/>
    <p:sldId id="272" r:id="rId4"/>
    <p:sldId id="273" r:id="rId5"/>
    <p:sldId id="274" r:id="rId6"/>
    <p:sldId id="308" r:id="rId7"/>
    <p:sldId id="329" r:id="rId8"/>
    <p:sldId id="309" r:id="rId9"/>
    <p:sldId id="310" r:id="rId10"/>
    <p:sldId id="311" r:id="rId11"/>
    <p:sldId id="276" r:id="rId12"/>
    <p:sldId id="312" r:id="rId13"/>
    <p:sldId id="313" r:id="rId14"/>
    <p:sldId id="314" r:id="rId15"/>
    <p:sldId id="277" r:id="rId16"/>
    <p:sldId id="278" r:id="rId17"/>
    <p:sldId id="330" r:id="rId18"/>
    <p:sldId id="317" r:id="rId19"/>
    <p:sldId id="318" r:id="rId20"/>
    <p:sldId id="320" r:id="rId21"/>
    <p:sldId id="331" r:id="rId22"/>
    <p:sldId id="316" r:id="rId23"/>
    <p:sldId id="321" r:id="rId24"/>
    <p:sldId id="319" r:id="rId25"/>
    <p:sldId id="332" r:id="rId26"/>
    <p:sldId id="324" r:id="rId27"/>
    <p:sldId id="323" r:id="rId28"/>
    <p:sldId id="326" r:id="rId29"/>
    <p:sldId id="334" r:id="rId30"/>
    <p:sldId id="333" r:id="rId31"/>
    <p:sldId id="335" r:id="rId32"/>
    <p:sldId id="354" r:id="rId33"/>
    <p:sldId id="355" r:id="rId34"/>
    <p:sldId id="356" r:id="rId35"/>
    <p:sldId id="357" r:id="rId36"/>
    <p:sldId id="358" r:id="rId37"/>
    <p:sldId id="359" r:id="rId38"/>
    <p:sldId id="360" r:id="rId39"/>
    <p:sldId id="361" r:id="rId40"/>
    <p:sldId id="362" r:id="rId41"/>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6"/>
    <p:restoredTop sz="86379"/>
  </p:normalViewPr>
  <p:slideViewPr>
    <p:cSldViewPr showGuides="1">
      <p:cViewPr varScale="1">
        <p:scale>
          <a:sx n="65" d="100"/>
          <a:sy n="65" d="100"/>
        </p:scale>
        <p:origin x="90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3" name="Rectangle 3"/>
          <p:cNvSpPr>
            <a:spLocks noGrp="1" noChangeArrowheads="1"/>
          </p:cNvSpPr>
          <p:nvPr>
            <p:ph type="dt" sz="quarter"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4" name="Rectangle 4"/>
          <p:cNvSpPr>
            <a:spLocks noGrp="1" noChangeArrowheads="1"/>
          </p:cNvSpPr>
          <p:nvPr>
            <p:ph type="ftr" sz="quarter" idx="2"/>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5" name="Rectangle 5"/>
          <p:cNvSpPr>
            <a:spLocks noGrp="1" noChangeArrowheads="1"/>
          </p:cNvSpPr>
          <p:nvPr>
            <p:ph type="sldNum" sz="quarter" idx="3"/>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t>‹#›</a:t>
            </a:fld>
            <a:endParaRPr lang="zh-CN" altLang="en-US" sz="1200" strike="noStrike" noProof="1"/>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148" name="Rectangle 4"/>
          <p:cNvSpPr>
            <a:spLocks noGrp="1" noRot="1" noChangeAspec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3074"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3086"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3096" name="Group 24"/>
            <p:cNvGrpSpPr/>
            <p:nvPr/>
          </p:nvGrpSpPr>
          <p:grpSpPr>
            <a:xfrm>
              <a:off x="0" y="2327"/>
              <a:ext cx="1203" cy="1203"/>
              <a:chOff x="0" y="2327"/>
              <a:chExt cx="1203" cy="1203"/>
            </a:xfrm>
          </p:grpSpPr>
          <p:sp>
            <p:nvSpPr>
              <p:cNvPr id="3097"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solidFill>
              <a:ln w="9525">
                <a:noFill/>
              </a:ln>
            </p:spPr>
            <p:txBody>
              <a:bodyPr/>
              <a:lstStyle/>
              <a:p>
                <a:endParaRPr lang="zh-CN" altLang="en-US"/>
              </a:p>
            </p:txBody>
          </p:sp>
          <p:sp>
            <p:nvSpPr>
              <p:cNvPr id="3098"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solidFill>
              <a:ln w="9525">
                <a:noFill/>
              </a:ln>
            </p:spPr>
            <p:txBody>
              <a:bodyPr/>
              <a:lstStyle/>
              <a:p>
                <a:endParaRPr lang="zh-CN" altLang="en-US"/>
              </a:p>
            </p:txBody>
          </p:sp>
          <p:sp>
            <p:nvSpPr>
              <p:cNvPr id="3099"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fontAlgn="base"/>
            <a:r>
              <a:rPr lang="zh-CN" altLang="en-US" strike="noStrike" noProof="0"/>
              <a:t>单击此处编辑母版标题样式</a:t>
            </a:r>
            <a:endParaRPr lang="zh-CN" altLang="zh-CN" strike="noStrike"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fontAlgn="base"/>
            <a:r>
              <a:rPr lang="zh-CN" altLang="en-US" strike="noStrike"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p>
            <a:pPr algn="r" eaLnBrk="1" fontAlgn="base" hangingPunct="1">
              <a:spcBef>
                <a:spcPct val="50000"/>
              </a:spcBef>
              <a:buNone/>
            </a:pPr>
            <a:fld id="{9A0DB2DC-4C9A-4742-B13C-FB6460FD3503}" type="slidenum">
              <a:rPr lang="zh-CN" altLang="en-US" strike="noStrike" noProof="1" dirty="0">
                <a:solidFill>
                  <a:srgbClr val="FFFFFF"/>
                </a:solidFill>
                <a:latin typeface="Times New Roman" panose="02020603050405020304" pitchFamily="18" charset="0"/>
                <a:ea typeface="宋体" panose="02010600030101010101" pitchFamily="2" charset="-122"/>
                <a:cs typeface="+mn-cs"/>
              </a:rPr>
              <a:t>‹#›</a:t>
            </a:fld>
            <a:endParaRPr lang="zh-CN" altLang="en-US" strike="noStrike" noProof="1">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4098"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4110"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4120" name="Group 24"/>
            <p:cNvGrpSpPr/>
            <p:nvPr/>
          </p:nvGrpSpPr>
          <p:grpSpPr>
            <a:xfrm>
              <a:off x="0" y="2327"/>
              <a:ext cx="1203" cy="1203"/>
              <a:chOff x="0" y="2327"/>
              <a:chExt cx="1203" cy="1203"/>
            </a:xfrm>
          </p:grpSpPr>
          <p:sp>
            <p:nvSpPr>
              <p:cNvPr id="4121"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solidFill>
              <a:ln w="9525">
                <a:noFill/>
              </a:ln>
            </p:spPr>
            <p:txBody>
              <a:bodyPr/>
              <a:lstStyle/>
              <a:p>
                <a:endParaRPr lang="zh-CN" altLang="en-US"/>
              </a:p>
            </p:txBody>
          </p:sp>
          <p:sp>
            <p:nvSpPr>
              <p:cNvPr id="4122"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solidFill>
              <a:ln w="9525">
                <a:noFill/>
              </a:ln>
            </p:spPr>
            <p:txBody>
              <a:bodyPr/>
              <a:lstStyle/>
              <a:p>
                <a:endParaRPr lang="zh-CN" altLang="en-US"/>
              </a:p>
            </p:txBody>
          </p:sp>
          <p:sp>
            <p:nvSpPr>
              <p:cNvPr id="4123"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fontAlgn="base"/>
            <a:r>
              <a:rPr lang="zh-CN" altLang="en-US" strike="noStrike" noProof="0"/>
              <a:t>单击此处编辑母版标题样式</a:t>
            </a:r>
            <a:endParaRPr lang="zh-CN" altLang="zh-CN" strike="noStrike"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fontAlgn="base"/>
            <a:r>
              <a:rPr lang="zh-CN" altLang="en-US" strike="noStrike"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C9DC2AF8-50E1-49B8-B60C-46F415304D47}"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p>
            <a:pPr algn="r" eaLnBrk="1" fontAlgn="base" hangingPunct="1">
              <a:spcBef>
                <a:spcPct val="50000"/>
              </a:spcBef>
              <a:buNone/>
            </a:pPr>
            <a:fld id="{9A0DB2DC-4C9A-4742-B13C-FB6460FD3503}" type="slidenum">
              <a:rPr lang="zh-CN" altLang="en-US" strike="noStrike" noProof="1" dirty="0">
                <a:solidFill>
                  <a:srgbClr val="FFFFFF"/>
                </a:solidFill>
                <a:latin typeface="Times New Roman" panose="02020603050405020304" pitchFamily="18" charset="0"/>
                <a:ea typeface="宋体" panose="02010600030101010101" pitchFamily="2" charset="-122"/>
                <a:cs typeface="+mn-cs"/>
              </a:rPr>
              <a:t>‹#›</a:t>
            </a:fld>
            <a:endParaRPr lang="zh-CN" altLang="en-US" strike="noStrike" noProof="1">
              <a:solidFill>
                <a:srgbClr val="FFFFFF"/>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内容占位符 3"/>
          <p:cNvSpPr>
            <a:spLocks noGrp="1"/>
          </p:cNvSpPr>
          <p:nvPr>
            <p:ph sz="half" idx="2"/>
          </p:nvPr>
        </p:nvSpPr>
        <p:spPr>
          <a:xfrm>
            <a:off x="4648200" y="1981200"/>
            <a:ext cx="3810000" cy="4114800"/>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内容占位符 3"/>
          <p:cNvSpPr>
            <a:spLocks noGrp="1"/>
          </p:cNvSpPr>
          <p:nvPr>
            <p:ph sz="half" idx="2"/>
          </p:nvPr>
        </p:nvSpPr>
        <p:spPr>
          <a:xfrm>
            <a:off x="4648200" y="1981200"/>
            <a:ext cx="3810000" cy="4114800"/>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二级</a:t>
            </a:r>
          </a:p>
          <a:p>
            <a:pPr lvl="2" fontAlgn="base"/>
            <a:r>
              <a:rPr lang="zh-CN" altLang="en-US" strike="noStrike" noProof="1"/>
              <a:t>三级</a:t>
            </a:r>
          </a:p>
          <a:p>
            <a:pPr lvl="3" fontAlgn="base"/>
            <a:r>
              <a:rPr lang="zh-CN" altLang="en-US" strike="noStrike" noProof="1"/>
              <a:t>四级</a:t>
            </a:r>
          </a:p>
          <a:p>
            <a:pPr lvl="4" fontAlgn="base"/>
            <a:r>
              <a:rPr lang="zh-CN" altLang="en-US" strike="noStrike" noProof="1"/>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28"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2"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3" name="Rectangle 18"/>
          <p:cNvSpPr>
            <a:spLocks noGrp="1"/>
          </p:cNvSpPr>
          <p:nvPr>
            <p:ph type="body"/>
          </p:nvPr>
        </p:nvSpPr>
        <p:spPr>
          <a:xfrm>
            <a:off x="685800" y="1981200"/>
            <a:ext cx="7772400" cy="4114800"/>
          </a:xfrm>
          <a:prstGeom prst="rect">
            <a:avLst/>
          </a:prstGeom>
          <a:noFill/>
          <a:ln w="9525">
            <a:noFill/>
          </a:ln>
        </p:spPr>
        <p:txBody>
          <a:bodyPr lIns="92075" tIns="46038" rIns="92075" bIns="46038"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52"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2065"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2066" name="Rectangle 18"/>
          <p:cNvSpPr>
            <a:spLocks noGrp="1"/>
          </p:cNvSpPr>
          <p:nvPr>
            <p:ph type="body"/>
          </p:nvPr>
        </p:nvSpPr>
        <p:spPr>
          <a:xfrm>
            <a:off x="685800" y="1981200"/>
            <a:ext cx="7772400" cy="4114800"/>
          </a:xfrm>
          <a:prstGeom prst="rect">
            <a:avLst/>
          </a:prstGeom>
          <a:noFill/>
          <a:ln w="9525">
            <a:noFill/>
          </a:ln>
        </p:spPr>
        <p:txBody>
          <a:bodyPr lIns="92075" tIns="46038" rIns="92075" bIns="46038"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fontAlgn="base" hangingPunct="1">
              <a:spcBef>
                <a:spcPct val="50000"/>
              </a:spcBef>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30"/>
          <p:cNvSpPr>
            <a:spLocks noGrp="1"/>
          </p:cNvSpPr>
          <p:nvPr>
            <p:ph type="dt" sz="quarter" idx="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pPr>
            <a:fld id="{BB962C8B-B14F-4D97-AF65-F5344CB8AC3E}" type="datetime1">
              <a:rPr lang="zh-CN" altLang="en-US" sz="1400" dirty="0">
                <a:solidFill>
                  <a:srgbClr val="FFFFFF"/>
                </a:solidFill>
                <a:latin typeface="Times New Roman" panose="02020603050405020304" pitchFamily="18" charset="0"/>
                <a:ea typeface="宋体" panose="02010600030101010101" pitchFamily="2" charset="-122"/>
              </a:rPr>
              <a:t>2021/6/2</a:t>
            </a:fld>
            <a:endParaRPr lang="zh-CN" altLang="en-US" sz="1400" dirty="0">
              <a:solidFill>
                <a:srgbClr val="FFFFFF"/>
              </a:solidFill>
              <a:latin typeface="Times New Roman" panose="02020603050405020304" pitchFamily="18" charset="0"/>
              <a:ea typeface="宋体" panose="02010600030101010101" pitchFamily="2" charset="-122"/>
            </a:endParaRPr>
          </a:p>
        </p:txBody>
      </p:sp>
      <p:sp>
        <p:nvSpPr>
          <p:cNvPr id="7170" name="Rectangle 32"/>
          <p:cNvSpPr>
            <a:spLocks noGrp="1"/>
          </p:cNvSpPr>
          <p:nvPr>
            <p:ph type="sldNum" sz="quarter" idx="4"/>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pPr>
            <a:fld id="{9A0DB2DC-4C9A-4742-B13C-FB6460FD3503}" type="slidenum">
              <a:rPr lang="zh-CN" altLang="en-US" sz="1400" dirty="0">
                <a:solidFill>
                  <a:srgbClr val="FFFFFF"/>
                </a:solidFill>
                <a:latin typeface="Times New Roman" panose="02020603050405020304" pitchFamily="18" charset="0"/>
                <a:ea typeface="宋体" panose="02010600030101010101" pitchFamily="2" charset="-122"/>
              </a:rPr>
              <a:t>1</a:t>
            </a:fld>
            <a:endParaRPr lang="zh-CN" altLang="en-US" sz="1400" dirty="0">
              <a:solidFill>
                <a:srgbClr val="FFFFFF"/>
              </a:solidFill>
              <a:latin typeface="Times New Roman" panose="02020603050405020304" pitchFamily="18" charset="0"/>
              <a:ea typeface="宋体" panose="02010600030101010101" pitchFamily="2" charset="-122"/>
            </a:endParaRPr>
          </a:p>
        </p:txBody>
      </p:sp>
      <p:sp>
        <p:nvSpPr>
          <p:cNvPr id="7171" name="Rectangle 2"/>
          <p:cNvSpPr>
            <a:spLocks noGrp="1"/>
          </p:cNvSpPr>
          <p:nvPr>
            <p:ph type="ctrTitle" sz="quarter"/>
          </p:nvPr>
        </p:nvSpPr>
        <p:spPr>
          <a:xfrm>
            <a:off x="685800" y="1196975"/>
            <a:ext cx="7772400" cy="2460625"/>
          </a:xfrm>
        </p:spPr>
        <p:txBody>
          <a:bodyPr vert="horz" wrap="square" lIns="92075" tIns="46038" rIns="92075" bIns="46038" anchor="ctr" anchorCtr="0"/>
          <a:lstStyle/>
          <a:p>
            <a:pPr eaLnBrk="1" hangingPunct="1">
              <a:buClrTx/>
              <a:buSzTx/>
              <a:buFontTx/>
            </a:pPr>
            <a:r>
              <a:rPr kumimoji="1" lang="zh-CN" altLang="en-US" sz="5400" b="1" kern="1200" dirty="0">
                <a:solidFill>
                  <a:schemeClr val="tx1"/>
                </a:solidFill>
                <a:latin typeface="黑体" panose="02010609060101010101" pitchFamily="2" charset="-122"/>
                <a:ea typeface="黑体" panose="02010609060101010101" pitchFamily="2" charset="-122"/>
                <a:cs typeface="+mj-cs"/>
              </a:rPr>
              <a:t>《政治经济学通论</a:t>
            </a:r>
            <a:r>
              <a:rPr kumimoji="1" lang="en-US" altLang="zh-CN" sz="5400" b="1" kern="1200" dirty="0">
                <a:solidFill>
                  <a:schemeClr val="tx1"/>
                </a:solidFill>
                <a:latin typeface="黑体" panose="02010609060101010101" pitchFamily="2" charset="-122"/>
                <a:ea typeface="黑体" panose="02010609060101010101" pitchFamily="2" charset="-122"/>
                <a:cs typeface="+mj-cs"/>
              </a:rPr>
              <a:t>》</a:t>
            </a:r>
            <a:br>
              <a:rPr kumimoji="1" lang="en-US" altLang="zh-CN" sz="4800" b="1" kern="1200" dirty="0">
                <a:solidFill>
                  <a:schemeClr val="tx1"/>
                </a:solidFill>
                <a:latin typeface="黑体" panose="02010609060101010101" pitchFamily="2" charset="-122"/>
                <a:ea typeface="黑体" panose="02010609060101010101" pitchFamily="2" charset="-122"/>
                <a:cs typeface="+mj-cs"/>
              </a:rPr>
            </a:br>
            <a:br>
              <a:rPr kumimoji="1" lang="en-US" altLang="zh-CN" sz="2400" b="1" kern="1200" dirty="0">
                <a:solidFill>
                  <a:schemeClr val="tx1"/>
                </a:solidFill>
                <a:latin typeface="黑体" panose="02010609060101010101" pitchFamily="2" charset="-122"/>
                <a:ea typeface="黑体" panose="02010609060101010101" pitchFamily="2" charset="-122"/>
                <a:cs typeface="+mj-cs"/>
              </a:rPr>
            </a:br>
            <a:r>
              <a:rPr kumimoji="1" lang="zh-CN" altLang="en-US" sz="2400" b="1" kern="1200" dirty="0">
                <a:solidFill>
                  <a:schemeClr val="tx1"/>
                </a:solidFill>
                <a:latin typeface="黑体" panose="02010609060101010101" pitchFamily="2" charset="-122"/>
                <a:ea typeface="黑体" panose="02010609060101010101" pitchFamily="2" charset="-122"/>
                <a:cs typeface="+mj-cs"/>
              </a:rPr>
              <a:t>（第</a:t>
            </a:r>
            <a:r>
              <a:rPr kumimoji="1" lang="en-US" altLang="zh-CN" sz="2400" b="1" kern="1200" dirty="0">
                <a:solidFill>
                  <a:schemeClr val="tx1"/>
                </a:solidFill>
                <a:latin typeface="黑体" panose="02010609060101010101" pitchFamily="2" charset="-122"/>
                <a:ea typeface="黑体" panose="02010609060101010101" pitchFamily="2" charset="-122"/>
                <a:cs typeface="+mj-cs"/>
              </a:rPr>
              <a:t>3</a:t>
            </a:r>
            <a:r>
              <a:rPr kumimoji="1" lang="zh-CN" altLang="en-US" sz="2400" b="1" kern="1200" dirty="0">
                <a:solidFill>
                  <a:schemeClr val="tx1"/>
                </a:solidFill>
                <a:latin typeface="黑体" panose="02010609060101010101" pitchFamily="2" charset="-122"/>
                <a:ea typeface="黑体" panose="02010609060101010101" pitchFamily="2" charset="-122"/>
                <a:cs typeface="+mj-cs"/>
              </a:rPr>
              <a:t>版）</a:t>
            </a:r>
            <a:endParaRPr kumimoji="1" lang="en-US" altLang="zh-CN" sz="2400" b="1" kern="1200" dirty="0">
              <a:solidFill>
                <a:schemeClr val="tx1"/>
              </a:solidFill>
              <a:latin typeface="黑体" panose="02010609060101010101" pitchFamily="2" charset="-122"/>
              <a:ea typeface="黑体" panose="02010609060101010101" pitchFamily="2" charset="-122"/>
              <a:cs typeface="+mj-cs"/>
            </a:endParaRPr>
          </a:p>
        </p:txBody>
      </p:sp>
      <p:sp>
        <p:nvSpPr>
          <p:cNvPr id="5125" name="Rectangle 3"/>
          <p:cNvSpPr>
            <a:spLocks noGrp="1"/>
          </p:cNvSpPr>
          <p:nvPr>
            <p:ph type="subTitle" sz="quarter" idx="1"/>
          </p:nvPr>
        </p:nvSpPr>
        <p:spPr>
          <a:xfrm>
            <a:off x="685800" y="4149725"/>
            <a:ext cx="7772400" cy="1752600"/>
          </a:xfrm>
        </p:spPr>
        <p:txBody>
          <a:bodyPr vert="horz" wrap="square" lIns="92075" tIns="46038" rIns="92075" bIns="46038" anchor="t" anchorCtr="0"/>
          <a:lstStyle/>
          <a:p>
            <a:pPr marL="0" marR="0" indent="0" algn="ctr" defTabSz="914400" rtl="0" eaLnBrk="1" fontAlgn="base" latinLnBrk="0" hangingPunct="1">
              <a:lnSpc>
                <a:spcPct val="100000"/>
              </a:lnSpc>
              <a:spcBef>
                <a:spcPct val="20000"/>
              </a:spcBef>
              <a:spcAft>
                <a:spcPct val="0"/>
              </a:spcAft>
              <a:buClrTx/>
              <a:buSzTx/>
              <a:buFontTx/>
              <a:buNone/>
            </a:pPr>
            <a:r>
              <a:rPr kumimoji="1" lang="zh-CN" altLang="en-US" sz="3200" b="1" i="0" u="none" strike="noStrike" kern="1200" cap="none" spc="0" normalizeH="0" baseline="0" noProof="1">
                <a:solidFill>
                  <a:schemeClr val="tx1"/>
                </a:solidFill>
                <a:latin typeface="+mn-lt"/>
                <a:ea typeface="楷体_GB2312" pitchFamily="49" charset="-122"/>
                <a:cs typeface="+mn-cs"/>
              </a:rPr>
              <a:t>陈承明</a:t>
            </a:r>
            <a:endParaRPr kumimoji="1" lang="en-US" altLang="zh-CN" sz="3200" b="1" i="0" u="none" strike="noStrike" kern="1200" cap="none" spc="0" normalizeH="0" baseline="0" noProof="1">
              <a:solidFill>
                <a:schemeClr val="tx1"/>
              </a:solidFill>
              <a:latin typeface="+mn-lt"/>
              <a:ea typeface="楷体_GB2312" pitchFamily="49" charset="-122"/>
              <a:cs typeface="+mn-cs"/>
            </a:endParaRPr>
          </a:p>
          <a:p>
            <a:pPr marL="0" marR="0" indent="0" algn="ctr" defTabSz="914400" rtl="0" eaLnBrk="1" fontAlgn="base" latinLnBrk="0" hangingPunct="1">
              <a:lnSpc>
                <a:spcPct val="100000"/>
              </a:lnSpc>
              <a:spcBef>
                <a:spcPct val="20000"/>
              </a:spcBef>
              <a:spcAft>
                <a:spcPct val="0"/>
              </a:spcAft>
              <a:buClrTx/>
              <a:buSzTx/>
              <a:buFontTx/>
              <a:buNone/>
            </a:pPr>
            <a:endParaRPr kumimoji="1" lang="en-US" altLang="zh-CN" sz="3200" b="1" i="0" u="none" strike="noStrike" kern="1200" cap="none" spc="0" normalizeH="0" baseline="0" noProof="1">
              <a:solidFill>
                <a:schemeClr val="tx1"/>
              </a:solidFill>
              <a:latin typeface="+mn-lt"/>
              <a:ea typeface="楷体_GB2312" pitchFamily="49" charset="-122"/>
              <a:cs typeface="+mn-cs"/>
            </a:endParaRPr>
          </a:p>
          <a:p>
            <a:pPr marL="0" marR="0" indent="0" algn="ctr" defTabSz="914400" rtl="0" eaLnBrk="1" fontAlgn="base" latinLnBrk="0" hangingPunct="1">
              <a:lnSpc>
                <a:spcPct val="100000"/>
              </a:lnSpc>
              <a:spcBef>
                <a:spcPct val="20000"/>
              </a:spcBef>
              <a:spcAft>
                <a:spcPct val="0"/>
              </a:spcAft>
              <a:buClrTx/>
              <a:buSzTx/>
              <a:buFontTx/>
              <a:buNone/>
            </a:pPr>
            <a:r>
              <a:rPr kumimoji="1" lang="zh-CN" altLang="en-US" sz="3200" b="1" i="0" u="none" strike="noStrike" kern="1200" cap="none" spc="0" normalizeH="0" baseline="0" noProof="1">
                <a:solidFill>
                  <a:schemeClr val="tx1"/>
                </a:solidFill>
                <a:latin typeface="+mn-lt"/>
                <a:ea typeface="楷体_GB2312" pitchFamily="49" charset="-122"/>
                <a:cs typeface="+mn-cs"/>
              </a:rPr>
              <a:t>上海财经大学出版社</a:t>
            </a:r>
          </a:p>
          <a:p>
            <a:pPr marL="0" marR="0" indent="0" algn="ctr" defTabSz="914400" rtl="0" eaLnBrk="1" fontAlgn="base" latinLnBrk="0" hangingPunct="1">
              <a:lnSpc>
                <a:spcPct val="100000"/>
              </a:lnSpc>
              <a:spcBef>
                <a:spcPct val="20000"/>
              </a:spcBef>
              <a:spcAft>
                <a:spcPct val="0"/>
              </a:spcAft>
              <a:buClrTx/>
              <a:buSzTx/>
              <a:buFontTx/>
              <a:buNone/>
            </a:pPr>
            <a:endParaRPr kumimoji="1" lang="zh-CN" altLang="en-US" sz="3200" b="1" i="0" u="none" strike="noStrike" kern="1200" cap="none" spc="0" normalizeH="0" baseline="0" noProof="1">
              <a:solidFill>
                <a:schemeClr val="tx1"/>
              </a:solidFill>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pPr>
            <a:fld id="{BB962C8B-B14F-4D97-AF65-F5344CB8AC3E}" type="datetime1">
              <a:rPr lang="zh-CN" altLang="en-US" sz="1400" dirty="0"/>
              <a:t>2021/6/2</a:t>
            </a:fld>
            <a:endParaRPr lang="zh-CN" altLang="en-US" sz="1400" dirty="0"/>
          </a:p>
        </p:txBody>
      </p:sp>
      <p:sp>
        <p:nvSpPr>
          <p:cNvPr id="16386"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pPr>
            <a:fld id="{9A0DB2DC-4C9A-4742-B13C-FB6460FD3503}" type="slidenum">
              <a:rPr lang="zh-CN" altLang="en-US" sz="1400" dirty="0"/>
              <a:t>10</a:t>
            </a:fld>
            <a:endParaRPr lang="zh-CN" altLang="en-US" sz="1400" dirty="0"/>
          </a:p>
        </p:txBody>
      </p:sp>
      <p:sp>
        <p:nvSpPr>
          <p:cNvPr id="16387" name="Rectangle 2"/>
          <p:cNvSpPr>
            <a:spLocks noGrp="1"/>
          </p:cNvSpPr>
          <p:nvPr>
            <p:ph type="title"/>
          </p:nvPr>
        </p:nvSpPr>
        <p:spPr>
          <a:xfrm>
            <a:off x="685800" y="547688"/>
            <a:ext cx="7772400" cy="1143000"/>
          </a:xfrm>
        </p:spPr>
        <p:txBody>
          <a:bodyPr vert="horz" wrap="square" lIns="92075" tIns="46038" rIns="92075" bIns="46038" anchor="ctr" anchorCtr="0"/>
          <a:lstStyle/>
          <a:p>
            <a:pPr eaLnBrk="1" hangingPunct="1"/>
            <a:r>
              <a:rPr lang="zh-CN" altLang="en-US" sz="3600" b="1" dirty="0">
                <a:sym typeface="宋体" panose="02010600030101010101" pitchFamily="2" charset="-122"/>
              </a:rPr>
              <a:t>（二）关于生态文明的理论见解</a:t>
            </a:r>
            <a:endParaRPr lang="zh-CN" altLang="en-US" sz="3600" b="1" dirty="0"/>
          </a:p>
        </p:txBody>
      </p:sp>
      <p:sp>
        <p:nvSpPr>
          <p:cNvPr id="10245" name="Rectangle 3"/>
          <p:cNvSpPr>
            <a:spLocks noGrp="1" noChangeArrowheads="1"/>
          </p:cNvSpPr>
          <p:nvPr>
            <p:ph idx="1"/>
          </p:nvPr>
        </p:nvSpPr>
        <p:spPr>
          <a:xfrm>
            <a:off x="828675" y="1773238"/>
            <a:ext cx="7772400" cy="4114800"/>
          </a:xfrm>
        </p:spPr>
        <p:txBody>
          <a:bodyPr vert="horz" wrap="square" lIns="92075" tIns="46038" rIns="92075" bIns="46038" numCol="1" anchor="t" anchorCtr="0" compatLnSpc="1"/>
          <a:lstStyle/>
          <a:p>
            <a:pPr marL="0" indent="0" eaLnBrk="1" hangingPunct="1">
              <a:lnSpc>
                <a:spcPct val="150000"/>
              </a:lnSpc>
              <a:spcBef>
                <a:spcPts val="0"/>
              </a:spcBef>
              <a:buNone/>
              <a:defRPr/>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回顾古今中外的相关理论，对加强我国的生态文明建设具有指导意义</a:t>
            </a:r>
            <a:r>
              <a:rPr lang="zh-CN" altLang="en-US" kern="100" dirty="0">
                <a:effectLst/>
                <a:latin typeface="等线" panose="02010600030101010101" pitchFamily="2" charset="-122"/>
                <a:ea typeface="宋体" panose="02010600030101010101" pitchFamily="2" charset="-122"/>
                <a:cs typeface="Times New Roman" panose="02020603050405020304" pitchFamily="18" charset="0"/>
              </a:rPr>
              <a:t>：</a:t>
            </a: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50000"/>
              </a:lnSpc>
              <a:spcBef>
                <a:spcPts val="0"/>
              </a:spcBef>
              <a:spcAft>
                <a:spcPct val="0"/>
              </a:spcAft>
              <a:buClrTx/>
              <a:buSzTx/>
              <a:buFontTx/>
              <a:buChar char="•"/>
              <a:defRPr/>
            </a:pPr>
            <a:r>
              <a:rPr kumimoji="1" lang="en-US" altLang="zh-CN" sz="3200" b="0" i="0" u="none" strike="noStrike" kern="1200" cap="none" spc="0" normalizeH="0" baseline="0" noProof="0" dirty="0">
                <a:ln>
                  <a:noFill/>
                </a:ln>
                <a:solidFill>
                  <a:schemeClr val="tx1"/>
                </a:solidFill>
                <a:effectLst/>
                <a:uLnTx/>
                <a:uFillTx/>
                <a:latin typeface="+mn-lt"/>
                <a:ea typeface="+mn-ea"/>
                <a:cs typeface="+mn-cs"/>
              </a:rPr>
              <a:t>1</a:t>
            </a:r>
            <a:r>
              <a:rPr kumimoji="1" lang="zh-CN" altLang="en-US" sz="3200" b="0" i="0" u="none" strike="noStrike" kern="1200" cap="none" spc="0" normalizeH="0" baseline="0" noProof="0" dirty="0">
                <a:ln>
                  <a:noFill/>
                </a:ln>
                <a:solidFill>
                  <a:schemeClr val="tx1"/>
                </a:solidFill>
                <a:effectLst/>
                <a:uLnTx/>
                <a:uFillTx/>
                <a:latin typeface="+mn-lt"/>
                <a:ea typeface="+mn-ea"/>
                <a:cs typeface="+mn-cs"/>
              </a:rPr>
              <a:t>、马克思、恩格斯的生态文明观点；</a:t>
            </a: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50000"/>
              </a:lnSpc>
              <a:spcBef>
                <a:spcPts val="0"/>
              </a:spcBef>
              <a:spcAft>
                <a:spcPct val="0"/>
              </a:spcAft>
              <a:buClrTx/>
              <a:buSzTx/>
              <a:buFontTx/>
              <a:buChar char="•"/>
              <a:defRPr/>
            </a:pPr>
            <a:r>
              <a:rPr kumimoji="1" lang="en-US" altLang="zh-CN" sz="3200" b="0" i="0" u="none" strike="noStrike" kern="1200" cap="none" spc="0" normalizeH="0" baseline="0" noProof="0" dirty="0">
                <a:ln>
                  <a:noFill/>
                </a:ln>
                <a:solidFill>
                  <a:schemeClr val="tx1"/>
                </a:solidFill>
                <a:effectLst/>
                <a:uLnTx/>
                <a:uFillTx/>
                <a:latin typeface="+mn-lt"/>
                <a:ea typeface="+mn-ea"/>
                <a:cs typeface="+mn-cs"/>
              </a:rPr>
              <a:t>2</a:t>
            </a:r>
            <a:r>
              <a:rPr kumimoji="1" lang="zh-CN" altLang="en-US" sz="3200" b="0" i="0" u="none" strike="noStrike" kern="1200" cap="none" spc="0" normalizeH="0" baseline="0" noProof="0" dirty="0">
                <a:ln>
                  <a:noFill/>
                </a:ln>
                <a:solidFill>
                  <a:schemeClr val="tx1"/>
                </a:solidFill>
                <a:effectLst/>
                <a:uLnTx/>
                <a:uFillTx/>
                <a:latin typeface="+mn-lt"/>
                <a:ea typeface="+mn-ea"/>
                <a:cs typeface="+mn-cs"/>
              </a:rPr>
              <a:t>、中国古代的生态文明思想；</a:t>
            </a:r>
          </a:p>
          <a:p>
            <a:pPr marL="342900" marR="0" lvl="0" indent="-342900" algn="l" defTabSz="914400" rtl="0" eaLnBrk="1" fontAlgn="base" latinLnBrk="0" hangingPunct="1">
              <a:lnSpc>
                <a:spcPct val="150000"/>
              </a:lnSpc>
              <a:spcBef>
                <a:spcPts val="0"/>
              </a:spcBef>
              <a:spcAft>
                <a:spcPct val="0"/>
              </a:spcAft>
              <a:buClrTx/>
              <a:buSzTx/>
              <a:buFontTx/>
              <a:buChar char="•"/>
              <a:defRPr/>
            </a:pPr>
            <a:r>
              <a:rPr kumimoji="1" lang="en-US" altLang="zh-CN" sz="3200" b="0" i="0" u="none" strike="noStrike" kern="1200" cap="none" spc="0" normalizeH="0" baseline="0" noProof="0" dirty="0">
                <a:ln>
                  <a:noFill/>
                </a:ln>
                <a:solidFill>
                  <a:schemeClr val="tx1"/>
                </a:solidFill>
                <a:effectLst/>
                <a:uLnTx/>
                <a:uFillTx/>
                <a:latin typeface="+mn-lt"/>
                <a:ea typeface="+mn-ea"/>
                <a:cs typeface="+mn-cs"/>
              </a:rPr>
              <a:t>3</a:t>
            </a:r>
            <a:r>
              <a:rPr kumimoji="1" lang="zh-CN" altLang="en-US" sz="3200" b="0" i="0" u="none" strike="noStrike" kern="1200" cap="none" spc="0" normalizeH="0" baseline="0" noProof="0" dirty="0">
                <a:ln>
                  <a:noFill/>
                </a:ln>
                <a:solidFill>
                  <a:schemeClr val="tx1"/>
                </a:solidFill>
                <a:effectLst/>
                <a:uLnTx/>
                <a:uFillTx/>
                <a:latin typeface="+mn-lt"/>
                <a:ea typeface="+mn-ea"/>
                <a:cs typeface="+mn-cs"/>
              </a:rPr>
              <a:t>、西方学者的生态文明理论。</a:t>
            </a:r>
          </a:p>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latin typeface="Times New Roman" panose="02020603050405020304" pitchFamily="18" charset="0"/>
                <a:ea typeface="宋体" panose="02010600030101010101" pitchFamily="2" charset="-122"/>
              </a:rPr>
              <a:t>2021/6/2</a:t>
            </a:fld>
            <a:endParaRPr lang="zh-CN" altLang="en-US" sz="1400" dirty="0">
              <a:latin typeface="Times New Roman" panose="02020603050405020304" pitchFamily="18" charset="0"/>
              <a:ea typeface="宋体" panose="02010600030101010101" pitchFamily="2" charset="-122"/>
            </a:endParaRPr>
          </a:p>
        </p:txBody>
      </p:sp>
      <p:sp>
        <p:nvSpPr>
          <p:cNvPr id="17410"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latin typeface="Times New Roman" panose="02020603050405020304" pitchFamily="18" charset="0"/>
                <a:ea typeface="宋体" panose="02010600030101010101" pitchFamily="2" charset="-122"/>
              </a:rPr>
              <a:t>11</a:t>
            </a:fld>
            <a:endParaRPr lang="zh-CN" altLang="en-US" sz="1400" dirty="0">
              <a:latin typeface="Times New Roman" panose="02020603050405020304" pitchFamily="18" charset="0"/>
              <a:ea typeface="宋体" panose="02010600030101010101" pitchFamily="2" charset="-122"/>
            </a:endParaRPr>
          </a:p>
        </p:txBody>
      </p:sp>
      <p:sp>
        <p:nvSpPr>
          <p:cNvPr id="16387" name="Rectangle 2"/>
          <p:cNvSpPr>
            <a:spLocks noGrp="1"/>
          </p:cNvSpPr>
          <p:nvPr>
            <p:ph type="title"/>
          </p:nvPr>
        </p:nvSpPr>
        <p:spPr>
          <a:xfrm>
            <a:off x="685800" y="548681"/>
            <a:ext cx="7772400" cy="1512168"/>
          </a:xfrm>
        </p:spPr>
        <p:txBody>
          <a:bodyPr vert="horz" wrap="square" lIns="92075" tIns="46038" rIns="92075" bIns="46038" anchor="ctr" anchorCtr="0"/>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sz="3600" i="0" u="none" strike="noStrike" kern="1200" cap="none" spc="0" normalizeH="0" baseline="0" noProof="1">
                <a:solidFill>
                  <a:schemeClr val="tx2"/>
                </a:solidFill>
                <a:latin typeface="+mj-ea"/>
                <a:cs typeface="+mj-cs"/>
              </a:rPr>
              <a:t>  </a:t>
            </a:r>
            <a:br>
              <a:rPr kumimoji="1" lang="en-US" altLang="zh-CN" sz="3600" i="0" u="none" strike="noStrike" kern="1200" cap="none" spc="0" normalizeH="0" baseline="0" noProof="1">
                <a:solidFill>
                  <a:schemeClr val="tx2"/>
                </a:solidFill>
                <a:latin typeface="+mj-ea"/>
                <a:cs typeface="+mj-cs"/>
              </a:rPr>
            </a:br>
            <a:r>
              <a:rPr lang="en-US" altLang="zh-CN" sz="3600" b="1" dirty="0">
                <a:sym typeface="+mn-ea"/>
              </a:rPr>
              <a:t>1</a:t>
            </a:r>
            <a:r>
              <a:rPr lang="zh-CN" altLang="en-US" sz="3600" b="1" dirty="0">
                <a:sym typeface="+mn-ea"/>
              </a:rPr>
              <a:t>、马克思、恩格斯的生态文明观点</a:t>
            </a:r>
            <a:br>
              <a:rPr kumimoji="1" lang="en-US" altLang="zh-CN" sz="3600" b="1" i="0" u="none" strike="noStrike" kern="1200" cap="none" spc="0" normalizeH="0" baseline="0" noProof="0" dirty="0">
                <a:ln>
                  <a:noFill/>
                </a:ln>
                <a:solidFill>
                  <a:schemeClr val="tx1"/>
                </a:solidFill>
                <a:effectLst/>
                <a:uLnTx/>
                <a:uFillTx/>
                <a:latin typeface="+mn-lt"/>
                <a:ea typeface="+mn-ea"/>
                <a:cs typeface="+mn-cs"/>
              </a:rPr>
            </a:br>
            <a:br>
              <a:rPr lang="zh-CN" altLang="en-US" sz="3600" b="1" dirty="0">
                <a:latin typeface="宋体" panose="02010600030101010101" pitchFamily="2" charset="-122"/>
              </a:rPr>
            </a:br>
            <a:endParaRPr kumimoji="1" lang="zh-CN" altLang="en-US" sz="3600" b="1" i="0" u="none" strike="noStrike" kern="1200" cap="none" spc="0" normalizeH="0" baseline="0" noProof="1">
              <a:solidFill>
                <a:schemeClr val="tx2"/>
              </a:solidFill>
              <a:latin typeface="宋体" panose="02010600030101010101" pitchFamily="2" charset="-122"/>
              <a:ea typeface="+mj-ea"/>
              <a:cs typeface="+mj-cs"/>
            </a:endParaRPr>
          </a:p>
        </p:txBody>
      </p:sp>
      <p:sp>
        <p:nvSpPr>
          <p:cNvPr id="10245" name="Rectangle 3"/>
          <p:cNvSpPr>
            <a:spLocks noGrp="1" noChangeArrowheads="1"/>
          </p:cNvSpPr>
          <p:nvPr>
            <p:ph idx="1"/>
          </p:nvPr>
        </p:nvSpPr>
        <p:spPr>
          <a:xfrm>
            <a:off x="828675" y="1773238"/>
            <a:ext cx="7772400" cy="4114800"/>
          </a:xfrm>
        </p:spPr>
        <p:txBody>
          <a:bodyPr vert="horz" wrap="square" lIns="92075" tIns="46038" rIns="92075" bIns="46038" numCol="1" anchor="t" anchorCtr="0" compatLnSpc="1"/>
          <a:lstStyle/>
          <a:p>
            <a:pPr marL="0" indent="0" eaLnBrk="1" hangingPunct="1">
              <a:buNone/>
              <a:defRPr/>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马克思在许多著述中论及生态文明，如在《</a:t>
            </a: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1844</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年经济哲学手稿》、《德意志意识形态》、《哥达纲领批判》等书中，都包含着许多真知灼见。</a:t>
            </a:r>
            <a:endParaRPr lang="en-US" altLang="zh-CN" kern="100" dirty="0">
              <a:effectLst/>
              <a:latin typeface="等线" panose="02010600030101010101" pitchFamily="2" charset="-122"/>
              <a:ea typeface="宋体" panose="02010600030101010101" pitchFamily="2" charset="-122"/>
              <a:cs typeface="Times New Roman" panose="02020603050405020304" pitchFamily="18" charset="0"/>
            </a:endParaRPr>
          </a:p>
          <a:p>
            <a:pPr marL="0" indent="0" eaLnBrk="1" hangingPunct="1">
              <a:buNone/>
              <a:defRPr/>
            </a:pPr>
            <a:r>
              <a:rPr lang="en-US" altLang="zh-CN"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恩格斯在《自然辩证法》中对人与自然的关系也作了大量精彩的阐述。</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latin typeface="Times New Roman" panose="02020603050405020304" pitchFamily="18" charset="0"/>
                <a:ea typeface="宋体" panose="02010600030101010101" pitchFamily="2" charset="-122"/>
              </a:rPr>
              <a:t>2021/6/2</a:t>
            </a:fld>
            <a:endParaRPr lang="zh-CN" altLang="en-US" sz="1400" dirty="0">
              <a:latin typeface="Times New Roman" panose="02020603050405020304" pitchFamily="18" charset="0"/>
              <a:ea typeface="宋体" panose="02010600030101010101" pitchFamily="2" charset="-122"/>
            </a:endParaRPr>
          </a:p>
        </p:txBody>
      </p:sp>
      <p:sp>
        <p:nvSpPr>
          <p:cNvPr id="18434"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latin typeface="Times New Roman" panose="02020603050405020304" pitchFamily="18" charset="0"/>
                <a:ea typeface="宋体" panose="02010600030101010101" pitchFamily="2" charset="-122"/>
              </a:rPr>
              <a:t>12</a:t>
            </a:fld>
            <a:endParaRPr lang="zh-CN" altLang="en-US" sz="1400" dirty="0">
              <a:latin typeface="Times New Roman" panose="02020603050405020304" pitchFamily="18" charset="0"/>
              <a:ea typeface="宋体" panose="02010600030101010101" pitchFamily="2" charset="-122"/>
            </a:endParaRPr>
          </a:p>
        </p:txBody>
      </p:sp>
      <p:sp>
        <p:nvSpPr>
          <p:cNvPr id="17411" name="Rectangle 2"/>
          <p:cNvSpPr>
            <a:spLocks noGrp="1"/>
          </p:cNvSpPr>
          <p:nvPr>
            <p:ph type="title"/>
          </p:nvPr>
        </p:nvSpPr>
        <p:spPr>
          <a:xfrm>
            <a:off x="685800" y="620713"/>
            <a:ext cx="7772400" cy="1143000"/>
          </a:xfrm>
        </p:spPr>
        <p:txBody>
          <a:bodyPr vert="horz" wrap="square" lIns="92075" tIns="46038" rIns="92075" bIns="46038" anchor="ctr" anchorCtr="0"/>
          <a:lstStyle/>
          <a:p>
            <a:pPr marL="0" marR="0" indent="0" algn="ctr" defTabSz="914400" rtl="0" eaLnBrk="1" fontAlgn="base" latinLnBrk="0" hangingPunct="1">
              <a:lnSpc>
                <a:spcPct val="100000"/>
              </a:lnSpc>
              <a:spcBef>
                <a:spcPct val="0"/>
              </a:spcBef>
              <a:spcAft>
                <a:spcPct val="0"/>
              </a:spcAft>
              <a:buClrTx/>
              <a:buSzTx/>
              <a:buFontTx/>
              <a:buNone/>
            </a:pPr>
            <a:r>
              <a:rPr lang="zh-CN" altLang="en-US" sz="3600" b="1" noProof="1"/>
              <a:t>  </a:t>
            </a:r>
            <a:r>
              <a:rPr lang="en-US" altLang="zh-CN" sz="3600" b="1" dirty="0">
                <a:sym typeface="+mn-ea"/>
              </a:rPr>
              <a:t>2</a:t>
            </a:r>
            <a:r>
              <a:rPr lang="zh-CN" altLang="en-US" sz="3600" b="1" dirty="0">
                <a:sym typeface="+mn-ea"/>
              </a:rPr>
              <a:t>、中国古代的生态文明思想</a:t>
            </a:r>
            <a:endParaRPr lang="zh-CN" altLang="en-US" sz="3600" b="1" noProof="1"/>
          </a:p>
        </p:txBody>
      </p:sp>
      <p:sp>
        <p:nvSpPr>
          <p:cNvPr id="10245" name="Rectangle 3"/>
          <p:cNvSpPr>
            <a:spLocks noGrp="1" noChangeArrowheads="1"/>
          </p:cNvSpPr>
          <p:nvPr>
            <p:ph idx="1"/>
          </p:nvPr>
        </p:nvSpPr>
        <p:spPr>
          <a:xfrm>
            <a:off x="828675" y="1773238"/>
            <a:ext cx="7772400" cy="4114800"/>
          </a:xfrm>
        </p:spPr>
        <p:txBody>
          <a:bodyPr vert="horz" wrap="square" lIns="92075" tIns="46038" rIns="92075" bIns="46038" numCol="1" anchor="t" anchorCtr="0" compatLnSpc="1"/>
          <a:lstStyle/>
          <a:p>
            <a:pPr marL="0" marR="0" lvl="0" indent="0" algn="l" defTabSz="914400" rtl="0" eaLnBrk="1" fontAlgn="base" latinLnBrk="0" hangingPunct="1">
              <a:spcBef>
                <a:spcPts val="0"/>
              </a:spcBef>
              <a:spcAft>
                <a:spcPct val="0"/>
              </a:spcAft>
              <a:buClrTx/>
              <a:buSzTx/>
              <a:buNone/>
              <a:defRPr/>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我国古代强调“天人合一”，这就是关注人与自然的交互作用。“天”主要是指自然界，“天人合一”指把外在的“天”与现实的“人”作为一个整体来观察和对待。宇宙万物的秩序与人类社会的秩序虽然各有其特点，但两者紧密关联，互相影响</a:t>
            </a:r>
            <a:r>
              <a:rPr lang="zh-CN" altLang="en-US" dirty="0">
                <a:effectLst/>
                <a:ea typeface="宋体" panose="02010600030101010101" pitchFamily="2" charset="-122"/>
                <a:cs typeface="Times New Roman" panose="02020603050405020304" pitchFamily="18" charset="0"/>
              </a:rPr>
              <a:t>，</a:t>
            </a:r>
            <a:r>
              <a:rPr lang="zh-CN" altLang="zh-CN" dirty="0">
                <a:effectLst/>
                <a:ea typeface="宋体" panose="02010600030101010101" pitchFamily="2" charset="-122"/>
                <a:cs typeface="Times New Roman" panose="02020603050405020304" pitchFamily="18" charset="0"/>
              </a:rPr>
              <a:t>因而也包含了生态文明，要求人与自然相互兼顾和协调发展。</a:t>
            </a:r>
            <a:endParaRPr kumimoji="1" lang="zh-CN" altLang="en-US"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latin typeface="Times New Roman" panose="02020603050405020304" pitchFamily="18" charset="0"/>
                <a:ea typeface="宋体" panose="02010600030101010101" pitchFamily="2" charset="-122"/>
              </a:rPr>
              <a:t>2021/6/2</a:t>
            </a:fld>
            <a:endParaRPr lang="zh-CN" altLang="en-US" sz="1400" dirty="0">
              <a:latin typeface="Times New Roman" panose="02020603050405020304" pitchFamily="18" charset="0"/>
              <a:ea typeface="宋体" panose="02010600030101010101" pitchFamily="2" charset="-122"/>
            </a:endParaRPr>
          </a:p>
        </p:txBody>
      </p:sp>
      <p:sp>
        <p:nvSpPr>
          <p:cNvPr id="19458"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latin typeface="Times New Roman" panose="02020603050405020304" pitchFamily="18" charset="0"/>
                <a:ea typeface="宋体" panose="02010600030101010101" pitchFamily="2" charset="-122"/>
              </a:rPr>
              <a:t>13</a:t>
            </a:fld>
            <a:endParaRPr lang="zh-CN" altLang="en-US" sz="1400" dirty="0">
              <a:latin typeface="Times New Roman" panose="02020603050405020304" pitchFamily="18" charset="0"/>
              <a:ea typeface="宋体" panose="02010600030101010101" pitchFamily="2" charset="-122"/>
            </a:endParaRPr>
          </a:p>
        </p:txBody>
      </p:sp>
      <p:sp>
        <p:nvSpPr>
          <p:cNvPr id="18435" name="Rectangle 2"/>
          <p:cNvSpPr>
            <a:spLocks noGrp="1"/>
          </p:cNvSpPr>
          <p:nvPr>
            <p:ph type="title"/>
          </p:nvPr>
        </p:nvSpPr>
        <p:spPr>
          <a:xfrm>
            <a:off x="684213" y="836613"/>
            <a:ext cx="7772400" cy="1143000"/>
          </a:xfrm>
        </p:spPr>
        <p:txBody>
          <a:bodyPr vert="horz" wrap="square" lIns="92075" tIns="46038" rIns="92075" bIns="46038" anchor="ctr" anchorCtr="0"/>
          <a:lstStyle/>
          <a:p>
            <a:pPr marL="0" marR="0" indent="0" algn="ctr" defTabSz="914400" rtl="0" eaLnBrk="1" fontAlgn="base" latinLnBrk="0" hangingPunct="1">
              <a:lnSpc>
                <a:spcPct val="100000"/>
              </a:lnSpc>
              <a:spcBef>
                <a:spcPct val="0"/>
              </a:spcBef>
              <a:spcAft>
                <a:spcPct val="0"/>
              </a:spcAft>
              <a:buClrTx/>
              <a:buSzTx/>
              <a:buFontTx/>
              <a:buNone/>
            </a:pPr>
            <a:r>
              <a:rPr lang="zh-CN" altLang="en-US" sz="4000" b="1" kern="100" noProof="1">
                <a:solidFill>
                  <a:schemeClr val="tx1"/>
                </a:solidFill>
                <a:latin typeface="等线" panose="02010600030101010101" pitchFamily="2" charset="-122"/>
                <a:ea typeface="宋体" panose="02010600030101010101" pitchFamily="2" charset="-122"/>
                <a:cs typeface="Times New Roman" panose="02020603050405020304" pitchFamily="18" charset="0"/>
              </a:rPr>
              <a:t>  </a:t>
            </a:r>
            <a:r>
              <a:rPr lang="en-US" altLang="zh-CN" sz="3600" b="1" dirty="0">
                <a:sym typeface="+mn-ea"/>
              </a:rPr>
              <a:t>3</a:t>
            </a:r>
            <a:r>
              <a:rPr lang="zh-CN" altLang="en-US" sz="3600" b="1" dirty="0">
                <a:sym typeface="+mn-ea"/>
              </a:rPr>
              <a:t>、西方学者的生态文明理论</a:t>
            </a:r>
            <a:br>
              <a:rPr lang="zh-CN" altLang="en-US" sz="4000" b="1" kern="100" dirty="0">
                <a:solidFill>
                  <a:schemeClr val="tx1"/>
                </a:solidFill>
                <a:latin typeface="等线" panose="02010600030101010101" pitchFamily="2" charset="-122"/>
                <a:ea typeface="宋体" panose="02010600030101010101" pitchFamily="2" charset="-122"/>
                <a:cs typeface="Times New Roman" panose="02020603050405020304" pitchFamily="18" charset="0"/>
              </a:rPr>
            </a:br>
            <a:endParaRPr lang="zh-CN" altLang="en-US" sz="4000" b="1" kern="100" noProof="1">
              <a:solidFill>
                <a:schemeClr val="tx1"/>
              </a:solidFill>
              <a:latin typeface="等线" panose="02010600030101010101" pitchFamily="2" charset="-122"/>
              <a:ea typeface="宋体" panose="02010600030101010101" pitchFamily="2" charset="-122"/>
              <a:cs typeface="Times New Roman" panose="02020603050405020304" pitchFamily="18" charset="0"/>
            </a:endParaRPr>
          </a:p>
        </p:txBody>
      </p:sp>
      <p:sp>
        <p:nvSpPr>
          <p:cNvPr id="10245" name="Rectangle 3"/>
          <p:cNvSpPr>
            <a:spLocks noGrp="1" noChangeArrowheads="1"/>
          </p:cNvSpPr>
          <p:nvPr>
            <p:ph idx="1"/>
          </p:nvPr>
        </p:nvSpPr>
        <p:spPr>
          <a:xfrm>
            <a:off x="828675" y="1773238"/>
            <a:ext cx="7772400" cy="4114800"/>
          </a:xfrm>
        </p:spPr>
        <p:txBody>
          <a:bodyPr vert="horz" wrap="square" lIns="92075" tIns="46038" rIns="92075" bIns="46038" numCol="1" anchor="t" anchorCtr="0" compatLnSpc="1"/>
          <a:lstStyle/>
          <a:p>
            <a:pPr marL="0" indent="0" eaLnBrk="1" hangingPunct="1">
              <a:lnSpc>
                <a:spcPct val="150000"/>
              </a:lnSpc>
              <a:buNone/>
              <a:defRPr/>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西方学者对生态问题的关注，起因于对工业化的反思。由于工业化带来一系列生态环境问题，因此有识之士从不同层面，提出了保护动物权利和保护自然权利，以及防止生态破坏和防范生态危机等思想。</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pPr>
            <a:fld id="{BB962C8B-B14F-4D97-AF65-F5344CB8AC3E}" type="datetime1">
              <a:rPr lang="zh-CN" altLang="en-US" sz="1400" dirty="0"/>
              <a:t>2021/6/2</a:t>
            </a:fld>
            <a:endParaRPr lang="zh-CN" altLang="en-US" sz="1400" dirty="0"/>
          </a:p>
        </p:txBody>
      </p:sp>
      <p:sp>
        <p:nvSpPr>
          <p:cNvPr id="20482"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pPr>
            <a:fld id="{9A0DB2DC-4C9A-4742-B13C-FB6460FD3503}" type="slidenum">
              <a:rPr lang="zh-CN" altLang="en-US" sz="1400" dirty="0"/>
              <a:t>14</a:t>
            </a:fld>
            <a:endParaRPr lang="zh-CN" altLang="en-US" sz="1400" dirty="0"/>
          </a:p>
        </p:txBody>
      </p:sp>
      <p:sp>
        <p:nvSpPr>
          <p:cNvPr id="20483" name="Rectangle 2"/>
          <p:cNvSpPr>
            <a:spLocks noGrp="1"/>
          </p:cNvSpPr>
          <p:nvPr>
            <p:ph type="title"/>
          </p:nvPr>
        </p:nvSpPr>
        <p:spPr/>
        <p:txBody>
          <a:bodyPr vert="horz" wrap="square" lIns="92075" tIns="46038" rIns="92075" bIns="46038" anchor="ctr" anchorCtr="0"/>
          <a:lstStyle/>
          <a:p>
            <a:pPr eaLnBrk="1" hangingPunct="1"/>
            <a:r>
              <a:rPr lang="zh-CN" altLang="en-US" sz="3600" b="1" dirty="0"/>
              <a:t>（三）生态文明的紧迫性和长期性</a:t>
            </a:r>
          </a:p>
        </p:txBody>
      </p:sp>
      <p:sp>
        <p:nvSpPr>
          <p:cNvPr id="20484" name="Rectangle 3"/>
          <p:cNvSpPr>
            <a:spLocks noGrp="1"/>
          </p:cNvSpPr>
          <p:nvPr>
            <p:ph idx="1"/>
          </p:nvPr>
        </p:nvSpPr>
        <p:spPr>
          <a:xfrm>
            <a:off x="539750" y="1989138"/>
            <a:ext cx="8332788" cy="4114800"/>
          </a:xfrm>
        </p:spPr>
        <p:txBody>
          <a:bodyPr vert="horz" wrap="square" lIns="92075" tIns="46038" rIns="92075" bIns="46038" anchor="t" anchorCtr="0"/>
          <a:lstStyle/>
          <a:p>
            <a:pPr eaLnBrk="1" hangingPunct="1">
              <a:lnSpc>
                <a:spcPct val="150000"/>
              </a:lnSpc>
              <a:spcBef>
                <a:spcPct val="0"/>
              </a:spcBef>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加强生态文明建设是我们紧迫而长期的历史任务</a:t>
            </a:r>
            <a:r>
              <a:rPr lang="zh-CN" altLang="en-US" kern="100" dirty="0">
                <a:effectLst/>
                <a:latin typeface="等线" panose="02010600030101010101" pitchFamily="2" charset="-122"/>
                <a:ea typeface="宋体" panose="02010600030101010101" pitchFamily="2" charset="-122"/>
                <a:cs typeface="Times New Roman" panose="02020603050405020304" pitchFamily="18" charset="0"/>
              </a:rPr>
              <a:t>：</a:t>
            </a:r>
            <a:endParaRPr lang="en-US" altLang="zh-CN" dirty="0"/>
          </a:p>
          <a:p>
            <a:pPr eaLnBrk="1" latinLnBrk="0" hangingPunct="1">
              <a:lnSpc>
                <a:spcPct val="150000"/>
              </a:lnSpc>
              <a:spcBef>
                <a:spcPct val="0"/>
              </a:spcBef>
            </a:pPr>
            <a:r>
              <a:rPr lang="en-US" altLang="zh-CN" dirty="0"/>
              <a:t>1</a:t>
            </a:r>
            <a:r>
              <a:rPr lang="zh-CN" altLang="en-US" dirty="0"/>
              <a:t>、生态文明是改善资源环境的迫切需要；</a:t>
            </a:r>
          </a:p>
          <a:p>
            <a:pPr eaLnBrk="1" latinLnBrk="0" hangingPunct="1">
              <a:lnSpc>
                <a:spcPct val="150000"/>
              </a:lnSpc>
              <a:spcBef>
                <a:spcPct val="0"/>
              </a:spcBef>
            </a:pPr>
            <a:r>
              <a:rPr lang="en-US" altLang="zh-CN" dirty="0"/>
              <a:t>2</a:t>
            </a:r>
            <a:r>
              <a:rPr lang="zh-CN" altLang="en-US" dirty="0"/>
              <a:t>、生态文明是构建和谐社会的必然要求；</a:t>
            </a:r>
          </a:p>
          <a:p>
            <a:pPr eaLnBrk="1" latinLnBrk="0" hangingPunct="1">
              <a:lnSpc>
                <a:spcPct val="150000"/>
              </a:lnSpc>
              <a:spcBef>
                <a:spcPct val="0"/>
              </a:spcBef>
            </a:pPr>
            <a:r>
              <a:rPr lang="en-US" altLang="zh-CN" dirty="0"/>
              <a:t>3</a:t>
            </a:r>
            <a:r>
              <a:rPr lang="zh-CN" altLang="en-US" dirty="0"/>
              <a:t>、生态文明是新发展理念的重要体现。</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pPr>
            <a:fld id="{BB962C8B-B14F-4D97-AF65-F5344CB8AC3E}" type="datetime1">
              <a:rPr lang="zh-CN" altLang="en-US" sz="1400" dirty="0"/>
              <a:t>2021/6/2</a:t>
            </a:fld>
            <a:endParaRPr lang="zh-CN" altLang="en-US" sz="1400" dirty="0"/>
          </a:p>
        </p:txBody>
      </p:sp>
      <p:sp>
        <p:nvSpPr>
          <p:cNvPr id="21506"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pPr>
            <a:fld id="{9A0DB2DC-4C9A-4742-B13C-FB6460FD3503}" type="slidenum">
              <a:rPr lang="zh-CN" altLang="en-US" sz="1400" dirty="0"/>
              <a:t>15</a:t>
            </a:fld>
            <a:endParaRPr lang="zh-CN" altLang="en-US" sz="1400" dirty="0"/>
          </a:p>
        </p:txBody>
      </p:sp>
      <p:sp>
        <p:nvSpPr>
          <p:cNvPr id="21507" name="Rectangle 2"/>
          <p:cNvSpPr>
            <a:spLocks noGrp="1"/>
          </p:cNvSpPr>
          <p:nvPr>
            <p:ph type="title"/>
          </p:nvPr>
        </p:nvSpPr>
        <p:spPr>
          <a:xfrm>
            <a:off x="395288" y="836613"/>
            <a:ext cx="8875712" cy="1143000"/>
          </a:xfrm>
        </p:spPr>
        <p:txBody>
          <a:bodyPr vert="horz" wrap="square" lIns="92075" tIns="46038" rIns="92075" bIns="46038" anchor="ctr" anchorCtr="0"/>
          <a:lstStyle/>
          <a:p>
            <a:pPr eaLnBrk="1" hangingPunct="1"/>
            <a:r>
              <a:rPr lang="zh-CN" altLang="en-US" sz="3200" b="1" dirty="0"/>
              <a:t>二、生态文明是经济可持续的内在要求</a:t>
            </a:r>
            <a:br>
              <a:rPr lang="zh-CN" altLang="en-US" sz="3600" dirty="0"/>
            </a:br>
            <a:endParaRPr lang="zh-CN" altLang="en-US" sz="3600" dirty="0"/>
          </a:p>
        </p:txBody>
      </p:sp>
      <p:sp>
        <p:nvSpPr>
          <p:cNvPr id="21508" name="Rectangle 3"/>
          <p:cNvSpPr>
            <a:spLocks noGrp="1"/>
          </p:cNvSpPr>
          <p:nvPr>
            <p:ph idx="1"/>
          </p:nvPr>
        </p:nvSpPr>
        <p:spPr>
          <a:xfrm>
            <a:off x="685800" y="1981200"/>
            <a:ext cx="8120063" cy="4114800"/>
          </a:xfrm>
        </p:spPr>
        <p:txBody>
          <a:bodyPr vert="horz" wrap="square" lIns="92075" tIns="46038" rIns="92075" bIns="46038" anchor="t" anchorCtr="0"/>
          <a:lstStyle/>
          <a:p>
            <a:pPr marL="0" indent="0" eaLnBrk="1" hangingPunct="1">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经济发展的可持续性只有在生态文明的条件下才能实现，经济可持续发展又能推动生态文明，二者有着相互促进的内在联系。</a:t>
            </a:r>
            <a:endParaRPr lang="en-US" altLang="zh-CN" dirty="0"/>
          </a:p>
          <a:p>
            <a:pPr eaLnBrk="1" hangingPunct="1"/>
            <a:r>
              <a:rPr lang="zh-CN" altLang="en-US" dirty="0"/>
              <a:t>（一）可持续发展的基本内涵；</a:t>
            </a:r>
          </a:p>
          <a:p>
            <a:pPr eaLnBrk="1" hangingPunct="1"/>
            <a:r>
              <a:rPr lang="zh-CN" altLang="en-US" dirty="0"/>
              <a:t>（二）可持续发展迫切需要生态文明；</a:t>
            </a:r>
          </a:p>
          <a:p>
            <a:pPr eaLnBrk="1" hangingPunct="1"/>
            <a:r>
              <a:rPr lang="zh-CN" altLang="en-US" dirty="0"/>
              <a:t>（三）生态文明是可持续发展的强大动力。</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2"/>
          <p:cNvSpPr>
            <a:spLocks noGrp="1"/>
          </p:cNvSpPr>
          <p:nvPr>
            <p:ph type="title"/>
          </p:nvPr>
        </p:nvSpPr>
        <p:spPr>
          <a:xfrm>
            <a:off x="685800" y="836613"/>
            <a:ext cx="7772400" cy="1143000"/>
          </a:xfrm>
        </p:spPr>
        <p:txBody>
          <a:bodyPr lIns="92075" tIns="46038" rIns="92075" bIns="46038" anchor="ctr" anchorCtr="0"/>
          <a:lstStyle/>
          <a:p>
            <a:r>
              <a:rPr lang="zh-CN" altLang="en-US" sz="3600" b="1" dirty="0"/>
              <a:t>（一）可持续发展的基本内涵</a:t>
            </a:r>
            <a:br>
              <a:rPr lang="zh-CN" altLang="en-US" dirty="0"/>
            </a:br>
            <a:endParaRPr lang="zh-CN" altLang="en-US" dirty="0"/>
          </a:p>
        </p:txBody>
      </p:sp>
      <p:sp>
        <p:nvSpPr>
          <p:cNvPr id="22530" name="内容占位符 3"/>
          <p:cNvSpPr>
            <a:spLocks noGrp="1"/>
          </p:cNvSpPr>
          <p:nvPr>
            <p:ph idx="1"/>
          </p:nvPr>
        </p:nvSpPr>
        <p:spPr/>
        <p:txBody>
          <a:bodyPr lIns="92075" tIns="46038" rIns="92075" bIns="46038" anchor="t" anchorCtr="0"/>
          <a:lstStyle/>
          <a:p>
            <a:pPr eaLnBrk="1" hangingPunct="1"/>
            <a:r>
              <a:rPr lang="zh-CN" altLang="en-US" dirty="0"/>
              <a:t>1、可持续发展的思想来源</a:t>
            </a:r>
          </a:p>
          <a:p>
            <a:pPr eaLnBrk="1" hangingPunct="1"/>
            <a:r>
              <a:rPr lang="zh-CN" altLang="en-US" dirty="0"/>
              <a:t>2、可持续发展的基本要求</a:t>
            </a:r>
          </a:p>
          <a:p>
            <a:pPr eaLnBrk="1" hangingPunct="1"/>
            <a:r>
              <a:rPr lang="zh-CN" altLang="en-US" dirty="0"/>
              <a:t>（</a:t>
            </a:r>
            <a:r>
              <a:rPr lang="en-US" altLang="zh-CN" dirty="0"/>
              <a:t>1</a:t>
            </a:r>
            <a:r>
              <a:rPr lang="zh-CN" altLang="en-US" dirty="0"/>
              <a:t>）发展的持续性；</a:t>
            </a:r>
          </a:p>
          <a:p>
            <a:pPr eaLnBrk="1" hangingPunct="1"/>
            <a:r>
              <a:rPr lang="zh-CN" altLang="en-US" dirty="0"/>
              <a:t>（</a:t>
            </a:r>
            <a:r>
              <a:rPr lang="en-US" altLang="zh-CN" dirty="0"/>
              <a:t>2</a:t>
            </a:r>
            <a:r>
              <a:rPr lang="zh-CN" altLang="en-US" dirty="0"/>
              <a:t>）发展的协调性；</a:t>
            </a:r>
          </a:p>
          <a:p>
            <a:pPr eaLnBrk="1" hangingPunct="1"/>
            <a:r>
              <a:rPr lang="zh-CN" altLang="en-US" dirty="0"/>
              <a:t>（</a:t>
            </a:r>
            <a:r>
              <a:rPr lang="en-US" altLang="zh-CN" dirty="0"/>
              <a:t>3</a:t>
            </a:r>
            <a:r>
              <a:rPr lang="zh-CN" altLang="en-US" dirty="0"/>
              <a:t>）发展的公平性。</a:t>
            </a:r>
          </a:p>
          <a:p>
            <a:pPr eaLnBrk="1" hangingPunct="1"/>
            <a:r>
              <a:rPr lang="en-US" altLang="zh-CN" dirty="0"/>
              <a:t>3.可持续发展的具体内容</a:t>
            </a:r>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2"/>
          <p:cNvSpPr>
            <a:spLocks noGrp="1"/>
          </p:cNvSpPr>
          <p:nvPr>
            <p:ph type="title"/>
          </p:nvPr>
        </p:nvSpPr>
        <p:spPr/>
        <p:txBody>
          <a:bodyPr lIns="92075" tIns="46038" rIns="92075" bIns="46038" anchor="ctr" anchorCtr="0"/>
          <a:lstStyle/>
          <a:p>
            <a:r>
              <a:rPr lang="zh-CN" altLang="en-US" sz="3600" b="1" dirty="0"/>
              <a:t>（二）可持续发展迫切需要生态文明</a:t>
            </a:r>
          </a:p>
        </p:txBody>
      </p:sp>
      <p:sp>
        <p:nvSpPr>
          <p:cNvPr id="23554" name="内容占位符 3"/>
          <p:cNvSpPr>
            <a:spLocks noGrp="1"/>
          </p:cNvSpPr>
          <p:nvPr>
            <p:ph idx="1"/>
          </p:nvPr>
        </p:nvSpPr>
        <p:spPr>
          <a:xfrm>
            <a:off x="539750" y="1917700"/>
            <a:ext cx="8458200" cy="4114800"/>
          </a:xfrm>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可持续发展区别于传统观念的关键，就是不再强调经济的单向发展，而是注重经济与人口、资源环境的协调发展。</a:t>
            </a:r>
            <a:endParaRPr lang="en-US" altLang="zh-CN" dirty="0"/>
          </a:p>
          <a:p>
            <a:r>
              <a:rPr lang="en-US" altLang="zh-CN" dirty="0"/>
              <a:t>1</a:t>
            </a:r>
            <a:r>
              <a:rPr lang="zh-CN" altLang="en-US" dirty="0"/>
              <a:t>、可持续发展追求人与自然的协调；</a:t>
            </a:r>
          </a:p>
          <a:p>
            <a:r>
              <a:rPr lang="en-US" altLang="zh-CN" dirty="0"/>
              <a:t>2</a:t>
            </a:r>
            <a:r>
              <a:rPr lang="zh-CN" altLang="en-US" dirty="0"/>
              <a:t>、可持续发展要求人与人的平等和谐；</a:t>
            </a:r>
          </a:p>
          <a:p>
            <a:r>
              <a:rPr lang="en-US" altLang="zh-CN" dirty="0"/>
              <a:t>3</a:t>
            </a:r>
            <a:r>
              <a:rPr lang="zh-CN" altLang="en-US" dirty="0"/>
              <a:t>、可持续发展促进人的全面发展；</a:t>
            </a:r>
          </a:p>
          <a:p>
            <a:r>
              <a:rPr lang="en-US" altLang="zh-CN" dirty="0"/>
              <a:t>4</a:t>
            </a:r>
            <a:r>
              <a:rPr lang="zh-CN" altLang="en-US" dirty="0"/>
              <a:t>、可持续发展体现了生态文明的总体要求。</a:t>
            </a: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2"/>
          <p:cNvSpPr>
            <a:spLocks noGrp="1"/>
          </p:cNvSpPr>
          <p:nvPr>
            <p:ph type="title"/>
          </p:nvPr>
        </p:nvSpPr>
        <p:spPr/>
        <p:txBody>
          <a:bodyPr lIns="92075" tIns="46038" rIns="92075" bIns="46038" anchor="ctr" anchorCtr="0"/>
          <a:lstStyle/>
          <a:p>
            <a:r>
              <a:rPr lang="zh-CN" altLang="en-US" sz="3200" b="1" dirty="0"/>
              <a:t>（三）生态文明是可持续发展的强大动力</a:t>
            </a:r>
          </a:p>
        </p:txBody>
      </p:sp>
      <p:sp>
        <p:nvSpPr>
          <p:cNvPr id="24578" name="内容占位符 3"/>
          <p:cNvSpPr>
            <a:spLocks noGrp="1"/>
          </p:cNvSpPr>
          <p:nvPr>
            <p:ph idx="1"/>
          </p:nvPr>
        </p:nvSpPr>
        <p:spPr>
          <a:xfrm>
            <a:off x="395288" y="1844675"/>
            <a:ext cx="8604250" cy="4114800"/>
          </a:xfrm>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生态文明需要通过可持续发展来实现，这是把观念形态文明转化为现实文明的过程。</a:t>
            </a:r>
            <a:endParaRPr lang="en-US" altLang="zh-CN" dirty="0"/>
          </a:p>
          <a:p>
            <a:r>
              <a:rPr lang="en-US" altLang="zh-CN" dirty="0"/>
              <a:t>1</a:t>
            </a:r>
            <a:r>
              <a:rPr lang="zh-CN" altLang="en-US" dirty="0"/>
              <a:t>、生态文明为经济可持续发展奠定基础；</a:t>
            </a:r>
          </a:p>
          <a:p>
            <a:r>
              <a:rPr lang="zh-CN" altLang="en-US" dirty="0"/>
              <a:t>2、生态文明为经济可持续发展提供动力；</a:t>
            </a:r>
          </a:p>
          <a:p>
            <a:r>
              <a:rPr lang="zh-CN" altLang="en-US" dirty="0"/>
              <a:t>3、生态文明建设为经济可持续发展提供技术驱动。</a:t>
            </a: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2"/>
          <p:cNvSpPr>
            <a:spLocks noGrp="1"/>
          </p:cNvSpPr>
          <p:nvPr>
            <p:ph type="title"/>
          </p:nvPr>
        </p:nvSpPr>
        <p:spPr/>
        <p:txBody>
          <a:bodyPr lIns="92075" tIns="46038" rIns="92075" bIns="46038" anchor="ctr" anchorCtr="0"/>
          <a:lstStyle/>
          <a:p>
            <a:r>
              <a:rPr lang="zh-CN" altLang="en-US" sz="3600" b="1" dirty="0">
                <a:sym typeface="宋体" panose="02010600030101010101" pitchFamily="2" charset="-122"/>
              </a:rPr>
              <a:t>三、节约资源是保护生态的治本之策</a:t>
            </a:r>
          </a:p>
        </p:txBody>
      </p:sp>
      <p:sp>
        <p:nvSpPr>
          <p:cNvPr id="25602" name="内容占位符 3"/>
          <p:cNvSpPr>
            <a:spLocks noGrp="1"/>
          </p:cNvSpPr>
          <p:nvPr>
            <p:ph idx="1"/>
          </p:nvPr>
        </p:nvSpPr>
        <p:spPr/>
        <p:txBody>
          <a:bodyPr lIns="92075" tIns="46038" rIns="92075" bIns="46038" anchor="t" anchorCtr="0"/>
          <a:lstStyle/>
          <a:p>
            <a:pPr marL="0" indent="0">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地球上的自然资源总是有限的，因此要保证子孙后代不会因为资源枯竭而失去生存和发展的基础，我们只能合理地开发资源和节约地使用资源。</a:t>
            </a:r>
            <a:endParaRPr lang="en-US" altLang="zh-CN" dirty="0"/>
          </a:p>
          <a:p>
            <a:r>
              <a:rPr lang="zh-CN" altLang="en-US" dirty="0"/>
              <a:t>（一）遵守节约资源的原则；</a:t>
            </a:r>
          </a:p>
          <a:p>
            <a:r>
              <a:rPr lang="zh-CN" altLang="en-US" dirty="0"/>
              <a:t>（二）转变资源利用方式；</a:t>
            </a:r>
          </a:p>
          <a:p>
            <a:r>
              <a:rPr lang="zh-CN" altLang="en-US" dirty="0"/>
              <a:t>（三）加快发展循环经济。</a:t>
            </a:r>
          </a:p>
          <a:p>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pPr>
            <a:fld id="{BB962C8B-B14F-4D97-AF65-F5344CB8AC3E}" type="datetime1">
              <a:rPr lang="zh-CN" altLang="en-US" sz="1400" dirty="0"/>
              <a:t>2021/6/2</a:t>
            </a:fld>
            <a:endParaRPr lang="zh-CN" altLang="en-US" sz="1400" dirty="0"/>
          </a:p>
        </p:txBody>
      </p:sp>
      <p:sp>
        <p:nvSpPr>
          <p:cNvPr id="8194"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pPr>
            <a:fld id="{9A0DB2DC-4C9A-4742-B13C-FB6460FD3503}" type="slidenum">
              <a:rPr lang="zh-CN" altLang="en-US" sz="1400" dirty="0"/>
              <a:t>2</a:t>
            </a:fld>
            <a:endParaRPr lang="zh-CN" altLang="en-US" sz="1400" dirty="0"/>
          </a:p>
        </p:txBody>
      </p:sp>
      <p:sp>
        <p:nvSpPr>
          <p:cNvPr id="8195" name="Rectangle 2"/>
          <p:cNvSpPr>
            <a:spLocks noGrp="1"/>
          </p:cNvSpPr>
          <p:nvPr>
            <p:ph type="title"/>
          </p:nvPr>
        </p:nvSpPr>
        <p:spPr/>
        <p:txBody>
          <a:bodyPr vert="horz" wrap="square" lIns="92075" tIns="46038" rIns="92075" bIns="46038" anchor="ctr" anchorCtr="0"/>
          <a:lstStyle/>
          <a:p>
            <a:pPr eaLnBrk="1" hangingPunct="1"/>
            <a:r>
              <a:rPr lang="zh-CN" altLang="en-US" sz="4000" b="1" dirty="0"/>
              <a:t>第十六章  生态文明与可持续发展</a:t>
            </a:r>
          </a:p>
        </p:txBody>
      </p:sp>
      <p:sp>
        <p:nvSpPr>
          <p:cNvPr id="8196" name="Rectangle 3"/>
          <p:cNvSpPr>
            <a:spLocks noGrp="1"/>
          </p:cNvSpPr>
          <p:nvPr>
            <p:ph idx="1"/>
          </p:nvPr>
        </p:nvSpPr>
        <p:spPr>
          <a:xfrm>
            <a:off x="684213" y="1844675"/>
            <a:ext cx="7772400" cy="4114800"/>
          </a:xfrm>
          <a:ln>
            <a:solidFill>
              <a:schemeClr val="bg1"/>
            </a:solidFill>
            <a:miter/>
          </a:ln>
        </p:spPr>
        <p:txBody>
          <a:bodyPr vert="horz" wrap="square" lIns="92075" tIns="46038" rIns="92075" bIns="46038" anchor="t" anchorCtr="0"/>
          <a:lstStyle/>
          <a:p>
            <a:pPr indent="0" algn="just">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习近平总书记指出：“我们要牢固树立社会主义生态文明观，推动形成人与自然和谐发展现代化建设新格局。”因此，研究生态文明与经济可持续发展，既是关注当代人类的生存环境，又是考虑到人类的未来发展，具有重要的现实意义和深远的历史意义。</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zh-CN" kern="100" dirty="0">
              <a:effectLst/>
              <a:latin typeface="Times New Roman" panose="02020603050405020304" pitchFamily="18" charset="0"/>
              <a:ea typeface="宋体" panose="02010600030101010101" pitchFamily="2" charset="-122"/>
            </a:endParaRPr>
          </a:p>
          <a:p>
            <a:pPr algn="just" eaLnBrk="1" hangingPunct="1"/>
            <a:r>
              <a:rPr lang="zh-CN" altLang="en-US" b="1" dirty="0">
                <a:latin typeface="宋体" panose="02010600030101010101" pitchFamily="2" charset="-122"/>
              </a:rPr>
              <a:t> </a:t>
            </a:r>
            <a:endParaRPr lang="en-GB" altLang="zh-CN" dirty="0"/>
          </a:p>
          <a:p>
            <a:pPr eaLnBrk="1" hangingPunct="1"/>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2"/>
          <p:cNvSpPr>
            <a:spLocks noGrp="1"/>
          </p:cNvSpPr>
          <p:nvPr>
            <p:ph type="title"/>
          </p:nvPr>
        </p:nvSpPr>
        <p:spPr>
          <a:xfrm>
            <a:off x="685800" y="836613"/>
            <a:ext cx="7772400" cy="1143000"/>
          </a:xfrm>
        </p:spPr>
        <p:txBody>
          <a:bodyPr lIns="92075" tIns="46038" rIns="92075" bIns="46038" anchor="ctr" anchorCtr="0"/>
          <a:lstStyle/>
          <a:p>
            <a:r>
              <a:rPr lang="zh-CN" altLang="en-US" sz="4000" b="1" dirty="0"/>
              <a:t>（一）遵守节约资源的原则</a:t>
            </a:r>
            <a:br>
              <a:rPr lang="zh-CN" altLang="en-US" dirty="0"/>
            </a:br>
            <a:endParaRPr lang="zh-CN" altLang="en-US" dirty="0"/>
          </a:p>
        </p:txBody>
      </p:sp>
      <p:sp>
        <p:nvSpPr>
          <p:cNvPr id="26626" name="内容占位符 3"/>
          <p:cNvSpPr>
            <a:spLocks noGrp="1"/>
          </p:cNvSpPr>
          <p:nvPr>
            <p:ph idx="1"/>
          </p:nvPr>
        </p:nvSpPr>
        <p:spPr/>
        <p:txBody>
          <a:bodyPr lIns="92075" tIns="46038" rIns="92075" bIns="46038" anchor="t" anchorCtr="0"/>
          <a:lstStyle/>
          <a:p>
            <a:pPr marL="0" indent="0">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虽然我国的工业化起步较晚，但是发展速度较快，环境破坏和生态失衡现象未能有效遏制，因此在建设生态文明的进程中，我们必须遵循以下原则。</a:t>
            </a:r>
            <a:endParaRPr lang="en-US" altLang="zh-CN" dirty="0"/>
          </a:p>
          <a:p>
            <a:r>
              <a:rPr lang="en-US" altLang="zh-CN" dirty="0"/>
              <a:t>1</a:t>
            </a:r>
            <a:r>
              <a:rPr lang="zh-CN" altLang="en-US" dirty="0"/>
              <a:t>、责任原则；</a:t>
            </a:r>
          </a:p>
          <a:p>
            <a:r>
              <a:rPr lang="en-US" altLang="zh-CN" dirty="0"/>
              <a:t>2</a:t>
            </a:r>
            <a:r>
              <a:rPr lang="zh-CN" altLang="en-US" dirty="0"/>
              <a:t>、和谐共生原则；</a:t>
            </a:r>
          </a:p>
          <a:p>
            <a:r>
              <a:rPr lang="en-US" altLang="zh-CN" dirty="0"/>
              <a:t>3</a:t>
            </a:r>
            <a:r>
              <a:rPr lang="zh-CN" altLang="en-US" dirty="0"/>
              <a:t>、公平原则。</a:t>
            </a:r>
          </a:p>
          <a:p>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2"/>
          <p:cNvSpPr>
            <a:spLocks noGrp="1"/>
          </p:cNvSpPr>
          <p:nvPr>
            <p:ph type="title"/>
          </p:nvPr>
        </p:nvSpPr>
        <p:spPr>
          <a:xfrm>
            <a:off x="685800" y="765175"/>
            <a:ext cx="7772400" cy="1143000"/>
          </a:xfrm>
        </p:spPr>
        <p:txBody>
          <a:bodyPr lIns="92075" tIns="46038" rIns="92075" bIns="46038" anchor="ctr" anchorCtr="0"/>
          <a:lstStyle/>
          <a:p>
            <a:r>
              <a:rPr lang="zh-CN" altLang="en-US" sz="4000" b="1" dirty="0"/>
              <a:t>（二）转变资源利用方式</a:t>
            </a:r>
            <a:br>
              <a:rPr lang="zh-CN" altLang="en-US" sz="3200" b="1" dirty="0"/>
            </a:br>
            <a:endParaRPr lang="zh-CN" altLang="en-US" sz="3200" b="1" dirty="0"/>
          </a:p>
        </p:txBody>
      </p:sp>
      <p:sp>
        <p:nvSpPr>
          <p:cNvPr id="27650" name="内容占位符 3"/>
          <p:cNvSpPr>
            <a:spLocks noGrp="1"/>
          </p:cNvSpPr>
          <p:nvPr>
            <p:ph idx="1"/>
          </p:nvPr>
        </p:nvSpPr>
        <p:spPr/>
        <p:txBody>
          <a:bodyPr lIns="92075" tIns="46038" rIns="92075" bIns="46038" anchor="t" anchorCtr="0"/>
          <a:lstStyle/>
          <a:p>
            <a:pPr indent="0" algn="just">
              <a:buNone/>
            </a:pPr>
            <a:r>
              <a:rPr lang="en-US" altLang="zh-CN"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习近平总书记明确提出：“推进资源全面节约和循环利用，实施国家节水行动，降低能耗。”为全面转变资源利用方式指明了前进方向。</a:t>
            </a:r>
            <a:endParaRPr lang="en-US" altLang="zh-CN" dirty="0"/>
          </a:p>
          <a:p>
            <a:pPr marL="0" indent="0">
              <a:buNone/>
            </a:pPr>
            <a:r>
              <a:rPr lang="en-US" altLang="zh-CN" dirty="0"/>
              <a:t>   1</a:t>
            </a:r>
            <a:r>
              <a:rPr lang="zh-CN" altLang="en-US" dirty="0"/>
              <a:t>、控制开发强度，改善开采方式；</a:t>
            </a:r>
          </a:p>
          <a:p>
            <a:r>
              <a:rPr lang="en-US" altLang="zh-CN" dirty="0"/>
              <a:t>2</a:t>
            </a:r>
            <a:r>
              <a:rPr lang="zh-CN" altLang="en-US" dirty="0"/>
              <a:t>、加大监管力度，转变利用方式；</a:t>
            </a:r>
          </a:p>
          <a:p>
            <a:r>
              <a:rPr lang="en-US" altLang="zh-CN" dirty="0"/>
              <a:t>3</a:t>
            </a:r>
            <a:r>
              <a:rPr lang="zh-CN" altLang="en-US" dirty="0"/>
              <a:t>、转变消费模式，提倡适度消费。</a:t>
            </a: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2"/>
          <p:cNvSpPr>
            <a:spLocks noGrp="1"/>
          </p:cNvSpPr>
          <p:nvPr>
            <p:ph type="title"/>
          </p:nvPr>
        </p:nvSpPr>
        <p:spPr/>
        <p:txBody>
          <a:bodyPr lIns="92075" tIns="46038" rIns="92075" bIns="46038" anchor="ctr" anchorCtr="0"/>
          <a:lstStyle/>
          <a:p>
            <a:r>
              <a:rPr lang="zh-CN" altLang="en-US" sz="4000" b="1" dirty="0"/>
              <a:t>（三）加快发展循环经济</a:t>
            </a:r>
            <a:endParaRPr lang="zh-CN" altLang="en-US" sz="4000" b="1" dirty="0">
              <a:sym typeface="宋体" panose="02010600030101010101" pitchFamily="2" charset="-122"/>
            </a:endParaRPr>
          </a:p>
        </p:txBody>
      </p:sp>
      <p:sp>
        <p:nvSpPr>
          <p:cNvPr id="28674" name="内容占位符 3"/>
          <p:cNvSpPr>
            <a:spLocks noGrp="1"/>
          </p:cNvSpPr>
          <p:nvPr>
            <p:ph idx="1"/>
          </p:nvPr>
        </p:nvSpPr>
        <p:spPr/>
        <p:txBody>
          <a:bodyPr lIns="92075" tIns="46038" rIns="92075" bIns="46038" anchor="t" anchorCtr="0"/>
          <a:lstStyle/>
          <a:p>
            <a:pPr indent="0" algn="just">
              <a:buNone/>
            </a:pPr>
            <a:r>
              <a:rPr lang="en-US" altLang="zh-CN"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习近平总书记提出：要“建立健全绿色低碳循环发展的经济体系”，因而找到了通过发展循环经济、低碳经济和节约经济等，来加快生态文明建设的有效途径和科学方法。</a:t>
            </a:r>
            <a:endParaRPr lang="en-US" altLang="zh-CN" dirty="0"/>
          </a:p>
          <a:p>
            <a:pPr marL="0" indent="0">
              <a:buNone/>
            </a:pPr>
            <a:r>
              <a:rPr lang="en-US" altLang="zh-CN" dirty="0"/>
              <a:t>1</a:t>
            </a:r>
            <a:r>
              <a:rPr lang="zh-CN" altLang="en-US" dirty="0"/>
              <a:t>、循环经济的基本概念；</a:t>
            </a:r>
          </a:p>
          <a:p>
            <a:pPr marL="0" indent="0">
              <a:buNone/>
            </a:pPr>
            <a:r>
              <a:rPr lang="zh-CN" altLang="en-US" dirty="0"/>
              <a:t>2、循环经济与生态文明的一致性；</a:t>
            </a:r>
          </a:p>
          <a:p>
            <a:pPr marL="0" indent="0">
              <a:buNone/>
            </a:pPr>
            <a:r>
              <a:rPr lang="en-US" altLang="zh-CN" dirty="0"/>
              <a:t>3</a:t>
            </a:r>
            <a:r>
              <a:rPr lang="zh-CN" altLang="en-US" dirty="0"/>
              <a:t>、循环经济是实现生态文明的主要途径。</a:t>
            </a: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2"/>
          <p:cNvSpPr>
            <a:spLocks noGrp="1"/>
          </p:cNvSpPr>
          <p:nvPr>
            <p:ph type="title"/>
          </p:nvPr>
        </p:nvSpPr>
        <p:spPr/>
        <p:txBody>
          <a:bodyPr lIns="92075" tIns="46038" rIns="92075" bIns="46038" anchor="ctr" anchorCtr="0"/>
          <a:lstStyle/>
          <a:p>
            <a:r>
              <a:rPr lang="zh-CN" altLang="en-US" sz="4000" b="1" dirty="0"/>
              <a:t>四 、 生态文明教育及其制度建设</a:t>
            </a:r>
            <a:endParaRPr lang="zh-CN" altLang="en-US" sz="4000" dirty="0"/>
          </a:p>
        </p:txBody>
      </p:sp>
      <p:sp>
        <p:nvSpPr>
          <p:cNvPr id="29698" name="内容占位符 3"/>
          <p:cNvSpPr>
            <a:spLocks noGrp="1"/>
          </p:cNvSpPr>
          <p:nvPr>
            <p:ph idx="1"/>
          </p:nvPr>
        </p:nvSpPr>
        <p:spPr/>
        <p:txBody>
          <a:bodyPr lIns="92075" tIns="46038" rIns="92075" bIns="46038" anchor="t" anchorCtr="0"/>
          <a:lstStyle/>
          <a:p>
            <a:pPr marL="0" indent="0">
              <a:buNone/>
            </a:pPr>
            <a:r>
              <a:rPr lang="en-US" altLang="zh-CN" dirty="0">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我们在加强生态教育和普及环境意识的基础上，建立生态文明的奖惩机制，以及改革和完善各项具体制度。</a:t>
            </a:r>
            <a:r>
              <a:rPr lang="zh-CN" altLang="zh-CN" dirty="0">
                <a:effectLst/>
              </a:rPr>
              <a:t> </a:t>
            </a:r>
            <a:endParaRPr lang="en-US" altLang="zh-CN" dirty="0"/>
          </a:p>
          <a:p>
            <a:pPr marL="0" indent="0">
              <a:buNone/>
            </a:pPr>
            <a:r>
              <a:rPr lang="zh-CN" altLang="en-US" dirty="0"/>
              <a:t>（一）普及保护生态环境的全民意识；</a:t>
            </a:r>
          </a:p>
          <a:p>
            <a:pPr marL="0" indent="0">
              <a:buNone/>
            </a:pPr>
            <a:r>
              <a:rPr lang="zh-CN" altLang="en-US" dirty="0"/>
              <a:t>（二）生态文明的评价体系和奖惩机制；</a:t>
            </a:r>
          </a:p>
          <a:p>
            <a:pPr marL="0" indent="0">
              <a:buNone/>
            </a:pPr>
            <a:r>
              <a:rPr lang="zh-CN" altLang="en-US" dirty="0"/>
              <a:t>（三）完善环境保护的各项制度；</a:t>
            </a:r>
          </a:p>
          <a:p>
            <a:pPr marL="0" indent="0">
              <a:buNone/>
            </a:pPr>
            <a:r>
              <a:rPr lang="zh-CN" altLang="en-US" dirty="0"/>
              <a:t>（四）习近平生态文明建设思想的内容。</a:t>
            </a: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2"/>
          <p:cNvSpPr>
            <a:spLocks noGrp="1"/>
          </p:cNvSpPr>
          <p:nvPr>
            <p:ph type="title"/>
          </p:nvPr>
        </p:nvSpPr>
        <p:spPr/>
        <p:txBody>
          <a:bodyPr lIns="92075" tIns="46038" rIns="92075" bIns="46038" anchor="ctr" anchorCtr="0"/>
          <a:lstStyle/>
          <a:p>
            <a:r>
              <a:rPr lang="zh-CN" altLang="en-US" sz="3600" b="1" dirty="0"/>
              <a:t>（一）普及保护生态环境的全民意识</a:t>
            </a:r>
          </a:p>
        </p:txBody>
      </p:sp>
      <p:sp>
        <p:nvSpPr>
          <p:cNvPr id="30722" name="内容占位符 3"/>
          <p:cNvSpPr>
            <a:spLocks noGrp="1"/>
          </p:cNvSpPr>
          <p:nvPr>
            <p:ph idx="1"/>
          </p:nvPr>
        </p:nvSpPr>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制度有“内在”和“外在”之分，具有约束力的思想是内在制度的构成部分，因而树立新观念也是制度建设。</a:t>
            </a:r>
            <a:endParaRPr lang="en-US" altLang="zh-CN" dirty="0"/>
          </a:p>
          <a:p>
            <a:r>
              <a:rPr lang="en-US" altLang="zh-CN" dirty="0"/>
              <a:t>1</a:t>
            </a:r>
            <a:r>
              <a:rPr lang="zh-CN" altLang="en-US" dirty="0"/>
              <a:t>、加强保护生态环境的教育；</a:t>
            </a:r>
          </a:p>
          <a:p>
            <a:r>
              <a:rPr lang="en-US" altLang="zh-CN" dirty="0"/>
              <a:t>2</a:t>
            </a:r>
            <a:r>
              <a:rPr lang="zh-CN" altLang="en-US" dirty="0"/>
              <a:t>、树立保护生态环境的新观念；</a:t>
            </a:r>
          </a:p>
          <a:p>
            <a:r>
              <a:rPr lang="en-US" altLang="zh-CN" dirty="0"/>
              <a:t>3</a:t>
            </a:r>
            <a:r>
              <a:rPr lang="zh-CN" altLang="en-US" dirty="0"/>
              <a:t>、加大保护生态环境的宣传力度。</a:t>
            </a:r>
          </a:p>
          <a:p>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2"/>
          <p:cNvSpPr>
            <a:spLocks noGrp="1"/>
          </p:cNvSpPr>
          <p:nvPr>
            <p:ph type="title"/>
          </p:nvPr>
        </p:nvSpPr>
        <p:spPr>
          <a:xfrm>
            <a:off x="685800" y="609600"/>
            <a:ext cx="8132763" cy="1143000"/>
          </a:xfrm>
        </p:spPr>
        <p:txBody>
          <a:bodyPr lIns="92075" tIns="46038" rIns="92075" bIns="46038" anchor="ctr" anchorCtr="0"/>
          <a:lstStyle/>
          <a:p>
            <a:r>
              <a:rPr lang="zh-CN" altLang="en-US" sz="3600" b="1" dirty="0"/>
              <a:t>（二）生态文明的评价体系和奖惩机制</a:t>
            </a:r>
          </a:p>
        </p:txBody>
      </p:sp>
      <p:sp>
        <p:nvSpPr>
          <p:cNvPr id="31746" name="内容占位符 3"/>
          <p:cNvSpPr>
            <a:spLocks noGrp="1"/>
          </p:cNvSpPr>
          <p:nvPr>
            <p:ph idx="1"/>
          </p:nvPr>
        </p:nvSpPr>
        <p:spPr/>
        <p:txBody>
          <a:bodyPr lIns="92075" tIns="46038" rIns="92075" bIns="46038" anchor="t" anchorCtr="0"/>
          <a:lstStyle/>
          <a:p>
            <a:pPr marL="0" indent="0">
              <a:buNone/>
            </a:pPr>
            <a:r>
              <a:rPr lang="zh-CN" altLang="zh-CN" dirty="0">
                <a:effectLst/>
                <a:ea typeface="宋体" panose="02010600030101010101" pitchFamily="2" charset="-122"/>
                <a:cs typeface="Times New Roman" panose="02020603050405020304" pitchFamily="18" charset="0"/>
              </a:rPr>
              <a:t> </a:t>
            </a: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党的十九大提出：“</a:t>
            </a:r>
            <a:r>
              <a:rPr lang="zh-CN" altLang="zh-CN" kern="0" dirty="0">
                <a:effectLst/>
                <a:ea typeface="宋体" panose="02010600030101010101" pitchFamily="2" charset="-122"/>
                <a:cs typeface="Arial" panose="020B0604020202020204" pitchFamily="34" charset="0"/>
              </a:rPr>
              <a:t>建设生态文明是中华民族永续发展的千年大计。”</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根据这一要求，建立生态文明的奖惩机制可从以下方面着手。</a:t>
            </a:r>
            <a:endParaRPr lang="en-US" altLang="zh-CN" dirty="0"/>
          </a:p>
          <a:p>
            <a:r>
              <a:rPr lang="zh-CN" altLang="en-US" dirty="0"/>
              <a:t>1、建立生态文明的评价体系；</a:t>
            </a:r>
          </a:p>
          <a:p>
            <a:r>
              <a:rPr lang="zh-CN" altLang="en-US" dirty="0"/>
              <a:t>2、健全和推广规划环评制度；</a:t>
            </a:r>
          </a:p>
          <a:p>
            <a:r>
              <a:rPr lang="zh-CN" altLang="en-US" dirty="0"/>
              <a:t>3、完善生态文明的奖惩机制。</a:t>
            </a: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2"/>
          <p:cNvSpPr>
            <a:spLocks noGrp="1"/>
          </p:cNvSpPr>
          <p:nvPr>
            <p:ph type="title"/>
          </p:nvPr>
        </p:nvSpPr>
        <p:spPr/>
        <p:txBody>
          <a:bodyPr lIns="92075" tIns="46038" rIns="92075" bIns="46038" anchor="ctr" anchorCtr="0"/>
          <a:lstStyle/>
          <a:p>
            <a:r>
              <a:rPr lang="zh-CN" altLang="en-US" sz="3600" b="1" dirty="0"/>
              <a:t>（三）完善环境保护的各项制度</a:t>
            </a:r>
          </a:p>
        </p:txBody>
      </p:sp>
      <p:sp>
        <p:nvSpPr>
          <p:cNvPr id="32770" name="内容占位符 3"/>
          <p:cNvSpPr>
            <a:spLocks noGrp="1"/>
          </p:cNvSpPr>
          <p:nvPr>
            <p:ph idx="1"/>
          </p:nvPr>
        </p:nvSpPr>
        <p:spPr/>
        <p:txBody>
          <a:bodyPr lIns="92075" tIns="46038" rIns="92075" bIns="46038" anchor="t" anchorCtr="0"/>
          <a:lstStyle/>
          <a:p>
            <a:pPr marL="0" indent="0">
              <a:buNone/>
            </a:pPr>
            <a:r>
              <a:rPr lang="en-US" altLang="zh-CN" dirty="0">
                <a:effectLst/>
                <a:latin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生态文明的制度包括国土空间开发保护，资源有偿使用和生态补偿，排放（污）权交易，生态文明的监督管理等方面的制度。</a:t>
            </a:r>
            <a:endParaRPr lang="en-US" altLang="zh-CN" dirty="0"/>
          </a:p>
          <a:p>
            <a:r>
              <a:rPr lang="zh-CN" altLang="en-US" dirty="0"/>
              <a:t>1、建立国土空间开发保护制度；</a:t>
            </a:r>
          </a:p>
          <a:p>
            <a:r>
              <a:rPr lang="zh-CN" altLang="en-US" dirty="0"/>
              <a:t>2、建立资源有偿使用和生态补偿制度；</a:t>
            </a:r>
          </a:p>
          <a:p>
            <a:r>
              <a:rPr lang="zh-CN" altLang="en-US" dirty="0"/>
              <a:t>3、建立和完善排放（污）权交易制度；</a:t>
            </a:r>
          </a:p>
          <a:p>
            <a:r>
              <a:rPr lang="zh-CN" altLang="en-US" dirty="0"/>
              <a:t>4、强化生态文明建设的监督管理制度。</a:t>
            </a: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2"/>
          <p:cNvSpPr>
            <a:spLocks noGrp="1"/>
          </p:cNvSpPr>
          <p:nvPr>
            <p:ph type="title"/>
          </p:nvPr>
        </p:nvSpPr>
        <p:spPr>
          <a:xfrm>
            <a:off x="685800" y="609600"/>
            <a:ext cx="8058150" cy="1143000"/>
          </a:xfrm>
        </p:spPr>
        <p:txBody>
          <a:bodyPr lIns="92075" tIns="46038" rIns="92075" bIns="46038" anchor="ctr" anchorCtr="0"/>
          <a:lstStyle/>
          <a:p>
            <a:r>
              <a:rPr lang="zh-CN" altLang="en-US" sz="3200" b="1" dirty="0"/>
              <a:t>（四）习近平生态文明建设思想的主要内容</a:t>
            </a:r>
          </a:p>
        </p:txBody>
      </p:sp>
      <p:sp>
        <p:nvSpPr>
          <p:cNvPr id="33794" name="内容占位符 3"/>
          <p:cNvSpPr>
            <a:spLocks noGrp="1"/>
          </p:cNvSpPr>
          <p:nvPr>
            <p:ph idx="1"/>
          </p:nvPr>
        </p:nvSpPr>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习近平总书记创新性地提出了生态文明建设总体部署，深刻破解了生态文明建设的若干重大理论和实践问题，形成了习近平新时代生态文明建设思想。</a:t>
            </a:r>
            <a:endParaRPr lang="en-US" altLang="zh-CN" dirty="0"/>
          </a:p>
          <a:p>
            <a:r>
              <a:rPr lang="en-US" altLang="zh-CN" dirty="0"/>
              <a:t>1</a:t>
            </a:r>
            <a:r>
              <a:rPr lang="zh-CN" altLang="en-US" dirty="0"/>
              <a:t>、生态文明建设的背景；</a:t>
            </a:r>
          </a:p>
          <a:p>
            <a:r>
              <a:rPr lang="en-US" altLang="zh-CN" dirty="0"/>
              <a:t>2</a:t>
            </a:r>
            <a:r>
              <a:rPr lang="zh-CN" altLang="en-US" dirty="0"/>
              <a:t>、生态文明建设的内容；</a:t>
            </a:r>
          </a:p>
          <a:p>
            <a:r>
              <a:rPr lang="en-US" altLang="zh-CN" dirty="0"/>
              <a:t>3</a:t>
            </a:r>
            <a:r>
              <a:rPr lang="zh-CN" altLang="en-US" dirty="0"/>
              <a:t>、生态文明建设的要求及意义。</a:t>
            </a:r>
          </a:p>
          <a:p>
            <a:endParaRPr lang="zh-CN" altLang="en-US" dirty="0"/>
          </a:p>
          <a:p>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2"/>
          <p:cNvSpPr>
            <a:spLocks noGrp="1"/>
          </p:cNvSpPr>
          <p:nvPr>
            <p:ph type="title"/>
          </p:nvPr>
        </p:nvSpPr>
        <p:spPr/>
        <p:txBody>
          <a:bodyPr lIns="92075" tIns="46038" rIns="92075" bIns="46038" anchor="ctr" anchorCtr="0"/>
          <a:lstStyle/>
          <a:p>
            <a:r>
              <a:rPr lang="en-US" altLang="zh-CN" sz="3600" b="1" dirty="0"/>
              <a:t>1</a:t>
            </a:r>
            <a:r>
              <a:rPr lang="zh-CN" altLang="en-US" sz="3600" b="1" dirty="0"/>
              <a:t>、生态文明建设的背景</a:t>
            </a:r>
          </a:p>
        </p:txBody>
      </p:sp>
      <p:sp>
        <p:nvSpPr>
          <p:cNvPr id="34818" name="内容占位符 3"/>
          <p:cNvSpPr>
            <a:spLocks noGrp="1"/>
          </p:cNvSpPr>
          <p:nvPr>
            <p:ph idx="1"/>
          </p:nvPr>
        </p:nvSpPr>
        <p:spPr/>
        <p:txBody>
          <a:bodyPr lIns="92075" tIns="46038" rIns="92075" bIns="46038" anchor="t" anchorCtr="0"/>
          <a:lstStyle/>
          <a:p>
            <a:pPr marL="0" indent="0">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党的十九大报告指出，应“加快生态文明体制改革，建设美丽中国”。在此背景下，习近平生态文明思想的提出有利于协调好经济发展同自然环境之间的矛盾，有利于建设美丽中国，更有利于中华民族伟大复兴中国梦的实现。</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2"/>
          <p:cNvSpPr>
            <a:spLocks noGrp="1"/>
          </p:cNvSpPr>
          <p:nvPr>
            <p:ph type="title"/>
          </p:nvPr>
        </p:nvSpPr>
        <p:spPr>
          <a:xfrm>
            <a:off x="685800" y="908050"/>
            <a:ext cx="7772400" cy="1143000"/>
          </a:xfrm>
        </p:spPr>
        <p:txBody>
          <a:bodyPr lIns="92075" tIns="46038" rIns="92075" bIns="46038" anchor="ctr" anchorCtr="0"/>
          <a:lstStyle/>
          <a:p>
            <a:r>
              <a:rPr lang="en-US" altLang="zh-CN" sz="3600" b="1" dirty="0"/>
              <a:t>2</a:t>
            </a:r>
            <a:r>
              <a:rPr lang="zh-CN" altLang="en-US" sz="3600" b="1" dirty="0"/>
              <a:t>、生态文明建设的内容</a:t>
            </a:r>
            <a:br>
              <a:rPr lang="zh-CN" altLang="en-US" dirty="0"/>
            </a:br>
            <a:endParaRPr lang="zh-CN" altLang="en-US" dirty="0"/>
          </a:p>
        </p:txBody>
      </p:sp>
      <p:sp>
        <p:nvSpPr>
          <p:cNvPr id="35842" name="内容占位符 3"/>
          <p:cNvSpPr>
            <a:spLocks noGrp="1"/>
          </p:cNvSpPr>
          <p:nvPr>
            <p:ph idx="1"/>
          </p:nvPr>
        </p:nvSpPr>
        <p:spPr/>
        <p:txBody>
          <a:bodyPr lIns="92075" tIns="46038" rIns="92075" bIns="46038" anchor="t" anchorCtr="0"/>
          <a:lstStyle/>
          <a:p>
            <a:pPr marL="0" indent="0">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加强生态文明建设，必须作为一个系统工程来抓，要充分认识生态环境就是生产力的道理，努力调动起全民参与的积极性和创造性，才能取得成效。</a:t>
            </a:r>
            <a:endParaRPr lang="en-US" altLang="zh-CN" dirty="0"/>
          </a:p>
          <a:p>
            <a:r>
              <a:rPr lang="zh-CN" altLang="en-US" dirty="0"/>
              <a:t>（</a:t>
            </a:r>
            <a:r>
              <a:rPr lang="en-US" altLang="zh-CN" dirty="0"/>
              <a:t>1</a:t>
            </a:r>
            <a:r>
              <a:rPr lang="zh-CN" altLang="en-US" dirty="0"/>
              <a:t>）生态文明建设是一个系统工程；</a:t>
            </a:r>
          </a:p>
          <a:p>
            <a:r>
              <a:rPr lang="zh-CN" altLang="en-US" dirty="0"/>
              <a:t>（</a:t>
            </a:r>
            <a:r>
              <a:rPr lang="en-US" altLang="zh-CN" dirty="0"/>
              <a:t>2</a:t>
            </a:r>
            <a:r>
              <a:rPr lang="zh-CN" altLang="en-US" dirty="0"/>
              <a:t>）生态环境就是生产力；</a:t>
            </a:r>
          </a:p>
          <a:p>
            <a:r>
              <a:rPr lang="zh-CN" altLang="en-US" dirty="0"/>
              <a:t>（</a:t>
            </a:r>
            <a:r>
              <a:rPr lang="en-US" altLang="zh-CN" dirty="0"/>
              <a:t>3</a:t>
            </a:r>
            <a:r>
              <a:rPr lang="zh-CN" altLang="en-US" dirty="0"/>
              <a:t>）调动全民治理生态的主观能动性。</a:t>
            </a:r>
          </a:p>
          <a:p>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pPr>
            <a:fld id="{BB962C8B-B14F-4D97-AF65-F5344CB8AC3E}" type="datetime1">
              <a:rPr lang="zh-CN" altLang="en-US" sz="1400" dirty="0"/>
              <a:t>2021/6/2</a:t>
            </a:fld>
            <a:endParaRPr lang="zh-CN" altLang="en-US" sz="1400" dirty="0"/>
          </a:p>
        </p:txBody>
      </p:sp>
      <p:sp>
        <p:nvSpPr>
          <p:cNvPr id="9218"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pPr>
            <a:fld id="{9A0DB2DC-4C9A-4742-B13C-FB6460FD3503}" type="slidenum">
              <a:rPr lang="zh-CN" altLang="en-US" sz="1400" dirty="0"/>
              <a:t>3</a:t>
            </a:fld>
            <a:endParaRPr lang="zh-CN" altLang="en-US" sz="1400" dirty="0"/>
          </a:p>
        </p:txBody>
      </p:sp>
      <p:sp>
        <p:nvSpPr>
          <p:cNvPr id="9219" name="Rectangle 2"/>
          <p:cNvSpPr>
            <a:spLocks noGrp="1"/>
          </p:cNvSpPr>
          <p:nvPr>
            <p:ph type="title"/>
          </p:nvPr>
        </p:nvSpPr>
        <p:spPr/>
        <p:txBody>
          <a:bodyPr vert="horz" wrap="square" lIns="92075" tIns="46038" rIns="92075" bIns="46038" anchor="ctr" anchorCtr="0"/>
          <a:lstStyle/>
          <a:p>
            <a:pPr eaLnBrk="1" hangingPunct="1"/>
            <a:r>
              <a:rPr lang="zh-CN" altLang="en-US" sz="4000" b="1" dirty="0"/>
              <a:t>第十六章的主要内容</a:t>
            </a:r>
          </a:p>
        </p:txBody>
      </p:sp>
      <p:sp>
        <p:nvSpPr>
          <p:cNvPr id="7173" name="Rectangle 3"/>
          <p:cNvSpPr>
            <a:spLocks noGrp="1"/>
          </p:cNvSpPr>
          <p:nvPr>
            <p:ph idx="1"/>
          </p:nvPr>
        </p:nvSpPr>
        <p:spPr>
          <a:xfrm>
            <a:off x="971550" y="1844675"/>
            <a:ext cx="7772400" cy="4114800"/>
          </a:xfrm>
        </p:spPr>
        <p:txBody>
          <a:bodyPr vert="horz" wrap="square" lIns="92075" tIns="46038" rIns="92075" bIns="46038" anchor="t" anchorCtr="0"/>
          <a:lstStyle/>
          <a:p>
            <a:pPr marL="342900" marR="0" indent="-342900" algn="just" defTabSz="914400" rtl="0" eaLnBrk="1" fontAlgn="base" latinLnBrk="0" hangingPunct="1">
              <a:lnSpc>
                <a:spcPct val="150000"/>
              </a:lnSpc>
              <a:spcBef>
                <a:spcPts val="0"/>
              </a:spcBef>
              <a:spcAft>
                <a:spcPct val="0"/>
              </a:spcAft>
              <a:buClrTx/>
              <a:buSzTx/>
              <a:buFontTx/>
              <a:buChar char="•"/>
            </a:pPr>
            <a:r>
              <a:rPr kumimoji="1" lang="zh-CN" altLang="en-US" sz="3200" i="0" u="none" strike="noStrike" kern="1200" cap="none" spc="0" normalizeH="0" baseline="0" noProof="1">
                <a:solidFill>
                  <a:schemeClr val="tx1"/>
                </a:solidFill>
                <a:latin typeface="宋体" panose="02010600030101010101" pitchFamily="2" charset="-122"/>
                <a:ea typeface="+mn-ea"/>
                <a:cs typeface="+mn-cs"/>
              </a:rPr>
              <a:t>一、生态文明是人类发展的长远之计；	</a:t>
            </a:r>
          </a:p>
          <a:p>
            <a:pPr marL="342900" marR="0" indent="-342900" algn="just" defTabSz="914400" rtl="0" eaLnBrk="1" fontAlgn="base" latinLnBrk="0" hangingPunct="1">
              <a:lnSpc>
                <a:spcPct val="150000"/>
              </a:lnSpc>
              <a:spcBef>
                <a:spcPts val="0"/>
              </a:spcBef>
              <a:spcAft>
                <a:spcPct val="0"/>
              </a:spcAft>
              <a:buClrTx/>
              <a:buSzTx/>
              <a:buFontTx/>
              <a:buChar char="•"/>
            </a:pPr>
            <a:r>
              <a:rPr kumimoji="1" lang="zh-CN" altLang="en-GB" sz="3200" i="0" u="none" strike="noStrike" kern="1200" cap="none" spc="0" normalizeH="0" baseline="0" noProof="1">
                <a:solidFill>
                  <a:schemeClr val="tx1"/>
                </a:solidFill>
                <a:latin typeface="宋体" panose="02010600030101010101" pitchFamily="2" charset="-122"/>
                <a:ea typeface="+mn-ea"/>
                <a:cs typeface="+mn-cs"/>
              </a:rPr>
              <a:t>二、生态文明是经济可持续的内在要求</a:t>
            </a:r>
            <a:r>
              <a:rPr kumimoji="1" lang="zh-CN" altLang="en-US" sz="3200" i="0" u="none" strike="noStrike" kern="1200" cap="none" spc="0" normalizeH="0" baseline="0" noProof="1">
                <a:solidFill>
                  <a:schemeClr val="tx1"/>
                </a:solidFill>
                <a:latin typeface="宋体" panose="02010600030101010101" pitchFamily="2" charset="-122"/>
                <a:ea typeface="+mn-ea"/>
                <a:cs typeface="+mn-cs"/>
              </a:rPr>
              <a:t>；</a:t>
            </a:r>
            <a:endParaRPr kumimoji="1" lang="zh-CN" altLang="en-GB" sz="3200" i="0" u="none" strike="noStrike" kern="1200" cap="none" spc="0" normalizeH="0" baseline="0" noProof="1">
              <a:solidFill>
                <a:schemeClr val="tx1"/>
              </a:solidFill>
              <a:latin typeface="宋体" panose="02010600030101010101" pitchFamily="2" charset="-122"/>
              <a:ea typeface="+mn-ea"/>
              <a:cs typeface="+mn-cs"/>
            </a:endParaRPr>
          </a:p>
          <a:p>
            <a:pPr marL="342900" marR="0" indent="-342900" algn="just" defTabSz="914400" rtl="0" eaLnBrk="1" fontAlgn="base" latinLnBrk="0" hangingPunct="1">
              <a:lnSpc>
                <a:spcPct val="150000"/>
              </a:lnSpc>
              <a:spcBef>
                <a:spcPts val="0"/>
              </a:spcBef>
              <a:spcAft>
                <a:spcPct val="0"/>
              </a:spcAft>
              <a:buClrTx/>
              <a:buSzTx/>
              <a:buFontTx/>
              <a:buChar char="•"/>
            </a:pPr>
            <a:r>
              <a:rPr kumimoji="1" lang="zh-CN" altLang="en-GB" sz="3200" i="0" u="none" strike="noStrike" kern="1200" cap="none" spc="0" normalizeH="0" baseline="0" noProof="1">
                <a:solidFill>
                  <a:schemeClr val="tx1"/>
                </a:solidFill>
                <a:latin typeface="宋体" panose="02010600030101010101" pitchFamily="2" charset="-122"/>
                <a:ea typeface="+mn-ea"/>
                <a:cs typeface="+mn-cs"/>
              </a:rPr>
              <a:t>三、节约资源是保护生态的治本之策</a:t>
            </a:r>
            <a:r>
              <a:rPr kumimoji="1" lang="zh-CN" altLang="en-US" sz="3200" i="0" u="none" strike="noStrike" kern="1200" cap="none" spc="0" normalizeH="0" baseline="0" noProof="1">
                <a:solidFill>
                  <a:schemeClr val="tx1"/>
                </a:solidFill>
                <a:latin typeface="宋体" panose="02010600030101010101" pitchFamily="2" charset="-122"/>
                <a:ea typeface="+mn-ea"/>
                <a:cs typeface="+mn-cs"/>
              </a:rPr>
              <a:t>；</a:t>
            </a:r>
            <a:endParaRPr kumimoji="1" lang="zh-CN" altLang="en-GB" sz="3200" i="0" u="none" strike="noStrike" kern="1200" cap="none" spc="0" normalizeH="0" baseline="0" noProof="1">
              <a:solidFill>
                <a:schemeClr val="tx1"/>
              </a:solidFill>
              <a:latin typeface="宋体" panose="02010600030101010101" pitchFamily="2" charset="-122"/>
              <a:ea typeface="+mn-ea"/>
              <a:cs typeface="+mn-cs"/>
            </a:endParaRPr>
          </a:p>
          <a:p>
            <a:pPr marL="342900" marR="0" indent="-342900" algn="just" defTabSz="914400" rtl="0" eaLnBrk="1" fontAlgn="base" latinLnBrk="0" hangingPunct="1">
              <a:lnSpc>
                <a:spcPct val="150000"/>
              </a:lnSpc>
              <a:spcBef>
                <a:spcPts val="0"/>
              </a:spcBef>
              <a:spcAft>
                <a:spcPct val="0"/>
              </a:spcAft>
              <a:buClrTx/>
              <a:buSzTx/>
              <a:buFontTx/>
              <a:buChar char="•"/>
            </a:pPr>
            <a:r>
              <a:rPr kumimoji="1" lang="zh-CN" altLang="en-GB" sz="3200" i="0" u="none" strike="noStrike" kern="1200" cap="none" spc="0" normalizeH="0" baseline="0" noProof="1">
                <a:solidFill>
                  <a:schemeClr val="tx1"/>
                </a:solidFill>
                <a:latin typeface="宋体" panose="02010600030101010101" pitchFamily="2" charset="-122"/>
                <a:ea typeface="+mn-ea"/>
                <a:cs typeface="+mn-cs"/>
              </a:rPr>
              <a:t>四、生态文明教育及其制度建设</a:t>
            </a:r>
            <a:r>
              <a:rPr kumimoji="1" lang="zh-CN" altLang="en-US" sz="3200" i="0" u="none" strike="noStrike" kern="1200" cap="none" spc="0" normalizeH="0" baseline="0" noProof="1">
                <a:solidFill>
                  <a:schemeClr val="tx1"/>
                </a:solidFill>
                <a:latin typeface="宋体" panose="02010600030101010101" pitchFamily="2" charset="-122"/>
                <a:ea typeface="+mn-ea"/>
                <a:cs typeface="+mn-cs"/>
              </a:rPr>
              <a:t>。</a:t>
            </a:r>
            <a:endParaRPr kumimoji="1" lang="zh-CN" altLang="en-GB" sz="3200" i="0" u="none" strike="noStrike" kern="1200" cap="none" spc="0" normalizeH="0" baseline="0" noProof="1">
              <a:solidFill>
                <a:schemeClr val="tx1"/>
              </a:solidFill>
              <a:latin typeface="宋体" panose="02010600030101010101" pitchFamily="2" charset="-122"/>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endParaRPr kumimoji="1" lang="zh-CN" altLang="en-US" sz="3200" b="0" i="0" u="none" strike="noStrike" kern="1200" cap="none" spc="0" normalizeH="0" baseline="0" noProof="1">
              <a:solidFill>
                <a:schemeClr val="tx1"/>
              </a:solidFill>
              <a:latin typeface="+mn-lt"/>
              <a:ea typeface="+mn-ea"/>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2"/>
          <p:cNvSpPr>
            <a:spLocks noGrp="1"/>
          </p:cNvSpPr>
          <p:nvPr>
            <p:ph type="title"/>
          </p:nvPr>
        </p:nvSpPr>
        <p:spPr/>
        <p:txBody>
          <a:bodyPr lIns="92075" tIns="46038" rIns="92075" bIns="46038" anchor="ctr" anchorCtr="0"/>
          <a:lstStyle/>
          <a:p>
            <a:r>
              <a:rPr lang="en-US" altLang="zh-CN" sz="3600" b="1" dirty="0"/>
              <a:t>3</a:t>
            </a:r>
            <a:r>
              <a:rPr lang="zh-CN" altLang="en-US" sz="3600" b="1" dirty="0"/>
              <a:t>、生态文明建设的要求及意义</a:t>
            </a:r>
          </a:p>
        </p:txBody>
      </p:sp>
      <p:sp>
        <p:nvSpPr>
          <p:cNvPr id="36866" name="内容占位符 3"/>
          <p:cNvSpPr>
            <a:spLocks noGrp="1"/>
          </p:cNvSpPr>
          <p:nvPr>
            <p:ph idx="1"/>
          </p:nvPr>
        </p:nvSpPr>
        <p:spPr/>
        <p:txBody>
          <a:bodyPr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从国</a:t>
            </a:r>
            <a:r>
              <a:rPr lang="zh-CN" altLang="en-US" dirty="0">
                <a:effectLst/>
                <a:ea typeface="宋体" panose="02010600030101010101" pitchFamily="2" charset="-122"/>
                <a:cs typeface="Times New Roman" panose="02020603050405020304" pitchFamily="18" charset="0"/>
              </a:rPr>
              <a:t>内</a:t>
            </a:r>
            <a:r>
              <a:rPr lang="zh-CN" altLang="zh-CN" dirty="0">
                <a:effectLst/>
                <a:ea typeface="宋体" panose="02010600030101010101" pitchFamily="2" charset="-122"/>
                <a:cs typeface="Times New Roman" panose="02020603050405020304" pitchFamily="18" charset="0"/>
              </a:rPr>
              <a:t>看，加快生态文明建设和深化体制改革，一方面是对马克思主义生态理论的科学运用，另一方面也有利于我国经济的绿色健康发展。</a:t>
            </a:r>
            <a:endParaRPr lang="en-US" altLang="zh-CN" dirty="0">
              <a:effectLst/>
              <a:ea typeface="宋体" panose="02010600030101010101" pitchFamily="2" charset="-122"/>
              <a:cs typeface="Times New Roman" panose="02020603050405020304" pitchFamily="18" charset="0"/>
            </a:endParaRPr>
          </a:p>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从国际看，加快生态文明建设，加快生态文明体制改革有助于构建人类命运共同体，实现全球治理体系。</a:t>
            </a:r>
            <a:endParaRPr lang="zh-CN" altLang="en-US" dirty="0"/>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课后习题</a:t>
            </a:r>
          </a:p>
        </p:txBody>
      </p:sp>
      <p:sp>
        <p:nvSpPr>
          <p:cNvPr id="4" name="内容占位符 3"/>
          <p:cNvSpPr>
            <a:spLocks noGrp="1"/>
          </p:cNvSpPr>
          <p:nvPr>
            <p:ph idx="1"/>
          </p:nvPr>
        </p:nvSpPr>
        <p:spPr/>
        <p:txBody>
          <a:bodyPr/>
          <a:lstStyle/>
          <a:p>
            <a:r>
              <a:rPr lang="zh-CN" altLang="en-US" sz="4000" b="1" dirty="0"/>
              <a:t>一、概念题</a:t>
            </a:r>
          </a:p>
          <a:p>
            <a:r>
              <a:rPr lang="zh-CN" altLang="en-US" dirty="0"/>
              <a:t>1、生态；</a:t>
            </a:r>
          </a:p>
          <a:p>
            <a:r>
              <a:rPr lang="zh-CN" altLang="en-US" dirty="0"/>
              <a:t>2、生态文明；</a:t>
            </a:r>
          </a:p>
          <a:p>
            <a:r>
              <a:rPr lang="zh-CN" altLang="en-US" dirty="0"/>
              <a:t>3、可持续发展； </a:t>
            </a:r>
          </a:p>
          <a:p>
            <a:r>
              <a:rPr lang="zh-CN" altLang="en-US" dirty="0"/>
              <a:t>4、和谐共生原则；</a:t>
            </a:r>
          </a:p>
          <a:p>
            <a:r>
              <a:rPr lang="zh-CN" altLang="en-US" dirty="0"/>
              <a:t>5、循环经济。</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二、填空题</a:t>
            </a:r>
          </a:p>
        </p:txBody>
      </p:sp>
      <p:sp>
        <p:nvSpPr>
          <p:cNvPr id="4" name="内容占位符 3"/>
          <p:cNvSpPr>
            <a:spLocks noGrp="1"/>
          </p:cNvSpPr>
          <p:nvPr>
            <p:ph idx="1"/>
          </p:nvPr>
        </p:nvSpPr>
        <p:spPr>
          <a:xfrm>
            <a:off x="395605" y="1988820"/>
            <a:ext cx="8675370" cy="4114800"/>
          </a:xfrm>
        </p:spPr>
        <p:txBody>
          <a:bodyPr/>
          <a:lstStyle/>
          <a:p>
            <a:r>
              <a:rPr lang="zh-CN" altLang="en-US"/>
              <a:t>1、我们要牢固树立社会主义____________观，推动形成人与自然____________现代化建设新格局。</a:t>
            </a:r>
          </a:p>
          <a:p>
            <a:r>
              <a:rPr lang="zh-CN" altLang="en-US"/>
              <a:t>2、历史经验表明，我们不能以____________换取人民并不满意的____________。</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sym typeface="+mn-ea"/>
              </a:rPr>
              <a:t>二、填空题</a:t>
            </a:r>
            <a:endParaRPr lang="zh-CN" altLang="en-US" b="1" dirty="0"/>
          </a:p>
        </p:txBody>
      </p:sp>
      <p:sp>
        <p:nvSpPr>
          <p:cNvPr id="4" name="内容占位符 3"/>
          <p:cNvSpPr>
            <a:spLocks noGrp="1"/>
          </p:cNvSpPr>
          <p:nvPr>
            <p:ph idx="1"/>
          </p:nvPr>
        </p:nvSpPr>
        <p:spPr>
          <a:xfrm>
            <a:off x="395605" y="1700530"/>
            <a:ext cx="8567420" cy="4114800"/>
          </a:xfrm>
        </p:spPr>
        <p:txBody>
          <a:bodyPr/>
          <a:lstStyle/>
          <a:p>
            <a:r>
              <a:rPr lang="zh-CN" altLang="en-US"/>
              <a:t>3、生态文明是人类文明发展到更高阶段的一种____________，是人类已经认识到要生存和发展，就必须同自然界和谐相处的一种____________。</a:t>
            </a:r>
          </a:p>
          <a:p>
            <a:r>
              <a:rPr lang="zh-CN" altLang="en-US"/>
              <a:t>4、生态文明是人类生存和发展的____________，也是党和人民高度关注的____________。</a:t>
            </a:r>
          </a:p>
          <a:p>
            <a:r>
              <a:rPr lang="zh-CN" altLang="en-US"/>
              <a:t>5、生态文明是_______与_______和谐共生、良性循环、持续繁荣的____________。</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三、单项选择题</a:t>
            </a:r>
          </a:p>
        </p:txBody>
      </p:sp>
      <p:sp>
        <p:nvSpPr>
          <p:cNvPr id="4" name="内容占位符 3"/>
          <p:cNvSpPr>
            <a:spLocks noGrp="1"/>
          </p:cNvSpPr>
          <p:nvPr>
            <p:ph idx="1"/>
          </p:nvPr>
        </p:nvSpPr>
        <p:spPr>
          <a:xfrm>
            <a:off x="685800" y="1981200"/>
            <a:ext cx="8228330" cy="4114800"/>
          </a:xfrm>
        </p:spPr>
        <p:txBody>
          <a:bodyPr/>
          <a:lstStyle/>
          <a:p>
            <a:r>
              <a:rPr lang="zh-CN" altLang="en-US"/>
              <a:t>1、（①物质文明、②精神文明、③生态文明、④社会文明）是人类生存繁衍的必然要求，经济可持续发展则是这一条件下的战略选择。         </a:t>
            </a:r>
            <a:r>
              <a:rPr lang="en-US" altLang="zh-CN"/>
              <a:t>                            </a:t>
            </a:r>
            <a:r>
              <a:rPr lang="zh-CN" altLang="en-US"/>
              <a:t> （    </a:t>
            </a:r>
            <a:r>
              <a:rPr lang="en-US" altLang="zh-CN"/>
              <a:t> </a:t>
            </a:r>
            <a:r>
              <a:rPr lang="zh-CN" altLang="en-US"/>
              <a:t> ）</a:t>
            </a:r>
          </a:p>
          <a:p>
            <a:r>
              <a:rPr lang="zh-CN" altLang="en-US"/>
              <a:t>2、地球上的（①生物、②植物、③动物、④人类），相互依存，相互制约，构成一个有机的共生体。                          （     </a:t>
            </a:r>
            <a:r>
              <a:rPr lang="en-US" altLang="zh-CN"/>
              <a:t> </a:t>
            </a:r>
            <a:r>
              <a:rPr lang="zh-CN" altLang="en-US"/>
              <a:t>）</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br>
              <a:rPr lang="zh-CN" altLang="en-US" dirty="0">
                <a:sym typeface="+mn-ea"/>
              </a:rPr>
            </a:br>
            <a:r>
              <a:rPr lang="zh-CN" altLang="en-US" b="1" dirty="0">
                <a:sym typeface="+mn-ea"/>
              </a:rPr>
              <a:t>三、单项选择题</a:t>
            </a:r>
            <a:br>
              <a:rPr lang="zh-CN" altLang="en-US" dirty="0"/>
            </a:br>
            <a:endParaRPr lang="zh-CN" altLang="en-US" dirty="0"/>
          </a:p>
        </p:txBody>
      </p:sp>
      <p:sp>
        <p:nvSpPr>
          <p:cNvPr id="4" name="内容占位符 3"/>
          <p:cNvSpPr>
            <a:spLocks noGrp="1"/>
          </p:cNvSpPr>
          <p:nvPr>
            <p:ph idx="1"/>
          </p:nvPr>
        </p:nvSpPr>
        <p:spPr>
          <a:xfrm>
            <a:off x="375285" y="1648460"/>
            <a:ext cx="8542020" cy="5034915"/>
          </a:xfrm>
        </p:spPr>
        <p:txBody>
          <a:bodyPr/>
          <a:lstStyle/>
          <a:p>
            <a:r>
              <a:rPr lang="zh-CN" altLang="en-US" dirty="0"/>
              <a:t>3、（①动物、②高山、③海洋、④森林）具有防风固沙、蓄水保土、净化空气、保护生物多样性等功能。                               </a:t>
            </a:r>
            <a:r>
              <a:rPr lang="en-US" altLang="zh-CN" dirty="0"/>
              <a:t> </a:t>
            </a:r>
            <a:r>
              <a:rPr lang="zh-CN" altLang="en-US" dirty="0"/>
              <a:t>（      ）</a:t>
            </a:r>
          </a:p>
          <a:p>
            <a:r>
              <a:rPr lang="zh-CN" altLang="en-US" dirty="0"/>
              <a:t>4、人类必须依靠（①政治和经济、②理性和科技、③自由和民主、④体育和艺术）来处理和调整人与自然的关系。               </a:t>
            </a:r>
            <a:r>
              <a:rPr lang="en-US" altLang="zh-CN" dirty="0"/>
              <a:t> </a:t>
            </a:r>
            <a:r>
              <a:rPr lang="zh-CN" altLang="en-US" dirty="0"/>
              <a:t>（      ）</a:t>
            </a:r>
          </a:p>
          <a:p>
            <a:r>
              <a:rPr lang="zh-CN" altLang="en-US" dirty="0"/>
              <a:t>5、不要过分陶醉于我们对自然界的胜利。对于每一次这样的胜利，自然界都（①感谢、②批评、③表扬、④报复）了我们</a:t>
            </a:r>
            <a:r>
              <a:rPr lang="en-US" altLang="zh-CN" dirty="0"/>
              <a:t>    </a:t>
            </a:r>
            <a:r>
              <a:rPr lang="zh-CN" altLang="en-US" dirty="0"/>
              <a:t>（    </a:t>
            </a:r>
            <a:r>
              <a:rPr lang="en-US" altLang="zh-CN" dirty="0"/>
              <a:t> </a:t>
            </a:r>
            <a:r>
              <a:rPr lang="zh-CN" altLang="en-US" dirty="0"/>
              <a:t> ）</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四、多项选择题</a:t>
            </a:r>
          </a:p>
        </p:txBody>
      </p:sp>
      <p:sp>
        <p:nvSpPr>
          <p:cNvPr id="4" name="内容占位符 3"/>
          <p:cNvSpPr>
            <a:spLocks noGrp="1"/>
          </p:cNvSpPr>
          <p:nvPr>
            <p:ph idx="1"/>
          </p:nvPr>
        </p:nvSpPr>
        <p:spPr/>
        <p:txBody>
          <a:bodyPr/>
          <a:lstStyle/>
          <a:p>
            <a:r>
              <a:rPr lang="zh-CN" altLang="en-US"/>
              <a:t>1、（①大气、②水资源、③土地、④矿藏、⑤动植物）都有承受耗用量和污染物的最高界限。                         （         ）</a:t>
            </a:r>
          </a:p>
          <a:p>
            <a:r>
              <a:rPr lang="zh-CN" altLang="en-US"/>
              <a:t>2、在世界范围内，（①人口、②粮食、③资源、④环境、⑤文化）之间的矛盾加剧了生态危机。                     （         ）</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br>
              <a:rPr lang="zh-CN" altLang="en-US" dirty="0">
                <a:sym typeface="+mn-ea"/>
              </a:rPr>
            </a:br>
            <a:r>
              <a:rPr lang="zh-CN" altLang="en-US" b="1" dirty="0">
                <a:sym typeface="+mn-ea"/>
              </a:rPr>
              <a:t>四、多项选择题</a:t>
            </a:r>
            <a:br>
              <a:rPr lang="zh-CN" altLang="en-US" dirty="0"/>
            </a:br>
            <a:endParaRPr lang="zh-CN" altLang="en-US" dirty="0"/>
          </a:p>
        </p:txBody>
      </p:sp>
      <p:sp>
        <p:nvSpPr>
          <p:cNvPr id="4" name="内容占位符 3"/>
          <p:cNvSpPr>
            <a:spLocks noGrp="1"/>
          </p:cNvSpPr>
          <p:nvPr>
            <p:ph idx="1"/>
          </p:nvPr>
        </p:nvSpPr>
        <p:spPr>
          <a:xfrm>
            <a:off x="309245" y="1752600"/>
            <a:ext cx="8719820" cy="4969510"/>
          </a:xfrm>
        </p:spPr>
        <p:txBody>
          <a:bodyPr/>
          <a:lstStyle/>
          <a:p>
            <a:r>
              <a:rPr lang="zh-CN" altLang="en-US" dirty="0"/>
              <a:t>3、可持续发展的基本要求包括（①统一性、②持续性、③间隙性、④协调性、⑤公平性）等方面。                                              （         ）</a:t>
            </a:r>
          </a:p>
          <a:p>
            <a:r>
              <a:rPr lang="zh-CN" altLang="en-US" dirty="0"/>
              <a:t>4、人与自然是生命共同体，人类必须（①尊重自然、②超越自然、③顺应自然、④征服自然、⑤保护自然）。                          （         ）</a:t>
            </a:r>
          </a:p>
          <a:p>
            <a:r>
              <a:rPr lang="zh-CN" altLang="en-US" dirty="0"/>
              <a:t>5、要对传统的国民经济核算体系进行调整和完善，建立起包括（①天文、②地理、③人口、④资源、⑤环境）等在内的核算体系。（）</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五、简答题</a:t>
            </a:r>
          </a:p>
        </p:txBody>
      </p:sp>
      <p:sp>
        <p:nvSpPr>
          <p:cNvPr id="4" name="内容占位符 3"/>
          <p:cNvSpPr>
            <a:spLocks noGrp="1"/>
          </p:cNvSpPr>
          <p:nvPr>
            <p:ph idx="1"/>
          </p:nvPr>
        </p:nvSpPr>
        <p:spPr/>
        <p:txBody>
          <a:bodyPr/>
          <a:lstStyle/>
          <a:p>
            <a:r>
              <a:rPr lang="zh-CN" altLang="en-US"/>
              <a:t>1、人类文明经历了哪几个发展阶段？</a:t>
            </a:r>
          </a:p>
          <a:p>
            <a:r>
              <a:rPr lang="zh-CN" altLang="en-US"/>
              <a:t>2、实现可持续发展有哪些基本要求？</a:t>
            </a:r>
          </a:p>
          <a:p>
            <a:r>
              <a:rPr lang="zh-CN" altLang="en-US"/>
              <a:t>3、为什么循环经济是实现生态文明的主要途径？</a:t>
            </a:r>
          </a:p>
          <a:p>
            <a:r>
              <a:rPr lang="zh-CN" altLang="en-US"/>
              <a:t>4、如何建立和完善我国的排污权交易制度？</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t>六、论述题</a:t>
            </a:r>
          </a:p>
        </p:txBody>
      </p:sp>
      <p:sp>
        <p:nvSpPr>
          <p:cNvPr id="4" name="内容占位符 3"/>
          <p:cNvSpPr>
            <a:spLocks noGrp="1"/>
          </p:cNvSpPr>
          <p:nvPr>
            <p:ph idx="1"/>
          </p:nvPr>
        </p:nvSpPr>
        <p:spPr/>
        <p:txBody>
          <a:bodyPr/>
          <a:lstStyle/>
          <a:p>
            <a:r>
              <a:rPr lang="zh-CN" altLang="en-US"/>
              <a:t>1、如何正确理解生态文明的迫切性、必然性和长期性？</a:t>
            </a:r>
          </a:p>
          <a:p>
            <a:r>
              <a:rPr lang="zh-CN" altLang="en-US"/>
              <a:t>2、为什么说生态文明是可持续发展的强大动力？</a:t>
            </a:r>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pPr>
            <a:fld id="{BB962C8B-B14F-4D97-AF65-F5344CB8AC3E}" type="datetime1">
              <a:rPr lang="zh-CN" altLang="en-US" sz="1400" dirty="0"/>
              <a:t>2021/6/2</a:t>
            </a:fld>
            <a:endParaRPr lang="zh-CN" altLang="en-US" sz="1400" dirty="0"/>
          </a:p>
        </p:txBody>
      </p:sp>
      <p:sp>
        <p:nvSpPr>
          <p:cNvPr id="10242"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pPr>
            <a:fld id="{9A0DB2DC-4C9A-4742-B13C-FB6460FD3503}" type="slidenum">
              <a:rPr lang="zh-CN" altLang="en-US" sz="1400" dirty="0"/>
              <a:t>4</a:t>
            </a:fld>
            <a:endParaRPr lang="zh-CN" altLang="en-US" sz="1400" dirty="0"/>
          </a:p>
        </p:txBody>
      </p:sp>
      <p:sp>
        <p:nvSpPr>
          <p:cNvPr id="10243" name="Rectangle 2"/>
          <p:cNvSpPr>
            <a:spLocks noGrp="1"/>
          </p:cNvSpPr>
          <p:nvPr>
            <p:ph type="title"/>
          </p:nvPr>
        </p:nvSpPr>
        <p:spPr>
          <a:xfrm>
            <a:off x="827088" y="549275"/>
            <a:ext cx="7772400" cy="1143000"/>
          </a:xfrm>
        </p:spPr>
        <p:txBody>
          <a:bodyPr vert="horz" wrap="square" lIns="92075" tIns="46038" rIns="92075" bIns="46038" anchor="ctr" anchorCtr="0"/>
          <a:lstStyle/>
          <a:p>
            <a:pPr eaLnBrk="1" hangingPunct="1"/>
            <a:r>
              <a:rPr lang="zh-CN" altLang="en-US" sz="3600" b="1" dirty="0">
                <a:solidFill>
                  <a:schemeClr val="tx1"/>
                </a:solidFill>
                <a:latin typeface="+mj-ea"/>
              </a:rPr>
              <a:t>一、</a:t>
            </a:r>
            <a:r>
              <a:rPr lang="zh-CN" altLang="en-US" sz="3600" b="1" dirty="0"/>
              <a:t>生态文明是人类发展的长远之计</a:t>
            </a:r>
          </a:p>
        </p:txBody>
      </p:sp>
      <p:sp>
        <p:nvSpPr>
          <p:cNvPr id="10244" name="Rectangle 3"/>
          <p:cNvSpPr>
            <a:spLocks noGrp="1"/>
          </p:cNvSpPr>
          <p:nvPr>
            <p:ph idx="1"/>
          </p:nvPr>
        </p:nvSpPr>
        <p:spPr>
          <a:xfrm>
            <a:off x="1042988" y="1773238"/>
            <a:ext cx="7772400" cy="4114800"/>
          </a:xfrm>
        </p:spPr>
        <p:txBody>
          <a:bodyPr vert="horz" wrap="square" lIns="92075" tIns="46038" rIns="92075" bIns="46038" anchor="t" anchorCtr="0"/>
          <a:lstStyle/>
          <a:p>
            <a:pPr indent="0" defTabSz="914400" eaLnBrk="1" latinLnBrk="0" hangingPunct="1">
              <a:lnSpc>
                <a:spcPct val="150000"/>
              </a:lnSpc>
              <a:spcBef>
                <a:spcPct val="0"/>
              </a:spcBef>
              <a:buNone/>
            </a:pPr>
            <a:r>
              <a:rPr lang="en-US" altLang="zh-CN" dirty="0">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生态文明是人类生存和发展的长远之计，是党和人民高度关注的当代之策。</a:t>
            </a:r>
            <a:endParaRPr lang="en-US" altLang="zh-CN" b="1" dirty="0">
              <a:sym typeface="宋体" panose="02010600030101010101" pitchFamily="2" charset="-122"/>
            </a:endParaRPr>
          </a:p>
          <a:p>
            <a:pPr indent="0" defTabSz="914400" eaLnBrk="1" latinLnBrk="0" hangingPunct="1">
              <a:lnSpc>
                <a:spcPct val="150000"/>
              </a:lnSpc>
              <a:spcBef>
                <a:spcPct val="0"/>
              </a:spcBef>
              <a:buNone/>
            </a:pPr>
            <a:r>
              <a:rPr lang="zh-CN" altLang="en-US" dirty="0">
                <a:sym typeface="宋体" panose="02010600030101010101" pitchFamily="2" charset="-122"/>
              </a:rPr>
              <a:t>（一）生态文明的历史和现状；</a:t>
            </a:r>
          </a:p>
          <a:p>
            <a:pPr indent="0" defTabSz="914400" eaLnBrk="1" latinLnBrk="0" hangingPunct="1">
              <a:lnSpc>
                <a:spcPct val="150000"/>
              </a:lnSpc>
              <a:spcBef>
                <a:spcPct val="0"/>
              </a:spcBef>
              <a:buNone/>
            </a:pPr>
            <a:r>
              <a:rPr lang="zh-CN" altLang="en-US" dirty="0">
                <a:sym typeface="宋体" panose="02010600030101010101" pitchFamily="2" charset="-122"/>
              </a:rPr>
              <a:t>（二）关于生态文明的理论见解；</a:t>
            </a:r>
            <a:endParaRPr lang="en-US" altLang="zh-CN" baseline="0" dirty="0"/>
          </a:p>
          <a:p>
            <a:pPr indent="0" defTabSz="914400" eaLnBrk="1" latinLnBrk="0" hangingPunct="1">
              <a:lnSpc>
                <a:spcPct val="150000"/>
              </a:lnSpc>
              <a:spcBef>
                <a:spcPct val="0"/>
              </a:spcBef>
              <a:buNone/>
            </a:pPr>
            <a:r>
              <a:rPr lang="zh-CN" altLang="en-US" baseline="0" dirty="0"/>
              <a:t>（三）生态文明的紧迫性和长期性。</a:t>
            </a:r>
          </a:p>
          <a:p>
            <a:pPr indent="0" defTabSz="914400" eaLnBrk="1" latinLnBrk="0" hangingPunct="1">
              <a:lnSpc>
                <a:spcPct val="150000"/>
              </a:lnSpc>
              <a:spcBef>
                <a:spcPct val="0"/>
              </a:spcBef>
              <a:buNone/>
            </a:pPr>
            <a:endParaRPr lang="zh-CN" altLang="en-US" baseline="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latin typeface="Times New Roman" panose="02020603050405020304" pitchFamily="18" charset="0"/>
                <a:ea typeface="宋体" panose="02010600030101010101" pitchFamily="2" charset="-122"/>
              </a:rPr>
              <a:t>2021/6/2</a:t>
            </a:fld>
            <a:endParaRPr lang="zh-CN" altLang="en-US" sz="1400" dirty="0">
              <a:latin typeface="Times New Roman" panose="02020603050405020304" pitchFamily="18" charset="0"/>
              <a:ea typeface="宋体" panose="02010600030101010101" pitchFamily="2" charset="-122"/>
            </a:endParaRPr>
          </a:p>
        </p:txBody>
      </p:sp>
      <p:sp>
        <p:nvSpPr>
          <p:cNvPr id="11266"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latin typeface="Times New Roman" panose="02020603050405020304" pitchFamily="18" charset="0"/>
                <a:ea typeface="宋体" panose="02010600030101010101" pitchFamily="2" charset="-122"/>
              </a:rPr>
              <a:t>5</a:t>
            </a:fld>
            <a:endParaRPr lang="zh-CN" altLang="en-US" sz="1400" dirty="0">
              <a:latin typeface="Times New Roman" panose="02020603050405020304" pitchFamily="18" charset="0"/>
              <a:ea typeface="宋体" panose="02010600030101010101" pitchFamily="2" charset="-122"/>
            </a:endParaRPr>
          </a:p>
        </p:txBody>
      </p:sp>
      <p:sp>
        <p:nvSpPr>
          <p:cNvPr id="11267" name="Rectangle 2"/>
          <p:cNvSpPr>
            <a:spLocks noGrp="1"/>
          </p:cNvSpPr>
          <p:nvPr>
            <p:ph type="title"/>
          </p:nvPr>
        </p:nvSpPr>
        <p:spPr>
          <a:xfrm>
            <a:off x="682625" y="836613"/>
            <a:ext cx="7772400" cy="1143000"/>
          </a:xfrm>
        </p:spPr>
        <p:txBody>
          <a:bodyPr vert="horz" wrap="square" lIns="92075" tIns="46038" rIns="92075" bIns="46038" anchor="ctr" anchorCtr="0"/>
          <a:lstStyle/>
          <a:p>
            <a:pPr eaLnBrk="1" hangingPunct="1"/>
            <a:r>
              <a:rPr lang="zh-CN" altLang="en-US" sz="3600" b="1" dirty="0">
                <a:sym typeface="宋体" panose="02010600030101010101" pitchFamily="2" charset="-122"/>
              </a:rPr>
              <a:t>（一）生态文明的历史和现状</a:t>
            </a:r>
            <a:br>
              <a:rPr lang="zh-CN" altLang="en-US" sz="3600" b="1" dirty="0">
                <a:sym typeface="宋体" panose="02010600030101010101" pitchFamily="2" charset="-122"/>
              </a:rPr>
            </a:br>
            <a:endParaRPr lang="zh-CN" altLang="en-US" sz="3600" b="1" dirty="0"/>
          </a:p>
        </p:txBody>
      </p:sp>
      <p:sp>
        <p:nvSpPr>
          <p:cNvPr id="6148" name="Rectangle 3"/>
          <p:cNvSpPr>
            <a:spLocks noGrp="1"/>
          </p:cNvSpPr>
          <p:nvPr>
            <p:ph idx="1"/>
          </p:nvPr>
        </p:nvSpPr>
        <p:spPr>
          <a:xfrm>
            <a:off x="685800" y="1773238"/>
            <a:ext cx="7772400" cy="4114800"/>
          </a:xfrm>
          <a:ln>
            <a:solidFill>
              <a:schemeClr val="bg1"/>
            </a:solidFill>
            <a:miter/>
          </a:ln>
        </p:spPr>
        <p:txBody>
          <a:bodyPr vert="horz" wrap="square" lIns="92075" tIns="46038" rIns="92075" bIns="46038" anchor="t" anchorCtr="0"/>
          <a:lstStyle/>
          <a:p>
            <a:pPr marL="0" marR="0" indent="0" algn="just" defTabSz="914400" rtl="0" eaLnBrk="1" fontAlgn="base" latinLnBrk="0" hangingPunct="1">
              <a:lnSpc>
                <a:spcPct val="100000"/>
              </a:lnSpc>
              <a:spcBef>
                <a:spcPct val="20000"/>
              </a:spcBef>
              <a:spcAft>
                <a:spcPct val="0"/>
              </a:spcAft>
              <a:buClrTx/>
              <a:buSzTx/>
              <a:buFontTx/>
              <a:buNone/>
            </a:pPr>
            <a:r>
              <a:rPr kumimoji="1" lang="zh-CN" altLang="en-US" sz="3200" b="1" i="0" u="none" strike="noStrike" kern="1200" cap="none" spc="0" normalizeH="0" baseline="0" noProof="1">
                <a:solidFill>
                  <a:schemeClr val="tx1"/>
                </a:solidFill>
                <a:latin typeface="宋体" panose="02010600030101010101" pitchFamily="2" charset="-122"/>
                <a:ea typeface="+mn-ea"/>
                <a:cs typeface="+mn-cs"/>
              </a:rPr>
              <a:t>   </a:t>
            </a:r>
            <a:endParaRPr kumimoji="1" lang="en-GB" altLang="zh-CN" sz="3200" b="0" i="0" u="none" strike="noStrike" kern="1200" cap="none" spc="0" normalizeH="0" baseline="0" noProof="1">
              <a:solidFill>
                <a:schemeClr val="tx1"/>
              </a:solidFill>
              <a:latin typeface="+mn-lt"/>
              <a:ea typeface="+mn-ea"/>
              <a:cs typeface="+mn-cs"/>
            </a:endParaRPr>
          </a:p>
          <a:p>
            <a:pPr marL="342900" marR="0" indent="0" algn="l" defTabSz="914400" rtl="0" eaLnBrk="1" fontAlgn="base" latinLnBrk="0" hangingPunct="1">
              <a:lnSpc>
                <a:spcPct val="150000"/>
              </a:lnSpc>
              <a:spcBef>
                <a:spcPts val="0"/>
              </a:spcBef>
              <a:spcAft>
                <a:spcPct val="0"/>
              </a:spcAft>
              <a:buClrTx/>
              <a:buSzTx/>
              <a:buFontTx/>
              <a:buChar char="•"/>
            </a:pPr>
            <a:r>
              <a:rPr kumimoji="1" lang="en-US" altLang="zh-CN" sz="3200" b="0" i="0" u="none" strike="noStrike" kern="1200" cap="none" spc="0" normalizeH="0" baseline="0" noProof="1">
                <a:solidFill>
                  <a:schemeClr val="tx1"/>
                </a:solidFill>
                <a:latin typeface="+mn-lt"/>
                <a:ea typeface="+mn-ea"/>
                <a:cs typeface="+mn-cs"/>
                <a:sym typeface="+mn-ea"/>
              </a:rPr>
              <a:t>1</a:t>
            </a:r>
            <a:r>
              <a:rPr kumimoji="1" lang="zh-CN" altLang="en-US" sz="3200" b="0" i="0" u="none" strike="noStrike" kern="1200" cap="none" spc="0" normalizeH="0" baseline="0" noProof="1">
                <a:solidFill>
                  <a:schemeClr val="tx1"/>
                </a:solidFill>
                <a:latin typeface="+mn-lt"/>
                <a:ea typeface="+mn-ea"/>
                <a:cs typeface="+mn-cs"/>
                <a:sym typeface="+mn-ea"/>
              </a:rPr>
              <a:t>、</a:t>
            </a:r>
            <a:r>
              <a:rPr kumimoji="1" sz="3200" b="0" i="0" u="none" strike="noStrike" kern="1200" cap="none" spc="0" normalizeH="0" baseline="0" noProof="1">
                <a:solidFill>
                  <a:schemeClr val="tx1"/>
                </a:solidFill>
                <a:latin typeface="+mn-lt"/>
                <a:ea typeface="+mn-ea"/>
                <a:cs typeface="+mn-cs"/>
                <a:sym typeface="+mn-ea"/>
              </a:rPr>
              <a:t>生态文明的基本涵义</a:t>
            </a:r>
            <a:r>
              <a:rPr kumimoji="1" lang="zh-CN" altLang="en-US" sz="3200" b="0" i="0" u="none" strike="noStrike" kern="1200" cap="none" spc="0" normalizeH="0" baseline="0" noProof="1">
                <a:solidFill>
                  <a:schemeClr val="tx1"/>
                </a:solidFill>
                <a:latin typeface="+mn-lt"/>
                <a:ea typeface="+mn-ea"/>
                <a:cs typeface="+mn-cs"/>
                <a:sym typeface="+mn-ea"/>
              </a:rPr>
              <a:t>；</a:t>
            </a:r>
            <a:endParaRPr kumimoji="1" sz="3200" b="0" i="0" u="none" strike="noStrike" kern="1200" cap="none" spc="0" normalizeH="0" baseline="0" noProof="1">
              <a:solidFill>
                <a:schemeClr val="tx1"/>
              </a:solidFill>
              <a:latin typeface="+mn-lt"/>
              <a:ea typeface="+mn-ea"/>
              <a:cs typeface="+mn-cs"/>
            </a:endParaRPr>
          </a:p>
          <a:p>
            <a:pPr marL="342900" marR="0" indent="0" algn="l" defTabSz="914400" rtl="0" eaLnBrk="1" fontAlgn="base" latinLnBrk="0" hangingPunct="1">
              <a:lnSpc>
                <a:spcPct val="150000"/>
              </a:lnSpc>
              <a:spcBef>
                <a:spcPts val="0"/>
              </a:spcBef>
              <a:spcAft>
                <a:spcPct val="0"/>
              </a:spcAft>
              <a:buClrTx/>
              <a:buSzTx/>
              <a:buFontTx/>
              <a:buChar char="•"/>
            </a:pPr>
            <a:r>
              <a:rPr kumimoji="1" lang="en-US" altLang="zh-CN" sz="3200" b="0" i="0" u="none" strike="noStrike" kern="1200" cap="none" spc="0" normalizeH="0" baseline="0" noProof="1">
                <a:solidFill>
                  <a:schemeClr val="tx1"/>
                </a:solidFill>
                <a:latin typeface="+mn-lt"/>
                <a:ea typeface="+mn-ea"/>
                <a:cs typeface="+mn-cs"/>
                <a:sym typeface="+mn-ea"/>
              </a:rPr>
              <a:t>2</a:t>
            </a:r>
            <a:r>
              <a:rPr kumimoji="1" lang="zh-CN" altLang="en-US" sz="3200" b="0" i="0" u="none" strike="noStrike" kern="1200" cap="none" spc="0" normalizeH="0" baseline="0" noProof="1">
                <a:solidFill>
                  <a:schemeClr val="tx1"/>
                </a:solidFill>
                <a:latin typeface="+mn-lt"/>
                <a:ea typeface="+mn-ea"/>
                <a:cs typeface="+mn-cs"/>
                <a:sym typeface="+mn-ea"/>
              </a:rPr>
              <a:t>、人类文明的发展阶段；</a:t>
            </a:r>
          </a:p>
          <a:p>
            <a:pPr marL="342900" marR="0" indent="0" algn="l" defTabSz="914400" rtl="0" eaLnBrk="1" fontAlgn="base" latinLnBrk="0" hangingPunct="1">
              <a:lnSpc>
                <a:spcPct val="150000"/>
              </a:lnSpc>
              <a:spcBef>
                <a:spcPts val="0"/>
              </a:spcBef>
              <a:spcAft>
                <a:spcPct val="0"/>
              </a:spcAft>
              <a:buClrTx/>
              <a:buSzTx/>
              <a:buFontTx/>
              <a:buChar char="•"/>
            </a:pPr>
            <a:r>
              <a:rPr kumimoji="1" lang="en-US" altLang="zh-CN" sz="3200" b="0" i="0" u="none" strike="noStrike" kern="1200" cap="none" spc="0" normalizeH="0" baseline="0" noProof="1">
                <a:solidFill>
                  <a:schemeClr val="tx1"/>
                </a:solidFill>
                <a:latin typeface="+mn-lt"/>
                <a:ea typeface="+mn-ea"/>
                <a:cs typeface="+mn-cs"/>
                <a:sym typeface="+mn-ea"/>
              </a:rPr>
              <a:t>3</a:t>
            </a:r>
            <a:r>
              <a:rPr kumimoji="1" lang="zh-CN" altLang="en-US" sz="3200" b="0" i="0" u="none" strike="noStrike" kern="1200" cap="none" spc="0" normalizeH="0" baseline="0" noProof="1">
                <a:solidFill>
                  <a:schemeClr val="tx1"/>
                </a:solidFill>
                <a:latin typeface="+mn-lt"/>
                <a:ea typeface="+mn-ea"/>
                <a:cs typeface="+mn-cs"/>
                <a:sym typeface="+mn-ea"/>
              </a:rPr>
              <a:t>、工业化导致生态环境恶化；</a:t>
            </a:r>
            <a:endParaRPr kumimoji="1" lang="zh-CN" altLang="en-US" sz="3200" b="0" i="0" u="none" strike="noStrike" kern="1200" cap="none" spc="0" normalizeH="0" baseline="0" noProof="1">
              <a:solidFill>
                <a:schemeClr val="tx1"/>
              </a:solidFill>
              <a:latin typeface="+mn-lt"/>
              <a:ea typeface="+mn-ea"/>
              <a:cs typeface="+mn-cs"/>
            </a:endParaRPr>
          </a:p>
          <a:p>
            <a:pPr marL="342900" marR="0" indent="0" algn="l" defTabSz="914400" rtl="0" eaLnBrk="1" fontAlgn="base" latinLnBrk="0" hangingPunct="1">
              <a:lnSpc>
                <a:spcPct val="150000"/>
              </a:lnSpc>
              <a:spcBef>
                <a:spcPts val="0"/>
              </a:spcBef>
              <a:spcAft>
                <a:spcPct val="0"/>
              </a:spcAft>
              <a:buClrTx/>
              <a:buSzTx/>
              <a:buFontTx/>
              <a:buChar char="•"/>
            </a:pPr>
            <a:r>
              <a:rPr kumimoji="1" lang="en-US" altLang="zh-CN" sz="3200" b="0" i="0" u="none" strike="noStrike" kern="1200" cap="none" spc="0" normalizeH="0" baseline="0" noProof="1">
                <a:solidFill>
                  <a:schemeClr val="tx1"/>
                </a:solidFill>
                <a:latin typeface="+mn-lt"/>
                <a:ea typeface="+mn-ea"/>
                <a:cs typeface="+mn-cs"/>
                <a:sym typeface="+mn-ea"/>
              </a:rPr>
              <a:t>4</a:t>
            </a:r>
            <a:r>
              <a:rPr kumimoji="1" lang="zh-CN" altLang="en-US" sz="3200" b="0" i="0" u="none" strike="noStrike" kern="1200" cap="none" spc="0" normalizeH="0" baseline="0" noProof="1">
                <a:solidFill>
                  <a:schemeClr val="tx1"/>
                </a:solidFill>
                <a:latin typeface="+mn-lt"/>
                <a:ea typeface="+mn-ea"/>
                <a:cs typeface="+mn-cs"/>
                <a:sym typeface="+mn-ea"/>
              </a:rPr>
              <a:t>、我国的生态环境问题突出。</a:t>
            </a:r>
            <a:endParaRPr kumimoji="1" lang="zh-CN" altLang="en-US" sz="3200"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endParaRPr kumimoji="1" lang="zh-CN" altLang="en-US" sz="3200" b="0" i="0" u="none" strike="noStrike" kern="1200" cap="none" spc="0" normalizeH="0" baseline="0" noProof="1">
              <a:solidFill>
                <a:schemeClr val="tx1"/>
              </a:solidFill>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2"/>
          <p:cNvSpPr>
            <a:spLocks noGrp="1"/>
          </p:cNvSpPr>
          <p:nvPr>
            <p:ph type="title"/>
          </p:nvPr>
        </p:nvSpPr>
        <p:spPr>
          <a:xfrm>
            <a:off x="685800" y="838200"/>
            <a:ext cx="7772400" cy="1143000"/>
          </a:xfrm>
        </p:spPr>
        <p:txBody>
          <a:bodyPr lIns="92075" tIns="46038" rIns="92075" bIns="46038" anchor="ctr" anchorCtr="0"/>
          <a:lstStyle/>
          <a:p>
            <a:r>
              <a:rPr lang="zh-CN" altLang="en-US" sz="3600" b="1" dirty="0">
                <a:sym typeface="宋体" panose="02010600030101010101" pitchFamily="2" charset="-122"/>
              </a:rPr>
              <a:t>1、生态文明的基本涵义</a:t>
            </a:r>
            <a:br>
              <a:rPr lang="en-US" baseline="0" dirty="0">
                <a:solidFill>
                  <a:schemeClr val="tx1"/>
                </a:solidFill>
                <a:latin typeface="Times New Roman" panose="02020603050405020304" pitchFamily="18" charset="0"/>
                <a:ea typeface="宋体" panose="02010600030101010101" pitchFamily="2" charset="-122"/>
              </a:rPr>
            </a:br>
            <a:endParaRPr lang="zh-CN" altLang="en-US"/>
          </a:p>
        </p:txBody>
      </p:sp>
      <p:sp>
        <p:nvSpPr>
          <p:cNvPr id="12290" name="内容占位符 3"/>
          <p:cNvSpPr>
            <a:spLocks noGrp="1"/>
          </p:cNvSpPr>
          <p:nvPr>
            <p:ph idx="1"/>
          </p:nvPr>
        </p:nvSpPr>
        <p:spPr/>
        <p:txBody>
          <a:bodyPr lIns="92075" tIns="46038" rIns="92075" bIns="46038" anchor="t" anchorCtr="0"/>
          <a:lstStyle/>
          <a:p>
            <a:pPr marL="0" indent="0">
              <a:buNone/>
            </a:pP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生态又称自然生态，指生物之间以及与环境之间的相互关系及其状态。在地球上，自然生态有着自在自为的发展规律。</a:t>
            </a: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p>
          <a:p>
            <a:pPr marL="0" indent="0">
              <a:buNone/>
            </a:pPr>
            <a:r>
              <a:rPr lang="en-US" altLang="zh-CN"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生态文明则是人类遵循人与自然和谐共存的客观规律，所取得的物质与精神成果的总和，是人类与自然和谐共生、良性循环、持续繁荣的文明状态。</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sz="3600" b="1" dirty="0">
              <a:solidFill>
                <a:schemeClr val="tx2"/>
              </a:solidFill>
              <a:latin typeface="Times New Roman" panose="02020603050405020304" pitchFamily="18" charset="0"/>
            </a:endParaRPr>
          </a:p>
        </p:txBody>
      </p:sp>
      <p:sp>
        <p:nvSpPr>
          <p:cNvPr id="2" name="日期占位符 1"/>
          <p:cNvSpPr>
            <a:spLocks noGrp="1"/>
          </p:cNvSpPr>
          <p:nvPr>
            <p:ph type="dt" sz="half" idx="10"/>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fld id="{CD060D60-8CF2-48E5-A5B6-034FF8640708}"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latin typeface="Times New Roman" panose="02020603050405020304" pitchFamily="18" charset="0"/>
                <a:ea typeface="宋体" panose="02010600030101010101" pitchFamily="2" charset="-122"/>
              </a:rPr>
              <a:t>2021/6/2</a:t>
            </a:fld>
            <a:endParaRPr lang="zh-CN" altLang="en-US" sz="1400" dirty="0">
              <a:latin typeface="Times New Roman" panose="02020603050405020304" pitchFamily="18" charset="0"/>
              <a:ea typeface="宋体" panose="02010600030101010101" pitchFamily="2" charset="-122"/>
            </a:endParaRPr>
          </a:p>
        </p:txBody>
      </p:sp>
      <p:sp>
        <p:nvSpPr>
          <p:cNvPr id="13314"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latin typeface="Times New Roman" panose="02020603050405020304" pitchFamily="18" charset="0"/>
                <a:ea typeface="宋体" panose="02010600030101010101" pitchFamily="2" charset="-122"/>
              </a:rPr>
              <a:t>7</a:t>
            </a:fld>
            <a:endParaRPr lang="zh-CN" altLang="en-US" sz="1400" dirty="0">
              <a:latin typeface="Times New Roman" panose="02020603050405020304" pitchFamily="18" charset="0"/>
              <a:ea typeface="宋体" panose="02010600030101010101" pitchFamily="2" charset="-122"/>
            </a:endParaRPr>
          </a:p>
        </p:txBody>
      </p:sp>
      <p:sp>
        <p:nvSpPr>
          <p:cNvPr id="13315" name="Rectangle 2"/>
          <p:cNvSpPr>
            <a:spLocks noGrp="1"/>
          </p:cNvSpPr>
          <p:nvPr>
            <p:ph type="title"/>
          </p:nvPr>
        </p:nvSpPr>
        <p:spPr/>
        <p:txBody>
          <a:bodyPr vert="horz" wrap="square" lIns="92075" tIns="46038" rIns="92075" bIns="46038" anchor="ctr" anchorCtr="0"/>
          <a:lstStyle/>
          <a:p>
            <a:pPr eaLnBrk="1" hangingPunct="1"/>
            <a:r>
              <a:rPr lang="en-US" altLang="zh-CN" sz="3600" b="1" dirty="0"/>
              <a:t>2</a:t>
            </a:r>
            <a:r>
              <a:rPr lang="zh-CN" altLang="en-US" sz="3600" b="1" dirty="0"/>
              <a:t>、人类文明的发展阶段</a:t>
            </a:r>
          </a:p>
        </p:txBody>
      </p:sp>
      <p:sp>
        <p:nvSpPr>
          <p:cNvPr id="6148" name="Rectangle 3"/>
          <p:cNvSpPr>
            <a:spLocks noGrp="1"/>
          </p:cNvSpPr>
          <p:nvPr>
            <p:ph idx="1"/>
          </p:nvPr>
        </p:nvSpPr>
        <p:spPr>
          <a:xfrm>
            <a:off x="684213" y="1844675"/>
            <a:ext cx="7772400" cy="4114800"/>
          </a:xfrm>
          <a:ln>
            <a:solidFill>
              <a:schemeClr val="bg1"/>
            </a:solidFill>
            <a:miter/>
          </a:ln>
        </p:spPr>
        <p:txBody>
          <a:bodyPr vert="horz" wrap="square" lIns="92075" tIns="46038" rIns="92075" bIns="46038" anchor="t" anchorCtr="0"/>
          <a:lstStyle/>
          <a:p>
            <a:pPr marL="0" indent="0" eaLnBrk="1" hangingPunct="1">
              <a:buNone/>
            </a:pPr>
            <a:r>
              <a:rPr lang="en-US" altLang="zh-CN" sz="2800" kern="100" dirty="0">
                <a:effectLst/>
                <a:latin typeface="等线" panose="02010600030101010101" pitchFamily="2" charset="-122"/>
                <a:ea typeface="宋体" panose="02010600030101010101" pitchFamily="2" charset="-122"/>
                <a:cs typeface="Times New Roman" panose="02020603050405020304" pitchFamily="18" charset="0"/>
              </a:rPr>
              <a:t>       </a:t>
            </a:r>
            <a:r>
              <a:rPr kumimoji="1" lang="en-US" altLang="zh-CN" sz="2800" b="0" i="0" u="none" strike="noStrike" kern="1200" cap="none" spc="0" normalizeH="0" baseline="0" noProof="1">
                <a:solidFill>
                  <a:schemeClr val="tx1"/>
                </a:solidFill>
                <a:latin typeface="+mn-lt"/>
                <a:ea typeface="+mn-ea"/>
                <a:cs typeface="+mn-cs"/>
              </a:rPr>
              <a:t>1</a:t>
            </a:r>
            <a:r>
              <a:rPr kumimoji="1" lang="zh-CN" altLang="en-US" sz="2800" b="0" i="0" u="none" strike="noStrike" kern="1200" cap="none" spc="0" normalizeH="0" baseline="0" noProof="1">
                <a:solidFill>
                  <a:schemeClr val="tx1"/>
                </a:solidFill>
                <a:latin typeface="+mn-lt"/>
                <a:ea typeface="+mn-ea"/>
                <a:cs typeface="+mn-cs"/>
              </a:rPr>
              <a:t>、原始文明：</a:t>
            </a:r>
            <a:r>
              <a:rPr lang="zh-CN" altLang="zh-CN" sz="2800" dirty="0">
                <a:effectLst/>
                <a:ea typeface="宋体" panose="02010600030101010101" pitchFamily="2" charset="-122"/>
                <a:cs typeface="Times New Roman" panose="02020603050405020304" pitchFamily="18" charset="0"/>
              </a:rPr>
              <a:t>人类的个体无法与自然界抗衡，必须依靠集体的力量才能战胜恶劣的自然环境，取得生存和发展所必须的物质资料。</a:t>
            </a:r>
            <a:endParaRPr kumimoji="1" lang="zh-CN" altLang="en-US" sz="2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spcBef>
                <a:spcPts val="0"/>
              </a:spcBef>
              <a:spcAft>
                <a:spcPct val="0"/>
              </a:spcAft>
              <a:buClrTx/>
              <a:buSzTx/>
              <a:buNone/>
            </a:pPr>
            <a:r>
              <a:rPr kumimoji="1" lang="en-US" altLang="zh-CN" sz="2800" b="0" i="0" u="none" strike="noStrike" kern="1200" cap="none" spc="0" normalizeH="0" baseline="0" noProof="1">
                <a:solidFill>
                  <a:schemeClr val="tx1"/>
                </a:solidFill>
                <a:latin typeface="+mn-lt"/>
                <a:ea typeface="+mn-ea"/>
                <a:cs typeface="+mn-cs"/>
              </a:rPr>
              <a:t>        2</a:t>
            </a:r>
            <a:r>
              <a:rPr kumimoji="1" lang="zh-CN" altLang="en-US" sz="2800" b="0" i="0" u="none" strike="noStrike" kern="1200" cap="none" spc="0" normalizeH="0" baseline="0" noProof="1">
                <a:solidFill>
                  <a:schemeClr val="tx1"/>
                </a:solidFill>
                <a:latin typeface="+mn-lt"/>
                <a:ea typeface="+mn-ea"/>
                <a:cs typeface="+mn-cs"/>
              </a:rPr>
              <a:t>、农业文明：</a:t>
            </a:r>
            <a:r>
              <a:rPr lang="zh-CN" altLang="zh-CN" sz="2800" dirty="0">
                <a:effectLst/>
                <a:ea typeface="宋体" panose="02010600030101010101" pitchFamily="2" charset="-122"/>
                <a:cs typeface="Times New Roman" panose="02020603050405020304" pitchFamily="18" charset="0"/>
              </a:rPr>
              <a:t>铁器的发明使人类改造自然的能力产生质的飞跃，人类凭借铁器等生产资料，可以对自然界进行更多的开发和利用。</a:t>
            </a:r>
            <a:endParaRPr kumimoji="1" lang="zh-CN" altLang="en-US" sz="2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spcBef>
                <a:spcPts val="0"/>
              </a:spcBef>
              <a:spcAft>
                <a:spcPct val="0"/>
              </a:spcAft>
              <a:buClrTx/>
              <a:buSzTx/>
              <a:buNone/>
            </a:pPr>
            <a:r>
              <a:rPr kumimoji="1" lang="en-US" altLang="zh-CN" sz="2800" b="0" i="0" u="none" strike="noStrike" kern="1200" cap="none" spc="0" normalizeH="0" baseline="0" noProof="1">
                <a:solidFill>
                  <a:schemeClr val="tx1"/>
                </a:solidFill>
                <a:latin typeface="+mn-lt"/>
                <a:ea typeface="+mn-ea"/>
                <a:cs typeface="+mn-cs"/>
              </a:rPr>
              <a:t>        3</a:t>
            </a:r>
            <a:r>
              <a:rPr kumimoji="1" lang="zh-CN" altLang="en-US" sz="2800" b="0" i="0" u="none" strike="noStrike" kern="1200" cap="none" spc="0" normalizeH="0" baseline="0" noProof="1">
                <a:solidFill>
                  <a:schemeClr val="tx1"/>
                </a:solidFill>
                <a:latin typeface="+mn-lt"/>
                <a:ea typeface="+mn-ea"/>
                <a:cs typeface="+mn-cs"/>
              </a:rPr>
              <a:t>、工业文明：</a:t>
            </a:r>
            <a:r>
              <a:rPr lang="zh-CN" altLang="zh-CN" sz="2800" dirty="0">
                <a:effectLst/>
                <a:ea typeface="宋体" panose="02010600030101010101" pitchFamily="2" charset="-122"/>
                <a:cs typeface="Times New Roman" panose="02020603050405020304" pitchFamily="18" charset="0"/>
              </a:rPr>
              <a:t>随着大机器的出现和广泛使用，人类对自然界的开发和利用不断向深度和广度进军，获得了前所未有的巨大成就。</a:t>
            </a:r>
            <a:endParaRPr kumimoji="1" lang="zh-CN" altLang="en-US" sz="2800" b="0" i="0" u="none" strike="noStrike" kern="1200" cap="none" spc="0" normalizeH="0" baseline="0" noProof="1">
              <a:solidFill>
                <a:schemeClr val="tx1"/>
              </a:solidFill>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latin typeface="Times New Roman" panose="02020603050405020304" pitchFamily="18" charset="0"/>
                <a:ea typeface="宋体" panose="02010600030101010101" pitchFamily="2" charset="-122"/>
              </a:rPr>
              <a:t>2021/6/2</a:t>
            </a:fld>
            <a:endParaRPr lang="zh-CN" altLang="en-US" sz="1400" dirty="0">
              <a:latin typeface="Times New Roman" panose="02020603050405020304" pitchFamily="18" charset="0"/>
              <a:ea typeface="宋体" panose="02010600030101010101" pitchFamily="2" charset="-122"/>
            </a:endParaRPr>
          </a:p>
        </p:txBody>
      </p:sp>
      <p:sp>
        <p:nvSpPr>
          <p:cNvPr id="14338"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latin typeface="Times New Roman" panose="02020603050405020304" pitchFamily="18" charset="0"/>
                <a:ea typeface="宋体" panose="02010600030101010101" pitchFamily="2" charset="-122"/>
              </a:rPr>
              <a:t>8</a:t>
            </a:fld>
            <a:endParaRPr lang="zh-CN" altLang="en-US" sz="1400" dirty="0">
              <a:latin typeface="Times New Roman" panose="02020603050405020304" pitchFamily="18" charset="0"/>
              <a:ea typeface="宋体" panose="02010600030101010101" pitchFamily="2" charset="-122"/>
            </a:endParaRPr>
          </a:p>
        </p:txBody>
      </p:sp>
      <p:sp>
        <p:nvSpPr>
          <p:cNvPr id="14339" name="Rectangle 2"/>
          <p:cNvSpPr>
            <a:spLocks noGrp="1"/>
          </p:cNvSpPr>
          <p:nvPr>
            <p:ph type="title"/>
          </p:nvPr>
        </p:nvSpPr>
        <p:spPr/>
        <p:txBody>
          <a:bodyPr vert="horz" wrap="square" lIns="92075" tIns="46038" rIns="92075" bIns="46038" anchor="ctr" anchorCtr="0"/>
          <a:lstStyle/>
          <a:p>
            <a:pPr eaLnBrk="1" hangingPunct="1"/>
            <a:r>
              <a:rPr lang="en-US" altLang="zh-CN" sz="3600" b="1" dirty="0"/>
              <a:t>3</a:t>
            </a:r>
            <a:r>
              <a:rPr lang="zh-CN" altLang="en-US" sz="3600" b="1" dirty="0"/>
              <a:t>、工业化导致生态环境恶化</a:t>
            </a:r>
          </a:p>
        </p:txBody>
      </p:sp>
      <p:sp>
        <p:nvSpPr>
          <p:cNvPr id="6148" name="Rectangle 3"/>
          <p:cNvSpPr>
            <a:spLocks noGrp="1"/>
          </p:cNvSpPr>
          <p:nvPr>
            <p:ph idx="1"/>
          </p:nvPr>
        </p:nvSpPr>
        <p:spPr>
          <a:xfrm>
            <a:off x="744794" y="1943100"/>
            <a:ext cx="7772400" cy="4114800"/>
          </a:xfrm>
          <a:ln>
            <a:solidFill>
              <a:schemeClr val="bg1"/>
            </a:solidFill>
            <a:miter/>
          </a:ln>
        </p:spPr>
        <p:txBody>
          <a:bodyPr vert="horz" wrap="square" lIns="92075" tIns="46038" rIns="92075" bIns="46038" anchor="t" anchorCtr="0"/>
          <a:lstStyle/>
          <a:p>
            <a:pPr marL="0" marR="0" indent="0" algn="just" defTabSz="914400" rtl="0" eaLnBrk="1" fontAlgn="base" latinLnBrk="0" hangingPunct="1">
              <a:lnSpc>
                <a:spcPct val="100000"/>
              </a:lnSpc>
              <a:spcBef>
                <a:spcPct val="20000"/>
              </a:spcBef>
              <a:spcAft>
                <a:spcPct val="0"/>
              </a:spcAft>
              <a:buClrTx/>
              <a:buSzTx/>
              <a:buFontTx/>
              <a:buNone/>
            </a:pPr>
            <a:r>
              <a:rPr kumimoji="1" lang="zh-CN" altLang="en-US" sz="3200" b="1" i="0" u="none" strike="noStrike" kern="1200" cap="none" spc="0" normalizeH="0" baseline="0" noProof="1">
                <a:solidFill>
                  <a:schemeClr val="tx1"/>
                </a:solidFill>
                <a:latin typeface="宋体" panose="02010600030101010101" pitchFamily="2" charset="-122"/>
                <a:ea typeface="+mn-ea"/>
                <a:cs typeface="+mn-cs"/>
              </a:rPr>
              <a:t>   </a:t>
            </a:r>
            <a:endParaRPr kumimoji="1" lang="en-GB" altLang="zh-CN" sz="3200"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endParaRPr kumimoji="1" lang="zh-CN" altLang="en-US" sz="3200" b="0" i="0" u="none" strike="noStrike" kern="1200" cap="none" spc="0" normalizeH="0" baseline="0" noProof="1">
              <a:solidFill>
                <a:schemeClr val="tx1"/>
              </a:solidFill>
              <a:latin typeface="+mn-lt"/>
              <a:ea typeface="+mn-ea"/>
              <a:cs typeface="+mn-cs"/>
            </a:endParaRPr>
          </a:p>
        </p:txBody>
      </p:sp>
      <p:sp>
        <p:nvSpPr>
          <p:cNvPr id="7" name="文本框 6">
            <a:extLst>
              <a:ext uri="{FF2B5EF4-FFF2-40B4-BE49-F238E27FC236}">
                <a16:creationId xmlns:a16="http://schemas.microsoft.com/office/drawing/2014/main" id="{C4AC04A8-0E83-4E85-AA19-AFC58A346BB7}"/>
              </a:ext>
            </a:extLst>
          </p:cNvPr>
          <p:cNvSpPr txBox="1"/>
          <p:nvPr/>
        </p:nvSpPr>
        <p:spPr>
          <a:xfrm>
            <a:off x="827584" y="2090172"/>
            <a:ext cx="7571622" cy="3539430"/>
          </a:xfrm>
          <a:prstGeom prst="rect">
            <a:avLst/>
          </a:prstGeom>
          <a:noFill/>
        </p:spPr>
        <p:txBody>
          <a:bodyPr wrap="square">
            <a:spAutoFit/>
          </a:bodyPr>
          <a:lstStyle/>
          <a:p>
            <a:r>
              <a:rPr lang="en-US" altLang="zh-CN" sz="3200" dirty="0">
                <a:effectLst/>
                <a:ea typeface="宋体" panose="02010600030101010101" pitchFamily="2" charset="-122"/>
                <a:cs typeface="Times New Roman" panose="02020603050405020304" pitchFamily="18" charset="0"/>
              </a:rPr>
              <a:t>        </a:t>
            </a:r>
            <a:r>
              <a:rPr lang="zh-CN" altLang="zh-CN" sz="3200" dirty="0">
                <a:effectLst/>
                <a:ea typeface="宋体" panose="02010600030101010101" pitchFamily="2" charset="-122"/>
                <a:cs typeface="Times New Roman" panose="02020603050405020304" pitchFamily="18" charset="0"/>
              </a:rPr>
              <a:t>工业革命始于十八世纪的欧洲，其后一、二百年间席卷全球。然而，当人类为征服自然而高奏凯歌的时候，大自然却向人类敲响了警钟：空气污染、温室效应、臭氧层变薄、资源枯竭、淡水短缺等</a:t>
            </a:r>
            <a:r>
              <a:rPr lang="zh-CN" altLang="en-US" sz="3200" dirty="0">
                <a:effectLst/>
                <a:ea typeface="宋体" panose="02010600030101010101" pitchFamily="2" charset="-122"/>
                <a:cs typeface="Times New Roman" panose="02020603050405020304" pitchFamily="18" charset="0"/>
              </a:rPr>
              <a:t>，</a:t>
            </a:r>
            <a:r>
              <a:rPr lang="zh-CN" altLang="zh-CN" sz="3200" kern="100" dirty="0">
                <a:effectLst/>
                <a:latin typeface="等线" panose="02010600030101010101" pitchFamily="2" charset="-122"/>
                <a:ea typeface="宋体" panose="02010600030101010101" pitchFamily="2" charset="-122"/>
                <a:cs typeface="Times New Roman" panose="02020603050405020304" pitchFamily="18" charset="0"/>
              </a:rPr>
              <a:t>这一切表明，生态环境恶化已十分严重。</a:t>
            </a:r>
            <a:endParaRPr lang="zh-CN" altLang="zh-CN" sz="32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日期占位符 3"/>
          <p:cNvSpPr>
            <a:spLocks noGrp="1"/>
          </p:cNvSpPr>
          <p:nvPr>
            <p:ph type="dt" sz="half" idx="10"/>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spcBef>
                <a:spcPct val="50000"/>
              </a:spcBef>
              <a:buSzTx/>
            </a:pPr>
            <a:fld id="{BB962C8B-B14F-4D97-AF65-F5344CB8AC3E}" type="datetime1">
              <a:rPr lang="zh-CN" altLang="en-US" sz="1400" dirty="0">
                <a:latin typeface="Times New Roman" panose="02020603050405020304" pitchFamily="18" charset="0"/>
                <a:ea typeface="宋体" panose="02010600030101010101" pitchFamily="2" charset="-122"/>
              </a:rPr>
              <a:t>2021/6/2</a:t>
            </a:fld>
            <a:endParaRPr lang="zh-CN" altLang="en-US" sz="1400" dirty="0">
              <a:latin typeface="Times New Roman" panose="02020603050405020304" pitchFamily="18" charset="0"/>
              <a:ea typeface="宋体" panose="02010600030101010101" pitchFamily="2" charset="-122"/>
            </a:endParaRPr>
          </a:p>
        </p:txBody>
      </p:sp>
      <p:sp>
        <p:nvSpPr>
          <p:cNvPr id="15362" name="灯片编号占位符 5"/>
          <p:cNvSpPr>
            <a:spLocks noGrp="1"/>
          </p:cNvSpPr>
          <p:nvPr>
            <p:ph type="sldNum" sz="quarter" idx="12"/>
          </p:nvPr>
        </p:nvSpPr>
        <p:spPr>
          <a:ln w="12700"/>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r">
              <a:spcBef>
                <a:spcPct val="50000"/>
              </a:spcBef>
              <a:buSzTx/>
            </a:pPr>
            <a:fld id="{9A0DB2DC-4C9A-4742-B13C-FB6460FD3503}" type="slidenum">
              <a:rPr lang="zh-CN" altLang="en-US" sz="1400" dirty="0">
                <a:latin typeface="Times New Roman" panose="02020603050405020304" pitchFamily="18" charset="0"/>
                <a:ea typeface="宋体" panose="02010600030101010101" pitchFamily="2" charset="-122"/>
              </a:rPr>
              <a:t>9</a:t>
            </a:fld>
            <a:endParaRPr lang="zh-CN" altLang="en-US" sz="1400" dirty="0">
              <a:latin typeface="Times New Roman" panose="02020603050405020304" pitchFamily="18" charset="0"/>
              <a:ea typeface="宋体" panose="02010600030101010101" pitchFamily="2" charset="-122"/>
            </a:endParaRPr>
          </a:p>
        </p:txBody>
      </p:sp>
      <p:sp>
        <p:nvSpPr>
          <p:cNvPr id="15363" name="Rectangle 2"/>
          <p:cNvSpPr>
            <a:spLocks noGrp="1"/>
          </p:cNvSpPr>
          <p:nvPr>
            <p:ph type="title"/>
          </p:nvPr>
        </p:nvSpPr>
        <p:spPr/>
        <p:txBody>
          <a:bodyPr vert="horz" wrap="square" lIns="92075" tIns="46038" rIns="92075" bIns="46038" anchor="ctr" anchorCtr="0"/>
          <a:lstStyle/>
          <a:p>
            <a:pPr eaLnBrk="1" hangingPunct="1"/>
            <a:r>
              <a:rPr lang="en-US" altLang="zh-CN" sz="3600" b="1" dirty="0"/>
              <a:t>4</a:t>
            </a:r>
            <a:r>
              <a:rPr lang="zh-CN" altLang="en-US" sz="3600" b="1" dirty="0"/>
              <a:t>、我国的生态环境问题突出</a:t>
            </a:r>
          </a:p>
        </p:txBody>
      </p:sp>
      <p:sp>
        <p:nvSpPr>
          <p:cNvPr id="6148" name="Rectangle 3"/>
          <p:cNvSpPr>
            <a:spLocks noGrp="1"/>
          </p:cNvSpPr>
          <p:nvPr>
            <p:ph idx="1"/>
          </p:nvPr>
        </p:nvSpPr>
        <p:spPr>
          <a:xfrm>
            <a:off x="684213" y="1670050"/>
            <a:ext cx="7772400" cy="4289425"/>
          </a:xfrm>
          <a:ln>
            <a:solidFill>
              <a:schemeClr val="bg1"/>
            </a:solidFill>
            <a:miter/>
          </a:ln>
        </p:spPr>
        <p:txBody>
          <a:bodyPr vert="horz" wrap="square" lIns="92075" tIns="46038" rIns="92075" bIns="46038" anchor="t" anchorCtr="0"/>
          <a:lstStyle/>
          <a:p>
            <a:pPr marL="0" indent="0" algn="just" eaLnBrk="1" hangingPunct="1">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改革开放以来，在以经济建设为中心的思想指导下，在经济快速增长的同时，生态环境问题日益突出。</a:t>
            </a:r>
            <a:endParaRPr kumimoji="1" lang="en-GB" altLang="zh-CN"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r>
              <a:rPr kumimoji="1" lang="zh-CN" altLang="en-US" b="0" i="0" u="none" strike="noStrike" kern="1200" cap="none" spc="0" normalizeH="0" baseline="0" noProof="1">
                <a:solidFill>
                  <a:schemeClr val="tx1"/>
                </a:solidFill>
                <a:latin typeface="+mn-lt"/>
                <a:ea typeface="+mn-ea"/>
                <a:cs typeface="+mn-cs"/>
              </a:rPr>
              <a:t>（</a:t>
            </a:r>
            <a:r>
              <a:rPr kumimoji="1" lang="en-US" altLang="zh-CN" b="0" i="0" u="none" strike="noStrike" kern="1200" cap="none" spc="0" normalizeH="0" baseline="0" noProof="1">
                <a:solidFill>
                  <a:schemeClr val="tx1"/>
                </a:solidFill>
                <a:latin typeface="+mn-lt"/>
                <a:ea typeface="+mn-ea"/>
                <a:cs typeface="+mn-cs"/>
              </a:rPr>
              <a:t>1</a:t>
            </a:r>
            <a:r>
              <a:rPr kumimoji="1" lang="zh-CN" altLang="en-US" b="0" i="0" u="none" strike="noStrike" kern="1200" cap="none" spc="0" normalizeH="0" baseline="0" noProof="1">
                <a:solidFill>
                  <a:schemeClr val="tx1"/>
                </a:solidFill>
                <a:latin typeface="+mn-lt"/>
                <a:ea typeface="+mn-ea"/>
                <a:cs typeface="+mn-cs"/>
              </a:rPr>
              <a:t>）水土流失、土地荒漠化；</a:t>
            </a:r>
          </a:p>
          <a:p>
            <a:pPr marL="342900" marR="0" indent="-342900" algn="l" defTabSz="914400" rtl="0" eaLnBrk="1" fontAlgn="base" latinLnBrk="0" hangingPunct="1">
              <a:lnSpc>
                <a:spcPct val="100000"/>
              </a:lnSpc>
              <a:spcBef>
                <a:spcPct val="20000"/>
              </a:spcBef>
              <a:spcAft>
                <a:spcPct val="0"/>
              </a:spcAft>
              <a:buClrTx/>
              <a:buSzTx/>
              <a:buFontTx/>
              <a:buChar char="•"/>
            </a:pPr>
            <a:r>
              <a:rPr kumimoji="1" lang="zh-CN" altLang="en-US" sz="3200" b="0" i="0" u="none" strike="noStrike" kern="1200" cap="none" spc="0" normalizeH="0" baseline="0" noProof="1">
                <a:solidFill>
                  <a:schemeClr val="tx1"/>
                </a:solidFill>
                <a:latin typeface="+mn-lt"/>
                <a:ea typeface="+mn-ea"/>
                <a:cs typeface="+mn-cs"/>
              </a:rPr>
              <a:t>（</a:t>
            </a:r>
            <a:r>
              <a:rPr kumimoji="1" lang="en-US" altLang="zh-CN" sz="3200" b="0" i="0" u="none" strike="noStrike" kern="1200" cap="none" spc="0" normalizeH="0" baseline="0" noProof="1">
                <a:solidFill>
                  <a:schemeClr val="tx1"/>
                </a:solidFill>
                <a:latin typeface="+mn-lt"/>
                <a:ea typeface="+mn-ea"/>
                <a:cs typeface="+mn-cs"/>
              </a:rPr>
              <a:t>2</a:t>
            </a:r>
            <a:r>
              <a:rPr kumimoji="1" lang="zh-CN" altLang="en-US" sz="3200" b="0" i="0" u="none" strike="noStrike" kern="1200" cap="none" spc="0" normalizeH="0" baseline="0" noProof="1">
                <a:solidFill>
                  <a:schemeClr val="tx1"/>
                </a:solidFill>
                <a:latin typeface="+mn-lt"/>
                <a:ea typeface="+mn-ea"/>
                <a:cs typeface="+mn-cs"/>
              </a:rPr>
              <a:t>）生态环境遭受严重污染；</a:t>
            </a:r>
          </a:p>
          <a:p>
            <a:pPr marL="342900" marR="0" indent="-342900" algn="l" defTabSz="914400" rtl="0" eaLnBrk="1" fontAlgn="base" latinLnBrk="0" hangingPunct="1">
              <a:lnSpc>
                <a:spcPct val="100000"/>
              </a:lnSpc>
              <a:spcBef>
                <a:spcPct val="20000"/>
              </a:spcBef>
              <a:spcAft>
                <a:spcPct val="0"/>
              </a:spcAft>
              <a:buClrTx/>
              <a:buSzTx/>
              <a:buFontTx/>
              <a:buChar char="•"/>
            </a:pPr>
            <a:r>
              <a:rPr kumimoji="1" lang="zh-CN" altLang="en-US" sz="3200" b="0" i="0" u="none" strike="noStrike" kern="1200" cap="none" spc="0" normalizeH="0" baseline="0" noProof="1">
                <a:solidFill>
                  <a:schemeClr val="tx1"/>
                </a:solidFill>
                <a:latin typeface="+mn-lt"/>
                <a:ea typeface="+mn-ea"/>
                <a:cs typeface="+mn-cs"/>
              </a:rPr>
              <a:t>（</a:t>
            </a:r>
            <a:r>
              <a:rPr kumimoji="1" lang="en-US" altLang="zh-CN" sz="3200" b="0" i="0" u="none" strike="noStrike" kern="1200" cap="none" spc="0" normalizeH="0" baseline="0" noProof="1">
                <a:solidFill>
                  <a:schemeClr val="tx1"/>
                </a:solidFill>
                <a:latin typeface="+mn-lt"/>
                <a:ea typeface="+mn-ea"/>
                <a:cs typeface="+mn-cs"/>
              </a:rPr>
              <a:t>3</a:t>
            </a:r>
            <a:r>
              <a:rPr kumimoji="1" lang="zh-CN" altLang="en-US" sz="3200" b="0" i="0" u="none" strike="noStrike" kern="1200" cap="none" spc="0" normalizeH="0" baseline="0" noProof="1">
                <a:solidFill>
                  <a:schemeClr val="tx1"/>
                </a:solidFill>
                <a:latin typeface="+mn-lt"/>
                <a:ea typeface="+mn-ea"/>
                <a:cs typeface="+mn-cs"/>
              </a:rPr>
              <a:t>）生物多样性锐减；</a:t>
            </a:r>
          </a:p>
          <a:p>
            <a:pPr marL="342900" marR="0" indent="-342900" algn="l" defTabSz="914400" rtl="0" eaLnBrk="1" fontAlgn="base" latinLnBrk="0" hangingPunct="1">
              <a:lnSpc>
                <a:spcPct val="100000"/>
              </a:lnSpc>
              <a:spcBef>
                <a:spcPct val="20000"/>
              </a:spcBef>
              <a:spcAft>
                <a:spcPct val="0"/>
              </a:spcAft>
              <a:buClrTx/>
              <a:buSzTx/>
              <a:buFontTx/>
              <a:buChar char="•"/>
            </a:pPr>
            <a:r>
              <a:rPr kumimoji="1" lang="zh-CN" altLang="en-US" sz="3200" b="0" i="0" u="none" strike="noStrike" kern="1200" cap="none" spc="0" normalizeH="0" baseline="0" noProof="1">
                <a:solidFill>
                  <a:schemeClr val="tx1"/>
                </a:solidFill>
                <a:latin typeface="+mn-lt"/>
                <a:ea typeface="+mn-ea"/>
                <a:cs typeface="+mn-cs"/>
              </a:rPr>
              <a:t>（</a:t>
            </a:r>
            <a:r>
              <a:rPr kumimoji="1" lang="en-US" altLang="zh-CN" sz="3200" b="0" i="0" u="none" strike="noStrike" kern="1200" cap="none" spc="0" normalizeH="0" baseline="0" noProof="1">
                <a:solidFill>
                  <a:schemeClr val="tx1"/>
                </a:solidFill>
                <a:latin typeface="+mn-lt"/>
                <a:ea typeface="+mn-ea"/>
                <a:cs typeface="+mn-cs"/>
              </a:rPr>
              <a:t>4</a:t>
            </a:r>
            <a:r>
              <a:rPr kumimoji="1" lang="zh-CN" altLang="en-US" sz="3200" b="0" i="0" u="none" strike="noStrike" kern="1200" cap="none" spc="0" normalizeH="0" baseline="0" noProof="1">
                <a:solidFill>
                  <a:schemeClr val="tx1"/>
                </a:solidFill>
                <a:latin typeface="+mn-lt"/>
                <a:ea typeface="+mn-ea"/>
                <a:cs typeface="+mn-cs"/>
              </a:rPr>
              <a:t>）森林面积显著减少。</a:t>
            </a:r>
          </a:p>
        </p:txBody>
      </p:sp>
    </p:spTree>
  </p:cSld>
  <p:clrMapOvr>
    <a:masterClrMapping/>
  </p:clrMapOvr>
</p:sld>
</file>

<file path=ppt/theme/theme1.xml><?xml version="1.0" encoding="utf-8"?>
<a:theme xmlns:a="http://schemas.openxmlformats.org/drawingml/2006/main" name="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Office\Templates\演示文稿设计\时代型模板.pot</Template>
  <TotalTime>75</TotalTime>
  <Words>2686</Words>
  <Application>Microsoft Office PowerPoint</Application>
  <PresentationFormat>全屏显示(4:3)</PresentationFormat>
  <Paragraphs>226</Paragraphs>
  <Slides>39</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39</vt:i4>
      </vt:variant>
    </vt:vector>
  </HeadingPairs>
  <TitlesOfParts>
    <vt:vector size="46" baseType="lpstr">
      <vt:lpstr>等线</vt:lpstr>
      <vt:lpstr>黑体</vt:lpstr>
      <vt:lpstr>宋体</vt:lpstr>
      <vt:lpstr>Arial</vt:lpstr>
      <vt:lpstr>Times New Roman</vt:lpstr>
      <vt:lpstr>时代型模板</vt:lpstr>
      <vt:lpstr>1_时代型模板</vt:lpstr>
      <vt:lpstr>《政治经济学通论》  （第3版）</vt:lpstr>
      <vt:lpstr>第十六章  生态文明与可持续发展</vt:lpstr>
      <vt:lpstr>第十六章的主要内容</vt:lpstr>
      <vt:lpstr>一、生态文明是人类发展的长远之计</vt:lpstr>
      <vt:lpstr>（一）生态文明的历史和现状 </vt:lpstr>
      <vt:lpstr>1、生态文明的基本涵义 </vt:lpstr>
      <vt:lpstr>2、人类文明的发展阶段</vt:lpstr>
      <vt:lpstr>3、工业化导致生态环境恶化</vt:lpstr>
      <vt:lpstr>4、我国的生态环境问题突出</vt:lpstr>
      <vt:lpstr>（二）关于生态文明的理论见解</vt:lpstr>
      <vt:lpstr>   1、马克思、恩格斯的生态文明观点  </vt:lpstr>
      <vt:lpstr>  2、中国古代的生态文明思想</vt:lpstr>
      <vt:lpstr>  3、西方学者的生态文明理论 </vt:lpstr>
      <vt:lpstr>（三）生态文明的紧迫性和长期性</vt:lpstr>
      <vt:lpstr>二、生态文明是经济可持续的内在要求 </vt:lpstr>
      <vt:lpstr>（一）可持续发展的基本内涵 </vt:lpstr>
      <vt:lpstr>（二）可持续发展迫切需要生态文明</vt:lpstr>
      <vt:lpstr>（三）生态文明是可持续发展的强大动力</vt:lpstr>
      <vt:lpstr>三、节约资源是保护生态的治本之策</vt:lpstr>
      <vt:lpstr>（一）遵守节约资源的原则 </vt:lpstr>
      <vt:lpstr>（二）转变资源利用方式 </vt:lpstr>
      <vt:lpstr>（三）加快发展循环经济</vt:lpstr>
      <vt:lpstr>四 、 生态文明教育及其制度建设</vt:lpstr>
      <vt:lpstr>（一）普及保护生态环境的全民意识</vt:lpstr>
      <vt:lpstr>（二）生态文明的评价体系和奖惩机制</vt:lpstr>
      <vt:lpstr>（三）完善环境保护的各项制度</vt:lpstr>
      <vt:lpstr>（四）习近平生态文明建设思想的主要内容</vt:lpstr>
      <vt:lpstr>1、生态文明建设的背景</vt:lpstr>
      <vt:lpstr>2、生态文明建设的内容 </vt:lpstr>
      <vt:lpstr>3、生态文明建设的要求及意义</vt:lpstr>
      <vt:lpstr>课后习题</vt:lpstr>
      <vt:lpstr>二、填空题</vt:lpstr>
      <vt:lpstr>二、填空题</vt:lpstr>
      <vt:lpstr>三、单项选择题</vt:lpstr>
      <vt:lpstr> 三、单项选择题 </vt:lpstr>
      <vt:lpstr>四、多项选择题</vt:lpstr>
      <vt:lpstr> 四、多项选择题 </vt:lpstr>
      <vt:lpstr>五、简答题</vt:lpstr>
      <vt:lpstr>六、论述题</vt:lpstr>
    </vt:vector>
  </TitlesOfParts>
  <Company>chen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《中国社会主义经济学概论》 </dc:title>
  <dc:creator>chen</dc:creator>
  <cp:lastModifiedBy>chenchengming</cp:lastModifiedBy>
  <cp:revision>46</cp:revision>
  <dcterms:created xsi:type="dcterms:W3CDTF">2003-12-08T08:33:00Z</dcterms:created>
  <dcterms:modified xsi:type="dcterms:W3CDTF">2021-06-02T01:58:56Z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8A86DFC34525435690AF909322EFE2A4</vt:lpwstr>
  </property>
  <property fmtid="{D5CDD505-2E9C-101B-9397-08002B2CF9AE}" pid="3" name="KSOProductBuildVer">
    <vt:lpwstr>2052-11.1.0.10495</vt:lpwstr>
  </property>
</Properties>
</file>