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9"/>
  </p:notesMasterIdLst>
  <p:handoutMasterIdLst>
    <p:handoutMasterId r:id="rId140"/>
  </p:handoutMasterIdLst>
  <p:sldIdLst>
    <p:sldId id="308" r:id="rId2"/>
    <p:sldId id="306" r:id="rId3"/>
    <p:sldId id="532" r:id="rId4"/>
    <p:sldId id="533" r:id="rId5"/>
    <p:sldId id="420" r:id="rId6"/>
    <p:sldId id="534" r:id="rId7"/>
    <p:sldId id="535" r:id="rId8"/>
    <p:sldId id="421" r:id="rId9"/>
    <p:sldId id="611" r:id="rId10"/>
    <p:sldId id="460" r:id="rId11"/>
    <p:sldId id="612" r:id="rId12"/>
    <p:sldId id="613" r:id="rId13"/>
    <p:sldId id="343" r:id="rId14"/>
    <p:sldId id="536" r:id="rId15"/>
    <p:sldId id="538" r:id="rId16"/>
    <p:sldId id="673" r:id="rId17"/>
    <p:sldId id="461" r:id="rId18"/>
    <p:sldId id="463" r:id="rId19"/>
    <p:sldId id="539" r:id="rId20"/>
    <p:sldId id="540" r:id="rId21"/>
    <p:sldId id="541" r:id="rId22"/>
    <p:sldId id="542" r:id="rId23"/>
    <p:sldId id="464" r:id="rId24"/>
    <p:sldId id="543" r:id="rId25"/>
    <p:sldId id="544" r:id="rId26"/>
    <p:sldId id="557" r:id="rId27"/>
    <p:sldId id="502" r:id="rId28"/>
    <p:sldId id="545" r:id="rId29"/>
    <p:sldId id="503" r:id="rId30"/>
    <p:sldId id="546" r:id="rId31"/>
    <p:sldId id="674" r:id="rId32"/>
    <p:sldId id="675" r:id="rId33"/>
    <p:sldId id="504" r:id="rId34"/>
    <p:sldId id="548" r:id="rId35"/>
    <p:sldId id="614" r:id="rId36"/>
    <p:sldId id="549" r:id="rId37"/>
    <p:sldId id="505" r:id="rId38"/>
    <p:sldId id="550" r:id="rId39"/>
    <p:sldId id="551" r:id="rId40"/>
    <p:sldId id="506" r:id="rId41"/>
    <p:sldId id="553" r:id="rId42"/>
    <p:sldId id="554" r:id="rId43"/>
    <p:sldId id="555" r:id="rId44"/>
    <p:sldId id="556" r:id="rId45"/>
    <p:sldId id="507" r:id="rId46"/>
    <p:sldId id="615" r:id="rId47"/>
    <p:sldId id="616" r:id="rId48"/>
    <p:sldId id="617" r:id="rId49"/>
    <p:sldId id="508" r:id="rId50"/>
    <p:sldId id="559" r:id="rId51"/>
    <p:sldId id="560" r:id="rId52"/>
    <p:sldId id="561" r:id="rId53"/>
    <p:sldId id="562" r:id="rId54"/>
    <p:sldId id="509" r:id="rId55"/>
    <p:sldId id="563" r:id="rId56"/>
    <p:sldId id="564" r:id="rId57"/>
    <p:sldId id="510" r:id="rId58"/>
    <p:sldId id="566" r:id="rId59"/>
    <p:sldId id="565" r:id="rId60"/>
    <p:sldId id="567" r:id="rId61"/>
    <p:sldId id="618" r:id="rId62"/>
    <p:sldId id="568" r:id="rId63"/>
    <p:sldId id="511" r:id="rId64"/>
    <p:sldId id="569" r:id="rId65"/>
    <p:sldId id="570" r:id="rId66"/>
    <p:sldId id="676" r:id="rId67"/>
    <p:sldId id="512" r:id="rId68"/>
    <p:sldId id="619" r:id="rId69"/>
    <p:sldId id="621" r:id="rId70"/>
    <p:sldId id="513" r:id="rId71"/>
    <p:sldId id="622" r:id="rId72"/>
    <p:sldId id="623" r:id="rId73"/>
    <p:sldId id="624" r:id="rId74"/>
    <p:sldId id="514" r:id="rId75"/>
    <p:sldId id="625" r:id="rId76"/>
    <p:sldId id="626" r:id="rId77"/>
    <p:sldId id="515" r:id="rId78"/>
    <p:sldId id="627" r:id="rId79"/>
    <p:sldId id="628" r:id="rId80"/>
    <p:sldId id="629" r:id="rId81"/>
    <p:sldId id="516" r:id="rId82"/>
    <p:sldId id="630" r:id="rId83"/>
    <p:sldId id="632" r:id="rId84"/>
    <p:sldId id="633" r:id="rId85"/>
    <p:sldId id="517" r:id="rId86"/>
    <p:sldId id="634" r:id="rId87"/>
    <p:sldId id="635" r:id="rId88"/>
    <p:sldId id="519" r:id="rId89"/>
    <p:sldId id="636" r:id="rId90"/>
    <p:sldId id="637" r:id="rId91"/>
    <p:sldId id="638" r:id="rId92"/>
    <p:sldId id="520" r:id="rId93"/>
    <p:sldId id="639" r:id="rId94"/>
    <p:sldId id="640" r:id="rId95"/>
    <p:sldId id="521" r:id="rId96"/>
    <p:sldId id="641" r:id="rId97"/>
    <p:sldId id="642" r:id="rId98"/>
    <p:sldId id="643" r:id="rId99"/>
    <p:sldId id="522" r:id="rId100"/>
    <p:sldId id="644" r:id="rId101"/>
    <p:sldId id="645" r:id="rId102"/>
    <p:sldId id="646" r:id="rId103"/>
    <p:sldId id="523" r:id="rId104"/>
    <p:sldId id="647" r:id="rId105"/>
    <p:sldId id="648" r:id="rId106"/>
    <p:sldId id="649" r:id="rId107"/>
    <p:sldId id="650" r:id="rId108"/>
    <p:sldId id="524" r:id="rId109"/>
    <p:sldId id="651" r:id="rId110"/>
    <p:sldId id="652" r:id="rId111"/>
    <p:sldId id="653" r:id="rId112"/>
    <p:sldId id="525" r:id="rId113"/>
    <p:sldId id="654" r:id="rId114"/>
    <p:sldId id="655" r:id="rId115"/>
    <p:sldId id="656" r:id="rId116"/>
    <p:sldId id="526" r:id="rId117"/>
    <p:sldId id="657" r:id="rId118"/>
    <p:sldId id="658" r:id="rId119"/>
    <p:sldId id="659" r:id="rId120"/>
    <p:sldId id="527" r:id="rId121"/>
    <p:sldId id="660" r:id="rId122"/>
    <p:sldId id="661" r:id="rId123"/>
    <p:sldId id="528" r:id="rId124"/>
    <p:sldId id="662" r:id="rId125"/>
    <p:sldId id="529" r:id="rId126"/>
    <p:sldId id="663" r:id="rId127"/>
    <p:sldId id="664" r:id="rId128"/>
    <p:sldId id="665" r:id="rId129"/>
    <p:sldId id="666" r:id="rId130"/>
    <p:sldId id="530" r:id="rId131"/>
    <p:sldId id="667" r:id="rId132"/>
    <p:sldId id="668" r:id="rId133"/>
    <p:sldId id="669" r:id="rId134"/>
    <p:sldId id="531" r:id="rId135"/>
    <p:sldId id="670" r:id="rId136"/>
    <p:sldId id="671" r:id="rId137"/>
    <p:sldId id="672" r:id="rId138"/>
  </p:sldIdLst>
  <p:sldSz cx="9144000" cy="6858000" type="screen4x3"/>
  <p:notesSz cx="9929813" cy="6799263"/>
  <p:custDataLst>
    <p:tags r:id="rId141"/>
  </p:custDataLst>
  <p:defaultTextStyle>
    <a:defPPr>
      <a:defRPr lang="en-US"/>
    </a:defPPr>
    <a:lvl1pPr marL="0" lvl="0" indent="0" algn="l" defTabSz="914400" rtl="0" eaLnBrk="0" fontAlgn="base" latinLnBrk="0" hangingPunct="0">
      <a:lnSpc>
        <a:spcPct val="100000"/>
      </a:lnSpc>
      <a:spcBef>
        <a:spcPct val="0"/>
      </a:spcBef>
      <a:spcAft>
        <a:spcPct val="0"/>
      </a:spcAft>
      <a:buNone/>
      <a:defRPr sz="2800" b="1" i="0" u="none" kern="1200" baseline="0">
        <a:solidFill>
          <a:srgbClr val="003300"/>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rgbClr val="0033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rgbClr val="0033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rgbClr val="0033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rgbClr val="003300"/>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rgbClr val="003300"/>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rgbClr val="003300"/>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rgbClr val="003300"/>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rgbClr val="003300"/>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CB4"/>
    <a:srgbClr val="6C93E2"/>
    <a:srgbClr val="00CC00"/>
    <a:srgbClr val="003300"/>
    <a:srgbClr val="003399"/>
    <a:srgbClr val="99FF99"/>
    <a:srgbClr val="FFFF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72"/>
    <p:restoredTop sz="94682"/>
  </p:normalViewPr>
  <p:slideViewPr>
    <p:cSldViewPr showGuides="1">
      <p:cViewPr varScale="1">
        <p:scale>
          <a:sx n="103" d="100"/>
          <a:sy n="103" d="100"/>
        </p:scale>
        <p:origin x="1104" y="108"/>
      </p:cViewPr>
      <p:guideLst>
        <p:guide orient="horz" pos="2148"/>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handoutMaster" Target="handoutMasters/handoutMaster1.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9010" name="Rectangle 2"/>
          <p:cNvSpPr>
            <a:spLocks noGrp="1" noChangeArrowheads="1"/>
          </p:cNvSpPr>
          <p:nvPr>
            <p:ph type="hdr" sz="quarter"/>
          </p:nvPr>
        </p:nvSpPr>
        <p:spPr bwMode="auto">
          <a:xfrm>
            <a:off x="0" y="0"/>
            <a:ext cx="4303713" cy="339725"/>
          </a:xfrm>
          <a:prstGeom prst="rect">
            <a:avLst/>
          </a:prstGeom>
          <a:noFill/>
          <a:ln w="9525">
            <a:noFill/>
            <a:miter lim="800000"/>
          </a:ln>
          <a:effectLst/>
        </p:spPr>
        <p:txBody>
          <a:bodyPr vert="horz" wrap="square" lIns="91751" tIns="45875" rIns="91751" bIns="45875" numCol="1" anchor="t" anchorCtr="0" compatLnSpc="1"/>
          <a:lstStyle>
            <a:lvl1pPr algn="l" eaLnBrk="1" hangingPunct="1">
              <a:spcBef>
                <a:spcPct val="0"/>
              </a:spcBef>
              <a:defRPr sz="1200" b="0">
                <a:solidFill>
                  <a:schemeClr val="tx1"/>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011" name="Rectangle 3"/>
          <p:cNvSpPr>
            <a:spLocks noGrp="1" noChangeArrowheads="1"/>
          </p:cNvSpPr>
          <p:nvPr>
            <p:ph type="dt" sz="quarter" idx="1"/>
          </p:nvPr>
        </p:nvSpPr>
        <p:spPr bwMode="auto">
          <a:xfrm>
            <a:off x="5624513" y="0"/>
            <a:ext cx="4303713" cy="339725"/>
          </a:xfrm>
          <a:prstGeom prst="rect">
            <a:avLst/>
          </a:prstGeom>
          <a:noFill/>
          <a:ln w="9525">
            <a:noFill/>
            <a:miter lim="800000"/>
          </a:ln>
          <a:effectLst/>
        </p:spPr>
        <p:txBody>
          <a:bodyPr vert="horz" wrap="square" lIns="91751" tIns="45875" rIns="91751" bIns="45875" numCol="1" anchor="t" anchorCtr="0" compatLnSpc="1"/>
          <a:lstStyle>
            <a:lvl1pPr algn="r" eaLnBrk="1" hangingPunct="1">
              <a:spcBef>
                <a:spcPct val="0"/>
              </a:spcBef>
              <a:defRPr sz="1200" b="0">
                <a:solidFill>
                  <a:schemeClr val="tx1"/>
                </a:solidFill>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012" name="Rectangle 4"/>
          <p:cNvSpPr>
            <a:spLocks noGrp="1" noChangeArrowheads="1"/>
          </p:cNvSpPr>
          <p:nvPr>
            <p:ph type="ftr" sz="quarter" idx="2"/>
          </p:nvPr>
        </p:nvSpPr>
        <p:spPr bwMode="auto">
          <a:xfrm>
            <a:off x="0" y="6457950"/>
            <a:ext cx="4303713" cy="339725"/>
          </a:xfrm>
          <a:prstGeom prst="rect">
            <a:avLst/>
          </a:prstGeom>
          <a:noFill/>
          <a:ln w="9525">
            <a:noFill/>
            <a:miter lim="800000"/>
          </a:ln>
          <a:effectLst/>
        </p:spPr>
        <p:txBody>
          <a:bodyPr vert="horz" wrap="square" lIns="91751" tIns="45875" rIns="91751" bIns="45875" numCol="1" anchor="b" anchorCtr="0" compatLnSpc="1"/>
          <a:lstStyle>
            <a:lvl1pPr algn="l" eaLnBrk="1" hangingPunct="1">
              <a:spcBef>
                <a:spcPct val="0"/>
              </a:spcBef>
              <a:defRPr sz="1200" b="0">
                <a:solidFill>
                  <a:schemeClr val="tx1"/>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013" name="Rectangle 5"/>
          <p:cNvSpPr>
            <a:spLocks noGrp="1" noChangeArrowheads="1"/>
          </p:cNvSpPr>
          <p:nvPr>
            <p:ph type="sldNum" sz="quarter" idx="3"/>
          </p:nvPr>
        </p:nvSpPr>
        <p:spPr bwMode="auto">
          <a:xfrm>
            <a:off x="5624513" y="6457950"/>
            <a:ext cx="4303713" cy="339725"/>
          </a:xfrm>
          <a:prstGeom prst="rect">
            <a:avLst/>
          </a:prstGeom>
          <a:noFill/>
          <a:ln w="9525">
            <a:noFill/>
            <a:miter lim="800000"/>
          </a:ln>
          <a:effectLst/>
        </p:spPr>
        <p:txBody>
          <a:bodyPr vert="horz" wrap="square" lIns="91751" tIns="45875" rIns="91751" bIns="45875" numCol="1" anchor="b" anchorCtr="0" compatLnSpc="1"/>
          <a:lstStyle>
            <a:lvl1pPr algn="r" eaLnBrk="1" hangingPunct="1">
              <a:defRPr sz="1200" b="0">
                <a:solidFill>
                  <a:schemeClr val="tx1"/>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E731F54-2649-4847-ACEF-B5D56CC92207}"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82" name="Rectangle 2"/>
          <p:cNvSpPr>
            <a:spLocks noGrp="1" noChangeArrowheads="1"/>
          </p:cNvSpPr>
          <p:nvPr>
            <p:ph type="hdr" sz="quarter"/>
          </p:nvPr>
        </p:nvSpPr>
        <p:spPr bwMode="auto">
          <a:xfrm>
            <a:off x="0" y="0"/>
            <a:ext cx="4302125" cy="339725"/>
          </a:xfrm>
          <a:prstGeom prst="rect">
            <a:avLst/>
          </a:prstGeom>
          <a:noFill/>
          <a:ln w="9525">
            <a:noFill/>
            <a:miter lim="800000"/>
          </a:ln>
          <a:effectLst/>
        </p:spPr>
        <p:txBody>
          <a:bodyPr vert="horz" wrap="square" lIns="91751" tIns="45875" rIns="91751" bIns="45875" numCol="1" anchor="t" anchorCtr="0" compatLnSpc="1"/>
          <a:lstStyle>
            <a:lvl1pPr algn="l" eaLnBrk="1" hangingPunct="1">
              <a:spcBef>
                <a:spcPct val="0"/>
              </a:spcBef>
              <a:defRPr sz="1200" b="0">
                <a:solidFill>
                  <a:schemeClr val="tx1"/>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683" name="Rectangle 3"/>
          <p:cNvSpPr>
            <a:spLocks noGrp="1" noChangeArrowheads="1"/>
          </p:cNvSpPr>
          <p:nvPr>
            <p:ph type="dt" idx="1"/>
          </p:nvPr>
        </p:nvSpPr>
        <p:spPr bwMode="auto">
          <a:xfrm>
            <a:off x="5624513" y="0"/>
            <a:ext cx="4303713" cy="339725"/>
          </a:xfrm>
          <a:prstGeom prst="rect">
            <a:avLst/>
          </a:prstGeom>
          <a:noFill/>
          <a:ln w="9525">
            <a:noFill/>
            <a:miter lim="800000"/>
          </a:ln>
          <a:effectLst/>
        </p:spPr>
        <p:txBody>
          <a:bodyPr vert="horz" wrap="square" lIns="91751" tIns="45875" rIns="91751" bIns="45875" numCol="1" anchor="t" anchorCtr="0" compatLnSpc="1"/>
          <a:lstStyle>
            <a:lvl1pPr algn="r" eaLnBrk="1" hangingPunct="1">
              <a:spcBef>
                <a:spcPct val="0"/>
              </a:spcBef>
              <a:defRPr sz="1200" b="0">
                <a:solidFill>
                  <a:schemeClr val="tx1"/>
                </a:solidFill>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Grp="1" noRot="1" noChangeAspect="1" noTextEdit="1"/>
          </p:cNvSpPr>
          <p:nvPr>
            <p:ph type="sldImg" idx="2"/>
          </p:nvPr>
        </p:nvSpPr>
        <p:spPr>
          <a:xfrm>
            <a:off x="3265488" y="509588"/>
            <a:ext cx="3398837" cy="2549525"/>
          </a:xfrm>
          <a:prstGeom prst="rect">
            <a:avLst/>
          </a:prstGeom>
          <a:noFill/>
          <a:ln w="9525" cap="flat" cmpd="sng">
            <a:solidFill>
              <a:srgbClr val="000000"/>
            </a:solidFill>
            <a:prstDash val="solid"/>
            <a:miter/>
            <a:headEnd type="none" w="med" len="med"/>
            <a:tailEnd type="none" w="med" len="med"/>
          </a:ln>
        </p:spPr>
      </p:sp>
      <p:sp>
        <p:nvSpPr>
          <p:cNvPr id="327685" name="Rectangle 5"/>
          <p:cNvSpPr>
            <a:spLocks noGrp="1" noChangeArrowheads="1"/>
          </p:cNvSpPr>
          <p:nvPr>
            <p:ph type="body" sz="quarter" idx="3"/>
          </p:nvPr>
        </p:nvSpPr>
        <p:spPr bwMode="auto">
          <a:xfrm>
            <a:off x="993775" y="3228975"/>
            <a:ext cx="7943850" cy="3060700"/>
          </a:xfrm>
          <a:prstGeom prst="rect">
            <a:avLst/>
          </a:prstGeom>
          <a:noFill/>
          <a:ln w="9525">
            <a:noFill/>
            <a:miter lim="800000"/>
          </a:ln>
          <a:effectLst/>
        </p:spPr>
        <p:txBody>
          <a:bodyPr vert="horz" wrap="square" lIns="91751" tIns="45875" rIns="91751" bIns="45875"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27686" name="Rectangle 6"/>
          <p:cNvSpPr>
            <a:spLocks noGrp="1" noChangeArrowheads="1"/>
          </p:cNvSpPr>
          <p:nvPr>
            <p:ph type="ftr" sz="quarter" idx="4"/>
          </p:nvPr>
        </p:nvSpPr>
        <p:spPr bwMode="auto">
          <a:xfrm>
            <a:off x="0" y="6457950"/>
            <a:ext cx="4302125" cy="339725"/>
          </a:xfrm>
          <a:prstGeom prst="rect">
            <a:avLst/>
          </a:prstGeom>
          <a:noFill/>
          <a:ln w="9525">
            <a:noFill/>
            <a:miter lim="800000"/>
          </a:ln>
          <a:effectLst/>
        </p:spPr>
        <p:txBody>
          <a:bodyPr vert="horz" wrap="square" lIns="91751" tIns="45875" rIns="91751" bIns="45875" numCol="1" anchor="b" anchorCtr="0" compatLnSpc="1"/>
          <a:lstStyle>
            <a:lvl1pPr algn="l" eaLnBrk="1" hangingPunct="1">
              <a:spcBef>
                <a:spcPct val="0"/>
              </a:spcBef>
              <a:defRPr sz="1200" b="0">
                <a:solidFill>
                  <a:schemeClr val="tx1"/>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687" name="Rectangle 7"/>
          <p:cNvSpPr>
            <a:spLocks noGrp="1" noChangeArrowheads="1"/>
          </p:cNvSpPr>
          <p:nvPr>
            <p:ph type="sldNum" sz="quarter" idx="5"/>
          </p:nvPr>
        </p:nvSpPr>
        <p:spPr bwMode="auto">
          <a:xfrm>
            <a:off x="5624513" y="6457950"/>
            <a:ext cx="4303713" cy="339725"/>
          </a:xfrm>
          <a:prstGeom prst="rect">
            <a:avLst/>
          </a:prstGeom>
          <a:noFill/>
          <a:ln w="9525">
            <a:noFill/>
            <a:miter lim="800000"/>
          </a:ln>
          <a:effectLst/>
        </p:spPr>
        <p:txBody>
          <a:bodyPr vert="horz" wrap="square" lIns="91751" tIns="45875" rIns="91751" bIns="45875" numCol="1" anchor="b" anchorCtr="0" compatLnSpc="1"/>
          <a:lstStyle>
            <a:lvl1pPr algn="r" eaLnBrk="1" hangingPunct="1">
              <a:defRPr sz="1200" b="0">
                <a:solidFill>
                  <a:schemeClr val="tx1"/>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71265F7-7B3E-4D6C-92C6-81B5FFB9D1D0}"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1"/>
            </a:gs>
            <a:gs pos="100000">
              <a:srgbClr val="ACC2EF"/>
            </a:gs>
          </a:gsLst>
          <a:lin ang="5400000" scaled="1"/>
          <a:tileRect/>
        </a:gradFill>
        <a:effectLst/>
      </p:bgPr>
    </p:bg>
    <p:spTree>
      <p:nvGrpSpPr>
        <p:cNvPr id="1" name=""/>
        <p:cNvGrpSpPr/>
        <p:nvPr/>
      </p:nvGrpSpPr>
      <p:grpSpPr>
        <a:xfrm>
          <a:off x="0" y="0"/>
          <a:ext cx="0" cy="0"/>
          <a:chOff x="0" y="0"/>
          <a:chExt cx="0" cy="0"/>
        </a:xfrm>
      </p:grpSpPr>
      <p:grpSp>
        <p:nvGrpSpPr>
          <p:cNvPr id="2050" name="Group 8"/>
          <p:cNvGrpSpPr/>
          <p:nvPr/>
        </p:nvGrpSpPr>
        <p:grpSpPr>
          <a:xfrm>
            <a:off x="-15875" y="0"/>
            <a:ext cx="9155113" cy="6124575"/>
            <a:chOff x="-9" y="0"/>
            <a:chExt cx="5778" cy="3858"/>
          </a:xfrm>
        </p:grpSpPr>
        <p:sp>
          <p:nvSpPr>
            <p:cNvPr id="2056" name="Freeform 9" descr="Small grid"/>
            <p:cNvSpPr/>
            <p:nvPr userDrawn="1"/>
          </p:nvSpPr>
          <p:spPr>
            <a:xfrm>
              <a:off x="0" y="0"/>
              <a:ext cx="5769" cy="3858"/>
            </a:xfrm>
            <a:custGeom>
              <a:avLst/>
              <a:gdLst/>
              <a:ahLst/>
              <a:cxnLst>
                <a:cxn ang="0">
                  <a:pos x="0" y="3026"/>
                </a:cxn>
                <a:cxn ang="0">
                  <a:pos x="1984" y="3803"/>
                </a:cxn>
                <a:cxn ang="0">
                  <a:pos x="5769" y="2377"/>
                </a:cxn>
                <a:cxn ang="0">
                  <a:pos x="5769" y="0"/>
                </a:cxn>
                <a:cxn ang="0">
                  <a:pos x="18" y="0"/>
                </a:cxn>
                <a:cxn ang="0">
                  <a:pos x="9" y="10"/>
                </a:cxn>
                <a:cxn ang="0">
                  <a:pos x="0" y="3026"/>
                </a:cxn>
              </a:cxnLst>
              <a:rect l="0" t="0" r="0" b="0"/>
              <a:pathLst>
                <a:path w="5769" h="3858">
                  <a:moveTo>
                    <a:pt x="0" y="3026"/>
                  </a:moveTo>
                  <a:cubicBezTo>
                    <a:pt x="70" y="3092"/>
                    <a:pt x="640" y="3748"/>
                    <a:pt x="1984" y="3803"/>
                  </a:cubicBezTo>
                  <a:cubicBezTo>
                    <a:pt x="3328" y="3858"/>
                    <a:pt x="5396" y="2688"/>
                    <a:pt x="5769" y="2377"/>
                  </a:cubicBezTo>
                  <a:lnTo>
                    <a:pt x="5769" y="0"/>
                  </a:lnTo>
                  <a:lnTo>
                    <a:pt x="18" y="0"/>
                  </a:lnTo>
                  <a:lnTo>
                    <a:pt x="9" y="10"/>
                  </a:lnTo>
                  <a:lnTo>
                    <a:pt x="0" y="3026"/>
                  </a:lnTo>
                  <a:close/>
                </a:path>
              </a:pathLst>
            </a:custGeom>
            <a:pattFill prst="smGrid">
              <a:fgClr>
                <a:schemeClr val="bg1">
                  <a:alpha val="100000"/>
                </a:schemeClr>
              </a:fgClr>
              <a:bgClr>
                <a:srgbClr val="003D7B">
                  <a:alpha val="100000"/>
                </a:srgbClr>
              </a:bgClr>
            </a:pattFill>
            <a:ln w="9525">
              <a:noFill/>
            </a:ln>
          </p:spPr>
          <p:txBody>
            <a:bodyPr/>
            <a:lstStyle/>
            <a:p>
              <a:endParaRPr lang="zh-CN" altLang="en-US"/>
            </a:p>
          </p:txBody>
        </p:sp>
        <p:sp>
          <p:nvSpPr>
            <p:cNvPr id="13" name="Freeform 10"/>
            <p:cNvSpPr/>
            <p:nvPr/>
          </p:nvSpPr>
          <p:spPr bwMode="ltGray">
            <a:xfrm>
              <a:off x="-9" y="0"/>
              <a:ext cx="5769" cy="3858"/>
            </a:xfrm>
            <a:custGeom>
              <a:avLst/>
              <a:gdLst/>
              <a:ahLst/>
              <a:cxnLst>
                <a:cxn ang="0">
                  <a:pos x="0" y="3026"/>
                </a:cxn>
                <a:cxn ang="0">
                  <a:pos x="1984" y="3803"/>
                </a:cxn>
                <a:cxn ang="0">
                  <a:pos x="5769" y="2377"/>
                </a:cxn>
                <a:cxn ang="0">
                  <a:pos x="5769" y="0"/>
                </a:cxn>
                <a:cxn ang="0">
                  <a:pos x="18" y="0"/>
                </a:cxn>
                <a:cxn ang="0">
                  <a:pos x="9" y="10"/>
                </a:cxn>
                <a:cxn ang="0">
                  <a:pos x="0" y="3026"/>
                </a:cxn>
              </a:cxnLst>
              <a:rect l="0" t="0" r="r" b="b"/>
              <a:pathLst>
                <a:path w="5769" h="3858">
                  <a:moveTo>
                    <a:pt x="0" y="3026"/>
                  </a:moveTo>
                  <a:cubicBezTo>
                    <a:pt x="70" y="3092"/>
                    <a:pt x="640" y="3748"/>
                    <a:pt x="1984" y="3803"/>
                  </a:cubicBezTo>
                  <a:cubicBezTo>
                    <a:pt x="3328" y="3858"/>
                    <a:pt x="5396" y="2688"/>
                    <a:pt x="5769" y="2377"/>
                  </a:cubicBezTo>
                  <a:lnTo>
                    <a:pt x="5769" y="0"/>
                  </a:lnTo>
                  <a:lnTo>
                    <a:pt x="18" y="0"/>
                  </a:lnTo>
                  <a:lnTo>
                    <a:pt x="9" y="10"/>
                  </a:lnTo>
                  <a:lnTo>
                    <a:pt x="0" y="3026"/>
                  </a:lnTo>
                  <a:close/>
                </a:path>
              </a:pathLst>
            </a:custGeom>
            <a:gradFill rotWithShape="0">
              <a:gsLst>
                <a:gs pos="0">
                  <a:schemeClr val="bg1">
                    <a:gamma/>
                    <a:shade val="46275"/>
                    <a:invGamma/>
                    <a:alpha val="44000"/>
                  </a:schemeClr>
                </a:gs>
                <a:gs pos="100000">
                  <a:schemeClr val="bg1"/>
                </a:gs>
              </a:gsLst>
              <a:lin ang="5400000" scaled="1"/>
            </a:gradFill>
            <a:ln w="9525">
              <a:noFill/>
              <a:round/>
            </a:ln>
            <a:effectLst/>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en-US" sz="2800" b="1" i="0" u="none" strike="noStrike" kern="1200" cap="none" spc="0" normalizeH="0" baseline="0" noProof="0">
                <a:ln>
                  <a:noFill/>
                </a:ln>
                <a:solidFill>
                  <a:srgbClr val="003300"/>
                </a:solidFill>
                <a:effectLst/>
                <a:uLnTx/>
                <a:uFillTx/>
                <a:latin typeface="Arial" panose="020B0604020202020204" pitchFamily="34" charset="0"/>
                <a:ea typeface="宋体" panose="02010600030101010101" pitchFamily="2" charset="-122"/>
                <a:cs typeface="+mn-cs"/>
              </a:endParaRPr>
            </a:p>
          </p:txBody>
        </p:sp>
      </p:grpSp>
      <p:sp>
        <p:nvSpPr>
          <p:cNvPr id="3074" name="Rectangle 2"/>
          <p:cNvSpPr>
            <a:spLocks noGrp="1" noChangeArrowheads="1"/>
          </p:cNvSpPr>
          <p:nvPr>
            <p:ph type="ctrTitle"/>
          </p:nvPr>
        </p:nvSpPr>
        <p:spPr>
          <a:xfrm>
            <a:off x="685800" y="2130425"/>
            <a:ext cx="7772400" cy="1470025"/>
          </a:xfrm>
          <a:effectLst>
            <a:outerShdw dist="53882" dir="2700000" algn="ctr" rotWithShape="0">
              <a:srgbClr val="000000"/>
            </a:outerShdw>
          </a:effectLst>
        </p:spPr>
        <p:txBody>
          <a:bodyPr/>
          <a:lstStyle>
            <a:lvl1pPr>
              <a:defRPr sz="4400"/>
            </a:lvl1pPr>
          </a:lstStyle>
          <a:p>
            <a:r>
              <a:rPr lang="zh-CN" altLang="en-US"/>
              <a:t>单击此处编辑母版标题样式</a:t>
            </a:r>
          </a:p>
        </p:txBody>
      </p:sp>
      <p:sp>
        <p:nvSpPr>
          <p:cNvPr id="3075" name="Rectangle 3"/>
          <p:cNvSpPr>
            <a:spLocks noGrp="1" noChangeArrowheads="1"/>
          </p:cNvSpPr>
          <p:nvPr>
            <p:ph type="subTitle" idx="1"/>
          </p:nvPr>
        </p:nvSpPr>
        <p:spPr>
          <a:xfrm>
            <a:off x="1295400" y="3886200"/>
            <a:ext cx="6400800" cy="685800"/>
          </a:xfrm>
        </p:spPr>
        <p:txBody>
          <a:bodyPr/>
          <a:lstStyle>
            <a:lvl1pPr marL="0" indent="0" algn="ctr">
              <a:buFontTx/>
              <a:buNone/>
              <a:defRPr sz="2800"/>
            </a:lvl1pPr>
          </a:lstStyle>
          <a:p>
            <a:r>
              <a:rPr lang="zh-CN" altLang="en-US"/>
              <a:t>单击此处编辑母版副标题样式</a:t>
            </a:r>
          </a:p>
        </p:txBody>
      </p:sp>
      <p:sp>
        <p:nvSpPr>
          <p:cNvPr id="14" name="Rectangle 4"/>
          <p:cNvSpPr>
            <a:spLocks noGrp="1" noChangeArrowheads="1"/>
          </p:cNvSpPr>
          <p:nvPr>
            <p:ph type="dt" sz="half" idx="2"/>
          </p:nvPr>
        </p:nvSpPr>
        <p:spPr bwMode="auto">
          <a:xfrm>
            <a:off x="457200" y="6553200"/>
            <a:ext cx="2133600" cy="1714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Rectangle 5"/>
          <p:cNvSpPr>
            <a:spLocks noGrp="1" noChangeArrowheads="1"/>
          </p:cNvSpPr>
          <p:nvPr>
            <p:ph type="ftr" sz="quarter" idx="3"/>
          </p:nvPr>
        </p:nvSpPr>
        <p:spPr bwMode="auto">
          <a:xfrm>
            <a:off x="3124200" y="6553200"/>
            <a:ext cx="2895600" cy="1714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Rectangle 6"/>
          <p:cNvSpPr>
            <a:spLocks noGrp="1" noChangeArrowheads="1"/>
          </p:cNvSpPr>
          <p:nvPr>
            <p:ph type="sldNum" sz="quarter" idx="4"/>
          </p:nvPr>
        </p:nvSpPr>
        <p:spPr bwMode="auto">
          <a:xfrm>
            <a:off x="6553200" y="6553200"/>
            <a:ext cx="2133600" cy="171450"/>
          </a:xfrm>
          <a:prstGeom prst="rect">
            <a:avLst/>
          </a:prstGeom>
          <a:ln>
            <a:miter lim="800000"/>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B0E11CA-D2B4-4529-8CA6-0BF9FE7B6C8D}"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ACC2EF"/>
            </a:gs>
          </a:gsLst>
          <a:lin ang="5400000" scaled="1"/>
          <a:tileRect/>
        </a:gradFill>
        <a:effectLst/>
      </p:bgPr>
    </p:bg>
    <p:spTree>
      <p:nvGrpSpPr>
        <p:cNvPr id="1" name=""/>
        <p:cNvGrpSpPr/>
        <p:nvPr/>
      </p:nvGrpSpPr>
      <p:grpSpPr>
        <a:xfrm>
          <a:off x="0" y="0"/>
          <a:ext cx="0" cy="0"/>
          <a:chOff x="0" y="0"/>
          <a:chExt cx="0" cy="0"/>
        </a:xfrm>
      </p:grpSpPr>
      <p:grpSp>
        <p:nvGrpSpPr>
          <p:cNvPr id="1026" name="Group 7"/>
          <p:cNvGrpSpPr/>
          <p:nvPr/>
        </p:nvGrpSpPr>
        <p:grpSpPr>
          <a:xfrm>
            <a:off x="-11112" y="-22225"/>
            <a:ext cx="9156700" cy="6432550"/>
            <a:chOff x="-9" y="-9"/>
            <a:chExt cx="5778" cy="4038"/>
          </a:xfrm>
        </p:grpSpPr>
        <p:sp>
          <p:nvSpPr>
            <p:cNvPr id="1033" name="Freeform 8" descr="Small grid"/>
            <p:cNvSpPr/>
            <p:nvPr userDrawn="1"/>
          </p:nvSpPr>
          <p:spPr>
            <a:xfrm>
              <a:off x="-9" y="-9"/>
              <a:ext cx="5769" cy="4029"/>
            </a:xfrm>
            <a:custGeom>
              <a:avLst/>
              <a:gdLst/>
              <a:ahLst/>
              <a:cxnLst>
                <a:cxn ang="0">
                  <a:pos x="0" y="3392"/>
                </a:cxn>
                <a:cxn ang="0">
                  <a:pos x="1978" y="3972"/>
                </a:cxn>
                <a:cxn ang="0">
                  <a:pos x="5769" y="2953"/>
                </a:cxn>
                <a:cxn ang="0">
                  <a:pos x="5769" y="0"/>
                </a:cxn>
                <a:cxn ang="0">
                  <a:pos x="9" y="9"/>
                </a:cxn>
                <a:cxn ang="0">
                  <a:pos x="15" y="19"/>
                </a:cxn>
                <a:cxn ang="0">
                  <a:pos x="0" y="3392"/>
                </a:cxn>
              </a:cxnLst>
              <a:rect l="0" t="0" r="0" b="0"/>
              <a:pathLst>
                <a:path w="5769" h="4029">
                  <a:moveTo>
                    <a:pt x="0" y="3392"/>
                  </a:moveTo>
                  <a:cubicBezTo>
                    <a:pt x="70" y="3461"/>
                    <a:pt x="642" y="3914"/>
                    <a:pt x="1978" y="3972"/>
                  </a:cubicBezTo>
                  <a:cubicBezTo>
                    <a:pt x="3313" y="4029"/>
                    <a:pt x="5398" y="3277"/>
                    <a:pt x="5769" y="2953"/>
                  </a:cubicBezTo>
                  <a:lnTo>
                    <a:pt x="5769" y="0"/>
                  </a:lnTo>
                  <a:lnTo>
                    <a:pt x="9" y="9"/>
                  </a:lnTo>
                  <a:lnTo>
                    <a:pt x="15" y="19"/>
                  </a:lnTo>
                  <a:lnTo>
                    <a:pt x="0" y="3392"/>
                  </a:lnTo>
                  <a:close/>
                </a:path>
              </a:pathLst>
            </a:custGeom>
            <a:pattFill prst="smGrid">
              <a:fgClr>
                <a:schemeClr val="bg1">
                  <a:alpha val="100000"/>
                </a:schemeClr>
              </a:fgClr>
              <a:bgClr>
                <a:srgbClr val="003D7B">
                  <a:alpha val="100000"/>
                </a:srgbClr>
              </a:bgClr>
            </a:pattFill>
            <a:ln w="9525">
              <a:noFill/>
            </a:ln>
          </p:spPr>
          <p:txBody>
            <a:bodyPr/>
            <a:lstStyle/>
            <a:p>
              <a:endParaRPr lang="zh-CN" altLang="en-US"/>
            </a:p>
          </p:txBody>
        </p:sp>
        <p:sp>
          <p:nvSpPr>
            <p:cNvPr id="2" name="Freeform 9"/>
            <p:cNvSpPr/>
            <p:nvPr/>
          </p:nvSpPr>
          <p:spPr bwMode="white">
            <a:xfrm>
              <a:off x="0" y="0"/>
              <a:ext cx="5769" cy="4029"/>
            </a:xfrm>
            <a:custGeom>
              <a:avLst/>
              <a:gdLst/>
              <a:ahLst/>
              <a:cxnLst>
                <a:cxn ang="0">
                  <a:pos x="0" y="3392"/>
                </a:cxn>
                <a:cxn ang="0">
                  <a:pos x="1978" y="3972"/>
                </a:cxn>
                <a:cxn ang="0">
                  <a:pos x="5769" y="2953"/>
                </a:cxn>
                <a:cxn ang="0">
                  <a:pos x="5769" y="0"/>
                </a:cxn>
                <a:cxn ang="0">
                  <a:pos x="9" y="9"/>
                </a:cxn>
                <a:cxn ang="0">
                  <a:pos x="15" y="19"/>
                </a:cxn>
                <a:cxn ang="0">
                  <a:pos x="0" y="3392"/>
                </a:cxn>
              </a:cxnLst>
              <a:rect l="0" t="0" r="r" b="b"/>
              <a:pathLst>
                <a:path w="5769" h="4029">
                  <a:moveTo>
                    <a:pt x="0" y="3392"/>
                  </a:moveTo>
                  <a:cubicBezTo>
                    <a:pt x="70" y="3461"/>
                    <a:pt x="642" y="3914"/>
                    <a:pt x="1978" y="3972"/>
                  </a:cubicBezTo>
                  <a:cubicBezTo>
                    <a:pt x="3313" y="4029"/>
                    <a:pt x="5398" y="3277"/>
                    <a:pt x="5769" y="2953"/>
                  </a:cubicBezTo>
                  <a:lnTo>
                    <a:pt x="5769" y="0"/>
                  </a:lnTo>
                  <a:lnTo>
                    <a:pt x="9" y="9"/>
                  </a:lnTo>
                  <a:lnTo>
                    <a:pt x="15" y="19"/>
                  </a:lnTo>
                  <a:lnTo>
                    <a:pt x="0" y="3392"/>
                  </a:lnTo>
                  <a:close/>
                </a:path>
              </a:pathLst>
            </a:custGeom>
            <a:gradFill rotWithShape="0">
              <a:gsLst>
                <a:gs pos="0">
                  <a:schemeClr val="bg1">
                    <a:gamma/>
                    <a:shade val="46275"/>
                    <a:invGamma/>
                    <a:alpha val="46001"/>
                  </a:schemeClr>
                </a:gs>
                <a:gs pos="100000">
                  <a:schemeClr val="bg1"/>
                </a:gs>
              </a:gsLst>
              <a:lin ang="5400000" scaled="1"/>
            </a:gradFill>
            <a:ln w="9525">
              <a:noFill/>
              <a:round/>
            </a:ln>
            <a:effectLst/>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en-US" sz="2800" b="1" i="0" u="none" strike="noStrike" kern="1200" cap="none" spc="0" normalizeH="0" baseline="0" noProof="0">
                <a:ln>
                  <a:noFill/>
                </a:ln>
                <a:solidFill>
                  <a:srgbClr val="003300"/>
                </a:solidFill>
                <a:effectLst/>
                <a:uLnTx/>
                <a:uFillTx/>
                <a:latin typeface="Arial" panose="020B0604020202020204" pitchFamily="34" charset="0"/>
                <a:ea typeface="宋体" panose="02010600030101010101" pitchFamily="2" charset="-122"/>
                <a:cs typeface="+mn-cs"/>
              </a:endParaRPr>
            </a:p>
          </p:txBody>
        </p:sp>
      </p:grpSp>
      <p:sp>
        <p:nvSpPr>
          <p:cNvPr id="1027" name="Freeform 10"/>
          <p:cNvSpPr/>
          <p:nvPr/>
        </p:nvSpPr>
        <p:spPr>
          <a:xfrm>
            <a:off x="-25400" y="5256213"/>
            <a:ext cx="9169400" cy="1601787"/>
          </a:xfrm>
          <a:custGeom>
            <a:avLst/>
            <a:gdLst/>
            <a:ahLst/>
            <a:cxnLst>
              <a:cxn ang="0">
                <a:pos x="2147483646" y="2147483646"/>
              </a:cxn>
              <a:cxn ang="0">
                <a:pos x="2147483646" y="2147483646"/>
              </a:cxn>
              <a:cxn ang="0">
                <a:pos x="2147483646" y="0"/>
              </a:cxn>
              <a:cxn ang="0">
                <a:pos x="2147483646" y="2147483646"/>
              </a:cxn>
              <a:cxn ang="0">
                <a:pos x="0" y="2147483646"/>
              </a:cxn>
              <a:cxn ang="0">
                <a:pos x="2147483646" y="2147483646"/>
              </a:cxn>
            </a:cxnLst>
            <a:rect l="0" t="0" r="0" b="0"/>
            <a:pathLst>
              <a:path w="5776" h="1009">
                <a:moveTo>
                  <a:pt x="9" y="426"/>
                </a:moveTo>
                <a:cubicBezTo>
                  <a:pt x="80" y="445"/>
                  <a:pt x="759" y="661"/>
                  <a:pt x="1773" y="710"/>
                </a:cubicBezTo>
                <a:cubicBezTo>
                  <a:pt x="2788" y="758"/>
                  <a:pt x="4177" y="622"/>
                  <a:pt x="5776" y="0"/>
                </a:cubicBezTo>
                <a:lnTo>
                  <a:pt x="5771" y="1009"/>
                </a:lnTo>
                <a:lnTo>
                  <a:pt x="0" y="1007"/>
                </a:lnTo>
                <a:lnTo>
                  <a:pt x="9" y="426"/>
                </a:lnTo>
                <a:close/>
              </a:path>
            </a:pathLst>
          </a:custGeom>
          <a:gradFill rotWithShape="1">
            <a:gsLst>
              <a:gs pos="0">
                <a:schemeClr val="bg1">
                  <a:alpha val="100000"/>
                </a:schemeClr>
              </a:gs>
              <a:gs pos="100000">
                <a:schemeClr val="hlink">
                  <a:alpha val="100000"/>
                </a:schemeClr>
              </a:gs>
            </a:gsLst>
            <a:lin ang="0" scaled="1"/>
            <a:tileRect/>
          </a:gradFill>
          <a:ln w="9525">
            <a:noFill/>
          </a:ln>
        </p:spPr>
        <p:txBody>
          <a:bodyPr/>
          <a:lstStyle/>
          <a:p>
            <a:endParaRPr lang="zh-CN" altLang="en-US"/>
          </a:p>
        </p:txBody>
      </p:sp>
      <p:sp>
        <p:nvSpPr>
          <p:cNvPr id="1028" name="Rectangle 2"/>
          <p:cNvSpPr>
            <a:spLocks noGrp="1"/>
          </p:cNvSpPr>
          <p:nvPr>
            <p:ph type="title"/>
          </p:nvPr>
        </p:nvSpPr>
        <p:spPr>
          <a:xfrm>
            <a:off x="457200" y="274638"/>
            <a:ext cx="8229600" cy="868362"/>
          </a:xfrm>
          <a:prstGeom prst="rect">
            <a:avLst/>
          </a:prstGeom>
          <a:noFill/>
          <a:ln w="9525">
            <a:noFill/>
          </a:ln>
          <a:effectLst>
            <a:outerShdw dist="45791" dir="3378595" algn="ctr" rotWithShape="0">
              <a:srgbClr val="000000"/>
            </a:outerShdw>
          </a:effectLst>
        </p:spPr>
        <p:txBody>
          <a:bodyPr anchor="ctr" anchorCtr="0"/>
          <a:lstStyle/>
          <a:p>
            <a:pPr lvl="0"/>
            <a:r>
              <a:rPr lang="zh-CN" altLang="en-US" dirty="0"/>
              <a:t>单击此处编辑母版标题样式</a:t>
            </a:r>
          </a:p>
        </p:txBody>
      </p:sp>
      <p:sp>
        <p:nvSpPr>
          <p:cNvPr id="1029" name="Rectangle 3"/>
          <p:cNvSpPr>
            <a:spLocks noGrp="1"/>
          </p:cNvSpPr>
          <p:nvPr>
            <p:ph type="body" idx="1"/>
          </p:nvPr>
        </p:nvSpPr>
        <p:spPr>
          <a:xfrm>
            <a:off x="457200" y="1295400"/>
            <a:ext cx="8229600" cy="48307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2"/>
          </p:nvPr>
        </p:nvSpPr>
        <p:spPr bwMode="auto">
          <a:xfrm>
            <a:off x="457200" y="6477000"/>
            <a:ext cx="2133600" cy="244475"/>
          </a:xfrm>
          <a:prstGeom prst="rect">
            <a:avLst/>
          </a:prstGeom>
          <a:noFill/>
          <a:ln w="9525">
            <a:noFill/>
            <a:miter lim="800000"/>
          </a:ln>
          <a:effectLst/>
        </p:spPr>
        <p:txBody>
          <a:bodyPr vert="horz" wrap="square" lIns="91440" tIns="45720" rIns="91440" bIns="45720" numCol="1" anchor="t" anchorCtr="0" compatLnSpc="1"/>
          <a:lstStyle>
            <a:lvl1pPr algn="l" eaLnBrk="1" hangingPunct="1">
              <a:spcBef>
                <a:spcPct val="0"/>
              </a:spcBef>
              <a:defRPr sz="1400" b="0">
                <a:solidFill>
                  <a:schemeClr val="tx1"/>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auto">
          <a:xfrm>
            <a:off x="3124200" y="6477000"/>
            <a:ext cx="2895600" cy="244475"/>
          </a:xfrm>
          <a:prstGeom prst="rect">
            <a:avLst/>
          </a:prstGeom>
          <a:noFill/>
          <a:ln w="9525">
            <a:noFill/>
            <a:miter lim="800000"/>
          </a:ln>
          <a:effectLst/>
        </p:spPr>
        <p:txBody>
          <a:bodyPr vert="horz" wrap="square" lIns="91440" tIns="45720" rIns="91440" bIns="45720" numCol="1" anchor="t" anchorCtr="0" compatLnSpc="1"/>
          <a:lstStyle>
            <a:lvl1pPr algn="ctr" eaLnBrk="1" hangingPunct="1">
              <a:spcBef>
                <a:spcPct val="0"/>
              </a:spcBef>
              <a:defRPr sz="1400" b="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477000"/>
            <a:ext cx="2133600"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b="0">
                <a:solidFill>
                  <a:schemeClr val="tx1"/>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5439FB8-F306-474A-93AA-AC514422F3D9}"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000" b="1" i="1">
          <a:solidFill>
            <a:schemeClr val="tx2"/>
          </a:solidFill>
          <a:latin typeface="+mj-lt"/>
          <a:ea typeface="+mj-ea"/>
          <a:cs typeface="+mj-cs"/>
        </a:defRPr>
      </a:lvl1pPr>
      <a:lvl2pPr algn="ctr" rtl="0" eaLnBrk="0" fontAlgn="base" hangingPunct="0">
        <a:spcBef>
          <a:spcPct val="0"/>
        </a:spcBef>
        <a:spcAft>
          <a:spcPct val="0"/>
        </a:spcAft>
        <a:defRPr sz="4000" b="1" i="1">
          <a:solidFill>
            <a:schemeClr val="tx2"/>
          </a:solidFill>
          <a:latin typeface="Arial" panose="020B0604020202020204" pitchFamily="34" charset="0"/>
        </a:defRPr>
      </a:lvl2pPr>
      <a:lvl3pPr algn="ctr" rtl="0" eaLnBrk="0" fontAlgn="base" hangingPunct="0">
        <a:spcBef>
          <a:spcPct val="0"/>
        </a:spcBef>
        <a:spcAft>
          <a:spcPct val="0"/>
        </a:spcAft>
        <a:defRPr sz="4000" b="1" i="1">
          <a:solidFill>
            <a:schemeClr val="tx2"/>
          </a:solidFill>
          <a:latin typeface="Arial" panose="020B0604020202020204" pitchFamily="34" charset="0"/>
        </a:defRPr>
      </a:lvl3pPr>
      <a:lvl4pPr algn="ctr" rtl="0" eaLnBrk="0" fontAlgn="base" hangingPunct="0">
        <a:spcBef>
          <a:spcPct val="0"/>
        </a:spcBef>
        <a:spcAft>
          <a:spcPct val="0"/>
        </a:spcAft>
        <a:defRPr sz="4000" b="1" i="1">
          <a:solidFill>
            <a:schemeClr val="tx2"/>
          </a:solidFill>
          <a:latin typeface="Arial" panose="020B0604020202020204" pitchFamily="34" charset="0"/>
        </a:defRPr>
      </a:lvl4pPr>
      <a:lvl5pPr algn="ctr" rtl="0" eaLnBrk="0" fontAlgn="base" hangingPunct="0">
        <a:spcBef>
          <a:spcPct val="0"/>
        </a:spcBef>
        <a:spcAft>
          <a:spcPct val="0"/>
        </a:spcAft>
        <a:defRPr sz="4000" b="1" i="1">
          <a:solidFill>
            <a:schemeClr val="tx2"/>
          </a:solidFill>
          <a:latin typeface="Arial" panose="020B0604020202020204" pitchFamily="34" charset="0"/>
        </a:defRPr>
      </a:lvl5pPr>
      <a:lvl6pPr marL="457200" algn="ctr" rtl="0" fontAlgn="base">
        <a:spcBef>
          <a:spcPct val="0"/>
        </a:spcBef>
        <a:spcAft>
          <a:spcPct val="0"/>
        </a:spcAft>
        <a:defRPr sz="4000" b="1" i="1">
          <a:solidFill>
            <a:schemeClr val="tx2"/>
          </a:solidFill>
          <a:latin typeface="Arial" panose="020B0604020202020204" pitchFamily="34" charset="0"/>
        </a:defRPr>
      </a:lvl6pPr>
      <a:lvl7pPr marL="914400" algn="ctr" rtl="0" fontAlgn="base">
        <a:spcBef>
          <a:spcPct val="0"/>
        </a:spcBef>
        <a:spcAft>
          <a:spcPct val="0"/>
        </a:spcAft>
        <a:defRPr sz="4000" b="1" i="1">
          <a:solidFill>
            <a:schemeClr val="tx2"/>
          </a:solidFill>
          <a:latin typeface="Arial" panose="020B0604020202020204" pitchFamily="34" charset="0"/>
        </a:defRPr>
      </a:lvl7pPr>
      <a:lvl8pPr marL="1371600" algn="ctr" rtl="0" fontAlgn="base">
        <a:spcBef>
          <a:spcPct val="0"/>
        </a:spcBef>
        <a:spcAft>
          <a:spcPct val="0"/>
        </a:spcAft>
        <a:defRPr sz="4000" b="1" i="1">
          <a:solidFill>
            <a:schemeClr val="tx2"/>
          </a:solidFill>
          <a:latin typeface="Arial" panose="020B0604020202020204" pitchFamily="34" charset="0"/>
        </a:defRPr>
      </a:lvl8pPr>
      <a:lvl9pPr marL="1828800" algn="ctr" rtl="0" fontAlgn="base">
        <a:spcBef>
          <a:spcPct val="0"/>
        </a:spcBef>
        <a:spcAft>
          <a:spcPct val="0"/>
        </a:spcAft>
        <a:defRPr sz="4000" b="1" i="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p:cNvSpPr>
          <p:nvPr>
            <p:ph type="title"/>
          </p:nvPr>
        </p:nvSpPr>
        <p:spPr>
          <a:xfrm>
            <a:off x="519430" y="478155"/>
            <a:ext cx="8229600" cy="1591945"/>
          </a:xfrm>
        </p:spPr>
        <p:txBody>
          <a:bodyPr vert="horz" wrap="square" lIns="91440" tIns="45720" rIns="91440" bIns="45720" anchor="ctr" anchorCtr="0"/>
          <a:lstStyle/>
          <a:p>
            <a:pPr algn="ctr">
              <a:buClrTx/>
              <a:buSzTx/>
              <a:buFontTx/>
            </a:pPr>
            <a:br>
              <a:rPr lang="zh-CN" altLang="en-US" sz="4800" i="0" dirty="0">
                <a:latin typeface="黑体" panose="02010609060101010101" pitchFamily="2" charset="-122"/>
                <a:ea typeface="黑体" panose="02010609060101010101" pitchFamily="2" charset="-122"/>
              </a:rPr>
            </a:br>
            <a:br>
              <a:rPr lang="zh-CN" altLang="en-US" sz="4800" i="0" dirty="0">
                <a:latin typeface="黑体" panose="02010609060101010101" pitchFamily="2" charset="-122"/>
                <a:ea typeface="黑体" panose="02010609060101010101" pitchFamily="2" charset="-122"/>
              </a:rPr>
            </a:br>
            <a:br>
              <a:rPr lang="zh-CN" altLang="en-US" sz="4800" i="0" dirty="0">
                <a:latin typeface="黑体" panose="02010609060101010101" pitchFamily="2" charset="-122"/>
                <a:ea typeface="黑体" panose="02010609060101010101" pitchFamily="2" charset="-122"/>
              </a:rPr>
            </a:br>
            <a:br>
              <a:rPr lang="zh-CN" altLang="en-US" sz="4800" i="0" dirty="0">
                <a:latin typeface="黑体" panose="02010609060101010101" pitchFamily="2" charset="-122"/>
                <a:ea typeface="黑体" panose="02010609060101010101" pitchFamily="2" charset="-122"/>
              </a:rPr>
            </a:br>
            <a:br>
              <a:rPr lang="zh-CN" altLang="en-US" sz="4800" i="0" dirty="0">
                <a:latin typeface="黑体" panose="02010609060101010101" pitchFamily="2" charset="-122"/>
                <a:ea typeface="黑体" panose="02010609060101010101" pitchFamily="2" charset="-122"/>
              </a:rPr>
            </a:br>
            <a:br>
              <a:rPr lang="zh-CN" altLang="en-US" sz="4800" i="0" dirty="0">
                <a:latin typeface="黑体" panose="02010609060101010101" pitchFamily="2" charset="-122"/>
                <a:ea typeface="黑体" panose="02010609060101010101" pitchFamily="2" charset="-122"/>
              </a:rPr>
            </a:br>
            <a:r>
              <a:rPr lang="zh-CN" altLang="en-US" sz="54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国际投资学</a:t>
            </a:r>
            <a:r>
              <a:rPr lang="zh-CN" altLang="en-US" sz="48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（第六版）</a:t>
            </a:r>
            <a:br>
              <a:rPr lang="zh-CN" altLang="en-US" sz="54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br>
            <a:r>
              <a:rPr lang="zh-CN" altLang="en-US" sz="44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教学课件</a:t>
            </a:r>
            <a:br>
              <a:rPr lang="zh-CN" altLang="en-US" sz="54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br>
            <a:br>
              <a:rPr lang="zh-CN" altLang="en-US" i="0" dirty="0">
                <a:latin typeface="黑体" panose="02010609060101010101" pitchFamily="2" charset="-122"/>
                <a:ea typeface="黑体" panose="02010609060101010101" pitchFamily="2" charset="-122"/>
              </a:rPr>
            </a:br>
            <a:br>
              <a:rPr lang="zh-CN" altLang="en-US" i="0" dirty="0">
                <a:latin typeface="黑体" panose="02010609060101010101" pitchFamily="2" charset="-122"/>
                <a:ea typeface="黑体" panose="02010609060101010101" pitchFamily="2" charset="-122"/>
              </a:rPr>
            </a:br>
            <a:r>
              <a:rPr lang="zh-CN" altLang="en-US"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上海财经大学   杨</a:t>
            </a:r>
            <a:r>
              <a:rPr lang="en-US" altLang="zh-CN"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lang="zh-CN" altLang="en-US"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晔</a:t>
            </a:r>
            <a:br>
              <a:rPr lang="zh-CN" altLang="en-US"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br>
            <a:br>
              <a:rPr lang="zh-CN" altLang="en-US" i="0" dirty="0">
                <a:latin typeface="黑体" panose="02010609060101010101" pitchFamily="2" charset="-122"/>
                <a:ea typeface="黑体" panose="02010609060101010101" pitchFamily="2" charset="-122"/>
              </a:rPr>
            </a:br>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2022年3月</a:t>
            </a:r>
          </a:p>
        </p:txBody>
      </p:sp>
      <p:pic>
        <p:nvPicPr>
          <p:cNvPr id="5124" name="Picture 6"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1539875"/>
            <a:ext cx="8686800" cy="477710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第四节　国际投资学的基本范畴</a:t>
            </a: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教学要点：</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1.国际投资学与相关学科的关系</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2.国际投资学的研究方法         </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0530"/>
            <a:ext cx="8229600" cy="4446905"/>
          </a:xfrm>
        </p:spPr>
        <p:txBody>
          <a:bodyPr/>
          <a:lstStyle/>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风险及其类型</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是指在国际经济往来中，由于未能预期到的政治因素变化而给国际投资活动可能带来经济损失的风险。</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类型：</a:t>
            </a: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）国有化风险</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战争风险</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）政策变动风险</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）转移风险</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sz="240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0530"/>
            <a:ext cx="8229600" cy="4446905"/>
          </a:xfrm>
        </p:spPr>
        <p:txBody>
          <a:bodyPr/>
          <a:lstStyle/>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的评估的各种方法</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评估，</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是投资者对东道国的各种政治状况进行调查、分析、预测，得出对该国投资可能面临的政治风险的总体评价，从而为国际投资活动提供决策依据。</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评估方法：</a:t>
            </a: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）国别评估报告</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评分等级法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）预先报警系统</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）风险指数法</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sz="240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0530"/>
            <a:ext cx="8229600" cy="4446905"/>
          </a:xfrm>
        </p:spPr>
        <p:txBody>
          <a:bodyPr/>
          <a:lstStyle/>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的防范方式</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投资前期的政治</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防范：</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）办理海外投资保险</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）与东道国政府进行谈判</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投资中的政治</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防范：</a:t>
            </a: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）生产和经营战略</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融资战略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sz="240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0530"/>
            <a:ext cx="8229600" cy="444690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汇率风险管理</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汇率风险的概念及其类型</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影响汇率的因素及汇率预测的方法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3.汇率风险的防范方式            </a:t>
            </a:r>
          </a:p>
          <a:p>
            <a:pPr marL="0" indent="0">
              <a:buNone/>
            </a:pPr>
            <a:endParaRPr lang="zh-CN" altLang="en-US" sz="240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0530"/>
            <a:ext cx="8229600" cy="4446905"/>
          </a:xfrm>
        </p:spPr>
        <p:txBody>
          <a:bodyPr/>
          <a:lstStyle/>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汇率风险的概念及其类型</a:t>
            </a:r>
            <a:r>
              <a:rPr lang="en-US" altLang="zh-CN" sz="28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汇率风险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是指在国际经济活动中，由于未能预期到的汇率变动而给跨国企业可能带来经济损失的风险。</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汇率风险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类型：</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）交易风险</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）折算风险</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）经济风险</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0530"/>
            <a:ext cx="8229600" cy="4446905"/>
          </a:xfrm>
        </p:spPr>
        <p:txBody>
          <a:bodyPr/>
          <a:lstStyle/>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影响汇率的因素及汇率预测的方法</a:t>
            </a:r>
            <a:r>
              <a:rPr lang="en-US" sz="28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汇率</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预测：</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方向、幅度、时间</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影响汇</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率</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的因素：</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）国际收支</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）相对通货膨胀率</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）相对利率</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）国际储备</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）宏观经济政策</a:t>
            </a: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0530"/>
            <a:ext cx="8229600" cy="4446905"/>
          </a:xfrm>
        </p:spPr>
        <p:txBody>
          <a:bodyPr/>
          <a:lstStyle/>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汇率</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预测的方法：</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）过虑规则</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）市场动向指数</a:t>
            </a:r>
          </a:p>
          <a:p>
            <a:pPr marL="0" marR="0" lvl="0" indent="0" algn="l" defTabSz="914400" rtl="0" eaLnBrk="1" latinLnBrk="0" hangingPunct="1">
              <a:lnSpc>
                <a:spcPct val="100000"/>
              </a:lnSpc>
              <a:spcBef>
                <a:spcPts val="0"/>
              </a:spcBef>
              <a:spcAft>
                <a:spcPct val="0"/>
              </a:spcAft>
              <a:buClrTx/>
              <a:buSzTx/>
              <a:buFontTx/>
              <a:buNone/>
              <a:defRPr/>
            </a:pP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三、汇率风险的防范方式</a:t>
            </a:r>
          </a:p>
          <a:p>
            <a:pPr marL="0" marR="0" lvl="0" indent="0" algn="l" defTabSz="914400" rtl="0" eaLnBrk="1" latinLnBrk="0" hangingPunct="1">
              <a:lnSpc>
                <a:spcPct val="100000"/>
              </a:lnSpc>
              <a:spcBef>
                <a:spcPts val="0"/>
              </a:spcBef>
              <a:spcAft>
                <a:spcPct val="0"/>
              </a:spcAft>
              <a:buClrTx/>
              <a:buSzTx/>
              <a:buFontTx/>
              <a:buNone/>
              <a:defRPr/>
            </a:pPr>
            <a:endPar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交易风险和折算风险的防范：</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）利用远期外汇市场套期保值</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）利用货币市场套期保值</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）提前或推迟支付</a:t>
            </a:r>
            <a:endParaRPr lang="zh-CN" sz="28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0530"/>
            <a:ext cx="8229600" cy="4446905"/>
          </a:xfrm>
        </p:spPr>
        <p:txBody>
          <a:bodyPr/>
          <a:lstStyle/>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）平行贷款</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经济风险的防范</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）分散化经营战略</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）营销管理战略</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）生产管理战略</a:t>
            </a: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30325"/>
            <a:ext cx="8229600" cy="481711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第三节　</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经营风险管理</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经营风险的概念及其类型</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经营风险的识别方式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3.经营风险的规避方式   </a:t>
            </a:r>
          </a:p>
          <a:p>
            <a:pPr marL="342900" marR="0" lvl="0" indent="-342900" algn="l" defTabSz="914400" rtl="0" eaLnBrk="1" fontAlgn="base" latinLnBrk="0" hangingPunct="1">
              <a:lnSpc>
                <a:spcPct val="100000"/>
              </a:lnSpc>
              <a:spcBef>
                <a:spcPct val="20000"/>
              </a:spcBef>
              <a:spcAft>
                <a:spcPct val="0"/>
              </a:spcAft>
              <a:buClrTx/>
              <a:buSzTx/>
              <a:buFontTx/>
              <a:buNone/>
              <a:defRPr/>
            </a:pP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课堂讨论：</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以案例研究为主的分组讨论和讲解</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sz="240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30325"/>
            <a:ext cx="8229600" cy="481711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经营风险及其类型</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是指企业在进行跨国经营时，由于市场条件和生产技术等条件的变化而给企业可能带来损失的风险。</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类型：</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）价格风险</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销售风险</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）财务风险</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）人事风险</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）技术风险</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latinLnBrk="0">
              <a:spcBef>
                <a:spcPts val="0"/>
              </a:spcBef>
              <a:buNone/>
            </a:pPr>
            <a:endParaRPr lang="zh-CN"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1331595"/>
            <a:ext cx="8686800" cy="4985385"/>
          </a:xfrm>
        </p:spPr>
        <p:txBody>
          <a:bodyPr vert="horz" wrap="square" lIns="91440" tIns="45720" rIns="91440" bIns="45720" numCol="1" anchor="t" anchorCtr="0" compatLnSpc="1"/>
          <a:lstStyle/>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一、国际投资学相关学科的关系</a:t>
            </a: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1.</a:t>
            </a: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国际投资学与国际金融学学科的关系</a:t>
            </a:r>
            <a:endPar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1</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）二者的联系。</a:t>
            </a:r>
          </a:p>
          <a:p>
            <a:pPr marL="0" marR="0" lvl="0" indent="342265" algn="l" defTabSz="914400" rtl="0" eaLnBrk="1" latinLnBrk="0" hangingPunct="1">
              <a:lnSpc>
                <a:spcPct val="100000"/>
              </a:lnSpc>
              <a:spcBef>
                <a:spcPts val="0"/>
              </a:spcBef>
              <a:spcAft>
                <a:spcPct val="0"/>
              </a:spcAft>
              <a:buClrTx/>
              <a:buSzTx/>
              <a:buFontTx/>
              <a:buNone/>
              <a:defRPr/>
            </a:pP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2</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二者的区别。</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国际投资学与国际贸易学学科的关系</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）二者的联系。</a:t>
            </a:r>
            <a:endPar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）二者的区别。</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国际投资学与西方投资学学科的关系</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）二者的联系。</a:t>
            </a:r>
            <a:endPar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）二者的区别。</a:t>
            </a:r>
            <a:endPar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30325"/>
            <a:ext cx="8229600" cy="481711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经营风险</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的识别方式</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识别的内容</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风险因素、后果程度</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风险的识别方法：</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）德尔菲法</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头脑风暴法</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）幕景识别法</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latinLnBrk="0">
              <a:spcBef>
                <a:spcPts val="0"/>
              </a:spcBef>
              <a:buNone/>
            </a:pPr>
            <a:endParaRPr lang="zh-CN" altLang="en-US" sz="240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30325"/>
            <a:ext cx="8229600" cy="481711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经营风险</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的规避方式</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规避</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风险抑制</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风险自留</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风险转移</a:t>
            </a: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课堂讨论：</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以案例研究为主的分组讨论和讲解</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latinLnBrk="0">
              <a:spcBef>
                <a:spcPts val="0"/>
              </a:spcBef>
              <a:buNone/>
            </a:pPr>
            <a:endParaRPr lang="zh-CN" altLang="en-US" sz="240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93115"/>
            <a:ext cx="8229600" cy="349885"/>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第十二章　中国利用外资</a:t>
            </a:r>
          </a:p>
        </p:txBody>
      </p:sp>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中国利用外资概况</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中国利用外资的发展历程</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中国利用外资的</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效应</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中国利用外资的经验</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一、中国利用外资的发展历程          </a:t>
            </a:r>
            <a:endPar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1949-1978</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1979-1991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1992-2012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全面开放新阶段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2013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年至今）</a:t>
            </a: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二、中国利用外资的效应          </a:t>
            </a:r>
            <a:endPar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补缺与启动效应</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增长拉动效应</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竞争效应</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技术溢出与创新促进效应</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就业促进效应</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6.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制度催化与管理示范效应</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三、中国利用外资的经验          </a:t>
            </a:r>
            <a:endPar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将利用外资作为对外开放的重要组成部分，并与时俱进地进行理论和政策创新</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将利用外资与国家经济发展规划有机结合起来，不断提升利用外资的质量和效应</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将利用外资与发挥我国比较优势有机结合，激活国内微观市场主体活力，建立现代市场经济体系</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我国不断发展壮大的国民经济和更加完善的投资环境，为利用外资提供了最坚实的基础</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60755"/>
            <a:ext cx="8229600" cy="516572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中国利用外商直接投资</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中国利用外商直接投资的发展阶段</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外商直接投资的方式分析</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3.外商直接投资的结构分析</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新时期</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外商直接投资的</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战略调整</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13460"/>
            <a:ext cx="8229600" cy="511302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一、中国利用外商直接投资的发展阶段</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起步</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阶段</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1979-1986</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稳步发展阶段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1987-1991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高速发展阶段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1992-1995</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调整发展阶段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1996-2000</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成熟稳定阶段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2001-2012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6.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高质量发展阶段</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2013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年至今</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13460"/>
            <a:ext cx="8229600" cy="511302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二、外商直接投资的方式分析</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中外合资经营企业</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中外合作经营企业</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外资企业</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外商投资股份企业</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中外合作开发企业</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6. BOT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投资方式</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95300"/>
            <a:ext cx="8229600" cy="563118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三、外商直接投资结构分析</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外商直接投资的产业结构</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外商直接投资的区域结构</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外商直接投资</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的来源结构</a:t>
            </a:r>
            <a:endParaRPr lang="en-US"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en-US"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三、新时期外商直接投资的战略调整</a:t>
            </a:r>
          </a:p>
          <a:p>
            <a:pPr marL="0" marR="0" lvl="0" indent="0"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投资方式的调整</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投资结构的调整</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投资地区的调整</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投资环境的调整</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1331595"/>
            <a:ext cx="8686800" cy="4985385"/>
          </a:xfrm>
        </p:spPr>
        <p:txBody>
          <a:bodyPr vert="horz" wrap="square" lIns="91440" tIns="45720" rIns="91440" bIns="45720" numCol="1" anchor="t" anchorCtr="0" compatLnSpc="1"/>
          <a:lstStyle/>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二、国际投资学的研究方法</a:t>
            </a: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1.</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实证分析与规范分析相结合</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定性研究与定量研究相结合</a:t>
            </a:r>
            <a:endPar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静态分析与动态分析相结合</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理论总结与实践操作相结合</a:t>
            </a:r>
            <a:endPar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89990"/>
            <a:ext cx="8229600" cy="493649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第三节　中国的对外借款</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中国对外借款概况</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中国对外借款方式分析</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3.中国对外借款的管理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82650"/>
            <a:ext cx="8229600" cy="524383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一、中国对外借款概况</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债规模的稳定化</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债方式的多元化</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外</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债结构的合理化</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二、中国对外借款方式分析</a:t>
            </a:r>
          </a:p>
          <a:p>
            <a:pPr marL="0" marR="0" lvl="0" indent="0"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政府贷款</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国际金融组织贷款</a:t>
            </a:r>
            <a:r>
              <a:rPr 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89990"/>
            <a:ext cx="8229600" cy="493649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国际商业贷款</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发行债券</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三、中国对外借款的管理</a:t>
            </a:r>
          </a:p>
          <a:p>
            <a:pPr marL="0" marR="0" lvl="0" indent="0"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适度外债规模的评判</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适度外债规模的管理</a:t>
            </a:r>
            <a:r>
              <a:rPr 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89990"/>
            <a:ext cx="8229600" cy="493649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第四节　中国企业海外上市</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中国企业海外上市利弊分析</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中国企业</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海外上市</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模式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48310"/>
            <a:ext cx="8229600" cy="567817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一、中国企业海外上市</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利弊分析</a:t>
            </a:r>
            <a:r>
              <a:rPr lang="en-US" altLang="zh-CN" sz="28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海外上市</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的优点</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海外上市的不足</a:t>
            </a: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二、中国企业海外上市</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的模式</a:t>
            </a:r>
          </a:p>
          <a:p>
            <a:pPr marL="0" marR="0" lvl="0" indent="0" algn="l" defTabSz="914400" rtl="0" eaLnBrk="1" latinLnBrk="0" hangingPunct="1">
              <a:lnSpc>
                <a:spcPct val="100000"/>
              </a:lnSpc>
              <a:spcBef>
                <a:spcPts val="0"/>
              </a:spcBef>
              <a:spcAft>
                <a:spcPct val="0"/>
              </a:spcAft>
              <a:buClrTx/>
              <a:buSzTx/>
              <a:buFontTx/>
              <a:buNone/>
              <a:defRPr/>
            </a:pPr>
            <a:endParaRPr lang="zh-CN"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中国企业境内通过</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B</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股上市</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中国企业在境外直接上市</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中国企业在海外通过存托凭证间接上市</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中国企业在境外买壳间接上市</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中国企业利用控股公司间接上市</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52475"/>
            <a:ext cx="8229600" cy="696595"/>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第十三章　中国对外投资</a:t>
            </a:r>
          </a:p>
        </p:txBody>
      </p:sp>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中国对外投资概况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中国对外投资发展阶段分析</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中国对外投资的特点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3.中国发展对外投资的作用</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4.中国对外投资的前景展望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一、中国对外投资发展阶段分析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阶段</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1979-1986</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1987-1992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1993-1998</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第四阶段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1999-2002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第五阶段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2003-2012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6.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第六阶段</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2013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年至今）</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二、中国对外投资的特点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投资主体多元化</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投资行业多样化</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投资区域分布广</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投资规模扩大化</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投资方式多样化</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三、中国发展对外投资的作用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投资是当代国际经济联系的主要形式</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对外投资有利于充分利用国外自然资源</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对外投资有利于充分利用国外资金</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对外投资有利于扩大出口，加快经济国际化的进程</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对外投资有利于吸取同时代各国发展的优秀成果</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四、中国发展对外投资的前景展望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动中维稳的国际环境为中国对外投资提供了新的发展机遇</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不断改善的国内环境加快了中国对外投资的步伐</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457200" y="679450"/>
            <a:ext cx="8229600" cy="865505"/>
          </a:xfrm>
        </p:spPr>
        <p:txBody>
          <a:bodyPr vert="horz" wrap="square" lIns="91440" tIns="45720" rIns="91440" bIns="45720" anchor="ctr" anchorCtr="0"/>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第二章  国际投资理论</a:t>
            </a:r>
          </a:p>
        </p:txBody>
      </p:sp>
      <p:sp>
        <p:nvSpPr>
          <p:cNvPr id="3" name="内容占位符 2"/>
          <p:cNvSpPr>
            <a:spLocks noGrp="1"/>
          </p:cNvSpPr>
          <p:nvPr>
            <p:ph idx="1"/>
          </p:nvPr>
        </p:nvSpPr>
        <p:spPr>
          <a:xfrm>
            <a:off x="457200" y="1788795"/>
            <a:ext cx="8229600" cy="433768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国际直接投资理论</a:t>
            </a:r>
            <a:r>
              <a:rPr lang="en-US" altLang="zh-CN" sz="28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endPar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.国际直接投资的主流优势理论</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2.发展中国家国际直接投资的适用理论</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中小企业国际直接投资的适用理论</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中国对外投资战略的选择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企业</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动因分析</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企业对外投资方式的选择</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企业</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对外投资的区域选择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3.中国</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企业</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对外投资的产业选择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一、中国企业对外投资动因分析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寻求市场优势</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寻求资源优势</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寻求环境优势</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发挥自身优势</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其他非经济性质动因</a:t>
            </a:r>
          </a:p>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21080"/>
            <a:ext cx="8229600" cy="510540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二、中国企业对外投资方式的选择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对外直接投资方式的</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选择</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对外证券投资</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三、中国企业对外投资区域的选择</a:t>
            </a:r>
          </a:p>
          <a:p>
            <a:pPr marL="0" marR="0" lvl="0" indent="0"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发达国家和地区</a:t>
            </a: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东亚、南亚的周边国家和地区</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东欧地区和俄罗斯以及其他独联体国家</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21080"/>
            <a:ext cx="8229600" cy="510540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非洲地区</a:t>
            </a: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en-US" altLang="zh-CN"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一带一路</a:t>
            </a:r>
            <a:r>
              <a:rPr lang="en-US" altLang="zh-CN"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相</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关国家</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四、中国企业对外投资产业的选择</a:t>
            </a:r>
          </a:p>
          <a:p>
            <a:pPr marL="0" marR="0" lvl="0" indent="0"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发展中国家投资产业的选择</a:t>
            </a: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发达国家投资产业的选择</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62965"/>
            <a:ext cx="8229600" cy="526351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第三节　中国对外投资的管理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中国现行的对外投资政策</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中国现行的对外投资管理中存在的问题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进一步提高我国</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对外投资管理</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水平</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课堂讨论：</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以案例研究为主的分组讨论和讲解</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32460"/>
            <a:ext cx="8229600" cy="549402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一、中国现行对外投资政策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基本原则</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法律规范</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管理措施</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促进政策</a:t>
            </a: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二、中国现行对外投资管理存在的问题</a:t>
            </a:r>
          </a:p>
          <a:p>
            <a:pPr marL="0" marR="0" lvl="0" indent="0"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缺乏宏观管理的规划和指导</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审批程序繁琐</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32460"/>
            <a:ext cx="8229600" cy="549402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立法严重滞后</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国内立法与国际立法缺乏协调</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管理政策中存在漏洞</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三、进一步提高我国对外投资管理水平</a:t>
            </a:r>
          </a:p>
          <a:p>
            <a:pPr marL="0" marR="0" lvl="0" indent="0"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完善对外直接投资立法工作</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完善对外投资管理服务体系</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建立海外投资保险制度</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出台适当的金融与财政政策</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32460"/>
            <a:ext cx="8229600" cy="549402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加强对海外投资企业的监督与管理</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课堂讨论：</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以案例研究为主的分组讨论和讲解</a:t>
            </a:r>
            <a:r>
              <a:rPr lang="en-US" altLang="zh-CN" sz="28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25525"/>
            <a:ext cx="8229600" cy="5100955"/>
          </a:xfrm>
        </p:spPr>
        <p:txBody>
          <a:bodyPr vert="horz" wrap="square" lIns="91440" tIns="45720" rIns="91440" bIns="45720" numCol="1" anchor="t" anchorCtr="0" compatLnSpc="1"/>
          <a:lstStyle/>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endPar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endParaRP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一、主流学派理论  </a:t>
            </a:r>
          </a:p>
          <a:p>
            <a:pPr marL="0" marR="0" lvl="0" indent="720090" algn="l" defTabSz="914400" rtl="0" eaLnBrk="1" latinLnBrk="0" hangingPunct="1">
              <a:lnSpc>
                <a:spcPct val="100000"/>
              </a:lnSpc>
              <a:spcBef>
                <a:spcPts val="0"/>
              </a:spcBef>
              <a:spcAft>
                <a:spcPct val="0"/>
              </a:spcAft>
              <a:buClrTx/>
              <a:buSzTx/>
              <a:buFontTx/>
              <a:buNone/>
              <a:defRPr/>
            </a:pPr>
            <a:endPar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微观流派理论：</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）厂商垄断优势理论的核心观点。</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）内部化理论的核心观点。</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）厂商增长理论的核心观点。</a:t>
            </a: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宏观流派理论：</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）资本化率理论的核心观点。</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）比较理论的核心观点。</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）综合理论的核心观点。</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）折衷理论的局限性。</a:t>
            </a:r>
          </a:p>
          <a:p>
            <a:pPr marL="0" marR="0" lvl="0" indent="72009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72009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77645"/>
            <a:ext cx="8229600" cy="4648835"/>
          </a:xfrm>
        </p:spPr>
        <p:txBody>
          <a:bodyPr vert="horz" wrap="square" lIns="91440" tIns="45720" rIns="91440" bIns="45720" numCol="1" anchor="t" anchorCtr="0" compatLnSpc="1"/>
          <a:lstStyle/>
          <a:p>
            <a:pPr marL="0" marR="0" lvl="0" indent="72009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二、发展中国家适用理论</a:t>
            </a:r>
            <a:r>
              <a:rPr lang="en-US" altLang="zh-CN" sz="28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endPar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endParaRP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小规模技术理论的核心观点。</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技术地方化理论</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的核心观点</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规模经济论</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的核心观点</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市场控制理论</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的核心观点。</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国家利益优先取得论</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的核心观点</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72009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07515"/>
            <a:ext cx="8229600" cy="4418965"/>
          </a:xfrm>
        </p:spPr>
        <p:txBody>
          <a:bodyPr vert="horz" wrap="square" lIns="91440" tIns="45720" rIns="91440" bIns="45720" numCol="1" anchor="t" anchorCtr="0" compatLnSpc="1"/>
          <a:lstStyle/>
          <a:p>
            <a:pPr marL="0" marR="0" lvl="0" indent="72009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三、中小企业国际直接投资适用性理论</a:t>
            </a:r>
            <a:r>
              <a:rPr lang="en-US" altLang="zh-CN" sz="28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endPar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endParaRP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防御性理论。</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依附理论。</a:t>
            </a: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信息技术理论。</a:t>
            </a: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国家支持理论</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72009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720090"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72009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02665"/>
            <a:ext cx="8229600" cy="512381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国际间接投资理论</a:t>
            </a:r>
            <a:r>
              <a:rPr lang="en-US" altLang="zh-CN" sz="28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endParaRPr kumimoji="0" lang="en-US" altLang="zh-CN"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outerShdw blurRad="38100" dist="38100" dir="2700000" algn="tl">
                    <a:srgbClr val="000000"/>
                  </a:outerShdw>
                </a:effectLst>
                <a:uLnTx/>
                <a:uFillTx/>
                <a:latin typeface="黑体" panose="02010609060101010101" pitchFamily="2" charset="-122"/>
                <a:ea typeface="黑体" panose="02010609060101010101" pitchFamily="2" charset="-122"/>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1.证券组合理论、CAPM理论、APT理论和国际证券组合理论的主要内容</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2.期权定价理论、投资行为金融理论的主要内容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课堂讨论：</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以案例研究为主的分组讨论和讲解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46125"/>
            <a:ext cx="8229600" cy="830580"/>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第三章　跨国公司</a:t>
            </a:r>
          </a:p>
        </p:txBody>
      </p:sp>
      <p:sp>
        <p:nvSpPr>
          <p:cNvPr id="3" name="内容占位符 2"/>
          <p:cNvSpPr>
            <a:spLocks noGrp="1"/>
          </p:cNvSpPr>
          <p:nvPr>
            <p:ph idx="1"/>
          </p:nvPr>
        </p:nvSpPr>
        <p:spPr>
          <a:xfrm>
            <a:off x="457200" y="1644650"/>
            <a:ext cx="8229600" cy="448183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跨国公司的产生与发展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跨国公司的内涵界定</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2.跨国公司发展的产生与发展</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9180"/>
            <a:ext cx="8229600" cy="5067300"/>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一、跨国公司的内涵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是指具有全球性经营活动动机和一体化经营战略，在多个国家拥有从事生产经营活动的分支机构，并将它们置于统一的全球性经营计划之下的大型企业。</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）地理范围上的界定：</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跨越国界经营业务。</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）所有权标准的界定：</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所有权的多国性。</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经营管理特征上的界定：</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国际企业家；具有公司发展的全球规划。</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457200" y="727075"/>
            <a:ext cx="8229600" cy="737870"/>
          </a:xfrm>
        </p:spPr>
        <p:txBody>
          <a:bodyPr vert="horz" wrap="square" lIns="91440" tIns="45720" rIns="91440" bIns="45720" anchor="ctr" anchorCtr="0"/>
          <a:lstStyle/>
          <a:p>
            <a:pPr eaLnBrk="1" hangingPunct="1"/>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第一章　国际投资概述</a:t>
            </a:r>
          </a:p>
        </p:txBody>
      </p:sp>
      <p:sp>
        <p:nvSpPr>
          <p:cNvPr id="450563" name="Rectangle 3"/>
          <p:cNvSpPr>
            <a:spLocks noGrp="1" noChangeArrowheads="1"/>
          </p:cNvSpPr>
          <p:nvPr>
            <p:ph idx="1"/>
          </p:nvPr>
        </p:nvSpPr>
        <p:spPr>
          <a:xfrm>
            <a:off x="254000" y="1539875"/>
            <a:ext cx="8686800" cy="477710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第一节　国际投资的基本概念</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教学要点：</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1.国际投资的定义和内涵</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2.国际投资的分类及其比较</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3.国际投资的性质</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43965"/>
            <a:ext cx="8229600" cy="4882515"/>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二、跨国公司的产生与发展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的产生</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欧、亚、非三大洲进行的跨国经贸活动为现代跨国公司的出现奠定了久远的历史文化基调；</a:t>
            </a: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）跨国公司的雏形；</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）跨国公司组织形式的</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工业垄断企业；</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）当前</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跨国公司在全球经济发展中的地位。</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9180"/>
            <a:ext cx="8229600" cy="5067300"/>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产生原因</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国际分工是跨国公司形成的条件；</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国际贸易是</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跨国公司形成的基础；</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）资本的国际化运动和直接投资是跨国公司形成的重要手段</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）科技因素发挥了至关重要的作用。</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07390"/>
            <a:ext cx="8229600" cy="5419090"/>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的类型</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资源开发型跨国公司；</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加工制造型</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）服务提供型跨国公司</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的发展</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跨国公司数量急剧增长；</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）集中化趋势更加明显；</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）国际化经营程度更高；</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）跨国并购成为主要手段；</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）知识型投资成为制胜之道。</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91565"/>
            <a:ext cx="8229600" cy="503491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跨国公司经营战略与组织结构演变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价值链的内涵</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2.跨国公司司职能一体化和地域一体化战略的演变及各种战略的特点</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3.跨国公司组织结构的演变及各种组织形式的特点</a:t>
            </a:r>
          </a:p>
        </p:txBody>
      </p:sp>
      <p:sp>
        <p:nvSpPr>
          <p:cNvPr id="4" name="文本框 3"/>
          <p:cNvSpPr txBox="1"/>
          <p:nvPr/>
        </p:nvSpPr>
        <p:spPr>
          <a:xfrm>
            <a:off x="9972675" y="2132330"/>
            <a:ext cx="1595120" cy="984250"/>
          </a:xfrm>
          <a:prstGeom prst="rect">
            <a:avLst/>
          </a:prstGeom>
          <a:noFill/>
        </p:spPr>
        <p:txBody>
          <a:bodyPr wrap="square" rtlCol="0">
            <a:noAutofit/>
          </a:bodyPr>
          <a:lstStyle/>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2910"/>
            <a:ext cx="8229600" cy="570357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一、价值链的内涵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900"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900"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价值链</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是企业组织和管理与其生产、销售的产品和劳务相关的各种价值增值行为的联接总和。</a:t>
            </a:r>
          </a:p>
          <a:p>
            <a:pPr marL="0" marR="0" lvl="0" indent="-34290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）企业的价值创造是通过一系列基本活动和辅助活动构成的；</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90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）这些互不相同但又相互关联的生产经营活动，构成了一个创造价值的动态过程，即价值链。</a:t>
            </a:r>
          </a:p>
          <a:p>
            <a:pPr marL="0" marR="0" lvl="0" indent="-342900"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、跨国公司价值链涉及四个环节。</a:t>
            </a:r>
          </a:p>
          <a:p>
            <a:pPr marL="0" marR="0" lvl="0" indent="-34290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、跨国公司价值链案例</a:t>
            </a:r>
          </a:p>
          <a:p>
            <a:pPr marL="0" marR="0" lvl="0" indent="-34290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（1）基于商业模式创新的全球价值链拓展的苹果发展模式。</a:t>
            </a:r>
          </a:p>
          <a:p>
            <a:pPr marL="0" marR="0" lvl="0" indent="-34290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）基于核心竞争力培养的联想模式。</a:t>
            </a:r>
          </a:p>
          <a:p>
            <a:pPr marL="0" marR="0" lvl="0" indent="-342900"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2910"/>
            <a:ext cx="8229600" cy="570357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二、职能一体化战略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900"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900"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职能一体化战略，</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是跨国公司对其价值链上的各项价值增值活动，即各项职能所做的一体化战略安排。</a:t>
            </a:r>
          </a:p>
          <a:p>
            <a:pPr marL="0" marR="0" lvl="0" indent="-34290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职能一体化战略的三个阶段：</a:t>
            </a:r>
          </a:p>
          <a:p>
            <a:pPr marL="0" marR="0" lvl="0" indent="-34290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（1）独立子公司战略；</a:t>
            </a:r>
          </a:p>
          <a:p>
            <a:pPr marL="0" marR="0" lvl="0" indent="-34290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）简单一体化战略；</a:t>
            </a:r>
          </a:p>
          <a:p>
            <a:pPr marL="0" marR="0" lvl="0" indent="-34290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）复合一体化战略。</a:t>
            </a:r>
          </a:p>
          <a:p>
            <a:pPr marL="0" marR="0" lvl="0" indent="-34290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、跨国公司采取</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复合一体化战略的动因。</a:t>
            </a:r>
          </a:p>
          <a:p>
            <a:pPr marL="0" marR="0" lvl="0" indent="-342900"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（1）信息技术的进步；</a:t>
            </a:r>
          </a:p>
          <a:p>
            <a:pPr marL="0" marR="0" lvl="0" indent="-34290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）需求的驱动；</a:t>
            </a:r>
          </a:p>
          <a:p>
            <a:pPr marL="0" marR="0" lvl="0" indent="-342900"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）激烈化的竞争</a:t>
            </a: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900" algn="l" defTabSz="914400" rtl="0" eaLnBrk="1" latinLnBrk="0" hangingPunct="1">
              <a:lnSpc>
                <a:spcPct val="100000"/>
              </a:lnSpc>
              <a:spcBef>
                <a:spcPts val="0"/>
              </a:spcBef>
              <a:spcAft>
                <a:spcPct val="0"/>
              </a:spcAft>
              <a:buClrTx/>
              <a:buSzTx/>
              <a:buFontTx/>
              <a:buNone/>
              <a:defRPr/>
            </a:pP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900"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43305"/>
            <a:ext cx="8229600" cy="508317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跨国公司组织结构的演变及各种组织形式的特点</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a:t>
            </a: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跨国公司组织结构的演变</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跨国公司组织形式</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的特点</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900"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900"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900"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第三节　跨国公司投资与世界经济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跨国公司对世界经济发展的综合影响</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一、跨国公司投资对世界经济的影响          </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加速了生产与资本国际化；</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推动了技术创新与推广；</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促进了国际贸易发展；</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推动了国际金融发展；</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推动了世界经济一体化。</a:t>
            </a:r>
            <a:endPar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第四章　跨国金融机构</a:t>
            </a:r>
          </a:p>
        </p:txBody>
      </p:sp>
      <p:sp>
        <p:nvSpPr>
          <p:cNvPr id="3" name="内容占位符 2"/>
          <p:cNvSpPr>
            <a:spLocks noGrp="1"/>
          </p:cNvSpPr>
          <p:nvPr>
            <p:ph idx="1"/>
          </p:nvPr>
        </p:nvSpPr>
        <p:spPr>
          <a:xfrm>
            <a:off x="457200" y="1531620"/>
            <a:ext cx="8229600" cy="459486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跨国银行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跨国银行及其特点</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2.跨国银行的组织形式</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3.跨国银行在国际投资中的作用</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中国商业银行国际化进程</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815340"/>
            <a:ext cx="8686800" cy="550164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一、国际投资的基本概念与类型</a:t>
            </a: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p>
          <a:p>
            <a:pPr marL="0" marR="0" lvl="0" indent="720090" algn="l" defTabSz="914400" rtl="0" eaLnBrk="1" latinLnBrk="0" hangingPunct="1">
              <a:lnSpc>
                <a:spcPct val="100000"/>
              </a:lnSpc>
              <a:spcBef>
                <a:spcPts val="0"/>
              </a:spcBef>
              <a:spcAft>
                <a:spcPct val="0"/>
              </a:spcAft>
              <a:buClrTx/>
              <a:buSzTx/>
              <a:buFontTx/>
              <a:buNone/>
              <a:defRPr/>
            </a:pP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1.</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国际投资</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是指各类投资主体，包括跨国公司、跨国金融机构、官方与半官方机构和居民个人等，将其拥有的货币资本、或产业资本</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，经跨国流动与配置形成实物资产、无形资产或金融资产，并通过跨国营运以实现价值增值的经济行为。</a:t>
            </a:r>
          </a:p>
          <a:p>
            <a:pPr marL="0" marR="0" lvl="0" indent="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1</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）国际投资的主体是多元化的。</a:t>
            </a:r>
          </a:p>
          <a:p>
            <a:pPr marL="0" marR="0" lvl="0" indent="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2</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国际投资的客体是多样化的。</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）国际投资的根本目的是实现价值增值。</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）国际投资蕴含着资产的跨国运营过程。</a:t>
            </a:r>
          </a:p>
          <a:p>
            <a:pPr marL="0" marR="0" lvl="0" indent="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2.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国际投资的类型</a:t>
            </a:r>
          </a:p>
          <a:p>
            <a:pPr marL="0" marR="0" lvl="0" indent="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1</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）第一类是 ，国际直接投资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）第二类是 ，国际间接投资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）国际直接投资与国际间接投资的区别与比较。</a:t>
            </a: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endPar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endParaRP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995" y="692785"/>
            <a:ext cx="8229600" cy="540956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一、跨国银行及其特点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金融机构，</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是跨国公司的一类，包括各种在国际范围内进行业务经营及机构设置的跨国银行，以及非银行金融机构，如跨国投资银行、共同基金、套利基金、养老基金、保险公司等。</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是指以国内银行为基础，同时在海外拥有或控制着分支机构，并通过这些分支机构从事多种多样的国际业务，现实其全球经营战略目标的超级银行。</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）跨国银行具有派生性；</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）跨国银行的机构设置具有超国界性；</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）跨国银行的国际业务具有非本土性；</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）跨国银行的战略制定具有全球性。</a:t>
            </a: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995" y="692785"/>
            <a:ext cx="8229600" cy="540956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二、跨国银行的组织形式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母行与海外分支机构的形式</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）分支行制</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）控股公司制</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）国际财团银行制</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跨国银行海外分支机构的形式</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）代表处</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）经理处</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）分行</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）附属行或联属行</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）爱治法公司</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6</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）财团银行</a:t>
            </a: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995" y="1425575"/>
            <a:ext cx="8229600" cy="467677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三、跨国银行在国际投资中的作用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跨国银行是国际直接投资者跨国融资的中介；</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跨国银行是投资者跨国界支付的中介；</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跨国银行是为跨国投资者提供信息咨询服务的中介。</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四、中国银行</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国际化进程</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非银行跨国金融机构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跨投资银行的业务特点及其在国际投资中的作用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2.共同基金的概念及其发展的动因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跨投资银行的业务特点及其在国际投资中的作用</a:t>
            </a: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非银行</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国金融机构</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是指在国际范围内，进行发行股票和债券、接受信用委托、提供保险等形式筹集资金运用于长期性投资的跨国金融机构。</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跨国投资银行</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，是指在世界各地设立分支机构进行跨国经营的大型投资银行，是投资银行业在国际范围内</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的延伸。也是一种非银行类的跨国公司。</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投资银行与商业银行的区别</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53795"/>
            <a:ext cx="8229600" cy="4972685"/>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跨国投资银行的业务</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跨国投资银行在国际投资中的作用：</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）在国际直接投资方面；</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）在国际间接投资方面。</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共同基金的概念及其发展的动因</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共同基金</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通过信托、契约或公司的形式，通过公开发行基金证券（如受益凭证、基金单位、基金股份等）将众多的、零散的社会闲置资金募集起来，形成一定规模的信托资产，由专业人员进行投资操作，并按出资比例分担损益的投资机构。</a:t>
            </a:r>
            <a:endPar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共同基金的特点。</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共同基金发展的动因。</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）内在需求的增长</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）发达的分销渠道</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）市场细分策略丰富了投资品种</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）规模效应明显降低了投资成本</a:t>
            </a: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8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86765"/>
            <a:ext cx="8229600" cy="821055"/>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第五章　官方和半官方投资主体</a:t>
            </a:r>
          </a:p>
        </p:txBody>
      </p:sp>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官方国际投资   </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官方国际投资的内容及其特点</a:t>
            </a:r>
          </a:p>
          <a:p>
            <a:pPr marL="342900" marR="0" lvl="0" indent="-342900" algn="l" defTabSz="914400" rtl="0" eaLnBrk="1" fontAlgn="base" latinLnBrk="0" hangingPunct="1">
              <a:lnSpc>
                <a:spcPct val="100000"/>
              </a:lnSpc>
              <a:spcBef>
                <a:spcPct val="20000"/>
              </a:spcBef>
              <a:spcAft>
                <a:spcPct val="0"/>
              </a:spcAft>
              <a:buClrTx/>
              <a:buSzTx/>
              <a:buFontTx/>
              <a:buNone/>
              <a:defRPr/>
            </a:pP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出口信贷及其特点</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09980"/>
            <a:ext cx="8229600" cy="501650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一、官方国际投资 </a:t>
            </a:r>
          </a:p>
          <a:p>
            <a:pPr marL="0" marR="0" lvl="0" indent="342265" algn="l" defTabSz="914400" rtl="0" eaLnBrk="1" latinLnBrk="0" hangingPunct="1">
              <a:lnSpc>
                <a:spcPct val="100000"/>
              </a:lnSpc>
              <a:spcBef>
                <a:spcPts val="0"/>
              </a:spcBef>
              <a:spcAft>
                <a:spcPct val="0"/>
              </a:spcAft>
              <a:buClrTx/>
              <a:buSzTx/>
              <a:buFontTx/>
              <a:buNone/>
              <a:defRPr/>
            </a:pPr>
            <a:endPar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官方国际投资，</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是一国政府机构使用国库资金进行跨国界投资的经济行为。</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）官方投资 行为带有鲜明的国家色彩和深刻的政治内涵。</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）官方国际投资为低货币盈利。</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）官方国际投资具有中长期性。</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中国对外援助特点与中国对外援建政策。</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40055"/>
            <a:ext cx="8229600" cy="568642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二、出口信贷及其特点 </a:t>
            </a:r>
          </a:p>
          <a:p>
            <a:pPr marL="0" marR="0" lvl="0" indent="342265" algn="l" defTabSz="914400" rtl="0" eaLnBrk="1" latinLnBrk="0" hangingPunct="1">
              <a:lnSpc>
                <a:spcPct val="100000"/>
              </a:lnSpc>
              <a:spcBef>
                <a:spcPts val="0"/>
              </a:spcBef>
              <a:spcAft>
                <a:spcPct val="0"/>
              </a:spcAft>
              <a:buClrTx/>
              <a:buSzTx/>
              <a:buFontTx/>
              <a:buNone/>
              <a:defRPr/>
            </a:pPr>
            <a:endPar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出口信贷，</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是出口国政府为了鼓励本国商品出口，加强本国商品的国际竞争力所采取的对本国出口给予利息补贴并提供信贷担保的中长期贷款方式。</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出口信贷的特点：</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）利率低；</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）额度大；</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）期限长。</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出口信贷的种类与运作：</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）买房信贷及运作案例。</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）卖方信贷及运作案例。</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）混合信贷及运作案例。</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976630"/>
            <a:ext cx="8686800" cy="534035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二、</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国际投资的分类及其比较</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 国际直接投资</a:t>
            </a:r>
          </a:p>
          <a:p>
            <a:pPr marL="0" marR="0" lvl="0" indent="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kumimoji="0" 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国际间接投资</a:t>
            </a: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三、国际投资的性质</a:t>
            </a: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p>
          <a:p>
            <a:pPr marL="0" marR="0" lvl="0" indent="720090" algn="l" defTabSz="914400" rtl="0" eaLnBrk="1" latinLnBrk="0" hangingPunct="1">
              <a:lnSpc>
                <a:spcPct val="100000"/>
              </a:lnSpc>
              <a:spcBef>
                <a:spcPts val="0"/>
              </a:spcBef>
              <a:spcAft>
                <a:spcPct val="0"/>
              </a:spcAft>
              <a:buClrTx/>
              <a:buSzTx/>
              <a:buFontTx/>
              <a:buNone/>
              <a:defRPr/>
            </a:pP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1.</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国际投资</a:t>
            </a:r>
            <a:r>
              <a:rPr kumimoji="0" 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是社会分工国际化的表现形式。</a:t>
            </a:r>
          </a:p>
          <a:p>
            <a:pPr marL="0" marR="0" lvl="0" indent="720090" algn="l" defTabSz="914400" rtl="0" eaLnBrk="1" latinLnBrk="0" hangingPunct="1">
              <a:lnSpc>
                <a:spcPct val="100000"/>
              </a:lnSpc>
              <a:spcBef>
                <a:spcPts val="0"/>
              </a:spcBef>
              <a:spcAft>
                <a:spcPct val="0"/>
              </a:spcAft>
              <a:buClrTx/>
              <a:buSzTx/>
              <a:buFontTx/>
              <a:buNone/>
              <a:defRPr/>
            </a:pPr>
            <a:r>
              <a:rPr kumimoji="0" 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2.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国际投资是生产要素国际配置的优化。</a:t>
            </a:r>
          </a:p>
          <a:p>
            <a:pPr marL="0" marR="0" lvl="0" indent="72009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国际投资是一把影响世界经济的“双刃剑”</a:t>
            </a:r>
            <a:r>
              <a:rPr kumimoji="0" 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a:t>
            </a:r>
          </a:p>
          <a:p>
            <a:pPr marL="0" marR="0" lvl="0" indent="720090" algn="l" defTabSz="914400" rtl="0" eaLnBrk="1" latinLnBrk="0" hangingPunct="1">
              <a:lnSpc>
                <a:spcPct val="100000"/>
              </a:lnSpc>
              <a:spcBef>
                <a:spcPts val="0"/>
              </a:spcBef>
              <a:spcAft>
                <a:spcPct val="0"/>
              </a:spcAft>
              <a:buClrTx/>
              <a:buSzTx/>
              <a:buFontTx/>
              <a:buNone/>
              <a:defRPr/>
            </a:pPr>
            <a:r>
              <a:rPr kumimoji="0" 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4.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国际投资是生产关系国际间运动的客观载体。</a:t>
            </a:r>
          </a:p>
          <a:p>
            <a:pPr marL="0" marR="0" lvl="0" indent="720090"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 国际投资具</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有更为深刻的政治</a:t>
            </a: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经济内涵。</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半官方国际投资   </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半官方机构的主要功能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世界银行集团的投资管理及案例</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区域开发银行</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课堂讨论：</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以案例研究为主的分组讨论和讲解</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一、半官方组织及其功能   </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半官方</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组织，</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是指会员国入股的全球性金融及合作组织，以及区域性金融或合作援助机构。</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包括世界银行</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集团、经济合作与发展组织、国际货币基金组织、区域性开发银行等。</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多边的含义。</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半官方</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组织功能：</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）它是国际信用中介机构；</a:t>
            </a:r>
            <a:r>
              <a:rPr 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）它积极支持会员国调整经济结构；</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协调国际经济关系</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，成为会员国的国际讲坛。</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74370"/>
            <a:ext cx="8229600" cy="5452110"/>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半官方</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机构的产生：</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）全球性金融的产生。国际货币基金组织、国际复兴开发银行、世界银行集团，以及多边投资担保机构。</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）区域性金融机构的建立。欧洲投资银行、泛美开发银行、非洲开发银行、亚洲开发银行等。</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半官方</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机构的组织结构：</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）决策机构。</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）行政管理机构。</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6</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半官方</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机构的资金来源：</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）会员国缴纳的股份；</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）借款；</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）发行债券；</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）会员国捐赠；</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）业务经营的盈余</a:t>
            </a:r>
            <a:endParaRPr lang="zh-CN"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99795"/>
            <a:ext cx="8229600" cy="5226685"/>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二、世界银行集团</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世界银行集团，</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是联合国系统下的多边发展机构。由五个子机构组成：国际复兴开发银行、国际开发协会、国际金融公司、多边投资担保机构、国际投资争端解决中心。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世界银行贷款的重点。</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世界银行对投资的管理：</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国际复兴开发银行</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对投资的管理；</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国际开发协会</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资的管理。</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世界银行中国项目案例</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）云贵鄂渝水土保持项目。</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）贵州铜仁市农村交通项目。</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）湖南株洲清水塘重金属污染环境治理工程。</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45920"/>
            <a:ext cx="8229600" cy="4480560"/>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三、区域开发银行</a:t>
            </a:r>
          </a:p>
          <a:p>
            <a:pPr marL="0" marR="0" lvl="0" indent="342265" algn="l" defTabSz="914400" rtl="0" eaLnBrk="1" latinLnBrk="0" hangingPunct="1">
              <a:lnSpc>
                <a:spcPct val="100000"/>
              </a:lnSpc>
              <a:spcBef>
                <a:spcPts val="0"/>
              </a:spcBef>
              <a:spcAft>
                <a:spcPct val="0"/>
              </a:spcAft>
              <a:buClrTx/>
              <a:buSzTx/>
              <a:buFontTx/>
              <a:buNone/>
              <a:defRPr/>
            </a:pPr>
            <a:endPar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亚洲开发银行</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课堂讨论：</a:t>
            </a: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以案例研究为主的分组讨论和讲解</a:t>
            </a:r>
            <a:r>
              <a:rPr lang="en-US" sz="28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79450"/>
            <a:ext cx="8229600" cy="865505"/>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第六章　实物资产与无形资产</a:t>
            </a:r>
          </a:p>
        </p:txBody>
      </p:sp>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实物资产</a:t>
            </a:r>
            <a:r>
              <a:rPr lang="zh-CN" altLang="en-US"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实物资产的取得方式及其优缺点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绿地投资及其特点</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3.实物资产的各种营运方式及其特点</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一、实物资产的</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取得方式及其</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特</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点</a:t>
            </a: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实物资产</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，即具有实物形态的资产。</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从法学意义上说，其价值形态表现为动产和不动产。</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）动产；</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）不动产。</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实物资产是国际直接投资最主要的客体。</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实物资产的</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取得方式</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）在东道国创建新企业，绿地投资。</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）收购兼并东道国现有的企业。</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实物资产</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的运营较之实物资产的取得更能体现国际投资的本质。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二、绿地投资及其特点</a:t>
            </a:r>
            <a:endPar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绿地投资，</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即在东道国新创企业，是指跨国公司等国际投资主体在东道国境内依照东道国的法律设立全部或部分资产所有权归外国投资者所有的企业。</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绿地投资特点</a:t>
            </a:r>
            <a:endPar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20115"/>
            <a:ext cx="8229600" cy="510730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绿地投资的案例</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）玉龙钢管（莱基）投资公司在尼日利亚建钢管厂。</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）红豆集团主导建设柬埔寨西港特区项目。</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）福耀集团在美国俄亥俄州投资建厂。</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实物资产的各种营运方式及其特点</a:t>
            </a:r>
          </a:p>
          <a:p>
            <a:pPr marL="0" marR="0" lvl="0" indent="342265" algn="l" defTabSz="914400" rtl="0" eaLnBrk="1" latinLnBrk="0" hangingPunct="1">
              <a:lnSpc>
                <a:spcPct val="100000"/>
              </a:lnSpc>
              <a:spcBef>
                <a:spcPts val="0"/>
              </a:spcBef>
              <a:spcAft>
                <a:spcPct val="0"/>
              </a:spcAft>
              <a:buClrTx/>
              <a:buSzTx/>
              <a:buFontTx/>
              <a:buNone/>
              <a:defRPr/>
            </a:pPr>
            <a:endParaRPr lang="en-US"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股权参与下实物资产的运营方式及特点</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非股权参与下实物资产的运营方式及特点</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无形资产</a:t>
            </a:r>
            <a:r>
              <a:rPr lang="zh-CN" altLang="en-US"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无形资产</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及其内容</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2.跨国公司R&amp;D全球化的特点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3.跨国公司战略联盟的类型及发展动因</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4.无形资产的各种营运方式</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1539875"/>
            <a:ext cx="8686800" cy="477710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第二节　国际投资的产生与发展</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教学要点：</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1.国际投资形成与发展的各阶段</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2.国际投资不断发展的原因</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8985"/>
            <a:ext cx="8229600" cy="535749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一、无形资产</a:t>
            </a:r>
            <a:r>
              <a:rPr lang="zh-CN" altLang="en-US"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无形资产</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，是指企业为进行生产经营活动而取得的、能给企业带来未来经济利益的、但不具有实物形态的资产。</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无形资产</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的特征：</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不具有实物形态；</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）是为企业使用而非出售的资产；</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）在创造经济利益方面存在较大的不确定性。</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无形资产</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的内容：</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）专利权、特征、种类；</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）非专利技术、特征、种类；</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）商标权、特征；</a:t>
            </a:r>
            <a:endPar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29590"/>
            <a:ext cx="8229600" cy="559689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）著作权、特征；</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）特许权；</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6</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）土地使用权、使用方式；</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7</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）商誉。</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二、跨国公司体系内的</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R&amp;D</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与全球化</a:t>
            </a: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跨国公司体系内的</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R&amp;D</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是指跨国公司体系内的机构与其国外分支机构共同承担技术、技能的研究与开发。</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R&amp;D</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全球化，</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是指跨国公司为了充分利用不同东道国在人才、科技实力以及科研基础设施的比较优势，在全球范围内有组织的安排科研机构，以从事新技术、新产</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
        <p:nvSpPr>
          <p:cNvPr id="2" name="文本框 1"/>
          <p:cNvSpPr txBox="1"/>
          <p:nvPr/>
        </p:nvSpPr>
        <p:spPr>
          <a:xfrm>
            <a:off x="4085590" y="286385"/>
            <a:ext cx="3048000" cy="521970"/>
          </a:xfrm>
          <a:prstGeom prst="rect">
            <a:avLst/>
          </a:prstGeom>
          <a:noFill/>
        </p:spPr>
        <p:txBody>
          <a:bodyPr wrap="square" rtlCol="0">
            <a:spAutoFit/>
          </a:bodyPr>
          <a:lstStyle/>
          <a:p>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29590"/>
            <a:ext cx="8229600" cy="559689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品的研究与开发。</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R&amp;D</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全球化的特征：</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R&amp;D</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投入超全球半数。</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）跨国公司在海外设立的研发机构数目不断增加。</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海外研发活动对跨国公司的技术开发与创新的贡献不断提高。</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）专利申请的国际化程度迅速提高。</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）跨国公司间的国际技术联盟不断增加。</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跨国公司研发国际化扩张的动因：从</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推动因素</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拉动因素角度分析 ：</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）市场驱动；</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）生产驱动；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
        <p:nvSpPr>
          <p:cNvPr id="2" name="文本框 1"/>
          <p:cNvSpPr txBox="1"/>
          <p:nvPr/>
        </p:nvSpPr>
        <p:spPr>
          <a:xfrm>
            <a:off x="4085590" y="286385"/>
            <a:ext cx="3048000" cy="521970"/>
          </a:xfrm>
          <a:prstGeom prst="rect">
            <a:avLst/>
          </a:prstGeom>
          <a:noFill/>
        </p:spPr>
        <p:txBody>
          <a:bodyPr wrap="square" rtlCol="0">
            <a:spAutoFit/>
          </a:bodyPr>
          <a:lstStyle/>
          <a:p>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29590"/>
            <a:ext cx="8229600" cy="559689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）技术驱动；</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）创新驱动；</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）成本驱动；</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6</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）政策驱动</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跨国公司研发国际化对东道国选择有哪些因素考虑？</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）对政策环境的考虑；</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）对当地生产规模和特性的考虑；</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 技术和人力资源的考虑；</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三、无形资产的运营方式</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股权参与下无形资产的营运方式</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非股权参与下无形资产的营运方式</a:t>
            </a: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
        <p:nvSpPr>
          <p:cNvPr id="2" name="文本框 1"/>
          <p:cNvSpPr txBox="1"/>
          <p:nvPr/>
        </p:nvSpPr>
        <p:spPr>
          <a:xfrm>
            <a:off x="4085590" y="286385"/>
            <a:ext cx="3048000" cy="521970"/>
          </a:xfrm>
          <a:prstGeom prst="rect">
            <a:avLst/>
          </a:prstGeom>
          <a:noFill/>
        </p:spPr>
        <p:txBody>
          <a:bodyPr wrap="square" rtlCol="0">
            <a:spAutoFit/>
          </a:bodyPr>
          <a:lstStyle/>
          <a:p>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15010"/>
            <a:ext cx="8229600" cy="427990"/>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第七章　金融资产</a:t>
            </a:r>
          </a:p>
        </p:txBody>
      </p:sp>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国际债券</a:t>
            </a:r>
            <a:endParaRPr lang="zh-CN" altLang="en-US"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国际债券的概念及分类</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2.国际债券市场的发展</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趋势</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3.欧洲债券市场的发展及其特点</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4.中国国债市场</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国际化</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3130"/>
            <a:ext cx="8229600" cy="521335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一、国际债券及其分类</a:t>
            </a:r>
            <a:endParaRPr lang="zh-CN" altLang="en-US"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国际债券，</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是指各种国际机构、各国政府及企事业法人遵照一定的程序在国际金融市场上以外国货币为面值发行的债务融资凭证。</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国际债券的分类：</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）按发行地分类；</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）按时期长短分类；</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）按性质分类；</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）按发行主体分类。</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30885"/>
            <a:ext cx="8229600" cy="539559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理论上国际债券的分类：</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）外国债券；</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）欧洲债券；</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）全球债券。</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实务上国际债券的分类：</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）固定利率债券；</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）浮动利率债券；</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）与股权相联系的债券；</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）按照国际清算银行的分类，国际债券市场还包括短期的国际货币市场工具。</a:t>
            </a:r>
            <a:endParaRPr lang="zh-CN" altLang="en-US"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46480"/>
            <a:ext cx="8229600" cy="508000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二、欧洲债券市场及其特点</a:t>
            </a:r>
          </a:p>
          <a:p>
            <a:pPr marL="0" marR="0" lvl="0" indent="342265" algn="l" defTabSz="914400" rtl="0" eaLnBrk="1" latinLnBrk="0" hangingPunct="1">
              <a:lnSpc>
                <a:spcPct val="100000"/>
              </a:lnSpc>
              <a:spcBef>
                <a:spcPts val="0"/>
              </a:spcBef>
              <a:spcAft>
                <a:spcPct val="0"/>
              </a:spcAft>
              <a:buClrTx/>
              <a:buSzTx/>
              <a:buFontTx/>
              <a:buNone/>
              <a:defRPr/>
            </a:pPr>
            <a:endPar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欧洲债券市场迅速发展的原因</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欧洲债券一级市场：</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）币种结构；</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）发行程序；</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）发行机制创新。</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欧洲债券二级市场：</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73430"/>
            <a:ext cx="8229600" cy="535305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债券市场的发展趋势</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债券类别结构将更趋多元化。</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债券发行主体将进一步多元化。</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美元债券地位依然稳固。</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四、中国国债市场的国际化</a:t>
            </a:r>
          </a:p>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国债一级市场与二级市场</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外资进入国债市场的资金来源</a:t>
            </a:r>
            <a:endPar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10285"/>
            <a:ext cx="8229600" cy="511619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国际股票</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国际股票的概念、类型和最新进展</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全球主要证券交易所</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中资企业境外上市</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4.中国证券市场的开放:双Q制度</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1238250"/>
            <a:ext cx="8686800" cy="5078730"/>
          </a:xfrm>
        </p:spPr>
        <p:txBody>
          <a:bodyPr vert="horz" wrap="square" lIns="91440" tIns="45720" rIns="91440" bIns="45720" numCol="1" anchor="t" anchorCtr="0" compatLnSpc="1"/>
          <a:lstStyle/>
          <a:p>
            <a:pPr marL="0" marR="0" lvl="0" indent="720090" algn="l" defTabSz="914400" rtl="0" eaLnBrk="1" latinLnBrk="0" hangingPunct="1">
              <a:lnSpc>
                <a:spcPct val="100000"/>
              </a:lnSpc>
              <a:spcBef>
                <a:spcPts val="0"/>
              </a:spcBef>
              <a:spcAft>
                <a:spcPct val="0"/>
              </a:spcAft>
              <a:buClrTx/>
              <a:buSzTx/>
              <a:buFontTx/>
              <a:buNone/>
              <a:defRPr/>
            </a:pP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一、国际投资的产生与发展</a:t>
            </a:r>
          </a:p>
          <a:p>
            <a:pPr marL="0" marR="0" lvl="0" indent="720090" algn="l" defTabSz="914400" rtl="0" eaLnBrk="1" latinLnBrk="0" hangingPunct="1">
              <a:lnSpc>
                <a:spcPct val="100000"/>
              </a:lnSpc>
              <a:spcBef>
                <a:spcPts val="0"/>
              </a:spcBef>
              <a:spcAft>
                <a:spcPct val="0"/>
              </a:spcAft>
              <a:buClrTx/>
              <a:buSzTx/>
              <a:buFontTx/>
              <a:buNone/>
              <a:defRPr/>
            </a:pP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1.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初始形成阶段</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1914</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年以前）</a:t>
            </a: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低迷</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徘徊阶段</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1914-1945</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年）</a:t>
            </a: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3.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恢复增长阶段</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1945-1979</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年）</a:t>
            </a: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4.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迅猛发展阶段</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20</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世纪</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80</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年代以来）</a:t>
            </a: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5.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创新发展阶段</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21</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世纪以来）</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73100"/>
            <a:ext cx="8229600" cy="545338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一、国际股票及其分类</a:t>
            </a: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国际股票，</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是指世界各国大企业公司按照有关规定在国际证券市场上发行和参与市场交易的股票。</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国际股票的分类：</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）海外直接发行上市的股票。</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）欧洲股权。</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）存托凭证。</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中资企业海外上市的案例</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）中国民营企业</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SL</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稀贵金属公司在澳大利亚证券市场上市。</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）阿里巴巴在美国存托凭证上市。</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10285"/>
            <a:ext cx="8229600" cy="511619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二、全球主要证券交易所</a:t>
            </a: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纽约证券交易所</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）对非美国公司上市的要求。</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香港联合交易所</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）对公司上市的要求。</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美国纳斯达克市场</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）纳斯达克市场的三个层次。</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）对公司上市的要求。</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93750"/>
            <a:ext cx="8229600" cy="533273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三、中资企业境外上市情况</a:t>
            </a: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中资企业境外上市的起始</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中资企业五轮境外上市潮</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境外二级市场不是温柔乡</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境外上市中资企业的行业分布</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四、中国证券市场的开放：双Q制度</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QFII</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制度</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QDII</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制度</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17500"/>
            <a:ext cx="8229600" cy="580898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第三节　金融衍生工具</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金融衍生工具的概念及其类型</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2.金融衍生工具发展的国际经济背景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3.全球金融衍生工具市场的最新进展</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4.中国金融衍生工具的发展</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课堂讨论：</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以案例研究为主的分组讨论和讲解</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17855"/>
            <a:ext cx="8229600" cy="550862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一、金融衍生工具及其分类</a:t>
            </a: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是指一种根据事先约定的事项进行支付的双边合约，其合约价格取决于或派生于原生金融工具的价格及其变化。</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的特点：</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价格受基础资产价格变动的影响；</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交易过程具有杠杆效应；</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设计灵活、种类繁多。</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的功能：</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）套期保值；</a:t>
            </a: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）投机。</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17855"/>
            <a:ext cx="8229600" cy="550862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的分类：</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）按性质不同的分类：金融期货、金融期权、金融互换、金融远期、再衍生金融工具。</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期货：货币期货、利率期货、股票指数期货。</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）金融期权：现货期权、期货期权；现货期权与期货期权的区别。</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）金融互换：货币互换、利率互换。</a:t>
            </a:r>
          </a:p>
          <a:p>
            <a:pPr marL="0" marR="0" lvl="0" indent="342265" algn="l" defTabSz="914400" rtl="0" eaLnBrk="1" latinLnBrk="0" hangingPunct="1">
              <a:lnSpc>
                <a:spcPct val="100000"/>
              </a:lnSpc>
              <a:spcBef>
                <a:spcPts val="0"/>
              </a:spcBef>
              <a:spcAft>
                <a:spcPct val="0"/>
              </a:spcAft>
              <a:buClrTx/>
              <a:buSzTx/>
              <a:buFontTx/>
              <a:buNone/>
              <a:defRPr/>
            </a:pP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金融衍生工具发展的国际经济背景</a:t>
            </a:r>
          </a:p>
          <a:p>
            <a:pPr marL="0" marR="0" lvl="0" indent="342265" algn="l" defTabSz="914400" rtl="0" eaLnBrk="1" latinLnBrk="0" hangingPunct="1">
              <a:lnSpc>
                <a:spcPct val="100000"/>
              </a:lnSpc>
              <a:spcBef>
                <a:spcPts val="0"/>
              </a:spcBef>
              <a:spcAft>
                <a:spcPct val="0"/>
              </a:spcAft>
              <a:buClrTx/>
              <a:buSzTx/>
              <a:buFontTx/>
              <a:buNone/>
              <a:defRPr/>
            </a:pPr>
            <a:endPar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浮动汇率制度的形成</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石油、债务危机的爆发</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17855"/>
            <a:ext cx="8229600" cy="550862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自由化浪潮</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金融电子化趋势</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金融全球化趋势</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全球金融衍生工具市场的最新进展</a:t>
            </a:r>
          </a:p>
          <a:p>
            <a:pPr marL="0" marR="0" lvl="0" indent="342265" algn="l" defTabSz="914400" rtl="0" eaLnBrk="1" latinLnBrk="0" hangingPunct="1">
              <a:lnSpc>
                <a:spcPct val="100000"/>
              </a:lnSpc>
              <a:spcBef>
                <a:spcPts val="0"/>
              </a:spcBef>
              <a:spcAft>
                <a:spcPct val="0"/>
              </a:spcAft>
              <a:buClrTx/>
              <a:buSzTx/>
              <a:buFontTx/>
              <a:buNone/>
              <a:defRPr/>
            </a:pPr>
            <a:endParaRPr lang="en-US"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 </a:t>
            </a:r>
            <a:r>
              <a:rPr 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金融衍生工具市场</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竞争进一步加剧</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交易电子化</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市场国际化</a:t>
            </a:r>
          </a:p>
          <a:p>
            <a:pPr marL="0" marR="0" lvl="0" indent="342265" algn="l" defTabSz="914400" rtl="0" eaLnBrk="1" latinLnBrk="0" hangingPunct="1">
              <a:lnSpc>
                <a:spcPct val="100000"/>
              </a:lnSpc>
              <a:spcBef>
                <a:spcPts val="0"/>
              </a:spcBef>
              <a:spcAft>
                <a:spcPct val="0"/>
              </a:spcAft>
              <a:buClrTx/>
              <a:buSzTx/>
              <a:buFontTx/>
              <a:buNone/>
              <a:defRPr/>
            </a:pP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四、中国</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金融衍生工具</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的发展</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55320"/>
            <a:ext cx="8229600" cy="830580"/>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第八章　国际投资环境</a:t>
            </a:r>
            <a:endParaRPr lang="zh-CN" altLang="en-US"/>
          </a:p>
        </p:txBody>
      </p:sp>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国际投资环境概述</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国际投资环境的分类</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2.国际投资环境的</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特点</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一、国际投资环境的分类</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国际投资环境</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，是指东道国对国际投资产生有利或不利影响的各种条件因素相互依存、相互制约所构成的有机整体。</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国际投资环境</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的分类</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）国际环境和国内环境。</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）硬环境和软环境。</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）自然因素环境、人为自然因素环境、人为因素环境。</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二、国际投资环境的特点</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综合性。</a:t>
            </a:r>
          </a:p>
          <a:p>
            <a:pPr marL="0" marR="0" lvl="0" indent="342265" algn="l" defTabSz="914400" rtl="0" eaLnBrk="1"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先在性。</a:t>
            </a:r>
          </a:p>
          <a:p>
            <a:pPr marL="0" marR="0" lvl="0" indent="342265" algn="l" defTabSz="914400" rtl="0" eaLnBrk="1"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差异性。</a:t>
            </a:r>
          </a:p>
          <a:p>
            <a:pPr marL="0" marR="0" lvl="0" indent="342265" algn="l" defTabSz="914400" rtl="0" eaLnBrk="1" latinLnBrk="0" hangingPunct="1">
              <a:lnSpc>
                <a:spcPct val="100000"/>
              </a:lnSpc>
              <a:spcBef>
                <a:spcPct val="2000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动态性。</a:t>
            </a:r>
          </a:p>
          <a:p>
            <a:pPr marL="0" marR="0" lvl="0" indent="342265" algn="l" defTabSz="914400" rtl="0" eaLnBrk="1"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主观性。</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1238250"/>
            <a:ext cx="8686800" cy="5078730"/>
          </a:xfrm>
        </p:spPr>
        <p:txBody>
          <a:bodyPr vert="horz" wrap="square" lIns="91440" tIns="45720" rIns="91440" bIns="45720" numCol="1" anchor="t" anchorCtr="0" compatLnSpc="1"/>
          <a:lstStyle/>
          <a:p>
            <a:pPr marL="0" marR="0" lvl="0" indent="720090" algn="l" defTabSz="914400" rtl="0" eaLnBrk="1" latinLnBrk="0" hangingPunct="1">
              <a:lnSpc>
                <a:spcPct val="100000"/>
              </a:lnSpc>
              <a:spcBef>
                <a:spcPts val="0"/>
              </a:spcBef>
              <a:spcAft>
                <a:spcPct val="0"/>
              </a:spcAft>
              <a:buClrTx/>
              <a:buSzTx/>
              <a:buFontTx/>
              <a:buNone/>
              <a:defRPr/>
            </a:pP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二、国际投资不断发展的原因</a:t>
            </a:r>
          </a:p>
          <a:p>
            <a:pPr marL="0" marR="0" lvl="0" indent="720090" algn="l" defTabSz="914400" rtl="0" eaLnBrk="1" latinLnBrk="0" hangingPunct="1">
              <a:lnSpc>
                <a:spcPct val="100000"/>
              </a:lnSpc>
              <a:spcBef>
                <a:spcPts val="0"/>
              </a:spcBef>
              <a:spcAft>
                <a:spcPct val="0"/>
              </a:spcAft>
              <a:buClrTx/>
              <a:buSzTx/>
              <a:buFontTx/>
              <a:buNone/>
              <a:defRPr/>
            </a:pPr>
            <a:endPar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1. </a:t>
            </a:r>
            <a:r>
              <a:rPr kumimoji="0" 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科技进步带来</a:t>
            </a:r>
            <a:r>
              <a:rPr kumimoji="0" 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生产力的飞跃。</a:t>
            </a:r>
            <a:endPar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2.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国际金融市场获得了很大的发展。</a:t>
            </a:r>
            <a:endPar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3. </a:t>
            </a:r>
            <a:r>
              <a:rPr kumimoji="0" 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国际政策环境的自由化。</a:t>
            </a:r>
            <a:endPar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4. </a:t>
            </a:r>
            <a:r>
              <a:rPr kumimoji="0" lang="zh-CN"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rPr>
              <a:t>跨国公司的全球一体化经营战略。</a:t>
            </a:r>
            <a:endPar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720090"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国际投资环境因素分析</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经济</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环境</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因素分析</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法律环境因素分析</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社会文化环境因素分析</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一、经济环境因素分析</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内经济</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因素</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主要包括经济制度和经济体制、经济发展水平、经济稳定性、市场环境、产业环境等方面的因素。</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涉外经济因素，</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主要包括国际收支状况、国际贸易状况、国际金融状况、引进外资状况</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等方面的因素。</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泰国投资环境的分析报告。</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二、法律环境因素分析</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法律完备性，</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主要是公司法、外商投资法、劳工权利保护法。</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法律公正性，</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主要看东道国法院是否坚持用同一标准对待各方。</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法制稳定性，</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主要看法制是否</a:t>
            </a:r>
            <a:r>
              <a:rPr lang="en-US" altLang="zh-CN"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朝令暮改</a:t>
            </a:r>
            <a:r>
              <a:rPr lang="en-US" altLang="zh-CN"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 </a:t>
            </a:r>
            <a:r>
              <a:rPr lang="en-US" altLang="zh-CN" sz="2400" b="1" noProof="0" dirty="0">
                <a:ln>
                  <a:noFill/>
                </a:ln>
                <a:solidFill>
                  <a:srgbClr val="FFFF00"/>
                </a:solidFill>
                <a:effectLst/>
                <a:uLnTx/>
                <a:uFillTx/>
                <a:latin typeface="黑体" panose="02010609060101010101" pitchFamily="2" charset="-122"/>
                <a:ea typeface="黑体" panose="02010609060101010101" pitchFamily="2" charset="-122"/>
                <a:cs typeface="黑体" panose="02010609060101010101" pitchFamily="2" charset="-122"/>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 </a:t>
            </a:r>
            <a:r>
              <a:rPr lang="zh-CN" altLang="en-US" sz="2400" b="1" noProof="0" dirty="0">
                <a:ln>
                  <a:noFill/>
                </a:ln>
                <a:solidFill>
                  <a:srgbClr val="FFFF00"/>
                </a:solidFill>
                <a:effectLst/>
                <a:uLnTx/>
                <a:uFillTx/>
                <a:latin typeface="黑体" panose="02010609060101010101" pitchFamily="2" charset="-122"/>
                <a:ea typeface="黑体" panose="02010609060101010101" pitchFamily="2" charset="-122"/>
                <a:cs typeface="黑体" panose="02010609060101010101" pitchFamily="2" charset="-122"/>
                <a:sym typeface="+mn-ea"/>
              </a:rPr>
              <a:t>土库曼斯坦投资法律环境的分析报告。</a:t>
            </a:r>
            <a:r>
              <a:rPr 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三、社会文化环境因素分析</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语言文字</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价值观</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教育水平</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宗教。</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5. </a:t>
            </a:r>
            <a:r>
              <a:rPr lang="zh-CN" altLang="en-US" sz="2400" b="1" noProof="0" dirty="0">
                <a:ln>
                  <a:noFill/>
                </a:ln>
                <a:solidFill>
                  <a:srgbClr val="FFFF00"/>
                </a:solidFill>
                <a:effectLst/>
                <a:uLnTx/>
                <a:uFillTx/>
                <a:latin typeface="黑体" panose="02010609060101010101" pitchFamily="2" charset="-122"/>
                <a:ea typeface="黑体" panose="02010609060101010101" pitchFamily="2" charset="-122"/>
                <a:cs typeface="黑体" panose="02010609060101010101" pitchFamily="2" charset="-122"/>
                <a:sym typeface="+mn-ea"/>
              </a:rPr>
              <a:t>社会心理和社会习惯</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黑体" panose="02010609060101010101" pitchFamily="2" charset="-122"/>
                <a:ea typeface="黑体" panose="02010609060101010101" pitchFamily="2" charset="-122"/>
                <a:cs typeface="黑体" panose="02010609060101010101" pitchFamily="2" charset="-122"/>
                <a:sym typeface="+mn-ea"/>
              </a:rPr>
              <a:t> </a:t>
            </a:r>
            <a:r>
              <a:rPr lang="en-US" altLang="zh-CN" sz="2400" b="1" noProof="0" dirty="0">
                <a:ln>
                  <a:noFill/>
                </a:ln>
                <a:solidFill>
                  <a:srgbClr val="FFFF00"/>
                </a:solidFill>
                <a:effectLst/>
                <a:uLnTx/>
                <a:uFillTx/>
                <a:latin typeface="黑体" panose="02010609060101010101" pitchFamily="2" charset="-122"/>
                <a:ea typeface="黑体" panose="02010609060101010101" pitchFamily="2" charset="-122"/>
                <a:cs typeface="黑体" panose="02010609060101010101" pitchFamily="2" charset="-122"/>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6.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东道国社会文化环境影响外资企业决策。</a:t>
            </a:r>
            <a:r>
              <a:rPr 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第三节　国际投资环境评价</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国际投资环境</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评价形式</a:t>
            </a:r>
          </a:p>
          <a:p>
            <a:pPr marL="342900" marR="0" lvl="0" indent="-342900" algn="l" defTabSz="914400" rtl="0" eaLnBrk="1" fontAlgn="base" latinLnBrk="0" hangingPunct="1">
              <a:lnSpc>
                <a:spcPct val="100000"/>
              </a:lnSpc>
              <a:spcBef>
                <a:spcPct val="20000"/>
              </a:spcBef>
              <a:spcAft>
                <a:spcPct val="0"/>
              </a:spcAft>
              <a:buClrTx/>
              <a:buSzTx/>
              <a:buFontTx/>
              <a:buNone/>
              <a:defRPr/>
            </a:pP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2.国际投资环境</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评估方法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一、国际投资环境的评价形式</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案例导入</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案例启示：</a:t>
            </a:r>
            <a:r>
              <a:rPr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企业</a:t>
            </a:r>
            <a:r>
              <a:rPr lang="en-US" altLang="zh-CN" sz="2400" b="1" noProof="0" dirty="0">
                <a:ln>
                  <a:noFill/>
                </a:ln>
                <a:solidFill>
                  <a:schemeClr val="tx1"/>
                </a:solidFill>
                <a:effectLst/>
                <a:uLnTx/>
                <a:uFillTx/>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noProof="0" dirty="0">
                <a:ln>
                  <a:noFill/>
                </a:ln>
                <a:solidFill>
                  <a:schemeClr val="tx1"/>
                </a:solidFill>
                <a:effectLst/>
                <a:uLnTx/>
                <a:uFillTx/>
                <a:latin typeface="黑体" panose="02010609060101010101" pitchFamily="2" charset="-122"/>
                <a:ea typeface="黑体" panose="02010609060101010101" pitchFamily="2" charset="-122"/>
                <a:cs typeface="黑体" panose="02010609060101010101" pitchFamily="2" charset="-122"/>
                <a:sym typeface="+mn-ea"/>
              </a:rPr>
              <a:t>走出去</a:t>
            </a:r>
            <a:r>
              <a:rPr lang="en-US" altLang="zh-CN" sz="2400" b="1" noProof="0" dirty="0">
                <a:ln>
                  <a:noFill/>
                </a:ln>
                <a:solidFill>
                  <a:schemeClr val="tx1"/>
                </a:solidFill>
                <a:effectLst/>
                <a:uLnTx/>
                <a:uFillTx/>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noProof="0" dirty="0">
                <a:ln>
                  <a:noFill/>
                </a:ln>
                <a:solidFill>
                  <a:schemeClr val="tx1"/>
                </a:solidFill>
                <a:effectLst/>
                <a:uLnTx/>
                <a:uFillTx/>
                <a:latin typeface="黑体" panose="02010609060101010101" pitchFamily="2" charset="-122"/>
                <a:ea typeface="黑体" panose="02010609060101010101" pitchFamily="2" charset="-122"/>
                <a:cs typeface="黑体" panose="02010609060101010101" pitchFamily="2" charset="-122"/>
                <a:sym typeface="+mn-ea"/>
              </a:rPr>
              <a:t>必须重视对国际投资环境的评价。</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 </a:t>
            </a:r>
            <a:r>
              <a:rPr lang="zh-CN" altLang="en-US" sz="2400" b="1" noProof="0" dirty="0">
                <a:ln>
                  <a:noFill/>
                </a:ln>
                <a:solidFill>
                  <a:srgbClr val="FFFF00"/>
                </a:solidFill>
                <a:effectLst/>
                <a:uLnTx/>
                <a:uFillTx/>
                <a:latin typeface="黑体" panose="02010609060101010101" pitchFamily="2" charset="-122"/>
                <a:ea typeface="黑体" panose="02010609060101010101" pitchFamily="2" charset="-122"/>
                <a:cs typeface="黑体" panose="02010609060101010101" pitchFamily="2" charset="-122"/>
                <a:sym typeface="+mn-ea"/>
              </a:rPr>
              <a:t>国际投资环境的评价形式</a:t>
            </a: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，是指国际投资环境的评价工作组织实施的具体方式。</a:t>
            </a:r>
            <a:r>
              <a:rPr 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 </a:t>
            </a: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）专家实地考察。</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）问卷调查评价。</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）咨询机构评估。</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二、国际投资环境的评价方法</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罗氏等级评价分法</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它将影响国际投资环境的</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43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项因素分为八类，由评价者填写。这是目前人们采用最多的方法。</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F-M</a:t>
            </a:r>
            <a:r>
              <a:rPr lang="zh-CN" altLang="en-US" sz="2400" b="1" noProof="0" dirty="0">
                <a:ln>
                  <a:noFill/>
                </a:ln>
                <a:solidFill>
                  <a:srgbClr val="FFFF00"/>
                </a:solidFill>
                <a:effectLst/>
                <a:uLnTx/>
                <a:uFillTx/>
                <a:latin typeface="黑体" panose="02010609060101010101" pitchFamily="2" charset="-122"/>
                <a:ea typeface="黑体" panose="02010609060101010101" pitchFamily="2" charset="-122"/>
                <a:cs typeface="黑体" panose="02010609060101010101" pitchFamily="2" charset="-122"/>
                <a:sym typeface="+mn-ea"/>
              </a:rPr>
              <a:t>矩阵评估模型</a:t>
            </a:r>
            <a:r>
              <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，是将</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影响国际投资环境的</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126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项因素分为三类，由评价者填写。再通过评估模型计算结果。</a:t>
            </a:r>
            <a:endParaRPr lang="zh-CN" altLang="en-US" sz="2400" b="1"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基于罗氏等级评价分法对香港投资环境的分析报告。</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58825"/>
            <a:ext cx="8229600" cy="384175"/>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第九章　国际投资政策管理</a:t>
            </a:r>
          </a:p>
        </p:txBody>
      </p:sp>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国际投资效应分析</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国际直接投资</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的资本形成效应</a:t>
            </a: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2.国际直接投资</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的技术进步效应</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47115"/>
            <a:ext cx="8229600" cy="507936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一、国际直接投资的资本形成效应</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国际直接投资</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效应</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，就是国际直接投资的经济影响效果，既包括对东道国的影响，也包括对投资国的影响。</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）正效应与负效应。</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）直接效应与间接效应。</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国际直接投资</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效应是综合的效应，</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包括资本形成效应、技术进步效应、产业结构效应、国际贸易效应、就业效应。</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资本形成效应</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）对东道国的影响：</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直接效应：从资本流动方向考察；从进入方式考察；</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2750" y="897255"/>
            <a:ext cx="8274050" cy="522922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从</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资金来源考察；从东道国市场结构考察。</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间接效应：产业连锁效应；示范与牵引效应。</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）对投资国的影响。</a:t>
            </a:r>
          </a:p>
          <a:p>
            <a:pPr marL="0" marR="0" lvl="0" indent="0" algn="l" defTabSz="914400" rtl="0" eaLnBrk="1" latinLnBrk="0" hangingPunct="1">
              <a:lnSpc>
                <a:spcPct val="100000"/>
              </a:lnSpc>
              <a:spcBef>
                <a:spcPts val="0"/>
              </a:spcBef>
              <a:spcAft>
                <a:spcPct val="0"/>
              </a:spcAft>
              <a:buClrTx/>
              <a:buSzTx/>
              <a:buFontTx/>
              <a:buNone/>
              <a:defRPr/>
            </a:pPr>
            <a:endPar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国际直接投资</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的技术进步效应</a:t>
            </a:r>
          </a:p>
          <a:p>
            <a:pPr marL="0" marR="0" lvl="0" indent="0" algn="l" defTabSz="914400" rtl="0" eaLnBrk="1" latinLnBrk="0" hangingPunct="1">
              <a:lnSpc>
                <a:spcPct val="100000"/>
              </a:lnSpc>
              <a:spcBef>
                <a:spcPts val="0"/>
              </a:spcBef>
              <a:spcAft>
                <a:spcPct val="0"/>
              </a:spcAft>
              <a:buClrTx/>
              <a:buSzTx/>
              <a:buFontTx/>
              <a:buNone/>
              <a:defRPr/>
            </a:pPr>
            <a:endPar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1.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技术能力是制约一国企业生存与发展的关键因素。</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国际直接投资对东道国的影响</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）直接效应：低效应；中效应；双赢效应。</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）间接效应：溢出效应。</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1539875"/>
            <a:ext cx="8686800" cy="477710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第三节　国际投资区域与行业发展格局</a:t>
            </a: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教学要点：</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1.影响国际投资区域格局的主要因素</a:t>
            </a: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2750" y="897255"/>
            <a:ext cx="8274050" cy="522922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国际直接投资对投资国的影响</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）拥有先进技术和高素质科技人员的区位日益成为国际直接投资的热点。</a:t>
            </a:r>
          </a:p>
          <a:p>
            <a:pPr marL="0" marR="0" lvl="0" indent="0"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）发展中国家到发达国家直接投资吸收先进技术。</a:t>
            </a:r>
          </a:p>
          <a:p>
            <a:pPr marL="0" marR="0" lvl="0" indent="0"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）对发达国家来说，对外投资也是他们取得先进技术的重要途径。</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0"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东道国国际投资政策</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东道国各种国际投资政策的主要内容</a:t>
            </a: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经济特区的特殊政策</a:t>
            </a: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87120"/>
            <a:ext cx="8229600" cy="503936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东道国各种国际投资政策的主要内容</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财政政策</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：降低所得税率；免税期、关税减免；加速折旧；反避税措施。</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金融政策：</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补贴性贷款；贷款担保；低息贷款；政府股权投资。</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技术政策：</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制度建设；促进技术扩散。</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资本政策：</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利润汇出政策；资本汇出政策。</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人事政策：</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领导人员政策；员工政策。</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6.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再投资政策：</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税收激励；改进服务。</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87120"/>
            <a:ext cx="8229600" cy="503936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经济特区的特殊政策</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经济特区</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一个国家或地区为了实现一定的经济技术目标而划定的地理位置优越的区域，在对外经济活动中实行特殊开放的经济政策和管理体制。它是自由贸易区、出口加工区、经济特区、科学工业园、自由港、自由关税区、自由工业区、自由边境区、促进投资区的统称。</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经济特区依照发展阶梯具有多种类型。</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经济特区的特殊政策：</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）只适用符合特区情况的有关法律</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）放宽或解除对外国投资的管制</a:t>
            </a: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87120"/>
            <a:ext cx="8229600" cy="5039360"/>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）设立具有较大自主权，办事效率高的特区管理机构</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）税收优惠</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5</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）投资补助</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6</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）特殊的政府保证</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现有建设为现代特区发展提供了重要的经验</a:t>
            </a: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第三节　投资国国际投资政策</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发达国家对外投资政策</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发展中国家</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和转型国家</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对外投资政策          </a:t>
            </a: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发达国家对外投资政策</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信息与技术支持政策</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财政支持政策</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金融支持政策</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4.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管理与限制政策</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57885"/>
            <a:ext cx="8229600" cy="526859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发展中国家</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和转型国家</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对外投资政策</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管理政策</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）计划管理</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）重点管理</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）现金流管理</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）外汇管理</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促进政策</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）信息与技术援助</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）税收优惠</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）金融支持</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）人才培训</a:t>
            </a:r>
            <a:endPar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indent="0">
              <a:buNone/>
            </a:pPr>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19405"/>
            <a:ext cx="8229600" cy="1095375"/>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第十章　国际投资法规管理</a:t>
            </a:r>
            <a:endParaRPr lang="zh-CN" altLang="en-US"/>
          </a:p>
        </p:txBody>
      </p:sp>
      <p:sp>
        <p:nvSpPr>
          <p:cNvPr id="3" name="内容占位符 2"/>
          <p:cNvSpPr>
            <a:spLocks noGrp="1"/>
          </p:cNvSpPr>
          <p:nvPr>
            <p:ph idx="1"/>
          </p:nvPr>
        </p:nvSpPr>
        <p:spPr>
          <a:xfrm>
            <a:off x="457200" y="1295400"/>
            <a:ext cx="8229600" cy="4830763"/>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国际直接投资法规</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1.国际直接投资的国内法规范</a:t>
            </a: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国际直接投资的国际法</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规</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范</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一、国际直接投资的国内法规范</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投资国的国内法规范</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）对外投资审批的法律规范</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）海外投资保险的法律规范</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东道国的国内法规范</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）发达国家东道国的国内法规范</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）发展中东道国的国内法规范</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3" name="Rectangle 3"/>
          <p:cNvSpPr>
            <a:spLocks noGrp="1" noChangeArrowheads="1"/>
          </p:cNvSpPr>
          <p:nvPr>
            <p:ph idx="1"/>
          </p:nvPr>
        </p:nvSpPr>
        <p:spPr>
          <a:xfrm>
            <a:off x="254000" y="1312545"/>
            <a:ext cx="8686800" cy="5004435"/>
          </a:xfrm>
        </p:spPr>
        <p:txBody>
          <a:bodyPr vert="horz" wrap="square" lIns="91440" tIns="45720" rIns="91440" bIns="45720" numCol="1" anchor="t" anchorCtr="0" compatLnSpc="1"/>
          <a:lstStyle/>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8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一、影响国际投资区域格局的主要因素</a:t>
            </a: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800" b="1" i="0" u="none" strike="noStrike" kern="0" cap="none" spc="0" normalizeH="0" baseline="0" noProof="0" dirty="0">
                <a:ln>
                  <a:noFill/>
                </a:ln>
                <a:solidFill>
                  <a:schemeClr val="tx1"/>
                </a:solidFill>
                <a:effectLst>
                  <a:outerShdw blurRad="38100" dist="38100" dir="2700000" algn="tl">
                    <a:srgbClr val="000000"/>
                  </a:outerShdw>
                </a:effectLst>
                <a:uLnTx/>
                <a:uFillTx/>
                <a:latin typeface="黑体" panose="02010609060101010101" pitchFamily="2" charset="-122"/>
                <a:ea typeface="黑体" panose="02010609060101010101" pitchFamily="2" charset="-122"/>
                <a:cs typeface="+mn-cs"/>
              </a:rPr>
              <a:t> </a:t>
            </a: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1.</a:t>
            </a: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发达国家国际投资区域格局的影响因素</a:t>
            </a:r>
            <a:endPar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1</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）经济衰退与增长的周期性因素。</a:t>
            </a:r>
          </a:p>
          <a:p>
            <a:pPr marL="0" marR="0" lvl="0" indent="342265" algn="l" defTabSz="914400" rtl="0" eaLnBrk="1" latinLnBrk="0" hangingPunct="1">
              <a:lnSpc>
                <a:spcPct val="100000"/>
              </a:lnSpc>
              <a:spcBef>
                <a:spcPts val="0"/>
              </a:spcBef>
              <a:spcAft>
                <a:spcPct val="0"/>
              </a:spcAft>
              <a:buClrTx/>
              <a:buSzTx/>
              <a:buFontTx/>
              <a:buNone/>
              <a:defRPr/>
            </a:pP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2</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）跨国公司的兼并收购战略因素。</a:t>
            </a:r>
          </a:p>
          <a:p>
            <a:pPr marL="0" marR="0" lvl="0" indent="342265" algn="l" defTabSz="914400" rtl="0" eaLnBrk="1" latinLnBrk="0" hangingPunct="1">
              <a:lnSpc>
                <a:spcPct val="100000"/>
              </a:lnSpc>
              <a:spcBef>
                <a:spcPts val="0"/>
              </a:spcBef>
              <a:spcAft>
                <a:spcPct val="0"/>
              </a:spcAft>
              <a:buClrTx/>
              <a:buSzTx/>
              <a:buFontTx/>
              <a:buNone/>
              <a:defRPr/>
            </a:pP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3</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）区域一体化政策因素。</a:t>
            </a: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2. </a:t>
            </a:r>
            <a:r>
              <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发展中国家</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国际投资区域格局的影响因素</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）经济因素。</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）政治因素。</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）跨国公司战略因素。</a:t>
            </a:r>
            <a:endPar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endPar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kumimoji="0" lang="en-US" altLang="zh-CN"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               </a:t>
            </a:r>
            <a:r>
              <a:rPr kumimoji="0" lang="zh-CN" altLang="en-US" sz="2400" b="1" i="0" u="none" strike="noStrike" kern="0" cap="none" spc="0" normalizeH="0" baseline="0"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rPr>
              <a:t>              </a:t>
            </a:r>
          </a:p>
        </p:txBody>
      </p:sp>
      <p:pic>
        <p:nvPicPr>
          <p:cNvPr id="6148" name="Picture 4" descr="sufe1"/>
          <p:cNvPicPr>
            <a:picLocks noChangeAspect="1"/>
          </p:cNvPicPr>
          <p:nvPr/>
        </p:nvPicPr>
        <p:blipFill>
          <a:blip r:embed="rId2"/>
          <a:stretch>
            <a:fillRect/>
          </a:stretch>
        </p:blipFill>
        <p:spPr>
          <a:xfrm>
            <a:off x="7775575" y="5864225"/>
            <a:ext cx="1368425" cy="993775"/>
          </a:xfrm>
          <a:prstGeom prst="rect">
            <a:avLst/>
          </a:prstGeom>
          <a:noFill/>
          <a:ln w="9525">
            <a:noFill/>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二、国际直接投资的国际法</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规</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范</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双边性国际法规范</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）双边性规范产生的原因</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）双边性规范的类型</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）中国加拿大促进保护投资协定</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区域性国际法规范</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）欧盟的相关规范</a:t>
            </a:r>
            <a:endPar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）北美自由贸易区的相关规范</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）阿拉伯区域内投资保证公司公约</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全球性国际法规范</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）《华盛顿公约》</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）《汉城公约》</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）与贸易有关的投资措施</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）未来的多边投资协议</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第二节　国际间接投资法规</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国际证券</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投资的</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法规管理</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国际投资基金</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的</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法规管理</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3.国际期货、期权的法规管理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一、国际证券投资的法规管理 </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国际证券</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发行的</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法规管理</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国际证券</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流通的</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法规管理</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二、国际投资基金的法规管理</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美国</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投资基金的</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法规管理</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英国</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投资基金的</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法规管理</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三、国际期货和期权投资的法规管理 </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政府机构的</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管理</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期货期权交易</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法规</a:t>
            </a:r>
          </a:p>
          <a:p>
            <a:pPr marL="0" marR="0" lvl="0" indent="342265" algn="l" defTabSz="914400" rtl="0" eaLnBrk="1" latinLnBrk="0" hangingPunct="1">
              <a:lnSpc>
                <a:spcPct val="100000"/>
              </a:lnSpc>
              <a:spcBef>
                <a:spcPts val="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行业的自律管理</a:t>
            </a: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endPar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第三节　国际投资争端的解决</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非司法解决方式及其类型</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准司法解决方式及主要的机构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3.司法解决方式及其类型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zh-CN" alt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一、</a:t>
            </a:r>
            <a:r>
              <a:rPr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非司法解决方式及其类型</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非司法解决方式</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是投资双方在一起相互通报或协商以便对投资中的某个有损一方利益的问题找出解决办法，或通过讨论对该问题</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取得某种程度的一致或妥协的行为或者过程。</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）谈判或磋商</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）调停</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调停人可以是国际机构、国家机构、私人机构或个人。</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）调解</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有法律专家参加的调解委员会。</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二、</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准司法解决方式及主要的机构</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仲裁，</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是指投资双方自愿将争端提交第三者审理，由</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其做出裁决。</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仲裁方式与调解方式和司法方式的不同</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仲裁形式</a:t>
            </a: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）特设</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仲裁庭</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a:t>
            </a:r>
            <a:r>
              <a:rPr lang="zh-CN" altLang="en-US"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常设</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仲裁庭</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4</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常设</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仲裁庭机构：</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国际商会仲裁院、斯德哥尔摩商会仲裁院。</a:t>
            </a:r>
            <a:endPar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5400"/>
            <a:ext cx="8229600" cy="4830763"/>
          </a:xfrm>
        </p:spPr>
        <p:txBody>
          <a:bodyPr/>
          <a:lstStyle/>
          <a:p>
            <a:pPr marL="0" marR="0" lvl="0" indent="342265" algn="l" defTabSz="914400" rtl="0" eaLnBrk="1" latinLnBrk="0" hangingPunct="1">
              <a:lnSpc>
                <a:spcPct val="100000"/>
              </a:lnSpc>
              <a:spcBef>
                <a:spcPts val="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三、</a:t>
            </a:r>
            <a:r>
              <a:rPr 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司法解决方式及主要的机构</a:t>
            </a: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0" marR="0" lvl="0" indent="342265" algn="l" defTabSz="914400" rtl="0" eaLnBrk="1" latinLnBrk="0" hangingPunct="1">
              <a:lnSpc>
                <a:spcPct val="100000"/>
              </a:lnSpc>
              <a:spcBef>
                <a:spcPts val="0"/>
              </a:spcBef>
              <a:spcAft>
                <a:spcPct val="0"/>
              </a:spcAft>
              <a:buClrTx/>
              <a:buSzTx/>
              <a:buFontTx/>
              <a:buNone/>
              <a:defRPr/>
            </a:pPr>
            <a:r>
              <a:rPr lang="en-US" altLang="zh-CN" sz="20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诉讼，</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是指国际或国家法院，依照法律规定，在当事人和其他诉讼人参与的情况下，依法解决讼争的活动。</a:t>
            </a:r>
          </a:p>
          <a:p>
            <a:pPr marL="0" marR="0" lvl="0" indent="342265" algn="l" defTabSz="914400" rtl="0" eaLnBrk="1" latinLnBrk="0" hangingPunct="1">
              <a:lnSpc>
                <a:spcPct val="100000"/>
              </a:lnSpc>
              <a:spcBef>
                <a:spcPts val="0"/>
              </a:spcBef>
              <a:spcAft>
                <a:spcPct val="0"/>
              </a:spcAft>
              <a:buClrTx/>
              <a:buSzTx/>
              <a:buFontTx/>
              <a:buNone/>
              <a:defRPr/>
            </a:pP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投资双方自愿将争端提交第三者审理，由</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其做出裁决。</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2.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国际司法解决方式</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国际法院</a:t>
            </a:r>
            <a:endPar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3. </a:t>
            </a:r>
            <a:r>
              <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各国法院解决方式</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属地管辖</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属人管辖</a:t>
            </a:r>
          </a:p>
          <a:p>
            <a:pPr marL="0" marR="0" lvl="0" indent="342265" algn="l" defTabSz="914400" rtl="0" eaLnBrk="1" latinLnBrk="0" hangingPunct="1">
              <a:lnSpc>
                <a:spcPct val="100000"/>
              </a:lnSpc>
              <a:spcBef>
                <a:spcPts val="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普通法管辖</a:t>
            </a:r>
            <a:endParaRPr 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a:p>
            <a:pPr marL="0" marR="0" lvl="0" indent="342265" algn="l" defTabSz="914400" rtl="0" eaLnBrk="1" latinLnBrk="0" hangingPunct="1">
              <a:lnSpc>
                <a:spcPct val="100000"/>
              </a:lnSpc>
              <a:spcBef>
                <a:spcPts val="0"/>
              </a:spcBef>
              <a:spcAft>
                <a:spcPct val="0"/>
              </a:spcAft>
              <a:buClrTx/>
              <a:buSzTx/>
              <a:buFontTx/>
              <a:buNone/>
              <a:defRPr/>
            </a:pP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endParaRPr lang="en-US" altLang="zh-CN" sz="2400" b="1" noProof="0" dirty="0">
              <a:ln>
                <a:noFill/>
              </a:ln>
              <a:solidFill>
                <a:schemeClr val="tx1"/>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58190"/>
            <a:ext cx="8229600" cy="384810"/>
          </a:xfrm>
        </p:spPr>
        <p:txBody>
          <a:bodyPr/>
          <a:lstStyle/>
          <a:p>
            <a:r>
              <a:rPr lang="zh-CN" altLang="en-US" sz="3600" i="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rPr>
              <a:t>第十一章　国际投资风险管理</a:t>
            </a:r>
          </a:p>
        </p:txBody>
      </p:sp>
      <p:sp>
        <p:nvSpPr>
          <p:cNvPr id="3" name="内容占位符 2"/>
          <p:cNvSpPr>
            <a:spLocks noGrp="1"/>
          </p:cNvSpPr>
          <p:nvPr>
            <p:ph idx="1"/>
          </p:nvPr>
        </p:nvSpPr>
        <p:spPr>
          <a:xfrm>
            <a:off x="457200" y="1700530"/>
            <a:ext cx="8229600" cy="4446905"/>
          </a:xfr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第一节　政治风险管理</a:t>
            </a:r>
            <a:r>
              <a:rPr lang="en-US" altLang="zh-CN" sz="28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教学要点：</a:t>
            </a:r>
            <a:endParaRPr kumimoji="0" lang="zh-CN" altLang="en-US" sz="2400" b="1" i="0" u="none" strike="noStrike" kern="0" cap="none" spc="0" normalizeH="0" baseline="0"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solidFill>
                  <a:srgbClr val="FFFF00"/>
                </a:solidFill>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r>
              <a:rPr lang="zh-CN" alt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1.</a:t>
            </a:r>
            <a:r>
              <a:rPr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政治风险及其类型</a:t>
            </a: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2.</a:t>
            </a: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政治风险评估的各种方法                 </a:t>
            </a: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sz="2400" b="1" noProof="0" dirty="0">
                <a:ln>
                  <a:noFill/>
                </a:ln>
                <a:effectLst/>
                <a:uLnTx/>
                <a:uFillTx/>
                <a:latin typeface="Times New Roman" panose="02020603050405020304" pitchFamily="18" charset="0"/>
                <a:ea typeface="黑体" panose="02010609060101010101" pitchFamily="2" charset="-122"/>
                <a:cs typeface="Times New Roman" panose="02020603050405020304" pitchFamily="18" charset="0"/>
                <a:sym typeface="+mn-ea"/>
              </a:rPr>
              <a:t>                   3.政治风险的防范方式                </a:t>
            </a:r>
          </a:p>
          <a:p>
            <a:pPr marL="0" indent="0">
              <a:buNone/>
            </a:pPr>
            <a:endParaRPr lang="zh-CN" altLang="en-US" sz="240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TFlOWJkNDg2ZjhmMzlhY2ViMjc4NjNjNjQwZDgyOGMifQ=="/>
</p:tagLst>
</file>

<file path=ppt/theme/theme1.xml><?xml version="1.0" encoding="utf-8"?>
<a:theme xmlns:a="http://schemas.openxmlformats.org/drawingml/2006/main" name="cdb2004160d">
  <a:themeElements>
    <a:clrScheme name="cdb2004160d 3">
      <a:dk1>
        <a:srgbClr val="281472"/>
      </a:dk1>
      <a:lt1>
        <a:srgbClr val="FFFFFF"/>
      </a:lt1>
      <a:dk2>
        <a:srgbClr val="2B64D5"/>
      </a:dk2>
      <a:lt2>
        <a:srgbClr val="F0F7BD"/>
      </a:lt2>
      <a:accent1>
        <a:srgbClr val="B2B838"/>
      </a:accent1>
      <a:accent2>
        <a:srgbClr val="E68B30"/>
      </a:accent2>
      <a:accent3>
        <a:srgbClr val="ACB8E7"/>
      </a:accent3>
      <a:accent4>
        <a:srgbClr val="DADADA"/>
      </a:accent4>
      <a:accent5>
        <a:srgbClr val="D5D8AE"/>
      </a:accent5>
      <a:accent6>
        <a:srgbClr val="D07D2A"/>
      </a:accent6>
      <a:hlink>
        <a:srgbClr val="3FB180"/>
      </a:hlink>
      <a:folHlink>
        <a:srgbClr val="3BA7E3"/>
      </a:folHlink>
    </a:clrScheme>
    <a:fontScheme name="cdb2004160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50000"/>
          </a:spcBef>
          <a:spcAft>
            <a:spcPct val="0"/>
          </a:spcAft>
          <a:buClrTx/>
          <a:buSzTx/>
          <a:buFontTx/>
          <a:buNone/>
          <a:defRPr kumimoji="0" lang="en-US" sz="2800" b="1" i="0" u="none" strike="noStrike" cap="none" normalizeH="0" baseline="0" smtClean="0">
            <a:ln>
              <a:noFill/>
            </a:ln>
            <a:solidFill>
              <a:srgbClr val="003300"/>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50000"/>
          </a:spcBef>
          <a:spcAft>
            <a:spcPct val="0"/>
          </a:spcAft>
          <a:buClrTx/>
          <a:buSzTx/>
          <a:buFontTx/>
          <a:buNone/>
          <a:defRPr kumimoji="0" lang="en-US" sz="2800" b="1" i="0" u="none" strike="noStrike" cap="none" normalizeH="0" baseline="0" smtClean="0">
            <a:ln>
              <a:noFill/>
            </a:ln>
            <a:solidFill>
              <a:srgbClr val="003300"/>
            </a:solidFill>
            <a:effectLst/>
            <a:latin typeface="Arial" panose="020B0604020202020204" pitchFamily="34" charset="0"/>
            <a:ea typeface="宋体" panose="02010600030101010101" pitchFamily="2" charset="-122"/>
          </a:defRPr>
        </a:defPPr>
      </a:lstStyle>
    </a:lnDef>
  </a:objectDefaults>
  <a:extraClrSchemeLst>
    <a:extraClrScheme>
      <a:clrScheme name="cdb2004160d 1">
        <a:dk1>
          <a:srgbClr val="000066"/>
        </a:dk1>
        <a:lt1>
          <a:srgbClr val="FFFFFF"/>
        </a:lt1>
        <a:dk2>
          <a:srgbClr val="006699"/>
        </a:dk2>
        <a:lt2>
          <a:srgbClr val="EEE378"/>
        </a:lt2>
        <a:accent1>
          <a:srgbClr val="69C828"/>
        </a:accent1>
        <a:accent2>
          <a:srgbClr val="E68B30"/>
        </a:accent2>
        <a:accent3>
          <a:srgbClr val="AAB8CA"/>
        </a:accent3>
        <a:accent4>
          <a:srgbClr val="DADADA"/>
        </a:accent4>
        <a:accent5>
          <a:srgbClr val="B9E0AC"/>
        </a:accent5>
        <a:accent6>
          <a:srgbClr val="D07D2A"/>
        </a:accent6>
        <a:hlink>
          <a:srgbClr val="0FAAE1"/>
        </a:hlink>
        <a:folHlink>
          <a:srgbClr val="547FEA"/>
        </a:folHlink>
      </a:clrScheme>
      <a:clrMap bg1="dk2" tx1="lt1" bg2="dk1" tx2="lt2" accent1="accent1" accent2="accent2" accent3="accent3" accent4="accent4" accent5="accent5" accent6="accent6" hlink="hlink" folHlink="folHlink"/>
    </a:extraClrScheme>
    <a:extraClrScheme>
      <a:clrScheme name="cdb2004160d 2">
        <a:dk1>
          <a:srgbClr val="0F4334"/>
        </a:dk1>
        <a:lt1>
          <a:srgbClr val="FFFFFF"/>
        </a:lt1>
        <a:dk2>
          <a:srgbClr val="2C7F92"/>
        </a:dk2>
        <a:lt2>
          <a:srgbClr val="F0F7BD"/>
        </a:lt2>
        <a:accent1>
          <a:srgbClr val="B2B838"/>
        </a:accent1>
        <a:accent2>
          <a:srgbClr val="E68B30"/>
        </a:accent2>
        <a:accent3>
          <a:srgbClr val="ACC0C7"/>
        </a:accent3>
        <a:accent4>
          <a:srgbClr val="DADADA"/>
        </a:accent4>
        <a:accent5>
          <a:srgbClr val="D5D8AE"/>
        </a:accent5>
        <a:accent6>
          <a:srgbClr val="D07D2A"/>
        </a:accent6>
        <a:hlink>
          <a:srgbClr val="3FB180"/>
        </a:hlink>
        <a:folHlink>
          <a:srgbClr val="3BA7E3"/>
        </a:folHlink>
      </a:clrScheme>
      <a:clrMap bg1="dk2" tx1="lt1" bg2="dk1" tx2="lt2" accent1="accent1" accent2="accent2" accent3="accent3" accent4="accent4" accent5="accent5" accent6="accent6" hlink="hlink" folHlink="folHlink"/>
    </a:extraClrScheme>
    <a:extraClrScheme>
      <a:clrScheme name="cdb2004160d 3">
        <a:dk1>
          <a:srgbClr val="281472"/>
        </a:dk1>
        <a:lt1>
          <a:srgbClr val="FFFFFF"/>
        </a:lt1>
        <a:dk2>
          <a:srgbClr val="2B64D5"/>
        </a:dk2>
        <a:lt2>
          <a:srgbClr val="F0F7BD"/>
        </a:lt2>
        <a:accent1>
          <a:srgbClr val="B2B838"/>
        </a:accent1>
        <a:accent2>
          <a:srgbClr val="E68B30"/>
        </a:accent2>
        <a:accent3>
          <a:srgbClr val="ACB8E7"/>
        </a:accent3>
        <a:accent4>
          <a:srgbClr val="DADADA"/>
        </a:accent4>
        <a:accent5>
          <a:srgbClr val="D5D8AE"/>
        </a:accent5>
        <a:accent6>
          <a:srgbClr val="D07D2A"/>
        </a:accent6>
        <a:hlink>
          <a:srgbClr val="3FB180"/>
        </a:hlink>
        <a:folHlink>
          <a:srgbClr val="3BA7E3"/>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Ocean</Template>
  <TotalTime>0</TotalTime>
  <Words>8782</Words>
  <Application>Microsoft Office PowerPoint</Application>
  <PresentationFormat>全屏显示(4:3)</PresentationFormat>
  <Paragraphs>1344</Paragraphs>
  <Slides>137</Slides>
  <Notes>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137</vt:i4>
      </vt:variant>
    </vt:vector>
  </HeadingPairs>
  <TitlesOfParts>
    <vt:vector size="142" baseType="lpstr">
      <vt:lpstr>黑体</vt:lpstr>
      <vt:lpstr>宋体</vt:lpstr>
      <vt:lpstr>Arial</vt:lpstr>
      <vt:lpstr>Times New Roman</vt:lpstr>
      <vt:lpstr>cdb2004160d</vt:lpstr>
      <vt:lpstr>      国际投资学（第六版） 教学课件   上海财经大学   杨  晔  2022年3月</vt:lpstr>
      <vt:lpstr>第一章　国际投资概述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第二章  国际投资理论</vt:lpstr>
      <vt:lpstr>PowerPoint 演示文稿</vt:lpstr>
      <vt:lpstr>PowerPoint 演示文稿</vt:lpstr>
      <vt:lpstr>PowerPoint 演示文稿</vt:lpstr>
      <vt:lpstr>PowerPoint 演示文稿</vt:lpstr>
      <vt:lpstr>第三章　跨国公司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第四章　跨国金融机构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第五章　官方和半官方投资主体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第六章　实物资产与无形资产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第七章　金融资产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第八章　国际投资环境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第九章　国际投资政策管理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第十章　国际投资法规管理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第十一章　国际投资风险管理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第十二章　中国利用外资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第十三章　中国对外投资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Legend (Beijing)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PowerPoint Template ]</dc:title>
  <dc:creator>Lenovo User</dc:creator>
  <cp:lastModifiedBy>HP</cp:lastModifiedBy>
  <cp:revision>751</cp:revision>
  <dcterms:created xsi:type="dcterms:W3CDTF">2006-04-29T02:46:00Z</dcterms:created>
  <dcterms:modified xsi:type="dcterms:W3CDTF">2023-06-16T21:22:18Z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BA60D6D34E894000A0188C63029D2F0D</vt:lpwstr>
  </property>
  <property fmtid="{D5CDD505-2E9C-101B-9397-08002B2CF9AE}" pid="3" name="KSOProductBuildVer">
    <vt:lpwstr>2052-11.1.0.14309</vt:lpwstr>
  </property>
</Properties>
</file>