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5337C7E-E051-4297-BA61-41ADCB83A976}"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CB1484-3F7F-48B2-B2E7-E52802F17E44}" type="slidenum">
              <a:rPr lang="zh-CN" altLang="en-US" smtClean="0"/>
              <a:t>‹#›</a:t>
            </a:fld>
            <a:endParaRPr lang="zh-CN" altLang="en-US"/>
          </a:p>
        </p:txBody>
      </p:sp>
    </p:spTree>
    <p:extLst>
      <p:ext uri="{BB962C8B-B14F-4D97-AF65-F5344CB8AC3E}">
        <p14:creationId xmlns:p14="http://schemas.microsoft.com/office/powerpoint/2010/main" val="29136096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5337C7E-E051-4297-BA61-41ADCB83A976}"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CB1484-3F7F-48B2-B2E7-E52802F17E44}" type="slidenum">
              <a:rPr lang="zh-CN" altLang="en-US" smtClean="0"/>
              <a:t>‹#›</a:t>
            </a:fld>
            <a:endParaRPr lang="zh-CN" altLang="en-US"/>
          </a:p>
        </p:txBody>
      </p:sp>
    </p:spTree>
    <p:extLst>
      <p:ext uri="{BB962C8B-B14F-4D97-AF65-F5344CB8AC3E}">
        <p14:creationId xmlns:p14="http://schemas.microsoft.com/office/powerpoint/2010/main" val="17083812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5337C7E-E051-4297-BA61-41ADCB83A976}"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CB1484-3F7F-48B2-B2E7-E52802F17E44}" type="slidenum">
              <a:rPr lang="zh-CN" altLang="en-US" smtClean="0"/>
              <a:t>‹#›</a:t>
            </a:fld>
            <a:endParaRPr lang="zh-CN" altLang="en-US"/>
          </a:p>
        </p:txBody>
      </p:sp>
    </p:spTree>
    <p:extLst>
      <p:ext uri="{BB962C8B-B14F-4D97-AF65-F5344CB8AC3E}">
        <p14:creationId xmlns:p14="http://schemas.microsoft.com/office/powerpoint/2010/main" val="36498332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2020/12/27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1170305" y="335280"/>
            <a:ext cx="8346440" cy="647700"/>
          </a:xfrm>
        </p:spPr>
        <p:txBody>
          <a:bodyPr>
            <a:noAutofit/>
          </a:bodyPr>
          <a:lstStyle>
            <a:lvl1pPr algn="l">
              <a:defRPr sz="2400" b="1">
                <a:solidFill>
                  <a:schemeClr val="tx1"/>
                </a:solidFill>
                <a:effectLst/>
                <a:latin typeface="方正宋黑简体" panose="02000000000000000000" charset="-122"/>
                <a:ea typeface="方正宋黑简体" panose="02000000000000000000" charset="-122"/>
              </a:defRPr>
            </a:lvl1pPr>
          </a:lstStyle>
          <a:p>
            <a:r>
              <a:rPr lang="zh-CN" altLang="en-US" noProof="1"/>
              <a:t>单击此处编辑母版标题样式</a:t>
            </a:r>
          </a:p>
        </p:txBody>
      </p:sp>
      <p:sp>
        <p:nvSpPr>
          <p:cNvPr id="6" name="内容占位符 2"/>
          <p:cNvSpPr>
            <a:spLocks noGrp="1"/>
          </p:cNvSpPr>
          <p:nvPr>
            <p:ph idx="1"/>
          </p:nvPr>
        </p:nvSpPr>
        <p:spPr>
          <a:xfrm>
            <a:off x="998855" y="1386840"/>
            <a:ext cx="10583545" cy="500761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pic>
        <p:nvPicPr>
          <p:cNvPr id="7"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47580" y="656336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p:cNvPicPr>
            <a:picLocks noChangeAspect="1"/>
          </p:cNvPicPr>
          <p:nvPr userDrawn="1"/>
        </p:nvPicPr>
        <p:blipFill>
          <a:blip r:embed="rId3"/>
          <a:stretch>
            <a:fillRect/>
          </a:stretch>
        </p:blipFill>
        <p:spPr>
          <a:xfrm>
            <a:off x="128270" y="732155"/>
            <a:ext cx="123825" cy="139065"/>
          </a:xfrm>
          <a:prstGeom prst="rect">
            <a:avLst/>
          </a:prstGeom>
        </p:spPr>
      </p:pic>
    </p:spTree>
    <p:extLst>
      <p:ext uri="{BB962C8B-B14F-4D97-AF65-F5344CB8AC3E}">
        <p14:creationId xmlns:p14="http://schemas.microsoft.com/office/powerpoint/2010/main" val="216633484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5337C7E-E051-4297-BA61-41ADCB83A976}"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CB1484-3F7F-48B2-B2E7-E52802F17E44}" type="slidenum">
              <a:rPr lang="zh-CN" altLang="en-US" smtClean="0"/>
              <a:t>‹#›</a:t>
            </a:fld>
            <a:endParaRPr lang="zh-CN" altLang="en-US"/>
          </a:p>
        </p:txBody>
      </p:sp>
    </p:spTree>
    <p:extLst>
      <p:ext uri="{BB962C8B-B14F-4D97-AF65-F5344CB8AC3E}">
        <p14:creationId xmlns:p14="http://schemas.microsoft.com/office/powerpoint/2010/main" val="37874303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5337C7E-E051-4297-BA61-41ADCB83A976}"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CB1484-3F7F-48B2-B2E7-E52802F17E44}" type="slidenum">
              <a:rPr lang="zh-CN" altLang="en-US" smtClean="0"/>
              <a:t>‹#›</a:t>
            </a:fld>
            <a:endParaRPr lang="zh-CN" altLang="en-US"/>
          </a:p>
        </p:txBody>
      </p:sp>
    </p:spTree>
    <p:extLst>
      <p:ext uri="{BB962C8B-B14F-4D97-AF65-F5344CB8AC3E}">
        <p14:creationId xmlns:p14="http://schemas.microsoft.com/office/powerpoint/2010/main" val="39417531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5337C7E-E051-4297-BA61-41ADCB83A976}" type="datetimeFigureOut">
              <a:rPr lang="zh-CN" altLang="en-US" smtClean="0"/>
              <a:t>2020/12/27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CB1484-3F7F-48B2-B2E7-E52802F17E44}" type="slidenum">
              <a:rPr lang="zh-CN" altLang="en-US" smtClean="0"/>
              <a:t>‹#›</a:t>
            </a:fld>
            <a:endParaRPr lang="zh-CN" altLang="en-US"/>
          </a:p>
        </p:txBody>
      </p:sp>
    </p:spTree>
    <p:extLst>
      <p:ext uri="{BB962C8B-B14F-4D97-AF65-F5344CB8AC3E}">
        <p14:creationId xmlns:p14="http://schemas.microsoft.com/office/powerpoint/2010/main" val="19199113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5337C7E-E051-4297-BA61-41ADCB83A976}" type="datetimeFigureOut">
              <a:rPr lang="zh-CN" altLang="en-US" smtClean="0"/>
              <a:t>2020/12/27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CCB1484-3F7F-48B2-B2E7-E52802F17E44}" type="slidenum">
              <a:rPr lang="zh-CN" altLang="en-US" smtClean="0"/>
              <a:t>‹#›</a:t>
            </a:fld>
            <a:endParaRPr lang="zh-CN" altLang="en-US"/>
          </a:p>
        </p:txBody>
      </p:sp>
    </p:spTree>
    <p:extLst>
      <p:ext uri="{BB962C8B-B14F-4D97-AF65-F5344CB8AC3E}">
        <p14:creationId xmlns:p14="http://schemas.microsoft.com/office/powerpoint/2010/main" val="891702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5337C7E-E051-4297-BA61-41ADCB83A976}" type="datetimeFigureOut">
              <a:rPr lang="zh-CN" altLang="en-US" smtClean="0"/>
              <a:t>2020/12/27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CCB1484-3F7F-48B2-B2E7-E52802F17E44}" type="slidenum">
              <a:rPr lang="zh-CN" altLang="en-US" smtClean="0"/>
              <a:t>‹#›</a:t>
            </a:fld>
            <a:endParaRPr lang="zh-CN" altLang="en-US"/>
          </a:p>
        </p:txBody>
      </p:sp>
    </p:spTree>
    <p:extLst>
      <p:ext uri="{BB962C8B-B14F-4D97-AF65-F5344CB8AC3E}">
        <p14:creationId xmlns:p14="http://schemas.microsoft.com/office/powerpoint/2010/main" val="26116042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5337C7E-E051-4297-BA61-41ADCB83A976}" type="datetimeFigureOut">
              <a:rPr lang="zh-CN" altLang="en-US" smtClean="0"/>
              <a:t>2020/12/27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CCB1484-3F7F-48B2-B2E7-E52802F17E44}" type="slidenum">
              <a:rPr lang="zh-CN" altLang="en-US" smtClean="0"/>
              <a:t>‹#›</a:t>
            </a:fld>
            <a:endParaRPr lang="zh-CN" altLang="en-US"/>
          </a:p>
        </p:txBody>
      </p:sp>
    </p:spTree>
    <p:extLst>
      <p:ext uri="{BB962C8B-B14F-4D97-AF65-F5344CB8AC3E}">
        <p14:creationId xmlns:p14="http://schemas.microsoft.com/office/powerpoint/2010/main" val="101641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5337C7E-E051-4297-BA61-41ADCB83A976}" type="datetimeFigureOut">
              <a:rPr lang="zh-CN" altLang="en-US" smtClean="0"/>
              <a:t>2020/12/27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CB1484-3F7F-48B2-B2E7-E52802F17E44}" type="slidenum">
              <a:rPr lang="zh-CN" altLang="en-US" smtClean="0"/>
              <a:t>‹#›</a:t>
            </a:fld>
            <a:endParaRPr lang="zh-CN" altLang="en-US"/>
          </a:p>
        </p:txBody>
      </p:sp>
    </p:spTree>
    <p:extLst>
      <p:ext uri="{BB962C8B-B14F-4D97-AF65-F5344CB8AC3E}">
        <p14:creationId xmlns:p14="http://schemas.microsoft.com/office/powerpoint/2010/main" val="20454769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5337C7E-E051-4297-BA61-41ADCB83A976}" type="datetimeFigureOut">
              <a:rPr lang="zh-CN" altLang="en-US" smtClean="0"/>
              <a:t>2020/12/27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CB1484-3F7F-48B2-B2E7-E52802F17E44}" type="slidenum">
              <a:rPr lang="zh-CN" altLang="en-US" smtClean="0"/>
              <a:t>‹#›</a:t>
            </a:fld>
            <a:endParaRPr lang="zh-CN" altLang="en-US"/>
          </a:p>
        </p:txBody>
      </p:sp>
    </p:spTree>
    <p:extLst>
      <p:ext uri="{BB962C8B-B14F-4D97-AF65-F5344CB8AC3E}">
        <p14:creationId xmlns:p14="http://schemas.microsoft.com/office/powerpoint/2010/main" val="14873818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337C7E-E051-4297-BA61-41ADCB83A976}" type="datetimeFigureOut">
              <a:rPr lang="zh-CN" altLang="en-US" smtClean="0"/>
              <a:t>2020/12/27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CB1484-3F7F-48B2-B2E7-E52802F17E44}" type="slidenum">
              <a:rPr lang="zh-CN" altLang="en-US" smtClean="0"/>
              <a:t>‹#›</a:t>
            </a:fld>
            <a:endParaRPr lang="zh-CN" altLang="en-US"/>
          </a:p>
        </p:txBody>
      </p:sp>
    </p:spTree>
    <p:extLst>
      <p:ext uri="{BB962C8B-B14F-4D97-AF65-F5344CB8AC3E}">
        <p14:creationId xmlns:p14="http://schemas.microsoft.com/office/powerpoint/2010/main" val="19742003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内容占位符 7" descr="图片3"/>
          <p:cNvPicPr>
            <a:picLocks noChangeAspect="1"/>
          </p:cNvPicPr>
          <p:nvPr userDrawn="1"/>
        </p:nvPicPr>
        <p:blipFill>
          <a:blip r:embed="rId3"/>
          <a:stretch>
            <a:fillRect/>
          </a:stretch>
        </p:blipFill>
        <p:spPr>
          <a:xfrm>
            <a:off x="0" y="0"/>
            <a:ext cx="12192000" cy="6891655"/>
          </a:xfrm>
          <a:prstGeom prst="rect">
            <a:avLst/>
          </a:prstGeom>
        </p:spPr>
      </p:pic>
      <p:pic>
        <p:nvPicPr>
          <p:cNvPr id="7" name="Picture 13" descr="cd"/>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47580" y="656336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占位符 2"/>
          <p:cNvSpPr>
            <a:spLocks noGrp="1"/>
          </p:cNvSpPr>
          <p:nvPr>
            <p:ph type="body" idx="1"/>
          </p:nvPr>
        </p:nvSpPr>
        <p:spPr>
          <a:xfrm>
            <a:off x="609616" y="1600201"/>
            <a:ext cx="10973087"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16" y="6356351"/>
            <a:ext cx="28448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2020/12/27</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709" y="6356351"/>
            <a:ext cx="3860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828" y="6356351"/>
            <a:ext cx="28448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3429970"/>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pic>
        <p:nvPicPr>
          <p:cNvPr id="4" name="内容占位符 3" descr="图片4"/>
          <p:cNvPicPr>
            <a:picLocks noGrp="1" noChangeAspect="1"/>
          </p:cNvPicPr>
          <p:nvPr>
            <p:ph idx="1"/>
          </p:nvPr>
        </p:nvPicPr>
        <p:blipFill>
          <a:blip r:embed="rId2"/>
          <a:stretch>
            <a:fillRect/>
          </a:stretch>
        </p:blipFill>
        <p:spPr>
          <a:xfrm>
            <a:off x="0" y="2540"/>
            <a:ext cx="12185650" cy="6930390"/>
          </a:xfrm>
          <a:prstGeom prst="rect">
            <a:avLst/>
          </a:prstGeom>
        </p:spPr>
      </p:pic>
      <p:sp>
        <p:nvSpPr>
          <p:cNvPr id="6" name="文本框 5"/>
          <p:cNvSpPr txBox="1"/>
          <p:nvPr/>
        </p:nvSpPr>
        <p:spPr>
          <a:xfrm>
            <a:off x="1170305" y="3013710"/>
            <a:ext cx="9427845" cy="829945"/>
          </a:xfrm>
          <a:prstGeom prst="rect">
            <a:avLst/>
          </a:prstGeom>
          <a:noFill/>
        </p:spPr>
        <p:txBody>
          <a:bodyPr wrap="square" rtlCol="0">
            <a:spAutoFit/>
          </a:bodyPr>
          <a:lstStyle/>
          <a:p>
            <a:pPr algn="ctr"/>
            <a:r>
              <a:rPr lang="zh-CN" altLang="en-US" sz="4800" b="1" dirty="0">
                <a:solidFill>
                  <a:prstClr val="black"/>
                </a:solidFill>
                <a:latin typeface="方正宋黑简体" panose="02000000000000000000" charset="-122"/>
                <a:ea typeface="方正宋黑简体" panose="02000000000000000000" charset="-122"/>
              </a:rPr>
              <a:t>第四章    支付结算业务的核算 </a:t>
            </a:r>
          </a:p>
        </p:txBody>
      </p:sp>
      <p:sp>
        <p:nvSpPr>
          <p:cNvPr id="100" name="文本框 99"/>
          <p:cNvSpPr txBox="1"/>
          <p:nvPr/>
        </p:nvSpPr>
        <p:spPr>
          <a:xfrm>
            <a:off x="220345" y="1839278"/>
            <a:ext cx="5080000" cy="398780"/>
          </a:xfrm>
          <a:prstGeom prst="rect">
            <a:avLst/>
          </a:prstGeom>
          <a:noFill/>
          <a:ln w="9525">
            <a:noFill/>
          </a:ln>
        </p:spPr>
        <p:txBody>
          <a:bodyPr>
            <a:spAutoFit/>
          </a:bodyPr>
          <a:lstStyle/>
          <a:p>
            <a:r>
              <a:rPr lang="zh-CN" altLang="en-US" sz="2000" b="1">
                <a:solidFill>
                  <a:srgbClr val="000000"/>
                </a:solidFill>
                <a:latin typeface="NEU-BZ-S92" charset="0"/>
                <a:cs typeface="方正书宋_GBK" charset="0"/>
              </a:rPr>
              <a:t>第一编</a:t>
            </a:r>
            <a:r>
              <a:rPr lang="en-US" sz="2000" b="1">
                <a:solidFill>
                  <a:srgbClr val="000000"/>
                </a:solidFill>
                <a:latin typeface="NEU-BZ-S92" charset="0"/>
                <a:cs typeface="方正书宋_GBK" charset="0"/>
              </a:rPr>
              <a:t>  </a:t>
            </a:r>
            <a:r>
              <a:rPr lang="zh-CN" altLang="en-US" sz="2000" b="1">
                <a:solidFill>
                  <a:srgbClr val="000000"/>
                </a:solidFill>
                <a:latin typeface="NEU-BZ-S92" charset="0"/>
                <a:cs typeface="方正书宋_GBK" charset="0"/>
              </a:rPr>
              <a:t>商业银行主要业务核算</a:t>
            </a:r>
          </a:p>
        </p:txBody>
      </p:sp>
    </p:spTree>
    <p:extLst>
      <p:ext uri="{BB962C8B-B14F-4D97-AF65-F5344CB8AC3E}">
        <p14:creationId xmlns:p14="http://schemas.microsoft.com/office/powerpoint/2010/main" val="154397580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票据结算业务的核算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四、商业汇票结算</a:t>
            </a:r>
          </a:p>
          <a:p>
            <a:pPr marL="0" indent="0">
              <a:lnSpc>
                <a:spcPct val="135000"/>
              </a:lnSpc>
              <a:buNone/>
            </a:pPr>
            <a:r>
              <a:rPr lang="zh-CN" altLang="en-US" sz="2200" b="1" dirty="0">
                <a:latin typeface="楷体" panose="02010609060101010101" pitchFamily="49" charset="-122"/>
                <a:ea typeface="楷体" panose="02010609060101010101" pitchFamily="49" charset="-122"/>
              </a:rPr>
              <a:t>(一)商业汇票的概念</a:t>
            </a:r>
          </a:p>
          <a:p>
            <a:pPr marL="0" indent="0">
              <a:lnSpc>
                <a:spcPct val="135000"/>
              </a:lnSpc>
              <a:buNone/>
            </a:pPr>
            <a:r>
              <a:rPr lang="zh-CN" altLang="en-US" sz="2200" b="1" dirty="0">
                <a:latin typeface="楷体" panose="02010609060101010101" pitchFamily="49" charset="-122"/>
                <a:ea typeface="楷体" panose="02010609060101010101" pitchFamily="49" charset="-122"/>
              </a:rPr>
              <a:t>(二)商业汇票的基本规定</a:t>
            </a:r>
          </a:p>
          <a:p>
            <a:pPr marL="0" indent="0">
              <a:lnSpc>
                <a:spcPct val="135000"/>
              </a:lnSpc>
              <a:buNone/>
            </a:pPr>
            <a:r>
              <a:rPr lang="zh-CN" altLang="en-US" sz="2200" b="1" dirty="0">
                <a:latin typeface="楷体" panose="02010609060101010101" pitchFamily="49" charset="-122"/>
                <a:ea typeface="楷体" panose="02010609060101010101" pitchFamily="49" charset="-122"/>
              </a:rPr>
              <a:t>(三)商业承兑汇票的处理手续</a:t>
            </a:r>
          </a:p>
          <a:p>
            <a:pPr marL="0" indent="0">
              <a:lnSpc>
                <a:spcPct val="135000"/>
              </a:lnSpc>
              <a:buNone/>
            </a:pPr>
            <a:r>
              <a:rPr lang="zh-CN" altLang="en-US" sz="2200" b="1" dirty="0">
                <a:latin typeface="楷体" panose="02010609060101010101" pitchFamily="49" charset="-122"/>
                <a:ea typeface="楷体" panose="02010609060101010101" pitchFamily="49" charset="-122"/>
              </a:rPr>
              <a:t>(四)银行承兑汇票的处理手续</a:t>
            </a:r>
          </a:p>
        </p:txBody>
      </p:sp>
    </p:spTree>
    <p:extLst>
      <p:ext uri="{BB962C8B-B14F-4D97-AF65-F5344CB8AC3E}">
        <p14:creationId xmlns:p14="http://schemas.microsoft.com/office/powerpoint/2010/main" val="317792174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结算方式业务的核算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一、汇兑结算</a:t>
            </a:r>
          </a:p>
          <a:p>
            <a:pPr marL="0" indent="0">
              <a:lnSpc>
                <a:spcPct val="135000"/>
              </a:lnSpc>
              <a:buNone/>
            </a:pPr>
            <a:r>
              <a:rPr lang="zh-CN" altLang="en-US" sz="2200" b="1" dirty="0">
                <a:latin typeface="楷体" panose="02010609060101010101" pitchFamily="49" charset="-122"/>
                <a:ea typeface="楷体" panose="02010609060101010101" pitchFamily="49" charset="-122"/>
              </a:rPr>
              <a:t>(一)汇兑的概念</a:t>
            </a:r>
          </a:p>
          <a:p>
            <a:pPr marL="0" indent="0">
              <a:lnSpc>
                <a:spcPct val="135000"/>
              </a:lnSpc>
              <a:buNone/>
            </a:pPr>
            <a:r>
              <a:rPr lang="zh-CN" altLang="en-US" sz="2200" b="1" dirty="0">
                <a:latin typeface="楷体" panose="02010609060101010101" pitchFamily="49" charset="-122"/>
                <a:ea typeface="楷体" panose="02010609060101010101" pitchFamily="49" charset="-122"/>
              </a:rPr>
              <a:t>(二)汇兑的基本规定</a:t>
            </a:r>
          </a:p>
          <a:p>
            <a:pPr marL="0" indent="0">
              <a:lnSpc>
                <a:spcPct val="135000"/>
              </a:lnSpc>
              <a:buNone/>
            </a:pPr>
            <a:r>
              <a:rPr lang="zh-CN" altLang="en-US" sz="2200" b="1" dirty="0">
                <a:latin typeface="楷体" panose="02010609060101010101" pitchFamily="49" charset="-122"/>
                <a:ea typeface="楷体" panose="02010609060101010101" pitchFamily="49" charset="-122"/>
              </a:rPr>
              <a:t>(三)信汇的处理手续</a:t>
            </a:r>
          </a:p>
          <a:p>
            <a:pPr marL="0" indent="0">
              <a:lnSpc>
                <a:spcPct val="135000"/>
              </a:lnSpc>
              <a:buNone/>
            </a:pPr>
            <a:r>
              <a:rPr lang="zh-CN" altLang="en-US" sz="2200" b="1" dirty="0">
                <a:latin typeface="楷体" panose="02010609060101010101" pitchFamily="49" charset="-122"/>
                <a:ea typeface="楷体" panose="02010609060101010101" pitchFamily="49" charset="-122"/>
              </a:rPr>
              <a:t>(四)电汇的处理手续</a:t>
            </a:r>
          </a:p>
          <a:p>
            <a:pPr marL="0" indent="0">
              <a:lnSpc>
                <a:spcPct val="135000"/>
              </a:lnSpc>
              <a:buNone/>
            </a:pPr>
            <a:r>
              <a:rPr lang="zh-CN" altLang="en-US" sz="2200" b="1" dirty="0">
                <a:latin typeface="楷体" panose="02010609060101010101" pitchFamily="49" charset="-122"/>
                <a:ea typeface="楷体" panose="02010609060101010101" pitchFamily="49" charset="-122"/>
              </a:rPr>
              <a:t>(五)退汇的处理手续</a:t>
            </a:r>
          </a:p>
        </p:txBody>
      </p:sp>
    </p:spTree>
    <p:extLst>
      <p:ext uri="{BB962C8B-B14F-4D97-AF65-F5344CB8AC3E}">
        <p14:creationId xmlns:p14="http://schemas.microsoft.com/office/powerpoint/2010/main" val="246770853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结算方式业务的核算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二、托收承付结算</a:t>
            </a:r>
          </a:p>
          <a:p>
            <a:pPr marL="0" indent="0">
              <a:lnSpc>
                <a:spcPct val="135000"/>
              </a:lnSpc>
              <a:buNone/>
            </a:pPr>
            <a:r>
              <a:rPr lang="zh-CN" altLang="en-US" sz="2200" b="1" dirty="0">
                <a:latin typeface="楷体" panose="02010609060101010101" pitchFamily="49" charset="-122"/>
                <a:ea typeface="楷体" panose="02010609060101010101" pitchFamily="49" charset="-122"/>
              </a:rPr>
              <a:t>(一)托收承付的概念</a:t>
            </a:r>
          </a:p>
          <a:p>
            <a:pPr marL="0" indent="0">
              <a:lnSpc>
                <a:spcPct val="135000"/>
              </a:lnSpc>
              <a:buNone/>
            </a:pPr>
            <a:r>
              <a:rPr lang="zh-CN" altLang="en-US" sz="2200" b="1" dirty="0">
                <a:latin typeface="楷体" panose="02010609060101010101" pitchFamily="49" charset="-122"/>
                <a:ea typeface="楷体" panose="02010609060101010101" pitchFamily="49" charset="-122"/>
              </a:rPr>
              <a:t>(二)托收承付的基本规定</a:t>
            </a:r>
          </a:p>
          <a:p>
            <a:pPr marL="0" indent="0">
              <a:lnSpc>
                <a:spcPct val="135000"/>
              </a:lnSpc>
              <a:buNone/>
            </a:pPr>
            <a:r>
              <a:rPr lang="zh-CN" altLang="en-US" sz="2200" b="1" dirty="0">
                <a:latin typeface="楷体" panose="02010609060101010101" pitchFamily="49" charset="-122"/>
                <a:ea typeface="楷体" panose="02010609060101010101" pitchFamily="49" charset="-122"/>
              </a:rPr>
              <a:t>(三)托收承付的处理手续</a:t>
            </a:r>
          </a:p>
        </p:txBody>
      </p:sp>
    </p:spTree>
    <p:extLst>
      <p:ext uri="{BB962C8B-B14F-4D97-AF65-F5344CB8AC3E}">
        <p14:creationId xmlns:p14="http://schemas.microsoft.com/office/powerpoint/2010/main" val="369319823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结算方式业务的核算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三、委托收款结算</a:t>
            </a:r>
          </a:p>
          <a:p>
            <a:pPr marL="0" indent="0">
              <a:lnSpc>
                <a:spcPct val="135000"/>
              </a:lnSpc>
              <a:buNone/>
            </a:pPr>
            <a:r>
              <a:rPr lang="zh-CN" altLang="en-US" sz="2200" b="1" dirty="0">
                <a:latin typeface="楷体" panose="02010609060101010101" pitchFamily="49" charset="-122"/>
                <a:ea typeface="楷体" panose="02010609060101010101" pitchFamily="49" charset="-122"/>
              </a:rPr>
              <a:t>(一)委托收款的概念</a:t>
            </a:r>
          </a:p>
          <a:p>
            <a:pPr marL="0" indent="0">
              <a:lnSpc>
                <a:spcPct val="135000"/>
              </a:lnSpc>
              <a:buNone/>
            </a:pPr>
            <a:r>
              <a:rPr lang="zh-CN" altLang="en-US" sz="2200" b="1" dirty="0">
                <a:latin typeface="楷体" panose="02010609060101010101" pitchFamily="49" charset="-122"/>
                <a:ea typeface="楷体" panose="02010609060101010101" pitchFamily="49" charset="-122"/>
              </a:rPr>
              <a:t>(二)委托收款的基本规定</a:t>
            </a:r>
          </a:p>
          <a:p>
            <a:pPr marL="0" indent="0">
              <a:lnSpc>
                <a:spcPct val="135000"/>
              </a:lnSpc>
              <a:buNone/>
            </a:pPr>
            <a:r>
              <a:rPr lang="zh-CN" altLang="en-US" sz="2200" b="1" dirty="0">
                <a:latin typeface="楷体" panose="02010609060101010101" pitchFamily="49" charset="-122"/>
                <a:ea typeface="楷体" panose="02010609060101010101" pitchFamily="49" charset="-122"/>
              </a:rPr>
              <a:t>(三)委托收款的处理手续</a:t>
            </a:r>
          </a:p>
        </p:txBody>
      </p:sp>
    </p:spTree>
    <p:extLst>
      <p:ext uri="{BB962C8B-B14F-4D97-AF65-F5344CB8AC3E}">
        <p14:creationId xmlns:p14="http://schemas.microsoft.com/office/powerpoint/2010/main" val="411143274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结算方式业务的核算</a:t>
            </a:r>
          </a:p>
        </p:txBody>
      </p:sp>
      <p:sp>
        <p:nvSpPr>
          <p:cNvPr id="3" name="内容占位符 2"/>
          <p:cNvSpPr>
            <a:spLocks noGrp="1"/>
          </p:cNvSpPr>
          <p:nvPr>
            <p:ph idx="1"/>
          </p:nvPr>
        </p:nvSpPr>
        <p:spPr/>
        <p:txBody>
          <a:bodyPr>
            <a:normAutofit/>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四、正确填写票据和结算凭证的基本规定</a:t>
            </a:r>
          </a:p>
          <a:p>
            <a:r>
              <a:rPr lang="zh-CN" altLang="en-US" dirty="0"/>
              <a:t>(1)中文大写金额数字应用正楷或行书填写,如壹、贰、叁、肆、伍、陆、柒、捌、玖、拾、佰、仟、万、亿、元、角、分、零、整(正)等字样。不得用一、二(两)、三、四、五、六、七、八、九、十、念、毛、另(或0)填写,不得自造简化字。如果金额数字书写中使用繁体字的,也应受理。</a:t>
            </a:r>
          </a:p>
          <a:p>
            <a:r>
              <a:rPr lang="zh-CN" altLang="en-US" dirty="0"/>
              <a:t>(2)中文大写金额数字到“元”为止的,在“元”之后,应写“整”(或“正”)字,在“角”之后可以不写“整”(或“正”)字。大写金额数字有“分”的,“分”后面不写“整”(或“正”)字。</a:t>
            </a:r>
          </a:p>
          <a:p>
            <a:r>
              <a:rPr lang="zh-CN" altLang="en-US" dirty="0"/>
              <a:t>(3)中文大写金额数字前应标明“人民币”字样,大写金额数字应紧接“人民币”字样填写,不得留有空白。大写金额数字前未印“人民币”字样的,应加填“人民币”三字。在票据和结算凭证大写金额栏内不得预印固定的“万、仟、佰、拾、元、角、分”字样。</a:t>
            </a:r>
          </a:p>
          <a:p>
            <a:endParaRPr lang="zh-CN" altLang="en-US" dirty="0"/>
          </a:p>
        </p:txBody>
      </p:sp>
    </p:spTree>
    <p:extLst>
      <p:ext uri="{BB962C8B-B14F-4D97-AF65-F5344CB8AC3E}">
        <p14:creationId xmlns:p14="http://schemas.microsoft.com/office/powerpoint/2010/main" val="133021665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结算方式业务的核算</a:t>
            </a:r>
          </a:p>
        </p:txBody>
      </p:sp>
      <p:sp>
        <p:nvSpPr>
          <p:cNvPr id="3" name="内容占位符 2"/>
          <p:cNvSpPr>
            <a:spLocks noGrp="1"/>
          </p:cNvSpPr>
          <p:nvPr>
            <p:ph idx="1"/>
          </p:nvPr>
        </p:nvSpPr>
        <p:spPr/>
        <p:txBody>
          <a:bodyPr/>
          <a:lstStyle/>
          <a:p>
            <a:r>
              <a:rPr lang="zh-CN" altLang="en-US">
                <a:sym typeface="+mn-ea"/>
              </a:rPr>
              <a:t>(4)阿拉伯小写金额数字中有“0”时,中文大写应按照汉语语言规律、金额数字构成和防止涂改的要求进行书写。</a:t>
            </a:r>
            <a:endParaRPr lang="zh-CN" altLang="en-US"/>
          </a:p>
          <a:p>
            <a:r>
              <a:rPr lang="zh-CN" altLang="en-US">
                <a:sym typeface="+mn-ea"/>
              </a:rPr>
              <a:t>(5)阿拉伯小写金额数字前面,均应填写人民币符号“￥”。阿拉伯小写金额数字要认真填写,不得连写,以免分辨不清。</a:t>
            </a:r>
            <a:endParaRPr lang="zh-CN" altLang="en-US"/>
          </a:p>
          <a:p>
            <a:r>
              <a:rPr lang="zh-CN" altLang="en-US">
                <a:sym typeface="+mn-ea"/>
              </a:rPr>
              <a:t>(6)票据的出票日期必须使用中文大写。为防止变造票据的出票日期,在填写月、日时,月为壹、贰和壹拾的,日为壹至玖和壹拾、贰拾、叁拾的,应在其前加“零”;日为拾壹至拾玖的,应在其前加“壹”。如1月15日,应写成“零壹月壹拾伍日”;再如10月20日,应写成“零壹拾月零贰拾日”。</a:t>
            </a:r>
            <a:endParaRPr lang="zh-CN" altLang="en-US"/>
          </a:p>
          <a:p>
            <a:r>
              <a:rPr lang="zh-CN" altLang="en-US">
                <a:sym typeface="+mn-ea"/>
              </a:rPr>
              <a:t>(7)票据出票日期使用小写填写的,银行不予受理。大写日期未按要求规范填写的,银行可予受理,但由此造成损失的,由出票人自行承担。</a:t>
            </a:r>
            <a:endParaRPr lang="zh-CN" altLang="en-US"/>
          </a:p>
          <a:p>
            <a:endParaRPr lang="zh-CN" altLang="en-US"/>
          </a:p>
        </p:txBody>
      </p:sp>
    </p:spTree>
    <p:extLst>
      <p:ext uri="{BB962C8B-B14F-4D97-AF65-F5344CB8AC3E}">
        <p14:creationId xmlns:p14="http://schemas.microsoft.com/office/powerpoint/2010/main" val="250006928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第四节  信用卡业务的核算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一、信用卡的基本规定</a:t>
            </a:r>
          </a:p>
          <a:p>
            <a:r>
              <a:rPr lang="zh-CN" altLang="en-US" dirty="0"/>
              <a:t>(1)商业银行(包括外资银行、合资银行)、非银行金融机构未经中国人民银行批准,不得发行信用卡。非金融机构、境外金融机构的驻华代表机构不得发行信用卡和代理收单结算业务。</a:t>
            </a:r>
          </a:p>
          <a:p>
            <a:r>
              <a:rPr lang="zh-CN" altLang="en-US" dirty="0"/>
              <a:t>(2)凡在中国境内金融机构开立基本存款账户的单位,可申领单位卡。凡具有完全民事行为能力的公民,可申领个人卡。</a:t>
            </a:r>
          </a:p>
          <a:p>
            <a:r>
              <a:rPr lang="zh-CN" altLang="en-US" dirty="0"/>
              <a:t>(3)信用卡按使用对象,分为单位卡和个人卡;按信誉等级,分为金卡和普通卡;按是否向发卡银行交存备用金,可分为准贷记卡和贷记卡两大类。准贷记卡是指持卡人须先按发卡银行的要求交存一定金额的备用金,当备用金账户余额不足支付时,可在发卡银行规定的信用额度内透支的信用卡。贷记卡是指发卡银行给予持卡人一定的信用额度,持卡人可在信用额度内先消费、后还款的信用卡。</a:t>
            </a:r>
          </a:p>
          <a:p>
            <a:r>
              <a:rPr lang="zh-CN" altLang="en-US" dirty="0">
                <a:sym typeface="+mn-ea"/>
              </a:rPr>
              <a:t>(4)单位卡账户的资金一律从其基本存款账户转账存入,不得交存现金,不得将销货收入的款项存入其账户。单位卡一律不得支取现金,不得用于10万元以上商品交易、劳务供应款项的结算。</a:t>
            </a:r>
            <a:endParaRPr lang="zh-CN" altLang="en-US" dirty="0"/>
          </a:p>
          <a:p>
            <a:endParaRPr lang="zh-CN" altLang="en-US" dirty="0"/>
          </a:p>
        </p:txBody>
      </p:sp>
    </p:spTree>
    <p:extLst>
      <p:ext uri="{BB962C8B-B14F-4D97-AF65-F5344CB8AC3E}">
        <p14:creationId xmlns:p14="http://schemas.microsoft.com/office/powerpoint/2010/main" val="2249361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第四节  信用卡业务的核算</a:t>
            </a:r>
          </a:p>
        </p:txBody>
      </p:sp>
      <p:sp>
        <p:nvSpPr>
          <p:cNvPr id="3" name="内容占位符 2"/>
          <p:cNvSpPr>
            <a:spLocks noGrp="1"/>
          </p:cNvSpPr>
          <p:nvPr>
            <p:ph idx="1"/>
          </p:nvPr>
        </p:nvSpPr>
        <p:spPr/>
        <p:txBody>
          <a:bodyPr>
            <a:normAutofit/>
          </a:bodyPr>
          <a:lstStyle/>
          <a:p>
            <a:r>
              <a:rPr lang="zh-CN" altLang="en-US"/>
              <a:t>(5)个人卡账户的资金以其持有的现金存入或以其工资性款项及属于个人的劳动报酬收入转账存入。严禁将单位的款项存入个人卡账户。</a:t>
            </a:r>
          </a:p>
          <a:p>
            <a:r>
              <a:rPr lang="zh-CN" altLang="en-US"/>
              <a:t>(6)信用卡只限于合法持卡人本人使用,持卡人不得出租或转借信用卡。</a:t>
            </a:r>
          </a:p>
          <a:p>
            <a:r>
              <a:rPr lang="zh-CN" altLang="en-US"/>
              <a:t>(7)个人信用卡的透支额度根据持卡人的信用状况核定,每月一般不超过5万元(含等值外币),有些银行的白金卡可以享受更高的透支额度。贷记卡持卡人在非现金交易时进行透支,可享受免息还款期待遇,免息还款期最长为60天,但若超过发卡银行批准的信用额度用卡时,不再享受免息还款期待遇。准贷记卡透支不享受免息还款期待遇,透支期限最长为60天。两种卡的透支利率都是日利率5‱,透支按月计收单利。</a:t>
            </a:r>
          </a:p>
          <a:p>
            <a:r>
              <a:rPr lang="zh-CN" altLang="en-US"/>
              <a:t>(8)持卡人使用信用卡不得发生恶意透支。恶意透支是指持卡人超过规定限额或规定期限,并且经发卡银行催收无效的透支行为。</a:t>
            </a:r>
          </a:p>
          <a:p>
            <a:r>
              <a:rPr lang="zh-CN" altLang="en-US"/>
              <a:t>(9)信用卡丧失,持卡人应立即持本人身份证件或其他有效证明,并按规定提供有关情况,向发卡银行或代办银行申请挂失。发卡银行或代办银行审核后,办理挂失手续。</a:t>
            </a:r>
          </a:p>
        </p:txBody>
      </p:sp>
    </p:spTree>
    <p:extLst>
      <p:ext uri="{BB962C8B-B14F-4D97-AF65-F5344CB8AC3E}">
        <p14:creationId xmlns:p14="http://schemas.microsoft.com/office/powerpoint/2010/main" val="391506338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第四节  信用卡业务的核算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二、信用卡业务的核算手续</a:t>
            </a:r>
          </a:p>
          <a:p>
            <a:pPr marL="0" indent="0">
              <a:lnSpc>
                <a:spcPct val="135000"/>
              </a:lnSpc>
              <a:buNone/>
            </a:pPr>
            <a:r>
              <a:rPr lang="zh-CN" altLang="en-US" sz="2200" b="1" dirty="0">
                <a:latin typeface="楷体" panose="02010609060101010101" pitchFamily="49" charset="-122"/>
                <a:ea typeface="楷体" panose="02010609060101010101" pitchFamily="49" charset="-122"/>
              </a:rPr>
              <a:t>(一)信用卡发卡的处理手续</a:t>
            </a:r>
          </a:p>
          <a:p>
            <a:r>
              <a:rPr lang="zh-CN" altLang="en-US" dirty="0"/>
              <a:t>1.单位卡发卡的处理手续</a:t>
            </a:r>
          </a:p>
          <a:p>
            <a:r>
              <a:rPr lang="zh-CN" altLang="en-US" dirty="0"/>
              <a:t>2.个人卡发卡的处理手续</a:t>
            </a:r>
          </a:p>
          <a:p>
            <a:pPr marL="0" indent="0">
              <a:lnSpc>
                <a:spcPct val="135000"/>
              </a:lnSpc>
              <a:spcBef>
                <a:spcPts val="1200"/>
              </a:spcBef>
              <a:buNone/>
            </a:pPr>
            <a:r>
              <a:rPr lang="zh-CN" altLang="en-US" sz="2200" b="1" dirty="0">
                <a:latin typeface="楷体" panose="02010609060101010101" pitchFamily="49" charset="-122"/>
                <a:ea typeface="楷体" panose="02010609060101010101" pitchFamily="49" charset="-122"/>
              </a:rPr>
              <a:t>(二)信用卡付款的处理手续</a:t>
            </a:r>
          </a:p>
          <a:p>
            <a:r>
              <a:rPr lang="zh-CN" altLang="en-US" dirty="0"/>
              <a:t>1.特约单位开户行的处理手续</a:t>
            </a:r>
          </a:p>
          <a:p>
            <a:r>
              <a:rPr lang="zh-CN" altLang="en-US" dirty="0"/>
              <a:t>2.信用卡支取现金的处理手续</a:t>
            </a:r>
          </a:p>
          <a:p>
            <a:r>
              <a:rPr lang="zh-CN" altLang="en-US" dirty="0"/>
              <a:t>3.持卡人开户行的处理手续</a:t>
            </a:r>
          </a:p>
        </p:txBody>
      </p:sp>
    </p:spTree>
    <p:extLst>
      <p:ext uri="{BB962C8B-B14F-4D97-AF65-F5344CB8AC3E}">
        <p14:creationId xmlns:p14="http://schemas.microsoft.com/office/powerpoint/2010/main" val="54740775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339975" y="2049145"/>
            <a:ext cx="6194425" cy="3342640"/>
            <a:chOff x="3685" y="3227"/>
            <a:chExt cx="9755" cy="5264"/>
          </a:xfrm>
        </p:grpSpPr>
        <p:grpSp>
          <p:nvGrpSpPr>
            <p:cNvPr id="16387" name="组合 16386"/>
            <p:cNvGrpSpPr/>
            <p:nvPr/>
          </p:nvGrpSpPr>
          <p:grpSpPr>
            <a:xfrm>
              <a:off x="3685" y="3227"/>
              <a:ext cx="9747" cy="1047"/>
              <a:chOff x="0" y="0"/>
              <a:chExt cx="3408" cy="419"/>
            </a:xfrm>
          </p:grpSpPr>
          <p:grpSp>
            <p:nvGrpSpPr>
              <p:cNvPr id="16388" name="组合 16387"/>
              <p:cNvGrpSpPr/>
              <p:nvPr/>
            </p:nvGrpSpPr>
            <p:grpSpPr>
              <a:xfrm>
                <a:off x="0" y="0"/>
                <a:ext cx="480" cy="419"/>
                <a:chOff x="0" y="0"/>
                <a:chExt cx="1549" cy="1351"/>
              </a:xfrm>
            </p:grpSpPr>
            <p:sp>
              <p:nvSpPr>
                <p:cNvPr id="16389" name="AutoShape 5"/>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solidFill>
                      <a:prstClr val="black"/>
                    </a:solidFill>
                    <a:latin typeface="Arial" panose="020B0604020202020204" pitchFamily="34" charset="0"/>
                  </a:endParaRPr>
                </a:p>
              </p:txBody>
            </p:sp>
            <p:sp>
              <p:nvSpPr>
                <p:cNvPr id="16390" name="AutoShape 6"/>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sp>
              <p:nvSpPr>
                <p:cNvPr id="16391" name="AutoShape 7"/>
                <p:cNvSpPr/>
                <p:nvPr/>
              </p:nvSpPr>
              <p:spPr>
                <a:xfrm>
                  <a:off x="90" y="81"/>
                  <a:ext cx="1349" cy="1167"/>
                </a:xfrm>
                <a:prstGeom prst="hexagon">
                  <a:avLst>
                    <a:gd name="adj" fmla="val 28893"/>
                    <a:gd name="vf" fmla="val 115470"/>
                  </a:avLst>
                </a:prstGeom>
                <a:gradFill rotWithShape="1">
                  <a:gsLst>
                    <a:gs pos="0">
                      <a:srgbClr val="14CD68"/>
                    </a:gs>
                    <a:gs pos="100000">
                      <a:srgbClr val="0B6E38"/>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grpSp>
          <p:sp>
            <p:nvSpPr>
              <p:cNvPr id="16392" name="Line 8"/>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16393" name="Text Box 9"/>
              <p:cNvSpPr txBox="1"/>
              <p:nvPr/>
            </p:nvSpPr>
            <p:spPr>
              <a:xfrm>
                <a:off x="579" y="48"/>
                <a:ext cx="2742" cy="251"/>
              </a:xfrm>
              <a:prstGeom prst="rect">
                <a:avLst/>
              </a:prstGeom>
              <a:noFill/>
              <a:ln w="9525">
                <a:noFill/>
              </a:ln>
            </p:spPr>
            <p:txBody>
              <a:bodyPr wrap="square">
                <a:spAutoFit/>
              </a:bodyPr>
              <a:lstStyle/>
              <a:p>
                <a:pPr eaLnBrk="0" hangingPunct="0"/>
                <a:r>
                  <a:rPr lang="en-US" altLang="zh-CN" sz="2000" dirty="0">
                    <a:solidFill>
                      <a:prstClr val="black"/>
                    </a:solidFill>
                    <a:latin typeface="方正宋黑简体" panose="02000000000000000000" charset="-122"/>
                    <a:ea typeface="方正宋黑简体" panose="02000000000000000000" charset="-122"/>
                  </a:rPr>
                  <a:t>第一节  支付结算业务概述</a:t>
                </a:r>
              </a:p>
            </p:txBody>
          </p:sp>
        </p:grpSp>
        <p:grpSp>
          <p:nvGrpSpPr>
            <p:cNvPr id="16395" name="组合 16394"/>
            <p:cNvGrpSpPr/>
            <p:nvPr/>
          </p:nvGrpSpPr>
          <p:grpSpPr>
            <a:xfrm>
              <a:off x="3685" y="4667"/>
              <a:ext cx="9747" cy="1047"/>
              <a:chOff x="0" y="0"/>
              <a:chExt cx="3408" cy="419"/>
            </a:xfrm>
          </p:grpSpPr>
          <p:grpSp>
            <p:nvGrpSpPr>
              <p:cNvPr id="16396" name="组合 16395"/>
              <p:cNvGrpSpPr/>
              <p:nvPr/>
            </p:nvGrpSpPr>
            <p:grpSpPr>
              <a:xfrm>
                <a:off x="0" y="0"/>
                <a:ext cx="480" cy="419"/>
                <a:chOff x="0" y="0"/>
                <a:chExt cx="1549" cy="1351"/>
              </a:xfrm>
            </p:grpSpPr>
            <p:sp>
              <p:nvSpPr>
                <p:cNvPr id="16397" name="AutoShape 13"/>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solidFill>
                      <a:prstClr val="black"/>
                    </a:solidFill>
                    <a:latin typeface="Arial" panose="020B0604020202020204" pitchFamily="34" charset="0"/>
                  </a:endParaRPr>
                </a:p>
              </p:txBody>
            </p:sp>
            <p:sp>
              <p:nvSpPr>
                <p:cNvPr id="16398" name="AutoShape 14"/>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sp>
              <p:nvSpPr>
                <p:cNvPr id="16399" name="AutoShape 15"/>
                <p:cNvSpPr/>
                <p:nvPr/>
              </p:nvSpPr>
              <p:spPr>
                <a:xfrm>
                  <a:off x="90" y="81"/>
                  <a:ext cx="1349" cy="1167"/>
                </a:xfrm>
                <a:prstGeom prst="hexagon">
                  <a:avLst>
                    <a:gd name="adj" fmla="val 28893"/>
                    <a:gd name="vf" fmla="val 115470"/>
                  </a:avLst>
                </a:prstGeom>
                <a:gradFill rotWithShape="1">
                  <a:gsLst>
                    <a:gs pos="0">
                      <a:srgbClr val="9EE256"/>
                    </a:gs>
                    <a:gs pos="100000">
                      <a:srgbClr val="52762D"/>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grpSp>
          <p:sp>
            <p:nvSpPr>
              <p:cNvPr id="16400" name="Line 16"/>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16401" name="Text Box 17"/>
              <p:cNvSpPr txBox="1"/>
              <p:nvPr/>
            </p:nvSpPr>
            <p:spPr>
              <a:xfrm>
                <a:off x="579" y="48"/>
                <a:ext cx="2759" cy="251"/>
              </a:xfrm>
              <a:prstGeom prst="rect">
                <a:avLst/>
              </a:prstGeom>
              <a:noFill/>
              <a:ln w="9525">
                <a:noFill/>
              </a:ln>
            </p:spPr>
            <p:txBody>
              <a:bodyPr wrap="square">
                <a:spAutoFit/>
              </a:bodyPr>
              <a:lstStyle/>
              <a:p>
                <a:pPr eaLnBrk="0" hangingPunct="0"/>
                <a:r>
                  <a:rPr lang="en-US" altLang="zh-CN" sz="2000" dirty="0">
                    <a:solidFill>
                      <a:prstClr val="black"/>
                    </a:solidFill>
                    <a:latin typeface="方正宋黑简体" panose="02000000000000000000" charset="-122"/>
                    <a:ea typeface="方正宋黑简体" panose="02000000000000000000" charset="-122"/>
                  </a:rPr>
                  <a:t>第二节  票据结算业务的核算</a:t>
                </a:r>
              </a:p>
            </p:txBody>
          </p:sp>
        </p:grpSp>
        <p:grpSp>
          <p:nvGrpSpPr>
            <p:cNvPr id="16403" name="组合 16402"/>
            <p:cNvGrpSpPr/>
            <p:nvPr/>
          </p:nvGrpSpPr>
          <p:grpSpPr>
            <a:xfrm>
              <a:off x="3685" y="6072"/>
              <a:ext cx="9747" cy="1047"/>
              <a:chOff x="0" y="0"/>
              <a:chExt cx="3408" cy="419"/>
            </a:xfrm>
          </p:grpSpPr>
          <p:grpSp>
            <p:nvGrpSpPr>
              <p:cNvPr id="16404" name="组合 16403"/>
              <p:cNvGrpSpPr/>
              <p:nvPr/>
            </p:nvGrpSpPr>
            <p:grpSpPr>
              <a:xfrm>
                <a:off x="0" y="0"/>
                <a:ext cx="480" cy="419"/>
                <a:chOff x="0" y="0"/>
                <a:chExt cx="1549" cy="1351"/>
              </a:xfrm>
            </p:grpSpPr>
            <p:sp>
              <p:nvSpPr>
                <p:cNvPr id="16405" name="AutoShape 21"/>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solidFill>
                      <a:prstClr val="black"/>
                    </a:solidFill>
                    <a:latin typeface="Arial" panose="020B0604020202020204" pitchFamily="34" charset="0"/>
                  </a:endParaRPr>
                </a:p>
              </p:txBody>
            </p:sp>
            <p:sp>
              <p:nvSpPr>
                <p:cNvPr id="16406" name="AutoShape 22"/>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sp>
              <p:nvSpPr>
                <p:cNvPr id="16407" name="AutoShape 23"/>
                <p:cNvSpPr/>
                <p:nvPr/>
              </p:nvSpPr>
              <p:spPr>
                <a:xfrm>
                  <a:off x="90" y="81"/>
                  <a:ext cx="1349" cy="1167"/>
                </a:xfrm>
                <a:prstGeom prst="hexagon">
                  <a:avLst>
                    <a:gd name="adj" fmla="val 28893"/>
                    <a:gd name="vf" fmla="val 115470"/>
                  </a:avLst>
                </a:prstGeom>
                <a:gradFill rotWithShape="1">
                  <a:gsLst>
                    <a:gs pos="0">
                      <a:srgbClr val="14CD68"/>
                    </a:gs>
                    <a:gs pos="100000">
                      <a:srgbClr val="035C7D"/>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grpSp>
          <p:sp>
            <p:nvSpPr>
              <p:cNvPr id="16408" name="Line 24"/>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16409" name="Text Box 25"/>
              <p:cNvSpPr txBox="1"/>
              <p:nvPr/>
            </p:nvSpPr>
            <p:spPr>
              <a:xfrm>
                <a:off x="579" y="48"/>
                <a:ext cx="2704" cy="251"/>
              </a:xfrm>
              <a:prstGeom prst="rect">
                <a:avLst/>
              </a:prstGeom>
              <a:noFill/>
              <a:ln w="9525">
                <a:noFill/>
              </a:ln>
            </p:spPr>
            <p:txBody>
              <a:bodyPr wrap="square">
                <a:spAutoFit/>
              </a:bodyPr>
              <a:lstStyle/>
              <a:p>
                <a:pPr eaLnBrk="0" hangingPunct="0"/>
                <a:r>
                  <a:rPr lang="en-US" altLang="zh-CN" sz="2000" dirty="0">
                    <a:solidFill>
                      <a:prstClr val="black"/>
                    </a:solidFill>
                    <a:latin typeface="方正宋黑简体" panose="02000000000000000000" charset="-122"/>
                    <a:ea typeface="方正宋黑简体" panose="02000000000000000000" charset="-122"/>
                  </a:rPr>
                  <a:t>第三节  结算方式业务的核算</a:t>
                </a:r>
              </a:p>
            </p:txBody>
          </p:sp>
        </p:grpSp>
        <p:grpSp>
          <p:nvGrpSpPr>
            <p:cNvPr id="3" name="组合 2"/>
            <p:cNvGrpSpPr/>
            <p:nvPr/>
          </p:nvGrpSpPr>
          <p:grpSpPr>
            <a:xfrm>
              <a:off x="3694" y="7445"/>
              <a:ext cx="9747" cy="1047"/>
              <a:chOff x="0" y="0"/>
              <a:chExt cx="3408" cy="419"/>
            </a:xfrm>
          </p:grpSpPr>
          <p:grpSp>
            <p:nvGrpSpPr>
              <p:cNvPr id="4" name="组合 3"/>
              <p:cNvGrpSpPr/>
              <p:nvPr/>
            </p:nvGrpSpPr>
            <p:grpSpPr>
              <a:xfrm>
                <a:off x="0" y="0"/>
                <a:ext cx="480" cy="419"/>
                <a:chOff x="0" y="0"/>
                <a:chExt cx="1549" cy="1351"/>
              </a:xfrm>
            </p:grpSpPr>
            <p:sp>
              <p:nvSpPr>
                <p:cNvPr id="5" name="AutoShape 13"/>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solidFill>
                      <a:prstClr val="black"/>
                    </a:solidFill>
                    <a:latin typeface="Arial" panose="020B0604020202020204" pitchFamily="34" charset="0"/>
                  </a:endParaRPr>
                </a:p>
              </p:txBody>
            </p:sp>
            <p:sp>
              <p:nvSpPr>
                <p:cNvPr id="6" name="AutoShape 14"/>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sp>
              <p:nvSpPr>
                <p:cNvPr id="7" name="AutoShape 15"/>
                <p:cNvSpPr/>
                <p:nvPr/>
              </p:nvSpPr>
              <p:spPr>
                <a:xfrm>
                  <a:off x="90" y="81"/>
                  <a:ext cx="1349" cy="1167"/>
                </a:xfrm>
                <a:prstGeom prst="hexagon">
                  <a:avLst>
                    <a:gd name="adj" fmla="val 28893"/>
                    <a:gd name="vf" fmla="val 115470"/>
                  </a:avLst>
                </a:prstGeom>
                <a:gradFill rotWithShape="1">
                  <a:gsLst>
                    <a:gs pos="0">
                      <a:srgbClr val="9EE256"/>
                    </a:gs>
                    <a:gs pos="100000">
                      <a:srgbClr val="52762D"/>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grpSp>
          <p:sp>
            <p:nvSpPr>
              <p:cNvPr id="8" name="Line 16"/>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9" name="Text Box 17"/>
              <p:cNvSpPr txBox="1"/>
              <p:nvPr/>
            </p:nvSpPr>
            <p:spPr>
              <a:xfrm>
                <a:off x="579" y="48"/>
                <a:ext cx="2759" cy="251"/>
              </a:xfrm>
              <a:prstGeom prst="rect">
                <a:avLst/>
              </a:prstGeom>
              <a:noFill/>
              <a:ln w="9525">
                <a:noFill/>
              </a:ln>
            </p:spPr>
            <p:txBody>
              <a:bodyPr wrap="square">
                <a:spAutoFit/>
              </a:bodyPr>
              <a:lstStyle/>
              <a:p>
                <a:pPr eaLnBrk="0" hangingPunct="0"/>
                <a:r>
                  <a:rPr lang="en-US" altLang="zh-CN" sz="2000" dirty="0">
                    <a:solidFill>
                      <a:prstClr val="black"/>
                    </a:solidFill>
                    <a:latin typeface="方正宋黑简体" panose="02000000000000000000" charset="-122"/>
                    <a:ea typeface="方正宋黑简体" panose="02000000000000000000" charset="-122"/>
                  </a:rPr>
                  <a:t>第四节  信用卡业务的核算</a:t>
                </a:r>
              </a:p>
            </p:txBody>
          </p:sp>
        </p:grpSp>
      </p:grpSp>
      <p:sp>
        <p:nvSpPr>
          <p:cNvPr id="11" name="标题 10"/>
          <p:cNvSpPr>
            <a:spLocks noGrp="1"/>
          </p:cNvSpPr>
          <p:nvPr>
            <p:ph type="title"/>
          </p:nvPr>
        </p:nvSpPr>
        <p:spPr/>
        <p:txBody>
          <a:bodyPr/>
          <a:lstStyle/>
          <a:p>
            <a:r>
              <a:rPr lang="zh-CN" altLang="en-US" sz="3200"/>
              <a:t>目录</a:t>
            </a:r>
          </a:p>
        </p:txBody>
      </p:sp>
    </p:spTree>
    <p:extLst>
      <p:ext uri="{BB962C8B-B14F-4D97-AF65-F5344CB8AC3E}">
        <p14:creationId xmlns:p14="http://schemas.microsoft.com/office/powerpoint/2010/main" val="243241129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支付结算业务概述</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一、支付结算的意义</a:t>
            </a:r>
          </a:p>
          <a:p>
            <a:r>
              <a:rPr lang="zh-CN" altLang="en-US" dirty="0"/>
              <a:t>商品交换和劳务供应等经济活动,都需要通过货币作为媒介去实现,货币在交换和流通中发挥中介作用,这就是货币结算。在市场经济条件下,货币结算可分为现金结算和转账结算两种。现金结算是货币作为流通手段的表现,转账结算则是货币作为支付手段的结果。</a:t>
            </a:r>
          </a:p>
          <a:p>
            <a:r>
              <a:rPr lang="zh-CN" altLang="en-US" dirty="0"/>
              <a:t>随着商品经济和货币信用的不断发展,转账结算已成为我国主要的结算形式,各企业单位之间经济往来的款项,除少数按照国家《现金管理暂行条例》的规定可以使用现金结算以外,其余都必须通过银行办理转账结算,银行成为支付结算和资金清算的中介,也成为连接国民经济各部门、各企业的纽带。</a:t>
            </a:r>
          </a:p>
        </p:txBody>
      </p:sp>
    </p:spTree>
    <p:extLst>
      <p:ext uri="{BB962C8B-B14F-4D97-AF65-F5344CB8AC3E}">
        <p14:creationId xmlns:p14="http://schemas.microsoft.com/office/powerpoint/2010/main" val="296105051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支付结算业务概述</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二、支付结算的原则、纪律和责任</a:t>
            </a:r>
          </a:p>
          <a:p>
            <a:pPr marL="0" indent="0">
              <a:lnSpc>
                <a:spcPct val="135000"/>
              </a:lnSpc>
              <a:buNone/>
            </a:pPr>
            <a:r>
              <a:rPr lang="zh-CN" altLang="en-US" sz="2200" b="1" dirty="0">
                <a:latin typeface="楷体" panose="02010609060101010101" pitchFamily="49" charset="-122"/>
                <a:ea typeface="楷体" panose="02010609060101010101" pitchFamily="49" charset="-122"/>
              </a:rPr>
              <a:t>(一)支付结算的原则</a:t>
            </a:r>
          </a:p>
          <a:p>
            <a:r>
              <a:rPr lang="zh-CN" altLang="en-US" dirty="0"/>
              <a:t>1.恪守信用,履约付款</a:t>
            </a:r>
          </a:p>
          <a:p>
            <a:r>
              <a:rPr lang="zh-CN" altLang="en-US" dirty="0"/>
              <a:t>2.谁的钱进谁的账,就由谁支配</a:t>
            </a:r>
          </a:p>
          <a:p>
            <a:r>
              <a:rPr lang="zh-CN" altLang="en-US" dirty="0"/>
              <a:t>3.银行不垫款</a:t>
            </a:r>
          </a:p>
          <a:p>
            <a:endParaRPr lang="zh-CN" altLang="en-US" dirty="0"/>
          </a:p>
        </p:txBody>
      </p:sp>
    </p:spTree>
    <p:extLst>
      <p:ext uri="{BB962C8B-B14F-4D97-AF65-F5344CB8AC3E}">
        <p14:creationId xmlns:p14="http://schemas.microsoft.com/office/powerpoint/2010/main" val="114555635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支付结算业务概述</a:t>
            </a:r>
          </a:p>
        </p:txBody>
      </p:sp>
      <p:sp>
        <p:nvSpPr>
          <p:cNvPr id="3" name="内容占位符 2"/>
          <p:cNvSpPr>
            <a:spLocks noGrp="1"/>
          </p:cNvSpPr>
          <p:nvPr>
            <p:ph idx="1"/>
          </p:nvPr>
        </p:nvSpPr>
        <p:spPr/>
        <p:txBody>
          <a:bodyPr/>
          <a:lstStyle/>
          <a:p>
            <a:pPr marL="0" indent="0">
              <a:lnSpc>
                <a:spcPct val="135000"/>
              </a:lnSpc>
              <a:buNone/>
            </a:pPr>
            <a:r>
              <a:rPr lang="zh-CN" altLang="en-US" sz="2200" b="1" dirty="0">
                <a:latin typeface="楷体" panose="02010609060101010101" pitchFamily="49" charset="-122"/>
                <a:ea typeface="楷体" panose="02010609060101010101" pitchFamily="49" charset="-122"/>
                <a:sym typeface="+mn-ea"/>
              </a:rPr>
              <a:t>(二)支付结算的纪律</a:t>
            </a:r>
            <a:endParaRPr lang="zh-CN" altLang="en-US" sz="2200" b="1" dirty="0">
              <a:latin typeface="楷体" panose="02010609060101010101" pitchFamily="49" charset="-122"/>
              <a:ea typeface="楷体" panose="02010609060101010101" pitchFamily="49" charset="-122"/>
            </a:endParaRPr>
          </a:p>
          <a:p>
            <a:r>
              <a:rPr lang="zh-CN" altLang="en-US" dirty="0">
                <a:sym typeface="+mn-ea"/>
              </a:rPr>
              <a:t>1.单位和个人办理支付结算,必须遵守的纪律</a:t>
            </a:r>
            <a:endParaRPr lang="zh-CN" altLang="en-US" dirty="0"/>
          </a:p>
          <a:p>
            <a:r>
              <a:rPr lang="zh-CN" altLang="en-US" dirty="0">
                <a:sym typeface="+mn-ea"/>
              </a:rPr>
              <a:t>2.银行办理支付结算,应遵守的纪律</a:t>
            </a:r>
            <a:endParaRPr lang="zh-CN" altLang="en-US" dirty="0"/>
          </a:p>
          <a:p>
            <a:pPr marL="0" indent="0">
              <a:lnSpc>
                <a:spcPct val="135000"/>
              </a:lnSpc>
              <a:spcBef>
                <a:spcPts val="1200"/>
              </a:spcBef>
              <a:buNone/>
            </a:pPr>
            <a:r>
              <a:rPr lang="zh-CN" altLang="en-US" sz="2200" b="1" dirty="0">
                <a:latin typeface="楷体" panose="02010609060101010101" pitchFamily="49" charset="-122"/>
                <a:ea typeface="楷体" panose="02010609060101010101" pitchFamily="49" charset="-122"/>
                <a:sym typeface="+mn-ea"/>
              </a:rPr>
              <a:t>(三)支付结算的责任</a:t>
            </a:r>
            <a:endParaRPr lang="zh-CN" altLang="en-US" sz="2200" b="1" dirty="0">
              <a:latin typeface="楷体" panose="02010609060101010101" pitchFamily="49" charset="-122"/>
              <a:ea typeface="楷体" panose="02010609060101010101" pitchFamily="49" charset="-122"/>
            </a:endParaRPr>
          </a:p>
          <a:p>
            <a:r>
              <a:rPr lang="zh-CN" altLang="en-US" dirty="0">
                <a:sym typeface="+mn-ea"/>
              </a:rPr>
              <a:t>在支付结算过程中,凡结算当事人(包括出票人、背书人、承兑人、保证人、持票人、付款人、收款人、银行和邮电部门等)未按票据法等有关法律、法规、办法的规定处理而影响他人利益的,均应承担相应的票据责任、民事责任、行政责任、刑事责任。</a:t>
            </a:r>
            <a:endParaRPr lang="zh-CN" altLang="en-US" dirty="0"/>
          </a:p>
          <a:p>
            <a:endParaRPr lang="zh-CN" altLang="en-US" dirty="0"/>
          </a:p>
        </p:txBody>
      </p:sp>
    </p:spTree>
    <p:extLst>
      <p:ext uri="{BB962C8B-B14F-4D97-AF65-F5344CB8AC3E}">
        <p14:creationId xmlns:p14="http://schemas.microsoft.com/office/powerpoint/2010/main" val="121254371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支付结算业务概述</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三、支付结算的种类</a:t>
            </a:r>
          </a:p>
          <a:p>
            <a:r>
              <a:rPr lang="zh-CN" altLang="en-US" dirty="0"/>
              <a:t>我国目前实行的是以票据为主体的支付结算制度。</a:t>
            </a:r>
          </a:p>
          <a:p>
            <a:r>
              <a:rPr lang="zh-CN" altLang="en-US" dirty="0"/>
              <a:t>支付结算的种类有以下几种:支票、银行本票、银行汇票、商业汇票、信用卡、汇兑、托收承付和委托收款。上述多种结算方式并存,以适应我国市场经济发展多种交易方式的需要。</a:t>
            </a:r>
          </a:p>
        </p:txBody>
      </p:sp>
    </p:spTree>
    <p:extLst>
      <p:ext uri="{BB962C8B-B14F-4D97-AF65-F5344CB8AC3E}">
        <p14:creationId xmlns:p14="http://schemas.microsoft.com/office/powerpoint/2010/main" val="102489739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票据结算业务的核算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一、支票结算</a:t>
            </a:r>
          </a:p>
          <a:p>
            <a:pPr marL="0" indent="0">
              <a:lnSpc>
                <a:spcPct val="135000"/>
              </a:lnSpc>
              <a:buNone/>
            </a:pPr>
            <a:r>
              <a:rPr lang="zh-CN" altLang="en-US" sz="2200" b="1" dirty="0">
                <a:latin typeface="楷体" panose="02010609060101010101" pitchFamily="49" charset="-122"/>
                <a:ea typeface="楷体" panose="02010609060101010101" pitchFamily="49" charset="-122"/>
              </a:rPr>
              <a:t>(一)支票的概念</a:t>
            </a:r>
          </a:p>
          <a:p>
            <a:pPr marL="0" indent="0">
              <a:lnSpc>
                <a:spcPct val="135000"/>
              </a:lnSpc>
              <a:buNone/>
            </a:pPr>
            <a:r>
              <a:rPr lang="zh-CN" altLang="en-US" sz="2200" b="1" dirty="0">
                <a:latin typeface="楷体" panose="02010609060101010101" pitchFamily="49" charset="-122"/>
                <a:ea typeface="楷体" panose="02010609060101010101" pitchFamily="49" charset="-122"/>
              </a:rPr>
              <a:t>(二)支票的基本规定</a:t>
            </a:r>
          </a:p>
          <a:p>
            <a:pPr marL="0" indent="0">
              <a:lnSpc>
                <a:spcPct val="135000"/>
              </a:lnSpc>
              <a:buNone/>
            </a:pPr>
            <a:r>
              <a:rPr lang="zh-CN" altLang="en-US" sz="2200" b="1" dirty="0">
                <a:latin typeface="楷体" panose="02010609060101010101" pitchFamily="49" charset="-122"/>
                <a:ea typeface="楷体" panose="02010609060101010101" pitchFamily="49" charset="-122"/>
              </a:rPr>
              <a:t>(三)转账支票的核算</a:t>
            </a:r>
          </a:p>
          <a:p>
            <a:pPr marL="0" indent="0">
              <a:lnSpc>
                <a:spcPct val="135000"/>
              </a:lnSpc>
              <a:buNone/>
            </a:pPr>
            <a:r>
              <a:rPr lang="zh-CN" altLang="en-US" sz="2200" b="1" dirty="0">
                <a:latin typeface="楷体" panose="02010609060101010101" pitchFamily="49" charset="-122"/>
                <a:ea typeface="楷体" panose="02010609060101010101" pitchFamily="49" charset="-122"/>
              </a:rPr>
              <a:t>(四)全国支票影像交换系统</a:t>
            </a:r>
          </a:p>
        </p:txBody>
      </p:sp>
    </p:spTree>
    <p:extLst>
      <p:ext uri="{BB962C8B-B14F-4D97-AF65-F5344CB8AC3E}">
        <p14:creationId xmlns:p14="http://schemas.microsoft.com/office/powerpoint/2010/main" val="96071297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票据结算业务的核算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二、银行本票结算</a:t>
            </a:r>
          </a:p>
          <a:p>
            <a:pPr marL="0" indent="0">
              <a:lnSpc>
                <a:spcPct val="135000"/>
              </a:lnSpc>
              <a:buNone/>
            </a:pPr>
            <a:r>
              <a:rPr lang="zh-CN" altLang="en-US" sz="2200" b="1" dirty="0">
                <a:latin typeface="楷体" panose="02010609060101010101" pitchFamily="49" charset="-122"/>
                <a:ea typeface="楷体" panose="02010609060101010101" pitchFamily="49" charset="-122"/>
              </a:rPr>
              <a:t>(一)银行本票的概念</a:t>
            </a:r>
          </a:p>
          <a:p>
            <a:pPr marL="0" indent="0">
              <a:lnSpc>
                <a:spcPct val="135000"/>
              </a:lnSpc>
              <a:buNone/>
            </a:pPr>
            <a:r>
              <a:rPr lang="zh-CN" altLang="en-US" sz="2200" b="1" dirty="0">
                <a:latin typeface="楷体" panose="02010609060101010101" pitchFamily="49" charset="-122"/>
                <a:ea typeface="楷体" panose="02010609060101010101" pitchFamily="49" charset="-122"/>
              </a:rPr>
              <a:t>(二)银行本票的基本规定</a:t>
            </a:r>
          </a:p>
          <a:p>
            <a:pPr marL="0" indent="0">
              <a:lnSpc>
                <a:spcPct val="135000"/>
              </a:lnSpc>
              <a:buNone/>
            </a:pPr>
            <a:r>
              <a:rPr lang="zh-CN" altLang="en-US" sz="2200" b="1" dirty="0">
                <a:latin typeface="楷体" panose="02010609060101010101" pitchFamily="49" charset="-122"/>
                <a:ea typeface="楷体" panose="02010609060101010101" pitchFamily="49" charset="-122"/>
              </a:rPr>
              <a:t>(三)银行本票的处理手续</a:t>
            </a:r>
          </a:p>
        </p:txBody>
      </p:sp>
    </p:spTree>
    <p:extLst>
      <p:ext uri="{BB962C8B-B14F-4D97-AF65-F5344CB8AC3E}">
        <p14:creationId xmlns:p14="http://schemas.microsoft.com/office/powerpoint/2010/main" val="381316142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票据结算业务的核算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三、银行汇票结算</a:t>
            </a:r>
          </a:p>
          <a:p>
            <a:pPr marL="0" indent="0">
              <a:lnSpc>
                <a:spcPct val="135000"/>
              </a:lnSpc>
              <a:buNone/>
            </a:pPr>
            <a:r>
              <a:rPr lang="zh-CN" altLang="en-US" sz="2200" b="1" dirty="0">
                <a:latin typeface="楷体" panose="02010609060101010101" pitchFamily="49" charset="-122"/>
                <a:ea typeface="楷体" panose="02010609060101010101" pitchFamily="49" charset="-122"/>
              </a:rPr>
              <a:t>(一)银行汇票的概念</a:t>
            </a:r>
          </a:p>
          <a:p>
            <a:pPr marL="0" indent="0">
              <a:lnSpc>
                <a:spcPct val="135000"/>
              </a:lnSpc>
              <a:buNone/>
            </a:pPr>
            <a:r>
              <a:rPr lang="zh-CN" altLang="en-US" sz="2200" b="1" dirty="0">
                <a:latin typeface="楷体" panose="02010609060101010101" pitchFamily="49" charset="-122"/>
                <a:ea typeface="楷体" panose="02010609060101010101" pitchFamily="49" charset="-122"/>
              </a:rPr>
              <a:t>(二)银行汇票的基本规定</a:t>
            </a:r>
          </a:p>
          <a:p>
            <a:pPr marL="0" indent="0">
              <a:lnSpc>
                <a:spcPct val="135000"/>
              </a:lnSpc>
              <a:buNone/>
            </a:pPr>
            <a:r>
              <a:rPr lang="zh-CN" altLang="en-US" sz="2200" b="1" dirty="0">
                <a:latin typeface="楷体" panose="02010609060101010101" pitchFamily="49" charset="-122"/>
                <a:ea typeface="楷体" panose="02010609060101010101" pitchFamily="49" charset="-122"/>
              </a:rPr>
              <a:t>(三)银行汇票的处理手续</a:t>
            </a:r>
          </a:p>
        </p:txBody>
      </p:sp>
    </p:spTree>
    <p:extLst>
      <p:ext uri="{BB962C8B-B14F-4D97-AF65-F5344CB8AC3E}">
        <p14:creationId xmlns:p14="http://schemas.microsoft.com/office/powerpoint/2010/main" val="288889156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TotalTime>
  <Words>1669</Words>
  <Application>Microsoft Office PowerPoint</Application>
  <PresentationFormat>宽屏</PresentationFormat>
  <Paragraphs>97</Paragraphs>
  <Slides>18</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18</vt:i4>
      </vt:variant>
    </vt:vector>
  </HeadingPairs>
  <TitlesOfParts>
    <vt:vector size="29" baseType="lpstr">
      <vt:lpstr>NEU-BZ-S92</vt:lpstr>
      <vt:lpstr>方正书宋_GBK</vt:lpstr>
      <vt:lpstr>方正宋黑简体</vt:lpstr>
      <vt:lpstr>黑体</vt:lpstr>
      <vt:lpstr>楷体</vt:lpstr>
      <vt:lpstr>宋体</vt:lpstr>
      <vt:lpstr>Arial</vt:lpstr>
      <vt:lpstr>Calibri</vt:lpstr>
      <vt:lpstr>Calibri Light</vt:lpstr>
      <vt:lpstr>Office 主题</vt:lpstr>
      <vt:lpstr>1_Office 主题</vt:lpstr>
      <vt:lpstr>PowerPoint 演示文稿</vt:lpstr>
      <vt:lpstr>目录</vt:lpstr>
      <vt:lpstr>第一节  支付结算业务概述</vt:lpstr>
      <vt:lpstr>第一节  支付结算业务概述</vt:lpstr>
      <vt:lpstr>第一节  支付结算业务概述</vt:lpstr>
      <vt:lpstr>第一节  支付结算业务概述</vt:lpstr>
      <vt:lpstr>第二节  票据结算业务的核算</vt:lpstr>
      <vt:lpstr>第二节  票据结算业务的核算</vt:lpstr>
      <vt:lpstr>第二节  票据结算业务的核算</vt:lpstr>
      <vt:lpstr>第二节  票据结算业务的核算</vt:lpstr>
      <vt:lpstr>第三节  结算方式业务的核算</vt:lpstr>
      <vt:lpstr>第三节  结算方式业务的核算</vt:lpstr>
      <vt:lpstr>第三节  结算方式业务的核算</vt:lpstr>
      <vt:lpstr>第三节  结算方式业务的核算</vt:lpstr>
      <vt:lpstr>第三节  结算方式业务的核算</vt:lpstr>
      <vt:lpstr>第四节  信用卡业务的核算</vt:lpstr>
      <vt:lpstr>第四节  信用卡业务的核算</vt:lpstr>
      <vt:lpstr>第四节  信用卡业务的核算</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2</cp:revision>
  <dcterms:created xsi:type="dcterms:W3CDTF">2020-08-19T01:05:38Z</dcterms:created>
  <dcterms:modified xsi:type="dcterms:W3CDTF">2020-12-27T07:45:46Z</dcterms:modified>
</cp:coreProperties>
</file>