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1"/>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72" r:id="rId15"/>
    <p:sldId id="273" r:id="rId16"/>
    <p:sldId id="274" r:id="rId17"/>
    <p:sldId id="275" r:id="rId18"/>
    <p:sldId id="276" r:id="rId19"/>
    <p:sldId id="277" r:id="rId20"/>
    <p:sldId id="278" r:id="rId21"/>
    <p:sldId id="279" r:id="rId22"/>
    <p:sldId id="280" r:id="rId23"/>
    <p:sldId id="281" r:id="rId24"/>
    <p:sldId id="283" r:id="rId25"/>
    <p:sldId id="284" r:id="rId26"/>
    <p:sldId id="285" r:id="rId27"/>
    <p:sldId id="287" r:id="rId28"/>
    <p:sldId id="289" r:id="rId29"/>
    <p:sldId id="295" r:id="rId30"/>
    <p:sldId id="296" r:id="rId31"/>
    <p:sldId id="300" r:id="rId32"/>
    <p:sldId id="301" r:id="rId33"/>
    <p:sldId id="302" r:id="rId34"/>
    <p:sldId id="303" r:id="rId35"/>
    <p:sldId id="304" r:id="rId36"/>
    <p:sldId id="305" r:id="rId37"/>
    <p:sldId id="306" r:id="rId38"/>
    <p:sldId id="307" r:id="rId39"/>
    <p:sldId id="298" r:id="rId40"/>
    <p:sldId id="308" r:id="rId41"/>
    <p:sldId id="309" r:id="rId42"/>
    <p:sldId id="310" r:id="rId43"/>
    <p:sldId id="311" r:id="rId44"/>
    <p:sldId id="312" r:id="rId45"/>
    <p:sldId id="314" r:id="rId46"/>
    <p:sldId id="315" r:id="rId47"/>
    <p:sldId id="316" r:id="rId48"/>
    <p:sldId id="317" r:id="rId49"/>
    <p:sldId id="318"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315" autoAdjust="0"/>
    <p:restoredTop sz="94660"/>
  </p:normalViewPr>
  <p:slideViewPr>
    <p:cSldViewPr snapToGrid="0">
      <p:cViewPr varScale="1">
        <p:scale>
          <a:sx n="96" d="100"/>
          <a:sy n="96" d="100"/>
        </p:scale>
        <p:origin x="1408" y="64"/>
      </p:cViewPr>
      <p:guideLst/>
    </p:cSldViewPr>
  </p:slideViewPr>
  <p:notesTextViewPr>
    <p:cViewPr>
      <p:scale>
        <a:sx n="1" d="1"/>
        <a:sy n="1" d="1"/>
      </p:scale>
      <p:origin x="0" y="0"/>
    </p:cViewPr>
  </p:notesTextViewPr>
  <p:notesViewPr>
    <p:cSldViewPr snapToGrid="0">
      <p:cViewPr varScale="1">
        <p:scale>
          <a:sx n="58" d="100"/>
          <a:sy n="58" d="100"/>
        </p:scale>
        <p:origin x="453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4E1F1-B295-4F8E-82CD-7DCD215DD3B9}" type="datetimeFigureOut">
              <a:rPr lang="en-CA" smtClean="0"/>
              <a:t>2020-09-16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1E8B2-59D5-4ACD-8DBE-4460C8FA5735}" type="slidenum">
              <a:rPr lang="en-CA" smtClean="0"/>
              <a:t>‹#›</a:t>
            </a:fld>
            <a:endParaRPr lang="en-CA"/>
          </a:p>
        </p:txBody>
      </p:sp>
    </p:spTree>
    <p:extLst>
      <p:ext uri="{BB962C8B-B14F-4D97-AF65-F5344CB8AC3E}">
        <p14:creationId xmlns:p14="http://schemas.microsoft.com/office/powerpoint/2010/main" val="215898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14:m>
                  <m:oMath xmlns:m="http://schemas.openxmlformats.org/officeDocument/2006/math">
                    <m:r>
                      <a:rPr lang="en-US" sz="12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𝑒𝑒</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1200" i="1">
                        <a:effectLst/>
                        <a:latin typeface="Cambria Math" panose="02040503050406030204" pitchFamily="18" charset="0"/>
                        <a:ea typeface="DengXian" panose="02010600030101010101" pitchFamily="2" charset="-122"/>
                        <a:cs typeface="Times New Roman" panose="02020603050405020304" pitchFamily="18" charset="0"/>
                      </a:rPr>
                      <m:t>𝐼</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 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𝑒𝑒′)=𝜎</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2 𝐼</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15</a:t>
            </a:fld>
            <a:endParaRPr lang="en-CA"/>
          </a:p>
        </p:txBody>
      </p:sp>
    </p:spTree>
    <p:extLst>
      <p:ext uri="{BB962C8B-B14F-4D97-AF65-F5344CB8AC3E}">
        <p14:creationId xmlns:p14="http://schemas.microsoft.com/office/powerpoint/2010/main" val="1908552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27</a:t>
            </a:fld>
            <a:endParaRPr lang="en-CA"/>
          </a:p>
        </p:txBody>
      </p:sp>
    </p:spTree>
    <p:extLst>
      <p:ext uri="{BB962C8B-B14F-4D97-AF65-F5344CB8AC3E}">
        <p14:creationId xmlns:p14="http://schemas.microsoft.com/office/powerpoint/2010/main" val="3249043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28</a:t>
            </a:fld>
            <a:endParaRPr lang="en-CA"/>
          </a:p>
        </p:txBody>
      </p:sp>
    </p:spTree>
    <p:extLst>
      <p:ext uri="{BB962C8B-B14F-4D97-AF65-F5344CB8AC3E}">
        <p14:creationId xmlns:p14="http://schemas.microsoft.com/office/powerpoint/2010/main" val="569001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29</a:t>
            </a:fld>
            <a:endParaRPr lang="en-CA"/>
          </a:p>
        </p:txBody>
      </p:sp>
    </p:spTree>
    <p:extLst>
      <p:ext uri="{BB962C8B-B14F-4D97-AF65-F5344CB8AC3E}">
        <p14:creationId xmlns:p14="http://schemas.microsoft.com/office/powerpoint/2010/main" val="381171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这和我们前面讨论</a:t>
                </a:r>
                <a14:m>
                  <m:oMath xmlns:m="http://schemas.openxmlformats.org/officeDocument/2006/math">
                    <m:r>
                      <a:rPr lang="en-CA" i="1">
                        <a:effectLst/>
                        <a:latin typeface="Cambria Math" panose="02040503050406030204" pitchFamily="18" charset="0"/>
                        <a:cs typeface="Times New Roman" panose="02020603050405020304" pitchFamily="18" charset="0"/>
                      </a:rPr>
                      <m:t>𝐸</m:t>
                    </m:r>
                    <m:d>
                      <m:dPr>
                        <m:begChr m:val="["/>
                        <m:endChr m:val="]"/>
                        <m:ctrlPr>
                          <a:rPr lang="en-CA" i="1">
                            <a:effectLst/>
                            <a:latin typeface="Cambria Math" panose="02040503050406030204" pitchFamily="18" charset="0"/>
                            <a:cs typeface="Times New Roman" panose="02020603050405020304" pitchFamily="18" charset="0"/>
                          </a:rPr>
                        </m:ctrlPr>
                      </m:dPr>
                      <m:e>
                        <m:r>
                          <a:rPr lang="en-CA" b="1" i="1">
                            <a:effectLst/>
                            <a:latin typeface="Cambria Math" panose="02040503050406030204" pitchFamily="18" charset="0"/>
                            <a:cs typeface="Times New Roman" panose="02020603050405020304" pitchFamily="18" charset="0"/>
                          </a:rPr>
                          <m:t>𝒆</m:t>
                        </m:r>
                      </m:e>
                    </m:d>
                    <m:r>
                      <a:rPr lang="en-CA" i="1">
                        <a:effectLst/>
                        <a:latin typeface="Cambria Math" panose="02040503050406030204" pitchFamily="18" charset="0"/>
                        <a:cs typeface="Times New Roman" panose="02020603050405020304" pitchFamily="18" charset="0"/>
                      </a:rPr>
                      <m:t>=0</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的假设允许我们通过重复抽样消除干扰项影响，从而得到真实的系数是一致的</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Choice>
        <mc:Fallback xmlns="">
          <p:sp>
            <p:nvSpPr>
              <p:cNvPr id="3" name="Notes Placeholder 2"/>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这和我们前面讨论</a:t>
                </a:r>
                <a:r>
                  <a:rPr lang="en-CA" i="0">
                    <a:effectLst/>
                    <a:latin typeface="Cambria Math" panose="02040503050406030204" pitchFamily="18" charset="0"/>
                    <a:cs typeface="Times New Roman" panose="02020603050405020304" pitchFamily="18" charset="0"/>
                  </a:rPr>
                  <a:t>𝐸[</a:t>
                </a:r>
                <a:r>
                  <a:rPr lang="en-CA" b="1" i="0">
                    <a:effectLst/>
                    <a:latin typeface="Cambria Math" panose="02040503050406030204" pitchFamily="18" charset="0"/>
                    <a:cs typeface="Times New Roman" panose="02020603050405020304" pitchFamily="18" charset="0"/>
                  </a:rPr>
                  <a:t>𝒆]</a:t>
                </a:r>
                <a:r>
                  <a:rPr lang="en-CA" i="0">
                    <a:effectLst/>
                    <a:latin typeface="Cambria Math" panose="02040503050406030204" pitchFamily="18" charset="0"/>
                    <a:cs typeface="Times New Roman" panose="02020603050405020304" pitchFamily="18" charset="0"/>
                  </a:rPr>
                  <a:t>=0</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的假设允许我们通过重复抽样消除干扰项影响，从而得到真实的系数是一致的</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31</a:t>
            </a:fld>
            <a:endParaRPr lang="en-CA"/>
          </a:p>
        </p:txBody>
      </p:sp>
    </p:spTree>
    <p:extLst>
      <p:ext uri="{BB962C8B-B14F-4D97-AF65-F5344CB8AC3E}">
        <p14:creationId xmlns:p14="http://schemas.microsoft.com/office/powerpoint/2010/main" val="3429481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14:m>
                  <m:oMath xmlns:m="http://schemas.openxmlformats.org/officeDocument/2006/math">
                    <m:r>
                      <a:rPr lang="en-US" sz="12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𝑒𝑒</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1200" i="1">
                        <a:effectLst/>
                        <a:latin typeface="Cambria Math" panose="02040503050406030204" pitchFamily="18" charset="0"/>
                        <a:ea typeface="DengXian" panose="02010600030101010101" pitchFamily="2" charset="-122"/>
                        <a:cs typeface="Times New Roman" panose="02020603050405020304" pitchFamily="18" charset="0"/>
                      </a:rPr>
                      <m:t>𝐼</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 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𝑒𝑒′)=𝜎</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2 𝐼</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32</a:t>
            </a:fld>
            <a:endParaRPr lang="en-CA"/>
          </a:p>
        </p:txBody>
      </p:sp>
    </p:spTree>
    <p:extLst>
      <p:ext uri="{BB962C8B-B14F-4D97-AF65-F5344CB8AC3E}">
        <p14:creationId xmlns:p14="http://schemas.microsoft.com/office/powerpoint/2010/main" val="2651914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CA" sz="1100" dirty="0">
                  <a:latin typeface="Times New Roman" panose="02020603050405020304" pitchFamily="18" charset="0"/>
                  <a:ea typeface="DengXian" panose="02010600030101010101" pitchFamily="2" charset="-122"/>
                  <a:cs typeface="Times New Roman" panose="02020603050405020304" pitchFamily="18" charset="0"/>
                </a:endParaRPr>
              </a:p>
              <a:p>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是某个给定值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的情况，可以理解为将</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值固定为某个给定值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的实验，</a:t>
                </a:r>
                <a14:m>
                  <m:oMath xmlns:m="http://schemas.openxmlformats.org/officeDocument/2006/math">
                    <m:r>
                      <a:rPr lang="en-CA"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d>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保证了通过重复实验得到的估计系数平均值等于真实值</a:t>
                </a:r>
                <a14:m>
                  <m:oMath xmlns:m="http://schemas.openxmlformats.org/officeDocument/2006/math">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。与此类似，当</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是另一个给定值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保证了重复实验得到</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sup>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up>
                        </m:sSup>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。如果对所有</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的可能值都进行重复实验，最后把所有的实验的估计系数平均值按</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值的分布概率取平均，因为对不同</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值的重复实验都得到</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，最后再取平均一定等于</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，即</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e>
                        </m:d>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endParaRPr lang="en-CA" sz="1100" dirty="0">
                  <a:latin typeface="Times New Roman" panose="02020603050405020304" pitchFamily="18" charset="0"/>
                  <a:ea typeface="DengXian" panose="02010600030101010101" pitchFamily="2" charset="-122"/>
                  <a:cs typeface="Times New Roman" panose="02020603050405020304" pitchFamily="18" charset="0"/>
                </a:endParaRPr>
              </a:p>
              <a:p>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当</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是某个给定值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𝑿=𝒙</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的情况，可以理解为将</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值固定为某个给定值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𝒙</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的实验，</a:t>
                </a:r>
                <a:r>
                  <a:rPr lang="en-CA"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𝒆│𝑿=𝒙)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𝟎</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保证了通过重复实验得到的估计系数平均值等于真实值</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̂│𝑿=𝒙)=𝜷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。与此类似，当</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是另一个给定值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𝒆│𝑿=𝒙′)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𝟎</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保证了重复实验得到</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̂│𝑿=𝒙^′ )=𝜷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。如果对所有</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的可能值都进行重复实验，最后把所有的实验的估计系数平均值按</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值的分布概率取平均，因为对不同</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值的重复实验都得到</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，最后再取平均一定等于</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，即</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_</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𝑋</a:t>
                </a:r>
                <a:r>
                  <a:rPr lang="en-CA" sz="1200" i="0">
                    <a:effectLst/>
                    <a:latin typeface="Cambria Math" panose="02040503050406030204" pitchFamily="18" charset="0"/>
                    <a:ea typeface="DengXian" panose="02010600030101010101" pitchFamily="2" charset="-122"/>
                    <a:cs typeface="Times New Roman" panose="02020603050405020304" pitchFamily="18" charset="0"/>
                  </a:rPr>
                  <a:t> (</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_</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𝑋</a:t>
                </a:r>
                <a:r>
                  <a:rPr lang="en-CA" sz="1200" i="0">
                    <a:effectLst/>
                    <a:latin typeface="Cambria Math" panose="02040503050406030204" pitchFamily="18" charset="0"/>
                    <a:ea typeface="DengXian" panose="02010600030101010101" pitchFamily="2" charset="-122"/>
                    <a:cs typeface="Times New Roman" panose="02020603050405020304" pitchFamily="18" charset="0"/>
                  </a:rPr>
                  <a:t> (</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𝜷)=𝜷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39</a:t>
            </a:fld>
            <a:endParaRPr lang="en-CA"/>
          </a:p>
        </p:txBody>
      </p:sp>
    </p:spTree>
    <p:extLst>
      <p:ext uri="{BB962C8B-B14F-4D97-AF65-F5344CB8AC3E}">
        <p14:creationId xmlns:p14="http://schemas.microsoft.com/office/powerpoint/2010/main" val="312422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A6B7D28A-5231-4980-8007-81B5F746C148}" type="datetime1">
              <a:rPr lang="en-CA" smtClean="0"/>
              <a:t>2020-09-16</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01571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3D9DFEC1-91B3-4316-AAD3-E51E4FB1E7F7}"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985117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7016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342900" indent="-342900">
              <a:buFont typeface="Arial" panose="020B0604020202020204" pitchFamily="34" charset="0"/>
              <a:buChar char="•"/>
              <a:defRPr sz="2400">
                <a:solidFill>
                  <a:schemeClr val="tx1"/>
                </a:solidFill>
                <a:latin typeface="DengXian" panose="02010600030101010101" pitchFamily="2" charset="-122"/>
                <a:ea typeface="DengXian" panose="02010600030101010101" pitchFamily="2" charset="-122"/>
              </a:defRPr>
            </a:lvl1pPr>
            <a:lvl2pPr marL="604838" indent="-285750">
              <a:buFont typeface="Arial" panose="020B0604020202020204" pitchFamily="34" charset="0"/>
              <a:buChar char="•"/>
              <a:defRPr sz="2000">
                <a:solidFill>
                  <a:schemeClr val="tx1"/>
                </a:solidFill>
                <a:latin typeface="DengXian" panose="02010600030101010101" pitchFamily="2" charset="-122"/>
                <a:ea typeface="DengXian" panose="02010600030101010101" pitchFamily="2" charset="-122"/>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a:p>
            <a:pPr lvl="1"/>
            <a:r>
              <a:rPr lang="en-US" altLang="zh-CN" dirty="0" err="1"/>
              <a:t>gggg</a:t>
            </a:r>
            <a:endParaRPr lang="en-US" dirty="0"/>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436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4EE86E53-B90B-4BD4-BCE4-D2C18082B809}" type="datetime1">
              <a:rPr lang="en-CA" smtClean="0"/>
              <a:t>2020-09-16</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4057144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524A010A-A085-477A-AA45-C7042A405FF8}" type="datetime1">
              <a:rPr lang="en-CA" smtClean="0"/>
              <a:t>2020-09-16</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136566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183E48E5-5109-4D82-A621-44F353457948}" type="datetime1">
              <a:rPr lang="en-CA" smtClean="0"/>
              <a:t>2020-09-16</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264147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46E448B2-78D2-43C0-83A9-27F6A892C2DC}" type="datetime1">
              <a:rPr lang="en-CA" smtClean="0"/>
              <a:t>2020-09-16</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411151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42CDF11C-3E21-4FCC-BEEF-D2AC3CC3DE4B}" type="datetime1">
              <a:rPr lang="en-CA" smtClean="0"/>
              <a:t>2020-09-16</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E2DB919F-144D-4AC0-A29B-96644EBF650F}" type="slidenum">
              <a:rPr lang="en-CA" smtClean="0"/>
              <a:t>‹#›</a:t>
            </a:fld>
            <a:endParaRPr lang="en-CA"/>
          </a:p>
        </p:txBody>
      </p:sp>
    </p:spTree>
    <p:extLst>
      <p:ext uri="{BB962C8B-B14F-4D97-AF65-F5344CB8AC3E}">
        <p14:creationId xmlns:p14="http://schemas.microsoft.com/office/powerpoint/2010/main" val="122574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BA91ABD7-5F0C-4517-8324-24129DACC678}" type="datetime1">
              <a:rPr lang="en-CA" smtClean="0"/>
              <a:t>2020-09-16</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E2DB919F-144D-4AC0-A29B-96644EBF650F}" type="slidenum">
              <a:rPr lang="en-CA" smtClean="0"/>
              <a:t>‹#›</a:t>
            </a:fld>
            <a:endParaRPr lang="en-CA"/>
          </a:p>
        </p:txBody>
      </p:sp>
    </p:spTree>
    <p:extLst>
      <p:ext uri="{BB962C8B-B14F-4D97-AF65-F5344CB8AC3E}">
        <p14:creationId xmlns:p14="http://schemas.microsoft.com/office/powerpoint/2010/main" val="4194241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47381557-5677-4D1A-A899-D2034AA17F51}"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146107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C00D6117-E219-45E6-908E-80ED1426999D}" type="datetime1">
              <a:rPr lang="en-CA" smtClean="0"/>
              <a:t>2020-09-16</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38595960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1.bin"/><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8.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0304FAD-0D05-40B9-9524-AF7291C967D1}"/>
              </a:ext>
            </a:extLst>
          </p:cNvPr>
          <p:cNvSpPr>
            <a:spLocks noGrp="1"/>
          </p:cNvSpPr>
          <p:nvPr>
            <p:ph type="subTitle" idx="1"/>
          </p:nvPr>
        </p:nvSpPr>
        <p:spPr/>
        <p:txBody>
          <a:bodyPr/>
          <a:lstStyle/>
          <a:p>
            <a:r>
              <a:rPr lang="zh-CN" altLang="en-US" dirty="0"/>
              <a:t>邱嘉平</a:t>
            </a:r>
            <a:endParaRPr lang="en-CA" dirty="0"/>
          </a:p>
        </p:txBody>
      </p:sp>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571F6C0-E928-4AC4-81DD-C156AC38D7A3}"/>
                  </a:ext>
                </a:extLst>
              </p:cNvPr>
              <p:cNvSpPr>
                <a:spLocks noGrp="1"/>
              </p:cNvSpPr>
              <p:nvPr>
                <p:ph type="ctrTitle"/>
              </p:nvPr>
            </p:nvSpPr>
            <p:spPr/>
            <p:txBody>
              <a:bodyPr/>
              <a:lstStyle/>
              <a:p>
                <a:r>
                  <a:rPr lang="zh-CN" altLang="en-US" dirty="0"/>
                  <a:t>第三章：线性回归</a:t>
                </a:r>
                <a:r>
                  <a:rPr lang="en-US" altLang="zh-CN" dirty="0"/>
                  <a:t> </a:t>
                </a:r>
                <a14:m>
                  <m:oMath xmlns:m="http://schemas.openxmlformats.org/officeDocument/2006/math">
                    <m:r>
                      <a:rPr lang="en-US" altLang="zh-CN" i="1" smtClean="0">
                        <a:latin typeface="Cambria Math" panose="02040503050406030204" pitchFamily="18" charset="0"/>
                        <a:ea typeface="Cambria Math" panose="02040503050406030204" pitchFamily="18" charset="0"/>
                      </a:rPr>
                      <m:t>−</m:t>
                    </m:r>
                  </m:oMath>
                </a14:m>
                <a:r>
                  <a:rPr lang="zh-CN" altLang="en-US" dirty="0"/>
                  <a:t> 运用篇</a:t>
                </a:r>
                <a:endParaRPr lang="en-CA" dirty="0"/>
              </a:p>
            </p:txBody>
          </p:sp>
        </mc:Choice>
        <mc:Fallback xmlns="">
          <p:sp>
            <p:nvSpPr>
              <p:cNvPr id="2" name="Title 1">
                <a:extLst>
                  <a:ext uri="{FF2B5EF4-FFF2-40B4-BE49-F238E27FC236}">
                    <a16:creationId xmlns:a16="http://schemas.microsoft.com/office/drawing/2014/main" id="{D571F6C0-E928-4AC4-81DD-C156AC38D7A3}"/>
                  </a:ext>
                </a:extLst>
              </p:cNvPr>
              <p:cNvSpPr>
                <a:spLocks noGrp="1" noRot="1" noChangeAspect="1" noMove="1" noResize="1" noEditPoints="1" noAdjustHandles="1" noChangeArrowheads="1" noChangeShapeType="1" noTextEdit="1"/>
              </p:cNvSpPr>
              <p:nvPr>
                <p:ph type="ctrTitle"/>
              </p:nvPr>
            </p:nvSpPr>
            <p:spPr>
              <a:blipFill>
                <a:blip r:embed="rId2"/>
                <a:stretch>
                  <a:fillRect/>
                </a:stretch>
              </a:blipFill>
            </p:spPr>
            <p:txBody>
              <a:bodyPr/>
              <a:lstStyle/>
              <a:p>
                <a:r>
                  <a:rPr lang="en-CA">
                    <a:noFill/>
                  </a:rPr>
                  <a:t> </a:t>
                </a:r>
              </a:p>
            </p:txBody>
          </p:sp>
        </mc:Fallback>
      </mc:AlternateContent>
      <p:pic>
        <p:nvPicPr>
          <p:cNvPr id="5" name="Picture 4" descr="A screenshot of a cell phone&#10;&#10;Description automatically generated">
            <a:extLst>
              <a:ext uri="{FF2B5EF4-FFF2-40B4-BE49-F238E27FC236}">
                <a16:creationId xmlns:a16="http://schemas.microsoft.com/office/drawing/2014/main" id="{03F478D7-6B49-4534-B2DD-8BF85E992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158" y="3140149"/>
            <a:ext cx="4340223" cy="3717851"/>
          </a:xfrm>
          <a:prstGeom prst="rect">
            <a:avLst/>
          </a:prstGeom>
        </p:spPr>
      </p:pic>
      <p:sp>
        <p:nvSpPr>
          <p:cNvPr id="6" name="Footer Placeholder 5">
            <a:extLst>
              <a:ext uri="{FF2B5EF4-FFF2-40B4-BE49-F238E27FC236}">
                <a16:creationId xmlns:a16="http://schemas.microsoft.com/office/drawing/2014/main" id="{BCA840A5-A175-4016-A6B7-DBAD63764D39}"/>
              </a:ext>
            </a:extLst>
          </p:cNvPr>
          <p:cNvSpPr>
            <a:spLocks noGrp="1"/>
          </p:cNvSpPr>
          <p:nvPr>
            <p:ph type="ftr" sz="quarter" idx="11"/>
          </p:nvPr>
        </p:nvSpPr>
        <p:spPr>
          <a:xfrm>
            <a:off x="6826102" y="6080051"/>
            <a:ext cx="5283200" cy="457200"/>
          </a:xfrm>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02179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221B3F6-DBCD-4CC3-92D7-6E775197D2B3}"/>
                  </a:ext>
                </a:extLst>
              </p:cNvPr>
              <p:cNvSpPr>
                <a:spLocks noGrp="1"/>
              </p:cNvSpPr>
              <p:nvPr>
                <p:ph type="title"/>
              </p:nvPr>
            </p:nvSpPr>
            <p:spPr/>
            <p:txBody>
              <a:bodyPr/>
              <a:lstStyle/>
              <a:p>
                <a:r>
                  <a:rPr lang="zh-CN" b="1" dirty="0">
                    <a:effectLst/>
                    <a:ea typeface="DengXian" panose="02010600030101010101" pitchFamily="2" charset="-122"/>
                  </a:rPr>
                  <a:t>假设</a:t>
                </a:r>
                <a:r>
                  <a:rPr lang="en-US" b="1" dirty="0">
                    <a:effectLst/>
                    <a:latin typeface="DengXian" panose="02010600030101010101" pitchFamily="2" charset="-122"/>
                  </a:rPr>
                  <a:t>3</a:t>
                </a:r>
                <a:r>
                  <a:rPr lang="zh-CN" b="1" dirty="0">
                    <a:effectLst/>
                    <a:ea typeface="DengXian" panose="02010600030101010101" pitchFamily="2" charset="-122"/>
                  </a:rPr>
                  <a:t>：</a:t>
                </a:r>
                <a14:m>
                  <m:oMath xmlns:m="http://schemas.openxmlformats.org/officeDocument/2006/math">
                    <m:r>
                      <a:rPr lang="zh-CN" b="1">
                        <a:effectLst/>
                        <a:latin typeface="Cambria Math" panose="02040503050406030204" pitchFamily="18" charset="0"/>
                        <a:ea typeface="Cambria Math" panose="02040503050406030204" pitchFamily="18" charset="0"/>
                      </a:rPr>
                      <m:t> </m:t>
                    </m:r>
                    <m:r>
                      <a:rPr lang="en-US" b="1" i="1">
                        <a:effectLst/>
                        <a:latin typeface="Cambria Math" panose="02040503050406030204" pitchFamily="18" charset="0"/>
                      </a:rPr>
                      <m:t>𝐄</m:t>
                    </m:r>
                    <m:d>
                      <m:dPr>
                        <m:begChr m:val="["/>
                        <m:endChr m:val="]"/>
                        <m:ctrlPr>
                          <a:rPr lang="en-CA" b="1" i="1">
                            <a:effectLst/>
                            <a:latin typeface="Cambria Math" panose="02040503050406030204" pitchFamily="18" charset="0"/>
                          </a:rPr>
                        </m:ctrlPr>
                      </m:dPr>
                      <m:e>
                        <m:r>
                          <a:rPr lang="en-US" b="1" i="1">
                            <a:effectLst/>
                            <a:latin typeface="Cambria Math" panose="02040503050406030204" pitchFamily="18" charset="0"/>
                          </a:rPr>
                          <m:t>𝒆</m:t>
                        </m:r>
                      </m:e>
                    </m:d>
                    <m:r>
                      <a:rPr lang="en-US" b="1">
                        <a:effectLst/>
                        <a:latin typeface="Cambria Math" panose="02040503050406030204" pitchFamily="18" charset="0"/>
                      </a:rPr>
                      <m:t>=</m:t>
                    </m:r>
                    <m:r>
                      <a:rPr lang="en-US"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2221B3F6-DBCD-4CC3-92D7-6E775197D2B3}"/>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263DE47-E74F-41E0-9618-25F2C490DA74}"/>
                  </a:ext>
                </a:extLst>
              </p:cNvPr>
              <p:cNvSpPr>
                <a:spLocks noGrp="1"/>
              </p:cNvSpPr>
              <p:nvPr>
                <p:ph type="body" idx="1"/>
              </p:nvPr>
            </p:nvSpPr>
            <p:spPr/>
            <p:txBody>
              <a:bodyPr/>
              <a:lstStyle/>
              <a:p>
                <a:r>
                  <a:rPr lang="zh-CN" dirty="0">
                    <a:effectLst/>
                    <a:ea typeface="DengXian" panose="02010600030101010101" pitchFamily="2" charset="-122"/>
                    <a:cs typeface="Times New Roman" panose="02020603050405020304" pitchFamily="18" charset="0"/>
                  </a:rPr>
                  <a:t>这个假设是指每个观测点</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ea typeface="DengXian" panose="02010600030101010101" pitchFamily="2" charset="-122"/>
                    <a:cs typeface="Times New Roman" panose="02020603050405020304" pitchFamily="18" charset="0"/>
                  </a:rPr>
                  <a:t>的干扰项的均值为</a:t>
                </a:r>
                <a:r>
                  <a:rPr lang="en-US" dirty="0">
                    <a:effectLst/>
                    <a:latin typeface="Times New Roman" panose="02020603050405020304" pitchFamily="18" charset="0"/>
                    <a:ea typeface="DengXian" panose="02010600030101010101" pitchFamily="2" charset="-122"/>
                  </a:rPr>
                  <a:t>0</a:t>
                </a: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r>
                  <a:rPr lang="zh-CN" dirty="0">
                    <a:effectLst/>
                    <a:latin typeface="Calibri" panose="020F0502020204030204" pitchFamily="34" charset="0"/>
                    <a:ea typeface="DengXian" panose="02010600030101010101" pitchFamily="2" charset="-122"/>
                    <a:cs typeface="Times New Roman" panose="02020603050405020304" pitchFamily="18" charset="0"/>
                  </a:rPr>
                  <a:t>它的意思是对于每个观测点，在重复实验（重复抽样）的情形下，干扰项的值有时为正，有时为负，但平均值为</a:t>
                </a:r>
                <a:r>
                  <a:rPr lang="en-US" dirty="0">
                    <a:effectLst/>
                    <a:latin typeface="DengXian" panose="02010600030101010101" pitchFamily="2" charset="-122"/>
                    <a:ea typeface="DengXian" panose="02010600030101010101" pitchFamily="2" charset="-122"/>
                    <a:cs typeface="Times New Roman" panose="02020603050405020304" pitchFamily="18" charset="0"/>
                  </a:rPr>
                  <a:t>0</a:t>
                </a:r>
                <a:r>
                  <a:rPr lang="en-CA" dirty="0">
                    <a:latin typeface="Calibri" panose="020F0502020204030204" pitchFamily="34" charset="0"/>
                    <a:ea typeface="DengXian" panose="02010600030101010101" pitchFamily="2" charset="-122"/>
                    <a:cs typeface="Times New Roman" panose="02020603050405020304" pitchFamily="18" charset="0"/>
                  </a:rPr>
                  <a:t>.</a:t>
                </a:r>
              </a:p>
              <a:p>
                <a:endParaRPr lang="en-CA" altLang="zh-CN" b="1" dirty="0">
                  <a:effectLst/>
                  <a:latin typeface="Calibri" panose="020F0502020204030204" pitchFamily="34" charset="0"/>
                  <a:ea typeface="DengXian" panose="02010600030101010101" pitchFamily="2" charset="-122"/>
                  <a:cs typeface="Times New Roman" panose="02020603050405020304" pitchFamily="18" charset="0"/>
                </a:endParaRPr>
              </a:p>
              <a:p>
                <a:r>
                  <a:rPr lang="zh-CN" b="1" dirty="0">
                    <a:effectLst/>
                    <a:latin typeface="Calibri" panose="020F0502020204030204" pitchFamily="34" charset="0"/>
                    <a:ea typeface="DengXian" panose="02010600030101010101" pitchFamily="2" charset="-122"/>
                    <a:cs typeface="Times New Roman" panose="02020603050405020304" pitchFamily="18" charset="0"/>
                  </a:rPr>
                  <a:t>这个假设保证了在解释变量固定的情况下，我们可以通过重复实验（重复抽样</a:t>
                </a:r>
                <a:r>
                  <a:rPr lang="en-US" b="1" dirty="0">
                    <a:effectLst/>
                    <a:latin typeface="DengXian" panose="02010600030101010101" pitchFamily="2" charset="-122"/>
                    <a:ea typeface="DengXian" panose="02010600030101010101" pitchFamily="2" charset="-122"/>
                    <a:cs typeface="Times New Roman" panose="02020603050405020304" pitchFamily="18" charset="0"/>
                  </a:rPr>
                  <a:t>)</a:t>
                </a:r>
                <a:r>
                  <a:rPr lang="zh-CN" b="1" dirty="0">
                    <a:effectLst/>
                    <a:latin typeface="Calibri" panose="020F0502020204030204" pitchFamily="34" charset="0"/>
                    <a:ea typeface="DengXian" panose="02010600030101010101" pitchFamily="2" charset="-122"/>
                    <a:cs typeface="Times New Roman" panose="02020603050405020304" pitchFamily="18" charset="0"/>
                  </a:rPr>
                  <a:t>，去除干扰项的影响，从而得到解释变量和被解释变量的因果关系。</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263DE47-E74F-41E0-9618-25F2C490DA74}"/>
                  </a:ext>
                </a:extLst>
              </p:cNvPr>
              <p:cNvSpPr>
                <a:spLocks noGrp="1" noRot="1" noChangeAspect="1" noMove="1" noResize="1" noEditPoints="1" noAdjustHandles="1" noChangeArrowheads="1" noChangeShapeType="1" noTextEdit="1"/>
              </p:cNvSpPr>
              <p:nvPr>
                <p:ph type="body" idx="1"/>
              </p:nvPr>
            </p:nvSpPr>
            <p:spPr>
              <a:blipFill>
                <a:blip r:embed="rId3"/>
                <a:stretch>
                  <a:fillRect l="-504" t="-1051" b="-1752"/>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22A6ABF2-3ECF-4DAC-B888-3867FEED5FAB}"/>
              </a:ext>
            </a:extLst>
          </p:cNvPr>
          <p:cNvPicPr>
            <a:picLocks noChangeAspect="1"/>
          </p:cNvPicPr>
          <p:nvPr/>
        </p:nvPicPr>
        <p:blipFill>
          <a:blip r:embed="rId4"/>
          <a:stretch>
            <a:fillRect/>
          </a:stretch>
        </p:blipFill>
        <p:spPr>
          <a:xfrm>
            <a:off x="4172762" y="1750828"/>
            <a:ext cx="2782349" cy="2048540"/>
          </a:xfrm>
          <a:prstGeom prst="rect">
            <a:avLst/>
          </a:prstGeom>
        </p:spPr>
      </p:pic>
      <p:sp>
        <p:nvSpPr>
          <p:cNvPr id="4" name="Footer Placeholder 3">
            <a:extLst>
              <a:ext uri="{FF2B5EF4-FFF2-40B4-BE49-F238E27FC236}">
                <a16:creationId xmlns:a16="http://schemas.microsoft.com/office/drawing/2014/main" id="{9E111A3A-3609-475C-9DAC-0E42ED451B5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9136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247756" y="1136684"/>
            <a:ext cx="6068069" cy="5221061"/>
          </a:xfrm>
        </p:spPr>
        <p:txBody>
          <a:bodyPr/>
          <a:lstStyle/>
          <a:p>
            <a:pPr>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A</a:t>
            </a:r>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点是在一轮实验中得到的两个实验观测值。</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通过这两点，我们可以估计温度和细菌生长速度的线性关系，这体现为连接</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A</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点和</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点的虚线斜率。</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nSpc>
                <a:spcPct val="150000"/>
              </a:lnSpc>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p:txBody>
      </p:sp>
      <p:grpSp>
        <p:nvGrpSpPr>
          <p:cNvPr id="37" name="Group 36">
            <a:extLst>
              <a:ext uri="{FF2B5EF4-FFF2-40B4-BE49-F238E27FC236}">
                <a16:creationId xmlns:a16="http://schemas.microsoft.com/office/drawing/2014/main" id="{D6D526F3-814D-4ED9-BD8C-9378DAD5A403}"/>
              </a:ext>
            </a:extLst>
          </p:cNvPr>
          <p:cNvGrpSpPr/>
          <p:nvPr/>
        </p:nvGrpSpPr>
        <p:grpSpPr>
          <a:xfrm>
            <a:off x="6790154" y="1296197"/>
            <a:ext cx="5136896" cy="4849421"/>
            <a:chOff x="0" y="0"/>
            <a:chExt cx="5473700" cy="3345875"/>
          </a:xfrm>
        </p:grpSpPr>
        <p:grpSp>
          <p:nvGrpSpPr>
            <p:cNvPr id="38" name="Group 37">
              <a:extLst>
                <a:ext uri="{FF2B5EF4-FFF2-40B4-BE49-F238E27FC236}">
                  <a16:creationId xmlns:a16="http://schemas.microsoft.com/office/drawing/2014/main" id="{FDFF398E-C805-45C0-8406-9752076EADB6}"/>
                </a:ext>
              </a:extLst>
            </p:cNvPr>
            <p:cNvGrpSpPr/>
            <p:nvPr/>
          </p:nvGrpSpPr>
          <p:grpSpPr>
            <a:xfrm>
              <a:off x="0" y="0"/>
              <a:ext cx="5257397" cy="3345875"/>
              <a:chOff x="367244" y="0"/>
              <a:chExt cx="5305847" cy="3579069"/>
            </a:xfrm>
          </p:grpSpPr>
          <p:grpSp>
            <p:nvGrpSpPr>
              <p:cNvPr id="42" name="Group 41">
                <a:extLst>
                  <a:ext uri="{FF2B5EF4-FFF2-40B4-BE49-F238E27FC236}">
                    <a16:creationId xmlns:a16="http://schemas.microsoft.com/office/drawing/2014/main" id="{B201282E-B101-417E-9853-648B6C5C023F}"/>
                  </a:ext>
                </a:extLst>
              </p:cNvPr>
              <p:cNvGrpSpPr/>
              <p:nvPr/>
            </p:nvGrpSpPr>
            <p:grpSpPr>
              <a:xfrm>
                <a:off x="367244" y="0"/>
                <a:ext cx="5305847" cy="3579069"/>
                <a:chOff x="367244" y="0"/>
                <a:chExt cx="5305847" cy="3579069"/>
              </a:xfrm>
            </p:grpSpPr>
            <p:cxnSp>
              <p:nvCxnSpPr>
                <p:cNvPr id="44" name="Straight Connector 43">
                  <a:extLst>
                    <a:ext uri="{FF2B5EF4-FFF2-40B4-BE49-F238E27FC236}">
                      <a16:creationId xmlns:a16="http://schemas.microsoft.com/office/drawing/2014/main" id="{C23985B8-4C2E-42C1-A9D1-DA13ABDF0C15}"/>
                    </a:ext>
                  </a:extLst>
                </p:cNvPr>
                <p:cNvCxnSpPr/>
                <p:nvPr/>
              </p:nvCxnSpPr>
              <p:spPr>
                <a:xfrm>
                  <a:off x="4474564" y="0"/>
                  <a:ext cx="7581" cy="2495862"/>
                </a:xfrm>
                <a:prstGeom prst="line">
                  <a:avLst/>
                </a:prstGeom>
                <a:noFill/>
                <a:ln w="6350" cap="flat" cmpd="sng" algn="ctr">
                  <a:solidFill>
                    <a:srgbClr val="5B9BD5"/>
                  </a:solidFill>
                  <a:prstDash val="solid"/>
                  <a:miter lim="800000"/>
                </a:ln>
                <a:effectLst/>
              </p:spPr>
            </p:cxnSp>
            <p:cxnSp>
              <p:nvCxnSpPr>
                <p:cNvPr id="45" name="Straight Connector 44">
                  <a:extLst>
                    <a:ext uri="{FF2B5EF4-FFF2-40B4-BE49-F238E27FC236}">
                      <a16:creationId xmlns:a16="http://schemas.microsoft.com/office/drawing/2014/main" id="{02F4548B-A91D-460F-939D-450839577AAF}"/>
                    </a:ext>
                  </a:extLst>
                </p:cNvPr>
                <p:cNvCxnSpPr/>
                <p:nvPr/>
              </p:nvCxnSpPr>
              <p:spPr>
                <a:xfrm>
                  <a:off x="2473377" y="839449"/>
                  <a:ext cx="0" cy="2226039"/>
                </a:xfrm>
                <a:prstGeom prst="line">
                  <a:avLst/>
                </a:prstGeom>
                <a:noFill/>
                <a:ln w="6350" cap="flat" cmpd="sng" algn="ctr">
                  <a:solidFill>
                    <a:srgbClr val="5B9BD5"/>
                  </a:solidFill>
                  <a:prstDash val="solid"/>
                  <a:miter lim="800000"/>
                </a:ln>
                <a:effectLst/>
              </p:spPr>
            </p:cxnSp>
            <p:grpSp>
              <p:nvGrpSpPr>
                <p:cNvPr id="46" name="Group 45">
                  <a:extLst>
                    <a:ext uri="{FF2B5EF4-FFF2-40B4-BE49-F238E27FC236}">
                      <a16:creationId xmlns:a16="http://schemas.microsoft.com/office/drawing/2014/main" id="{061389F1-4595-4560-BFC8-E0BF3DB4932A}"/>
                    </a:ext>
                  </a:extLst>
                </p:cNvPr>
                <p:cNvGrpSpPr/>
                <p:nvPr/>
              </p:nvGrpSpPr>
              <p:grpSpPr>
                <a:xfrm>
                  <a:off x="367244" y="329783"/>
                  <a:ext cx="5305847" cy="3249286"/>
                  <a:chOff x="367244" y="0"/>
                  <a:chExt cx="5305847" cy="3249286"/>
                </a:xfrm>
              </p:grpSpPr>
              <p:grpSp>
                <p:nvGrpSpPr>
                  <p:cNvPr id="47" name="Group 46">
                    <a:extLst>
                      <a:ext uri="{FF2B5EF4-FFF2-40B4-BE49-F238E27FC236}">
                        <a16:creationId xmlns:a16="http://schemas.microsoft.com/office/drawing/2014/main" id="{0DC3DD93-DD2F-4FF2-9830-1CCABDED23E9}"/>
                      </a:ext>
                    </a:extLst>
                  </p:cNvPr>
                  <p:cNvGrpSpPr/>
                  <p:nvPr/>
                </p:nvGrpSpPr>
                <p:grpSpPr>
                  <a:xfrm>
                    <a:off x="367244" y="0"/>
                    <a:ext cx="5305847" cy="3249286"/>
                    <a:chOff x="367265" y="121288"/>
                    <a:chExt cx="5306153" cy="3249850"/>
                  </a:xfrm>
                </p:grpSpPr>
                <p:grpSp>
                  <p:nvGrpSpPr>
                    <p:cNvPr id="50" name="Group 49">
                      <a:extLst>
                        <a:ext uri="{FF2B5EF4-FFF2-40B4-BE49-F238E27FC236}">
                          <a16:creationId xmlns:a16="http://schemas.microsoft.com/office/drawing/2014/main" id="{AAF8ED21-CFC2-42E7-8988-41A6592CB233}"/>
                        </a:ext>
                      </a:extLst>
                    </p:cNvPr>
                    <p:cNvGrpSpPr/>
                    <p:nvPr/>
                  </p:nvGrpSpPr>
                  <p:grpSpPr>
                    <a:xfrm>
                      <a:off x="367265" y="121288"/>
                      <a:ext cx="5306153" cy="3249850"/>
                      <a:chOff x="652072" y="0"/>
                      <a:chExt cx="5306153" cy="3249850"/>
                    </a:xfrm>
                  </p:grpSpPr>
                  <p:grpSp>
                    <p:nvGrpSpPr>
                      <p:cNvPr id="55" name="Group 54">
                        <a:extLst>
                          <a:ext uri="{FF2B5EF4-FFF2-40B4-BE49-F238E27FC236}">
                            <a16:creationId xmlns:a16="http://schemas.microsoft.com/office/drawing/2014/main" id="{3CA527B1-FE1C-4986-A1BC-C17C832A4F58}"/>
                          </a:ext>
                        </a:extLst>
                      </p:cNvPr>
                      <p:cNvGrpSpPr/>
                      <p:nvPr/>
                    </p:nvGrpSpPr>
                    <p:grpSpPr>
                      <a:xfrm>
                        <a:off x="652072" y="0"/>
                        <a:ext cx="5306153" cy="3249850"/>
                        <a:chOff x="652072" y="0"/>
                        <a:chExt cx="5306153" cy="3249850"/>
                      </a:xfrm>
                    </p:grpSpPr>
                    <p:cxnSp>
                      <p:nvCxnSpPr>
                        <p:cNvPr id="60" name="Straight Arrow Connector 59">
                          <a:extLst>
                            <a:ext uri="{FF2B5EF4-FFF2-40B4-BE49-F238E27FC236}">
                              <a16:creationId xmlns:a16="http://schemas.microsoft.com/office/drawing/2014/main" id="{E475D098-0DD9-43E4-BE25-C0159B271ECB}"/>
                            </a:ext>
                          </a:extLst>
                        </p:cNvPr>
                        <p:cNvCxnSpPr/>
                        <p:nvPr/>
                      </p:nvCxnSpPr>
                      <p:spPr>
                        <a:xfrm>
                          <a:off x="1888761" y="2803160"/>
                          <a:ext cx="3912433" cy="0"/>
                        </a:xfrm>
                        <a:prstGeom prst="straightConnector1">
                          <a:avLst/>
                        </a:prstGeom>
                        <a:noFill/>
                        <a:ln w="6350" cap="flat" cmpd="sng" algn="ctr">
                          <a:solidFill>
                            <a:srgbClr val="5B9BD5"/>
                          </a:solidFill>
                          <a:prstDash val="solid"/>
                          <a:miter lim="800000"/>
                          <a:tailEnd type="triangle"/>
                        </a:ln>
                        <a:effectLst/>
                      </p:spPr>
                    </p:cxnSp>
                    <p:cxnSp>
                      <p:nvCxnSpPr>
                        <p:cNvPr id="61" name="Straight Arrow Connector 60">
                          <a:extLst>
                            <a:ext uri="{FF2B5EF4-FFF2-40B4-BE49-F238E27FC236}">
                              <a16:creationId xmlns:a16="http://schemas.microsoft.com/office/drawing/2014/main" id="{8B3D8FED-825B-4FE2-A3A0-37572866EDE5}"/>
                            </a:ext>
                          </a:extLst>
                        </p:cNvPr>
                        <p:cNvCxnSpPr/>
                        <p:nvPr/>
                      </p:nvCxnSpPr>
                      <p:spPr>
                        <a:xfrm flipV="1">
                          <a:off x="1888761" y="89941"/>
                          <a:ext cx="37475" cy="2712907"/>
                        </a:xfrm>
                        <a:prstGeom prst="straightConnector1">
                          <a:avLst/>
                        </a:prstGeom>
                        <a:noFill/>
                        <a:ln w="6350" cap="flat" cmpd="sng" algn="ctr">
                          <a:solidFill>
                            <a:srgbClr val="5B9BD5"/>
                          </a:solidFill>
                          <a:prstDash val="solid"/>
                          <a:miter lim="800000"/>
                          <a:tailEnd type="triangle"/>
                        </a:ln>
                        <a:effectLst/>
                      </p:spPr>
                    </p:cxnSp>
                    <p:cxnSp>
                      <p:nvCxnSpPr>
                        <p:cNvPr id="62" name="Straight Connector 61">
                          <a:extLst>
                            <a:ext uri="{FF2B5EF4-FFF2-40B4-BE49-F238E27FC236}">
                              <a16:creationId xmlns:a16="http://schemas.microsoft.com/office/drawing/2014/main" id="{63D763FD-91C9-406F-AD3B-B9C817EAB2C2}"/>
                            </a:ext>
                          </a:extLst>
                        </p:cNvPr>
                        <p:cNvCxnSpPr/>
                        <p:nvPr/>
                      </p:nvCxnSpPr>
                      <p:spPr>
                        <a:xfrm flipV="1">
                          <a:off x="2778934" y="981853"/>
                          <a:ext cx="1988277" cy="711413"/>
                        </a:xfrm>
                        <a:prstGeom prst="line">
                          <a:avLst/>
                        </a:prstGeom>
                        <a:noFill/>
                        <a:ln w="15875" cap="flat" cmpd="sng" algn="ctr">
                          <a:solidFill>
                            <a:srgbClr val="5B9BD5"/>
                          </a:solidFill>
                          <a:prstDash val="solid"/>
                          <a:miter lim="800000"/>
                          <a:headEnd type="oval"/>
                          <a:tailEnd type="oval"/>
                        </a:ln>
                        <a:effectLst/>
                      </p:spPr>
                    </p:cxnSp>
                    <mc:AlternateContent xmlns:mc="http://schemas.openxmlformats.org/markup-compatibility/2006" xmlns:a14="http://schemas.microsoft.com/office/drawing/2010/main">
                      <mc:Choice Requires="a14">
                        <p:sp>
                          <p:nvSpPr>
                            <p:cNvPr id="63" name="Text Box 58">
                              <a:extLst>
                                <a:ext uri="{FF2B5EF4-FFF2-40B4-BE49-F238E27FC236}">
                                  <a16:creationId xmlns:a16="http://schemas.microsoft.com/office/drawing/2014/main" id="{043F8E77-E9D4-4EEA-81C2-7DE1C55F4E92}"/>
                                </a:ext>
                              </a:extLst>
                            </p:cNvPr>
                            <p:cNvSpPr txBox="1"/>
                            <p:nvPr/>
                          </p:nvSpPr>
                          <p:spPr>
                            <a:xfrm>
                              <a:off x="2440528" y="2846126"/>
                              <a:ext cx="905552" cy="3377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=30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3" name="Text Box 58">
                              <a:extLst>
                                <a:ext uri="{FF2B5EF4-FFF2-40B4-BE49-F238E27FC236}">
                                  <a16:creationId xmlns:a16="http://schemas.microsoft.com/office/drawing/2014/main" id="{043F8E77-E9D4-4EEA-81C2-7DE1C55F4E92}"/>
                                </a:ext>
                              </a:extLst>
                            </p:cNvPr>
                            <p:cNvSpPr txBox="1">
                              <a:spLocks noRot="1" noChangeAspect="1" noMove="1" noResize="1" noEditPoints="1" noAdjustHandles="1" noChangeArrowheads="1" noChangeShapeType="1" noTextEdit="1"/>
                            </p:cNvSpPr>
                            <p:nvPr/>
                          </p:nvSpPr>
                          <p:spPr>
                            <a:xfrm>
                              <a:off x="2440528" y="2846126"/>
                              <a:ext cx="905552" cy="337763"/>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 Box 69">
                              <a:extLst>
                                <a:ext uri="{FF2B5EF4-FFF2-40B4-BE49-F238E27FC236}">
                                  <a16:creationId xmlns:a16="http://schemas.microsoft.com/office/drawing/2014/main" id="{9BD80859-3E63-4DCB-9AAA-D738ABC48762}"/>
                                </a:ext>
                              </a:extLst>
                            </p:cNvPr>
                            <p:cNvSpPr txBox="1"/>
                            <p:nvPr/>
                          </p:nvSpPr>
                          <p:spPr>
                            <a:xfrm>
                              <a:off x="4361691" y="2845627"/>
                              <a:ext cx="897466" cy="40422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=60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 </a:t>
                              </a:r>
                            </a:p>
                          </p:txBody>
                        </p:sp>
                      </mc:Choice>
                      <mc:Fallback xmlns="">
                        <p:sp>
                          <p:nvSpPr>
                            <p:cNvPr id="64" name="Text Box 69">
                              <a:extLst>
                                <a:ext uri="{FF2B5EF4-FFF2-40B4-BE49-F238E27FC236}">
                                  <a16:creationId xmlns:a16="http://schemas.microsoft.com/office/drawing/2014/main" id="{9BD80859-3E63-4DCB-9AAA-D738ABC48762}"/>
                                </a:ext>
                              </a:extLst>
                            </p:cNvPr>
                            <p:cNvSpPr txBox="1">
                              <a:spLocks noRot="1" noChangeAspect="1" noMove="1" noResize="1" noEditPoints="1" noAdjustHandles="1" noChangeArrowheads="1" noChangeShapeType="1" noTextEdit="1"/>
                            </p:cNvSpPr>
                            <p:nvPr/>
                          </p:nvSpPr>
                          <p:spPr>
                            <a:xfrm>
                              <a:off x="4361691" y="2845627"/>
                              <a:ext cx="897466" cy="404223"/>
                            </a:xfrm>
                            <a:prstGeom prst="rect">
                              <a:avLst/>
                            </a:prstGeom>
                            <a:blipFill>
                              <a:blip r:embed="rId5"/>
                              <a:stretch>
                                <a:fillRect/>
                              </a:stretch>
                            </a:blipFill>
                            <a:ln w="6350">
                              <a:noFill/>
                            </a:ln>
                          </p:spPr>
                          <p:txBody>
                            <a:bodyPr/>
                            <a:lstStyle/>
                            <a:p>
                              <a:r>
                                <a:rPr lang="en-CA">
                                  <a:noFill/>
                                </a:rPr>
                                <a:t> </a:t>
                              </a:r>
                            </a:p>
                          </p:txBody>
                        </p:sp>
                      </mc:Fallback>
                    </mc:AlternateContent>
                    <p:sp>
                      <p:nvSpPr>
                        <p:cNvPr id="65" name="Text Box 123">
                          <a:extLst>
                            <a:ext uri="{FF2B5EF4-FFF2-40B4-BE49-F238E27FC236}">
                              <a16:creationId xmlns:a16="http://schemas.microsoft.com/office/drawing/2014/main" id="{B8C8B47F-1D29-449A-A67A-E9E740418AF0}"/>
                            </a:ext>
                          </a:extLst>
                        </p:cNvPr>
                        <p:cNvSpPr txBox="1"/>
                        <p:nvPr/>
                      </p:nvSpPr>
                      <p:spPr>
                        <a:xfrm>
                          <a:off x="5403954" y="2907584"/>
                          <a:ext cx="554271" cy="2768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温度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6" name="Text Box 257">
                          <a:extLst>
                            <a:ext uri="{FF2B5EF4-FFF2-40B4-BE49-F238E27FC236}">
                              <a16:creationId xmlns:a16="http://schemas.microsoft.com/office/drawing/2014/main" id="{DDCF0594-DC47-4943-BD5C-E3C601A8C4AB}"/>
                            </a:ext>
                          </a:extLst>
                        </p:cNvPr>
                        <p:cNvSpPr txBox="1"/>
                        <p:nvPr/>
                      </p:nvSpPr>
                      <p:spPr>
                        <a:xfrm>
                          <a:off x="652072" y="0"/>
                          <a:ext cx="1033405" cy="27686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细菌生长速度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67" name="Straight Connector 66">
                          <a:extLst>
                            <a:ext uri="{FF2B5EF4-FFF2-40B4-BE49-F238E27FC236}">
                              <a16:creationId xmlns:a16="http://schemas.microsoft.com/office/drawing/2014/main" id="{5C806CC2-930E-4023-A87F-0391F04FD023}"/>
                            </a:ext>
                          </a:extLst>
                        </p:cNvPr>
                        <p:cNvCxnSpPr/>
                        <p:nvPr/>
                      </p:nvCxnSpPr>
                      <p:spPr>
                        <a:xfrm flipH="1">
                          <a:off x="1888761" y="1693266"/>
                          <a:ext cx="1457516" cy="270"/>
                        </a:xfrm>
                        <a:prstGeom prst="line">
                          <a:avLst/>
                        </a:prstGeom>
                        <a:noFill/>
                        <a:ln w="6350" cap="flat" cmpd="sng" algn="ctr">
                          <a:solidFill>
                            <a:srgbClr val="5B9BD5"/>
                          </a:solidFill>
                          <a:prstDash val="lgDash"/>
                          <a:miter lim="800000"/>
                        </a:ln>
                        <a:effectLst/>
                      </p:spPr>
                    </p:cxnSp>
                    <p:cxnSp>
                      <p:nvCxnSpPr>
                        <p:cNvPr id="68" name="Straight Connector 67">
                          <a:extLst>
                            <a:ext uri="{FF2B5EF4-FFF2-40B4-BE49-F238E27FC236}">
                              <a16:creationId xmlns:a16="http://schemas.microsoft.com/office/drawing/2014/main" id="{23F958D7-3B4C-4039-A531-FCA0911C5AE8}"/>
                            </a:ext>
                          </a:extLst>
                        </p:cNvPr>
                        <p:cNvCxnSpPr/>
                        <p:nvPr/>
                      </p:nvCxnSpPr>
                      <p:spPr>
                        <a:xfrm flipH="1">
                          <a:off x="1926236" y="981853"/>
                          <a:ext cx="3406353" cy="0"/>
                        </a:xfrm>
                        <a:prstGeom prst="line">
                          <a:avLst/>
                        </a:prstGeom>
                        <a:noFill/>
                        <a:ln w="6350" cap="flat" cmpd="sng" algn="ctr">
                          <a:solidFill>
                            <a:srgbClr val="5B9BD5"/>
                          </a:solidFill>
                          <a:prstDash val="lgDash"/>
                          <a:miter lim="800000"/>
                        </a:ln>
                        <a:effectLst/>
                      </p:spPr>
                    </p:cxnSp>
                    <mc:AlternateContent xmlns:mc="http://schemas.openxmlformats.org/markup-compatibility/2006" xmlns:a14="http://schemas.microsoft.com/office/drawing/2010/main">
                      <mc:Choice Requires="a14">
                        <p:sp>
                          <p:nvSpPr>
                            <p:cNvPr id="69" name="Text Box 262">
                              <a:extLst>
                                <a:ext uri="{FF2B5EF4-FFF2-40B4-BE49-F238E27FC236}">
                                  <a16:creationId xmlns:a16="http://schemas.microsoft.com/office/drawing/2014/main" id="{A921A7BE-6F8B-4BEE-9783-65057DB7F93F}"/>
                                </a:ext>
                              </a:extLst>
                            </p:cNvPr>
                            <p:cNvSpPr txBox="1"/>
                            <p:nvPr/>
                          </p:nvSpPr>
                          <p:spPr>
                            <a:xfrm>
                              <a:off x="652082" y="836690"/>
                              <a:ext cx="1813810" cy="3147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 xmlns:m="http://schemas.openxmlformats.org/officeDocument/2006/math">
                                  <m:r>
                                    <m:rPr>
                                      <m:sty m:val="p"/>
                                    </m:rPr>
                                    <a:rPr lang="en-CA" sz="1100">
                                      <a:effectLst/>
                                      <a:latin typeface="Cambria Math" panose="02040503050406030204" pitchFamily="18" charset="0"/>
                                      <a:ea typeface="DengXian" panose="02010600030101010101" pitchFamily="2" charset="-122"/>
                                      <a:cs typeface="Times New Roman" panose="02020603050405020304" pitchFamily="18" charset="0"/>
                                    </a:rPr>
                                    <m:t>E</m:t>
                                  </m:r>
                                  <m:r>
                                    <a:rPr lang="en-CA" sz="1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en-CA" sz="1100" dirty="0">
                                  <a:effectLst/>
                                  <a:latin typeface="Calibri" panose="020F0502020204030204" pitchFamily="34" charset="0"/>
                                  <a:ea typeface="DengXian" panose="02010600030101010101" pitchFamily="2" charset="-122"/>
                                  <a:cs typeface="Times New Roman" panose="02020603050405020304" pitchFamily="18" charset="0"/>
                                </a:rPr>
                                <a:t>)</a:t>
                              </a:r>
                            </a:p>
                          </p:txBody>
                        </p:sp>
                      </mc:Choice>
                      <mc:Fallback xmlns="">
                        <p:sp>
                          <p:nvSpPr>
                            <p:cNvPr id="69" name="Text Box 262">
                              <a:extLst>
                                <a:ext uri="{FF2B5EF4-FFF2-40B4-BE49-F238E27FC236}">
                                  <a16:creationId xmlns:a16="http://schemas.microsoft.com/office/drawing/2014/main" id="{A921A7BE-6F8B-4BEE-9783-65057DB7F93F}"/>
                                </a:ext>
                              </a:extLst>
                            </p:cNvPr>
                            <p:cNvSpPr txBox="1">
                              <a:spLocks noRot="1" noChangeAspect="1" noMove="1" noResize="1" noEditPoints="1" noAdjustHandles="1" noChangeArrowheads="1" noChangeShapeType="1" noTextEdit="1"/>
                            </p:cNvSpPr>
                            <p:nvPr/>
                          </p:nvSpPr>
                          <p:spPr>
                            <a:xfrm>
                              <a:off x="652082" y="836690"/>
                              <a:ext cx="1813810" cy="314794"/>
                            </a:xfrm>
                            <a:prstGeom prst="rect">
                              <a:avLst/>
                            </a:prstGeom>
                            <a:blipFill>
                              <a:blip r:embed="rId6"/>
                              <a:stretch>
                                <a:fillRect/>
                              </a:stretch>
                            </a:blipFill>
                            <a:ln w="6350">
                              <a:noFill/>
                            </a:ln>
                          </p:spPr>
                          <p:txBody>
                            <a:bodyPr/>
                            <a:lstStyle/>
                            <a:p>
                              <a:r>
                                <a:rPr lang="en-CA">
                                  <a:noFill/>
                                </a:rPr>
                                <a:t> </a:t>
                              </a:r>
                            </a:p>
                          </p:txBody>
                        </p:sp>
                      </mc:Fallback>
                    </mc:AlternateContent>
                  </p:grpSp>
                  <p:sp>
                    <p:nvSpPr>
                      <p:cNvPr id="56" name="Text Box 263">
                        <a:extLst>
                          <a:ext uri="{FF2B5EF4-FFF2-40B4-BE49-F238E27FC236}">
                            <a16:creationId xmlns:a16="http://schemas.microsoft.com/office/drawing/2014/main" id="{C9E2DEF6-38E8-4780-A2A2-96113BF93D81}"/>
                          </a:ext>
                        </a:extLst>
                      </p:cNvPr>
                      <p:cNvSpPr txBox="1"/>
                      <p:nvPr/>
                    </p:nvSpPr>
                    <p:spPr>
                      <a:xfrm>
                        <a:off x="4759912" y="101982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D</a:t>
                        </a:r>
                      </a:p>
                    </p:txBody>
                  </p:sp>
                  <p:sp>
                    <p:nvSpPr>
                      <p:cNvPr id="57" name="Text Box 264">
                        <a:extLst>
                          <a:ext uri="{FF2B5EF4-FFF2-40B4-BE49-F238E27FC236}">
                            <a16:creationId xmlns:a16="http://schemas.microsoft.com/office/drawing/2014/main" id="{61F4A257-C6FE-4D3C-BE0E-96E70C2155FD}"/>
                          </a:ext>
                        </a:extLst>
                      </p:cNvPr>
                      <p:cNvSpPr txBox="1"/>
                      <p:nvPr/>
                    </p:nvSpPr>
                    <p:spPr>
                      <a:xfrm>
                        <a:off x="2510852" y="1889620"/>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A</a:t>
                        </a:r>
                      </a:p>
                    </p:txBody>
                  </p:sp>
                  <p:sp>
                    <p:nvSpPr>
                      <p:cNvPr id="58" name="Text Box 265">
                        <a:extLst>
                          <a:ext uri="{FF2B5EF4-FFF2-40B4-BE49-F238E27FC236}">
                            <a16:creationId xmlns:a16="http://schemas.microsoft.com/office/drawing/2014/main" id="{4B86AF8E-5038-4A80-A1C0-7CAC351DF739}"/>
                          </a:ext>
                        </a:extLst>
                      </p:cNvPr>
                      <p:cNvSpPr txBox="1"/>
                      <p:nvPr/>
                    </p:nvSpPr>
                    <p:spPr>
                      <a:xfrm>
                        <a:off x="4474232" y="1671733"/>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B</a:t>
                        </a:r>
                      </a:p>
                    </p:txBody>
                  </p:sp>
                  <p:sp>
                    <p:nvSpPr>
                      <p:cNvPr id="59" name="Text Box 266">
                        <a:extLst>
                          <a:ext uri="{FF2B5EF4-FFF2-40B4-BE49-F238E27FC236}">
                            <a16:creationId xmlns:a16="http://schemas.microsoft.com/office/drawing/2014/main" id="{B1252BDF-50AC-4FB1-B7C2-A0358BEACB0F}"/>
                          </a:ext>
                        </a:extLst>
                      </p:cNvPr>
                      <p:cNvSpPr txBox="1"/>
                      <p:nvPr/>
                    </p:nvSpPr>
                    <p:spPr>
                      <a:xfrm>
                        <a:off x="2510852" y="142354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C</a:t>
                        </a:r>
                      </a:p>
                    </p:txBody>
                  </p:sp>
                </p:grpSp>
                <mc:AlternateContent xmlns:mc="http://schemas.openxmlformats.org/markup-compatibility/2006" xmlns:a14="http://schemas.microsoft.com/office/drawing/2010/main">
                  <mc:Choice Requires="a14">
                    <p:sp>
                      <p:nvSpPr>
                        <p:cNvPr id="51" name="Text Box 267">
                          <a:extLst>
                            <a:ext uri="{FF2B5EF4-FFF2-40B4-BE49-F238E27FC236}">
                              <a16:creationId xmlns:a16="http://schemas.microsoft.com/office/drawing/2014/main" id="{851E8806-2F0B-44F0-9D7E-A7DBCD13AA82}"/>
                            </a:ext>
                          </a:extLst>
                        </p:cNvPr>
                        <p:cNvSpPr txBox="1"/>
                        <p:nvPr/>
                      </p:nvSpPr>
                      <p:spPr>
                        <a:xfrm>
                          <a:off x="2807196" y="2166284"/>
                          <a:ext cx="1720020" cy="33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一次抽样的估计关系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1" name="Text Box 267">
                          <a:extLst>
                            <a:ext uri="{FF2B5EF4-FFF2-40B4-BE49-F238E27FC236}">
                              <a16:creationId xmlns:a16="http://schemas.microsoft.com/office/drawing/2014/main" id="{851E8806-2F0B-44F0-9D7E-A7DBCD13AA82}"/>
                            </a:ext>
                          </a:extLst>
                        </p:cNvPr>
                        <p:cNvSpPr txBox="1">
                          <a:spLocks noRot="1" noChangeAspect="1" noMove="1" noResize="1" noEditPoints="1" noAdjustHandles="1" noChangeArrowheads="1" noChangeShapeType="1" noTextEdit="1"/>
                        </p:cNvSpPr>
                        <p:nvPr/>
                      </p:nvSpPr>
                      <p:spPr>
                        <a:xfrm>
                          <a:off x="2807196" y="2166284"/>
                          <a:ext cx="1720020" cy="335759"/>
                        </a:xfrm>
                        <a:prstGeom prst="rect">
                          <a:avLst/>
                        </a:prstGeom>
                        <a:blipFill>
                          <a:blip r:embed="rId7"/>
                          <a:stretch>
                            <a:fillRect t="-1333" r="-3053"/>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2" name="Text Box 268">
                          <a:extLst>
                            <a:ext uri="{FF2B5EF4-FFF2-40B4-BE49-F238E27FC236}">
                              <a16:creationId xmlns:a16="http://schemas.microsoft.com/office/drawing/2014/main" id="{2F009BE3-6791-480D-A00A-8E3C41657BD5}"/>
                            </a:ext>
                          </a:extLst>
                        </p:cNvPr>
                        <p:cNvSpPr txBox="1"/>
                        <p:nvPr/>
                      </p:nvSpPr>
                      <p:spPr>
                        <a:xfrm>
                          <a:off x="2340626" y="138793"/>
                          <a:ext cx="2403327" cy="6207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重复抽样的估计关系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2" name="Text Box 268">
                          <a:extLst>
                            <a:ext uri="{FF2B5EF4-FFF2-40B4-BE49-F238E27FC236}">
                              <a16:creationId xmlns:a16="http://schemas.microsoft.com/office/drawing/2014/main" id="{2F009BE3-6791-480D-A00A-8E3C41657BD5}"/>
                            </a:ext>
                          </a:extLst>
                        </p:cNvPr>
                        <p:cNvSpPr txBox="1">
                          <a:spLocks noRot="1" noChangeAspect="1" noMove="1" noResize="1" noEditPoints="1" noAdjustHandles="1" noChangeArrowheads="1" noChangeShapeType="1" noTextEdit="1"/>
                        </p:cNvSpPr>
                        <p:nvPr/>
                      </p:nvSpPr>
                      <p:spPr>
                        <a:xfrm>
                          <a:off x="2340626" y="138793"/>
                          <a:ext cx="2403327" cy="620770"/>
                        </a:xfrm>
                        <a:prstGeom prst="rect">
                          <a:avLst/>
                        </a:prstGeom>
                        <a:blipFill>
                          <a:blip r:embed="rId8"/>
                          <a:stretch>
                            <a:fillRect/>
                          </a:stretch>
                        </a:blipFill>
                        <a:ln w="6350">
                          <a:noFill/>
                        </a:ln>
                      </p:spPr>
                      <p:txBody>
                        <a:bodyPr/>
                        <a:lstStyle/>
                        <a:p>
                          <a:r>
                            <a:rPr lang="en-CA">
                              <a:noFill/>
                            </a:rPr>
                            <a:t> </a:t>
                          </a:r>
                        </a:p>
                      </p:txBody>
                    </p:sp>
                  </mc:Fallback>
                </mc:AlternateContent>
                <p:cxnSp>
                  <p:nvCxnSpPr>
                    <p:cNvPr id="53" name="Straight Arrow Connector 52">
                      <a:extLst>
                        <a:ext uri="{FF2B5EF4-FFF2-40B4-BE49-F238E27FC236}">
                          <a16:creationId xmlns:a16="http://schemas.microsoft.com/office/drawing/2014/main" id="{AF7E967F-7226-4DCC-97C4-7C0B8EDC4C71}"/>
                        </a:ext>
                      </a:extLst>
                    </p:cNvPr>
                    <p:cNvCxnSpPr/>
                    <p:nvPr/>
                  </p:nvCxnSpPr>
                  <p:spPr>
                    <a:xfrm>
                      <a:off x="3387777" y="1081348"/>
                      <a:ext cx="314586" cy="222880"/>
                    </a:xfrm>
                    <a:prstGeom prst="straightConnector1">
                      <a:avLst/>
                    </a:prstGeom>
                    <a:noFill/>
                    <a:ln w="6350" cap="flat" cmpd="sng" algn="ctr">
                      <a:solidFill>
                        <a:srgbClr val="5B9BD5"/>
                      </a:solidFill>
                      <a:prstDash val="solid"/>
                      <a:miter lim="800000"/>
                      <a:tailEnd type="triangle"/>
                    </a:ln>
                    <a:effectLst/>
                  </p:spPr>
                </p:cxnSp>
                <p:cxnSp>
                  <p:nvCxnSpPr>
                    <p:cNvPr id="54" name="Straight Arrow Connector 53">
                      <a:extLst>
                        <a:ext uri="{FF2B5EF4-FFF2-40B4-BE49-F238E27FC236}">
                          <a16:creationId xmlns:a16="http://schemas.microsoft.com/office/drawing/2014/main" id="{9079390A-D2F1-412A-8EA8-DCE058D6606F}"/>
                        </a:ext>
                      </a:extLst>
                    </p:cNvPr>
                    <p:cNvCxnSpPr/>
                    <p:nvPr/>
                  </p:nvCxnSpPr>
                  <p:spPr>
                    <a:xfrm flipH="1" flipV="1">
                      <a:off x="3792527" y="1871187"/>
                      <a:ext cx="172179" cy="314793"/>
                    </a:xfrm>
                    <a:prstGeom prst="straightConnector1">
                      <a:avLst/>
                    </a:prstGeom>
                    <a:noFill/>
                    <a:ln w="6350" cap="flat" cmpd="sng" algn="ctr">
                      <a:solidFill>
                        <a:srgbClr val="5B9BD5"/>
                      </a:solidFill>
                      <a:prstDash val="solid"/>
                      <a:miter lim="800000"/>
                      <a:tailEnd type="triangle"/>
                    </a:ln>
                    <a:effectLst/>
                  </p:spPr>
                </p:cxnSp>
              </p:grpSp>
              <p:sp>
                <p:nvSpPr>
                  <p:cNvPr id="48" name="Freeform 271">
                    <a:extLst>
                      <a:ext uri="{FF2B5EF4-FFF2-40B4-BE49-F238E27FC236}">
                        <a16:creationId xmlns:a16="http://schemas.microsoft.com/office/drawing/2014/main" id="{9AD162B0-3EAB-4D52-87A6-D813379569CA}"/>
                      </a:ext>
                    </a:extLst>
                  </p:cNvPr>
                  <p:cNvSpPr/>
                  <p:nvPr/>
                </p:nvSpPr>
                <p:spPr>
                  <a:xfrm rot="5400000">
                    <a:off x="1907498" y="1427814"/>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Freeform 272">
                    <a:extLst>
                      <a:ext uri="{FF2B5EF4-FFF2-40B4-BE49-F238E27FC236}">
                        <a16:creationId xmlns:a16="http://schemas.microsoft.com/office/drawing/2014/main" id="{CBAD24DA-1B2B-4F67-B1F2-F0F3B2C99662}"/>
                      </a:ext>
                    </a:extLst>
                  </p:cNvPr>
                  <p:cNvSpPr/>
                  <p:nvPr/>
                </p:nvSpPr>
                <p:spPr>
                  <a:xfrm rot="5400000">
                    <a:off x="3893695" y="693296"/>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cxnSp>
            <p:nvCxnSpPr>
              <p:cNvPr id="43" name="Straight Connector 42">
                <a:extLst>
                  <a:ext uri="{FF2B5EF4-FFF2-40B4-BE49-F238E27FC236}">
                    <a16:creationId xmlns:a16="http://schemas.microsoft.com/office/drawing/2014/main" id="{E150D772-64A3-4E84-B017-2AFB8674C85D}"/>
                  </a:ext>
                </a:extLst>
              </p:cNvPr>
              <p:cNvCxnSpPr/>
              <p:nvPr/>
            </p:nvCxnSpPr>
            <p:spPr>
              <a:xfrm flipV="1">
                <a:off x="2488367" y="2001187"/>
                <a:ext cx="1990430" cy="178233"/>
              </a:xfrm>
              <a:prstGeom prst="line">
                <a:avLst/>
              </a:prstGeom>
              <a:noFill/>
              <a:ln w="6350" cap="flat" cmpd="sng" algn="ctr">
                <a:solidFill>
                  <a:srgbClr val="5B9BD5"/>
                </a:solidFill>
                <a:prstDash val="dash"/>
                <a:miter lim="800000"/>
                <a:headEnd type="oval"/>
                <a:tailEnd type="oval"/>
              </a:ln>
              <a:effectLst/>
            </p:spPr>
          </p:cxnSp>
        </p:grpSp>
        <p:grpSp>
          <p:nvGrpSpPr>
            <p:cNvPr id="39" name="Group 38">
              <a:extLst>
                <a:ext uri="{FF2B5EF4-FFF2-40B4-BE49-F238E27FC236}">
                  <a16:creationId xmlns:a16="http://schemas.microsoft.com/office/drawing/2014/main" id="{FB7FAD6D-255A-44D1-B5A1-D0B1EE6F721E}"/>
                </a:ext>
              </a:extLst>
            </p:cNvPr>
            <p:cNvGrpSpPr/>
            <p:nvPr/>
          </p:nvGrpSpPr>
          <p:grpSpPr>
            <a:xfrm>
              <a:off x="4337050" y="323850"/>
              <a:ext cx="1136650" cy="514350"/>
              <a:chOff x="0" y="0"/>
              <a:chExt cx="1136650" cy="514350"/>
            </a:xfrm>
          </p:grpSpPr>
          <p:cxnSp>
            <p:nvCxnSpPr>
              <p:cNvPr id="40" name="Straight Arrow Connector 39">
                <a:extLst>
                  <a:ext uri="{FF2B5EF4-FFF2-40B4-BE49-F238E27FC236}">
                    <a16:creationId xmlns:a16="http://schemas.microsoft.com/office/drawing/2014/main" id="{7D1B3915-7185-4BF9-A2B8-8CD51CCD1B93}"/>
                  </a:ext>
                </a:extLst>
              </p:cNvPr>
              <p:cNvCxnSpPr/>
              <p:nvPr/>
            </p:nvCxnSpPr>
            <p:spPr>
              <a:xfrm flipH="1">
                <a:off x="0" y="241300"/>
                <a:ext cx="126844" cy="217678"/>
              </a:xfrm>
              <a:prstGeom prst="straightConnector1">
                <a:avLst/>
              </a:prstGeom>
              <a:noFill/>
              <a:ln w="6350" cap="flat" cmpd="sng" algn="ctr">
                <a:solidFill>
                  <a:srgbClr val="5B9BD5"/>
                </a:solidFill>
                <a:prstDash val="solid"/>
                <a:miter lim="800000"/>
                <a:tailEnd type="triangle"/>
              </a:ln>
              <a:effectLst/>
            </p:spPr>
          </p:cxnSp>
          <p:sp>
            <p:nvSpPr>
              <p:cNvPr id="41" name="Text Box 276">
                <a:extLst>
                  <a:ext uri="{FF2B5EF4-FFF2-40B4-BE49-F238E27FC236}">
                    <a16:creationId xmlns:a16="http://schemas.microsoft.com/office/drawing/2014/main" id="{86B1A172-9B01-4FC5-B0CC-71EDECD4D2C3}"/>
                  </a:ext>
                </a:extLst>
              </p:cNvPr>
              <p:cNvSpPr txBox="1"/>
              <p:nvPr/>
            </p:nvSpPr>
            <p:spPr>
              <a:xfrm>
                <a:off x="127000" y="0"/>
                <a:ext cx="1009650" cy="5143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000">
                    <a:effectLst/>
                    <a:latin typeface="Calibri" panose="020F0502020204030204" pitchFamily="34" charset="0"/>
                    <a:ea typeface="DengXian" panose="02010600030101010101" pitchFamily="2" charset="-122"/>
                    <a:cs typeface="Times New Roman" panose="02020603050405020304" pitchFamily="18" charset="0"/>
                  </a:rPr>
                  <a:t>细菌生长速度的分布</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grpSp>
      </p:grpSp>
      <p:sp>
        <p:nvSpPr>
          <p:cNvPr id="4" name="Footer Placeholder 3">
            <a:extLst>
              <a:ext uri="{FF2B5EF4-FFF2-40B4-BE49-F238E27FC236}">
                <a16:creationId xmlns:a16="http://schemas.microsoft.com/office/drawing/2014/main" id="{3D21A57F-F994-4558-AD81-470D72FA846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10407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247756" y="1136684"/>
                <a:ext cx="10968884" cy="5221061"/>
              </a:xfrm>
            </p:spPr>
            <p:txBody>
              <a:bodyPr/>
              <a:lstStyle/>
              <a:p>
                <a:pPr>
                  <a:lnSpc>
                    <a:spcPct val="150000"/>
                  </a:lnSpc>
                  <a:spcAft>
                    <a:spcPts val="0"/>
                  </a:spcAft>
                </a:pPr>
                <a:r>
                  <a:rPr lang="zh-CN" sz="2400" dirty="0">
                    <a:effectLst/>
                    <a:ea typeface="DengXian" panose="02010600030101010101" pitchFamily="2" charset="-122"/>
                    <a:cs typeface="Times New Roman" panose="02020603050405020304" pitchFamily="18" charset="0"/>
                  </a:rPr>
                  <a:t>如果我们重复这个实验</a:t>
                </a:r>
                <a:endParaRPr lang="en-CA" altLang="zh-CN" sz="2400" dirty="0">
                  <a:effectLst/>
                  <a:ea typeface="DengXian" panose="02010600030101010101" pitchFamily="2" charset="-122"/>
                  <a:cs typeface="Times New Roman" panose="02020603050405020304" pitchFamily="18" charset="0"/>
                </a:endParaRPr>
              </a:p>
              <a:p>
                <a:pPr marL="261938" lvl="1" indent="0">
                  <a:lnSpc>
                    <a:spcPct val="150000"/>
                  </a:lnSpc>
                  <a:spcAft>
                    <a:spcPts val="0"/>
                  </a:spcAft>
                  <a:buNone/>
                </a:pPr>
                <a:r>
                  <a:rPr lang="zh-CN" dirty="0">
                    <a:effectLst/>
                    <a:ea typeface="DengXian" panose="02010600030101010101" pitchFamily="2" charset="-122"/>
                    <a:cs typeface="Times New Roman" panose="02020603050405020304" pitchFamily="18" charset="0"/>
                  </a:rPr>
                  <a:t>得到第一个观测点细菌的平均生长速度</a:t>
                </a:r>
                <a:r>
                  <a:rPr lang="zh-CN" altLang="en-US" dirty="0">
                    <a:effectLst/>
                    <a:ea typeface="DengXian" panose="02010600030101010101" pitchFamily="2" charset="-122"/>
                    <a:cs typeface="Times New Roman" panose="02020603050405020304" pitchFamily="18" charset="0"/>
                  </a:rPr>
                  <a:t>：</a:t>
                </a:r>
                <a:endParaRPr lang="en-CA"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nSpc>
                    <a:spcPct val="150000"/>
                  </a:lnSpc>
                  <a:spcAft>
                    <a:spcPts val="0"/>
                  </a:spcAft>
                  <a:buNone/>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dirty="0"/>
              </a:p>
              <a:p>
                <a:pPr marL="261938" lvl="1" indent="0">
                  <a:lnSpc>
                    <a:spcPct val="150000"/>
                  </a:lnSpc>
                  <a:spcAft>
                    <a:spcPts val="0"/>
                  </a:spcAft>
                  <a:buNone/>
                </a:pPr>
                <a:r>
                  <a:rPr lang="zh-CN" dirty="0">
                    <a:effectLst/>
                    <a:ea typeface="DengXian" panose="02010600030101010101" pitchFamily="2" charset="-122"/>
                    <a:cs typeface="Times New Roman" panose="02020603050405020304" pitchFamily="18" charset="0"/>
                  </a:rPr>
                  <a:t>得到的第</a:t>
                </a:r>
                <a:r>
                  <a:rPr lang="en-US" dirty="0">
                    <a:effectLst/>
                    <a:latin typeface="DengXian" panose="02010600030101010101" pitchFamily="2" charset="-122"/>
                    <a:cs typeface="Times New Roman" panose="02020603050405020304" pitchFamily="18" charset="0"/>
                  </a:rPr>
                  <a:t>2</a:t>
                </a:r>
                <a:r>
                  <a:rPr lang="zh-CN" dirty="0">
                    <a:effectLst/>
                    <a:ea typeface="DengXian" panose="02010600030101010101" pitchFamily="2" charset="-122"/>
                    <a:cs typeface="Times New Roman" panose="02020603050405020304" pitchFamily="18" charset="0"/>
                  </a:rPr>
                  <a:t>个观测点细菌</a:t>
                </a:r>
                <a:r>
                  <a:rPr lang="zh-CN" altLang="en-US" dirty="0">
                    <a:ea typeface="DengXian" panose="02010600030101010101" pitchFamily="2" charset="-122"/>
                    <a:cs typeface="Times New Roman" panose="02020603050405020304" pitchFamily="18" charset="0"/>
                  </a:rPr>
                  <a:t>的平均</a:t>
                </a:r>
                <a:r>
                  <a:rPr lang="zh-CN" dirty="0">
                    <a:effectLst/>
                    <a:ea typeface="DengXian" panose="02010600030101010101" pitchFamily="2" charset="-122"/>
                    <a:cs typeface="Times New Roman" panose="02020603050405020304" pitchFamily="18" charset="0"/>
                  </a:rPr>
                  <a:t>生长速度</a:t>
                </a:r>
                <a:r>
                  <a:rPr lang="zh-CN" altLang="en-US"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pPr marL="0" indent="0">
                  <a:lnSpc>
                    <a:spcPct val="150000"/>
                  </a:lnSpc>
                  <a:spcAft>
                    <a:spcPts val="0"/>
                  </a:spcAft>
                  <a:buNone/>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dirty="0"/>
              </a:p>
              <a:p>
                <a:pPr>
                  <a:lnSpc>
                    <a:spcPct val="150000"/>
                  </a:lnSpc>
                  <a:spcAft>
                    <a:spcPts val="0"/>
                  </a:spcAft>
                </a:pPr>
                <a:endParaRPr lang="en-CA" altLang="zh-CN" sz="1800" dirty="0">
                  <a:effectLst/>
                  <a:ea typeface="DengXian" panose="02010600030101010101" pitchFamily="2" charset="-122"/>
                  <a:cs typeface="Times New Roman" panose="02020603050405020304" pitchFamily="18" charset="0"/>
                </a:endParaRPr>
              </a:p>
              <a:p>
                <a:pPr>
                  <a:lnSpc>
                    <a:spcPct val="150000"/>
                  </a:lnSpc>
                  <a:spcAft>
                    <a:spcPts val="0"/>
                  </a:spcAft>
                </a:pPr>
                <a:endParaRPr lang="en-CA" dirty="0"/>
              </a:p>
              <a:p>
                <a:pPr>
                  <a:lnSpc>
                    <a:spcPct val="150000"/>
                  </a:lnSpc>
                  <a:spcAft>
                    <a:spcPts val="0"/>
                  </a:spcAft>
                </a:pPr>
                <a:endParaRPr lang="en-CA" dirty="0"/>
              </a:p>
            </p:txBody>
          </p:sp>
        </mc:Choice>
        <mc:Fallback>
          <p:sp>
            <p:nvSpPr>
              <p:cNvPr id="3" name="Text Placeholder 2">
                <a:extLst>
                  <a:ext uri="{FF2B5EF4-FFF2-40B4-BE49-F238E27FC236}">
                    <a16:creationId xmlns:a16="http://schemas.microsoft.com/office/drawing/2014/main" id="{3213132B-7545-458E-8F70-3C8FA2A49AEA}"/>
                  </a:ext>
                </a:extLst>
              </p:cNvPr>
              <p:cNvSpPr>
                <a:spLocks noGrp="1" noRot="1" noChangeAspect="1" noMove="1" noResize="1" noEditPoints="1" noAdjustHandles="1" noChangeArrowheads="1" noChangeShapeType="1" noTextEdit="1"/>
              </p:cNvSpPr>
              <p:nvPr>
                <p:ph type="body" idx="1"/>
              </p:nvPr>
            </p:nvSpPr>
            <p:spPr>
              <a:xfrm>
                <a:off x="247756" y="1136684"/>
                <a:ext cx="10968884" cy="5221061"/>
              </a:xfrm>
              <a:blipFill>
                <a:blip r:embed="rId3"/>
                <a:stretch>
                  <a:fillRect l="-5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A11FB9-6C80-46FD-AF09-5833E0DF8C6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14655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304569" y="951770"/>
                <a:ext cx="6915852" cy="5221061"/>
              </a:xfrm>
            </p:spPr>
            <p:txBody>
              <a:bodyPr/>
              <a:lstStyle/>
              <a:p>
                <a:pPr marL="0" indent="0">
                  <a:buNone/>
                </a:pPr>
                <a:endParaRPr lang="en-US" sz="1800" i="1" dirty="0">
                  <a:latin typeface="DengXian" panose="02010600030101010101" pitchFamily="2" charset="-122"/>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重复实验得到的系数</a:t>
                </a:r>
                <a:r>
                  <a:rPr lang="en-CA" sz="2000" dirty="0">
                    <a:effectLst/>
                    <a:ea typeface="DengXian" panose="02010600030101010101" pitchFamily="2" charset="-122"/>
                    <a:cs typeface="Times New Roman" panose="02020603050405020304" pitchFamily="18" charset="0"/>
                  </a:rPr>
                  <a:t>, </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r>
                  <a:rPr lang="en-US" sz="2000" dirty="0">
                    <a:effectLst/>
                    <a:ea typeface="DengXian" panose="02010600030101010101" pitchFamily="2" charset="-122"/>
                    <a:cs typeface="Times New Roman" panose="02020603050405020304" pitchFamily="18" charset="0"/>
                  </a:rPr>
                  <a:t>C-D</a:t>
                </a:r>
                <a:r>
                  <a:rPr lang="zh-CN" sz="2000" dirty="0">
                    <a:effectLst/>
                    <a:latin typeface="Calibri" panose="020F0502020204030204" pitchFamily="34" charset="0"/>
                    <a:ea typeface="DengXian" panose="02010600030101010101" pitchFamily="2" charset="-122"/>
                    <a:cs typeface="Times New Roman" panose="02020603050405020304" pitchFamily="18" charset="0"/>
                  </a:rPr>
                  <a:t>线的斜率是单轮实验所得系数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的均值，即</a:t>
                </a:r>
                <a:r>
                  <a:rPr lang="en-US" sz="2000" dirty="0">
                    <a:effectLst/>
                    <a:ea typeface="DengXian" panose="02010600030101010101" pitchFamily="2" charset="-122"/>
                    <a:cs typeface="Times New Roman" panose="02020603050405020304" pitchFamily="18" charset="0"/>
                  </a:rPr>
                  <a:t>A-B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线斜率的均值，这个均值等于真实值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干扰项均值为</a:t>
                </a:r>
                <a:r>
                  <a:rPr lang="en-US"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Calibri" panose="020F0502020204030204" pitchFamily="34" charset="0"/>
                    <a:ea typeface="DengXian" panose="02010600030101010101" pitchFamily="2" charset="-122"/>
                    <a:cs typeface="Times New Roman" panose="02020603050405020304" pitchFamily="18" charset="0"/>
                  </a:rPr>
                  <a:t>允许我们通过重复抽样排除干扰项的影响，从而能正确估计温度和细菌生长速度的因果关系。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sz="1800" i="1" dirty="0">
                  <a:effectLst/>
                  <a:latin typeface="Cambria Math" panose="02040503050406030204" pitchFamily="18"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3213132B-7545-458E-8F70-3C8FA2A49AEA}"/>
                  </a:ext>
                </a:extLst>
              </p:cNvPr>
              <p:cNvSpPr>
                <a:spLocks noGrp="1" noRot="1" noChangeAspect="1" noMove="1" noResize="1" noEditPoints="1" noAdjustHandles="1" noChangeArrowheads="1" noChangeShapeType="1" noTextEdit="1"/>
              </p:cNvSpPr>
              <p:nvPr>
                <p:ph type="body" idx="1"/>
              </p:nvPr>
            </p:nvSpPr>
            <p:spPr>
              <a:xfrm>
                <a:off x="304569" y="951770"/>
                <a:ext cx="6915852" cy="5221061"/>
              </a:xfrm>
              <a:blipFill>
                <a:blip r:embed="rId3"/>
                <a:stretch>
                  <a:fillRect l="-441" r="-2205"/>
                </a:stretch>
              </a:blipFill>
            </p:spPr>
            <p:txBody>
              <a:bodyPr/>
              <a:lstStyle/>
              <a:p>
                <a:r>
                  <a:rPr lang="en-CA">
                    <a:noFill/>
                  </a:rPr>
                  <a:t> </a:t>
                </a:r>
              </a:p>
            </p:txBody>
          </p:sp>
        </mc:Fallback>
      </mc:AlternateContent>
      <p:grpSp>
        <p:nvGrpSpPr>
          <p:cNvPr id="37" name="Group 36">
            <a:extLst>
              <a:ext uri="{FF2B5EF4-FFF2-40B4-BE49-F238E27FC236}">
                <a16:creationId xmlns:a16="http://schemas.microsoft.com/office/drawing/2014/main" id="{D6D526F3-814D-4ED9-BD8C-9378DAD5A403}"/>
              </a:ext>
            </a:extLst>
          </p:cNvPr>
          <p:cNvGrpSpPr/>
          <p:nvPr/>
        </p:nvGrpSpPr>
        <p:grpSpPr>
          <a:xfrm>
            <a:off x="7155507" y="1295292"/>
            <a:ext cx="4855690" cy="4849421"/>
            <a:chOff x="0" y="0"/>
            <a:chExt cx="5473700" cy="3345875"/>
          </a:xfrm>
        </p:grpSpPr>
        <p:grpSp>
          <p:nvGrpSpPr>
            <p:cNvPr id="38" name="Group 37">
              <a:extLst>
                <a:ext uri="{FF2B5EF4-FFF2-40B4-BE49-F238E27FC236}">
                  <a16:creationId xmlns:a16="http://schemas.microsoft.com/office/drawing/2014/main" id="{FDFF398E-C805-45C0-8406-9752076EADB6}"/>
                </a:ext>
              </a:extLst>
            </p:cNvPr>
            <p:cNvGrpSpPr/>
            <p:nvPr/>
          </p:nvGrpSpPr>
          <p:grpSpPr>
            <a:xfrm>
              <a:off x="0" y="0"/>
              <a:ext cx="5257397" cy="3345875"/>
              <a:chOff x="367244" y="0"/>
              <a:chExt cx="5305847" cy="3579069"/>
            </a:xfrm>
          </p:grpSpPr>
          <p:grpSp>
            <p:nvGrpSpPr>
              <p:cNvPr id="42" name="Group 41">
                <a:extLst>
                  <a:ext uri="{FF2B5EF4-FFF2-40B4-BE49-F238E27FC236}">
                    <a16:creationId xmlns:a16="http://schemas.microsoft.com/office/drawing/2014/main" id="{B201282E-B101-417E-9853-648B6C5C023F}"/>
                  </a:ext>
                </a:extLst>
              </p:cNvPr>
              <p:cNvGrpSpPr/>
              <p:nvPr/>
            </p:nvGrpSpPr>
            <p:grpSpPr>
              <a:xfrm>
                <a:off x="367244" y="0"/>
                <a:ext cx="5305847" cy="3579069"/>
                <a:chOff x="367244" y="0"/>
                <a:chExt cx="5305847" cy="3579069"/>
              </a:xfrm>
            </p:grpSpPr>
            <p:cxnSp>
              <p:nvCxnSpPr>
                <p:cNvPr id="44" name="Straight Connector 43">
                  <a:extLst>
                    <a:ext uri="{FF2B5EF4-FFF2-40B4-BE49-F238E27FC236}">
                      <a16:creationId xmlns:a16="http://schemas.microsoft.com/office/drawing/2014/main" id="{C23985B8-4C2E-42C1-A9D1-DA13ABDF0C15}"/>
                    </a:ext>
                  </a:extLst>
                </p:cNvPr>
                <p:cNvCxnSpPr/>
                <p:nvPr/>
              </p:nvCxnSpPr>
              <p:spPr>
                <a:xfrm>
                  <a:off x="4474564" y="0"/>
                  <a:ext cx="7581" cy="2495862"/>
                </a:xfrm>
                <a:prstGeom prst="line">
                  <a:avLst/>
                </a:prstGeom>
                <a:noFill/>
                <a:ln w="6350" cap="flat" cmpd="sng" algn="ctr">
                  <a:solidFill>
                    <a:srgbClr val="5B9BD5"/>
                  </a:solidFill>
                  <a:prstDash val="solid"/>
                  <a:miter lim="800000"/>
                </a:ln>
                <a:effectLst/>
              </p:spPr>
            </p:cxnSp>
            <p:cxnSp>
              <p:nvCxnSpPr>
                <p:cNvPr id="45" name="Straight Connector 44">
                  <a:extLst>
                    <a:ext uri="{FF2B5EF4-FFF2-40B4-BE49-F238E27FC236}">
                      <a16:creationId xmlns:a16="http://schemas.microsoft.com/office/drawing/2014/main" id="{02F4548B-A91D-460F-939D-450839577AAF}"/>
                    </a:ext>
                  </a:extLst>
                </p:cNvPr>
                <p:cNvCxnSpPr/>
                <p:nvPr/>
              </p:nvCxnSpPr>
              <p:spPr>
                <a:xfrm>
                  <a:off x="2473377" y="839449"/>
                  <a:ext cx="0" cy="2226039"/>
                </a:xfrm>
                <a:prstGeom prst="line">
                  <a:avLst/>
                </a:prstGeom>
                <a:noFill/>
                <a:ln w="6350" cap="flat" cmpd="sng" algn="ctr">
                  <a:solidFill>
                    <a:srgbClr val="5B9BD5"/>
                  </a:solidFill>
                  <a:prstDash val="solid"/>
                  <a:miter lim="800000"/>
                </a:ln>
                <a:effectLst/>
              </p:spPr>
            </p:cxnSp>
            <p:grpSp>
              <p:nvGrpSpPr>
                <p:cNvPr id="46" name="Group 45">
                  <a:extLst>
                    <a:ext uri="{FF2B5EF4-FFF2-40B4-BE49-F238E27FC236}">
                      <a16:creationId xmlns:a16="http://schemas.microsoft.com/office/drawing/2014/main" id="{061389F1-4595-4560-BFC8-E0BF3DB4932A}"/>
                    </a:ext>
                  </a:extLst>
                </p:cNvPr>
                <p:cNvGrpSpPr/>
                <p:nvPr/>
              </p:nvGrpSpPr>
              <p:grpSpPr>
                <a:xfrm>
                  <a:off x="367244" y="329783"/>
                  <a:ext cx="5305847" cy="3249286"/>
                  <a:chOff x="367244" y="0"/>
                  <a:chExt cx="5305847" cy="3249286"/>
                </a:xfrm>
              </p:grpSpPr>
              <p:grpSp>
                <p:nvGrpSpPr>
                  <p:cNvPr id="47" name="Group 46">
                    <a:extLst>
                      <a:ext uri="{FF2B5EF4-FFF2-40B4-BE49-F238E27FC236}">
                        <a16:creationId xmlns:a16="http://schemas.microsoft.com/office/drawing/2014/main" id="{0DC3DD93-DD2F-4FF2-9830-1CCABDED23E9}"/>
                      </a:ext>
                    </a:extLst>
                  </p:cNvPr>
                  <p:cNvGrpSpPr/>
                  <p:nvPr/>
                </p:nvGrpSpPr>
                <p:grpSpPr>
                  <a:xfrm>
                    <a:off x="367244" y="0"/>
                    <a:ext cx="5305847" cy="3249286"/>
                    <a:chOff x="367265" y="121288"/>
                    <a:chExt cx="5306153" cy="3249850"/>
                  </a:xfrm>
                </p:grpSpPr>
                <p:grpSp>
                  <p:nvGrpSpPr>
                    <p:cNvPr id="50" name="Group 49">
                      <a:extLst>
                        <a:ext uri="{FF2B5EF4-FFF2-40B4-BE49-F238E27FC236}">
                          <a16:creationId xmlns:a16="http://schemas.microsoft.com/office/drawing/2014/main" id="{AAF8ED21-CFC2-42E7-8988-41A6592CB233}"/>
                        </a:ext>
                      </a:extLst>
                    </p:cNvPr>
                    <p:cNvGrpSpPr/>
                    <p:nvPr/>
                  </p:nvGrpSpPr>
                  <p:grpSpPr>
                    <a:xfrm>
                      <a:off x="367265" y="121288"/>
                      <a:ext cx="5306153" cy="3249850"/>
                      <a:chOff x="652072" y="0"/>
                      <a:chExt cx="5306153" cy="3249850"/>
                    </a:xfrm>
                  </p:grpSpPr>
                  <p:grpSp>
                    <p:nvGrpSpPr>
                      <p:cNvPr id="55" name="Group 54">
                        <a:extLst>
                          <a:ext uri="{FF2B5EF4-FFF2-40B4-BE49-F238E27FC236}">
                            <a16:creationId xmlns:a16="http://schemas.microsoft.com/office/drawing/2014/main" id="{3CA527B1-FE1C-4986-A1BC-C17C832A4F58}"/>
                          </a:ext>
                        </a:extLst>
                      </p:cNvPr>
                      <p:cNvGrpSpPr/>
                      <p:nvPr/>
                    </p:nvGrpSpPr>
                    <p:grpSpPr>
                      <a:xfrm>
                        <a:off x="652072" y="0"/>
                        <a:ext cx="5306153" cy="3249850"/>
                        <a:chOff x="652072" y="0"/>
                        <a:chExt cx="5306153" cy="3249850"/>
                      </a:xfrm>
                    </p:grpSpPr>
                    <p:cxnSp>
                      <p:nvCxnSpPr>
                        <p:cNvPr id="60" name="Straight Arrow Connector 59">
                          <a:extLst>
                            <a:ext uri="{FF2B5EF4-FFF2-40B4-BE49-F238E27FC236}">
                              <a16:creationId xmlns:a16="http://schemas.microsoft.com/office/drawing/2014/main" id="{E475D098-0DD9-43E4-BE25-C0159B271ECB}"/>
                            </a:ext>
                          </a:extLst>
                        </p:cNvPr>
                        <p:cNvCxnSpPr/>
                        <p:nvPr/>
                      </p:nvCxnSpPr>
                      <p:spPr>
                        <a:xfrm>
                          <a:off x="1888761" y="2803160"/>
                          <a:ext cx="3912433" cy="0"/>
                        </a:xfrm>
                        <a:prstGeom prst="straightConnector1">
                          <a:avLst/>
                        </a:prstGeom>
                        <a:noFill/>
                        <a:ln w="6350" cap="flat" cmpd="sng" algn="ctr">
                          <a:solidFill>
                            <a:srgbClr val="5B9BD5"/>
                          </a:solidFill>
                          <a:prstDash val="solid"/>
                          <a:miter lim="800000"/>
                          <a:tailEnd type="triangle"/>
                        </a:ln>
                        <a:effectLst/>
                      </p:spPr>
                    </p:cxnSp>
                    <p:cxnSp>
                      <p:nvCxnSpPr>
                        <p:cNvPr id="61" name="Straight Arrow Connector 60">
                          <a:extLst>
                            <a:ext uri="{FF2B5EF4-FFF2-40B4-BE49-F238E27FC236}">
                              <a16:creationId xmlns:a16="http://schemas.microsoft.com/office/drawing/2014/main" id="{8B3D8FED-825B-4FE2-A3A0-37572866EDE5}"/>
                            </a:ext>
                          </a:extLst>
                        </p:cNvPr>
                        <p:cNvCxnSpPr/>
                        <p:nvPr/>
                      </p:nvCxnSpPr>
                      <p:spPr>
                        <a:xfrm flipV="1">
                          <a:off x="1888761" y="89941"/>
                          <a:ext cx="37475" cy="2712907"/>
                        </a:xfrm>
                        <a:prstGeom prst="straightConnector1">
                          <a:avLst/>
                        </a:prstGeom>
                        <a:noFill/>
                        <a:ln w="6350" cap="flat" cmpd="sng" algn="ctr">
                          <a:solidFill>
                            <a:srgbClr val="5B9BD5"/>
                          </a:solidFill>
                          <a:prstDash val="solid"/>
                          <a:miter lim="800000"/>
                          <a:tailEnd type="triangle"/>
                        </a:ln>
                        <a:effectLst/>
                      </p:spPr>
                    </p:cxnSp>
                    <p:cxnSp>
                      <p:nvCxnSpPr>
                        <p:cNvPr id="62" name="Straight Connector 61">
                          <a:extLst>
                            <a:ext uri="{FF2B5EF4-FFF2-40B4-BE49-F238E27FC236}">
                              <a16:creationId xmlns:a16="http://schemas.microsoft.com/office/drawing/2014/main" id="{63D763FD-91C9-406F-AD3B-B9C817EAB2C2}"/>
                            </a:ext>
                          </a:extLst>
                        </p:cNvPr>
                        <p:cNvCxnSpPr/>
                        <p:nvPr/>
                      </p:nvCxnSpPr>
                      <p:spPr>
                        <a:xfrm flipV="1">
                          <a:off x="2778934" y="981853"/>
                          <a:ext cx="1988277" cy="711413"/>
                        </a:xfrm>
                        <a:prstGeom prst="line">
                          <a:avLst/>
                        </a:prstGeom>
                        <a:noFill/>
                        <a:ln w="15875" cap="flat" cmpd="sng" algn="ctr">
                          <a:solidFill>
                            <a:srgbClr val="5B9BD5"/>
                          </a:solidFill>
                          <a:prstDash val="solid"/>
                          <a:miter lim="800000"/>
                          <a:headEnd type="oval"/>
                          <a:tailEnd type="oval"/>
                        </a:ln>
                        <a:effectLst/>
                      </p:spPr>
                    </p:cxnSp>
                    <mc:AlternateContent xmlns:mc="http://schemas.openxmlformats.org/markup-compatibility/2006" xmlns:a14="http://schemas.microsoft.com/office/drawing/2010/main">
                      <mc:Choice Requires="a14">
                        <p:sp>
                          <p:nvSpPr>
                            <p:cNvPr id="63" name="Text Box 58">
                              <a:extLst>
                                <a:ext uri="{FF2B5EF4-FFF2-40B4-BE49-F238E27FC236}">
                                  <a16:creationId xmlns:a16="http://schemas.microsoft.com/office/drawing/2014/main" id="{043F8E77-E9D4-4EEA-81C2-7DE1C55F4E92}"/>
                                </a:ext>
                              </a:extLst>
                            </p:cNvPr>
                            <p:cNvSpPr txBox="1"/>
                            <p:nvPr/>
                          </p:nvSpPr>
                          <p:spPr>
                            <a:xfrm>
                              <a:off x="2440528" y="2846126"/>
                              <a:ext cx="905552" cy="3377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=30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3" name="Text Box 58">
                              <a:extLst>
                                <a:ext uri="{FF2B5EF4-FFF2-40B4-BE49-F238E27FC236}">
                                  <a16:creationId xmlns:a16="http://schemas.microsoft.com/office/drawing/2014/main" id="{043F8E77-E9D4-4EEA-81C2-7DE1C55F4E92}"/>
                                </a:ext>
                              </a:extLst>
                            </p:cNvPr>
                            <p:cNvSpPr txBox="1">
                              <a:spLocks noRot="1" noChangeAspect="1" noMove="1" noResize="1" noEditPoints="1" noAdjustHandles="1" noChangeArrowheads="1" noChangeShapeType="1" noTextEdit="1"/>
                            </p:cNvSpPr>
                            <p:nvPr/>
                          </p:nvSpPr>
                          <p:spPr>
                            <a:xfrm>
                              <a:off x="2440528" y="2846126"/>
                              <a:ext cx="905552" cy="337763"/>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 Box 69">
                              <a:extLst>
                                <a:ext uri="{FF2B5EF4-FFF2-40B4-BE49-F238E27FC236}">
                                  <a16:creationId xmlns:a16="http://schemas.microsoft.com/office/drawing/2014/main" id="{9BD80859-3E63-4DCB-9AAA-D738ABC48762}"/>
                                </a:ext>
                              </a:extLst>
                            </p:cNvPr>
                            <p:cNvSpPr txBox="1"/>
                            <p:nvPr/>
                          </p:nvSpPr>
                          <p:spPr>
                            <a:xfrm>
                              <a:off x="4361691" y="2845627"/>
                              <a:ext cx="897466" cy="40422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=60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 </a:t>
                              </a:r>
                            </a:p>
                          </p:txBody>
                        </p:sp>
                      </mc:Choice>
                      <mc:Fallback xmlns="">
                        <p:sp>
                          <p:nvSpPr>
                            <p:cNvPr id="64" name="Text Box 69">
                              <a:extLst>
                                <a:ext uri="{FF2B5EF4-FFF2-40B4-BE49-F238E27FC236}">
                                  <a16:creationId xmlns:a16="http://schemas.microsoft.com/office/drawing/2014/main" id="{9BD80859-3E63-4DCB-9AAA-D738ABC48762}"/>
                                </a:ext>
                              </a:extLst>
                            </p:cNvPr>
                            <p:cNvSpPr txBox="1">
                              <a:spLocks noRot="1" noChangeAspect="1" noMove="1" noResize="1" noEditPoints="1" noAdjustHandles="1" noChangeArrowheads="1" noChangeShapeType="1" noTextEdit="1"/>
                            </p:cNvSpPr>
                            <p:nvPr/>
                          </p:nvSpPr>
                          <p:spPr>
                            <a:xfrm>
                              <a:off x="4361691" y="2845627"/>
                              <a:ext cx="897466" cy="404223"/>
                            </a:xfrm>
                            <a:prstGeom prst="rect">
                              <a:avLst/>
                            </a:prstGeom>
                            <a:blipFill>
                              <a:blip r:embed="rId5"/>
                              <a:stretch>
                                <a:fillRect/>
                              </a:stretch>
                            </a:blipFill>
                            <a:ln w="6350">
                              <a:noFill/>
                            </a:ln>
                          </p:spPr>
                          <p:txBody>
                            <a:bodyPr/>
                            <a:lstStyle/>
                            <a:p>
                              <a:r>
                                <a:rPr lang="en-CA">
                                  <a:noFill/>
                                </a:rPr>
                                <a:t> </a:t>
                              </a:r>
                            </a:p>
                          </p:txBody>
                        </p:sp>
                      </mc:Fallback>
                    </mc:AlternateContent>
                    <p:sp>
                      <p:nvSpPr>
                        <p:cNvPr id="65" name="Text Box 123">
                          <a:extLst>
                            <a:ext uri="{FF2B5EF4-FFF2-40B4-BE49-F238E27FC236}">
                              <a16:creationId xmlns:a16="http://schemas.microsoft.com/office/drawing/2014/main" id="{B8C8B47F-1D29-449A-A67A-E9E740418AF0}"/>
                            </a:ext>
                          </a:extLst>
                        </p:cNvPr>
                        <p:cNvSpPr txBox="1"/>
                        <p:nvPr/>
                      </p:nvSpPr>
                      <p:spPr>
                        <a:xfrm>
                          <a:off x="5403954" y="2907584"/>
                          <a:ext cx="554271" cy="2768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温度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6" name="Text Box 257">
                          <a:extLst>
                            <a:ext uri="{FF2B5EF4-FFF2-40B4-BE49-F238E27FC236}">
                              <a16:creationId xmlns:a16="http://schemas.microsoft.com/office/drawing/2014/main" id="{DDCF0594-DC47-4943-BD5C-E3C601A8C4AB}"/>
                            </a:ext>
                          </a:extLst>
                        </p:cNvPr>
                        <p:cNvSpPr txBox="1"/>
                        <p:nvPr/>
                      </p:nvSpPr>
                      <p:spPr>
                        <a:xfrm>
                          <a:off x="652072" y="0"/>
                          <a:ext cx="1033405" cy="27686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细菌生长速度</a:t>
                          </a: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67" name="Straight Connector 66">
                          <a:extLst>
                            <a:ext uri="{FF2B5EF4-FFF2-40B4-BE49-F238E27FC236}">
                              <a16:creationId xmlns:a16="http://schemas.microsoft.com/office/drawing/2014/main" id="{5C806CC2-930E-4023-A87F-0391F04FD023}"/>
                            </a:ext>
                          </a:extLst>
                        </p:cNvPr>
                        <p:cNvCxnSpPr/>
                        <p:nvPr/>
                      </p:nvCxnSpPr>
                      <p:spPr>
                        <a:xfrm flipH="1">
                          <a:off x="1888761" y="1693266"/>
                          <a:ext cx="1457516" cy="270"/>
                        </a:xfrm>
                        <a:prstGeom prst="line">
                          <a:avLst/>
                        </a:prstGeom>
                        <a:noFill/>
                        <a:ln w="6350" cap="flat" cmpd="sng" algn="ctr">
                          <a:solidFill>
                            <a:srgbClr val="5B9BD5"/>
                          </a:solidFill>
                          <a:prstDash val="lgDash"/>
                          <a:miter lim="800000"/>
                        </a:ln>
                        <a:effectLst/>
                      </p:spPr>
                    </p:cxnSp>
                    <p:cxnSp>
                      <p:nvCxnSpPr>
                        <p:cNvPr id="68" name="Straight Connector 67">
                          <a:extLst>
                            <a:ext uri="{FF2B5EF4-FFF2-40B4-BE49-F238E27FC236}">
                              <a16:creationId xmlns:a16="http://schemas.microsoft.com/office/drawing/2014/main" id="{23F958D7-3B4C-4039-A531-FCA0911C5AE8}"/>
                            </a:ext>
                          </a:extLst>
                        </p:cNvPr>
                        <p:cNvCxnSpPr/>
                        <p:nvPr/>
                      </p:nvCxnSpPr>
                      <p:spPr>
                        <a:xfrm flipH="1">
                          <a:off x="1926236" y="981853"/>
                          <a:ext cx="3406353" cy="0"/>
                        </a:xfrm>
                        <a:prstGeom prst="line">
                          <a:avLst/>
                        </a:prstGeom>
                        <a:noFill/>
                        <a:ln w="6350" cap="flat" cmpd="sng" algn="ctr">
                          <a:solidFill>
                            <a:srgbClr val="5B9BD5"/>
                          </a:solidFill>
                          <a:prstDash val="lgDash"/>
                          <a:miter lim="800000"/>
                        </a:ln>
                        <a:effectLst/>
                      </p:spPr>
                    </p:cxnSp>
                    <mc:AlternateContent xmlns:mc="http://schemas.openxmlformats.org/markup-compatibility/2006" xmlns:a14="http://schemas.microsoft.com/office/drawing/2010/main">
                      <mc:Choice Requires="a14">
                        <p:sp>
                          <p:nvSpPr>
                            <p:cNvPr id="69" name="Text Box 262">
                              <a:extLst>
                                <a:ext uri="{FF2B5EF4-FFF2-40B4-BE49-F238E27FC236}">
                                  <a16:creationId xmlns:a16="http://schemas.microsoft.com/office/drawing/2014/main" id="{A921A7BE-6F8B-4BEE-9783-65057DB7F93F}"/>
                                </a:ext>
                              </a:extLst>
                            </p:cNvPr>
                            <p:cNvSpPr txBox="1"/>
                            <p:nvPr/>
                          </p:nvSpPr>
                          <p:spPr>
                            <a:xfrm>
                              <a:off x="652082" y="836690"/>
                              <a:ext cx="1813810" cy="3147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 xmlns:m="http://schemas.openxmlformats.org/officeDocument/2006/math">
                                  <m:r>
                                    <m:rPr>
                                      <m:sty m:val="p"/>
                                    </m:rPr>
                                    <a:rPr lang="en-CA" sz="1100">
                                      <a:effectLst/>
                                      <a:latin typeface="Cambria Math" panose="02040503050406030204" pitchFamily="18" charset="0"/>
                                      <a:ea typeface="DengXian" panose="02010600030101010101" pitchFamily="2" charset="-122"/>
                                      <a:cs typeface="Times New Roman" panose="02020603050405020304" pitchFamily="18" charset="0"/>
                                    </a:rPr>
                                    <m:t>E</m:t>
                                  </m:r>
                                  <m:r>
                                    <a:rPr lang="en-CA" sz="1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en-CA" sz="1100" dirty="0">
                                  <a:effectLst/>
                                  <a:latin typeface="Calibri" panose="020F0502020204030204" pitchFamily="34" charset="0"/>
                                  <a:ea typeface="DengXian" panose="02010600030101010101" pitchFamily="2" charset="-122"/>
                                  <a:cs typeface="Times New Roman" panose="02020603050405020304" pitchFamily="18" charset="0"/>
                                </a:rPr>
                                <a:t>)</a:t>
                              </a:r>
                            </a:p>
                          </p:txBody>
                        </p:sp>
                      </mc:Choice>
                      <mc:Fallback xmlns="">
                        <p:sp>
                          <p:nvSpPr>
                            <p:cNvPr id="69" name="Text Box 262">
                              <a:extLst>
                                <a:ext uri="{FF2B5EF4-FFF2-40B4-BE49-F238E27FC236}">
                                  <a16:creationId xmlns:a16="http://schemas.microsoft.com/office/drawing/2014/main" id="{A921A7BE-6F8B-4BEE-9783-65057DB7F93F}"/>
                                </a:ext>
                              </a:extLst>
                            </p:cNvPr>
                            <p:cNvSpPr txBox="1">
                              <a:spLocks noRot="1" noChangeAspect="1" noMove="1" noResize="1" noEditPoints="1" noAdjustHandles="1" noChangeArrowheads="1" noChangeShapeType="1" noTextEdit="1"/>
                            </p:cNvSpPr>
                            <p:nvPr/>
                          </p:nvSpPr>
                          <p:spPr>
                            <a:xfrm>
                              <a:off x="652082" y="836690"/>
                              <a:ext cx="1813810" cy="314794"/>
                            </a:xfrm>
                            <a:prstGeom prst="rect">
                              <a:avLst/>
                            </a:prstGeom>
                            <a:blipFill>
                              <a:blip r:embed="rId6"/>
                              <a:stretch>
                                <a:fillRect/>
                              </a:stretch>
                            </a:blipFill>
                            <a:ln w="6350">
                              <a:noFill/>
                            </a:ln>
                          </p:spPr>
                          <p:txBody>
                            <a:bodyPr/>
                            <a:lstStyle/>
                            <a:p>
                              <a:r>
                                <a:rPr lang="en-CA">
                                  <a:noFill/>
                                </a:rPr>
                                <a:t> </a:t>
                              </a:r>
                            </a:p>
                          </p:txBody>
                        </p:sp>
                      </mc:Fallback>
                    </mc:AlternateContent>
                  </p:grpSp>
                  <p:sp>
                    <p:nvSpPr>
                      <p:cNvPr id="56" name="Text Box 263">
                        <a:extLst>
                          <a:ext uri="{FF2B5EF4-FFF2-40B4-BE49-F238E27FC236}">
                            <a16:creationId xmlns:a16="http://schemas.microsoft.com/office/drawing/2014/main" id="{C9E2DEF6-38E8-4780-A2A2-96113BF93D81}"/>
                          </a:ext>
                        </a:extLst>
                      </p:cNvPr>
                      <p:cNvSpPr txBox="1"/>
                      <p:nvPr/>
                    </p:nvSpPr>
                    <p:spPr>
                      <a:xfrm>
                        <a:off x="4759912" y="101982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D</a:t>
                        </a:r>
                      </a:p>
                    </p:txBody>
                  </p:sp>
                  <p:sp>
                    <p:nvSpPr>
                      <p:cNvPr id="57" name="Text Box 264">
                        <a:extLst>
                          <a:ext uri="{FF2B5EF4-FFF2-40B4-BE49-F238E27FC236}">
                            <a16:creationId xmlns:a16="http://schemas.microsoft.com/office/drawing/2014/main" id="{61F4A257-C6FE-4D3C-BE0E-96E70C2155FD}"/>
                          </a:ext>
                        </a:extLst>
                      </p:cNvPr>
                      <p:cNvSpPr txBox="1"/>
                      <p:nvPr/>
                    </p:nvSpPr>
                    <p:spPr>
                      <a:xfrm>
                        <a:off x="2510852" y="1889620"/>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A</a:t>
                        </a:r>
                      </a:p>
                    </p:txBody>
                  </p:sp>
                  <p:sp>
                    <p:nvSpPr>
                      <p:cNvPr id="58" name="Text Box 265">
                        <a:extLst>
                          <a:ext uri="{FF2B5EF4-FFF2-40B4-BE49-F238E27FC236}">
                            <a16:creationId xmlns:a16="http://schemas.microsoft.com/office/drawing/2014/main" id="{4B86AF8E-5038-4A80-A1C0-7CAC351DF739}"/>
                          </a:ext>
                        </a:extLst>
                      </p:cNvPr>
                      <p:cNvSpPr txBox="1"/>
                      <p:nvPr/>
                    </p:nvSpPr>
                    <p:spPr>
                      <a:xfrm>
                        <a:off x="4474232" y="1671733"/>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B</a:t>
                        </a:r>
                      </a:p>
                    </p:txBody>
                  </p:sp>
                  <p:sp>
                    <p:nvSpPr>
                      <p:cNvPr id="59" name="Text Box 266">
                        <a:extLst>
                          <a:ext uri="{FF2B5EF4-FFF2-40B4-BE49-F238E27FC236}">
                            <a16:creationId xmlns:a16="http://schemas.microsoft.com/office/drawing/2014/main" id="{B1252BDF-50AC-4FB1-B7C2-A0358BEACB0F}"/>
                          </a:ext>
                        </a:extLst>
                      </p:cNvPr>
                      <p:cNvSpPr txBox="1"/>
                      <p:nvPr/>
                    </p:nvSpPr>
                    <p:spPr>
                      <a:xfrm>
                        <a:off x="2510852" y="142354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C</a:t>
                        </a:r>
                      </a:p>
                    </p:txBody>
                  </p:sp>
                </p:grpSp>
                <mc:AlternateContent xmlns:mc="http://schemas.openxmlformats.org/markup-compatibility/2006" xmlns:a14="http://schemas.microsoft.com/office/drawing/2010/main">
                  <mc:Choice Requires="a14">
                    <p:sp>
                      <p:nvSpPr>
                        <p:cNvPr id="51" name="Text Box 267">
                          <a:extLst>
                            <a:ext uri="{FF2B5EF4-FFF2-40B4-BE49-F238E27FC236}">
                              <a16:creationId xmlns:a16="http://schemas.microsoft.com/office/drawing/2014/main" id="{851E8806-2F0B-44F0-9D7E-A7DBCD13AA82}"/>
                            </a:ext>
                          </a:extLst>
                        </p:cNvPr>
                        <p:cNvSpPr txBox="1"/>
                        <p:nvPr/>
                      </p:nvSpPr>
                      <p:spPr>
                        <a:xfrm>
                          <a:off x="2807196" y="2166284"/>
                          <a:ext cx="1720020" cy="33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一次抽样的估计关系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1" name="Text Box 267">
                          <a:extLst>
                            <a:ext uri="{FF2B5EF4-FFF2-40B4-BE49-F238E27FC236}">
                              <a16:creationId xmlns:a16="http://schemas.microsoft.com/office/drawing/2014/main" id="{851E8806-2F0B-44F0-9D7E-A7DBCD13AA82}"/>
                            </a:ext>
                          </a:extLst>
                        </p:cNvPr>
                        <p:cNvSpPr txBox="1">
                          <a:spLocks noRot="1" noChangeAspect="1" noMove="1" noResize="1" noEditPoints="1" noAdjustHandles="1" noChangeArrowheads="1" noChangeShapeType="1" noTextEdit="1"/>
                        </p:cNvSpPr>
                        <p:nvPr/>
                      </p:nvSpPr>
                      <p:spPr>
                        <a:xfrm>
                          <a:off x="2807196" y="2166284"/>
                          <a:ext cx="1720020" cy="335759"/>
                        </a:xfrm>
                        <a:prstGeom prst="rect">
                          <a:avLst/>
                        </a:prstGeom>
                        <a:blipFill>
                          <a:blip r:embed="rId7"/>
                          <a:stretch>
                            <a:fillRect b="-6667"/>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2" name="Text Box 268">
                          <a:extLst>
                            <a:ext uri="{FF2B5EF4-FFF2-40B4-BE49-F238E27FC236}">
                              <a16:creationId xmlns:a16="http://schemas.microsoft.com/office/drawing/2014/main" id="{2F009BE3-6791-480D-A00A-8E3C41657BD5}"/>
                            </a:ext>
                          </a:extLst>
                        </p:cNvPr>
                        <p:cNvSpPr txBox="1"/>
                        <p:nvPr/>
                      </p:nvSpPr>
                      <p:spPr>
                        <a:xfrm>
                          <a:off x="2340626" y="138793"/>
                          <a:ext cx="2403327" cy="6207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重复抽样的估计关系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2" name="Text Box 268">
                          <a:extLst>
                            <a:ext uri="{FF2B5EF4-FFF2-40B4-BE49-F238E27FC236}">
                              <a16:creationId xmlns:a16="http://schemas.microsoft.com/office/drawing/2014/main" id="{2F009BE3-6791-480D-A00A-8E3C41657BD5}"/>
                            </a:ext>
                          </a:extLst>
                        </p:cNvPr>
                        <p:cNvSpPr txBox="1">
                          <a:spLocks noRot="1" noChangeAspect="1" noMove="1" noResize="1" noEditPoints="1" noAdjustHandles="1" noChangeArrowheads="1" noChangeShapeType="1" noTextEdit="1"/>
                        </p:cNvSpPr>
                        <p:nvPr/>
                      </p:nvSpPr>
                      <p:spPr>
                        <a:xfrm>
                          <a:off x="2340626" y="138793"/>
                          <a:ext cx="2403327" cy="620770"/>
                        </a:xfrm>
                        <a:prstGeom prst="rect">
                          <a:avLst/>
                        </a:prstGeom>
                        <a:blipFill>
                          <a:blip r:embed="rId8"/>
                          <a:stretch>
                            <a:fillRect/>
                          </a:stretch>
                        </a:blipFill>
                        <a:ln w="6350">
                          <a:noFill/>
                        </a:ln>
                      </p:spPr>
                      <p:txBody>
                        <a:bodyPr/>
                        <a:lstStyle/>
                        <a:p>
                          <a:r>
                            <a:rPr lang="en-CA">
                              <a:noFill/>
                            </a:rPr>
                            <a:t> </a:t>
                          </a:r>
                        </a:p>
                      </p:txBody>
                    </p:sp>
                  </mc:Fallback>
                </mc:AlternateContent>
                <p:cxnSp>
                  <p:nvCxnSpPr>
                    <p:cNvPr id="53" name="Straight Arrow Connector 52">
                      <a:extLst>
                        <a:ext uri="{FF2B5EF4-FFF2-40B4-BE49-F238E27FC236}">
                          <a16:creationId xmlns:a16="http://schemas.microsoft.com/office/drawing/2014/main" id="{AF7E967F-7226-4DCC-97C4-7C0B8EDC4C71}"/>
                        </a:ext>
                      </a:extLst>
                    </p:cNvPr>
                    <p:cNvCxnSpPr/>
                    <p:nvPr/>
                  </p:nvCxnSpPr>
                  <p:spPr>
                    <a:xfrm>
                      <a:off x="3387777" y="1081348"/>
                      <a:ext cx="314586" cy="222880"/>
                    </a:xfrm>
                    <a:prstGeom prst="straightConnector1">
                      <a:avLst/>
                    </a:prstGeom>
                    <a:noFill/>
                    <a:ln w="6350" cap="flat" cmpd="sng" algn="ctr">
                      <a:solidFill>
                        <a:srgbClr val="5B9BD5"/>
                      </a:solidFill>
                      <a:prstDash val="solid"/>
                      <a:miter lim="800000"/>
                      <a:tailEnd type="triangle"/>
                    </a:ln>
                    <a:effectLst/>
                  </p:spPr>
                </p:cxnSp>
                <p:cxnSp>
                  <p:nvCxnSpPr>
                    <p:cNvPr id="54" name="Straight Arrow Connector 53">
                      <a:extLst>
                        <a:ext uri="{FF2B5EF4-FFF2-40B4-BE49-F238E27FC236}">
                          <a16:creationId xmlns:a16="http://schemas.microsoft.com/office/drawing/2014/main" id="{9079390A-D2F1-412A-8EA8-DCE058D6606F}"/>
                        </a:ext>
                      </a:extLst>
                    </p:cNvPr>
                    <p:cNvCxnSpPr/>
                    <p:nvPr/>
                  </p:nvCxnSpPr>
                  <p:spPr>
                    <a:xfrm flipH="1" flipV="1">
                      <a:off x="3792527" y="1871187"/>
                      <a:ext cx="172179" cy="314793"/>
                    </a:xfrm>
                    <a:prstGeom prst="straightConnector1">
                      <a:avLst/>
                    </a:prstGeom>
                    <a:noFill/>
                    <a:ln w="6350" cap="flat" cmpd="sng" algn="ctr">
                      <a:solidFill>
                        <a:srgbClr val="5B9BD5"/>
                      </a:solidFill>
                      <a:prstDash val="solid"/>
                      <a:miter lim="800000"/>
                      <a:tailEnd type="triangle"/>
                    </a:ln>
                    <a:effectLst/>
                  </p:spPr>
                </p:cxnSp>
              </p:grpSp>
              <p:sp>
                <p:nvSpPr>
                  <p:cNvPr id="48" name="Freeform 271">
                    <a:extLst>
                      <a:ext uri="{FF2B5EF4-FFF2-40B4-BE49-F238E27FC236}">
                        <a16:creationId xmlns:a16="http://schemas.microsoft.com/office/drawing/2014/main" id="{9AD162B0-3EAB-4D52-87A6-D813379569CA}"/>
                      </a:ext>
                    </a:extLst>
                  </p:cNvPr>
                  <p:cNvSpPr/>
                  <p:nvPr/>
                </p:nvSpPr>
                <p:spPr>
                  <a:xfrm rot="5400000">
                    <a:off x="1907498" y="1427814"/>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Freeform 272">
                    <a:extLst>
                      <a:ext uri="{FF2B5EF4-FFF2-40B4-BE49-F238E27FC236}">
                        <a16:creationId xmlns:a16="http://schemas.microsoft.com/office/drawing/2014/main" id="{CBAD24DA-1B2B-4F67-B1F2-F0F3B2C99662}"/>
                      </a:ext>
                    </a:extLst>
                  </p:cNvPr>
                  <p:cNvSpPr/>
                  <p:nvPr/>
                </p:nvSpPr>
                <p:spPr>
                  <a:xfrm rot="5400000">
                    <a:off x="3893695" y="693296"/>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cxnSp>
            <p:nvCxnSpPr>
              <p:cNvPr id="43" name="Straight Connector 42">
                <a:extLst>
                  <a:ext uri="{FF2B5EF4-FFF2-40B4-BE49-F238E27FC236}">
                    <a16:creationId xmlns:a16="http://schemas.microsoft.com/office/drawing/2014/main" id="{E150D772-64A3-4E84-B017-2AFB8674C85D}"/>
                  </a:ext>
                </a:extLst>
              </p:cNvPr>
              <p:cNvCxnSpPr/>
              <p:nvPr/>
            </p:nvCxnSpPr>
            <p:spPr>
              <a:xfrm flipV="1">
                <a:off x="2488367" y="2001187"/>
                <a:ext cx="1990430" cy="178233"/>
              </a:xfrm>
              <a:prstGeom prst="line">
                <a:avLst/>
              </a:prstGeom>
              <a:noFill/>
              <a:ln w="6350" cap="flat" cmpd="sng" algn="ctr">
                <a:solidFill>
                  <a:srgbClr val="5B9BD5"/>
                </a:solidFill>
                <a:prstDash val="dash"/>
                <a:miter lim="800000"/>
                <a:headEnd type="oval"/>
                <a:tailEnd type="oval"/>
              </a:ln>
              <a:effectLst/>
            </p:spPr>
          </p:cxnSp>
        </p:grpSp>
        <p:grpSp>
          <p:nvGrpSpPr>
            <p:cNvPr id="39" name="Group 38">
              <a:extLst>
                <a:ext uri="{FF2B5EF4-FFF2-40B4-BE49-F238E27FC236}">
                  <a16:creationId xmlns:a16="http://schemas.microsoft.com/office/drawing/2014/main" id="{FB7FAD6D-255A-44D1-B5A1-D0B1EE6F721E}"/>
                </a:ext>
              </a:extLst>
            </p:cNvPr>
            <p:cNvGrpSpPr/>
            <p:nvPr/>
          </p:nvGrpSpPr>
          <p:grpSpPr>
            <a:xfrm>
              <a:off x="4337050" y="323850"/>
              <a:ext cx="1136650" cy="514350"/>
              <a:chOff x="0" y="0"/>
              <a:chExt cx="1136650" cy="514350"/>
            </a:xfrm>
          </p:grpSpPr>
          <p:cxnSp>
            <p:nvCxnSpPr>
              <p:cNvPr id="40" name="Straight Arrow Connector 39">
                <a:extLst>
                  <a:ext uri="{FF2B5EF4-FFF2-40B4-BE49-F238E27FC236}">
                    <a16:creationId xmlns:a16="http://schemas.microsoft.com/office/drawing/2014/main" id="{7D1B3915-7185-4BF9-A2B8-8CD51CCD1B93}"/>
                  </a:ext>
                </a:extLst>
              </p:cNvPr>
              <p:cNvCxnSpPr/>
              <p:nvPr/>
            </p:nvCxnSpPr>
            <p:spPr>
              <a:xfrm flipH="1">
                <a:off x="0" y="241300"/>
                <a:ext cx="126844" cy="217678"/>
              </a:xfrm>
              <a:prstGeom prst="straightConnector1">
                <a:avLst/>
              </a:prstGeom>
              <a:noFill/>
              <a:ln w="6350" cap="flat" cmpd="sng" algn="ctr">
                <a:solidFill>
                  <a:srgbClr val="5B9BD5"/>
                </a:solidFill>
                <a:prstDash val="solid"/>
                <a:miter lim="800000"/>
                <a:tailEnd type="triangle"/>
              </a:ln>
              <a:effectLst/>
            </p:spPr>
          </p:cxnSp>
          <p:sp>
            <p:nvSpPr>
              <p:cNvPr id="41" name="Text Box 276">
                <a:extLst>
                  <a:ext uri="{FF2B5EF4-FFF2-40B4-BE49-F238E27FC236}">
                    <a16:creationId xmlns:a16="http://schemas.microsoft.com/office/drawing/2014/main" id="{86B1A172-9B01-4FC5-B0CC-71EDECD4D2C3}"/>
                  </a:ext>
                </a:extLst>
              </p:cNvPr>
              <p:cNvSpPr txBox="1"/>
              <p:nvPr/>
            </p:nvSpPr>
            <p:spPr>
              <a:xfrm>
                <a:off x="127000" y="0"/>
                <a:ext cx="1009650" cy="5143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000">
                    <a:effectLst/>
                    <a:latin typeface="Calibri" panose="020F0502020204030204" pitchFamily="34" charset="0"/>
                    <a:ea typeface="DengXian" panose="02010600030101010101" pitchFamily="2" charset="-122"/>
                    <a:cs typeface="Times New Roman" panose="02020603050405020304" pitchFamily="18" charset="0"/>
                  </a:rPr>
                  <a:t>细菌生长速度的分布</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grpSp>
      </p:grpSp>
      <p:sp>
        <p:nvSpPr>
          <p:cNvPr id="4" name="Footer Placeholder 3">
            <a:extLst>
              <a:ext uri="{FF2B5EF4-FFF2-40B4-BE49-F238E27FC236}">
                <a16:creationId xmlns:a16="http://schemas.microsoft.com/office/drawing/2014/main" id="{4832C4D9-8782-4C56-8F83-25E84A03C6B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662416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97C5EF6-F414-4290-BED3-8FADD5AE266F}"/>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4</a:t>
                </a:r>
                <a:r>
                  <a:rPr lang="zh-CN"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𝐄</m:t>
                    </m:r>
                    <m:d>
                      <m:dPr>
                        <m:ctrlPr>
                          <a:rPr lang="en-CA" i="1">
                            <a:effectLst/>
                            <a:latin typeface="Cambria Math" panose="02040503050406030204" pitchFamily="18" charset="0"/>
                          </a:rPr>
                        </m:ctrlPr>
                      </m:dPr>
                      <m:e>
                        <m:r>
                          <a:rPr lang="en-CA"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CA" b="1" i="1">
                            <a:effectLst/>
                            <a:latin typeface="Cambria Math" panose="02040503050406030204" pitchFamily="18" charset="0"/>
                            <a:ea typeface="DengXian" panose="02010600030101010101" pitchFamily="2" charset="-122"/>
                            <a:cs typeface="Times New Roman" panose="02020603050405020304" pitchFamily="18" charset="0"/>
                          </a:rPr>
                          <m:t>′</m:t>
                        </m:r>
                      </m:e>
                    </m:d>
                    <m:r>
                      <a:rPr lang="en-CA" b="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𝑰</m:t>
                    </m:r>
                  </m:oMath>
                </a14:m>
                <a:endParaRPr lang="en-CA" dirty="0"/>
              </a:p>
            </p:txBody>
          </p:sp>
        </mc:Choice>
        <mc:Fallback xmlns="">
          <p:sp>
            <p:nvSpPr>
              <p:cNvPr id="2" name="Title 1">
                <a:extLst>
                  <a:ext uri="{FF2B5EF4-FFF2-40B4-BE49-F238E27FC236}">
                    <a16:creationId xmlns:a16="http://schemas.microsoft.com/office/drawing/2014/main" id="{697C5EF6-F414-4290-BED3-8FADD5AE266F}"/>
                  </a:ext>
                </a:extLst>
              </p:cNvPr>
              <p:cNvSpPr>
                <a:spLocks noGrp="1" noRot="1" noChangeAspect="1" noMove="1" noResize="1" noEditPoints="1" noAdjustHandles="1" noChangeArrowheads="1" noChangeShapeType="1" noTextEdit="1"/>
              </p:cNvSpPr>
              <p:nvPr>
                <p:ph type="title"/>
              </p:nvPr>
            </p:nvSpPr>
            <p:spPr>
              <a:blipFill>
                <a:blip r:embed="rId3"/>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3DDEA05-95A8-469A-B81A-4CA38DCAFCBC}"/>
                  </a:ext>
                </a:extLst>
              </p:cNvPr>
              <p:cNvSpPr>
                <a:spLocks noGrp="1"/>
              </p:cNvSpPr>
              <p:nvPr>
                <p:ph type="body" idx="1"/>
              </p:nvPr>
            </p:nvSpPr>
            <p:spPr>
              <a:xfrm>
                <a:off x="560916" y="4515296"/>
                <a:ext cx="10871200" cy="2169514"/>
              </a:xfrm>
            </p:spPr>
            <p:txBody>
              <a:bodyPr/>
              <a:lstStyle/>
              <a:p>
                <a:r>
                  <a:rPr lang="zh-CN" altLang="en-US" sz="2000" dirty="0">
                    <a:cs typeface="Times New Roman" panose="02020603050405020304" pitchFamily="18" charset="0"/>
                  </a:rPr>
                  <a:t>对角线上是每个观测点干扰项的方差，对角线外是每两个不同观测点干扰项的协方差，例如</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US" sz="2000" i="1">
                            <a:latin typeface="Cambria Math" panose="02040503050406030204" pitchFamily="18" charset="0"/>
                            <a:cs typeface="Times New Roman" panose="02020603050405020304" pitchFamily="18" charset="0"/>
                          </a:rPr>
                          <m:t>𝜎</m:t>
                        </m:r>
                      </m:e>
                      <m:sub>
                        <m:r>
                          <a:rPr lang="en-US" sz="2000" i="1">
                            <a:latin typeface="Cambria Math" panose="02040503050406030204" pitchFamily="18" charset="0"/>
                            <a:cs typeface="Times New Roman" panose="02020603050405020304" pitchFamily="18" charset="0"/>
                          </a:rPr>
                          <m:t>23</m:t>
                        </m:r>
                      </m:sub>
                    </m:sSub>
                  </m:oMath>
                </a14:m>
                <a:r>
                  <a:rPr lang="zh-CN" altLang="en-US" sz="2000" dirty="0">
                    <a:cs typeface="Times New Roman" panose="02020603050405020304" pitchFamily="18" charset="0"/>
                  </a:rPr>
                  <a:t>是第二个观测点和第三个观测点的协方差。</a:t>
                </a:r>
                <a:endParaRPr lang="en-CA" altLang="zh-CN" sz="2000" dirty="0">
                  <a:cs typeface="Times New Roman" panose="02020603050405020304" pitchFamily="18" charset="0"/>
                </a:endParaRPr>
              </a:p>
              <a:p>
                <a:endParaRPr lang="en-CA" altLang="zh-CN" sz="2000" b="1" dirty="0">
                  <a:cs typeface="Times New Roman" panose="02020603050405020304" pitchFamily="18" charset="0"/>
                </a:endParaRPr>
              </a:p>
              <a:p>
                <a:r>
                  <a:rPr lang="zh-CN" altLang="en-US" sz="2000" b="1" dirty="0">
                    <a:cs typeface="Times New Roman" panose="02020603050405020304" pitchFamily="18" charset="0"/>
                  </a:rPr>
                  <a:t>由于每个观测点的干扰因素来源可能是不一样的，而这些干扰因素之间可能是相关的，它们的存在形式会影响值估计系数的精确度，因此我们需要对不同观测点干扰项的方差和协方差做出假设。</a:t>
                </a:r>
                <a:endParaRPr lang="en-CA" sz="2000" dirty="0"/>
              </a:p>
            </p:txBody>
          </p:sp>
        </mc:Choice>
        <mc:Fallback xmlns="">
          <p:sp>
            <p:nvSpPr>
              <p:cNvPr id="3" name="Text Placeholder 2">
                <a:extLst>
                  <a:ext uri="{FF2B5EF4-FFF2-40B4-BE49-F238E27FC236}">
                    <a16:creationId xmlns:a16="http://schemas.microsoft.com/office/drawing/2014/main" id="{53DDEA05-95A8-469A-B81A-4CA38DCAFCBC}"/>
                  </a:ext>
                </a:extLst>
              </p:cNvPr>
              <p:cNvSpPr>
                <a:spLocks noGrp="1" noRot="1" noChangeAspect="1" noMove="1" noResize="1" noEditPoints="1" noAdjustHandles="1" noChangeArrowheads="1" noChangeShapeType="1" noTextEdit="1"/>
              </p:cNvSpPr>
              <p:nvPr>
                <p:ph type="body" idx="1"/>
              </p:nvPr>
            </p:nvSpPr>
            <p:spPr>
              <a:xfrm>
                <a:off x="560916" y="4515296"/>
                <a:ext cx="10871200" cy="2169514"/>
              </a:xfrm>
              <a:blipFill>
                <a:blip r:embed="rId4"/>
                <a:stretch>
                  <a:fillRect l="-280" t="-1685" b="-562"/>
                </a:stretch>
              </a:blipFill>
            </p:spPr>
            <p:txBody>
              <a:bodyPr/>
              <a:lstStyle/>
              <a:p>
                <a:r>
                  <a:rPr lang="en-CA">
                    <a:noFill/>
                  </a:rPr>
                  <a:t> </a:t>
                </a:r>
              </a:p>
            </p:txBody>
          </p:sp>
        </mc:Fallback>
      </mc:AlternateContent>
      <p:sp>
        <p:nvSpPr>
          <p:cNvPr id="4" name="Rectangle 2">
            <a:extLst>
              <a:ext uri="{FF2B5EF4-FFF2-40B4-BE49-F238E27FC236}">
                <a16:creationId xmlns:a16="http://schemas.microsoft.com/office/drawing/2014/main" id="{27F0B571-3905-4C4E-94AE-2B40CD980852}"/>
              </a:ext>
            </a:extLst>
          </p:cNvPr>
          <p:cNvSpPr>
            <a:spLocks noChangeArrowheads="1"/>
          </p:cNvSpPr>
          <p:nvPr/>
        </p:nvSpPr>
        <p:spPr bwMode="auto">
          <a:xfrm>
            <a:off x="5004261" y="20116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a:extLst>
              <a:ext uri="{FF2B5EF4-FFF2-40B4-BE49-F238E27FC236}">
                <a16:creationId xmlns:a16="http://schemas.microsoft.com/office/drawing/2014/main" id="{05CBB580-ED7D-4086-9757-56321CF7760B}"/>
              </a:ext>
            </a:extLst>
          </p:cNvPr>
          <p:cNvGraphicFramePr>
            <a:graphicFrameLocks noChangeAspect="1"/>
          </p:cNvGraphicFramePr>
          <p:nvPr>
            <p:extLst>
              <p:ext uri="{D42A27DB-BD31-4B8C-83A1-F6EECF244321}">
                <p14:modId xmlns:p14="http://schemas.microsoft.com/office/powerpoint/2010/main" val="4101459146"/>
              </p:ext>
            </p:extLst>
          </p:nvPr>
        </p:nvGraphicFramePr>
        <p:xfrm>
          <a:off x="2289661" y="1105786"/>
          <a:ext cx="6308534" cy="3310269"/>
        </p:xfrm>
        <a:graphic>
          <a:graphicData uri="http://schemas.openxmlformats.org/presentationml/2006/ole">
            <mc:AlternateContent xmlns:mc="http://schemas.openxmlformats.org/markup-compatibility/2006">
              <mc:Choice xmlns:v="urn:schemas-microsoft-com:vml" Requires="v">
                <p:oleObj spid="_x0000_s3189" name="Equation" r:id="rId5" imgW="5346360" imgH="2336760" progId="Equation.DSMT4">
                  <p:embed/>
                </p:oleObj>
              </mc:Choice>
              <mc:Fallback>
                <p:oleObj name="Equation" r:id="rId5" imgW="5346360" imgH="2336760" progId="Equation.DSMT4">
                  <p:embed/>
                  <p:pic>
                    <p:nvPicPr>
                      <p:cNvPr id="0" name="Object 1"/>
                      <p:cNvPicPr>
                        <a:picLocks noChangeAspect="1" noChangeArrowheads="1"/>
                      </p:cNvPicPr>
                      <p:nvPr/>
                    </p:nvPicPr>
                    <p:blipFill>
                      <a:blip r:embed="rId6"/>
                      <a:srcRect/>
                      <a:stretch>
                        <a:fillRect/>
                      </a:stretch>
                    </p:blipFill>
                    <p:spPr bwMode="auto">
                      <a:xfrm>
                        <a:off x="2289661" y="1105786"/>
                        <a:ext cx="6308534" cy="3310269"/>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11DB62B8-C82A-428C-AE0A-5019CCE366A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27422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5BAE641-5338-4A1E-8F34-053EEA8A0BBC}"/>
                  </a:ext>
                </a:extLst>
              </p:cNvPr>
              <p:cNvSpPr>
                <a:spLocks noGrp="1"/>
              </p:cNvSpPr>
              <p:nvPr>
                <p:ph type="title"/>
              </p:nvPr>
            </p:nvSpPr>
            <p:spPr/>
            <p:txBody>
              <a:bodyPr/>
              <a:lstStyle/>
              <a:p>
                <a:r>
                  <a:rPr kumimoji="0" lang="zh-CN" altLang="en-US"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假设</a:t>
                </a:r>
                <a:r>
                  <a:rPr kumimoji="0" lang="en-CA"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4</a:t>
                </a:r>
                <a:r>
                  <a:rPr kumimoji="0" lang="zh-CN" altLang="en-US"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a:t>
                </a:r>
                <a14:m>
                  <m:oMath xmlns:m="http://schemas.openxmlformats.org/officeDocument/2006/math">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𝐄</m:t>
                    </m:r>
                    <m:d>
                      <m:dPr>
                        <m:ctrlPr>
                          <a:rPr kumimoji="0" lang="en-CA" b="1" i="1" u="none" strike="noStrike" kern="1200" cap="none" spc="0" normalizeH="0" baseline="0" noProof="0">
                            <a:ln>
                              <a:noFill/>
                            </a:ln>
                            <a:solidFill>
                              <a:prstClr val="black"/>
                            </a:solidFill>
                            <a:effectLst/>
                            <a:uLnTx/>
                            <a:uFillTx/>
                            <a:latin typeface="Cambria Math" panose="02040503050406030204" pitchFamily="18" charset="0"/>
                            <a:ea typeface="+mj-ea"/>
                          </a:rPr>
                        </m:ctrlPr>
                      </m:dPr>
                      <m:e>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𝒆𝒆</m:t>
                        </m:r>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m:t>
                        </m:r>
                      </m:e>
                    </m:d>
                    <m:r>
                      <a:rPr kumimoji="0" lang="en-CA" b="1" i="0"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m:t>
                    </m:r>
                    <m:sSup>
                      <m:sSupPr>
                        <m:ctrlPr>
                          <a:rPr kumimoji="0" lang="en-CA" b="1" i="1" u="none" strike="noStrike" kern="1200" cap="none" spc="0" normalizeH="0" baseline="0" noProof="0">
                            <a:ln>
                              <a:noFill/>
                            </a:ln>
                            <a:solidFill>
                              <a:prstClr val="black"/>
                            </a:solidFill>
                            <a:effectLst/>
                            <a:uLnTx/>
                            <a:uFillTx/>
                            <a:latin typeface="Cambria Math" panose="02040503050406030204" pitchFamily="18" charset="0"/>
                            <a:ea typeface="+mj-ea"/>
                          </a:rPr>
                        </m:ctrlPr>
                      </m:sSupPr>
                      <m:e>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𝝈</m:t>
                        </m:r>
                      </m:e>
                      <m:sup>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𝟐</m:t>
                        </m:r>
                      </m:sup>
                    </m:sSup>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𝑰</m:t>
                    </m:r>
                  </m:oMath>
                </a14:m>
                <a:endParaRPr lang="en-CA" dirty="0"/>
              </a:p>
            </p:txBody>
          </p:sp>
        </mc:Choice>
        <mc:Fallback xmlns="">
          <p:sp>
            <p:nvSpPr>
              <p:cNvPr id="2" name="Title 1">
                <a:extLst>
                  <a:ext uri="{FF2B5EF4-FFF2-40B4-BE49-F238E27FC236}">
                    <a16:creationId xmlns:a16="http://schemas.microsoft.com/office/drawing/2014/main" id="{55BAE641-5338-4A1E-8F34-053EEA8A0BBC}"/>
                  </a:ext>
                </a:extLst>
              </p:cNvPr>
              <p:cNvSpPr>
                <a:spLocks noGrp="1" noRot="1" noChangeAspect="1" noMove="1" noResize="1" noEditPoints="1" noAdjustHandles="1" noChangeArrowheads="1" noChangeShapeType="1" noTextEdit="1"/>
              </p:cNvSpPr>
              <p:nvPr>
                <p:ph type="title"/>
              </p:nvPr>
            </p:nvSpPr>
            <p:spPr>
              <a:blipFill>
                <a:blip r:embed="rId4"/>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BDE6F8-B9FC-4CAE-8513-9E42ED612B43}"/>
                  </a:ext>
                </a:extLst>
              </p:cNvPr>
              <p:cNvSpPr>
                <a:spLocks noGrp="1"/>
              </p:cNvSpPr>
              <p:nvPr>
                <p:ph type="body" idx="1"/>
              </p:nvPr>
            </p:nvSpPr>
            <p:spPr>
              <a:xfrm>
                <a:off x="429795" y="1204221"/>
                <a:ext cx="11332410" cy="5462845"/>
              </a:xfrm>
            </p:spPr>
            <p:txBody>
              <a:bodyPr/>
              <a:lstStyle/>
              <a:p>
                <a14:m>
                  <m:oMath xmlns:m="http://schemas.openxmlformats.org/officeDocument/2006/math">
                    <m:r>
                      <m:rPr>
                        <m:sty m:val="p"/>
                      </m:rPr>
                      <a:rPr lang="en-US" sz="1800" smtClean="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18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8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US" sz="1800"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US" sz="1800" b="1" i="1">
                        <a:effectLst/>
                        <a:latin typeface="Cambria Math" panose="02040503050406030204" pitchFamily="18" charset="0"/>
                        <a:ea typeface="DengXian" panose="02010600030101010101" pitchFamily="2" charset="-122"/>
                        <a:cs typeface="Times New Roman" panose="02020603050405020304" pitchFamily="18" charset="0"/>
                      </a:rPr>
                      <m:t>𝑰</m:t>
                    </m:r>
                  </m:oMath>
                </a14:m>
                <a:r>
                  <a:rPr lang="en-US" sz="1800" b="1" dirty="0">
                    <a:effectLst/>
                    <a:latin typeface="DengXian" panose="02010600030101010101" pitchFamily="2" charset="-122"/>
                    <a:ea typeface="DengXian" panose="02010600030101010101" pitchFamily="2" charset="-122"/>
                    <a:cs typeface="Times New Roman" panose="02020603050405020304" pitchFamily="18" charset="0"/>
                  </a:rPr>
                  <a:t> </a:t>
                </a:r>
                <a:r>
                  <a:rPr lang="zh-CN" sz="1800" dirty="0">
                    <a:effectLst/>
                    <a:latin typeface="Calibri" panose="020F0502020204030204" pitchFamily="34" charset="0"/>
                    <a:ea typeface="DengXian" panose="02010600030101010101" pitchFamily="2" charset="-122"/>
                    <a:cs typeface="Times New Roman" panose="02020603050405020304" pitchFamily="18" charset="0"/>
                  </a:rPr>
                  <a:t>的假设可以展开如下：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CA" dirty="0"/>
              </a:p>
              <a:p>
                <a:endParaRPr lang="en-CA" dirty="0"/>
              </a:p>
              <a:p>
                <a:endParaRPr lang="en-CA" dirty="0"/>
              </a:p>
              <a:p>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dirty="0">
                    <a:effectLst/>
                    <a:latin typeface="Calibri" panose="020F0502020204030204" pitchFamily="34" charset="0"/>
                    <a:ea typeface="DengXian" panose="02010600030101010101" pitchFamily="2" charset="-122"/>
                    <a:cs typeface="Times New Roman" panose="02020603050405020304" pitchFamily="18" charset="0"/>
                  </a:rPr>
                  <a:t>这个假设包含了两个假设：</a:t>
                </a:r>
                <a14:m>
                  <m:oMath xmlns:m="http://schemas.openxmlformats.org/officeDocument/2006/math">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i</m:t>
                            </m:r>
                          </m:sub>
                        </m:sSub>
                      </m:e>
                    </m:d>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b>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i</m:t>
                        </m:r>
                      </m:sub>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bSup>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1800">
                            <a:effectLst/>
                            <a:latin typeface="Cambria Math" panose="02040503050406030204" pitchFamily="18" charset="0"/>
                            <a:ea typeface="DengXian" panose="02010600030101010101" pitchFamily="2" charset="-122"/>
                            <a:cs typeface="Times New Roman" panose="02020603050405020304" pitchFamily="18" charset="0"/>
                          </a:rPr>
                          <m:t>不同观测点干扰项同方差</m:t>
                        </m:r>
                      </m:e>
                    </m:d>
                    <m:r>
                      <a:rPr lang="zh-CN"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i="1">
                        <a:effectLst/>
                        <a:latin typeface="Cambria Math" panose="02040503050406030204" pitchFamily="18" charset="0"/>
                        <a:ea typeface="Cambria Math" panose="02040503050406030204" pitchFamily="18" charset="0"/>
                        <a:cs typeface="Times New Roman" panose="02020603050405020304" pitchFamily="18" charset="0"/>
                      </a:rPr>
                      <m:t> </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𝑗</m:t>
                            </m:r>
                          </m:sub>
                        </m:sSub>
                      </m:e>
                    </m:d>
                    <m:r>
                      <a:rPr lang="en-US"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𝑖𝑗</m:t>
                        </m:r>
                      </m:sub>
                    </m:sSub>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（不同观测点干扰项不相关）。</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6BDE6F8-B9FC-4CAE-8513-9E42ED612B43}"/>
                  </a:ext>
                </a:extLst>
              </p:cNvPr>
              <p:cNvSpPr>
                <a:spLocks noGrp="1" noRot="1" noChangeAspect="1" noMove="1" noResize="1" noEditPoints="1" noAdjustHandles="1" noChangeArrowheads="1" noChangeShapeType="1" noTextEdit="1"/>
              </p:cNvSpPr>
              <p:nvPr>
                <p:ph type="body" idx="1"/>
              </p:nvPr>
            </p:nvSpPr>
            <p:spPr>
              <a:xfrm>
                <a:off x="429795" y="1204221"/>
                <a:ext cx="11332410" cy="5462845"/>
              </a:xfrm>
              <a:blipFill>
                <a:blip r:embed="rId5"/>
                <a:stretch>
                  <a:fillRect l="-215" t="-558"/>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44D6ED34-8A46-47BA-BFBB-C58EFF829077}"/>
              </a:ext>
            </a:extLst>
          </p:cNvPr>
          <p:cNvSpPr>
            <a:spLocks noChangeArrowheads="1"/>
          </p:cNvSpPr>
          <p:nvPr/>
        </p:nvSpPr>
        <p:spPr bwMode="auto">
          <a:xfrm>
            <a:off x="3591098" y="1862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 name="Object 6">
            <a:extLst>
              <a:ext uri="{FF2B5EF4-FFF2-40B4-BE49-F238E27FC236}">
                <a16:creationId xmlns:a16="http://schemas.microsoft.com/office/drawing/2014/main" id="{27AC5B0F-9DD6-4079-82D0-E5B262E0386F}"/>
              </a:ext>
            </a:extLst>
          </p:cNvPr>
          <p:cNvGraphicFramePr>
            <a:graphicFrameLocks noChangeAspect="1"/>
          </p:cNvGraphicFramePr>
          <p:nvPr>
            <p:extLst>
              <p:ext uri="{D42A27DB-BD31-4B8C-83A1-F6EECF244321}">
                <p14:modId xmlns:p14="http://schemas.microsoft.com/office/powerpoint/2010/main" val="3321977209"/>
              </p:ext>
            </p:extLst>
          </p:nvPr>
        </p:nvGraphicFramePr>
        <p:xfrm>
          <a:off x="3945516" y="1309585"/>
          <a:ext cx="6088912" cy="2119415"/>
        </p:xfrm>
        <a:graphic>
          <a:graphicData uri="http://schemas.openxmlformats.org/presentationml/2006/ole">
            <mc:AlternateContent xmlns:mc="http://schemas.openxmlformats.org/markup-compatibility/2006">
              <mc:Choice xmlns:v="urn:schemas-microsoft-com:vml" Requires="v">
                <p:oleObj spid="_x0000_s4215" name="Equation" r:id="rId6" imgW="3949700" imgH="1168400" progId="Equation.DSMT4">
                  <p:embed/>
                </p:oleObj>
              </mc:Choice>
              <mc:Fallback>
                <p:oleObj name="Equation" r:id="rId6" imgW="3949700" imgH="11684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45516" y="1309585"/>
                        <a:ext cx="6088912" cy="2119415"/>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DE664AB3-030E-44E1-B1E8-D55B206CBC6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0756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59CE701-9A54-4C1C-8499-A957A5AD7FEE}"/>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假设</a:t>
                </a:r>
                <a:r>
                  <a:rPr lang="en-CA" sz="2800" dirty="0">
                    <a:effectLst/>
                    <a:latin typeface="Calibri" panose="020F0502020204030204" pitchFamily="34" charset="0"/>
                    <a:ea typeface="DengXian" panose="02010600030101010101" pitchFamily="2" charset="-122"/>
                    <a:cs typeface="Times New Roman" panose="02020603050405020304" pitchFamily="18" charset="0"/>
                  </a:rPr>
                  <a:t>5</a:t>
                </a:r>
                <a:r>
                  <a:rPr lang="zh-CN"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dirty="0">
                    <a:effectLst/>
                    <a:ea typeface="Calibri" panose="020F0502020204030204" pitchFamily="34" charset="0"/>
                    <a:cs typeface="Times New Roman" panose="02020603050405020304" pitchFamily="18" charset="0"/>
                  </a:rPr>
                  <a:t> </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𝐍</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𝑰</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dirty="0"/>
              </a:p>
            </p:txBody>
          </p:sp>
        </mc:Choice>
        <mc:Fallback xmlns="">
          <p:sp>
            <p:nvSpPr>
              <p:cNvPr id="2" name="Title 1">
                <a:extLst>
                  <a:ext uri="{FF2B5EF4-FFF2-40B4-BE49-F238E27FC236}">
                    <a16:creationId xmlns:a16="http://schemas.microsoft.com/office/drawing/2014/main" id="{B59CE701-9A54-4C1C-8499-A957A5AD7FEE}"/>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FEAA609-0BF4-452B-AC62-D41D17697B5F}"/>
                  </a:ext>
                </a:extLst>
              </p:cNvPr>
              <p:cNvSpPr>
                <a:spLocks noGrp="1"/>
              </p:cNvSpPr>
              <p:nvPr>
                <p:ph type="body" idx="1"/>
              </p:nvPr>
            </p:nvSpPr>
            <p:spPr/>
            <p:txBody>
              <a:bodyPr/>
              <a:lstStyle/>
              <a:p>
                <a:pPr indent="270510" algn="just">
                  <a:lnSpc>
                    <a:spcPct val="150000"/>
                  </a:lnSpc>
                  <a:spcAft>
                    <a:spcPts val="0"/>
                  </a:spcAft>
                </a:pPr>
                <a:r>
                  <a:rPr lang="zh-CN" sz="1800" dirty="0">
                    <a:effectLst/>
                    <a:latin typeface="Calibri" panose="020F0502020204030204" pitchFamily="34" charset="0"/>
                    <a:ea typeface="DengXian" panose="02010600030101010101" pitchFamily="2" charset="-122"/>
                    <a:cs typeface="Times New Roman" panose="02020603050405020304" pitchFamily="18" charset="0"/>
                  </a:rPr>
                  <a:t>这个假设是指每个观测点的干扰项满足正态分布条件。由于前面我们还假设了每个观测点的干扰项均值为</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0</a:t>
                </a:r>
                <a:r>
                  <a:rPr lang="zh-CN" sz="1800" dirty="0">
                    <a:effectLst/>
                    <a:latin typeface="Calibri" panose="020F0502020204030204" pitchFamily="34" charset="0"/>
                    <a:ea typeface="DengXian" panose="02010600030101010101" pitchFamily="2" charset="-122"/>
                    <a:cs typeface="Times New Roman" panose="02020603050405020304" pitchFamily="18" charset="0"/>
                  </a:rPr>
                  <a:t>，方差为</a:t>
                </a:r>
                <a14:m>
                  <m:oMath xmlns:m="http://schemas.openxmlformats.org/officeDocument/2006/math">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。我们把这三个假设加在一起，即每个干扰项满足均值为</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0</a:t>
                </a:r>
                <a:r>
                  <a:rPr lang="zh-CN" sz="1800" dirty="0">
                    <a:effectLst/>
                    <a:latin typeface="Calibri" panose="020F0502020204030204" pitchFamily="34" charset="0"/>
                    <a:ea typeface="DengXian" panose="02010600030101010101" pitchFamily="2" charset="-122"/>
                    <a:cs typeface="Times New Roman" panose="02020603050405020304" pitchFamily="18" charset="0"/>
                  </a:rPr>
                  <a:t>，方差为</a:t>
                </a:r>
                <a14:m>
                  <m:oMath xmlns:m="http://schemas.openxmlformats.org/officeDocument/2006/math">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的正态分布，也就是</a:t>
                </a:r>
                <a14:m>
                  <m:oMath xmlns:m="http://schemas.openxmlformats.org/officeDocument/2006/math">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b="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e>
                    </m:d>
                    <m:r>
                      <a:rPr lang="en-US" sz="1800" i="1">
                        <a:effectLst/>
                        <a:latin typeface="Cambria Math" panose="02040503050406030204" pitchFamily="18" charset="0"/>
                        <a:ea typeface="DengXian" panose="02010600030101010101" pitchFamily="2" charset="-122"/>
                        <a:cs typeface="Times New Roman" panose="02020603050405020304" pitchFamily="18" charset="0"/>
                      </a:rPr>
                      <m:t>,  </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=1,2,…,</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。可以用矩阵表示如下：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b>
                                </m:sSub>
                              </m:e>
                            </m:mr>
                          </m:m>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𝑵</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5"/>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mr>
                              </m:m>
                            </m:e>
                          </m:d>
                        </m:e>
                      </m:d>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FEAA609-0BF4-452B-AC62-D41D17697B5F}"/>
                  </a:ext>
                </a:extLst>
              </p:cNvPr>
              <p:cNvSpPr>
                <a:spLocks noGrp="1" noRot="1" noChangeAspect="1" noMove="1" noResize="1" noEditPoints="1" noAdjustHandles="1" noChangeArrowheads="1" noChangeShapeType="1" noTextEdit="1"/>
              </p:cNvSpPr>
              <p:nvPr>
                <p:ph type="body" idx="1"/>
              </p:nvPr>
            </p:nvSpPr>
            <p:spPr>
              <a:blipFill>
                <a:blip r:embed="rId3"/>
                <a:stretch>
                  <a:fillRect r="-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3735FDC-F250-43D3-83CC-111C621A932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60454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3A9E4-162D-44FE-A05C-6D4B4F26C7C1}"/>
              </a:ext>
            </a:extLst>
          </p:cNvPr>
          <p:cNvSpPr>
            <a:spLocks noGrp="1"/>
          </p:cNvSpPr>
          <p:nvPr>
            <p:ph type="title"/>
          </p:nvPr>
        </p:nvSpPr>
        <p:spPr>
          <a:xfrm>
            <a:off x="304801" y="304801"/>
            <a:ext cx="11565774" cy="426719"/>
          </a:xfrm>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假设</a:t>
            </a:r>
            <a:r>
              <a:rPr lang="en-CA" sz="2800" dirty="0">
                <a:effectLst/>
                <a:latin typeface="Calibri" panose="020F0502020204030204" pitchFamily="34" charset="0"/>
                <a:ea typeface="DengXian" panose="02010600030101010101" pitchFamily="2" charset="-122"/>
                <a:cs typeface="Times New Roman" panose="02020603050405020304" pitchFamily="18" charset="0"/>
              </a:rPr>
              <a:t>6</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：解释变量之间不存在共线性，并且观测点数量大于被解释变量数</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3E59ECE-2679-4673-A82C-9DB575AEFE77}"/>
                  </a:ext>
                </a:extLst>
              </p:cNvPr>
              <p:cNvSpPr>
                <a:spLocks noGrp="1"/>
              </p:cNvSpPr>
              <p:nvPr>
                <p:ph type="body" idx="1"/>
              </p:nvPr>
            </p:nvSpPr>
            <p:spPr/>
            <p:txBody>
              <a:bodyPr/>
              <a:lstStyle/>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这个假设是我们能够通过</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个观测点得到</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个解释变量系数的必要条件。</a:t>
                </a:r>
                <a:endParaRPr lang="en-CA" altLang="zh-CN" sz="24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Calibri" panose="020F0502020204030204" pitchFamily="34" charset="0"/>
                    <a:ea typeface="DengXian" panose="02010600030101010101" pitchFamily="2" charset="-122"/>
                    <a:cs typeface="Times New Roman" panose="02020603050405020304" pitchFamily="18" charset="0"/>
                  </a:rPr>
                  <a:t>如果解释变量之间存在共线性，我们就无法分辨出所有解释变量系数的值。</a:t>
                </a:r>
                <a:endParaRPr lang="en-CA" altLang="zh-CN" dirty="0">
                  <a:effectLst/>
                  <a:latin typeface="Calibri" panose="020F0502020204030204" pitchFamily="34" charset="0"/>
                  <a:ea typeface="DengXian" panose="02010600030101010101" pitchFamily="2" charset="-122"/>
                  <a:cs typeface="Times New Roman" panose="02020603050405020304" pitchFamily="18" charset="0"/>
                </a:endParaRPr>
              </a:p>
              <a:p>
                <a:pPr lvl="1"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例如，</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投资</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1</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经营性收入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非经营性收入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3</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总收入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19088" lvl="1" indent="0" algn="just">
                  <a:lnSpc>
                    <a:spcPct val="150000"/>
                  </a:lnSpc>
                  <a:spcAft>
                    <a:spcPts val="0"/>
                  </a:spcAft>
                  <a:buNone/>
                </a:pPr>
                <a:r>
                  <a:rPr lang="zh-CN" sz="2000" dirty="0">
                    <a:effectLst/>
                    <a:latin typeface="Calibri" panose="020F0502020204030204" pitchFamily="34" charset="0"/>
                    <a:ea typeface="DengXian" panose="02010600030101010101" pitchFamily="2" charset="-122"/>
                    <a:cs typeface="Times New Roman" panose="02020603050405020304" pitchFamily="18" charset="0"/>
                  </a:rPr>
                  <a:t>总收入</a:t>
                </a:r>
                <a:r>
                  <a:rPr lang="en-US" altLang="zh-CN" sz="20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经营性收入</a:t>
                </a:r>
                <a:r>
                  <a:rPr lang="en-US" altLang="zh-CN" sz="20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非经营性收入，存在共线性问题。这意味着三个变量中，有一个变量的信息是多余的、无价值的，因此无法得到三个变量的系数。</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4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观测点数量之所以要多于解释变量个数，是因为如果有</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个解释变量，但观测点数量少于</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，则</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意味着方程数量小于</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，就无法求解</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个变量的系数。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3E59ECE-2679-4673-A82C-9DB575AEFE77}"/>
                  </a:ext>
                </a:extLst>
              </p:cNvPr>
              <p:cNvSpPr>
                <a:spLocks noGrp="1" noRot="1" noChangeAspect="1" noMove="1" noResize="1" noEditPoints="1" noAdjustHandles="1" noChangeArrowheads="1" noChangeShapeType="1" noTextEdit="1"/>
              </p:cNvSpPr>
              <p:nvPr>
                <p:ph type="body" idx="1"/>
              </p:nvPr>
            </p:nvSpPr>
            <p:spPr>
              <a:blipFill>
                <a:blip r:embed="rId2"/>
                <a:stretch>
                  <a:fillRect l="-504" r="-841" b="-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4AB8D69-66D4-4659-866F-7B47368912C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99391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BB6715-A64D-4103-8636-EF84086E835C}"/>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579A70D5-879C-4978-9A2E-ED4DC401A6CD}"/>
              </a:ext>
            </a:extLst>
          </p:cNvPr>
          <p:cNvSpPr>
            <a:spLocks noGrp="1"/>
          </p:cNvSpPr>
          <p:nvPr>
            <p:ph type="ctrTitle"/>
          </p:nvPr>
        </p:nvSpPr>
        <p:spPr/>
        <p:txBody>
          <a:bodyPr/>
          <a:lstStyle/>
          <a:p>
            <a:r>
              <a:rPr lang="zh-CN" altLang="en-US" sz="3200" b="1" kern="2200" cap="small" dirty="0">
                <a:latin typeface="DengXian" panose="02010600030101010101" pitchFamily="2" charset="-122"/>
                <a:ea typeface="DengXian" panose="02010600030101010101" pitchFamily="2" charset="-122"/>
              </a:rPr>
              <a:t>随机</a:t>
            </a:r>
            <a:r>
              <a:rPr lang="zh-CN" sz="3200" b="1" kern="2200" cap="small" dirty="0">
                <a:effectLst/>
                <a:latin typeface="DengXian" panose="02010600030101010101" pitchFamily="2" charset="-122"/>
                <a:ea typeface="DengXian" panose="02010600030101010101" pitchFamily="2" charset="-122"/>
              </a:rPr>
              <a:t>解释变量下的回归模型假设</a:t>
            </a:r>
            <a:endParaRPr lang="en-CA" sz="3200" dirty="0"/>
          </a:p>
        </p:txBody>
      </p:sp>
      <p:sp>
        <p:nvSpPr>
          <p:cNvPr id="4" name="Footer Placeholder 3">
            <a:extLst>
              <a:ext uri="{FF2B5EF4-FFF2-40B4-BE49-F238E27FC236}">
                <a16:creationId xmlns:a16="http://schemas.microsoft.com/office/drawing/2014/main" id="{94CF4FEB-6480-40E3-B98A-D364185323B9}"/>
              </a:ext>
            </a:extLst>
          </p:cNvPr>
          <p:cNvSpPr>
            <a:spLocks noGrp="1"/>
          </p:cNvSpPr>
          <p:nvPr>
            <p:ph type="ftr" sz="quarter" idx="11"/>
          </p:nvPr>
        </p:nvSpPr>
        <p:spPr>
          <a:xfrm>
            <a:off x="6414977" y="6044610"/>
            <a:ext cx="5283200" cy="457200"/>
          </a:xfrm>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64007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7A0CDA2-5DD7-478F-9694-2827A4A4172A}"/>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1</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Calibri" panose="020F0502020204030204" pitchFamily="34" charset="0"/>
                    <a:ea typeface="DengXian" panose="02010600030101010101" pitchFamily="2" charset="-122"/>
                    <a:cs typeface="Times New Roman" panose="02020603050405020304" pitchFamily="18" charset="0"/>
                  </a:rPr>
                  <a:t>是随机的，或随机与固定混合的</a:t>
                </a:r>
                <a:endParaRPr lang="en-CA" dirty="0"/>
              </a:p>
            </p:txBody>
          </p:sp>
        </mc:Choice>
        <mc:Fallback xmlns="">
          <p:sp>
            <p:nvSpPr>
              <p:cNvPr id="2" name="Title 1">
                <a:extLst>
                  <a:ext uri="{FF2B5EF4-FFF2-40B4-BE49-F238E27FC236}">
                    <a16:creationId xmlns:a16="http://schemas.microsoft.com/office/drawing/2014/main" id="{57A0CDA2-5DD7-478F-9694-2827A4A4172A}"/>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46591D7-D192-4D3F-B3C8-8F6D7BD10AC6}"/>
                  </a:ext>
                </a:extLst>
              </p:cNvPr>
              <p:cNvSpPr>
                <a:spLocks noGrp="1"/>
              </p:cNvSpPr>
              <p:nvPr>
                <p:ph type="body" idx="1"/>
              </p:nvPr>
            </p:nvSpPr>
            <p:spPr>
              <a:xfrm>
                <a:off x="304801" y="1066800"/>
                <a:ext cx="11074399" cy="5221061"/>
              </a:xfrm>
            </p:spPr>
            <p:txBody>
              <a:bodyPr/>
              <a:lstStyle/>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是随机的，就是指每个观测点</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是从某个总体分布中抽取的。有时候一个线性回归模型的解释变量是固定和随机混合的。</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在研究温度影响细菌生长的问题中，如果解释变量的两个观测点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0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不是通过控制实验得到的，而是抽取观测到的，那么我们就认为它们是随机的。</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46591D7-D192-4D3F-B3C8-8F6D7BD10AC6}"/>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275" r="-4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9093B79-DA8F-4685-A17B-ECEA3D98D6B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72331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74D13-BB82-4AB7-A250-0297A241EE00}"/>
              </a:ext>
            </a:extLst>
          </p:cNvPr>
          <p:cNvSpPr>
            <a:spLocks noGrp="1"/>
          </p:cNvSpPr>
          <p:nvPr>
            <p:ph type="title"/>
          </p:nvPr>
        </p:nvSpPr>
        <p:spPr>
          <a:xfrm>
            <a:off x="507999" y="304801"/>
            <a:ext cx="10615085" cy="533401"/>
          </a:xfrm>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780804DF-F97A-4ACE-B926-221E58ECC55A}"/>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理解固定解释变量下的回归模型假设</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理解随机解释变量假设下的线性回归假设</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样本估计系数性质</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有限样本和大样本假设检验</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0" lvl="0" indent="0">
              <a:lnSpc>
                <a:spcPct val="107000"/>
              </a:lnSpc>
              <a:spcAft>
                <a:spcPts val="0"/>
              </a:spcAft>
              <a:buNone/>
            </a:pP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AAD7AA9-E453-4217-80E6-3E2026AA445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2464516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08B3032-B51B-4EE1-AA02-B936E32663EF}"/>
                  </a:ext>
                </a:extLst>
              </p:cNvPr>
              <p:cNvSpPr>
                <a:spLocks noGrp="1"/>
              </p:cNvSpPr>
              <p:nvPr>
                <p:ph type="title"/>
              </p:nvPr>
            </p:nvSpPr>
            <p:spPr/>
            <p:txBody>
              <a:bodyPr/>
              <a:lstStyle/>
              <a:p>
                <a:r>
                  <a:rPr lang="zh-CN" b="1" dirty="0">
                    <a:effectLst/>
                    <a:latin typeface="Times New Roman" panose="02020603050405020304" pitchFamily="18" charset="0"/>
                    <a:ea typeface="DengXian" panose="02010600030101010101" pitchFamily="2" charset="-122"/>
                  </a:rPr>
                  <a:t>假设</a:t>
                </a:r>
                <a:r>
                  <a:rPr lang="en-US" b="1" dirty="0">
                    <a:effectLst/>
                    <a:latin typeface="Times New Roman" panose="02020603050405020304" pitchFamily="18" charset="0"/>
                    <a:ea typeface="DengXian" panose="02010600030101010101" pitchFamily="2" charset="-122"/>
                  </a:rPr>
                  <a:t>2</a:t>
                </a:r>
                <a:r>
                  <a:rPr lang="zh-CN" b="1" dirty="0">
                    <a:effectLst/>
                    <a:latin typeface="Times New Roman" panose="02020603050405020304" pitchFamily="18" charset="0"/>
                    <a:ea typeface="DengXian" panose="02010600030101010101" pitchFamily="2" charset="-122"/>
                  </a:rPr>
                  <a:t>：</a:t>
                </a:r>
                <a14:m>
                  <m:oMath xmlns:m="http://schemas.openxmlformats.org/officeDocument/2006/math">
                    <m:r>
                      <a:rPr lang="zh-CN" b="1">
                        <a:effectLst/>
                        <a:latin typeface="Cambria Math" panose="02040503050406030204" pitchFamily="18" charset="0"/>
                        <a:ea typeface="Cambria Math" panose="02040503050406030204" pitchFamily="18" charset="0"/>
                      </a:rPr>
                      <m:t> </m:t>
                    </m:r>
                    <m:r>
                      <a:rPr lang="en-US" b="1" i="1">
                        <a:effectLst/>
                        <a:latin typeface="Cambria Math" panose="02040503050406030204" pitchFamily="18" charset="0"/>
                        <a:ea typeface="DengXian" panose="02010600030101010101" pitchFamily="2" charset="-122"/>
                      </a:rPr>
                      <m:t>𝒀</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𝑿</m:t>
                    </m:r>
                    <m:r>
                      <a:rPr lang="en-US" b="1" i="1">
                        <a:effectLst/>
                        <a:latin typeface="Cambria Math" panose="02040503050406030204" pitchFamily="18" charset="0"/>
                        <a:ea typeface="DengXian" panose="02010600030101010101" pitchFamily="2" charset="-122"/>
                      </a:rPr>
                      <m:t>𝜷</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𝒆</m:t>
                    </m:r>
                  </m:oMath>
                </a14:m>
                <a:endParaRPr lang="en-CA" dirty="0"/>
              </a:p>
            </p:txBody>
          </p:sp>
        </mc:Choice>
        <mc:Fallback xmlns="">
          <p:sp>
            <p:nvSpPr>
              <p:cNvPr id="2" name="Title 1">
                <a:extLst>
                  <a:ext uri="{FF2B5EF4-FFF2-40B4-BE49-F238E27FC236}">
                    <a16:creationId xmlns:a16="http://schemas.microsoft.com/office/drawing/2014/main" id="{208B3032-B51B-4EE1-AA02-B936E32663EF}"/>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F896BA8-364C-4455-8D49-466ABCDEF7A4}"/>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线性关系的假设和固定变量下的假设没有本质区别</a:t>
                </a:r>
                <a:r>
                  <a:rPr lang="zh-CN" sz="2200" dirty="0">
                    <a:effectLst/>
                    <a:latin typeface="Calibri" panose="020F0502020204030204" pitchFamily="34" charset="0"/>
                    <a:ea typeface="DengXian" panose="02010600030101010101" pitchFamily="2" charset="-122"/>
                    <a:cs typeface="Times New Roman" panose="02020603050405020304" pitchFamily="18" charset="0"/>
                  </a:rPr>
                  <a:t>，只是解释变量不再是固定的。</a:t>
                </a:r>
                <a:endParaRPr lang="en-CA" altLang="zh-CN" sz="22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2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200" dirty="0">
                    <a:effectLst/>
                    <a:latin typeface="Calibri" panose="020F0502020204030204" pitchFamily="34" charset="0"/>
                    <a:ea typeface="DengXian" panose="02010600030101010101" pitchFamily="2" charset="-122"/>
                    <a:cs typeface="Times New Roman" panose="02020603050405020304" pitchFamily="18" charset="0"/>
                  </a:rPr>
                  <a:t>假设我们有被解释变量和解释变量的两个观测点</a:t>
                </a:r>
                <a14:m>
                  <m:oMath xmlns:m="http://schemas.openxmlformats.org/officeDocument/2006/math">
                    <m:d>
                      <m:d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e>
                    </m:d>
                  </m:oMath>
                </a14:m>
                <a:r>
                  <a:rPr lang="zh-CN" sz="22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d>
                      <m:d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e>
                    </m:d>
                  </m:oMath>
                </a14:m>
                <a:r>
                  <a:rPr lang="zh-CN" sz="2200" dirty="0">
                    <a:effectLst/>
                    <a:latin typeface="Calibri" panose="020F0502020204030204" pitchFamily="34" charset="0"/>
                    <a:ea typeface="DengXian" panose="02010600030101010101" pitchFamily="2" charset="-122"/>
                    <a:cs typeface="Times New Roman" panose="02020603050405020304" pitchFamily="18" charset="0"/>
                  </a:rPr>
                  <a:t>，无论第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个观测点或第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个观测点“随机抽到的”温度是</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200" dirty="0">
                    <a:effectLst/>
                    <a:latin typeface="Calibri" panose="020F0502020204030204" pitchFamily="34" charset="0"/>
                    <a:ea typeface="DengXian" panose="02010600030101010101" pitchFamily="2" charset="-122"/>
                    <a:cs typeface="Times New Roman" panose="02020603050405020304" pitchFamily="18" charset="0"/>
                  </a:rPr>
                  <a:t>还是</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60</a:t>
                </a:r>
                <a:r>
                  <a:rPr lang="zh-CN" sz="2200" dirty="0">
                    <a:effectLst/>
                    <a:latin typeface="Calibri" panose="020F0502020204030204" pitchFamily="34" charset="0"/>
                    <a:ea typeface="DengXian" panose="02010600030101010101" pitchFamily="2" charset="-122"/>
                    <a:cs typeface="Times New Roman" panose="02020603050405020304" pitchFamily="18" charset="0"/>
                  </a:rPr>
                  <a:t>， 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个和第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个观测点的被解释变量、解释变量和干扰项均存在以下线性关系</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F896BA8-364C-4455-8D49-466ABCDEF7A4}"/>
                  </a:ext>
                </a:extLst>
              </p:cNvPr>
              <p:cNvSpPr>
                <a:spLocks noGrp="1" noRot="1" noChangeAspect="1" noMove="1" noResize="1" noEditPoints="1" noAdjustHandles="1" noChangeArrowheads="1" noChangeShapeType="1" noTextEdit="1"/>
              </p:cNvSpPr>
              <p:nvPr>
                <p:ph type="body" idx="1"/>
              </p:nvPr>
            </p:nvSpPr>
            <p:spPr>
              <a:blipFill>
                <a:blip r:embed="rId3"/>
                <a:stretch>
                  <a:fillRect l="-39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733F07-1653-4F1A-BE8C-A929CED0243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54379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EB93BF4-8D9E-4B6E-8513-E0B433014AF0}"/>
                  </a:ext>
                </a:extLst>
              </p:cNvPr>
              <p:cNvSpPr>
                <a:spLocks noGrp="1"/>
              </p:cNvSpPr>
              <p:nvPr>
                <p:ph type="title"/>
              </p:nvPr>
            </p:nvSpPr>
            <p:spPr/>
            <p:txBody>
              <a:bodyPr/>
              <a:lstStyle/>
              <a:p>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CA" sz="2800" dirty="0">
                    <a:effectLst/>
                    <a:latin typeface="Times New Roman" panose="02020603050405020304" pitchFamily="18" charset="0"/>
                    <a:ea typeface="DengXian" panose="02010600030101010101" pitchFamily="2" charset="-122"/>
                  </a:rPr>
                  <a:t>3</a:t>
                </a:r>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𝐄</m:t>
                    </m:r>
                    <m:d>
                      <m:dPr>
                        <m:ctrlPr>
                          <a:rPr lang="en-CA" i="1">
                            <a:effectLst/>
                            <a:latin typeface="Cambria Math" panose="020405030504060302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BEB93BF4-8D9E-4B6E-8513-E0B433014AF0}"/>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3C3B82F-3CCC-4C9B-885D-BC7104614FB4}"/>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200" dirty="0">
                    <a:effectLst/>
                    <a:latin typeface="Times New Roman" panose="02020603050405020304" pitchFamily="18" charset="0"/>
                    <a:ea typeface="DengXian" panose="02010600030101010101" pitchFamily="2" charset="-122"/>
                    <a:cs typeface="Times New Roman" panose="02020603050405020304" pitchFamily="18" charset="0"/>
                  </a:rPr>
                  <a:t>3</a:t>
                </a:r>
                <a14:m>
                  <m:oMath xmlns:m="http://schemas.openxmlformats.org/officeDocument/2006/math">
                    <m:r>
                      <a:rPr lang="en-US" sz="2200" b="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被称为</a:t>
                </a: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干扰项条件均值为</a:t>
                </a:r>
                <a:r>
                  <a:rPr lang="en-US" sz="22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假设，它对于解释变量和干扰项的关系设定为：对于任何给定值的解释变量</a:t>
                </a:r>
                <a14:m>
                  <m:oMath xmlns:m="http://schemas.openxmlformats.org/officeDocument/2006/math">
                    <m:r>
                      <a:rPr lang="en-US"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200" b="1" i="1">
                        <a:effectLst/>
                        <a:latin typeface="Cambria Math" panose="02040503050406030204" pitchFamily="18" charset="0"/>
                        <a:ea typeface="DengXian" panose="02010600030101010101" pitchFamily="2" charset="-122"/>
                        <a:cs typeface="Times New Roman" panose="02020603050405020304" pitchFamily="18" charset="0"/>
                      </a:rPr>
                      <m:t>=</m:t>
                    </m:r>
                    <m:r>
                      <a:rPr lang="en-US" sz="2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干扰项</a:t>
                </a:r>
                <a14:m>
                  <m:oMath xmlns:m="http://schemas.openxmlformats.org/officeDocument/2006/math">
                    <m:r>
                      <a:rPr lang="en-US" sz="2200"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的期望值为</a:t>
                </a:r>
                <a:r>
                  <a:rPr lang="en-US" sz="22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2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2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这个假设意味着每个观测点的干扰项的均值不会随着解释变量的值的变化而改变，因此也称为</a:t>
                </a: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干扰项均值独立于解释变量</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。具体表达为：</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93C3B82F-3CCC-4C9B-885D-BC7104614FB4}"/>
                  </a:ext>
                </a:extLst>
              </p:cNvPr>
              <p:cNvSpPr>
                <a:spLocks noGrp="1" noRot="1" noChangeAspect="1" noMove="1" noResize="1" noEditPoints="1" noAdjustHandles="1" noChangeArrowheads="1" noChangeShapeType="1" noTextEdit="1"/>
              </p:cNvSpPr>
              <p:nvPr>
                <p:ph type="body" idx="1"/>
              </p:nvPr>
            </p:nvSpPr>
            <p:spPr>
              <a:blipFill>
                <a:blip r:embed="rId3"/>
                <a:stretch>
                  <a:fillRect l="-39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66AA604-B39B-43C3-9614-19C6ACA8202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89157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DAFC272-94A9-4FD9-A101-4250B3154A12}"/>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假设</a:t>
                </a:r>
                <a:r>
                  <a:rPr kumimoji="0" lang="en-CA"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mj-cs"/>
                  </a:rPr>
                  <a:t>3</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𝐄</m:t>
                    </m:r>
                    <m:d>
                      <m:dPr>
                        <m:ctrlP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mj-ea"/>
                            <a:cs typeface="+mj-cs"/>
                          </a:rPr>
                        </m:ctrlPr>
                      </m:dPr>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e>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e>
                    </m:d>
                    <m:r>
                      <a:rPr kumimoji="0" lang="en-CA"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2DAFC272-94A9-4FD9-A101-4250B3154A12}"/>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2A22A02-8977-42CD-B545-3B68150378A5}"/>
                  </a:ext>
                </a:extLst>
              </p:cNvPr>
              <p:cNvSpPr>
                <a:spLocks noGrp="1"/>
              </p:cNvSpPr>
              <p:nvPr>
                <p:ph type="body" idx="1"/>
              </p:nvPr>
            </p:nvSpPr>
            <p:spPr/>
            <p:txBody>
              <a:bodyPr/>
              <a:lstStyle/>
              <a:p>
                <a:pPr>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我们看到这个假设是对于任何一个观测点</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，干扰项满足</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𝑁</m:t>
                              </m:r>
                            </m:sub>
                          </m:sSub>
                        </m:e>
                      </m:d>
                      <m:r>
                        <a:rPr lang="en-US" i="1">
                          <a:effectLst/>
                          <a:latin typeface="Cambria Math" panose="02040503050406030204" pitchFamily="18" charset="0"/>
                          <a:ea typeface="DengXian" panose="02010600030101010101" pitchFamily="2" charset="-122"/>
                          <a:cs typeface="Times New Roman" panose="02020603050405020304" pitchFamily="18" charset="0"/>
                        </a:rPr>
                        <m:t>=0</m:t>
                      </m:r>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它的意思是对于给定所有观测点的解释变量值</a:t>
                </a:r>
                <a14:m>
                  <m:oMath xmlns:m="http://schemas.openxmlformats.org/officeDocument/2006/math">
                    <m:r>
                      <a:rPr lang="en-US">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𝟏</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𝟐</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𝑵</m:t>
                        </m:r>
                      </m:sub>
                    </m:sSub>
                    <m:r>
                      <a:rPr lang="en-CA" b="1"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，任何一个观测点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的干扰项</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的均值为</a:t>
                </a:r>
                <a:r>
                  <a:rPr lang="en-US"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这个假设也可以简单地理解为观测点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的干扰项</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和其它观测点的解释变量都不相关。换言之，任何观测点的解释变量都不包含干扰项的信息。这个假设也称为</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强外生假设</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2A22A02-8977-42CD-B545-3B68150378A5}"/>
                  </a:ext>
                </a:extLst>
              </p:cNvPr>
              <p:cNvSpPr>
                <a:spLocks noGrp="1" noRot="1" noChangeAspect="1" noMove="1" noResize="1" noEditPoints="1" noAdjustHandles="1" noChangeArrowheads="1" noChangeShapeType="1" noTextEdit="1"/>
              </p:cNvSpPr>
              <p:nvPr>
                <p:ph type="body" idx="1"/>
              </p:nvPr>
            </p:nvSpPr>
            <p:spPr>
              <a:blipFill>
                <a:blip r:embed="rId3"/>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24818D7-B3E9-42AB-A738-88022C5AA34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400072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D6846AB-2F63-40E9-B64E-22CC6FFACF8C}"/>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假设</a:t>
                </a:r>
                <a:r>
                  <a:rPr kumimoji="0" lang="en-CA"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mj-cs"/>
                  </a:rPr>
                  <a:t>3</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𝐄</m:t>
                    </m:r>
                    <m:d>
                      <m:dPr>
                        <m:ctrlP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mj-ea"/>
                            <a:cs typeface="+mj-cs"/>
                          </a:rPr>
                        </m:ctrlPr>
                      </m:dPr>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e>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e>
                    </m:d>
                    <m:r>
                      <a:rPr kumimoji="0" lang="en-CA"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BD6846AB-2F63-40E9-B64E-22CC6FFACF8C}"/>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75E602F-B686-42C6-BB49-46FDC2F4A358}"/>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我们用温度和细菌生长的例子来理解</a:t>
                </a:r>
                <a14:m>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b="1"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𝒆</m:t>
                        </m:r>
                      </m:e>
                      <m:e>
                        <m:r>
                          <a:rPr lang="en-US" sz="2200" b="1" i="1">
                            <a:effectLst/>
                            <a:latin typeface="Cambria Math" panose="02040503050406030204" pitchFamily="18" charset="0"/>
                            <a:cs typeface="Times New Roman" panose="02020603050405020304" pitchFamily="18" charset="0"/>
                          </a:rPr>
                          <m:t>𝑿</m:t>
                        </m:r>
                      </m:e>
                    </m:d>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oMath>
                </a14:m>
                <a:r>
                  <a:rPr lang="zh-CN" sz="2200" dirty="0">
                    <a:effectLst/>
                    <a:latin typeface="Times New Roman" panose="02020603050405020304" pitchFamily="18" charset="0"/>
                    <a:cs typeface="Times New Roman" panose="02020603050405020304" pitchFamily="18" charset="0"/>
                  </a:rPr>
                  <a:t>的意义。在这个例子里有两个观测点，（</a:t>
                </a:r>
                <a14:m>
                  <m:oMath xmlns:m="http://schemas.openxmlformats.org/officeDocument/2006/math">
                    <m:r>
                      <a:rPr lang="en-CA" sz="2200" i="1">
                        <a:effectLst/>
                        <a:latin typeface="Cambria Math" panose="02040503050406030204" pitchFamily="18" charset="0"/>
                        <a:cs typeface="Times New Roman" panose="02020603050405020304" pitchFamily="18" charset="0"/>
                      </a:rPr>
                      <m:t>𝑁</m:t>
                    </m:r>
                    <m:r>
                      <a:rPr lang="en-CA" sz="2200" i="1">
                        <a:effectLst/>
                        <a:latin typeface="Cambria Math" panose="02040503050406030204" pitchFamily="18" charset="0"/>
                        <a:cs typeface="Times New Roman" panose="02020603050405020304" pitchFamily="18" charset="0"/>
                      </a:rPr>
                      <m:t>=2</m:t>
                    </m:r>
                  </m:oMath>
                </a14:m>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b="1"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𝒆</m:t>
                        </m:r>
                      </m:e>
                      <m:e>
                        <m:r>
                          <a:rPr lang="en-US" sz="2200" b="1" i="1">
                            <a:effectLst/>
                            <a:latin typeface="Cambria Math" panose="02040503050406030204" pitchFamily="18" charset="0"/>
                            <a:cs typeface="Times New Roman" panose="02020603050405020304" pitchFamily="18" charset="0"/>
                          </a:rPr>
                          <m:t>𝑿</m:t>
                        </m:r>
                      </m:e>
                    </m:d>
                    <m:r>
                      <a:rPr lang="en-US" sz="2200" b="1" i="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oMath>
                </a14:m>
                <a:r>
                  <a:rPr lang="zh-CN" sz="2200" dirty="0">
                    <a:effectLst/>
                    <a:latin typeface="Times New Roman" panose="02020603050405020304" pitchFamily="18" charset="0"/>
                    <a:cs typeface="Times New Roman" panose="02020603050405020304" pitchFamily="18" charset="0"/>
                  </a:rPr>
                  <a:t>包含了两个条件：</a:t>
                </a:r>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US" sz="2200" i="1">
                                  <a:effectLst/>
                                  <a:latin typeface="Cambria Math" panose="02040503050406030204" pitchFamily="18" charset="0"/>
                                  <a:cs typeface="Times New Roman" panose="02020603050405020304" pitchFamily="18" charset="0"/>
                                </a:rPr>
                                <m:t>𝑒</m:t>
                              </m:r>
                            </m:e>
                            <m:sub>
                              <m:r>
                                <a:rPr lang="en-US" sz="2200" i="1">
                                  <a:effectLst/>
                                  <a:latin typeface="Cambria Math" panose="02040503050406030204" pitchFamily="18" charset="0"/>
                                  <a:cs typeface="Times New Roman" panose="02020603050405020304" pitchFamily="18" charset="0"/>
                                </a:rPr>
                                <m:t>1</m:t>
                              </m:r>
                            </m:sub>
                          </m:sSub>
                        </m:e>
                        <m:e>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1</m:t>
                              </m:r>
                            </m:sub>
                          </m:sSub>
                          <m:r>
                            <a:rPr lang="en-CA" sz="2200" b="1" i="1">
                              <a:effectLst/>
                              <a:latin typeface="Cambria Math" panose="02040503050406030204" pitchFamily="18" charset="0"/>
                              <a:cs typeface="Times New Roman" panose="02020603050405020304" pitchFamily="18" charset="0"/>
                            </a:rPr>
                            <m:t>,</m:t>
                          </m:r>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2</m:t>
                              </m:r>
                            </m:sub>
                          </m:sSub>
                        </m:e>
                      </m:d>
                      <m:r>
                        <a:rPr lang="en-US" sz="2200" i="1">
                          <a:effectLst/>
                          <a:latin typeface="Cambria Math" panose="02040503050406030204" pitchFamily="18" charset="0"/>
                          <a:cs typeface="Times New Roman" panose="02020603050405020304" pitchFamily="18" charset="0"/>
                        </a:rPr>
                        <m:t>=0</m:t>
                      </m:r>
                    </m:oMath>
                  </m:oMathPara>
                </a14:m>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US" sz="2200" i="1">
                                  <a:effectLst/>
                                  <a:latin typeface="Cambria Math" panose="02040503050406030204" pitchFamily="18" charset="0"/>
                                  <a:cs typeface="Times New Roman" panose="02020603050405020304" pitchFamily="18" charset="0"/>
                                </a:rPr>
                                <m:t>𝑒</m:t>
                              </m:r>
                            </m:e>
                            <m:sub>
                              <m:r>
                                <a:rPr lang="en-US" sz="2200" i="1">
                                  <a:effectLst/>
                                  <a:latin typeface="Cambria Math" panose="02040503050406030204" pitchFamily="18" charset="0"/>
                                  <a:cs typeface="Times New Roman" panose="02020603050405020304" pitchFamily="18" charset="0"/>
                                </a:rPr>
                                <m:t>2</m:t>
                              </m:r>
                            </m:sub>
                          </m:sSub>
                        </m:e>
                        <m:e>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1</m:t>
                              </m:r>
                            </m:sub>
                          </m:sSub>
                          <m:r>
                            <a:rPr lang="en-CA" sz="2200" b="1" i="1">
                              <a:effectLst/>
                              <a:latin typeface="Cambria Math" panose="02040503050406030204" pitchFamily="18" charset="0"/>
                              <a:cs typeface="Times New Roman" panose="02020603050405020304" pitchFamily="18" charset="0"/>
                            </a:rPr>
                            <m:t>,</m:t>
                          </m:r>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2</m:t>
                              </m:r>
                            </m:sub>
                          </m:sSub>
                        </m:e>
                      </m:d>
                      <m:r>
                        <a:rPr lang="en-US" sz="2200" i="1">
                          <a:effectLst/>
                          <a:latin typeface="Cambria Math" panose="02040503050406030204" pitchFamily="18" charset="0"/>
                          <a:cs typeface="Times New Roman" panose="02020603050405020304" pitchFamily="18" charset="0"/>
                        </a:rPr>
                        <m:t>=0</m:t>
                      </m:r>
                    </m:oMath>
                  </m:oMathPara>
                </a14:m>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endParaRPr lang="en-CA" sz="2200" dirty="0">
                  <a:effectLst/>
                  <a:latin typeface="Calibri" panose="020F0502020204030204" pitchFamily="34" charset="0"/>
                  <a:cs typeface="Times New Roman" panose="02020603050405020304" pitchFamily="18" charset="0"/>
                </a:endParaRPr>
              </a:p>
              <a:p>
                <a:endParaRPr lang="en-CA" altLang="zh-CN" sz="2200" dirty="0">
                  <a:effectLst/>
                  <a:latin typeface="Times New Roman" panose="02020603050405020304" pitchFamily="18" charset="0"/>
                  <a:cs typeface="Times New Roman" panose="02020603050405020304" pitchFamily="18" charset="0"/>
                </a:endParaRPr>
              </a:p>
              <a:p>
                <a:r>
                  <a:rPr lang="zh-CN" sz="2200" dirty="0">
                    <a:effectLst/>
                    <a:latin typeface="Times New Roman" panose="02020603050405020304" pitchFamily="18" charset="0"/>
                    <a:cs typeface="Times New Roman" panose="02020603050405020304" pitchFamily="18" charset="0"/>
                  </a:rPr>
                  <a:t>这个假设的意义在于，在重复抽样里，无论第</a:t>
                </a:r>
                <a:r>
                  <a:rPr lang="en-US" sz="2200" dirty="0">
                    <a:effectLst/>
                    <a:latin typeface="Times New Roman" panose="02020603050405020304" pitchFamily="18" charset="0"/>
                    <a:cs typeface="Times New Roman" panose="02020603050405020304" pitchFamily="18" charset="0"/>
                  </a:rPr>
                  <a:t>1</a:t>
                </a:r>
                <a:r>
                  <a:rPr lang="zh-CN" sz="2200" dirty="0">
                    <a:effectLst/>
                    <a:latin typeface="Times New Roman" panose="02020603050405020304" pitchFamily="18" charset="0"/>
                    <a:cs typeface="Times New Roman" panose="02020603050405020304" pitchFamily="18" charset="0"/>
                  </a:rPr>
                  <a:t>个或第</a:t>
                </a:r>
                <a:r>
                  <a:rPr lang="en-US" sz="2200" dirty="0">
                    <a:effectLst/>
                    <a:latin typeface="Times New Roman" panose="02020603050405020304" pitchFamily="18" charset="0"/>
                    <a:cs typeface="Times New Roman" panose="02020603050405020304" pitchFamily="18" charset="0"/>
                  </a:rPr>
                  <a:t>2</a:t>
                </a:r>
                <a:r>
                  <a:rPr lang="zh-CN" sz="2200" dirty="0">
                    <a:effectLst/>
                    <a:latin typeface="Times New Roman" panose="02020603050405020304" pitchFamily="18" charset="0"/>
                    <a:cs typeface="Times New Roman" panose="02020603050405020304" pitchFamily="18" charset="0"/>
                  </a:rPr>
                  <a:t>个观测点的温度是多少，</a:t>
                </a:r>
                <a:r>
                  <a:rPr lang="zh-CN" sz="22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200" dirty="0">
                    <a:effectLst/>
                    <a:latin typeface="Times New Roman" panose="02020603050405020304" pitchFamily="18" charset="0"/>
                    <a:cs typeface="Times New Roman" panose="02020603050405020304" pitchFamily="18" charset="0"/>
                  </a:rPr>
                  <a:t>干扰项均值为</a:t>
                </a:r>
                <a:r>
                  <a:rPr lang="en-US" sz="2200" dirty="0">
                    <a:effectLst/>
                    <a:latin typeface="Times New Roman" panose="02020603050405020304" pitchFamily="18" charset="0"/>
                    <a:cs typeface="Times New Roman" panose="02020603050405020304" pitchFamily="18" charset="0"/>
                  </a:rPr>
                  <a:t>0</a:t>
                </a:r>
                <a:r>
                  <a:rPr lang="zh-CN" sz="2200" dirty="0">
                    <a:effectLst/>
                    <a:latin typeface="Times New Roman" panose="02020603050405020304" pitchFamily="18" charset="0"/>
                    <a:cs typeface="Times New Roman" panose="02020603050405020304" pitchFamily="18" charset="0"/>
                  </a:rPr>
                  <a:t>，这样保证了每个观测点干扰项的均值不会随其它观测点温度的变化而变化，从而能够允许我们通过温度变化和细菌生长速度变化的相关性得到二者的因果关系。</a:t>
                </a:r>
                <a:endParaRPr lang="en-CA" sz="22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75E602F-B686-42C6-BB49-46FDC2F4A358}"/>
                  </a:ext>
                </a:extLst>
              </p:cNvPr>
              <p:cNvSpPr>
                <a:spLocks noGrp="1" noRot="1" noChangeAspect="1" noMove="1" noResize="1" noEditPoints="1" noAdjustHandles="1" noChangeArrowheads="1" noChangeShapeType="1" noTextEdit="1"/>
              </p:cNvSpPr>
              <p:nvPr>
                <p:ph type="body" idx="1"/>
              </p:nvPr>
            </p:nvSpPr>
            <p:spPr>
              <a:blipFill>
                <a:blip r:embed="rId3"/>
                <a:stretch>
                  <a:fillRect l="-392" r="-31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01E2718-41BA-41ED-BDAE-C25754D6867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57120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6D207A-A2F1-44DC-848B-55F713D37E99}"/>
                  </a:ext>
                </a:extLst>
              </p:cNvPr>
              <p:cNvSpPr>
                <a:spLocks noGrp="1"/>
              </p:cNvSpPr>
              <p:nvPr>
                <p:ph type="title"/>
              </p:nvPr>
            </p:nvSpPr>
            <p:spPr/>
            <p:txBody>
              <a:bodyPr/>
              <a:lstStyle/>
              <a:p>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CA" sz="2800" dirty="0">
                    <a:effectLst/>
                    <a:latin typeface="Times New Roman" panose="02020603050405020304" pitchFamily="18" charset="0"/>
                    <a:ea typeface="DengXian" panose="02010600030101010101" pitchFamily="2" charset="-122"/>
                  </a:rPr>
                  <a:t>4</a:t>
                </a:r>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CA" sz="2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i="1">
                            <a:effectLst/>
                            <a:latin typeface="Cambria Math" panose="020405030504060302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CA" sz="2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28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8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m:rPr>
                            <m:sty m:val="p"/>
                          </m:rPr>
                          <a:rPr lang="en-CA" sz="2800">
                            <a:effectLst/>
                            <a:latin typeface="Cambria Math" panose="02040503050406030204" pitchFamily="18" charset="0"/>
                            <a:ea typeface="DengXian" panose="02010600030101010101" pitchFamily="2" charset="-122"/>
                            <a:cs typeface="Times New Roman" panose="02020603050405020304" pitchFamily="18" charset="0"/>
                          </a:rPr>
                          <m:t>σ</m:t>
                        </m:r>
                      </m:e>
                      <m:sup>
                        <m:r>
                          <a:rPr lang="en-CA" sz="28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sz="2800" b="0" i="1">
                        <a:effectLst/>
                        <a:latin typeface="Cambria Math" panose="02040503050406030204" pitchFamily="18" charset="0"/>
                        <a:cs typeface="Times New Roman" panose="02020603050405020304" pitchFamily="18" charset="0"/>
                      </a:rPr>
                      <m:t>𝐼</m:t>
                    </m:r>
                  </m:oMath>
                </a14:m>
                <a:endParaRPr lang="en-CA" b="0" dirty="0"/>
              </a:p>
            </p:txBody>
          </p:sp>
        </mc:Choice>
        <mc:Fallback xmlns="">
          <p:sp>
            <p:nvSpPr>
              <p:cNvPr id="2" name="Title 1">
                <a:extLst>
                  <a:ext uri="{FF2B5EF4-FFF2-40B4-BE49-F238E27FC236}">
                    <a16:creationId xmlns:a16="http://schemas.microsoft.com/office/drawing/2014/main" id="{616D207A-A2F1-44DC-848B-55F713D37E99}"/>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A8C153-918E-4A97-8182-5D2A71E38436}"/>
                  </a:ext>
                </a:extLst>
              </p:cNvPr>
              <p:cNvSpPr>
                <a:spLocks noGrp="1"/>
              </p:cNvSpPr>
              <p:nvPr>
                <p:ph type="body" idx="1"/>
              </p:nvPr>
            </p:nvSpPr>
            <p:spPr/>
            <p:txBody>
              <a:bodyPr/>
              <a:lstStyle/>
              <a:p>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4</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的意思是对于任何给定解释变量</a:t>
                </a:r>
                <a14:m>
                  <m:oMath xmlns:m="http://schemas.openxmlformats.org/officeDocument/2006/math">
                    <m:r>
                      <a:rPr lang="en-US" sz="18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的值，所有干扰项具有相同的条件方差且相互条件独立。假设</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意味着干扰项的方差和相关性不随着解释变量值改变和而改变。</a:t>
                </a:r>
                <a:endParaRPr lang="en-CA" altLang="zh-CN"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dirty="0">
                    <a:effectLst/>
                    <a:latin typeface="Calibri" panose="020F0502020204030204" pitchFamily="34" charset="0"/>
                    <a:ea typeface="DengXian" panose="02010600030101010101" pitchFamily="2" charset="-122"/>
                    <a:cs typeface="Times New Roman" panose="02020603050405020304" pitchFamily="18" charset="0"/>
                  </a:rPr>
                  <a:t>在固定自变量关于假设</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5</a:t>
                </a:r>
                <a:r>
                  <a:rPr lang="zh-CN" sz="1800" dirty="0">
                    <a:effectLst/>
                    <a:latin typeface="Calibri" panose="020F0502020204030204" pitchFamily="34" charset="0"/>
                    <a:ea typeface="DengXian" panose="02010600030101010101" pitchFamily="2" charset="-122"/>
                    <a:cs typeface="Times New Roman" panose="02020603050405020304" pitchFamily="18" charset="0"/>
                  </a:rPr>
                  <a:t>的讨论时，我们说明了这个假设便于判断样本估计系数的准确度。但在实际情况中，这个假设通常不成立。违背该假设会导致异方差和自相关问题，我们会在下一章详细讨论。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7A8C153-918E-4A97-8182-5D2A71E38436}"/>
                  </a:ext>
                </a:extLst>
              </p:cNvPr>
              <p:cNvSpPr>
                <a:spLocks noGrp="1" noRot="1" noChangeAspect="1" noMove="1" noResize="1" noEditPoints="1" noAdjustHandles="1" noChangeArrowheads="1" noChangeShapeType="1" noTextEdit="1"/>
              </p:cNvSpPr>
              <p:nvPr>
                <p:ph type="body" idx="1"/>
              </p:nvPr>
            </p:nvSpPr>
            <p:spPr>
              <a:blipFill>
                <a:blip r:embed="rId3"/>
                <a:stretch>
                  <a:fillRect l="-168" t="-70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D21FB2CC-EA2A-465A-BC55-3BBBB7A55CEA}"/>
              </a:ext>
            </a:extLst>
          </p:cNvPr>
          <p:cNvPicPr>
            <a:picLocks noChangeAspect="1"/>
          </p:cNvPicPr>
          <p:nvPr/>
        </p:nvPicPr>
        <p:blipFill>
          <a:blip r:embed="rId4"/>
          <a:stretch>
            <a:fillRect/>
          </a:stretch>
        </p:blipFill>
        <p:spPr>
          <a:xfrm>
            <a:off x="2394142" y="2317900"/>
            <a:ext cx="6367085" cy="2041450"/>
          </a:xfrm>
          <a:prstGeom prst="rect">
            <a:avLst/>
          </a:prstGeom>
        </p:spPr>
      </p:pic>
      <p:sp>
        <p:nvSpPr>
          <p:cNvPr id="5" name="Footer Placeholder 4">
            <a:extLst>
              <a:ext uri="{FF2B5EF4-FFF2-40B4-BE49-F238E27FC236}">
                <a16:creationId xmlns:a16="http://schemas.microsoft.com/office/drawing/2014/main" id="{06ECB945-F5F7-4263-92F8-CE93C076136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71415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8DCDA03-6B21-4117-891F-0ADD7D44B4D3}"/>
                  </a:ext>
                </a:extLst>
              </p:cNvPr>
              <p:cNvSpPr>
                <a:spLocks noGrp="1"/>
              </p:cNvSpPr>
              <p:nvPr>
                <p:ph type="title"/>
              </p:nvPr>
            </p:nvSpPr>
            <p:spPr/>
            <p:txBody>
              <a:bodyPr/>
              <a:lstStyle/>
              <a:p>
                <a:r>
                  <a:rPr lang="zh-CN" b="1" dirty="0">
                    <a:effectLst/>
                    <a:latin typeface="Times New Roman" panose="02020603050405020304" pitchFamily="18" charset="0"/>
                    <a:ea typeface="DengXian" panose="02010600030101010101" pitchFamily="2" charset="-122"/>
                  </a:rPr>
                  <a:t>假设</a:t>
                </a:r>
                <a:r>
                  <a:rPr lang="en-US" b="1" dirty="0">
                    <a:effectLst/>
                    <a:latin typeface="Times New Roman" panose="02020603050405020304" pitchFamily="18" charset="0"/>
                    <a:ea typeface="DengXian" panose="02010600030101010101" pitchFamily="2" charset="-122"/>
                  </a:rPr>
                  <a:t>5</a:t>
                </a:r>
                <a:r>
                  <a:rPr lang="zh-CN" b="1" dirty="0">
                    <a:effectLst/>
                    <a:latin typeface="Times New Roman" panose="02020603050405020304" pitchFamily="18" charset="0"/>
                    <a:ea typeface="DengXian" panose="02010600030101010101" pitchFamily="2" charset="-122"/>
                  </a:rPr>
                  <a:t>：</a:t>
                </a:r>
                <a14:m>
                  <m:oMath xmlns:m="http://schemas.openxmlformats.org/officeDocument/2006/math">
                    <m:r>
                      <a:rPr lang="en-US" b="1" i="1">
                        <a:effectLst/>
                        <a:latin typeface="Cambria Math" panose="02040503050406030204" pitchFamily="18" charset="0"/>
                        <a:ea typeface="DengXian" panose="02010600030101010101" pitchFamily="2" charset="-122"/>
                      </a:rPr>
                      <m:t>𝒆</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𝑿</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𝐍</m:t>
                    </m:r>
                    <m:d>
                      <m:dPr>
                        <m:ctrlPr>
                          <a:rPr lang="en-CA" b="1" i="1">
                            <a:effectLst/>
                            <a:latin typeface="Cambria Math" panose="02040503050406030204" pitchFamily="18" charset="0"/>
                            <a:ea typeface="DengXian" panose="02010600030101010101" pitchFamily="2" charset="-122"/>
                          </a:rPr>
                        </m:ctrlPr>
                      </m:dPr>
                      <m:e>
                        <m:r>
                          <a:rPr lang="en-US" b="1" i="1">
                            <a:effectLst/>
                            <a:latin typeface="Cambria Math" panose="02040503050406030204" pitchFamily="18" charset="0"/>
                            <a:ea typeface="DengXian" panose="02010600030101010101" pitchFamily="2" charset="-122"/>
                          </a:rPr>
                          <m:t>𝟎</m:t>
                        </m:r>
                        <m:r>
                          <a:rPr lang="en-US" b="1">
                            <a:effectLst/>
                            <a:latin typeface="Cambria Math" panose="02040503050406030204" pitchFamily="18" charset="0"/>
                            <a:ea typeface="DengXian" panose="02010600030101010101" pitchFamily="2" charset="-122"/>
                          </a:rPr>
                          <m:t>,</m:t>
                        </m:r>
                        <m:sSup>
                          <m:sSupPr>
                            <m:ctrlPr>
                              <a:rPr lang="en-CA" b="1" i="1">
                                <a:effectLst/>
                                <a:latin typeface="Cambria Math" panose="02040503050406030204" pitchFamily="18" charset="0"/>
                                <a:ea typeface="DengXian" panose="02010600030101010101" pitchFamily="2" charset="-122"/>
                              </a:rPr>
                            </m:ctrlPr>
                          </m:sSupPr>
                          <m:e>
                            <m:r>
                              <a:rPr lang="en-US" b="1" i="1">
                                <a:effectLst/>
                                <a:latin typeface="Cambria Math" panose="02040503050406030204" pitchFamily="18" charset="0"/>
                                <a:ea typeface="DengXian" panose="02010600030101010101" pitchFamily="2" charset="-122"/>
                              </a:rPr>
                              <m:t>𝛔</m:t>
                            </m:r>
                          </m:e>
                          <m:sup>
                            <m:r>
                              <a:rPr lang="en-US" b="1" i="1">
                                <a:effectLst/>
                                <a:latin typeface="Cambria Math" panose="02040503050406030204" pitchFamily="18" charset="0"/>
                                <a:ea typeface="DengXian" panose="02010600030101010101" pitchFamily="2" charset="-122"/>
                              </a:rPr>
                              <m:t>𝟐</m:t>
                            </m:r>
                          </m:sup>
                        </m:sSup>
                        <m:r>
                          <a:rPr lang="en-US" b="1" i="1">
                            <a:effectLst/>
                            <a:latin typeface="Cambria Math" panose="02040503050406030204" pitchFamily="18" charset="0"/>
                            <a:ea typeface="DengXian" panose="02010600030101010101" pitchFamily="2" charset="-122"/>
                          </a:rPr>
                          <m:t>𝑰</m:t>
                        </m:r>
                      </m:e>
                    </m:d>
                  </m:oMath>
                </a14:m>
                <a:endParaRPr lang="en-CA" dirty="0"/>
              </a:p>
            </p:txBody>
          </p:sp>
        </mc:Choice>
        <mc:Fallback xmlns="">
          <p:sp>
            <p:nvSpPr>
              <p:cNvPr id="2" name="Title 1">
                <a:extLst>
                  <a:ext uri="{FF2B5EF4-FFF2-40B4-BE49-F238E27FC236}">
                    <a16:creationId xmlns:a16="http://schemas.microsoft.com/office/drawing/2014/main" id="{78DCDA03-6B21-4117-891F-0ADD7D44B4D3}"/>
                  </a:ext>
                </a:extLst>
              </p:cNvPr>
              <p:cNvSpPr>
                <a:spLocks noGrp="1" noRot="1" noChangeAspect="1" noMove="1" noResize="1" noEditPoints="1" noAdjustHandles="1" noChangeArrowheads="1" noChangeShapeType="1" noTextEdit="1"/>
              </p:cNvSpPr>
              <p:nvPr>
                <p:ph type="title"/>
              </p:nvPr>
            </p:nvSpPr>
            <p:spPr>
              <a:blipFill>
                <a:blip r:embed="rId2"/>
                <a:stretch>
                  <a:fillRect l="-1127" t="-23864" b="-18182"/>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3CAB52A-FF0D-4A5C-8D6A-4FA1A3237C11}"/>
                  </a:ext>
                </a:extLst>
              </p:cNvPr>
              <p:cNvSpPr>
                <a:spLocks noGrp="1"/>
              </p:cNvSpPr>
              <p:nvPr>
                <p:ph type="body" idx="1"/>
              </p:nvPr>
            </p:nvSpPr>
            <p:spPr/>
            <p:txBody>
              <a:bodyPr/>
              <a:lstStyle/>
              <a:p>
                <a:pPr algn="ctr">
                  <a:lnSpc>
                    <a:spcPct val="150000"/>
                  </a:lnSpc>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的意思是对于任何给定自变量</a:t>
                </a:r>
                <a14:m>
                  <m:oMath xmlns:m="http://schemas.openxmlformats.org/officeDocument/2006/math">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的值</a:t>
                </a:r>
                <a:r>
                  <a:rPr lang="en-US" sz="2400" i="1"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干扰项的条件分布服从正态分布</a:t>
                </a:r>
                <a:r>
                  <a:rPr lang="zh-CN"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400" b="1" i="1" dirty="0">
                    <a:effectLst/>
                    <a:latin typeface="Times New Roman" panose="02020603050405020304" pitchFamily="18" charset="0"/>
                    <a:ea typeface="DengXian" panose="02010600030101010101" pitchFamily="2" charset="-122"/>
                    <a:cs typeface="Times New Roman" panose="02020603050405020304" pitchFamily="18" charset="0"/>
                  </a:rPr>
                  <a:t>e</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𝑵</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𝟎</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意味着干扰项的分布不随着解释变量值改变和而改变。这个假设也不是必须的，</a:t>
                </a:r>
                <a:r>
                  <a:rPr lang="zh-CN" sz="2400" dirty="0">
                    <a:effectLst/>
                    <a:latin typeface="Calibri" panose="020F0502020204030204" pitchFamily="34" charset="0"/>
                    <a:ea typeface="DengXian" panose="02010600030101010101" pitchFamily="2" charset="-122"/>
                    <a:cs typeface="Times New Roman" panose="02020603050405020304" pitchFamily="18" charset="0"/>
                  </a:rPr>
                  <a:t>它只是在小样本里进行系数检验时需要。</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3CAB52A-FF0D-4A5C-8D6A-4FA1A3237C11}"/>
                  </a:ext>
                </a:extLst>
              </p:cNvPr>
              <p:cNvSpPr>
                <a:spLocks noGrp="1" noRot="1" noChangeAspect="1" noMove="1" noResize="1" noEditPoints="1" noAdjustHandles="1" noChangeArrowheads="1" noChangeShapeType="1" noTextEdit="1"/>
              </p:cNvSpPr>
              <p:nvPr>
                <p:ph type="body" idx="1"/>
              </p:nvPr>
            </p:nvSpPr>
            <p:spPr>
              <a:blipFill>
                <a:blip r:embed="rId3"/>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BEA442A-4653-4F6B-A4D4-457B8CDFFE8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1501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7B3F-24B9-42E9-811E-F9DC1F46EFF5}"/>
              </a:ext>
            </a:extLst>
          </p:cNvPr>
          <p:cNvSpPr>
            <a:spLocks noGrp="1"/>
          </p:cNvSpPr>
          <p:nvPr>
            <p:ph type="title"/>
          </p:nvPr>
        </p:nvSpPr>
        <p:spPr>
          <a:xfrm>
            <a:off x="304801" y="319314"/>
            <a:ext cx="11538856" cy="518888"/>
          </a:xfrm>
        </p:spPr>
        <p:txBody>
          <a:bodyPr/>
          <a:lstStyle/>
          <a:p>
            <a:r>
              <a:rPr lang="zh-CN" b="1" dirty="0">
                <a:effectLst/>
                <a:latin typeface="DengXian" panose="02010600030101010101" pitchFamily="2" charset="-122"/>
                <a:ea typeface="DengXian" panose="02010600030101010101" pitchFamily="2" charset="-122"/>
              </a:rPr>
              <a:t>假设</a:t>
            </a:r>
            <a:r>
              <a:rPr lang="en-US" b="1" dirty="0">
                <a:effectLst/>
                <a:latin typeface="DengXian" panose="02010600030101010101" pitchFamily="2" charset="-122"/>
                <a:ea typeface="DengXian" panose="02010600030101010101" pitchFamily="2" charset="-122"/>
              </a:rPr>
              <a:t>6</a:t>
            </a:r>
            <a:r>
              <a:rPr lang="zh-CN" b="1" dirty="0">
                <a:effectLst/>
                <a:latin typeface="DengXian" panose="02010600030101010101" pitchFamily="2" charset="-122"/>
                <a:ea typeface="DengXian" panose="02010600030101010101" pitchFamily="2" charset="-122"/>
              </a:rPr>
              <a:t>：解释变量之间不存在共线性，并且样本数量不少于被解释变量数</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6D7D008-0B27-4DF7-98C3-51C20504DFF0}"/>
                  </a:ext>
                </a:extLst>
              </p:cNvPr>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这个假设是为了保证能够得到</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个解释变量的系数解，和固定变量下的要求没有区别</a:t>
                </a:r>
                <a:endParaRPr lang="en-CA" dirty="0"/>
              </a:p>
            </p:txBody>
          </p:sp>
        </mc:Choice>
        <mc:Fallback xmlns="">
          <p:sp>
            <p:nvSpPr>
              <p:cNvPr id="3" name="Text Placeholder 2">
                <a:extLst>
                  <a:ext uri="{FF2B5EF4-FFF2-40B4-BE49-F238E27FC236}">
                    <a16:creationId xmlns:a16="http://schemas.microsoft.com/office/drawing/2014/main" id="{D6D7D008-0B27-4DF7-98C3-51C20504DFF0}"/>
                  </a:ext>
                </a:extLst>
              </p:cNvPr>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8F8502-A665-445A-9784-0972C4A236F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17409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E336127-065C-4A3B-A11E-7CFC845C88A6}"/>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DF58892F-D8F5-40F2-B7DC-F628BA5B3CEB}"/>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样本估计系数</a:t>
            </a:r>
            <a:r>
              <a:rPr lang="zh-CN" b="1" kern="2200" cap="small" dirty="0">
                <a:effectLst/>
                <a:latin typeface="DengXian" panose="02010600030101010101" pitchFamily="2" charset="-122"/>
                <a:ea typeface="DengXian" panose="02010600030101010101" pitchFamily="2" charset="-122"/>
              </a:rPr>
              <a:t>性质</a:t>
            </a:r>
            <a:endParaRPr lang="en-CA" dirty="0"/>
          </a:p>
        </p:txBody>
      </p:sp>
      <p:sp>
        <p:nvSpPr>
          <p:cNvPr id="4" name="Footer Placeholder 3">
            <a:extLst>
              <a:ext uri="{FF2B5EF4-FFF2-40B4-BE49-F238E27FC236}">
                <a16:creationId xmlns:a16="http://schemas.microsoft.com/office/drawing/2014/main" id="{23ABBD85-7C68-47E8-8C10-6137D99D8F00}"/>
              </a:ext>
            </a:extLst>
          </p:cNvPr>
          <p:cNvSpPr>
            <a:spLocks noGrp="1"/>
          </p:cNvSpPr>
          <p:nvPr>
            <p:ph type="ftr" sz="quarter" idx="11"/>
          </p:nvPr>
        </p:nvSpPr>
        <p:spPr>
          <a:xfrm>
            <a:off x="6096000" y="6101316"/>
            <a:ext cx="5283200" cy="457200"/>
          </a:xfrm>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4009859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样本最小二乘法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04801" y="1037772"/>
                <a:ext cx="11640456" cy="5221061"/>
              </a:xfrm>
            </p:spPr>
            <p:txBody>
              <a:bodyPr/>
              <a:lstStyle/>
              <a:p>
                <a:pPr algn="just">
                  <a:lnSpc>
                    <a:spcPct val="150000"/>
                  </a:lnSpc>
                  <a:spcAft>
                    <a:spcPts val="0"/>
                  </a:spcAft>
                  <a:buNone/>
                  <a:tabLst>
                    <a:tab pos="5671185" algn="l"/>
                  </a:tabLst>
                </a:pPr>
                <a:r>
                  <a:rPr lang="zh-CN" altLang="en-US" sz="2000" dirty="0"/>
                  <a:t>如果有</a:t>
                </a:r>
                <a:r>
                  <a:rPr lang="en-CA" sz="2000" i="1" dirty="0"/>
                  <a:t>N</a:t>
                </a:r>
                <a:r>
                  <a:rPr lang="zh-CN" altLang="en-US" sz="2000" dirty="0"/>
                  <a:t>个样本，样本</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最小二乘法求解样本估计系数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，使得</a:t>
                </a:r>
                <a:r>
                  <a:rPr lang="en-CA" sz="2000" i="1"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个观测点</a:t>
                </a:r>
                <a:r>
                  <a:rPr lang="zh-CN" sz="2000" dirty="0">
                    <a:effectLst/>
                    <a:latin typeface="Calibri" panose="020F0502020204030204" pitchFamily="34" charset="0"/>
                    <a:ea typeface="DengXian" panose="02010600030101010101" pitchFamily="2" charset="-122"/>
                    <a:cs typeface="Times New Roman" panose="02020603050405020304" pitchFamily="18" charset="0"/>
                  </a:rPr>
                  <a:t>被解释变量值的观测值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与其拟合值（也称预测值）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Y</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bSup>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之差</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Y</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（残差值）的平方和均值最小，即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14:m>
                  <m:oMathPara xmlns:m="http://schemas.openxmlformats.org/officeDocument/2006/math">
                    <m:oMathParaPr>
                      <m:jc m:val="center"/>
                    </m:oMathParaPr>
                    <m:oMath xmlns:m="http://schemas.openxmlformats.org/officeDocument/2006/math">
                      <m:acc>
                        <m:accPr>
                          <m:chr m:val="̂"/>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funcPr>
                        <m:fName>
                          <m:limLow>
                            <m:limLow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limLow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argmin</m:t>
                              </m:r>
                            </m:e>
                            <m:lim>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𝒃</m:t>
                              </m:r>
                            </m:lim>
                          </m:limLow>
                        </m:fName>
                        <m:e>
                          <m:f>
                            <m:f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den>
                          </m:f>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𝒃</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nary>
                        </m:e>
                      </m:func>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nSpc>
                    <a:spcPct val="150000"/>
                  </a:lnSpc>
                  <a:spcAft>
                    <a:spcPts val="0"/>
                  </a:spcAft>
                  <a:buNone/>
                  <a:tabLst>
                    <a:tab pos="2970530" algn="l"/>
                  </a:tabLs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上式最小化的条件是它对</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的一阶导数等于</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
                    </m:oMathParaPr>
                    <m:oMath xmlns:m="http://schemas.openxmlformats.org/officeDocument/2006/math">
                      <m:nary>
                        <m:naryPr>
                          <m:chr m:val="∑"/>
                          <m:limLoc m:val="subSup"/>
                          <m:ctrlPr>
                            <a:rPr lang="en-CA" sz="1800" i="1" smtClean="0">
                              <a:effectLst/>
                              <a:latin typeface="Cambria Math" panose="02040503050406030204" pitchFamily="18" charset="0"/>
                              <a:ea typeface="DengXian" panose="02010600030101010101" pitchFamily="2" charset="-122"/>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
                            <m:sSubPr>
                              <m:ctrlPr>
                                <a:rPr lang="en-CA" sz="1800" b="1" i="1">
                                  <a:effectLst/>
                                  <a:latin typeface="Cambria Math" panose="02040503050406030204" pitchFamily="18" charset="0"/>
                                  <a:ea typeface="DengXian" panose="02010600030101010101" pitchFamily="2" charset="-122"/>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sSub>
                            <m:sSubPr>
                              <m:ctrlPr>
                                <a:rPr lang="en-CA" sz="1800" i="1">
                                  <a:effectLst/>
                                  <a:latin typeface="Cambria Math" panose="02040503050406030204" pitchFamily="18" charset="0"/>
                                  <a:ea typeface="DengXian" panose="02010600030101010101" pitchFamily="2" charset="-122"/>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b="1" i="1">
                                  <a:effectLst/>
                                  <a:latin typeface="Cambria Math" panose="02040503050406030204" pitchFamily="18" charset="0"/>
                                  <a:ea typeface="DengXian" panose="02010600030101010101" pitchFamily="2" charset="-122"/>
                                </a:rPr>
                              </m:ctrlPr>
                            </m:sSub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acc>
                            <m:accPr>
                              <m:chr m:val="̂"/>
                              <m:ctrlPr>
                                <a:rPr lang="en-CA" sz="1800" b="1" i="1">
                                  <a:effectLst/>
                                  <a:latin typeface="Cambria Math" panose="02040503050406030204" pitchFamily="18" charset="0"/>
                                  <a:ea typeface="DengXian" panose="02010600030101010101" pitchFamily="2" charset="-122"/>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𝟎</m:t>
                          </m:r>
                        </m:e>
                      </m:nary>
                    </m:oMath>
                  </m:oMathPara>
                </a14:m>
                <a:endParaRPr lang="en-CA" sz="1800" dirty="0"/>
              </a:p>
              <a:p>
                <a:pPr marL="0" indent="0">
                  <a:lnSpc>
                    <a:spcPct val="150000"/>
                  </a:lnSpc>
                  <a:spcAft>
                    <a:spcPts val="0"/>
                  </a:spcAft>
                  <a:buNone/>
                  <a:tabLst>
                    <a:tab pos="5671185"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最小二乘法的样本估计系数解</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为</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14:m>
                  <m:oMathPara xmlns:m="http://schemas.openxmlformats.org/officeDocument/2006/math">
                    <m:oMathParaPr>
                      <m:jc m:val="centerGroup"/>
                    </m:oMathParaPr>
                    <m:oMath xmlns:m="http://schemas.openxmlformats.org/officeDocument/2006/math">
                      <m:acc>
                        <m:accPr>
                          <m:chr m:val="̂"/>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Sup>
                                    <m:sSub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SupPr>
                                    <m:e>
                                      <m:sSub>
                                        <m:sSub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e>
                              </m:nary>
                            </m:e>
                          </m:d>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p>
                      </m:sSup>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
                            <m:sSub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nary>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如果用矩阵，</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可以表示为</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acc>
                        <m:accPr>
                          <m:chr m:val="̂"/>
                          <m:ctrlPr>
                            <a:rPr lang="en-CA" sz="1800" b="1"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1800" b="1" i="1" smtClean="0">
                          <a:effectLst/>
                          <a:latin typeface="Cambria Math" panose="02040503050406030204" pitchFamily="18" charset="0"/>
                          <a:ea typeface="DengXian" panose="02010600030101010101" pitchFamily="2" charset="-122"/>
                          <a:cs typeface="Times New Roman" panose="02020603050405020304" pitchFamily="18" charset="0"/>
                        </a:rPr>
                        <m:t>𝒀</m:t>
                      </m:r>
                    </m:oMath>
                  </m:oMathPara>
                </a14:m>
                <a:endParaRPr lang="en-CA" sz="1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04801" y="1037772"/>
                <a:ext cx="11640456" cy="5221061"/>
              </a:xfrm>
              <a:blipFill>
                <a:blip r:embed="rId3"/>
                <a:stretch>
                  <a:fillRect l="-524" r="-471" b="-46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0625C7B-BE41-4CA5-9B91-7EF7054769F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76648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F0015-6D7E-44D2-AA1E-5A08110123D9}"/>
              </a:ext>
            </a:extLst>
          </p:cNvPr>
          <p:cNvSpPr>
            <a:spLocks noGrp="1"/>
          </p:cNvSpPr>
          <p:nvPr>
            <p:ph type="title"/>
          </p:nvPr>
        </p:nvSpPr>
        <p:spPr/>
        <p:txBody>
          <a:bodyPr/>
          <a:lstStyle/>
          <a:p>
            <a:r>
              <a:rPr lang="zh-CN" altLang="en-US" dirty="0"/>
              <a:t>样本最小二乘法</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9ADB891-ABEC-42BD-A7BD-FE958A8DC8BB}"/>
                  </a:ext>
                </a:extLst>
              </p:cNvPr>
              <p:cNvSpPr>
                <a:spLocks noGrp="1"/>
              </p:cNvSpPr>
              <p:nvPr>
                <p:ph type="body" idx="1"/>
              </p:nvPr>
            </p:nvSpPr>
            <p:spPr>
              <a:xfrm>
                <a:off x="188686" y="1055913"/>
                <a:ext cx="11350172" cy="5221061"/>
              </a:xfrm>
            </p:spPr>
            <p:txBody>
              <a:bodyPr/>
              <a:lstStyle/>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在线性关系假设成立的情况下</a:t>
                </a:r>
                <a14:m>
                  <m:oMath xmlns:m="http://schemas.openxmlformats.org/officeDocument/2006/math">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将</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𝒀</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代入，样本估计值和真实值之间关系如下</a:t>
                </a:r>
                <a:r>
                  <a:rPr lang="en-CA"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𝒀</m:t>
                      </m:r>
                      <m:r>
                        <a:rPr lang="en-CA"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d>
                        <m:dPr>
                          <m:ctrlPr>
                            <a:rPr lang="en-CA" b="1" i="1">
                              <a:effectLst/>
                              <a:latin typeface="Cambria Math" panose="02040503050406030204" pitchFamily="18" charset="0"/>
                              <a:cs typeface="Times New Roman" panose="02020603050405020304" pitchFamily="18" charset="0"/>
                            </a:rPr>
                          </m:ctrlPr>
                        </m:d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b="1" i="1">
                              <a:effectLst/>
                              <a:latin typeface="Cambria Math" panose="02040503050406030204" pitchFamily="18" charset="0"/>
                              <a:cs typeface="Times New Roman" panose="02020603050405020304" pitchFamily="18" charset="0"/>
                            </a:rPr>
                          </m:ctrlPr>
                        </m:limLowPr>
                        <m:e>
                          <m:groupChr>
                            <m:groupChrPr>
                              <m:chr m:val="⏟"/>
                              <m:ctrlPr>
                                <a:rPr lang="en-CA" b="1" i="1">
                                  <a:effectLst/>
                                  <a:latin typeface="Cambria Math" panose="02040503050406030204" pitchFamily="18" charset="0"/>
                                  <a:cs typeface="Times New Roman" panose="02020603050405020304" pitchFamily="18" charset="0"/>
                                </a:rPr>
                              </m:ctrlPr>
                            </m:groupChrPr>
                            <m:e>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i="1">
                                  <a:effectLst/>
                                  <a:latin typeface="Cambria Math" panose="02040503050406030204" pitchFamily="18" charset="0"/>
                                  <a:ea typeface="DengXian" panose="02010600030101010101" pitchFamily="2" charset="-122"/>
                                  <a:cs typeface="Times New Roman" panose="02020603050405020304" pitchFamily="18" charset="0"/>
                                </a:rPr>
                                <m:t> </m:t>
                              </m:r>
                            </m:e>
                          </m:groupChr>
                        </m:e>
                        <m:lim>
                          <m:r>
                            <a:rPr lang="zh-CN">
                              <a:effectLst/>
                              <a:latin typeface="Cambria Math" panose="02040503050406030204" pitchFamily="18" charset="0"/>
                              <a:ea typeface="DengXian" panose="02010600030101010101" pitchFamily="2" charset="-122"/>
                              <a:cs typeface="Times New Roman" panose="02020603050405020304" pitchFamily="18" charset="0"/>
                            </a:rPr>
                            <m:t>误差项</m:t>
                          </m:r>
                        </m:lim>
                      </m:limLow>
                    </m:oMath>
                  </m:oMathPara>
                </a14:m>
                <a:endParaRPr lang="en-CA" dirty="0"/>
              </a:p>
              <a:p>
                <a:pPr marL="0" indent="0">
                  <a:buNone/>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其中</a:t>
                </a:r>
                <a14:m>
                  <m:oMath xmlns:m="http://schemas.openxmlformats.org/officeDocument/2006/math">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是样本估计值和真实值的误差项，</a:t>
                </a:r>
                <a:endParaRPr lang="en-CA" dirty="0"/>
              </a:p>
              <a:p>
                <a:pPr marL="0" indent="0">
                  <a:buNone/>
                </a:pPr>
                <a:endParaRPr lang="en-CA" dirty="0"/>
              </a:p>
              <a:p>
                <a:pPr marL="0" indent="0">
                  <a:buNone/>
                </a:pPr>
                <a:endParaRPr lang="en-CA" dirty="0"/>
              </a:p>
              <a:p>
                <a:r>
                  <a:rPr lang="zh-CN" dirty="0">
                    <a:effectLst/>
                    <a:latin typeface="Times New Roman" panose="02020603050405020304" pitchFamily="18" charset="0"/>
                    <a:ea typeface="DengXian" panose="02010600030101010101" pitchFamily="2" charset="-122"/>
                    <a:cs typeface="Times New Roman" panose="02020603050405020304" pitchFamily="18" charset="0"/>
                  </a:rPr>
                  <a:t>如果只对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个样本进行一次估计，由于干扰项的存在，估计值和真实值之间一定存在差异。误差项是个随机变量，每次抽取</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个样本进行估计，都会得到不同的差异值。关于估计值的性质讨论都是以这个误差项为核心的。</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dirty="0"/>
              </a:p>
            </p:txBody>
          </p:sp>
        </mc:Choice>
        <mc:Fallback xmlns="">
          <p:sp>
            <p:nvSpPr>
              <p:cNvPr id="3" name="Text Placeholder 2">
                <a:extLst>
                  <a:ext uri="{FF2B5EF4-FFF2-40B4-BE49-F238E27FC236}">
                    <a16:creationId xmlns:a16="http://schemas.microsoft.com/office/drawing/2014/main" id="{F9ADB891-ABEC-42BD-A7BD-FE958A8DC8BB}"/>
                  </a:ext>
                </a:extLst>
              </p:cNvPr>
              <p:cNvSpPr>
                <a:spLocks noGrp="1" noRot="1" noChangeAspect="1" noMove="1" noResize="1" noEditPoints="1" noAdjustHandles="1" noChangeArrowheads="1" noChangeShapeType="1" noTextEdit="1"/>
              </p:cNvSpPr>
              <p:nvPr>
                <p:ph type="body" idx="1"/>
              </p:nvPr>
            </p:nvSpPr>
            <p:spPr>
              <a:xfrm>
                <a:off x="188686" y="1055913"/>
                <a:ext cx="11350172" cy="5221061"/>
              </a:xfrm>
              <a:blipFill>
                <a:blip r:embed="rId3"/>
                <a:stretch>
                  <a:fillRect l="-859" r="-806"/>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C230123E-6AD4-4B53-BCD7-B7A4FC53E372}"/>
              </a:ext>
            </a:extLst>
          </p:cNvPr>
          <p:cNvSpPr>
            <a:spLocks noChangeArrowheads="1"/>
          </p:cNvSpPr>
          <p:nvPr/>
        </p:nvSpPr>
        <p:spPr bwMode="auto">
          <a:xfrm>
            <a:off x="3599543" y="26916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4" name="Footer Placeholder 3">
            <a:extLst>
              <a:ext uri="{FF2B5EF4-FFF2-40B4-BE49-F238E27FC236}">
                <a16:creationId xmlns:a16="http://schemas.microsoft.com/office/drawing/2014/main" id="{48089E7F-B518-4083-BA8B-EB4EDA8C2AF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64664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7277D-F2A4-45A3-99E8-9466DE3D0C21}"/>
              </a:ext>
            </a:extLst>
          </p:cNvPr>
          <p:cNvSpPr>
            <a:spLocks noGrp="1"/>
          </p:cNvSpPr>
          <p:nvPr>
            <p:ph type="title"/>
          </p:nvPr>
        </p:nvSpPr>
        <p:spPr>
          <a:xfrm>
            <a:off x="560916" y="227888"/>
            <a:ext cx="10818284" cy="533401"/>
          </a:xfrm>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5738D07A-76B8-4419-87CD-F1B8F931875C}"/>
                  </a:ext>
                </a:extLst>
              </p:cNvPr>
              <p:cNvSpPr>
                <a:spLocks noGrp="1"/>
              </p:cNvSpPr>
              <p:nvPr>
                <p:ph type="body" idx="1"/>
              </p:nvPr>
            </p:nvSpPr>
            <p:spPr>
              <a:xfrm>
                <a:off x="508000" y="1066800"/>
                <a:ext cx="11499702" cy="5221061"/>
              </a:xfrm>
            </p:spPr>
            <p:txBody>
              <a:bodyPr/>
              <a:lstStyle/>
              <a:p>
                <a:r>
                  <a:rPr lang="zh-CN" b="1" dirty="0">
                    <a:effectLst/>
                    <a:ea typeface="DengXian" panose="02010600030101010101" pitchFamily="2" charset="-122"/>
                    <a:cs typeface="Times New Roman" panose="02020603050405020304" pitchFamily="18" charset="0"/>
                  </a:rPr>
                  <a:t>固定的解释变量</a:t>
                </a:r>
                <a:r>
                  <a:rPr lang="zh-CN" dirty="0">
                    <a:effectLst/>
                    <a:ea typeface="DengXian" panose="02010600030101010101" pitchFamily="2" charset="-122"/>
                    <a:cs typeface="Times New Roman" panose="02020603050405020304" pitchFamily="18" charset="0"/>
                  </a:rPr>
                  <a:t>是指解释变量在重复抽样中，其值是固定的（</a:t>
                </a:r>
                <a:r>
                  <a:rPr lang="en-US" dirty="0">
                    <a:effectLst/>
                    <a:latin typeface="Times New Roman" panose="02020603050405020304" pitchFamily="18" charset="0"/>
                    <a:ea typeface="DengXian" panose="02010600030101010101" pitchFamily="2" charset="-122"/>
                  </a:rPr>
                  <a:t>fixed/</a:t>
                </a:r>
                <a:r>
                  <a:rPr lang="en-US" dirty="0" err="1">
                    <a:effectLst/>
                    <a:latin typeface="Times New Roman" panose="02020603050405020304" pitchFamily="18" charset="0"/>
                    <a:ea typeface="DengXian" panose="02010600030101010101" pitchFamily="2" charset="-122"/>
                  </a:rPr>
                  <a:t>nonstochastic</a:t>
                </a:r>
                <a:r>
                  <a:rPr lang="zh-CN"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如果解释变量是固定的，被解释变量随机变化的原因就不是解释变量</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dirty="0">
                    <a:effectLst/>
                    <a:ea typeface="DengXian" panose="02010600030101010101" pitchFamily="2" charset="-122"/>
                    <a:cs typeface="Times New Roman" panose="02020603050405020304" pitchFamily="18" charset="0"/>
                  </a:rPr>
                  <a:t>造成的，而完全是干扰项造成的。</a:t>
                </a:r>
                <a:endParaRPr lang="en-CA" altLang="zh-CN" dirty="0">
                  <a:effectLst/>
                  <a:ea typeface="DengXian" panose="02010600030101010101" pitchFamily="2" charset="-122"/>
                  <a:cs typeface="Times New Roman" panose="02020603050405020304" pitchFamily="18" charset="0"/>
                </a:endParaRPr>
              </a:p>
            </p:txBody>
          </p:sp>
        </mc:Choice>
        <mc:Fallback>
          <p:sp>
            <p:nvSpPr>
              <p:cNvPr id="3" name="Text Placeholder 2">
                <a:extLst>
                  <a:ext uri="{FF2B5EF4-FFF2-40B4-BE49-F238E27FC236}">
                    <a16:creationId xmlns:a16="http://schemas.microsoft.com/office/drawing/2014/main" id="{5738D07A-76B8-4419-87CD-F1B8F931875C}"/>
                  </a:ext>
                </a:extLst>
              </p:cNvPr>
              <p:cNvSpPr>
                <a:spLocks noGrp="1" noRot="1" noChangeAspect="1" noMove="1" noResize="1" noEditPoints="1" noAdjustHandles="1" noChangeArrowheads="1" noChangeShapeType="1" noTextEdit="1"/>
              </p:cNvSpPr>
              <p:nvPr>
                <p:ph type="body" idx="1"/>
              </p:nvPr>
            </p:nvSpPr>
            <p:spPr>
              <a:xfrm>
                <a:off x="508000" y="1066800"/>
                <a:ext cx="11499702" cy="5221061"/>
              </a:xfrm>
              <a:blipFill>
                <a:blip r:embed="rId2"/>
                <a:stretch>
                  <a:fillRect l="-477" t="-1051" r="-280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D241319-3AC8-4779-9074-1BFD86A84D9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523820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5F2DD-EF48-45B5-8456-DD6E3901D238}"/>
              </a:ext>
            </a:extLst>
          </p:cNvPr>
          <p:cNvSpPr>
            <a:spLocks noGrp="1"/>
          </p:cNvSpPr>
          <p:nvPr>
            <p:ph type="title"/>
          </p:nvPr>
        </p:nvSpPr>
        <p:spPr>
          <a:xfrm>
            <a:off x="382773" y="303438"/>
            <a:ext cx="10818284" cy="533401"/>
          </a:xfrm>
        </p:spPr>
        <p:txBody>
          <a:bodyPr/>
          <a:lstStyle/>
          <a:p>
            <a:pPr marL="457200" indent="-457200">
              <a:lnSpc>
                <a:spcPct val="150000"/>
              </a:lnSpc>
              <a:spcAft>
                <a:spcPts val="0"/>
              </a:spcAft>
            </a:pPr>
            <a:r>
              <a:rPr lang="zh-CN" altLang="en-US" dirty="0">
                <a:latin typeface="DengXian" panose="02010600030101010101" pitchFamily="2" charset="-122"/>
                <a:ea typeface="DengXian" panose="02010600030101010101" pitchFamily="2" charset="-122"/>
              </a:rPr>
              <a:t>大样本和小样本下的</a:t>
            </a:r>
            <a:r>
              <a:rPr lang="zh-CN" sz="2800" b="1" dirty="0">
                <a:effectLst/>
                <a:latin typeface="DengXian" panose="02010600030101010101" pitchFamily="2" charset="-122"/>
                <a:ea typeface="DengXian" panose="02010600030101010101" pitchFamily="2" charset="-122"/>
              </a:rPr>
              <a:t>最小二乘法样本系数估计值</a:t>
            </a:r>
            <a:r>
              <a:rPr lang="zh-CN" altLang="en-US" sz="2800" b="1" dirty="0">
                <a:effectLst/>
                <a:latin typeface="DengXian" panose="02010600030101010101" pitchFamily="2" charset="-122"/>
                <a:ea typeface="DengXian" panose="02010600030101010101" pitchFamily="2" charset="-122"/>
              </a:rPr>
              <a:t>性质</a:t>
            </a:r>
            <a:endParaRPr lang="en-CA" dirty="0"/>
          </a:p>
        </p:txBody>
      </p:sp>
      <p:sp>
        <p:nvSpPr>
          <p:cNvPr id="3" name="Text Placeholder 2">
            <a:extLst>
              <a:ext uri="{FF2B5EF4-FFF2-40B4-BE49-F238E27FC236}">
                <a16:creationId xmlns:a16="http://schemas.microsoft.com/office/drawing/2014/main" id="{AFC24E07-7C10-425F-A11C-8C9F3E8E030F}"/>
              </a:ext>
            </a:extLst>
          </p:cNvPr>
          <p:cNvSpPr>
            <a:spLocks noGrp="1"/>
          </p:cNvSpPr>
          <p:nvPr>
            <p:ph type="body" idx="1"/>
          </p:nvPr>
        </p:nvSpPr>
        <p:spPr>
          <a:xfrm>
            <a:off x="508000" y="1212112"/>
            <a:ext cx="10871200" cy="5075749"/>
          </a:xfrm>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估计系数的一些性质和样本大小无关，但另外一些性质只适用于大样本。适用于大样本的性质通常对假设条件的要求较低，更接近实际运用。因此在有大样本的情况下，我们通常使用大样本性质。</a:t>
            </a: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r>
              <a:rPr lang="zh-CN" dirty="0">
                <a:effectLst/>
                <a:latin typeface="Times New Roman" panose="02020603050405020304" pitchFamily="18" charset="0"/>
                <a:ea typeface="DengXian" panose="02010600030101010101" pitchFamily="2" charset="-122"/>
                <a:cs typeface="Times New Roman" panose="02020603050405020304" pitchFamily="18" charset="0"/>
              </a:rPr>
              <a:t>为方便区分，我们把和样本大小无关的性质称为有限样本性质。把只适用于大样本的性质称为大样本性质。</a:t>
            </a:r>
            <a:endParaRPr lang="en-CA" dirty="0">
              <a:effectLst/>
            </a:endParaRPr>
          </a:p>
          <a:p>
            <a:endParaRPr lang="en-CA" dirty="0"/>
          </a:p>
        </p:txBody>
      </p:sp>
      <p:sp>
        <p:nvSpPr>
          <p:cNvPr id="4" name="Footer Placeholder 3">
            <a:extLst>
              <a:ext uri="{FF2B5EF4-FFF2-40B4-BE49-F238E27FC236}">
                <a16:creationId xmlns:a16="http://schemas.microsoft.com/office/drawing/2014/main" id="{D3B477DE-4B1D-47EE-A78F-AA4DAE38977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80358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802D-606F-4760-8407-25117AD5BF58}"/>
              </a:ext>
            </a:extLst>
          </p:cNvPr>
          <p:cNvSpPr>
            <a:spLocks noGrp="1"/>
          </p:cNvSpPr>
          <p:nvPr>
            <p:ph type="title"/>
          </p:nvPr>
        </p:nvSpPr>
        <p:spPr/>
        <p:txBody>
          <a:bodyPr/>
          <a:lstStyle/>
          <a:p>
            <a:r>
              <a:rPr lang="zh-CN" altLang="en-US" dirty="0">
                <a:effectLst/>
                <a:latin typeface="Calibri" panose="020F0502020204030204" pitchFamily="34" charset="0"/>
                <a:ea typeface="DengXian" panose="02010600030101010101" pitchFamily="2" charset="-122"/>
                <a:cs typeface="Times New Roman" panose="02020603050405020304" pitchFamily="18" charset="0"/>
              </a:rPr>
              <a:t>固定</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，无偏性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4DDD5BD-45F3-4E06-A08F-43AD566201D2}"/>
                  </a:ext>
                </a:extLst>
              </p:cNvPr>
              <p:cNvSpPr>
                <a:spLocks noGrp="1"/>
              </p:cNvSpPr>
              <p:nvPr>
                <p:ph type="body" idx="1"/>
              </p:nvPr>
            </p:nvSpPr>
            <p:spPr>
              <a:xfrm>
                <a:off x="538716" y="1066800"/>
                <a:ext cx="11110978" cy="5221061"/>
              </a:xfrm>
            </p:spPr>
            <p:txBody>
              <a:bodyPr/>
              <a:lstStyle/>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无偏性是指样本估计系数的期望值等于真实值，即反复抽取</a:t>
                </a:r>
                <a:r>
                  <a:rPr lang="en-US" sz="2200" i="1" dirty="0">
                    <a:effectLst/>
                    <a:latin typeface="Times New Roman" panose="02020603050405020304" pitchFamily="18" charset="0"/>
                  </a:rPr>
                  <a:t>N</a:t>
                </a:r>
                <a:r>
                  <a:rPr lang="zh-CN" sz="2200" dirty="0">
                    <a:effectLst/>
                    <a:latin typeface="Times New Roman" panose="02020603050405020304" pitchFamily="18" charset="0"/>
                    <a:cs typeface="Times New Roman" panose="02020603050405020304" pitchFamily="18" charset="0"/>
                  </a:rPr>
                  <a:t>个样本得到的样本系数估计值的平均值等于真实的系数值</a:t>
                </a:r>
                <a14:m>
                  <m:oMath xmlns:m="http://schemas.openxmlformats.org/officeDocument/2006/math">
                    <m:r>
                      <a:rPr lang="zh-CN" sz="2200" i="1">
                        <a:effectLst/>
                        <a:latin typeface="Cambria Math" panose="02040503050406030204" pitchFamily="18" charset="0"/>
                        <a:cs typeface="Times New Roman" panose="02020603050405020304" pitchFamily="18" charset="0"/>
                      </a:rPr>
                      <m:t>。</m:t>
                    </m:r>
                  </m:oMath>
                </a14:m>
                <a:r>
                  <a:rPr lang="zh-CN" sz="2200" dirty="0">
                    <a:effectLst/>
                    <a:latin typeface="Times New Roman" panose="02020603050405020304" pitchFamily="18" charset="0"/>
                    <a:cs typeface="Times New Roman" panose="02020603050405020304" pitchFamily="18" charset="0"/>
                  </a:rPr>
                  <a:t>对公式求期望值，得到：</a:t>
                </a:r>
                <a:endParaRPr lang="en-CA" sz="2200" dirty="0">
                  <a:effectLst/>
                </a:endParaRPr>
              </a:p>
              <a:p>
                <a:pPr marL="0" indent="0" algn="ctr">
                  <a:lnSpc>
                    <a:spcPct val="150000"/>
                  </a:lnSpc>
                  <a:spcAft>
                    <a:spcPts val="0"/>
                  </a:spcAft>
                  <a:buNone/>
                </a:pPr>
                <a14:m>
                  <m:oMath xmlns:m="http://schemas.openxmlformats.org/officeDocument/2006/math">
                    <m:r>
                      <a:rPr lang="en-CA" sz="2200" i="1">
                        <a:effectLst/>
                        <a:latin typeface="Cambria Math" panose="02040503050406030204" pitchFamily="18" charset="0"/>
                        <a:cs typeface="Times New Roman" panose="02020603050405020304" pitchFamily="18" charset="0"/>
                      </a:rPr>
                      <m:t>𝐸</m:t>
                    </m:r>
                    <m:d>
                      <m:dPr>
                        <m:begChr m:val="["/>
                        <m:endChr m:val="]"/>
                        <m:ctrlPr>
                          <a:rPr lang="en-CA" sz="2200" b="1" i="1">
                            <a:effectLst/>
                            <a:latin typeface="Cambria Math" panose="02040503050406030204" pitchFamily="18" charset="0"/>
                            <a:cs typeface="Times New Roman" panose="02020603050405020304" pitchFamily="18" charset="0"/>
                          </a:rPr>
                        </m:ctrlPr>
                      </m:dPr>
                      <m:e>
                        <m:acc>
                          <m:accPr>
                            <m:chr m:val="̂"/>
                            <m:ctrlPr>
                              <a:rPr lang="en-CA" sz="2200" b="1"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𝜷</m:t>
                            </m:r>
                          </m:e>
                        </m:acc>
                      </m:e>
                    </m:d>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r>
                      <a:rPr lang="en-CA" sz="2200" b="1" i="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d>
                          <m:dPr>
                            <m:ctrlPr>
                              <a:rPr lang="en-CA" sz="2200" b="1"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𝑿</m:t>
                            </m:r>
                          </m:e>
                        </m:d>
                      </m:e>
                      <m:sup>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𝟏</m:t>
                        </m:r>
                      </m:sup>
                    </m:sSup>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i="1">
                        <a:effectLst/>
                        <a:latin typeface="Cambria Math" panose="02040503050406030204" pitchFamily="18" charset="0"/>
                        <a:cs typeface="Times New Roman" panose="02020603050405020304" pitchFamily="18" charset="0"/>
                      </a:rPr>
                      <m:t>𝐸</m:t>
                    </m:r>
                    <m:d>
                      <m:dPr>
                        <m:begChr m:val="["/>
                        <m:endChr m:val="]"/>
                        <m:ctrlPr>
                          <a:rPr lang="en-CA" sz="2200" b="1" i="1">
                            <a:effectLst/>
                            <a:latin typeface="Cambria Math" panose="02040503050406030204" pitchFamily="18" charset="0"/>
                            <a:cs typeface="Times New Roman" panose="02020603050405020304" pitchFamily="18" charset="0"/>
                          </a:rPr>
                        </m:ctrlPr>
                      </m:dPr>
                      <m:e>
                        <m:r>
                          <a:rPr lang="en-CA" sz="2200" b="1" i="1">
                            <a:effectLst/>
                            <a:latin typeface="Cambria Math" panose="02040503050406030204" pitchFamily="18" charset="0"/>
                            <a:cs typeface="Times New Roman" panose="02020603050405020304" pitchFamily="18" charset="0"/>
                          </a:rPr>
                          <m:t>𝒆</m:t>
                        </m:r>
                      </m:e>
                    </m:d>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oMath>
                </a14:m>
                <a:r>
                  <a:rPr lang="en-CA" sz="2200" dirty="0">
                    <a:effectLst/>
                    <a:latin typeface="Times New Roman" panose="02020603050405020304" pitchFamily="18" charset="0"/>
                  </a:rPr>
                  <a:t>.</a:t>
                </a:r>
                <a:endParaRPr lang="en-CA" sz="2200" dirty="0">
                  <a:effectLst/>
                </a:endParaRPr>
              </a:p>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可以看到在固定自变量下满足无偏性的要求是假设</a:t>
                </a:r>
                <a:r>
                  <a:rPr lang="en-US" sz="2200" dirty="0">
                    <a:effectLst/>
                    <a:latin typeface="Times New Roman" panose="02020603050405020304" pitchFamily="18" charset="0"/>
                  </a:rPr>
                  <a:t>3</a:t>
                </a:r>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zh-CN" sz="2200">
                        <a:effectLst/>
                        <a:latin typeface="Cambria Math" panose="02040503050406030204" pitchFamily="18" charset="0"/>
                        <a:cs typeface="Times New Roman" panose="02020603050405020304" pitchFamily="18" charset="0"/>
                      </a:rPr>
                      <m:t>干扰项均值为零</m:t>
                    </m:r>
                    <m:d>
                      <m:dPr>
                        <m:begChr m:val="（"/>
                        <m:endChr m:val="）"/>
                        <m:ctrlPr>
                          <a:rPr lang="en-CA" sz="2200" i="1">
                            <a:effectLst/>
                            <a:latin typeface="Cambria Math" panose="02040503050406030204" pitchFamily="18" charset="0"/>
                            <a:cs typeface="Times New Roman" panose="02020603050405020304" pitchFamily="18" charset="0"/>
                          </a:rPr>
                        </m:ctrlPr>
                      </m:dPr>
                      <m:e>
                        <m:r>
                          <m:rPr>
                            <m:sty m:val="p"/>
                          </m:rPr>
                          <a:rPr lang="en-US" sz="2200">
                            <a:effectLst/>
                            <a:latin typeface="Cambria Math" panose="02040503050406030204" pitchFamily="18" charset="0"/>
                            <a:cs typeface="Times New Roman" panose="02020603050405020304" pitchFamily="18" charset="0"/>
                          </a:rPr>
                          <m:t>E</m:t>
                        </m:r>
                        <m:d>
                          <m:dPr>
                            <m:begChr m:val="["/>
                            <m:endChr m:val="]"/>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𝐞</m:t>
                            </m:r>
                          </m:e>
                        </m:d>
                        <m:r>
                          <a:rPr lang="en-US" sz="2200">
                            <a:effectLst/>
                            <a:latin typeface="Cambria Math" panose="02040503050406030204" pitchFamily="18" charset="0"/>
                            <a:cs typeface="Times New Roman" panose="02020603050405020304" pitchFamily="18" charset="0"/>
                          </a:rPr>
                          <m:t>=0</m:t>
                        </m:r>
                      </m:e>
                    </m:d>
                  </m:oMath>
                </a14:m>
                <a:r>
                  <a:rPr lang="zh-CN" sz="2200" dirty="0">
                    <a:effectLst/>
                    <a:latin typeface="Times New Roman" panose="02020603050405020304" pitchFamily="18" charset="0"/>
                    <a:cs typeface="Times New Roman" panose="02020603050405020304" pitchFamily="18" charset="0"/>
                  </a:rPr>
                  <a:t>。由于解释变量</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𝑿</m:t>
                    </m:r>
                  </m:oMath>
                </a14:m>
                <a:r>
                  <a:rPr lang="zh-CN" sz="2200" dirty="0">
                    <a:effectLst/>
                    <a:latin typeface="Times New Roman" panose="02020603050405020304" pitchFamily="18" charset="0"/>
                    <a:cs typeface="Times New Roman" panose="02020603050405020304" pitchFamily="18" charset="0"/>
                  </a:rPr>
                  <a:t>是固定值，它可以移出期望符号，简化计算。</a:t>
                </a:r>
                <a:endParaRPr lang="en-CA" altLang="zh-CN" sz="2200" dirty="0">
                  <a:effectLst/>
                  <a:latin typeface="Times New Roman" panose="02020603050405020304" pitchFamily="18" charset="0"/>
                  <a:cs typeface="Times New Roman" panose="02020603050405020304" pitchFamily="18" charset="0"/>
                </a:endParaRPr>
              </a:p>
              <a:p>
                <a:pPr algn="just">
                  <a:lnSpc>
                    <a:spcPct val="150000"/>
                  </a:lnSpc>
                  <a:spcAft>
                    <a:spcPts val="0"/>
                  </a:spcAft>
                </a:pPr>
                <a:endParaRPr lang="en-CA" altLang="zh-CN" sz="2200" dirty="0">
                  <a:effectLst/>
                  <a:latin typeface="Times New Roman" panose="02020603050405020304" pitchFamily="18" charset="0"/>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14DDD5BD-45F3-4E06-A08F-43AD566201D2}"/>
                  </a:ext>
                </a:extLst>
              </p:cNvPr>
              <p:cNvSpPr>
                <a:spLocks noGrp="1" noRot="1" noChangeAspect="1" noMove="1" noResize="1" noEditPoints="1" noAdjustHandles="1" noChangeArrowheads="1" noChangeShapeType="1" noTextEdit="1"/>
              </p:cNvSpPr>
              <p:nvPr>
                <p:ph type="body" idx="1"/>
              </p:nvPr>
            </p:nvSpPr>
            <p:spPr>
              <a:xfrm>
                <a:off x="538716" y="1066800"/>
                <a:ext cx="11110978" cy="5221061"/>
              </a:xfrm>
              <a:blipFill>
                <a:blip r:embed="rId3"/>
                <a:stretch>
                  <a:fillRect l="-384" r="-65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62E9F22-D3AA-4331-A9B1-FCE6A338212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5403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FEF51-00A3-48C0-BFCD-926F10926A6B}"/>
              </a:ext>
            </a:extLst>
          </p:cNvPr>
          <p:cNvSpPr>
            <a:spLocks noGrp="1"/>
          </p:cNvSpPr>
          <p:nvPr>
            <p:ph type="title"/>
          </p:nvPr>
        </p:nvSpPr>
        <p:spPr/>
        <p:txBody>
          <a:bodyPr/>
          <a:lstStyle/>
          <a:p>
            <a:r>
              <a:rPr lang="zh-CN" altLang="en-US" dirty="0">
                <a:effectLst/>
                <a:latin typeface="Calibri" panose="020F0502020204030204" pitchFamily="34" charset="0"/>
                <a:ea typeface="DengXian" panose="02010600030101010101" pitchFamily="2" charset="-122"/>
                <a:cs typeface="Times New Roman" panose="02020603050405020304" pitchFamily="18" charset="0"/>
              </a:rPr>
              <a:t>固定</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566B7D1-CE2D-46FE-8AE5-69CFC7DEF796}"/>
                  </a:ext>
                </a:extLst>
              </p:cNvPr>
              <p:cNvSpPr>
                <a:spLocks noGrp="1"/>
              </p:cNvSpPr>
              <p:nvPr>
                <p:ph type="body" idx="1"/>
              </p:nvPr>
            </p:nvSpPr>
            <p:spPr>
              <a:xfrm>
                <a:off x="391886" y="1066800"/>
                <a:ext cx="11424062" cy="5221061"/>
              </a:xfrm>
            </p:spPr>
            <p:txBody>
              <a:bodyPr/>
              <a:lstStyle/>
              <a:p>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由于每次抽取</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个观测点，估计系数值都会不同，估计系数的方差告诉我们重复抽样里估计系数值分布的分散度。</a:t>
                </a:r>
                <a:r>
                  <a:rPr lang="zh-CN"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9017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1800" smtClean="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r>
                        <a:rPr lang="en-US" sz="1800">
                          <a:effectLst/>
                          <a:latin typeface="Cambria Math" panose="02040503050406030204" pitchFamily="18" charset="0"/>
                          <a:cs typeface="Times New Roman" panose="02020603050405020304" pitchFamily="18" charset="0"/>
                        </a:rPr>
                        <m:t>=</m:t>
                      </m:r>
                      <m:r>
                        <m:rPr>
                          <m:sty m:val="p"/>
                        </m:rPr>
                        <a:rPr lang="en-US" sz="1800">
                          <a:effectLst/>
                          <a:latin typeface="Cambria Math" panose="02040503050406030204" pitchFamily="18" charset="0"/>
                          <a:cs typeface="Times New Roman" panose="02020603050405020304" pitchFamily="18" charset="0"/>
                        </a:rPr>
                        <m:t>E</m:t>
                      </m:r>
                      <m:d>
                        <m:dPr>
                          <m:begChr m:val="["/>
                          <m:endChr m:val="]"/>
                          <m:ctrlPr>
                            <a:rPr lang="en-CA" sz="1800" i="1">
                              <a:effectLst/>
                              <a:latin typeface="Cambria Math" panose="02040503050406030204" pitchFamily="18" charset="0"/>
                              <a:cs typeface="Times New Roman" panose="02020603050405020304" pitchFamily="18" charset="0"/>
                            </a:rPr>
                          </m:ctrlPr>
                        </m:dPr>
                        <m:e>
                          <m:d>
                            <m:dPr>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𝜷</m:t>
                              </m:r>
                            </m:e>
                          </m:d>
                          <m:sSup>
                            <m:sSupPr>
                              <m:ctrlPr>
                                <a:rPr lang="en-CA" sz="1800" i="1">
                                  <a:effectLst/>
                                  <a:latin typeface="Cambria Math" panose="02040503050406030204" pitchFamily="18" charset="0"/>
                                  <a:cs typeface="Times New Roman" panose="02020603050405020304" pitchFamily="18" charset="0"/>
                                </a:rPr>
                              </m:ctrlPr>
                            </m:sSupPr>
                            <m:e>
                              <m:d>
                                <m:dPr>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𝜷</m:t>
                                  </m:r>
                                </m:e>
                              </m:d>
                            </m:e>
                            <m:sup>
                              <m:r>
                                <a:rPr lang="en-US" sz="1800" i="1">
                                  <a:effectLst/>
                                  <a:latin typeface="Cambria Math" panose="02040503050406030204" pitchFamily="18" charset="0"/>
                                  <a:cs typeface="Times New Roman" panose="02020603050405020304" pitchFamily="18" charset="0"/>
                                </a:rPr>
                                <m:t>′</m:t>
                              </m:r>
                            </m:sup>
                          </m:sSup>
                        </m:e>
                      </m:d>
                      <m:r>
                        <a:rPr lang="en-US" sz="1800"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m:t>
                              </m:r>
                            </m:e>
                          </m:d>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i="1">
                                      <a:effectLst/>
                                      <a:latin typeface="Cambria Math" panose="02040503050406030204" pitchFamily="18" charset="0"/>
                                      <a:cs typeface="Times New Roman" panose="02020603050405020304" pitchFamily="18" charset="0"/>
                                    </a:rPr>
                                    <m:t>1</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m:t>
                              </m:r>
                            </m:e>
                          </m:d>
                          <m:r>
                            <a:rPr lang="en-CA" sz="1800" b="1" i="1">
                              <a:effectLst/>
                              <a:latin typeface="Cambria Math" panose="02040503050406030204" pitchFamily="18" charset="0"/>
                              <a:cs typeface="Times New Roman" panose="02020603050405020304" pitchFamily="18" charset="0"/>
                            </a:rPr>
                            <m:t>′</m:t>
                          </m:r>
                        </m:e>
                      </m:d>
                      <m:r>
                        <a:rPr lang="en-CA"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𝒆𝒆</m:t>
                          </m:r>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𝑿</m:t>
                          </m:r>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i="1">
                                      <a:effectLst/>
                                      <a:latin typeface="Cambria Math" panose="02040503050406030204" pitchFamily="18" charset="0"/>
                                      <a:cs typeface="Times New Roman" panose="02020603050405020304" pitchFamily="18" charset="0"/>
                                    </a:rPr>
                                    <m:t>1</m:t>
                                  </m:r>
                                </m:sup>
                              </m:sSup>
                            </m:e>
                          </m:d>
                        </m:e>
                      </m:d>
                      <m:r>
                        <a:rPr lang="en-CA" sz="1800" b="1"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m:t>
                          </m:r>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𝒆</m:t>
                              </m:r>
                            </m:e>
                            <m:sup>
                              <m:r>
                                <a:rPr lang="en-US" sz="1800" b="1" i="1">
                                  <a:effectLst/>
                                  <a:latin typeface="Cambria Math" panose="02040503050406030204" pitchFamily="18" charset="0"/>
                                  <a:cs typeface="Times New Roman" panose="02020603050405020304" pitchFamily="18" charset="0"/>
                                </a:rPr>
                                <m:t>′</m:t>
                              </m:r>
                            </m:sup>
                          </m:sSup>
                        </m:e>
                      </m:d>
                      <m:r>
                        <a:rPr lang="en-US" sz="1800" b="1" i="1">
                          <a:effectLst/>
                          <a:latin typeface="Cambria Math" panose="02040503050406030204" pitchFamily="18" charset="0"/>
                          <a:cs typeface="Times New Roman" panose="02020603050405020304" pitchFamily="18" charset="0"/>
                        </a:rPr>
                        <m:t>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oMath>
                  </m:oMathPara>
                </a14:m>
                <a:endParaRPr lang="en-CA" dirty="0">
                  <a:effectLst/>
                </a:endParaRPr>
              </a:p>
              <a:p>
                <a:pPr marL="270510" indent="0" algn="just">
                  <a:lnSpc>
                    <a:spcPct val="150000"/>
                  </a:lnSpc>
                  <a:spcAft>
                    <a:spcPts val="0"/>
                  </a:spcAft>
                  <a:buNone/>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根据假设</a:t>
                </a:r>
                <a:r>
                  <a:rPr lang="en-US" sz="1800" dirty="0">
                    <a:effectLst/>
                    <a:latin typeface="Times New Roman" panose="02020603050405020304" pitchFamily="18" charset="0"/>
                  </a:rPr>
                  <a:t>4</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E</m:t>
                    </m:r>
                    <m:d>
                      <m:dPr>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𝒆𝒆</m:t>
                        </m:r>
                        <m:r>
                          <a:rPr lang="en-US" sz="1800" b="1" i="1">
                            <a:effectLst/>
                            <a:latin typeface="Cambria Math" panose="02040503050406030204" pitchFamily="18" charset="0"/>
                            <a:cs typeface="Times New Roman" panose="02020603050405020304" pitchFamily="18" charset="0"/>
                          </a:rPr>
                          <m:t>′</m:t>
                        </m:r>
                      </m:e>
                    </m:d>
                    <m:r>
                      <a:rPr lang="en-US" sz="1800" b="1"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𝝈</m:t>
                        </m:r>
                      </m:e>
                      <m:sup>
                        <m:r>
                          <a:rPr lang="en-US" sz="1800" b="1" i="1">
                            <a:effectLst/>
                            <a:latin typeface="Cambria Math" panose="02040503050406030204" pitchFamily="18" charset="0"/>
                            <a:cs typeface="Times New Roman" panose="02020603050405020304" pitchFamily="18" charset="0"/>
                          </a:rPr>
                          <m:t>𝟐</m:t>
                        </m:r>
                      </m:sup>
                    </m:sSup>
                    <m:r>
                      <a:rPr lang="en-US" sz="1800" b="1" i="1">
                        <a:effectLst/>
                        <a:latin typeface="Cambria Math" panose="02040503050406030204" pitchFamily="18" charset="0"/>
                        <a:cs typeface="Times New Roman" panose="02020603050405020304" pitchFamily="18" charset="0"/>
                      </a:rPr>
                      <m:t>𝑰</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可以得到：</a:t>
                </a:r>
                <a:endParaRPr lang="en-CA" dirty="0">
                  <a:effectLst/>
                </a:endParaRPr>
              </a:p>
              <a:p>
                <a:pPr marL="9017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r>
                        <a:rPr lang="en-US" sz="1800"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𝝈</m:t>
                          </m:r>
                        </m:e>
                        <m:sup>
                          <m:r>
                            <a:rPr lang="en-US" sz="1800" b="1" i="1">
                              <a:effectLst/>
                              <a:latin typeface="Cambria Math" panose="02040503050406030204" pitchFamily="18" charset="0"/>
                              <a:cs typeface="Times New Roman" panose="02020603050405020304" pitchFamily="18" charset="0"/>
                            </a:rPr>
                            <m:t>𝟐</m:t>
                          </m:r>
                        </m:sup>
                      </m:sSup>
                      <m:r>
                        <a:rPr lang="en-US" sz="1800" b="1" i="1">
                          <a:effectLst/>
                          <a:latin typeface="Cambria Math" panose="02040503050406030204" pitchFamily="18" charset="0"/>
                          <a:cs typeface="Times New Roman" panose="02020603050405020304" pitchFamily="18" charset="0"/>
                        </a:rPr>
                        <m:t>𝑰𝑿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r>
                        <a:rPr lang="en-US" sz="1800" i="1">
                          <a:effectLst/>
                          <a:latin typeface="Cambria Math" panose="02040503050406030204" pitchFamily="18" charset="0"/>
                          <a:cs typeface="Times New Roman" panose="02020603050405020304" pitchFamily="18" charset="0"/>
                        </a:rPr>
                        <m:t>=</m:t>
                      </m:r>
                      <m:sSup>
                        <m:sSupPr>
                          <m:ctrlPr>
                            <a:rPr lang="en-CA" sz="1800" i="1">
                              <a:effectLst/>
                              <a:latin typeface="Cambria Math" panose="02040503050406030204" pitchFamily="18" charset="0"/>
                              <a:cs typeface="Times New Roman" panose="02020603050405020304" pitchFamily="18" charset="0"/>
                            </a:rPr>
                          </m:ctrlPr>
                        </m:sSupPr>
                        <m:e>
                          <m:r>
                            <a:rPr lang="en-US" sz="1800" i="1">
                              <a:effectLst/>
                              <a:latin typeface="Cambria Math" panose="02040503050406030204" pitchFamily="18" charset="0"/>
                              <a:cs typeface="Times New Roman" panose="02020603050405020304" pitchFamily="18" charset="0"/>
                            </a:rPr>
                            <m:t>𝜎</m:t>
                          </m:r>
                        </m:e>
                        <m:sup>
                          <m:r>
                            <a:rPr lang="en-US" sz="1800" i="1">
                              <a:effectLst/>
                              <a:latin typeface="Cambria Math" panose="02040503050406030204" pitchFamily="18" charset="0"/>
                              <a:cs typeface="Times New Roman" panose="02020603050405020304" pitchFamily="18" charset="0"/>
                            </a:rPr>
                            <m:t>2</m:t>
                          </m:r>
                        </m:sup>
                      </m:sSup>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𝟏</m:t>
                          </m:r>
                        </m:sup>
                      </m:sSup>
                      <m:r>
                        <a:rPr lang="en-US" sz="1800" b="1" i="1">
                          <a:effectLst/>
                          <a:latin typeface="Cambria Math" panose="02040503050406030204" pitchFamily="18" charset="0"/>
                          <a:cs typeface="Times New Roman" panose="02020603050405020304" pitchFamily="18" charset="0"/>
                        </a:rPr>
                        <m:t>𝑿</m:t>
                      </m:r>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r>
                        <a:rPr lang="en-US" sz="1800" i="1">
                          <a:effectLst/>
                          <a:latin typeface="Cambria Math" panose="02040503050406030204" pitchFamily="18" charset="0"/>
                          <a:cs typeface="Times New Roman" panose="02020603050405020304" pitchFamily="18" charset="0"/>
                        </a:rPr>
                        <m:t>=</m:t>
                      </m:r>
                      <m:sSup>
                        <m:sSupPr>
                          <m:ctrlPr>
                            <a:rPr lang="en-CA" sz="1800" i="1">
                              <a:effectLst/>
                              <a:latin typeface="Cambria Math" panose="02040503050406030204" pitchFamily="18" charset="0"/>
                              <a:cs typeface="Times New Roman" panose="02020603050405020304" pitchFamily="18" charset="0"/>
                            </a:rPr>
                          </m:ctrlPr>
                        </m:sSupPr>
                        <m:e>
                          <m:r>
                            <a:rPr lang="en-US" sz="1800" i="1">
                              <a:effectLst/>
                              <a:latin typeface="Cambria Math" panose="02040503050406030204" pitchFamily="18" charset="0"/>
                              <a:cs typeface="Times New Roman" panose="02020603050405020304" pitchFamily="18" charset="0"/>
                            </a:rPr>
                            <m:t>𝜎</m:t>
                          </m:r>
                        </m:e>
                        <m:sup>
                          <m:r>
                            <a:rPr lang="en-US" sz="1800" i="1">
                              <a:effectLst/>
                              <a:latin typeface="Cambria Math" panose="02040503050406030204" pitchFamily="18" charset="0"/>
                              <a:cs typeface="Times New Roman" panose="02020603050405020304" pitchFamily="18" charset="0"/>
                            </a:rPr>
                            <m:t>2</m:t>
                          </m:r>
                        </m:sup>
                      </m:sSup>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oMath>
                  </m:oMathPara>
                </a14:m>
                <a:endParaRPr lang="en-CA" dirty="0">
                  <a:effectLst/>
                </a:endParaRPr>
              </a:p>
              <a:p>
                <a:pPr algn="just">
                  <a:lnSpc>
                    <a:spcPct val="150000"/>
                  </a:lnSpc>
                  <a:spcAft>
                    <a:spcPts val="0"/>
                  </a:spcAft>
                </a:pPr>
                <a:endParaRPr lang="en-CA" altLang="zh-CN"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通过系数方差的推导过程可见，关于干扰项方差和相关性的假设</a:t>
                </a:r>
                <a14:m>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E</m:t>
                    </m:r>
                    <m:d>
                      <m:dPr>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𝒆𝒆</m:t>
                        </m:r>
                        <m:r>
                          <a:rPr lang="en-US" sz="1800" b="1" i="1">
                            <a:effectLst/>
                            <a:latin typeface="Cambria Math" panose="02040503050406030204" pitchFamily="18" charset="0"/>
                            <a:cs typeface="Times New Roman" panose="02020603050405020304" pitchFamily="18" charset="0"/>
                          </a:rPr>
                          <m:t>′</m:t>
                        </m:r>
                      </m:e>
                    </m:d>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会影响我们对样本估计系数</a:t>
                </a:r>
                <a14:m>
                  <m:oMath xmlns:m="http://schemas.openxmlformats.org/officeDocument/2006/math">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方差（精确度）的判断。</a:t>
                </a:r>
                <a14:m>
                  <m:oMath xmlns:m="http://schemas.openxmlformats.org/officeDocument/2006/math">
                    <m:rad>
                      <m:radPr>
                        <m:degHide m:val="on"/>
                        <m:ctrlPr>
                          <a:rPr lang="en-CA" sz="1800" i="1">
                            <a:effectLst/>
                            <a:latin typeface="Cambria Math" panose="02040503050406030204" pitchFamily="18" charset="0"/>
                            <a:cs typeface="Times New Roman" panose="02020603050405020304" pitchFamily="18" charset="0"/>
                          </a:rPr>
                        </m:ctrlPr>
                      </m:radPr>
                      <m:deg/>
                      <m:e>
                        <m:r>
                          <m:rPr>
                            <m:sty m:val="p"/>
                          </m:rPr>
                          <a:rPr lang="en-US" sz="180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e>
                    </m:rad>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称为估计系数的标准误差（</a:t>
                </a:r>
                <a:r>
                  <a:rPr lang="en-US" sz="1800" dirty="0">
                    <a:effectLst/>
                    <a:latin typeface="Times New Roman" panose="02020603050405020304" pitchFamily="18" charset="0"/>
                  </a:rPr>
                  <a:t>standard error</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Choice>
        <mc:Fallback xmlns="">
          <p:sp>
            <p:nvSpPr>
              <p:cNvPr id="3" name="Text Placeholder 2">
                <a:extLst>
                  <a:ext uri="{FF2B5EF4-FFF2-40B4-BE49-F238E27FC236}">
                    <a16:creationId xmlns:a16="http://schemas.microsoft.com/office/drawing/2014/main" id="{A566B7D1-CE2D-46FE-8AE5-69CFC7DEF796}"/>
                  </a:ext>
                </a:extLst>
              </p:cNvPr>
              <p:cNvSpPr>
                <a:spLocks noGrp="1" noRot="1" noChangeAspect="1" noMove="1" noResize="1" noEditPoints="1" noAdjustHandles="1" noChangeArrowheads="1" noChangeShapeType="1" noTextEdit="1"/>
              </p:cNvSpPr>
              <p:nvPr>
                <p:ph type="body" idx="1"/>
              </p:nvPr>
            </p:nvSpPr>
            <p:spPr>
              <a:xfrm>
                <a:off x="391886" y="1066800"/>
                <a:ext cx="11424062" cy="5221061"/>
              </a:xfrm>
              <a:blipFill>
                <a:blip r:embed="rId3"/>
                <a:stretch>
                  <a:fillRect l="-160" t="-584" r="-4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660BFCE-FF90-4C03-A816-6112248F6DE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17365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E687-69C7-4300-BBA8-5095875A39AB}"/>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小样本性质，方差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A8CA0E2-92AC-42D6-B10E-92F77B5D51B8}"/>
                  </a:ext>
                </a:extLst>
              </p:cNvPr>
              <p:cNvSpPr>
                <a:spLocks noGrp="1"/>
              </p:cNvSpPr>
              <p:nvPr>
                <p:ph type="body" idx="1"/>
              </p:nvPr>
            </p:nvSpPr>
            <p:spPr/>
            <p:txBody>
              <a:bodyPr/>
              <a:lstStyle/>
              <a:p>
                <a:pPr marL="425450"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对于样本估计系数</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r>
                      <a:rPr lang="en-CA" sz="2200"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r>
                      <a:rPr lang="en-CA" sz="2200" i="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d>
                          <m:dPr>
                            <m:ctrlPr>
                              <a:rPr lang="en-CA" sz="2200" b="1"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𝑿</m:t>
                            </m:r>
                          </m:e>
                        </m:d>
                      </m:e>
                      <m:sup>
                        <m:r>
                          <a:rPr lang="en-CA" sz="2200" b="1" i="1">
                            <a:effectLst/>
                            <a:latin typeface="Cambria Math" panose="02040503050406030204" pitchFamily="18" charset="0"/>
                            <a:cs typeface="Times New Roman" panose="02020603050405020304" pitchFamily="18" charset="0"/>
                          </a:rPr>
                          <m:t>−</m:t>
                        </m:r>
                        <m:r>
                          <a:rPr lang="en-CA" sz="2200" i="1">
                            <a:effectLst/>
                            <a:latin typeface="Cambria Math" panose="02040503050406030204" pitchFamily="18" charset="0"/>
                            <a:cs typeface="Times New Roman" panose="02020603050405020304" pitchFamily="18" charset="0"/>
                          </a:rPr>
                          <m:t>1</m:t>
                        </m:r>
                      </m:sup>
                    </m:sSup>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𝒆</m:t>
                    </m:r>
                  </m:oMath>
                </a14:m>
                <a:r>
                  <a:rPr lang="zh-CN" sz="2200" dirty="0">
                    <a:effectLst/>
                    <a:latin typeface="Times New Roman" panose="02020603050405020304" pitchFamily="18" charset="0"/>
                    <a:cs typeface="Times New Roman" panose="02020603050405020304" pitchFamily="18" charset="0"/>
                  </a:rPr>
                  <a:t>，其中</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𝜷</m:t>
                    </m:r>
                  </m:oMath>
                </a14:m>
                <a:r>
                  <a:rPr lang="zh-CN" sz="2200" dirty="0">
                    <a:effectLst/>
                    <a:latin typeface="Times New Roman" panose="02020603050405020304" pitchFamily="18" charset="0"/>
                    <a:cs typeface="Times New Roman" panose="02020603050405020304" pitchFamily="18" charset="0"/>
                  </a:rPr>
                  <a:t>是个固定值，如果</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𝑿</m:t>
                    </m:r>
                  </m:oMath>
                </a14:m>
                <a:r>
                  <a:rPr lang="zh-CN" sz="2200" dirty="0">
                    <a:effectLst/>
                    <a:latin typeface="Times New Roman" panose="02020603050405020304" pitchFamily="18" charset="0"/>
                    <a:cs typeface="Times New Roman" panose="02020603050405020304" pitchFamily="18" charset="0"/>
                  </a:rPr>
                  <a:t>也是固定的，</a:t>
                </a:r>
                <a14:m>
                  <m:oMath xmlns:m="http://schemas.openxmlformats.org/officeDocument/2006/math">
                    <m:r>
                      <a:rPr lang="zh-CN" sz="2200">
                        <a:effectLst/>
                        <a:latin typeface="Cambria Math" panose="02040503050406030204" pitchFamily="18" charset="0"/>
                        <a:ea typeface="Cambria Math" panose="02040503050406030204" pitchFamily="18" charset="0"/>
                        <a:cs typeface="Times New Roman" panose="02020603050405020304" pitchFamily="18" charset="0"/>
                      </a:rPr>
                      <m:t> </m:t>
                    </m:r>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的分布是由干扰项</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oMath>
                </a14:m>
                <a:r>
                  <a:rPr lang="zh-CN" sz="2200" dirty="0">
                    <a:effectLst/>
                    <a:latin typeface="Times New Roman" panose="02020603050405020304" pitchFamily="18" charset="0"/>
                    <a:cs typeface="Times New Roman" panose="02020603050405020304" pitchFamily="18" charset="0"/>
                  </a:rPr>
                  <a:t>的分布决定的。当假设</a:t>
                </a:r>
                <a:r>
                  <a:rPr lang="en-US"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（干扰项服从正态分布，</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r>
                      <a:rPr lang="en-US" sz="2200">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d>
                      <m:dPr>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𝟎</m:t>
                        </m:r>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m:rPr>
                                <m:sty m:val="p"/>
                              </m:rPr>
                              <a:rPr lang="en-US" sz="2200">
                                <a:effectLst/>
                                <a:latin typeface="Cambria Math" panose="02040503050406030204" pitchFamily="18" charset="0"/>
                                <a:cs typeface="Times New Roman" panose="02020603050405020304" pitchFamily="18" charset="0"/>
                              </a:rPr>
                              <m:t>σ</m:t>
                            </m:r>
                          </m:e>
                          <m:sup>
                            <m:r>
                              <a:rPr lang="en-US" sz="2200">
                                <a:effectLst/>
                                <a:latin typeface="Cambria Math" panose="02040503050406030204" pitchFamily="18" charset="0"/>
                                <a:cs typeface="Times New Roman" panose="02020603050405020304" pitchFamily="18" charset="0"/>
                              </a:rPr>
                              <m:t>2</m:t>
                            </m:r>
                          </m:sup>
                        </m:sSup>
                        <m:r>
                          <a:rPr lang="en-US" sz="2200" b="1" i="1">
                            <a:effectLst/>
                            <a:latin typeface="Cambria Math" panose="02040503050406030204" pitchFamily="18" charset="0"/>
                            <a:cs typeface="Times New Roman" panose="02020603050405020304" pitchFamily="18" charset="0"/>
                          </a:rPr>
                          <m:t>𝑰</m:t>
                        </m:r>
                      </m:e>
                    </m:d>
                  </m:oMath>
                </a14:m>
                <a:r>
                  <a:rPr lang="zh-CN" sz="2200" dirty="0">
                    <a:effectLst/>
                    <a:latin typeface="Times New Roman" panose="02020603050405020304" pitchFamily="18" charset="0"/>
                    <a:cs typeface="Times New Roman" panose="02020603050405020304" pitchFamily="18" charset="0"/>
                  </a:rPr>
                  <a:t>）成立，</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的分布也是正态的，即：</a:t>
                </a:r>
                <a:endParaRPr lang="en-CA" sz="2200"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r>
                      <a:rPr lang="en-US" sz="2200">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d>
                      <m:dPr>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𝜷</m:t>
                        </m:r>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𝜎</m:t>
                            </m:r>
                          </m:e>
                          <m:sup>
                            <m:r>
                              <a:rPr lang="en-US" sz="2200">
                                <a:effectLst/>
                                <a:latin typeface="Cambria Math" panose="02040503050406030204" pitchFamily="18" charset="0"/>
                                <a:cs typeface="Times New Roman" panose="02020603050405020304" pitchFamily="18" charset="0"/>
                              </a:rPr>
                              <m:t>2</m:t>
                            </m:r>
                          </m:sup>
                        </m:sSup>
                        <m:sSup>
                          <m:sSupPr>
                            <m:ctrlPr>
                              <a:rPr lang="en-CA" sz="2200" i="1">
                                <a:effectLst/>
                                <a:latin typeface="Cambria Math" panose="02040503050406030204" pitchFamily="18" charset="0"/>
                                <a:cs typeface="Times New Roman" panose="02020603050405020304" pitchFamily="18" charset="0"/>
                              </a:rPr>
                            </m:ctrlPr>
                          </m:s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p>
                            <m:r>
                              <a:rPr lang="en-US" sz="2200" i="1">
                                <a:effectLst/>
                                <a:latin typeface="Cambria Math" panose="02040503050406030204" pitchFamily="18" charset="0"/>
                                <a:cs typeface="Times New Roman" panose="02020603050405020304" pitchFamily="18" charset="0"/>
                              </a:rPr>
                              <m:t>−1</m:t>
                            </m:r>
                          </m:sup>
                        </m:sSup>
                      </m:e>
                    </m:d>
                  </m:oMath>
                </a14:m>
                <a:r>
                  <a:rPr lang="zh-CN" sz="2200" dirty="0">
                    <a:effectLst/>
                    <a:latin typeface="Times New Roman" panose="02020603050405020304" pitchFamily="18" charset="0"/>
                    <a:cs typeface="Times New Roman" panose="02020603050405020304" pitchFamily="18" charset="0"/>
                  </a:rPr>
                  <a:t>。</a:t>
                </a:r>
                <a:endParaRPr lang="en-CA" sz="2200" dirty="0">
                  <a:effectLst/>
                </a:endParaRPr>
              </a:p>
              <a:p>
                <a:pPr marL="0" indent="361950">
                  <a:lnSpc>
                    <a:spcPct val="150000"/>
                  </a:lnSpc>
                  <a:spcAft>
                    <a:spcPts val="0"/>
                  </a:spcAft>
                  <a:buNone/>
                </a:pPr>
                <a:r>
                  <a:rPr lang="zh-CN" sz="2200" dirty="0">
                    <a:effectLst/>
                    <a:latin typeface="Times New Roman" panose="02020603050405020304" pitchFamily="18" charset="0"/>
                    <a:cs typeface="Times New Roman" panose="02020603050405020304" pitchFamily="18" charset="0"/>
                  </a:rPr>
                  <a:t>这是个多元正态分布，其中的每个系数</a:t>
                </a:r>
                <a14:m>
                  <m:oMath xmlns:m="http://schemas.openxmlformats.org/officeDocument/2006/math">
                    <m:sSub>
                      <m:sSubPr>
                        <m:ctrlPr>
                          <a:rPr lang="en-CA" sz="2200" i="1">
                            <a:effectLst/>
                            <a:latin typeface="Cambria Math" panose="02040503050406030204" pitchFamily="18" charset="0"/>
                            <a:cs typeface="Times New Roman" panose="02020603050405020304" pitchFamily="18" charset="0"/>
                          </a:rPr>
                        </m:ctrlPr>
                      </m:sSubPr>
                      <m:e>
                        <m:acc>
                          <m:accPr>
                            <m:chr m:val="̂"/>
                            <m:ctrlPr>
                              <a:rPr lang="en-CA" sz="2200" i="1">
                                <a:effectLst/>
                                <a:latin typeface="Cambria Math" panose="02040503050406030204" pitchFamily="18" charset="0"/>
                                <a:cs typeface="Times New Roman" panose="02020603050405020304" pitchFamily="18" charset="0"/>
                              </a:rPr>
                            </m:ctrlPr>
                          </m:accPr>
                          <m:e>
                            <m:r>
                              <a:rPr lang="en-CA" sz="2200" i="1">
                                <a:effectLst/>
                                <a:latin typeface="Cambria Math" panose="02040503050406030204" pitchFamily="18" charset="0"/>
                                <a:cs typeface="Times New Roman" panose="02020603050405020304" pitchFamily="18" charset="0"/>
                              </a:rPr>
                              <m:t>𝛽</m:t>
                            </m:r>
                          </m:e>
                        </m:acc>
                      </m:e>
                      <m:sub>
                        <m:r>
                          <a:rPr lang="en-CA" sz="2200" i="1">
                            <a:effectLst/>
                            <a:latin typeface="Cambria Math" panose="02040503050406030204" pitchFamily="18" charset="0"/>
                            <a:cs typeface="Times New Roman" panose="02020603050405020304" pitchFamily="18" charset="0"/>
                          </a:rPr>
                          <m:t>𝑘</m:t>
                        </m:r>
                      </m:sub>
                    </m:sSub>
                  </m:oMath>
                </a14:m>
                <a:r>
                  <a:rPr lang="zh-CN" sz="2200" dirty="0">
                    <a:effectLst/>
                    <a:latin typeface="Times New Roman" panose="02020603050405020304" pitchFamily="18" charset="0"/>
                    <a:cs typeface="Times New Roman" panose="02020603050405020304" pitchFamily="18" charset="0"/>
                  </a:rPr>
                  <a:t>服从正态分布：</a:t>
                </a:r>
                <a:endParaRPr lang="en-CA" sz="2200"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sSub>
                      <m:sSubPr>
                        <m:ctrlPr>
                          <a:rPr lang="en-CA" sz="2200" i="1">
                            <a:effectLst/>
                            <a:latin typeface="Cambria Math" panose="02040503050406030204" pitchFamily="18" charset="0"/>
                            <a:cs typeface="Times New Roman" panose="02020603050405020304" pitchFamily="18" charset="0"/>
                          </a:rPr>
                        </m:ctrlPr>
                      </m:sSubPr>
                      <m:e>
                        <m:acc>
                          <m:accPr>
                            <m:chr m:val="̂"/>
                            <m:ctrlPr>
                              <a:rPr lang="en-CA" sz="2200" i="1">
                                <a:effectLst/>
                                <a:latin typeface="Cambria Math" panose="02040503050406030204" pitchFamily="18" charset="0"/>
                                <a:cs typeface="Times New Roman" panose="02020603050405020304" pitchFamily="18" charset="0"/>
                              </a:rPr>
                            </m:ctrlPr>
                          </m:accPr>
                          <m:e>
                            <m:r>
                              <m:rPr>
                                <m:sty m:val="p"/>
                              </m:rPr>
                              <a:rPr lang="en-CA" sz="2200">
                                <a:effectLst/>
                                <a:latin typeface="Cambria Math" panose="02040503050406030204" pitchFamily="18" charset="0"/>
                                <a:cs typeface="Times New Roman" panose="02020603050405020304" pitchFamily="18" charset="0"/>
                              </a:rPr>
                              <m:t>β</m:t>
                            </m:r>
                          </m:e>
                        </m:acc>
                      </m:e>
                      <m:sub>
                        <m:r>
                          <a:rPr lang="en-CA" sz="2200" i="1">
                            <a:effectLst/>
                            <a:latin typeface="Cambria Math" panose="02040503050406030204" pitchFamily="18" charset="0"/>
                            <a:cs typeface="Times New Roman" panose="02020603050405020304" pitchFamily="18" charset="0"/>
                          </a:rPr>
                          <m:t>𝑘</m:t>
                        </m:r>
                      </m:sub>
                    </m:sSub>
                    <m:r>
                      <a:rPr lang="en-US" sz="2200">
                        <a:effectLst/>
                        <a:latin typeface="Cambria Math" panose="02040503050406030204" pitchFamily="18" charset="0"/>
                        <a:cs typeface="Times New Roman" panose="02020603050405020304" pitchFamily="18" charset="0"/>
                      </a:rPr>
                      <m:t>~</m:t>
                    </m:r>
                    <m:r>
                      <m:rPr>
                        <m:sty m:val="p"/>
                      </m:rPr>
                      <a:rPr lang="en-US" sz="2200">
                        <a:effectLst/>
                        <a:latin typeface="Cambria Math" panose="02040503050406030204" pitchFamily="18" charset="0"/>
                        <a:cs typeface="Times New Roman" panose="02020603050405020304" pitchFamily="18" charset="0"/>
                      </a:rPr>
                      <m:t>N</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CA" sz="2200" i="1">
                                <a:effectLst/>
                                <a:latin typeface="Cambria Math" panose="02040503050406030204" pitchFamily="18" charset="0"/>
                                <a:cs typeface="Times New Roman" panose="02020603050405020304" pitchFamily="18" charset="0"/>
                              </a:rPr>
                              <m:t>𝛽</m:t>
                            </m:r>
                          </m:e>
                          <m:sub>
                            <m:r>
                              <a:rPr lang="en-CA" sz="2200" i="1">
                                <a:effectLst/>
                                <a:latin typeface="Cambria Math" panose="02040503050406030204" pitchFamily="18" charset="0"/>
                                <a:cs typeface="Times New Roman" panose="02020603050405020304" pitchFamily="18" charset="0"/>
                              </a:rPr>
                              <m:t>𝑘</m:t>
                            </m:r>
                          </m:sub>
                        </m:sSub>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m:rPr>
                                <m:sty m:val="p"/>
                              </m:rPr>
                              <a:rPr lang="en-US" sz="2200">
                                <a:effectLst/>
                                <a:latin typeface="Cambria Math" panose="02040503050406030204" pitchFamily="18" charset="0"/>
                                <a:cs typeface="Times New Roman" panose="02020603050405020304" pitchFamily="18" charset="0"/>
                              </a:rPr>
                              <m:t>σ</m:t>
                            </m:r>
                          </m:e>
                          <m:sup>
                            <m:r>
                              <a:rPr lang="en-US" sz="2200">
                                <a:effectLst/>
                                <a:latin typeface="Cambria Math" panose="02040503050406030204" pitchFamily="18" charset="0"/>
                                <a:cs typeface="Times New Roman" panose="02020603050405020304" pitchFamily="18" charset="0"/>
                              </a:rPr>
                              <m:t>2</m:t>
                            </m:r>
                          </m:sup>
                        </m:sSup>
                        <m:sSubSup>
                          <m:sSubSupPr>
                            <m:ctrlPr>
                              <a:rPr lang="en-CA" sz="2200" i="1">
                                <a:effectLst/>
                                <a:latin typeface="Cambria Math" panose="02040503050406030204" pitchFamily="18" charset="0"/>
                                <a:cs typeface="Times New Roman" panose="02020603050405020304" pitchFamily="18" charset="0"/>
                              </a:rPr>
                            </m:ctrlPr>
                          </m:sSub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b>
                            <m:r>
                              <a:rPr lang="en-US" sz="2200" i="1">
                                <a:effectLst/>
                                <a:latin typeface="Cambria Math" panose="02040503050406030204" pitchFamily="18" charset="0"/>
                                <a:cs typeface="Times New Roman" panose="02020603050405020304" pitchFamily="18" charset="0"/>
                              </a:rPr>
                              <m:t>𝑘𝑘</m:t>
                            </m:r>
                          </m:sub>
                          <m:sup>
                            <m:r>
                              <a:rPr lang="en-US" sz="2200" i="1">
                                <a:effectLst/>
                                <a:latin typeface="Cambria Math" panose="02040503050406030204" pitchFamily="18" charset="0"/>
                                <a:cs typeface="Times New Roman" panose="02020603050405020304" pitchFamily="18" charset="0"/>
                              </a:rPr>
                              <m:t>−1</m:t>
                            </m:r>
                          </m:sup>
                        </m:sSubSup>
                      </m:e>
                    </m:d>
                  </m:oMath>
                </a14:m>
                <a:r>
                  <a:rPr lang="zh-CN" sz="2200" dirty="0">
                    <a:effectLst/>
                    <a:latin typeface="Times New Roman" panose="02020603050405020304" pitchFamily="18" charset="0"/>
                    <a:cs typeface="Times New Roman" panose="02020603050405020304" pitchFamily="18" charset="0"/>
                  </a:rPr>
                  <a:t>。</a:t>
                </a:r>
                <a:endParaRPr lang="en-CA" sz="2200" dirty="0">
                  <a:effectLst/>
                </a:endParaRPr>
              </a:p>
              <a:p>
                <a:pPr marL="446088" indent="0">
                  <a:lnSpc>
                    <a:spcPct val="150000"/>
                  </a:lnSpc>
                  <a:spcAft>
                    <a:spcPts val="0"/>
                  </a:spcAft>
                  <a:buNone/>
                </a:pPr>
                <a14:m>
                  <m:oMath xmlns:m="http://schemas.openxmlformats.org/officeDocument/2006/math">
                    <m:sSubSup>
                      <m:sSubSupPr>
                        <m:ctrlPr>
                          <a:rPr lang="en-CA" sz="2200" i="1">
                            <a:effectLst/>
                            <a:latin typeface="Cambria Math" panose="02040503050406030204" pitchFamily="18" charset="0"/>
                            <a:cs typeface="Times New Roman" panose="02020603050405020304" pitchFamily="18" charset="0"/>
                          </a:rPr>
                        </m:ctrlPr>
                      </m:sSub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b>
                        <m:r>
                          <a:rPr lang="en-US" sz="2200" i="1">
                            <a:effectLst/>
                            <a:latin typeface="Cambria Math" panose="02040503050406030204" pitchFamily="18" charset="0"/>
                            <a:cs typeface="Times New Roman" panose="02020603050405020304" pitchFamily="18" charset="0"/>
                          </a:rPr>
                          <m:t>𝑘𝑘</m:t>
                        </m:r>
                      </m:sub>
                      <m:sup>
                        <m:r>
                          <a:rPr lang="en-US" sz="2200" i="1">
                            <a:effectLst/>
                            <a:latin typeface="Cambria Math" panose="02040503050406030204" pitchFamily="18" charset="0"/>
                            <a:cs typeface="Times New Roman" panose="02020603050405020304" pitchFamily="18" charset="0"/>
                          </a:rPr>
                          <m:t>−1</m:t>
                        </m:r>
                      </m:sup>
                    </m:sSubSup>
                  </m:oMath>
                </a14:m>
                <a:r>
                  <a:rPr lang="zh-CN" sz="2200" dirty="0">
                    <a:effectLst/>
                    <a:latin typeface="Times New Roman" panose="02020603050405020304" pitchFamily="18" charset="0"/>
                    <a:cs typeface="Times New Roman" panose="02020603050405020304" pitchFamily="18" charset="0"/>
                  </a:rPr>
                  <a:t>是矩阵</a:t>
                </a:r>
                <a14:m>
                  <m:oMath xmlns:m="http://schemas.openxmlformats.org/officeDocument/2006/math">
                    <m:sSup>
                      <m:sSupPr>
                        <m:ctrlPr>
                          <a:rPr lang="en-CA" sz="2200" i="1">
                            <a:effectLst/>
                            <a:latin typeface="Cambria Math" panose="02040503050406030204" pitchFamily="18" charset="0"/>
                            <a:cs typeface="Times New Roman" panose="02020603050405020304" pitchFamily="18" charset="0"/>
                          </a:rPr>
                        </m:ctrlPr>
                      </m:s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p>
                        <m:r>
                          <a:rPr lang="en-US" sz="2200" i="1">
                            <a:effectLst/>
                            <a:latin typeface="Cambria Math" panose="02040503050406030204" pitchFamily="18" charset="0"/>
                            <a:cs typeface="Times New Roman" panose="02020603050405020304" pitchFamily="18" charset="0"/>
                          </a:rPr>
                          <m:t>−1</m:t>
                        </m:r>
                      </m:sup>
                    </m:sSup>
                  </m:oMath>
                </a14:m>
                <a:r>
                  <a:rPr lang="zh-CN" sz="2200" dirty="0">
                    <a:effectLst/>
                    <a:latin typeface="Times New Roman" panose="02020603050405020304" pitchFamily="18" charset="0"/>
                    <a:cs typeface="Times New Roman" panose="02020603050405020304" pitchFamily="18" charset="0"/>
                  </a:rPr>
                  <a:t>对角线上第</a:t>
                </a:r>
                <a14:m>
                  <m:oMath xmlns:m="http://schemas.openxmlformats.org/officeDocument/2006/math">
                    <m:r>
                      <a:rPr lang="en-US" sz="2200" i="1">
                        <a:effectLst/>
                        <a:latin typeface="Cambria Math" panose="02040503050406030204" pitchFamily="18" charset="0"/>
                        <a:cs typeface="Times New Roman" panose="02020603050405020304" pitchFamily="18" charset="0"/>
                      </a:rPr>
                      <m:t>𝑘</m:t>
                    </m:r>
                  </m:oMath>
                </a14:m>
                <a:r>
                  <a:rPr lang="zh-CN" sz="2200" dirty="0">
                    <a:effectLst/>
                    <a:latin typeface="Times New Roman" panose="02020603050405020304" pitchFamily="18" charset="0"/>
                    <a:cs typeface="Times New Roman" panose="02020603050405020304" pitchFamily="18" charset="0"/>
                  </a:rPr>
                  <a:t>个值。</a:t>
                </a:r>
                <a:endParaRPr lang="en-CA" sz="2200" dirty="0">
                  <a:effectLst/>
                </a:endParaRPr>
              </a:p>
              <a:p>
                <a:endParaRPr lang="en-CA" dirty="0"/>
              </a:p>
            </p:txBody>
          </p:sp>
        </mc:Choice>
        <mc:Fallback xmlns="">
          <p:sp>
            <p:nvSpPr>
              <p:cNvPr id="3" name="Text Placeholder 2">
                <a:extLst>
                  <a:ext uri="{FF2B5EF4-FFF2-40B4-BE49-F238E27FC236}">
                    <a16:creationId xmlns:a16="http://schemas.microsoft.com/office/drawing/2014/main" id="{6A8CA0E2-92AC-42D6-B10E-92F77B5D51B8}"/>
                  </a:ext>
                </a:extLst>
              </p:cNvPr>
              <p:cNvSpPr>
                <a:spLocks noGrp="1" noRot="1" noChangeAspect="1" noMove="1" noResize="1" noEditPoints="1" noAdjustHandles="1" noChangeArrowheads="1" noChangeShapeType="1" noTextEdit="1"/>
              </p:cNvSpPr>
              <p:nvPr>
                <p:ph type="body" idx="1"/>
              </p:nvPr>
            </p:nvSpPr>
            <p:spPr>
              <a:blipFill>
                <a:blip r:embed="rId2"/>
                <a:stretch>
                  <a:fillRect r="-431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0A362A-9F36-44DD-95CD-F1C7FF48647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704439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998DB-60B7-4E09-8D0F-C7061CFDAAB4}"/>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a:t>
            </a:r>
            <a:endParaRPr lang="en-CA" dirty="0"/>
          </a:p>
        </p:txBody>
      </p:sp>
      <p:sp>
        <p:nvSpPr>
          <p:cNvPr id="3" name="Text Placeholder 2">
            <a:extLst>
              <a:ext uri="{FF2B5EF4-FFF2-40B4-BE49-F238E27FC236}">
                <a16:creationId xmlns:a16="http://schemas.microsoft.com/office/drawing/2014/main" id="{C2010042-AA5F-486D-BF07-FC5F71D57D0B}"/>
              </a:ext>
            </a:extLst>
          </p:cNvPr>
          <p:cNvSpPr>
            <a:spLocks noGrp="1"/>
          </p:cNvSpPr>
          <p:nvPr>
            <p:ph type="body" idx="1"/>
          </p:nvPr>
        </p:nvSpPr>
        <p:spPr/>
        <p:txBody>
          <a:bodyPr/>
          <a:lstStyle/>
          <a:p>
            <a:pPr algn="just">
              <a:lnSpc>
                <a:spcPct val="150000"/>
              </a:lnSpc>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altLang="en-US" sz="2000" dirty="0">
                <a:effectLst/>
                <a:latin typeface="Times New Roman" panose="02020603050405020304" pitchFamily="18" charset="0"/>
                <a:ea typeface="DengXian" panose="02010600030101010101" pitchFamily="2" charset="-122"/>
                <a:cs typeface="Times New Roman" panose="02020603050405020304" pitchFamily="18" charset="0"/>
              </a:rPr>
              <a:t>有限样本</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性质依赖于对干扰项的期望值、方差和分布的假设。在实际运用中，当样本的数量足够大时，即使较弱的假设，估计系数仍然能达到理想的性质。大样本性质的缺点是，它的性质只适用于大样本，对小样本并不适用。</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2000" dirty="0">
              <a:effectLst/>
            </a:endParaRPr>
          </a:p>
          <a:p>
            <a:pPr>
              <a:lnSpc>
                <a:spcPct val="150000"/>
              </a:lnSpc>
              <a:spcAft>
                <a:spcPts val="0"/>
              </a:spcAft>
            </a:pPr>
            <a:endParaRPr lang="en-CA" dirty="0"/>
          </a:p>
        </p:txBody>
      </p:sp>
      <p:sp>
        <p:nvSpPr>
          <p:cNvPr id="4" name="Footer Placeholder 3">
            <a:extLst>
              <a:ext uri="{FF2B5EF4-FFF2-40B4-BE49-F238E27FC236}">
                <a16:creationId xmlns:a16="http://schemas.microsoft.com/office/drawing/2014/main" id="{10B3E523-B4D7-4632-9BC1-2BC994E75A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336823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7293-7F5D-4978-8F9A-4859FED292B4}"/>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4A1C6B-5ED2-402B-9EC5-A002F3A99B8F}"/>
                  </a:ext>
                </a:extLst>
              </p:cNvPr>
              <p:cNvSpPr>
                <a:spLocks noGrp="1"/>
              </p:cNvSpPr>
              <p:nvPr>
                <p:ph type="body" idx="1"/>
              </p:nvPr>
            </p:nvSpPr>
            <p:spPr>
              <a:xfrm>
                <a:off x="190005" y="1066800"/>
                <a:ext cx="11661569" cy="5221061"/>
              </a:xfrm>
            </p:spPr>
            <p:txBody>
              <a:bodyPr/>
              <a:lstStyle/>
              <a:p>
                <a:pPr marL="361950" indent="-361950">
                  <a:lnSpc>
                    <a:spcPct val="150000"/>
                  </a:lnSpc>
                  <a:spcAft>
                    <a:spcPts val="0"/>
                  </a:spcAft>
                </a:pPr>
                <a:r>
                  <a:rPr lang="zh-CN" sz="2000" dirty="0">
                    <a:effectLst/>
                    <a:latin typeface="Times New Roman" panose="02020603050405020304" pitchFamily="18" charset="0"/>
                    <a:cs typeface="Times New Roman" panose="02020603050405020304" pitchFamily="18" charset="0"/>
                  </a:rPr>
                  <a:t>我们先看一下当样本数量变得很大，估计系数</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oMath>
                </a14:m>
                <a:r>
                  <a:rPr lang="zh-CN" sz="2000" dirty="0">
                    <a:effectLst/>
                    <a:latin typeface="Times New Roman" panose="02020603050405020304" pitchFamily="18" charset="0"/>
                    <a:cs typeface="Times New Roman" panose="02020603050405020304" pitchFamily="18" charset="0"/>
                  </a:rPr>
                  <a:t>的分布是否高度集中于真实值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很近的范围。对公式取概率极限，得到</a:t>
                </a:r>
                <a:endParaRPr lang="en-CA" sz="2000" dirty="0">
                  <a:effectLst/>
                </a:endParaRPr>
              </a:p>
              <a:p>
                <a:pPr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plim</m:t>
                      </m:r>
                      <m:r>
                        <a:rPr lang="en-US" sz="2000" i="1">
                          <a:effectLst/>
                          <a:latin typeface="Cambria Math" panose="02040503050406030204" pitchFamily="18" charset="0"/>
                          <a:cs typeface="Times New Roman" panose="02020603050405020304" pitchFamily="18" charset="0"/>
                        </a:rPr>
                        <m:t> </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m:rPr>
                          <m:aln/>
                        </m:rPr>
                        <a:rPr lang="en-US" sz="2000" i="1">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plim</m:t>
                          </m:r>
                          <m:r>
                            <a:rPr lang="en-CA" sz="2000" i="1">
                              <a:effectLst/>
                              <a:latin typeface="Cambria Math" panose="02040503050406030204" pitchFamily="18" charset="0"/>
                              <a:cs typeface="Times New Roman" panose="02020603050405020304" pitchFamily="18" charset="0"/>
                            </a:rPr>
                            <m:t>(</m:t>
                          </m:r>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r>
                        <m:rPr>
                          <m:sty m:val="p"/>
                        </m:rPr>
                        <a:rPr lang="en-CA" sz="2000">
                          <a:effectLst/>
                          <a:latin typeface="Cambria Math" panose="02040503050406030204" pitchFamily="18" charset="0"/>
                          <a:cs typeface="Times New Roman" panose="02020603050405020304" pitchFamily="18" charset="0"/>
                        </a:rPr>
                        <m:t>lim</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m:oMathPara>
                </a14:m>
                <a:br>
                  <a:rPr lang="en-CA" sz="2000" i="1" dirty="0">
                    <a:effectLst/>
                    <a:latin typeface="Cambria Math" panose="02040503050406030204" pitchFamily="18" charset="0"/>
                    <a:cs typeface="Times New Roman" panose="02020603050405020304" pitchFamily="18" charset="0"/>
                  </a:rPr>
                </a:br>
                <a14:m>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oMath>
                </a14:m>
                <a:r>
                  <a:rPr lang="en-CA" sz="2000" b="1" dirty="0">
                    <a:cs typeface="Times New Roman" panose="02020603050405020304" pitchFamily="18" charset="0"/>
                  </a:rPr>
                  <a:t> </a:t>
                </a:r>
                <a14:m>
                  <m:oMath xmlns:m="http://schemas.openxmlformats.org/officeDocument/2006/math">
                    <m:d>
                      <m:dPr>
                        <m:ctrlPr>
                          <a:rPr lang="en-CA" sz="2000" b="1" i="1">
                            <a:latin typeface="Cambria Math" panose="02040503050406030204" pitchFamily="18" charset="0"/>
                            <a:cs typeface="Times New Roman" panose="02020603050405020304" pitchFamily="18" charset="0"/>
                          </a:rPr>
                        </m:ctrlPr>
                      </m:dPr>
                      <m:e>
                        <m:f>
                          <m:fPr>
                            <m:ctrlPr>
                              <a:rPr lang="en-CA" sz="2000" b="1" i="1">
                                <a:latin typeface="Cambria Math" panose="02040503050406030204" pitchFamily="18" charset="0"/>
                                <a:cs typeface="Times New Roman" panose="02020603050405020304" pitchFamily="18" charset="0"/>
                              </a:rPr>
                            </m:ctrlPr>
                          </m:fPr>
                          <m:num>
                            <m:sSup>
                              <m:sSupPr>
                                <m:ctrlPr>
                                  <a:rPr lang="en-CA" sz="2000" b="1" i="1">
                                    <a:latin typeface="Cambria Math" panose="02040503050406030204" pitchFamily="18" charset="0"/>
                                    <a:cs typeface="Times New Roman" panose="02020603050405020304" pitchFamily="18" charset="0"/>
                                  </a:rPr>
                                </m:ctrlPr>
                              </m:sSupPr>
                              <m:e>
                                <m:r>
                                  <a:rPr lang="en-CA" sz="2000" b="1" i="1">
                                    <a:latin typeface="Cambria Math" panose="02040503050406030204" pitchFamily="18" charset="0"/>
                                    <a:cs typeface="Times New Roman" panose="02020603050405020304" pitchFamily="18" charset="0"/>
                                  </a:rPr>
                                  <m:t>𝑿</m:t>
                                </m:r>
                              </m:e>
                              <m:sup>
                                <m:r>
                                  <a:rPr lang="en-CA" sz="2000" b="1" i="1">
                                    <a:latin typeface="Cambria Math" panose="02040503050406030204" pitchFamily="18" charset="0"/>
                                    <a:cs typeface="Times New Roman" panose="02020603050405020304" pitchFamily="18" charset="0"/>
                                  </a:rPr>
                                  <m:t>′</m:t>
                                </m:r>
                              </m:sup>
                            </m:sSup>
                            <m:r>
                              <a:rPr lang="en-CA" sz="2000" b="1" i="1">
                                <a:latin typeface="Cambria Math" panose="02040503050406030204" pitchFamily="18" charset="0"/>
                                <a:cs typeface="Times New Roman" panose="02020603050405020304" pitchFamily="18" charset="0"/>
                              </a:rPr>
                              <m:t>𝒆</m:t>
                            </m:r>
                          </m:num>
                          <m:den>
                            <m:r>
                              <a:rPr lang="en-CA" sz="2000" i="1">
                                <a:latin typeface="Cambria Math" panose="02040503050406030204" pitchFamily="18" charset="0"/>
                                <a:cs typeface="Times New Roman" panose="02020603050405020304" pitchFamily="18" charset="0"/>
                              </a:rPr>
                              <m:t>𝑁</m:t>
                            </m:r>
                          </m:den>
                        </m:f>
                      </m:e>
                    </m:d>
                  </m:oMath>
                </a14:m>
                <a:endParaRPr lang="en-CA" sz="2000" b="1" i="1" dirty="0">
                  <a:effectLst/>
                  <a:latin typeface="Cambria Math" panose="02040503050406030204" pitchFamily="18" charset="0"/>
                  <a:cs typeface="Times New Roman" panose="02020603050405020304" pitchFamily="18" charset="0"/>
                </a:endParaRPr>
              </a:p>
              <a:p>
                <a:pPr marL="361950" indent="0">
                  <a:buNone/>
                </a:pPr>
                <a:r>
                  <a:rPr lang="zh-CN" sz="2000" dirty="0">
                    <a:effectLst/>
                    <a:latin typeface="Times New Roman" panose="02020603050405020304" pitchFamily="18" charset="0"/>
                    <a:cs typeface="Times New Roman" panose="02020603050405020304" pitchFamily="18" charset="0"/>
                  </a:rPr>
                  <a:t>当样本数量增加，</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的极限值为某个固定值</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，估计值和真实值的差是否为</a:t>
                </a:r>
                <a:r>
                  <a:rPr lang="en-CA" sz="2000" dirty="0">
                    <a:effectLst/>
                    <a:latin typeface="Times New Roman" panose="02020603050405020304" pitchFamily="18" charset="0"/>
                  </a:rPr>
                  <a:t>0</a:t>
                </a:r>
                <a:r>
                  <a:rPr lang="zh-CN" sz="2000" dirty="0">
                    <a:effectLst/>
                    <a:latin typeface="Times New Roman" panose="02020603050405020304" pitchFamily="18" charset="0"/>
                    <a:cs typeface="Times New Roman" panose="02020603050405020304" pitchFamily="18" charset="0"/>
                  </a:rPr>
                  <a:t>取决于</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a14:m>
                <a:r>
                  <a:rPr lang="zh-CN" sz="2000" dirty="0">
                    <a:effectLst/>
                    <a:latin typeface="Times New Roman" panose="02020603050405020304" pitchFamily="18" charset="0"/>
                    <a:cs typeface="Times New Roman" panose="02020603050405020304" pitchFamily="18" charset="0"/>
                  </a:rPr>
                  <a:t>是否为零</a:t>
                </a:r>
                <a:r>
                  <a:rPr lang="zh-CN" sz="2000" b="1" dirty="0">
                    <a:effectLst/>
                    <a:latin typeface="Times New Roman" panose="02020603050405020304" pitchFamily="18" charset="0"/>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C64A1C6B-5ED2-402B-9EC5-A002F3A99B8F}"/>
                  </a:ext>
                </a:extLst>
              </p:cNvPr>
              <p:cNvSpPr>
                <a:spLocks noGrp="1" noRot="1" noChangeAspect="1" noMove="1" noResize="1" noEditPoints="1" noAdjustHandles="1" noChangeArrowheads="1" noChangeShapeType="1" noTextEdit="1"/>
              </p:cNvSpPr>
              <p:nvPr>
                <p:ph type="body" idx="1"/>
              </p:nvPr>
            </p:nvSpPr>
            <p:spPr>
              <a:xfrm>
                <a:off x="190005" y="1066800"/>
                <a:ext cx="11661569" cy="5221061"/>
              </a:xfrm>
              <a:blipFill>
                <a:blip r:embed="rId2"/>
                <a:stretch>
                  <a:fillRect l="-2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F441CAF-2126-46B6-A9D6-5EBA52BFCBE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401221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4AA3-CD57-453F-8C55-72DB5371AF3D}"/>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B49D5B4-6F17-4689-99AF-7EE8C7D38539}"/>
                  </a:ext>
                </a:extLst>
              </p:cNvPr>
              <p:cNvSpPr>
                <a:spLocks noGrp="1"/>
              </p:cNvSpPr>
              <p:nvPr>
                <p:ph type="body" idx="1"/>
              </p:nvPr>
            </p:nvSpPr>
            <p:spPr/>
            <p:txBody>
              <a:bodyPr/>
              <a:lstStyle/>
              <a:p>
                <a:r>
                  <a:rPr lang="zh-CN" sz="2000" dirty="0">
                    <a:effectLst/>
                    <a:latin typeface="Times New Roman" panose="02020603050405020304" pitchFamily="18" charset="0"/>
                    <a:cs typeface="Times New Roman" panose="02020603050405020304" pitchFamily="18" charset="0"/>
                  </a:rPr>
                  <a:t>要判断</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a14:m>
                <a:r>
                  <a:rPr lang="zh-CN" sz="2000" dirty="0">
                    <a:effectLst/>
                    <a:latin typeface="Times New Roman" panose="02020603050405020304" pitchFamily="18" charset="0"/>
                    <a:cs typeface="Times New Roman" panose="02020603050405020304" pitchFamily="18" charset="0"/>
                  </a:rPr>
                  <a:t>是否为</a:t>
                </a:r>
                <a:r>
                  <a:rPr lang="en-CA" sz="2000" b="1" dirty="0">
                    <a:effectLst/>
                    <a:latin typeface="Times New Roman" panose="02020603050405020304" pitchFamily="18" charset="0"/>
                  </a:rPr>
                  <a:t>0</a:t>
                </a:r>
                <a:r>
                  <a:rPr lang="zh-CN" sz="2000" b="1" dirty="0">
                    <a:effectLst/>
                    <a:latin typeface="Times New Roman" panose="02020603050405020304" pitchFamily="18" charset="0"/>
                    <a:cs typeface="Times New Roman" panose="02020603050405020304" pitchFamily="18" charset="0"/>
                  </a:rPr>
                  <a:t>，</a:t>
                </a:r>
                <a:r>
                  <a:rPr lang="zh-CN" sz="2000" dirty="0">
                    <a:effectLst/>
                    <a:latin typeface="Times New Roman" panose="02020603050405020304" pitchFamily="18" charset="0"/>
                    <a:cs typeface="Times New Roman" panose="02020603050405020304" pitchFamily="18" charset="0"/>
                  </a:rPr>
                  <a:t>通常使用的方法是</a:t>
                </a:r>
                <a:r>
                  <a:rPr lang="zh-CN" sz="2000" b="1" dirty="0">
                    <a:effectLst/>
                    <a:latin typeface="Times New Roman" panose="02020603050405020304" pitchFamily="18" charset="0"/>
                    <a:cs typeface="Times New Roman" panose="02020603050405020304" pitchFamily="18" charset="0"/>
                  </a:rPr>
                  <a:t>均值平方收敛</a:t>
                </a:r>
                <a:r>
                  <a:rPr lang="en-CA" sz="2000" b="1" dirty="0">
                    <a:effectLst/>
                    <a:latin typeface="Times New Roman" panose="02020603050405020304" pitchFamily="18" charset="0"/>
                  </a:rPr>
                  <a:t>(convergence in mean square)</a:t>
                </a:r>
                <a:r>
                  <a:rPr lang="zh-CN" sz="2000" b="1" dirty="0">
                    <a:effectLst/>
                    <a:latin typeface="Times New Roman" panose="02020603050405020304" pitchFamily="18" charset="0"/>
                    <a:cs typeface="Times New Roman" panose="02020603050405020304" pitchFamily="18" charset="0"/>
                  </a:rPr>
                  <a:t>。</a:t>
                </a:r>
                <a:endParaRPr lang="en-CA" altLang="zh-CN" sz="2000" b="1" dirty="0">
                  <a:effectLst/>
                  <a:latin typeface="Times New Roman" panose="02020603050405020304" pitchFamily="18" charset="0"/>
                  <a:cs typeface="Times New Roman" panose="02020603050405020304" pitchFamily="18" charset="0"/>
                </a:endParaRPr>
              </a:p>
              <a:p>
                <a:endParaRPr lang="en-CA" altLang="zh-CN" sz="2000" b="1" dirty="0">
                  <a:latin typeface="Times New Roman" panose="02020603050405020304" pitchFamily="18" charset="0"/>
                  <a:cs typeface="Times New Roman" panose="02020603050405020304" pitchFamily="18" charset="0"/>
                </a:endParaRPr>
              </a:p>
              <a:p>
                <a:endParaRPr lang="en-CA" altLang="zh-CN" sz="2000" b="1" dirty="0">
                  <a:latin typeface="Times New Roman" panose="02020603050405020304" pitchFamily="18" charset="0"/>
                  <a:cs typeface="Times New Roman" panose="02020603050405020304" pitchFamily="18" charset="0"/>
                </a:endParaRPr>
              </a:p>
              <a:p>
                <a:r>
                  <a:rPr lang="zh-CN" sz="2000" b="1" dirty="0">
                    <a:effectLst/>
                    <a:latin typeface="Times New Roman" panose="02020603050405020304" pitchFamily="18" charset="0"/>
                    <a:cs typeface="Times New Roman" panose="02020603050405020304" pitchFamily="18" charset="0"/>
                  </a:rPr>
                  <a:t>均值平方收敛是指</a:t>
                </a:r>
                <a:r>
                  <a:rPr lang="zh-CN" sz="2000" dirty="0">
                    <a:effectLst/>
                    <a:latin typeface="Times New Roman" panose="02020603050405020304" pitchFamily="18" charset="0"/>
                    <a:cs typeface="Times New Roman" panose="02020603050405020304" pitchFamily="18" charset="0"/>
                  </a:rPr>
                  <a:t>如果当样本数量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𝑁</m:t>
                    </m:r>
                  </m:oMath>
                </a14:m>
                <a:r>
                  <a:rPr lang="zh-CN" sz="2000" dirty="0">
                    <a:effectLst/>
                    <a:latin typeface="Times New Roman" panose="02020603050405020304" pitchFamily="18" charset="0"/>
                    <a:cs typeface="Times New Roman" panose="02020603050405020304" pitchFamily="18" charset="0"/>
                  </a:rPr>
                  <a:t>趋向于无穷，</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的期望值为</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，并且其方差（协方差矩阵）为零，则意味着</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endParaRPr lang="en-CA" altLang="zh-CN" sz="2000" dirty="0">
                  <a:effectLst/>
                  <a:latin typeface="Times New Roman" panose="02020603050405020304" pitchFamily="18" charset="0"/>
                  <a:cs typeface="Times New Roman" panose="02020603050405020304" pitchFamily="18" charset="0"/>
                </a:endParaRPr>
              </a:p>
              <a:p>
                <a:endParaRPr lang="en-CA" altLang="zh-CN" sz="2000" dirty="0">
                  <a:latin typeface="Times New Roman" panose="02020603050405020304" pitchFamily="18" charset="0"/>
                  <a:cs typeface="Times New Roman" panose="02020603050405020304" pitchFamily="18" charset="0"/>
                </a:endParaRPr>
              </a:p>
              <a:p>
                <a:r>
                  <a:rPr lang="zh-CN" sz="2000" dirty="0">
                    <a:effectLst/>
                    <a:latin typeface="Times New Roman" panose="02020603050405020304" pitchFamily="18" charset="0"/>
                    <a:cs typeface="Times New Roman" panose="02020603050405020304" pitchFamily="18" charset="0"/>
                  </a:rPr>
                  <a:t>如果一个随机变量均值平方收敛于某个常数，它必然概率收敛于该常数，因此如果</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，也意味着</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i="1">
                            <a:effectLst/>
                            <a:latin typeface="Cambria Math" panose="02040503050406030204" pitchFamily="18" charset="0"/>
                            <a:cs typeface="Times New Roman" panose="02020603050405020304" pitchFamily="18" charset="0"/>
                          </a:rPr>
                        </m:ctrlPr>
                      </m:dPr>
                      <m:e>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1B49D5B4-6F17-4689-99AF-7EE8C7D38539}"/>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D82264-F824-49D7-86CF-7B38798E114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19898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8D220-9EC8-4ED4-B148-4362B5F49357}"/>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3016566-83CA-4172-B135-1574383331DB}"/>
                  </a:ext>
                </a:extLst>
              </p:cNvPr>
              <p:cNvSpPr>
                <a:spLocks noGrp="1"/>
              </p:cNvSpPr>
              <p:nvPr>
                <p:ph type="body" idx="1"/>
              </p:nvPr>
            </p:nvSpPr>
            <p:spPr/>
            <p:txBody>
              <a:bodyPr/>
              <a:lstStyle/>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我们先看</a:t>
                </a:r>
                <a:r>
                  <a:rPr lang="zh-CN" sz="2000" dirty="0">
                    <a:effectLst/>
                    <a:ea typeface="Times New Roman" panose="02020603050405020304" pitchFamily="18" charset="0"/>
                  </a:rPr>
                  <a:t> </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的期望值</a:t>
                </a:r>
                <a:r>
                  <a:rPr lang="zh-CN" sz="2000" dirty="0">
                    <a:effectLst/>
                    <a:ea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rPr>
                  <a:t>  </a:t>
                </a:r>
                <a:endParaRPr lang="en-CA" sz="2000" dirty="0">
                  <a:effectLst/>
                </a:endParaRPr>
              </a:p>
              <a:p>
                <a:pPr marL="0" indent="0" algn="just">
                  <a:spcBef>
                    <a:spcPts val="0"/>
                  </a:spcBef>
                  <a:spcAft>
                    <a:spcPts val="0"/>
                  </a:spcAft>
                  <a:buNone/>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r>
                            <a:rPr lang="en-CA" sz="2000" i="1">
                              <a:effectLst/>
                              <a:latin typeface="Cambria Math" panose="02040503050406030204" pitchFamily="18" charset="0"/>
                              <a:cs typeface="Times New Roman" panose="02020603050405020304" pitchFamily="18" charset="0"/>
                            </a:rPr>
                            <m:t>𝑁</m:t>
                          </m:r>
                        </m:den>
                      </m:f>
                      <m:r>
                        <a:rPr lang="en-CA"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e>
                          </m:nary>
                        </m:e>
                      </m:d>
                      <m:r>
                        <a:rPr lang="en-CA" sz="2000" b="1" i="1">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r>
                            <a:rPr lang="en-CA" sz="2000" i="1">
                              <a:effectLst/>
                              <a:latin typeface="Cambria Math" panose="02040503050406030204" pitchFamily="18" charset="0"/>
                              <a:cs typeface="Times New Roman" panose="02020603050405020304" pitchFamily="18" charset="0"/>
                            </a:rPr>
                            <m:t>𝑁</m:t>
                          </m:r>
                        </m:den>
                      </m:f>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r>
                                <a:rPr lang="en-CA" sz="2000" i="1">
                                  <a:effectLst/>
                                  <a:latin typeface="Cambria Math" panose="02040503050406030204" pitchFamily="18" charset="0"/>
                                  <a:cs typeface="Times New Roman" panose="02020603050405020304" pitchFamily="18" charset="0"/>
                                </a:rPr>
                                <m:t>)</m:t>
                              </m:r>
                            </m:e>
                          </m:nary>
                        </m:e>
                      </m:d>
                    </m:oMath>
                  </m:oMathPara>
                </a14:m>
                <a:endParaRPr lang="en-CA" sz="2000" dirty="0">
                  <a:effectLst/>
                </a:endParaRPr>
              </a:p>
              <a:p>
                <a:pPr marL="0" indent="361950" algn="just">
                  <a:spcBef>
                    <a:spcPts val="0"/>
                  </a:spcBef>
                  <a:spcAft>
                    <a:spcPts val="0"/>
                  </a:spcAft>
                  <a:buNone/>
                </a:pP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固定解释变量情况下，</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𝑬</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𝑬</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𝐢</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𝐍</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，因此</a:t>
                </a:r>
                <a14:m>
                  <m:oMath xmlns:m="http://schemas.openxmlformats.org/officeDocument/2006/math">
                    <m:f>
                      <m:f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𝑵</m:t>
                        </m:r>
                      </m:den>
                    </m:f>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的期望值为</a:t>
                </a:r>
                <a:r>
                  <a:rPr lang="en-CA" sz="20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接着看同方差情况下</a:t>
                </a:r>
                <a14:m>
                  <m:oMath xmlns:m="http://schemas.openxmlformats.org/officeDocument/2006/math">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的方差</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spcBef>
                    <a:spcPts val="0"/>
                  </a:spcBef>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Var</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𝑁</m:t>
                              </m:r>
                            </m:e>
                            <m:sup>
                              <m:r>
                                <a:rPr lang="en-CA" sz="2000" b="1" i="1">
                                  <a:effectLst/>
                                  <a:latin typeface="Cambria Math" panose="02040503050406030204" pitchFamily="18" charset="0"/>
                                  <a:cs typeface="Times New Roman" panose="02020603050405020304" pitchFamily="18" charset="0"/>
                                </a:rPr>
                                <m:t>𝟐</m:t>
                              </m:r>
                            </m:sup>
                          </m:sSup>
                        </m:den>
                      </m:f>
                      <m:r>
                        <a:rPr lang="en-CA" sz="2000" i="1">
                          <a:effectLst/>
                          <a:latin typeface="Cambria Math" panose="02040503050406030204" pitchFamily="18" charset="0"/>
                          <a:cs typeface="Times New Roman" panose="02020603050405020304" pitchFamily="18" charset="0"/>
                        </a:rPr>
                        <m:t>𝑉𝑎𝑟</m:t>
                      </m:r>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e>
                          </m:nary>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b="1" i="1">
                                  <a:effectLst/>
                                  <a:latin typeface="Cambria Math" panose="02040503050406030204" pitchFamily="18" charset="0"/>
                                  <a:cs typeface="Times New Roman" panose="02020603050405020304" pitchFamily="18" charset="0"/>
                                </a:rPr>
                                <m:t>𝑵</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Sup>
                                <m:sSubSupPr>
                                  <m:ctrlPr>
                                    <a:rPr lang="en-CA" sz="2000" b="1" i="1">
                                      <a:effectLst/>
                                      <a:latin typeface="Cambria Math" panose="02040503050406030204" pitchFamily="18" charset="0"/>
                                      <a:cs typeface="Times New Roman" panose="02020603050405020304" pitchFamily="18" charset="0"/>
                                    </a:rPr>
                                  </m:ctrlPr>
                                </m:sSubSup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up>
                                  <m:r>
                                    <a:rPr lang="en-CA" sz="2000" b="1" i="1">
                                      <a:effectLst/>
                                      <a:latin typeface="Cambria Math" panose="02040503050406030204" pitchFamily="18" charset="0"/>
                                      <a:cs typeface="Times New Roman" panose="02020603050405020304" pitchFamily="18" charset="0"/>
                                    </a:rPr>
                                    <m:t>′</m:t>
                                  </m:r>
                                </m:sup>
                              </m:sSubSup>
                            </m:e>
                          </m:nary>
                        </m:num>
                        <m:den>
                          <m:r>
                            <a:rPr lang="en-CA" sz="2000" i="1">
                              <a:effectLst/>
                              <a:latin typeface="Cambria Math" panose="02040503050406030204" pitchFamily="18" charset="0"/>
                              <a:cs typeface="Times New Roman" panose="02020603050405020304" pitchFamily="18" charset="0"/>
                            </a:rPr>
                            <m:t>𝑁</m:t>
                          </m:r>
                        </m:den>
                      </m:f>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𝝈</m:t>
                              </m:r>
                            </m:e>
                            <m:sup>
                              <m:r>
                                <a:rPr lang="en-CA" sz="2000" b="1" i="1">
                                  <a:effectLst/>
                                  <a:latin typeface="Cambria Math" panose="02040503050406030204" pitchFamily="18" charset="0"/>
                                  <a:cs typeface="Times New Roman" panose="02020603050405020304" pitchFamily="18" charset="0"/>
                                </a:rPr>
                                <m:t>𝟐</m:t>
                              </m:r>
                            </m:sup>
                          </m:sSup>
                        </m:num>
                        <m:den>
                          <m:r>
                            <a:rPr lang="en-CA" sz="2000" i="1">
                              <a:effectLst/>
                              <a:latin typeface="Cambria Math" panose="02040503050406030204" pitchFamily="18" charset="0"/>
                              <a:cs typeface="Times New Roman" panose="02020603050405020304" pitchFamily="18" charset="0"/>
                            </a:rPr>
                            <m:t>𝑁</m:t>
                          </m:r>
                        </m:den>
                      </m:f>
                    </m:oMath>
                  </m:oMathPara>
                </a14:m>
                <a:endParaRPr lang="en-CA" sz="2000" dirty="0">
                  <a:effectLst/>
                </a:endParaRPr>
              </a:p>
              <a:p>
                <a:pPr marL="0" indent="361950" algn="just">
                  <a:spcBef>
                    <a:spcPts val="0"/>
                  </a:spcBef>
                  <a:spcAft>
                    <a:spcPts val="0"/>
                  </a:spcAft>
                  <a:buNone/>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可见在固定解释变量情况下</a:t>
                </a:r>
                <a:r>
                  <a:rPr lang="en-US"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i</m:t>
                    </m:r>
                    <m:r>
                      <a:rPr lang="en-CA" sz="2000">
                        <a:effectLst/>
                        <a:latin typeface="Cambria Math" panose="02040503050406030204" pitchFamily="18" charset="0"/>
                        <a:ea typeface="DengXian" panose="02010600030101010101" pitchFamily="2" charset="-122"/>
                        <a:cs typeface="Times New Roman" panose="02020603050405020304" pitchFamily="18" charset="0"/>
                      </a:rPr>
                      <m:t>=1,2,…</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N</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，这也意味着</a:t>
                </a:r>
                <a14:m>
                  <m:oMath xmlns:m="http://schemas.openxmlformats.org/officeDocument/2006/math">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plim</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plim</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因此在固定解释变量下，假设</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3</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使得估计系数</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不仅是真实值</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的无偏估计量，也是一致估计量。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93016566-83CA-4172-B135-1574383331DB}"/>
                  </a:ext>
                </a:extLst>
              </p:cNvPr>
              <p:cNvSpPr>
                <a:spLocks noGrp="1" noRot="1" noChangeAspect="1" noMove="1" noResize="1" noEditPoints="1" noAdjustHandles="1" noChangeArrowheads="1" noChangeShapeType="1" noTextEdit="1"/>
              </p:cNvSpPr>
              <p:nvPr>
                <p:ph type="body" idx="1"/>
              </p:nvPr>
            </p:nvSpPr>
            <p:spPr>
              <a:blipFill>
                <a:blip r:embed="rId2"/>
                <a:stretch>
                  <a:fillRect l="-280" r="-561" b="-502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03C8BD7-F71E-472E-A279-8BF7FE8C72C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285735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5802F-67BC-4F97-B0C9-4E66F8E07993}"/>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C98B1B0-D51C-4267-97FE-1542E0E27C4C}"/>
                  </a:ext>
                </a:extLst>
              </p:cNvPr>
              <p:cNvSpPr>
                <a:spLocks noGrp="1"/>
              </p:cNvSpPr>
              <p:nvPr>
                <p:ph type="body" idx="1"/>
              </p:nvPr>
            </p:nvSpPr>
            <p:spPr>
              <a:xfrm>
                <a:off x="304801" y="1114301"/>
                <a:ext cx="11307948" cy="5221061"/>
              </a:xfrm>
            </p:spPr>
            <p:txBody>
              <a:bodyPr/>
              <a:lstStyle/>
              <a:p>
                <a:pPr>
                  <a:lnSpc>
                    <a:spcPct val="150000"/>
                  </a:lnSpc>
                  <a:spcAft>
                    <a:spcPts val="0"/>
                  </a:spcAft>
                </a:pPr>
                <a:r>
                  <a:rPr lang="zh-CN" sz="2200" dirty="0">
                    <a:effectLst/>
                    <a:latin typeface="Times New Roman" panose="02020603050405020304" pitchFamily="18" charset="0"/>
                    <a:cs typeface="Times New Roman" panose="02020603050405020304" pitchFamily="18" charset="0"/>
                  </a:rPr>
                  <a:t>在大样本下，我们可以利用中心极限定理来推导出</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en-CA" sz="2200" dirty="0">
                    <a:effectLst/>
                    <a:latin typeface="Times New Roman" panose="02020603050405020304" pitchFamily="18" charset="0"/>
                  </a:rPr>
                  <a:t> </a:t>
                </a:r>
                <a:r>
                  <a:rPr lang="zh-CN" sz="2200" dirty="0">
                    <a:effectLst/>
                    <a:latin typeface="Times New Roman" panose="02020603050405020304" pitchFamily="18" charset="0"/>
                    <a:cs typeface="Times New Roman" panose="02020603050405020304" pitchFamily="18" charset="0"/>
                  </a:rPr>
                  <a:t>在大样本下的近似分布为正态分布：</a:t>
                </a:r>
                <a:endParaRPr lang="en-CA" sz="2200" dirty="0">
                  <a:effectLst/>
                </a:endParaRPr>
              </a:p>
              <a:p>
                <a:pPr marL="0" indent="0" algn="ctr">
                  <a:lnSpc>
                    <a:spcPct val="150000"/>
                  </a:lnSpc>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box>
                        <m:boxPr>
                          <m:ctrlPr>
                            <a:rPr lang="en-CA" sz="2200" i="1">
                              <a:effectLst/>
                              <a:latin typeface="Cambria Math" panose="02040503050406030204" pitchFamily="18" charset="0"/>
                              <a:cs typeface="Times New Roman" panose="02020603050405020304" pitchFamily="18" charset="0"/>
                            </a:rPr>
                          </m:ctrlPr>
                        </m:boxPr>
                        <m:e>
                          <m:box>
                            <m:boxPr>
                              <m:ctrlPr>
                                <a:rPr lang="en-CA" sz="2200" i="1">
                                  <a:effectLst/>
                                  <a:latin typeface="Cambria Math" panose="02040503050406030204" pitchFamily="18" charset="0"/>
                                  <a:cs typeface="Times New Roman" panose="02020603050405020304" pitchFamily="18" charset="0"/>
                                </a:rPr>
                              </m:ctrlPr>
                            </m:boxPr>
                            <m:e>
                              <m:groupChr>
                                <m:groupChrPr>
                                  <m:chr m:val="→"/>
                                  <m:vertJc m:val="bot"/>
                                  <m:ctrlPr>
                                    <a:rPr lang="en-CA" sz="2200" i="1">
                                      <a:effectLst/>
                                      <a:latin typeface="Cambria Math" panose="02040503050406030204" pitchFamily="18" charset="0"/>
                                      <a:cs typeface="Times New Roman" panose="02020603050405020304" pitchFamily="18" charset="0"/>
                                    </a:rPr>
                                  </m:ctrlPr>
                                </m:groupChrPr>
                                <m:e>
                                  <m:r>
                                    <a:rPr lang="en-US" sz="2200" i="1">
                                      <a:effectLst/>
                                      <a:latin typeface="Cambria Math" panose="02040503050406030204" pitchFamily="18" charset="0"/>
                                      <a:cs typeface="Times New Roman" panose="02020603050405020304" pitchFamily="18" charset="0"/>
                                    </a:rPr>
                                    <m:t>𝑑</m:t>
                                  </m:r>
                                </m:e>
                              </m:groupChr>
                            </m:e>
                          </m:box>
                        </m:e>
                      </m:box>
                      <m:r>
                        <a:rPr lang="en-US" sz="2200" b="1" i="1">
                          <a:effectLst/>
                          <a:latin typeface="Cambria Math" panose="02040503050406030204" pitchFamily="18" charset="0"/>
                          <a:cs typeface="Times New Roman" panose="02020603050405020304" pitchFamily="18" charset="0"/>
                        </a:rPr>
                        <m:t>𝑵</m:t>
                      </m:r>
                      <m:d>
                        <m:dPr>
                          <m:begChr m:val="["/>
                          <m:endChr m:val="]"/>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𝜷</m:t>
                          </m:r>
                          <m:r>
                            <a:rPr lang="en-US" sz="2200" i="1">
                              <a:effectLst/>
                              <a:latin typeface="Cambria Math" panose="02040503050406030204" pitchFamily="18" charset="0"/>
                              <a:cs typeface="Times New Roman" panose="02020603050405020304" pitchFamily="18" charset="0"/>
                            </a:rPr>
                            <m:t>,</m:t>
                          </m:r>
                          <m:f>
                            <m:fPr>
                              <m:ctrlPr>
                                <a:rPr lang="en-CA" sz="2200" i="1">
                                  <a:effectLst/>
                                  <a:latin typeface="Cambria Math" panose="02040503050406030204" pitchFamily="18" charset="0"/>
                                  <a:cs typeface="Times New Roman" panose="02020603050405020304" pitchFamily="18" charset="0"/>
                                </a:rPr>
                              </m:ctrlPr>
                            </m:fPr>
                            <m:num>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𝜎</m:t>
                                  </m:r>
                                </m:e>
                                <m:sup>
                                  <m:r>
                                    <a:rPr lang="en-US" sz="2200" i="1">
                                      <a:effectLst/>
                                      <a:latin typeface="Cambria Math" panose="02040503050406030204" pitchFamily="18" charset="0"/>
                                      <a:cs typeface="Times New Roman" panose="02020603050405020304" pitchFamily="18" charset="0"/>
                                    </a:rPr>
                                    <m:t>2</m:t>
                                  </m:r>
                                </m:sup>
                              </m:sSup>
                            </m:num>
                            <m:den>
                              <m:r>
                                <a:rPr lang="en-US" sz="2200" i="1">
                                  <a:effectLst/>
                                  <a:latin typeface="Cambria Math" panose="02040503050406030204" pitchFamily="18" charset="0"/>
                                  <a:cs typeface="Times New Roman" panose="02020603050405020304" pitchFamily="18" charset="0"/>
                                </a:rPr>
                                <m:t>𝑁</m:t>
                              </m:r>
                            </m:den>
                          </m:f>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𝑄</m:t>
                              </m:r>
                            </m:e>
                            <m:sup>
                              <m:r>
                                <a:rPr lang="en-US" sz="2200" i="1">
                                  <a:effectLst/>
                                  <a:latin typeface="Cambria Math" panose="02040503050406030204" pitchFamily="18" charset="0"/>
                                  <a:cs typeface="Times New Roman" panose="02020603050405020304" pitchFamily="18" charset="0"/>
                                </a:rPr>
                                <m:t>−1</m:t>
                              </m:r>
                            </m:sup>
                          </m:sSup>
                        </m:e>
                      </m:d>
                    </m:oMath>
                  </m:oMathPara>
                </a14:m>
                <a:endParaRPr lang="en-CA" sz="2200" dirty="0">
                  <a:effectLst/>
                  <a:latin typeface="Calibri" panose="020F0502020204030204" pitchFamily="34" charset="0"/>
                  <a:cs typeface="Times New Roman" panose="02020603050405020304" pitchFamily="18" charset="0"/>
                </a:endParaRPr>
              </a:p>
              <a:p>
                <a:pPr marL="0" indent="0" algn="just">
                  <a:lnSpc>
                    <a:spcPct val="150000"/>
                  </a:lnSpc>
                  <a:spcAft>
                    <a:spcPts val="0"/>
                  </a:spcAft>
                  <a:buNone/>
                </a:pPr>
                <a:r>
                  <a:rPr lang="zh-CN" sz="2200" dirty="0">
                    <a:effectLst/>
                    <a:latin typeface="Times New Roman" panose="02020603050405020304" pitchFamily="18" charset="0"/>
                    <a:cs typeface="Times New Roman" panose="02020603050405020304" pitchFamily="18" charset="0"/>
                  </a:rPr>
                  <a:t>其中</a:t>
                </a:r>
                <a14:m>
                  <m:oMath xmlns:m="http://schemas.openxmlformats.org/officeDocument/2006/math">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𝑄</m:t>
                        </m:r>
                      </m:e>
                      <m:sup>
                        <m:r>
                          <a:rPr lang="en-US" sz="2200" i="1">
                            <a:effectLst/>
                            <a:latin typeface="Cambria Math" panose="02040503050406030204" pitchFamily="18" charset="0"/>
                            <a:cs typeface="Times New Roman" panose="02020603050405020304" pitchFamily="18" charset="0"/>
                          </a:rPr>
                          <m:t>−1</m:t>
                        </m:r>
                      </m:sup>
                    </m:sSup>
                    <m:r>
                      <a:rPr lang="en-US" sz="2200" i="1">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func>
                          <m:funcPr>
                            <m:ctrlPr>
                              <a:rPr lang="en-CA" sz="2200" i="1">
                                <a:effectLst/>
                                <a:latin typeface="Cambria Math" panose="02040503050406030204" pitchFamily="18" charset="0"/>
                                <a:cs typeface="Times New Roman" panose="02020603050405020304" pitchFamily="18" charset="0"/>
                              </a:rPr>
                            </m:ctrlPr>
                          </m:funcPr>
                          <m:fName>
                            <m:r>
                              <m:rPr>
                                <m:sty m:val="p"/>
                              </m:rPr>
                              <a:rPr lang="en-US" sz="2200">
                                <a:effectLst/>
                                <a:latin typeface="Cambria Math" panose="02040503050406030204" pitchFamily="18" charset="0"/>
                                <a:cs typeface="Times New Roman" panose="02020603050405020304" pitchFamily="18" charset="0"/>
                              </a:rPr>
                              <m:t>lim</m:t>
                            </m:r>
                          </m:fName>
                          <m:e>
                            <m:d>
                              <m:dPr>
                                <m:ctrlPr>
                                  <a:rPr lang="en-CA" sz="2200" i="1">
                                    <a:effectLst/>
                                    <a:latin typeface="Cambria Math" panose="02040503050406030204" pitchFamily="18" charset="0"/>
                                    <a:cs typeface="Times New Roman" panose="02020603050405020304" pitchFamily="18" charset="0"/>
                                  </a:rPr>
                                </m:ctrlPr>
                              </m:dPr>
                              <m:e>
                                <m:f>
                                  <m:fPr>
                                    <m:ctrlPr>
                                      <a:rPr lang="en-CA" sz="2200" i="1">
                                        <a:effectLst/>
                                        <a:latin typeface="Cambria Math" panose="02040503050406030204" pitchFamily="18" charset="0"/>
                                        <a:cs typeface="Times New Roman" panose="02020603050405020304" pitchFamily="18" charset="0"/>
                                      </a:rPr>
                                    </m:ctrlPr>
                                  </m:fPr>
                                  <m:num>
                                    <m:r>
                                      <a:rPr lang="en-US" sz="2200" i="1">
                                        <a:effectLst/>
                                        <a:latin typeface="Cambria Math" panose="02040503050406030204" pitchFamily="18" charset="0"/>
                                        <a:cs typeface="Times New Roman" panose="02020603050405020304" pitchFamily="18" charset="0"/>
                                      </a:rPr>
                                      <m:t>1</m:t>
                                    </m:r>
                                  </m:num>
                                  <m:den>
                                    <m:r>
                                      <a:rPr lang="en-US" sz="2200" i="1">
                                        <a:effectLst/>
                                        <a:latin typeface="Cambria Math" panose="02040503050406030204" pitchFamily="18" charset="0"/>
                                        <a:cs typeface="Times New Roman" panose="02020603050405020304" pitchFamily="18" charset="0"/>
                                      </a:rPr>
                                      <m:t>𝑁</m:t>
                                    </m:r>
                                  </m:den>
                                </m:f>
                                <m:sSup>
                                  <m:sSupPr>
                                    <m:ctrlPr>
                                      <a:rPr lang="en-CA" sz="2200"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func>
                      </m:e>
                      <m:sup>
                        <m:r>
                          <a:rPr lang="en-US" sz="2200" i="1">
                            <a:effectLst/>
                            <a:latin typeface="Cambria Math" panose="02040503050406030204" pitchFamily="18" charset="0"/>
                            <a:cs typeface="Times New Roman" panose="02020603050405020304" pitchFamily="18" charset="0"/>
                          </a:rPr>
                          <m:t>−1</m:t>
                        </m:r>
                      </m:sup>
                    </m:sSup>
                  </m:oMath>
                </a14:m>
                <a:r>
                  <a:rPr lang="zh-CN" sz="2200" dirty="0">
                    <a:effectLst/>
                    <a:latin typeface="Times New Roman" panose="02020603050405020304" pitchFamily="18" charset="0"/>
                    <a:cs typeface="Times New Roman" panose="02020603050405020304" pitchFamily="18" charset="0"/>
                  </a:rPr>
                  <a:t>是固定解释变量当样本数趋向无穷的极限值。</a:t>
                </a:r>
                <a:endParaRPr lang="en-CA" altLang="zh-CN" sz="2200" dirty="0">
                  <a:effectLst/>
                  <a:latin typeface="Times New Roman" panose="02020603050405020304" pitchFamily="18" charset="0"/>
                  <a:cs typeface="Times New Roman" panose="02020603050405020304" pitchFamily="18" charset="0"/>
                </a:endParaRPr>
              </a:p>
              <a:p>
                <a:pPr marL="0" indent="0" algn="just">
                  <a:lnSpc>
                    <a:spcPct val="150000"/>
                  </a:lnSpc>
                  <a:spcAft>
                    <a:spcPts val="0"/>
                  </a:spcAft>
                  <a:buNone/>
                </a:pPr>
                <a:endParaRPr lang="en-CA" altLang="zh-CN" sz="2200" dirty="0">
                  <a:effectLst/>
                  <a:latin typeface="Times New Roman" panose="02020603050405020304" pitchFamily="18" charset="0"/>
                  <a:cs typeface="Times New Roman" panose="02020603050405020304" pitchFamily="18" charset="0"/>
                </a:endParaRPr>
              </a:p>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大样本下的正态分布这个性质并不需要假设</a:t>
                </a:r>
                <a:r>
                  <a:rPr lang="en-CA"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r>
                      <a:rPr lang="en-US" sz="2200" b="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𝝈</m:t>
                        </m:r>
                      </m:e>
                      <m:sup>
                        <m:r>
                          <a:rPr lang="en-US" sz="2200" b="1" i="1">
                            <a:effectLst/>
                            <a:latin typeface="Cambria Math" panose="02040503050406030204" pitchFamily="18" charset="0"/>
                            <a:cs typeface="Times New Roman" panose="02020603050405020304" pitchFamily="18" charset="0"/>
                          </a:rPr>
                          <m:t>𝟐</m:t>
                        </m:r>
                      </m:sup>
                    </m:sSup>
                    <m:r>
                      <a:rPr lang="en-US" sz="2200" b="1" i="1">
                        <a:effectLst/>
                        <a:latin typeface="Cambria Math" panose="02040503050406030204" pitchFamily="18" charset="0"/>
                        <a:cs typeface="Times New Roman" panose="02020603050405020304" pitchFamily="18" charset="0"/>
                      </a:rPr>
                      <m:t>𝑰</m:t>
                    </m:r>
                    <m:r>
                      <a:rPr lang="en-US" sz="2200" b="1" i="1">
                        <a:effectLst/>
                        <a:latin typeface="Cambria Math" panose="02040503050406030204" pitchFamily="18" charset="0"/>
                        <a:cs typeface="Times New Roman" panose="02020603050405020304" pitchFamily="18" charset="0"/>
                      </a:rPr>
                      <m:t>)</m:t>
                    </m:r>
                  </m:oMath>
                </a14:m>
                <a:r>
                  <a:rPr lang="zh-CN" sz="2200" dirty="0">
                    <a:effectLst/>
                    <a:latin typeface="Times New Roman" panose="02020603050405020304" pitchFamily="18" charset="0"/>
                    <a:cs typeface="Times New Roman" panose="02020603050405020304" pitchFamily="18" charset="0"/>
                  </a:rPr>
                  <a:t>。因此如果假设</a:t>
                </a:r>
                <a:r>
                  <a:rPr lang="en-US"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不成立，虽然我们无法知道</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在小样本中的分布，但如果样本相对大，我们知道其近似正态分布。</a:t>
                </a:r>
                <a:endParaRPr lang="en-CA" sz="22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C98B1B0-D51C-4267-97FE-1542E0E27C4C}"/>
                  </a:ext>
                </a:extLst>
              </p:cNvPr>
              <p:cNvSpPr>
                <a:spLocks noGrp="1" noRot="1" noChangeAspect="1" noMove="1" noResize="1" noEditPoints="1" noAdjustHandles="1" noChangeArrowheads="1" noChangeShapeType="1" noTextEdit="1"/>
              </p:cNvSpPr>
              <p:nvPr>
                <p:ph type="body" idx="1"/>
              </p:nvPr>
            </p:nvSpPr>
            <p:spPr>
              <a:xfrm>
                <a:off x="304801" y="1114301"/>
                <a:ext cx="11307948" cy="5221061"/>
              </a:xfrm>
              <a:blipFill>
                <a:blip r:embed="rId2"/>
                <a:stretch>
                  <a:fillRect l="-701" r="-312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FA4AFE2-9FE7-47AD-A146-B5866783B74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56630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BCA68-DA0B-46D0-A0E4-96B3AB60B8BD}"/>
              </a:ext>
            </a:extLst>
          </p:cNvPr>
          <p:cNvSpPr>
            <a:spLocks noGrp="1"/>
          </p:cNvSpPr>
          <p:nvPr>
            <p:ph type="title"/>
          </p:nvPr>
        </p:nvSpPr>
        <p:spPr/>
        <p:txBody>
          <a:bodyPr/>
          <a:lstStyle/>
          <a:p>
            <a:r>
              <a:rPr lang="zh-CN" altLang="en-US" sz="2400" dirty="0">
                <a:latin typeface="Calibri" panose="020F0502020204030204" pitchFamily="34" charset="0"/>
                <a:ea typeface="DengXian" panose="02010600030101010101" pitchFamily="2" charset="-122"/>
                <a:cs typeface="Times New Roman" panose="02020603050405020304" pitchFamily="18" charset="0"/>
              </a:rPr>
              <a:t>随机</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a:t>
            </a:r>
            <a:r>
              <a:rPr lang="zh-CN" sz="2400" b="1" dirty="0">
                <a:effectLst/>
                <a:latin typeface="DengXian" panose="02010600030101010101" pitchFamily="2" charset="-122"/>
                <a:ea typeface="DengXian" panose="02010600030101010101" pitchFamily="2" charset="-122"/>
              </a:rPr>
              <a:t>小样本性质</a:t>
            </a:r>
            <a:r>
              <a:rPr lang="zh-CN" altLang="en-US" sz="2400" b="1" dirty="0">
                <a:effectLst/>
                <a:latin typeface="DengXian" panose="02010600030101010101" pitchFamily="2" charset="-122"/>
                <a:ea typeface="DengXian" panose="02010600030101010101" pitchFamily="2" charset="-122"/>
              </a:rPr>
              <a:t>，无偏性</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06B85D5-E637-4AB5-9C8A-65E2C08016A3}"/>
                  </a:ext>
                </a:extLst>
              </p:cNvPr>
              <p:cNvSpPr>
                <a:spLocks noGrp="1"/>
              </p:cNvSpPr>
              <p:nvPr>
                <p:ph type="body" idx="1"/>
              </p:nvPr>
            </p:nvSpPr>
            <p:spPr/>
            <p:txBody>
              <a:bodyPr/>
              <a:lstStyle/>
              <a:p>
                <a:pPr>
                  <a:lnSpc>
                    <a:spcPct val="150000"/>
                  </a:lnSpc>
                  <a:spcAft>
                    <a:spcPts val="0"/>
                  </a:spcAft>
                </a:pPr>
                <a:r>
                  <a:rPr lang="zh-CN" altLang="en-US" sz="2000" dirty="0">
                    <a:effectLst/>
                    <a:latin typeface="Cambria Math" panose="02040503050406030204" pitchFamily="18" charset="0"/>
                    <a:cs typeface="Times New Roman" panose="02020603050405020304" pitchFamily="18" charset="0"/>
                  </a:rPr>
                  <a:t>估计系数期望值</a:t>
                </a:r>
                <a14:m>
                  <m:oMath xmlns:m="http://schemas.openxmlformats.org/officeDocument/2006/math">
                    <m:r>
                      <a:rPr lang="zh-CN" altLang="en-US" sz="2000" dirty="0">
                        <a:latin typeface="Cambria Math" panose="02040503050406030204" pitchFamily="18" charset="0"/>
                        <a:cs typeface="Times New Roman" panose="02020603050405020304" pitchFamily="18" charset="0"/>
                      </a:rPr>
                      <m:t>：</m:t>
                    </m:r>
                  </m:oMath>
                </a14:m>
                <a:endParaRPr lang="en-CA" sz="2000"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CA" sz="2000">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m:rPr>
                              <m:sty m:val="p"/>
                            </m:rPr>
                            <a:rPr lang="en-CA" sz="2000">
                              <a:effectLst/>
                              <a:latin typeface="Cambria Math" panose="02040503050406030204" pitchFamily="18" charset="0"/>
                              <a:cs typeface="Times New Roman" panose="02020603050405020304" pitchFamily="18" charset="0"/>
                            </a:rPr>
                            <m:t>x</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e>
                              <m:r>
                                <a:rPr lang="en-CA" sz="2000" b="1" i="1">
                                  <a:effectLst/>
                                  <a:latin typeface="Cambria Math" panose="02040503050406030204" pitchFamily="18" charset="0"/>
                                  <a:cs typeface="Times New Roman" panose="02020603050405020304" pitchFamily="18" charset="0"/>
                                </a:rPr>
                                <m:t>𝑿</m:t>
                              </m:r>
                            </m:e>
                          </m:d>
                        </m:e>
                      </m:d>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𝒆</m:t>
                              </m:r>
                            </m:e>
                            <m:e>
                              <m:r>
                                <a:rPr lang="en-CA" sz="2000" b="1" i="1">
                                  <a:effectLst/>
                                  <a:latin typeface="Cambria Math" panose="02040503050406030204" pitchFamily="18" charset="0"/>
                                  <a:cs typeface="Times New Roman" panose="02020603050405020304" pitchFamily="18" charset="0"/>
                                </a:rPr>
                                <m:t>𝑿</m:t>
                              </m:r>
                            </m:e>
                          </m:d>
                        </m:e>
                      </m:d>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e>
                      </m:d>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oMath>
                  </m:oMathPara>
                </a14:m>
                <a:endParaRPr lang="en-CA" sz="2000" dirty="0">
                  <a:effectLst/>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r>
                  <a:rPr lang="zh-CN" sz="2000" dirty="0">
                    <a:effectLst/>
                    <a:latin typeface="Times New Roman" panose="02020603050405020304" pitchFamily="18" charset="0"/>
                    <a:cs typeface="Times New Roman" panose="02020603050405020304" pitchFamily="18" charset="0"/>
                  </a:rPr>
                  <a:t>这里第一个等式用到了条件期望迭代的性质。这个证明的原理是如果当</a:t>
                </a:r>
                <a:r>
                  <a:rPr lang="en-US" sz="2000" b="1" i="1" dirty="0">
                    <a:effectLst/>
                    <a:latin typeface="Times New Roman" panose="02020603050405020304" pitchFamily="18" charset="0"/>
                    <a:cs typeface="Times New Roman" panose="02020603050405020304" pitchFamily="18" charset="0"/>
                  </a:rPr>
                  <a:t>X</a:t>
                </a:r>
                <a:r>
                  <a:rPr lang="zh-CN" sz="2000" dirty="0">
                    <a:effectLst/>
                    <a:latin typeface="Times New Roman" panose="02020603050405020304" pitchFamily="18" charset="0"/>
                    <a:cs typeface="Times New Roman" panose="02020603050405020304" pitchFamily="18" charset="0"/>
                  </a:rPr>
                  <a:t>是任何一个给定值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𝒙</m:t>
                    </m:r>
                  </m:oMath>
                </a14:m>
                <a:r>
                  <a:rPr lang="zh-CN" sz="2000" dirty="0">
                    <a:effectLst/>
                    <a:latin typeface="Times New Roman" panose="02020603050405020304" pitchFamily="18" charset="0"/>
                    <a:cs typeface="Times New Roman" panose="02020603050405020304" pitchFamily="18" charset="0"/>
                  </a:rPr>
                  <a:t>，样本估计量是无偏的（</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e>
                        <m:r>
                          <a:rPr lang="en-CA" sz="2000" b="1" i="1">
                            <a:effectLst/>
                            <a:latin typeface="Cambria Math" panose="02040503050406030204" pitchFamily="18" charset="0"/>
                            <a:cs typeface="Times New Roman" panose="02020603050405020304" pitchFamily="18" charset="0"/>
                          </a:rPr>
                          <m:t>𝑿</m:t>
                        </m:r>
                      </m:e>
                    </m:d>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），那么对于所有</a:t>
                </a:r>
                <a14:m>
                  <m:oMath xmlns:m="http://schemas.openxmlformats.org/officeDocument/2006/math">
                    <m:r>
                      <a:rPr lang="en-US" sz="2000" b="1" i="1">
                        <a:effectLst/>
                        <a:latin typeface="Cambria Math" panose="02040503050406030204" pitchFamily="18" charset="0"/>
                        <a:cs typeface="Times New Roman" panose="02020603050405020304" pitchFamily="18" charset="0"/>
                      </a:rPr>
                      <m:t>𝑿</m:t>
                    </m:r>
                  </m:oMath>
                </a14:m>
                <a:r>
                  <a:rPr lang="zh-CN" sz="2000" dirty="0">
                    <a:effectLst/>
                    <a:latin typeface="Times New Roman" panose="02020603050405020304" pitchFamily="18" charset="0"/>
                    <a:cs typeface="Times New Roman" panose="02020603050405020304" pitchFamily="18" charset="0"/>
                  </a:rPr>
                  <a:t>可能值，样本估计量的平均值也是无偏的。</a:t>
                </a:r>
                <a:endParaRPr lang="en-CA" sz="2000" dirty="0">
                  <a:effectLst/>
                  <a:latin typeface="Calibri" panose="020F0502020204030204" pitchFamily="34" charset="0"/>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r>
                  <a:rPr lang="zh-CN" sz="2000" dirty="0">
                    <a:effectLst/>
                    <a:latin typeface="Times New Roman" panose="02020603050405020304" pitchFamily="18" charset="0"/>
                    <a:cs typeface="Times New Roman" panose="02020603050405020304" pitchFamily="18" charset="0"/>
                  </a:rPr>
                  <a:t>我们看到</a:t>
                </a:r>
                <a:r>
                  <a:rPr lang="zh-CN" altLang="en-US" sz="2000" dirty="0">
                    <a:latin typeface="Times New Roman" panose="02020603050405020304" pitchFamily="18" charset="0"/>
                    <a:cs typeface="Times New Roman" panose="02020603050405020304" pitchFamily="18" charset="0"/>
                  </a:rPr>
                  <a:t>随机解释变量下</a:t>
                </a:r>
                <a:r>
                  <a:rPr lang="zh-CN" sz="2000" dirty="0">
                    <a:effectLst/>
                    <a:latin typeface="Times New Roman" panose="02020603050405020304" pitchFamily="18" charset="0"/>
                    <a:cs typeface="Times New Roman" panose="02020603050405020304" pitchFamily="18" charset="0"/>
                  </a:rPr>
                  <a:t>估计系数是真实系数的无偏估计依赖的是假设</a:t>
                </a:r>
                <a14:m>
                  <m:oMath xmlns:m="http://schemas.openxmlformats.org/officeDocument/2006/math">
                    <m:r>
                      <a:rPr lang="en-US" sz="2000" i="1">
                        <a:effectLst/>
                        <a:latin typeface="Cambria Math" panose="02040503050406030204" pitchFamily="18" charset="0"/>
                        <a:cs typeface="Times New Roman" panose="02020603050405020304" pitchFamily="18" charset="0"/>
                      </a:rPr>
                      <m:t>𝐸</m:t>
                    </m:r>
                    <m:d>
                      <m:dPr>
                        <m:begChr m:val="["/>
                        <m:endChr m:val="]"/>
                        <m:ctrlPr>
                          <a:rPr lang="en-CA" sz="2000"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𝑿</m:t>
                        </m:r>
                      </m:e>
                    </m:d>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这和前面我们讨论了在强外生假设下，每个观测点的干扰项和解释变量不相关，因此通过重复抽样能够消除干扰项影响，达到识别被解释变量和解释变量因果关系的原理是一致的。</a:t>
                </a:r>
                <a:endParaRPr lang="en-CA" altLang="zh-CN" sz="2000" dirty="0">
                  <a:latin typeface="Times New Roman" panose="02020603050405020304" pitchFamily="18" charset="0"/>
                  <a:cs typeface="Times New Roman" panose="02020603050405020304" pitchFamily="18" charset="0"/>
                </a:endParaRPr>
              </a:p>
              <a:p>
                <a:pPr algn="just">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06B85D5-E637-4AB5-9C8A-65E2C08016A3}"/>
                  </a:ext>
                </a:extLst>
              </p:cNvPr>
              <p:cNvSpPr>
                <a:spLocks noGrp="1" noRot="1" noChangeAspect="1" noMove="1" noResize="1" noEditPoints="1" noAdjustHandles="1" noChangeArrowheads="1" noChangeShapeType="1" noTextEdit="1"/>
              </p:cNvSpPr>
              <p:nvPr>
                <p:ph type="body" idx="1"/>
              </p:nvPr>
            </p:nvSpPr>
            <p:spPr>
              <a:blipFill>
                <a:blip r:embed="rId3"/>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59D66DF-D18F-45F2-B4F0-DA87470AA14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67358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09E8B-3983-4645-B92E-F14FA8EBD8C6}"/>
              </a:ext>
            </a:extLst>
          </p:cNvPr>
          <p:cNvSpPr>
            <a:spLocks noGrp="1"/>
          </p:cNvSpPr>
          <p:nvPr>
            <p:ph type="title"/>
          </p:nvPr>
        </p:nvSpPr>
        <p:spPr/>
        <p:txBody>
          <a:bodyPr/>
          <a:lstStyle/>
          <a:p>
            <a:r>
              <a:rPr lang="zh-CN" altLang="en-US" dirty="0">
                <a:latin typeface="Calibri" panose="020F0502020204030204" pitchFamily="34" charset="0"/>
                <a:ea typeface="DengXian" panose="02010600030101010101" pitchFamily="2" charset="-122"/>
                <a:cs typeface="Times New Roman" panose="02020603050405020304" pitchFamily="18" charset="0"/>
              </a:rPr>
              <a:t>随机</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endParaRPr lang="en-CA" dirty="0"/>
          </a:p>
        </p:txBody>
      </p:sp>
      <p:sp>
        <p:nvSpPr>
          <p:cNvPr id="3" name="Text Placeholder 2">
            <a:extLst>
              <a:ext uri="{FF2B5EF4-FFF2-40B4-BE49-F238E27FC236}">
                <a16:creationId xmlns:a16="http://schemas.microsoft.com/office/drawing/2014/main" id="{05173F41-3D06-41F8-B750-C5D486120922}"/>
              </a:ext>
            </a:extLst>
          </p:cNvPr>
          <p:cNvSpPr>
            <a:spLocks noGrp="1"/>
          </p:cNvSpPr>
          <p:nvPr>
            <p:ph type="body" idx="1"/>
          </p:nvPr>
        </p:nvSpPr>
        <p:spPr/>
        <p:txBody>
          <a:bodyPr/>
          <a:lstStyle/>
          <a:p>
            <a:r>
              <a:rPr lang="zh-CN" sz="2400" b="1" dirty="0">
                <a:effectLst/>
                <a:ea typeface="DengXian" panose="02010600030101010101" pitchFamily="2" charset="-122"/>
                <a:cs typeface="Times New Roman" panose="02020603050405020304" pitchFamily="18" charset="0"/>
              </a:rPr>
              <a:t>随机解释变量</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意味着在重复抽样中，得到的解释变量值并不一定都是一样的。固定自变量也可以理解为每次抽样值都是一样的随机变量</a:t>
            </a:r>
            <a:r>
              <a:rPr lang="zh-CN" altLang="en-US" sz="24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dirty="0">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sz="2400" dirty="0">
              <a:effectLst/>
              <a:ea typeface="DengXian" panose="02010600030101010101" pitchFamily="2" charset="-122"/>
              <a:cs typeface="Times New Roman" panose="02020603050405020304" pitchFamily="18" charset="0"/>
            </a:endParaRPr>
          </a:p>
          <a:p>
            <a:r>
              <a:rPr lang="zh-CN" sz="2400" dirty="0">
                <a:effectLst/>
                <a:ea typeface="DengXian" panose="02010600030101010101" pitchFamily="2" charset="-122"/>
                <a:cs typeface="Times New Roman" panose="02020603050405020304" pitchFamily="18" charset="0"/>
              </a:rPr>
              <a:t>对社会科学而言，通常情况下，解释变量不可能像自然科学实验中的变量一样，是可控制的固定解释变量，而是一个随机（</a:t>
            </a:r>
            <a:r>
              <a:rPr lang="en-US" sz="2400" dirty="0">
                <a:effectLst/>
                <a:latin typeface="DengXian" panose="02010600030101010101" pitchFamily="2" charset="-122"/>
                <a:cs typeface="Times New Roman" panose="02020603050405020304" pitchFamily="18" charset="0"/>
              </a:rPr>
              <a:t>stochastic</a:t>
            </a:r>
            <a:r>
              <a:rPr lang="zh-CN" sz="2400" dirty="0">
                <a:effectLst/>
                <a:ea typeface="DengXian" panose="02010600030101010101" pitchFamily="2" charset="-122"/>
                <a:cs typeface="Times New Roman" panose="02020603050405020304" pitchFamily="18" charset="0"/>
              </a:rPr>
              <a:t>）的解释变量。</a:t>
            </a:r>
            <a:endParaRPr lang="en-CA" altLang="zh-CN" sz="2400" dirty="0">
              <a:effectLst/>
              <a:ea typeface="DengXian" panose="02010600030101010101" pitchFamily="2" charset="-122"/>
              <a:cs typeface="Times New Roman" panose="02020603050405020304" pitchFamily="18" charset="0"/>
            </a:endParaRPr>
          </a:p>
          <a:p>
            <a:endParaRPr lang="en-CA" dirty="0"/>
          </a:p>
          <a:p>
            <a:endParaRPr lang="en-CA" altLang="zh-CN" dirty="0">
              <a:effectLst/>
              <a:ea typeface="DengXian" panose="02010600030101010101" pitchFamily="2" charset="-122"/>
              <a:cs typeface="Times New Roman" panose="02020603050405020304" pitchFamily="18" charset="0"/>
            </a:endParaRPr>
          </a:p>
        </p:txBody>
      </p:sp>
      <p:sp>
        <p:nvSpPr>
          <p:cNvPr id="4" name="Footer Placeholder 3">
            <a:extLst>
              <a:ext uri="{FF2B5EF4-FFF2-40B4-BE49-F238E27FC236}">
                <a16:creationId xmlns:a16="http://schemas.microsoft.com/office/drawing/2014/main" id="{C64FE3B3-42F8-499B-8FC1-954CC60B9E6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857805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A79C1-C1B2-4857-A28C-B5C3AE1D7E04}"/>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a:t>
            </a:r>
            <a:r>
              <a:rPr lang="zh-CN" altLang="en-US" dirty="0">
                <a:latin typeface="DengXian" panose="02010600030101010101" pitchFamily="2" charset="-122"/>
                <a:ea typeface="DengXian" panose="02010600030101010101" pitchFamily="2" charset="-122"/>
              </a:rPr>
              <a:t>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0A91C31-D4A2-462A-B0A6-066D79A6C07A}"/>
                  </a:ext>
                </a:extLst>
              </p:cNvPr>
              <p:cNvSpPr>
                <a:spLocks noGrp="1"/>
              </p:cNvSpPr>
              <p:nvPr>
                <p:ph type="body" idx="1"/>
              </p:nvPr>
            </p:nvSpPr>
            <p:spPr>
              <a:xfrm>
                <a:off x="304801" y="1161802"/>
                <a:ext cx="11331699" cy="5221061"/>
              </a:xfrm>
            </p:spPr>
            <p:txBody>
              <a:bodyPr/>
              <a:lstStyle/>
              <a:p>
                <a:pPr>
                  <a:lnSpc>
                    <a:spcPct val="150000"/>
                  </a:lnSpc>
                  <a:spcAft>
                    <a:spcPts val="0"/>
                  </a:spcAft>
                </a:pPr>
                <a:r>
                  <a:rPr lang="zh-CN" altLang="en-US" sz="2000" dirty="0">
                    <a:effectLst/>
                    <a:latin typeface="Cambria Math" panose="02040503050406030204" pitchFamily="18" charset="0"/>
                    <a:cs typeface="Times New Roman" panose="02020603050405020304" pitchFamily="18" charset="0"/>
                  </a:rPr>
                  <a:t>估计系数</a:t>
                </a:r>
                <a14:m>
                  <m:oMath xmlns:m="http://schemas.openxmlformats.org/officeDocument/2006/math">
                    <m:r>
                      <a:rPr lang="zh-CN" altLang="en-US" sz="2000" i="1">
                        <a:latin typeface="Cambria Math" panose="02040503050406030204" pitchFamily="18" charset="0"/>
                        <a:cs typeface="Times New Roman" panose="02020603050405020304" pitchFamily="18" charset="0"/>
                      </a:rPr>
                      <m:t>方差</m:t>
                    </m:r>
                    <m:r>
                      <a:rPr lang="zh-CN" altLang="en-US" sz="2000" i="1" smtClean="0">
                        <a:latin typeface="Cambria Math" panose="02040503050406030204" pitchFamily="18" charset="0"/>
                        <a:cs typeface="Times New Roman" panose="02020603050405020304" pitchFamily="18" charset="0"/>
                      </a:rPr>
                      <m:t>：</m:t>
                    </m:r>
                  </m:oMath>
                </a14:m>
                <a:endParaRPr lang="en-CA" sz="2000"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2000" smtClean="0">
                          <a:effectLst/>
                          <a:latin typeface="Cambria Math" panose="02040503050406030204" pitchFamily="18" charset="0"/>
                          <a:cs typeface="Times New Roman" panose="02020603050405020304" pitchFamily="18" charset="0"/>
                        </a:rPr>
                        <m:t>Var</m:t>
                      </m:r>
                      <m:d>
                        <m:dPr>
                          <m:begChr m:val="["/>
                          <m:endChr m:val="]"/>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US" sz="2000">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E</m:t>
                      </m:r>
                      <m:d>
                        <m:dPr>
                          <m:begChr m:val="["/>
                          <m:endChr m:val="]"/>
                          <m:ctrlPr>
                            <a:rPr lang="en-CA" sz="2000" i="1">
                              <a:effectLst/>
                              <a:latin typeface="Cambria Math" panose="02040503050406030204" pitchFamily="18" charset="0"/>
                              <a:cs typeface="Times New Roman" panose="02020603050405020304" pitchFamily="18" charset="0"/>
                            </a:rPr>
                          </m:ctrlPr>
                        </m:dPr>
                        <m:e>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r>
                            <a:rPr lang="en-CA" sz="2000" i="1">
                              <a:effectLst/>
                              <a:latin typeface="Cambria Math" panose="02040503050406030204" pitchFamily="18" charset="0"/>
                              <a:cs typeface="Times New Roman" panose="02020603050405020304" pitchFamily="18" charset="0"/>
                            </a:rPr>
                            <m:t>′</m:t>
                          </m:r>
                        </m:e>
                      </m:d>
                    </m:oMath>
                  </m:oMathPara>
                </a14:m>
                <a:endParaRPr lang="en-CA" sz="2000" i="1"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m:rPr>
                              <m:sty m:val="p"/>
                            </m:rPr>
                            <a:rPr lang="en-CA" sz="2000">
                              <a:effectLst/>
                              <a:latin typeface="Cambria Math" panose="02040503050406030204" pitchFamily="18" charset="0"/>
                              <a:cs typeface="Times New Roman" panose="02020603050405020304" pitchFamily="18" charset="0"/>
                            </a:rPr>
                            <m:t>x</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d>
                                <m:dPr>
                                  <m:ctrlPr>
                                    <a:rPr lang="en-CA" sz="2000" b="1"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e>
                            <m:e>
                              <m:r>
                                <a:rPr lang="en-CA" sz="2000" b="1" i="1">
                                  <a:effectLst/>
                                  <a:latin typeface="Cambria Math" panose="02040503050406030204" pitchFamily="18" charset="0"/>
                                  <a:cs typeface="Times New Roman" panose="02020603050405020304" pitchFamily="18" charset="0"/>
                                </a:rPr>
                                <m:t>𝑿</m:t>
                              </m:r>
                            </m:e>
                          </m:d>
                        </m:e>
                      </m:d>
                    </m:oMath>
                  </m:oMathPara>
                </a14:m>
                <a:endParaRPr lang="en-CA" sz="2000" b="1" i="1"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cs typeface="Times New Roman" panose="02020603050405020304" pitchFamily="18" charset="0"/>
                        </a:rPr>
                        <m:t>=</m:t>
                      </m:r>
                      <m:sSub>
                        <m:sSubPr>
                          <m:ctrlPr>
                            <a:rPr lang="en-CA" sz="2000" b="1"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a:rPr lang="en-CA" sz="2000" b="1" i="1">
                              <a:effectLst/>
                              <a:latin typeface="Cambria Math" panose="02040503050406030204" pitchFamily="18" charset="0"/>
                              <a:cs typeface="Times New Roman" panose="02020603050405020304" pitchFamily="18" charset="0"/>
                            </a:rPr>
                            <m:t>𝐱</m:t>
                          </m:r>
                        </m:sub>
                      </m:sSub>
                      <m:d>
                        <m:dPr>
                          <m:begChr m:val="["/>
                          <m:endChr m:val="]"/>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𝒆</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𝑿</m:t>
                              </m:r>
                            </m:e>
                          </m:d>
                          <m:r>
                            <a:rPr lang="en-US" sz="2000" b="1" i="1">
                              <a:effectLst/>
                              <a:latin typeface="Cambria Math" panose="02040503050406030204" pitchFamily="18" charset="0"/>
                              <a:cs typeface="Times New Roman" panose="02020603050405020304" pitchFamily="18" charset="0"/>
                            </a:rPr>
                            <m:t>𝑿</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i="1">
                                  <a:effectLst/>
                                  <a:latin typeface="Cambria Math" panose="02040503050406030204" pitchFamily="18" charset="0"/>
                                  <a:cs typeface="Times New Roman" panose="02020603050405020304" pitchFamily="18" charset="0"/>
                                </a:rPr>
                                <m:t>1</m:t>
                              </m:r>
                            </m:sup>
                          </m:sSup>
                        </m:e>
                      </m:d>
                    </m:oMath>
                  </m:oMathPara>
                </a14:m>
                <a:endParaRPr lang="en-CA" sz="2000" dirty="0">
                  <a:effectLst/>
                </a:endParaRPr>
              </a:p>
              <a:p>
                <a:pPr marL="0" indent="361950" algn="just">
                  <a:lnSpc>
                    <a:spcPct val="150000"/>
                  </a:lnSpc>
                  <a:spcAft>
                    <a:spcPts val="0"/>
                  </a:spcAft>
                  <a:buNone/>
                </a:pPr>
                <a:r>
                  <a:rPr lang="zh-CN" sz="2000" dirty="0">
                    <a:effectLst/>
                    <a:latin typeface="Times New Roman" panose="02020603050405020304" pitchFamily="18" charset="0"/>
                    <a:cs typeface="Times New Roman" panose="02020603050405020304" pitchFamily="18" charset="0"/>
                  </a:rPr>
                  <a:t>用假设</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𝒆𝒆</m:t>
                        </m:r>
                        <m:r>
                          <a:rPr lang="en-US" sz="2000" b="1" i="1">
                            <a:effectLst/>
                            <a:latin typeface="Cambria Math" panose="02040503050406030204" pitchFamily="18" charset="0"/>
                            <a:cs typeface="Times New Roman" panose="02020603050405020304" pitchFamily="18" charset="0"/>
                          </a:rPr>
                          <m:t>′</m:t>
                        </m:r>
                      </m:e>
                      <m:e>
                        <m:r>
                          <a:rPr lang="en-US" sz="2000" b="1" i="1">
                            <a:effectLst/>
                            <a:latin typeface="Cambria Math" panose="02040503050406030204" pitchFamily="18" charset="0"/>
                            <a:cs typeface="Times New Roman" panose="02020603050405020304" pitchFamily="18" charset="0"/>
                          </a:rPr>
                          <m:t>𝑿</m:t>
                        </m:r>
                      </m:e>
                    </m:d>
                    <m:r>
                      <a:rPr lang="en-US" sz="2000">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US" sz="2000" i="1">
                            <a:effectLst/>
                            <a:latin typeface="Cambria Math" panose="02040503050406030204" pitchFamily="18" charset="0"/>
                            <a:cs typeface="Times New Roman" panose="02020603050405020304" pitchFamily="18" charset="0"/>
                          </a:rPr>
                          <m:t>𝜎</m:t>
                        </m:r>
                      </m:e>
                      <m:sup>
                        <m:r>
                          <a:rPr lang="en-US" sz="2000" i="1">
                            <a:effectLst/>
                            <a:latin typeface="Cambria Math" panose="02040503050406030204" pitchFamily="18" charset="0"/>
                            <a:cs typeface="Times New Roman" panose="02020603050405020304" pitchFamily="18" charset="0"/>
                          </a:rPr>
                          <m:t>2</m:t>
                        </m:r>
                      </m:sup>
                    </m:sSup>
                    <m:r>
                      <a:rPr lang="en-US" sz="2000" b="1" i="1">
                        <a:effectLst/>
                        <a:latin typeface="Cambria Math" panose="02040503050406030204" pitchFamily="18" charset="0"/>
                        <a:cs typeface="Times New Roman" panose="02020603050405020304" pitchFamily="18" charset="0"/>
                      </a:rPr>
                      <m:t>𝑰</m:t>
                    </m:r>
                    <m:r>
                      <a:rPr lang="zh-CN" sz="2000">
                        <a:effectLst/>
                        <a:latin typeface="Cambria Math" panose="02040503050406030204" pitchFamily="18" charset="0"/>
                        <a:cs typeface="Times New Roman" panose="02020603050405020304" pitchFamily="18" charset="0"/>
                      </a:rPr>
                      <m:t>，</m:t>
                    </m:r>
                  </m:oMath>
                </a14:m>
                <a:r>
                  <a:rPr lang="zh-CN" sz="2000" dirty="0">
                    <a:effectLst/>
                    <a:latin typeface="Times New Roman" panose="02020603050405020304" pitchFamily="18" charset="0"/>
                    <a:cs typeface="Times New Roman" panose="02020603050405020304" pitchFamily="18" charset="0"/>
                  </a:rPr>
                  <a:t>得到</a:t>
                </a:r>
                <a:endParaRPr lang="en-CA" sz="2000" dirty="0">
                  <a:effectLst/>
                </a:endParaRPr>
              </a:p>
              <a:p>
                <a:pPr marL="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Var</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CA" sz="2000">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𝐸</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oMath>
                  </m:oMathPara>
                </a14:m>
                <a:endParaRPr lang="en-CA" sz="2000" dirty="0">
                  <a:effectLst/>
                </a:endParaRPr>
              </a:p>
              <a:p>
                <a:pPr indent="270510" algn="just">
                  <a:lnSpc>
                    <a:spcPct val="150000"/>
                  </a:lnSpc>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lnSpc>
                    <a:spcPct val="150000"/>
                  </a:lnSpc>
                  <a:spcAft>
                    <a:spcPts val="0"/>
                  </a:spcAft>
                </a:pPr>
                <a:r>
                  <a:rPr lang="zh-CN" sz="2000" dirty="0">
                    <a:effectLst/>
                    <a:latin typeface="Times New Roman" panose="02020603050405020304" pitchFamily="18" charset="0"/>
                    <a:cs typeface="Times New Roman" panose="02020603050405020304" pitchFamily="18" charset="0"/>
                  </a:rPr>
                  <a:t>这和固定自变量情况下方差</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 </m:t>
                    </m:r>
                    <m:r>
                      <a:rPr lang="zh-CN" sz="2000">
                        <a:effectLst/>
                        <a:latin typeface="Cambria Math" panose="02040503050406030204" pitchFamily="18" charset="0"/>
                        <a:cs typeface="Times New Roman" panose="02020603050405020304" pitchFamily="18" charset="0"/>
                      </a:rPr>
                      <m:t>的</m:t>
                    </m:r>
                  </m:oMath>
                </a14:m>
                <a:r>
                  <a:rPr lang="zh-CN" sz="2000" dirty="0">
                    <a:effectLst/>
                    <a:latin typeface="Times New Roman" panose="02020603050405020304" pitchFamily="18" charset="0"/>
                    <a:cs typeface="Times New Roman" panose="02020603050405020304" pitchFamily="18" charset="0"/>
                  </a:rPr>
                  <a:t>区别是需要对</a:t>
                </a:r>
                <a14:m>
                  <m:oMath xmlns:m="http://schemas.openxmlformats.org/officeDocument/2006/math">
                    <m:r>
                      <a:rPr lang="zh-CN" sz="2000">
                        <a:effectLst/>
                        <a:latin typeface="Cambria Math" panose="02040503050406030204" pitchFamily="18" charset="0"/>
                        <a:cs typeface="Times New Roman" panose="02020603050405020304" pitchFamily="18" charset="0"/>
                      </a:rPr>
                      <m:t>随机自变量值</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 </m:t>
                    </m:r>
                  </m:oMath>
                </a14:m>
                <a:r>
                  <a:rPr lang="zh-CN" sz="2000" dirty="0">
                    <a:effectLst/>
                    <a:latin typeface="Times New Roman" panose="02020603050405020304" pitchFamily="18" charset="0"/>
                    <a:cs typeface="Times New Roman" panose="02020603050405020304" pitchFamily="18" charset="0"/>
                  </a:rPr>
                  <a:t>取期望得到方差</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𝐸</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a:t>
                </a:r>
                <a:endParaRPr lang="en-CA" sz="2000" dirty="0">
                  <a:effectLst/>
                </a:endParaRPr>
              </a:p>
              <a:p>
                <a:endParaRPr lang="en-CA" dirty="0"/>
              </a:p>
            </p:txBody>
          </p:sp>
        </mc:Choice>
        <mc:Fallback xmlns="">
          <p:sp>
            <p:nvSpPr>
              <p:cNvPr id="3" name="Text Placeholder 2">
                <a:extLst>
                  <a:ext uri="{FF2B5EF4-FFF2-40B4-BE49-F238E27FC236}">
                    <a16:creationId xmlns:a16="http://schemas.microsoft.com/office/drawing/2014/main" id="{60A91C31-D4A2-462A-B0A6-066D79A6C07A}"/>
                  </a:ext>
                </a:extLst>
              </p:cNvPr>
              <p:cNvSpPr>
                <a:spLocks noGrp="1" noRot="1" noChangeAspect="1" noMove="1" noResize="1" noEditPoints="1" noAdjustHandles="1" noChangeArrowheads="1" noChangeShapeType="1" noTextEdit="1"/>
              </p:cNvSpPr>
              <p:nvPr>
                <p:ph type="body" idx="1"/>
              </p:nvPr>
            </p:nvSpPr>
            <p:spPr>
              <a:xfrm>
                <a:off x="304801" y="1161802"/>
                <a:ext cx="11331699" cy="5221061"/>
              </a:xfrm>
              <a:blipFill>
                <a:blip r:embed="rId2"/>
                <a:stretch>
                  <a:fillRect l="-269" r="-53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61F0E4F-D2AB-4CC3-BC61-D29F337A26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207836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9C870-F26E-41E6-BE0C-1B98FCBF30F8}"/>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，分布</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7E2CC80-0AA0-4481-8ADB-A748974BB101}"/>
                  </a:ext>
                </a:extLst>
              </p:cNvPr>
              <p:cNvSpPr>
                <a:spLocks noGrp="1"/>
              </p:cNvSpPr>
              <p:nvPr>
                <p:ph type="body" idx="1"/>
              </p:nvPr>
            </p:nvSpPr>
            <p:spPr/>
            <p:txBody>
              <a:bodyPr/>
              <a:lstStyle/>
              <a:p>
                <a:pPr algn="just">
                  <a:lnSpc>
                    <a:spcPct val="150000"/>
                  </a:lnSpc>
                  <a:spcAft>
                    <a:spcPts val="0"/>
                  </a:spcAft>
                </a:pPr>
                <a:r>
                  <a:rPr lang="zh-CN" dirty="0">
                    <a:effectLst/>
                    <a:latin typeface="Times New Roman" panose="02020603050405020304" pitchFamily="18" charset="0"/>
                    <a:cs typeface="Times New Roman" panose="02020603050405020304" pitchFamily="18" charset="0"/>
                  </a:rPr>
                  <a:t>如果假设</a:t>
                </a:r>
                <a:r>
                  <a:rPr lang="en-US" dirty="0">
                    <a:effectLst/>
                    <a:latin typeface="Times New Roman" panose="02020603050405020304" pitchFamily="18" charset="0"/>
                    <a:cs typeface="Times New Roman" panose="02020603050405020304" pitchFamily="18" charset="0"/>
                  </a:rPr>
                  <a:t>5</a:t>
                </a:r>
                <a:r>
                  <a:rPr lang="zh-CN" dirty="0">
                    <a:effectLst/>
                    <a:latin typeface="Times New Roman" panose="02020603050405020304" pitchFamily="18" charset="0"/>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𝑒</m:t>
                    </m:r>
                    <m:r>
                      <a:rPr lang="en-US" i="1">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𝐍</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𝟎</m:t>
                    </m:r>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r>
                      <a:rPr lang="en-US" b="1" i="1">
                        <a:effectLst/>
                        <a:latin typeface="Cambria Math" panose="02040503050406030204" pitchFamily="18" charset="0"/>
                        <a:cs typeface="Times New Roman" panose="02020603050405020304" pitchFamily="18" charset="0"/>
                      </a:rPr>
                      <m:t>𝑰</m:t>
                    </m:r>
                    <m:r>
                      <a:rPr lang="en-US" i="1">
                        <a:effectLst/>
                        <a:latin typeface="Cambria Math" panose="02040503050406030204" pitchFamily="18" charset="0"/>
                        <a:cs typeface="Times New Roman" panose="02020603050405020304" pitchFamily="18" charset="0"/>
                      </a:rPr>
                      <m:t>)</m:t>
                    </m:r>
                  </m:oMath>
                </a14:m>
                <a:r>
                  <a:rPr lang="zh-CN" dirty="0">
                    <a:effectLst/>
                    <a:latin typeface="Times New Roman" panose="02020603050405020304" pitchFamily="18" charset="0"/>
                    <a:cs typeface="Times New Roman" panose="02020603050405020304" pitchFamily="18" charset="0"/>
                  </a:rPr>
                  <a:t>成立，那么</a:t>
                </a:r>
                <a14:m>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cs typeface="Times New Roman" panose="02020603050405020304" pitchFamily="18" charset="0"/>
                          </a:rPr>
                          <m:t>𝛃</m:t>
                        </m:r>
                      </m:e>
                    </m:acc>
                    <m:r>
                      <a:rPr lang="en-CA" i="1">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𝜷</m:t>
                    </m:r>
                    <m:r>
                      <a:rPr lang="en-CA" i="1">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cs typeface="Times New Roman" panose="02020603050405020304" pitchFamily="18" charset="0"/>
                                  </a:rPr>
                                  <m:t>𝑿</m:t>
                                </m:r>
                              </m:e>
                              <m:sup>
                                <m:r>
                                  <a:rPr lang="en-CA" i="1">
                                    <a:effectLst/>
                                    <a:latin typeface="Cambria Math" panose="02040503050406030204" pitchFamily="18" charset="0"/>
                                    <a:cs typeface="Times New Roman" panose="02020603050405020304" pitchFamily="18" charset="0"/>
                                  </a:rPr>
                                  <m:t>′</m:t>
                                </m:r>
                              </m:sup>
                            </m:sSup>
                            <m:r>
                              <a:rPr lang="en-CA" b="1" i="1">
                                <a:effectLst/>
                                <a:latin typeface="Cambria Math" panose="02040503050406030204" pitchFamily="18" charset="0"/>
                                <a:cs typeface="Times New Roman" panose="02020603050405020304" pitchFamily="18" charset="0"/>
                              </a:rPr>
                              <m:t>𝑿</m:t>
                            </m:r>
                          </m:e>
                        </m:d>
                      </m:e>
                      <m:sup>
                        <m:r>
                          <a:rPr lang="en-CA" i="1">
                            <a:effectLst/>
                            <a:latin typeface="Cambria Math" panose="02040503050406030204" pitchFamily="18" charset="0"/>
                            <a:cs typeface="Times New Roman" panose="02020603050405020304" pitchFamily="18" charset="0"/>
                          </a:rPr>
                          <m:t>−1</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cs typeface="Times New Roman" panose="02020603050405020304" pitchFamily="18" charset="0"/>
                          </a:rPr>
                          <m:t>𝑿</m:t>
                        </m:r>
                      </m:e>
                      <m:sup>
                        <m:r>
                          <a:rPr lang="en-CA" b="1" i="1">
                            <a:effectLst/>
                            <a:latin typeface="Cambria Math" panose="02040503050406030204" pitchFamily="18" charset="0"/>
                            <a:cs typeface="Times New Roman" panose="02020603050405020304" pitchFamily="18" charset="0"/>
                          </a:rPr>
                          <m:t>′</m:t>
                        </m:r>
                      </m:sup>
                    </m:sSup>
                    <m:r>
                      <a:rPr lang="en-CA" b="1" i="1">
                        <a:effectLst/>
                        <a:latin typeface="Cambria Math" panose="02040503050406030204" pitchFamily="18" charset="0"/>
                        <a:cs typeface="Times New Roman" panose="02020603050405020304" pitchFamily="18" charset="0"/>
                      </a:rPr>
                      <m:t>𝒆</m:t>
                    </m:r>
                  </m:oMath>
                </a14:m>
                <a:r>
                  <a:rPr lang="zh-CN" dirty="0">
                    <a:effectLst/>
                    <a:latin typeface="Times New Roman" panose="02020603050405020304" pitchFamily="18" charset="0"/>
                    <a:cs typeface="Times New Roman" panose="02020603050405020304" pitchFamily="18" charset="0"/>
                  </a:rPr>
                  <a:t>对于给定的</a:t>
                </a:r>
                <a14:m>
                  <m:oMath xmlns:m="http://schemas.openxmlformats.org/officeDocument/2006/math">
                    <m:r>
                      <a:rPr lang="en-CA" b="1" i="1">
                        <a:effectLst/>
                        <a:latin typeface="Cambria Math" panose="02040503050406030204" pitchFamily="18" charset="0"/>
                        <a:cs typeface="Times New Roman" panose="02020603050405020304" pitchFamily="18" charset="0"/>
                      </a:rPr>
                      <m:t>𝑿</m:t>
                    </m:r>
                  </m:oMath>
                </a14:m>
                <a:r>
                  <a:rPr lang="zh-CN" dirty="0">
                    <a:effectLst/>
                    <a:latin typeface="Times New Roman" panose="02020603050405020304" pitchFamily="18" charset="0"/>
                    <a:cs typeface="Times New Roman" panose="02020603050405020304" pitchFamily="18" charset="0"/>
                  </a:rPr>
                  <a:t>也服从正态布，即</a:t>
                </a:r>
                <a:endParaRPr lang="en-CA"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cs typeface="Times New Roman" panose="02020603050405020304" pitchFamily="18" charset="0"/>
                          </a:rPr>
                          <m:t>𝛃</m:t>
                        </m:r>
                      </m:e>
                    </m:acc>
                    <m:r>
                      <a:rPr lang="en-US">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𝐍</m:t>
                    </m:r>
                    <m:d>
                      <m:dPr>
                        <m:ctrlPr>
                          <a:rPr lang="en-CA" i="1">
                            <a:effectLst/>
                            <a:latin typeface="Cambria Math" panose="02040503050406030204" pitchFamily="18" charset="0"/>
                            <a:cs typeface="Times New Roman" panose="02020603050405020304" pitchFamily="18" charset="0"/>
                          </a:rPr>
                        </m:ctrlPr>
                      </m:dPr>
                      <m:e>
                        <m:r>
                          <a:rPr lang="en-US" b="1" i="1">
                            <a:effectLst/>
                            <a:latin typeface="Cambria Math" panose="02040503050406030204" pitchFamily="18" charset="0"/>
                            <a:cs typeface="Times New Roman" panose="02020603050405020304" pitchFamily="18" charset="0"/>
                          </a:rPr>
                          <m:t>𝛃</m:t>
                        </m:r>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p>
                            <m:r>
                              <a:rPr lang="en-US" i="1">
                                <a:effectLst/>
                                <a:latin typeface="Cambria Math" panose="02040503050406030204" pitchFamily="18" charset="0"/>
                                <a:cs typeface="Times New Roman" panose="02020603050405020304" pitchFamily="18" charset="0"/>
                              </a:rPr>
                              <m:t>−1</m:t>
                            </m:r>
                          </m:sup>
                        </m:sSup>
                      </m:e>
                    </m:d>
                  </m:oMath>
                </a14:m>
                <a:r>
                  <a:rPr lang="zh-CN" dirty="0">
                    <a:effectLst/>
                    <a:latin typeface="Times New Roman" panose="02020603050405020304" pitchFamily="18" charset="0"/>
                    <a:cs typeface="Times New Roman" panose="02020603050405020304" pitchFamily="18" charset="0"/>
                  </a:rPr>
                  <a:t>。</a:t>
                </a:r>
                <a:endParaRPr lang="en-CA" dirty="0">
                  <a:effectLst/>
                </a:endParaRPr>
              </a:p>
              <a:p>
                <a:pPr marL="0" indent="361950">
                  <a:lnSpc>
                    <a:spcPct val="150000"/>
                  </a:lnSpc>
                  <a:spcAft>
                    <a:spcPts val="0"/>
                  </a:spcAft>
                  <a:buNone/>
                </a:pPr>
                <a:r>
                  <a:rPr lang="zh-CN" dirty="0">
                    <a:effectLst/>
                    <a:latin typeface="Times New Roman" panose="02020603050405020304" pitchFamily="18" charset="0"/>
                    <a:cs typeface="Times New Roman" panose="02020603050405020304" pitchFamily="18" charset="0"/>
                  </a:rPr>
                  <a:t>这是个多元正态分布。对于任意给定</a:t>
                </a:r>
                <a14:m>
                  <m:oMath xmlns:m="http://schemas.openxmlformats.org/officeDocument/2006/math">
                    <m:r>
                      <a:rPr lang="en-US" b="1" i="1">
                        <a:effectLst/>
                        <a:latin typeface="Cambria Math" panose="02040503050406030204" pitchFamily="18" charset="0"/>
                        <a:cs typeface="Times New Roman" panose="02020603050405020304" pitchFamily="18" charset="0"/>
                      </a:rPr>
                      <m:t>𝑿</m:t>
                    </m:r>
                  </m:oMath>
                </a14:m>
                <a:r>
                  <a:rPr lang="zh-CN" dirty="0">
                    <a:effectLst/>
                    <a:latin typeface="Times New Roman" panose="02020603050405020304" pitchFamily="18" charset="0"/>
                    <a:cs typeface="Times New Roman" panose="02020603050405020304" pitchFamily="18" charset="0"/>
                  </a:rPr>
                  <a:t>值</a:t>
                </a:r>
                <a:r>
                  <a:rPr lang="zh-CN" b="1" dirty="0">
                    <a:effectLst/>
                    <a:latin typeface="Times New Roman" panose="02020603050405020304" pitchFamily="18" charset="0"/>
                    <a:cs typeface="Times New Roman" panose="02020603050405020304" pitchFamily="18" charset="0"/>
                  </a:rPr>
                  <a:t>，</a:t>
                </a:r>
                <a:r>
                  <a:rPr lang="zh-CN" dirty="0">
                    <a:effectLst/>
                    <a:latin typeface="Times New Roman" panose="02020603050405020304" pitchFamily="18" charset="0"/>
                    <a:cs typeface="Times New Roman" panose="02020603050405020304" pitchFamily="18" charset="0"/>
                  </a:rPr>
                  <a:t>每个系数</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acc>
                          <m:accPr>
                            <m:chr m:val="̂"/>
                            <m:ctrlPr>
                              <a:rPr lang="en-CA" i="1">
                                <a:effectLst/>
                                <a:latin typeface="Cambria Math" panose="02040503050406030204" pitchFamily="18" charset="0"/>
                                <a:cs typeface="Times New Roman" panose="02020603050405020304" pitchFamily="18" charset="0"/>
                              </a:rPr>
                            </m:ctrlPr>
                          </m:accPr>
                          <m:e>
                            <m:r>
                              <m:rPr>
                                <m:sty m:val="p"/>
                              </m:rPr>
                              <a:rPr lang="en-CA">
                                <a:effectLst/>
                                <a:latin typeface="Cambria Math" panose="02040503050406030204" pitchFamily="18" charset="0"/>
                                <a:cs typeface="Times New Roman" panose="02020603050405020304" pitchFamily="18" charset="0"/>
                              </a:rPr>
                              <m:t>β</m:t>
                            </m:r>
                          </m:e>
                        </m:acc>
                      </m:e>
                      <m:sub>
                        <m:r>
                          <a:rPr lang="en-CA" i="1">
                            <a:effectLst/>
                            <a:latin typeface="Cambria Math" panose="02040503050406030204" pitchFamily="18" charset="0"/>
                            <a:cs typeface="Times New Roman" panose="02020603050405020304" pitchFamily="18" charset="0"/>
                          </a:rPr>
                          <m:t>𝑘</m:t>
                        </m:r>
                      </m:sub>
                    </m:sSub>
                  </m:oMath>
                </a14:m>
                <a:r>
                  <a:rPr lang="zh-CN" dirty="0">
                    <a:effectLst/>
                    <a:latin typeface="Times New Roman" panose="02020603050405020304" pitchFamily="18" charset="0"/>
                    <a:cs typeface="Times New Roman" panose="02020603050405020304" pitchFamily="18" charset="0"/>
                  </a:rPr>
                  <a:t>是正态分布</a:t>
                </a:r>
                <a:endParaRPr lang="en-CA"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acc>
                          <m:accPr>
                            <m:chr m:val="̂"/>
                            <m:ctrlPr>
                              <a:rPr lang="en-CA" i="1">
                                <a:effectLst/>
                                <a:latin typeface="Cambria Math" panose="02040503050406030204" pitchFamily="18" charset="0"/>
                                <a:cs typeface="Times New Roman" panose="02020603050405020304" pitchFamily="18" charset="0"/>
                              </a:rPr>
                            </m:ctrlPr>
                          </m:accPr>
                          <m:e>
                            <m:r>
                              <m:rPr>
                                <m:sty m:val="p"/>
                              </m:rPr>
                              <a:rPr lang="en-CA">
                                <a:effectLst/>
                                <a:latin typeface="Cambria Math" panose="02040503050406030204" pitchFamily="18" charset="0"/>
                                <a:cs typeface="Times New Roman" panose="02020603050405020304" pitchFamily="18" charset="0"/>
                              </a:rPr>
                              <m:t>β</m:t>
                            </m:r>
                          </m:e>
                        </m:acc>
                      </m:e>
                      <m:sub>
                        <m:r>
                          <a:rPr lang="en-CA" i="1">
                            <a:effectLst/>
                            <a:latin typeface="Cambria Math" panose="02040503050406030204" pitchFamily="18" charset="0"/>
                            <a:cs typeface="Times New Roman" panose="02020603050405020304" pitchFamily="18" charset="0"/>
                          </a:rPr>
                          <m:t>𝑘</m:t>
                        </m:r>
                      </m:sub>
                    </m:sSub>
                    <m:r>
                      <a:rPr lang="en-US">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m:rPr>
                        <m:sty m:val="p"/>
                      </m:rPr>
                      <a:rPr lang="en-US">
                        <a:effectLst/>
                        <a:latin typeface="Cambria Math" panose="02040503050406030204" pitchFamily="18" charset="0"/>
                        <a:cs typeface="Times New Roman" panose="02020603050405020304" pitchFamily="18" charset="0"/>
                      </a:rPr>
                      <m:t>N</m:t>
                    </m:r>
                    <m:d>
                      <m:dPr>
                        <m:ctrlPr>
                          <a:rPr lang="en-CA" i="1">
                            <a:effectLst/>
                            <a:latin typeface="Cambria Math" panose="02040503050406030204" pitchFamily="18" charset="0"/>
                            <a:cs typeface="Times New Roman" panose="02020603050405020304" pitchFamily="18" charset="0"/>
                          </a:rPr>
                        </m:ctrlPr>
                      </m:dPr>
                      <m:e>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𝛽</m:t>
                            </m:r>
                          </m:e>
                          <m:sub>
                            <m:r>
                              <a:rPr lang="en-CA" i="1">
                                <a:effectLst/>
                                <a:latin typeface="Cambria Math" panose="02040503050406030204" pitchFamily="18" charset="0"/>
                                <a:cs typeface="Times New Roman" panose="02020603050405020304" pitchFamily="18" charset="0"/>
                              </a:rPr>
                              <m:t>𝑘</m:t>
                            </m:r>
                          </m:sub>
                        </m:sSub>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sSubSup>
                          <m:sSubSupPr>
                            <m:ctrlPr>
                              <a:rPr lang="en-CA" i="1">
                                <a:effectLst/>
                                <a:latin typeface="Cambria Math" panose="02040503050406030204" pitchFamily="18" charset="0"/>
                                <a:cs typeface="Times New Roman" panose="02020603050405020304" pitchFamily="18" charset="0"/>
                              </a:rPr>
                            </m:ctrlPr>
                          </m:sSub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b>
                            <m:r>
                              <a:rPr lang="en-US" i="1">
                                <a:effectLst/>
                                <a:latin typeface="Cambria Math" panose="02040503050406030204" pitchFamily="18" charset="0"/>
                                <a:cs typeface="Times New Roman" panose="02020603050405020304" pitchFamily="18" charset="0"/>
                              </a:rPr>
                              <m:t>𝑘𝑘</m:t>
                            </m:r>
                          </m:sub>
                          <m:sup>
                            <m:r>
                              <a:rPr lang="en-US" i="1">
                                <a:effectLst/>
                                <a:latin typeface="Cambria Math" panose="02040503050406030204" pitchFamily="18" charset="0"/>
                                <a:cs typeface="Times New Roman" panose="02020603050405020304" pitchFamily="18" charset="0"/>
                              </a:rPr>
                              <m:t>−1</m:t>
                            </m:r>
                          </m:sup>
                        </m:sSubSup>
                      </m:e>
                    </m:d>
                  </m:oMath>
                </a14:m>
                <a:r>
                  <a:rPr lang="zh-CN" dirty="0">
                    <a:effectLst/>
                    <a:latin typeface="Times New Roman" panose="02020603050405020304" pitchFamily="18" charset="0"/>
                    <a:cs typeface="Times New Roman" panose="02020603050405020304" pitchFamily="18" charset="0"/>
                  </a:rPr>
                  <a:t>。</a:t>
                </a:r>
                <a:endParaRPr lang="en-CA" dirty="0">
                  <a:effectLst/>
                </a:endParaRPr>
              </a:p>
              <a:p>
                <a:pPr marL="0" indent="361950">
                  <a:lnSpc>
                    <a:spcPct val="150000"/>
                  </a:lnSpc>
                  <a:spcAft>
                    <a:spcPts val="0"/>
                  </a:spcAft>
                  <a:buNone/>
                </a:pPr>
                <a14:m>
                  <m:oMath xmlns:m="http://schemas.openxmlformats.org/officeDocument/2006/math">
                    <m:sSubSup>
                      <m:sSubSupPr>
                        <m:ctrlPr>
                          <a:rPr lang="en-CA" i="1">
                            <a:effectLst/>
                            <a:latin typeface="Cambria Math" panose="02040503050406030204" pitchFamily="18" charset="0"/>
                            <a:cs typeface="Times New Roman" panose="02020603050405020304" pitchFamily="18" charset="0"/>
                          </a:rPr>
                        </m:ctrlPr>
                      </m:sSub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b>
                        <m:r>
                          <a:rPr lang="en-US" i="1">
                            <a:effectLst/>
                            <a:latin typeface="Cambria Math" panose="02040503050406030204" pitchFamily="18" charset="0"/>
                            <a:cs typeface="Times New Roman" panose="02020603050405020304" pitchFamily="18" charset="0"/>
                          </a:rPr>
                          <m:t>𝑘𝑘</m:t>
                        </m:r>
                      </m:sub>
                      <m:sup>
                        <m:r>
                          <a:rPr lang="en-US" i="1">
                            <a:effectLst/>
                            <a:latin typeface="Cambria Math" panose="02040503050406030204" pitchFamily="18" charset="0"/>
                            <a:cs typeface="Times New Roman" panose="02020603050405020304" pitchFamily="18" charset="0"/>
                          </a:rPr>
                          <m:t>−1</m:t>
                        </m:r>
                      </m:sup>
                    </m:sSubSup>
                  </m:oMath>
                </a14:m>
                <a:r>
                  <a:rPr lang="zh-CN" dirty="0">
                    <a:effectLst/>
                    <a:latin typeface="Times New Roman" panose="02020603050405020304" pitchFamily="18" charset="0"/>
                    <a:cs typeface="Times New Roman" panose="02020603050405020304" pitchFamily="18" charset="0"/>
                  </a:rPr>
                  <a:t>是矩阵</a:t>
                </a:r>
                <a14:m>
                  <m:oMath xmlns:m="http://schemas.openxmlformats.org/officeDocument/2006/math">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p>
                        <m:r>
                          <a:rPr lang="en-US" i="1">
                            <a:effectLst/>
                            <a:latin typeface="Cambria Math" panose="02040503050406030204" pitchFamily="18" charset="0"/>
                            <a:cs typeface="Times New Roman" panose="02020603050405020304" pitchFamily="18" charset="0"/>
                          </a:rPr>
                          <m:t>−1</m:t>
                        </m:r>
                      </m:sup>
                    </m:sSup>
                  </m:oMath>
                </a14:m>
                <a:r>
                  <a:rPr lang="zh-CN" dirty="0">
                    <a:effectLst/>
                    <a:latin typeface="Times New Roman" panose="02020603050405020304" pitchFamily="18" charset="0"/>
                    <a:cs typeface="Times New Roman" panose="02020603050405020304" pitchFamily="18" charset="0"/>
                  </a:rPr>
                  <a:t>第对角线上第</a:t>
                </a:r>
                <a14:m>
                  <m:oMath xmlns:m="http://schemas.openxmlformats.org/officeDocument/2006/math">
                    <m:r>
                      <a:rPr lang="en-US" i="1">
                        <a:effectLst/>
                        <a:latin typeface="Cambria Math" panose="02040503050406030204" pitchFamily="18" charset="0"/>
                        <a:cs typeface="Times New Roman" panose="02020603050405020304" pitchFamily="18" charset="0"/>
                      </a:rPr>
                      <m:t>𝑘</m:t>
                    </m:r>
                  </m:oMath>
                </a14:m>
                <a:r>
                  <a:rPr lang="zh-CN" dirty="0">
                    <a:effectLst/>
                    <a:latin typeface="Times New Roman" panose="02020603050405020304" pitchFamily="18" charset="0"/>
                    <a:cs typeface="Times New Roman" panose="02020603050405020304" pitchFamily="18" charset="0"/>
                  </a:rPr>
                  <a:t>个值。</a:t>
                </a:r>
                <a:endParaRPr lang="en-CA" dirty="0">
                  <a:effectLst/>
                </a:endParaRPr>
              </a:p>
              <a:p>
                <a:endParaRPr lang="en-CA" dirty="0"/>
              </a:p>
            </p:txBody>
          </p:sp>
        </mc:Choice>
        <mc:Fallback xmlns="">
          <p:sp>
            <p:nvSpPr>
              <p:cNvPr id="3" name="Text Placeholder 2">
                <a:extLst>
                  <a:ext uri="{FF2B5EF4-FFF2-40B4-BE49-F238E27FC236}">
                    <a16:creationId xmlns:a16="http://schemas.microsoft.com/office/drawing/2014/main" id="{07E2CC80-0AA0-4481-8ADB-A748974BB101}"/>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8E99718-D4CB-4A7F-9E26-F6788A0403D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568225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C1B94-5245-4EE7-A7C2-4C942532FC06}"/>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dirty="0">
                <a:latin typeface="DengXian" panose="02010600030101010101" pitchFamily="2" charset="-122"/>
                <a:ea typeface="DengXian" panose="02010600030101010101" pitchFamily="2" charset="-122"/>
                <a:cs typeface="Times New Roman" panose="02020603050405020304" pitchFamily="18" charset="0"/>
              </a:rPr>
              <a:t>大</a:t>
            </a:r>
            <a:r>
              <a:rPr lang="zh-CN" sz="2800" b="1" dirty="0">
                <a:effectLst/>
                <a:latin typeface="DengXian" panose="02010600030101010101" pitchFamily="2" charset="-122"/>
                <a:ea typeface="DengXian" panose="02010600030101010101" pitchFamily="2" charset="-122"/>
              </a:rPr>
              <a:t>样本性质</a:t>
            </a:r>
            <a:r>
              <a:rPr lang="zh-CN" altLang="en-US" sz="2800" b="1" dirty="0">
                <a:effectLst/>
                <a:latin typeface="DengXian" panose="02010600030101010101" pitchFamily="2" charset="-122"/>
                <a:ea typeface="DengXian" panose="02010600030101010101" pitchFamily="2" charset="-122"/>
              </a:rPr>
              <a:t>，一致性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3F5AAB-DE59-4FB0-876B-EA459EFD7B91}"/>
                  </a:ext>
                </a:extLst>
              </p:cNvPr>
              <p:cNvSpPr>
                <a:spLocks noGrp="1"/>
              </p:cNvSpPr>
              <p:nvPr>
                <p:ph type="body" idx="1"/>
              </p:nvPr>
            </p:nvSpPr>
            <p:spPr>
              <a:xfrm>
                <a:off x="559981" y="1019299"/>
                <a:ext cx="10419908" cy="5221061"/>
              </a:xfrm>
            </p:spPr>
            <p:txBody>
              <a:bodyPr/>
              <a:lstStyle/>
              <a:p>
                <a:pPr marL="0" indent="0" algn="ctr">
                  <a:spcAft>
                    <a:spcPts val="0"/>
                  </a:spcAft>
                  <a:buNone/>
                </a:pPr>
                <a:endParaRPr lang="en-US" sz="2000" dirty="0">
                  <a:effectLst/>
                  <a:latin typeface="Cambria Math" panose="02040503050406030204" pitchFamily="18" charset="0"/>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r>
                        <m:rPr>
                          <m:sty m:val="p"/>
                        </m:rPr>
                        <a:rPr lang="en-US" sz="2000" smtClean="0">
                          <a:effectLst/>
                          <a:latin typeface="Cambria Math" panose="02040503050406030204" pitchFamily="18" charset="0"/>
                          <a:cs typeface="Times New Roman" panose="02020603050405020304" pitchFamily="18" charset="0"/>
                        </a:rPr>
                        <m:t>plim</m:t>
                      </m:r>
                      <m:r>
                        <a:rPr lang="en-US" sz="2000" i="1">
                          <a:effectLst/>
                          <a:latin typeface="Cambria Math" panose="02040503050406030204" pitchFamily="18" charset="0"/>
                          <a:cs typeface="Times New Roman" panose="02020603050405020304" pitchFamily="18" charset="0"/>
                        </a:rPr>
                        <m:t> </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m:rPr>
                          <m:aln/>
                        </m:rPr>
                        <a:rPr lang="en-US" sz="2000" i="1">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r>
                        <m:rPr>
                          <m:sty m:val="p"/>
                        </m:rPr>
                        <a:rPr lang="en-CA" sz="2000">
                          <a:effectLst/>
                          <a:latin typeface="Cambria Math" panose="02040503050406030204" pitchFamily="18" charset="0"/>
                          <a:cs typeface="Times New Roman" panose="02020603050405020304" pitchFamily="18" charset="0"/>
                        </a:rPr>
                        <m:t>plim</m:t>
                      </m:r>
                      <m:d>
                        <m:dPr>
                          <m:ctrlPr>
                            <a:rPr lang="en-CA" sz="2000"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m:oMathPara>
                </a14:m>
                <a:endParaRPr lang="en-CA" sz="2000" b="1" i="1" dirty="0">
                  <a:effectLst/>
                  <a:latin typeface="Cambria Math" panose="02040503050406030204" pitchFamily="18" charset="0"/>
                  <a:cs typeface="Times New Roman" panose="02020603050405020304" pitchFamily="18" charset="0"/>
                </a:endParaRPr>
              </a:p>
              <a:p>
                <a:pPr marL="0" indent="0" algn="ctr">
                  <a:spcAft>
                    <a:spcPts val="0"/>
                  </a:spcAft>
                  <a:buNone/>
                </a:pPr>
                <a14:m>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a14:m>
                <a:r>
                  <a:rPr lang="en-CA" sz="2000" b="1" dirty="0">
                    <a:effectLst/>
                    <a:latin typeface="Times New Roman" panose="02020603050405020304" pitchFamily="18" charset="0"/>
                  </a:rPr>
                  <a:t> </a:t>
                </a:r>
                <a:endParaRPr lang="en-CA" sz="2000" dirty="0">
                  <a:effectLst/>
                </a:endParaRPr>
              </a:p>
              <a:p>
                <a:pPr indent="0" algn="just">
                  <a:spcAft>
                    <a:spcPts val="0"/>
                  </a:spcAft>
                  <a:buNone/>
                </a:pPr>
                <a:endParaRPr lang="en-CA" sz="2000" dirty="0">
                  <a:effectLst/>
                  <a:latin typeface="Cambria Math" panose="02040503050406030204" pitchFamily="18" charset="0"/>
                  <a:cs typeface="Times New Roman" panose="02020603050405020304" pitchFamily="18" charset="0"/>
                </a:endParaRPr>
              </a:p>
              <a:p>
                <a:pPr indent="0" algn="just">
                  <a:spcAft>
                    <a:spcPts val="0"/>
                  </a:spcAft>
                  <a:buNone/>
                </a:pP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en-CA" sz="2000" b="1" dirty="0">
                    <a:effectLst/>
                    <a:latin typeface="Times New Roman" panose="02020603050405020304" pitchFamily="18" charset="0"/>
                    <a:cs typeface="Times New Roman" panose="02020603050405020304" pitchFamily="18" charset="0"/>
                  </a:rPr>
                  <a:t> </a:t>
                </a:r>
                <a:r>
                  <a:rPr lang="zh-CN" sz="2000" dirty="0">
                    <a:effectLst/>
                    <a:latin typeface="Times New Roman" panose="02020603050405020304" pitchFamily="18" charset="0"/>
                    <a:cs typeface="Times New Roman" panose="02020603050405020304" pitchFamily="18" charset="0"/>
                  </a:rPr>
                  <a:t>的概率极限值为</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。当</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𝒆</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e>
                    </m:d>
                    <m:r>
                      <a:rPr lang="en-CA" sz="2000" i="1">
                        <a:effectLst/>
                        <a:latin typeface="Cambria Math" panose="02040503050406030204" pitchFamily="18" charset="0"/>
                        <a:cs typeface="Times New Roman" panose="02020603050405020304" pitchFamily="18" charset="0"/>
                      </a:rPr>
                      <m:t>=0,</m:t>
                    </m:r>
                    <m:r>
                      <m:rPr>
                        <m:sty m:val="p"/>
                      </m:rPr>
                      <a:rPr lang="en-CA" sz="2000">
                        <a:effectLst/>
                        <a:latin typeface="Cambria Math" panose="02040503050406030204" pitchFamily="18" charset="0"/>
                        <a:cs typeface="Times New Roman" panose="02020603050405020304" pitchFamily="18" charset="0"/>
                      </a:rPr>
                      <m:t>i</m:t>
                    </m:r>
                    <m:r>
                      <a:rPr lang="en-CA" sz="2000">
                        <a:effectLst/>
                        <a:latin typeface="Cambria Math" panose="02040503050406030204" pitchFamily="18" charset="0"/>
                        <a:cs typeface="Times New Roman" panose="02020603050405020304" pitchFamily="18" charset="0"/>
                      </a:rPr>
                      <m:t>=1,2,…</m:t>
                    </m:r>
                    <m:r>
                      <m:rPr>
                        <m:sty m:val="p"/>
                      </m:rPr>
                      <a:rPr lang="en-CA" sz="2000">
                        <a:effectLst/>
                        <a:latin typeface="Cambria Math" panose="02040503050406030204" pitchFamily="18" charset="0"/>
                        <a:cs typeface="Times New Roman" panose="02020603050405020304" pitchFamily="18" charset="0"/>
                      </a:rPr>
                      <m:t>N</m:t>
                    </m:r>
                  </m:oMath>
                </a14:m>
                <a:r>
                  <a:rPr lang="zh-CN" sz="2000" dirty="0">
                    <a:effectLst/>
                    <a:latin typeface="Times New Roman" panose="02020603050405020304" pitchFamily="18" charset="0"/>
                    <a:cs typeface="Times New Roman" panose="02020603050405020304" pitchFamily="18" charset="0"/>
                  </a:rPr>
                  <a:t>时，</a:t>
                </a:r>
                <a14:m>
                  <m:oMath xmlns:m="http://schemas.openxmlformats.org/officeDocument/2006/math">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CA" sz="2000">
                        <a:effectLst/>
                        <a:latin typeface="Cambria Math" panose="02040503050406030204" pitchFamily="18" charset="0"/>
                        <a:cs typeface="Times New Roman" panose="02020603050405020304" pitchFamily="18" charset="0"/>
                      </a:rPr>
                      <m:t>plim</m:t>
                    </m:r>
                    <m:r>
                      <a:rPr lang="en-CA" sz="2000" b="1"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（参见固定解释变量情况下一致性证明），</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plim</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a:t>
                </a:r>
                <a:endParaRPr lang="en-CA" altLang="zh-CN" sz="2000" dirty="0">
                  <a:effectLst/>
                  <a:latin typeface="Times New Roman" panose="02020603050405020304" pitchFamily="18" charset="0"/>
                  <a:cs typeface="Times New Roman" panose="02020603050405020304" pitchFamily="18" charset="0"/>
                </a:endParaRPr>
              </a:p>
              <a:p>
                <a:pPr indent="0" algn="just">
                  <a:spcAft>
                    <a:spcPts val="0"/>
                  </a:spcAft>
                  <a:buNone/>
                </a:pPr>
                <a:endParaRPr lang="en-CA" altLang="zh-CN" sz="2000" dirty="0">
                  <a:effectLst/>
                  <a:latin typeface="Times New Roman" panose="02020603050405020304" pitchFamily="18" charset="0"/>
                  <a:cs typeface="Times New Roman" panose="02020603050405020304" pitchFamily="18" charset="0"/>
                </a:endParaRPr>
              </a:p>
              <a:p>
                <a:pPr indent="270510" algn="just">
                  <a:spcAft>
                    <a:spcPts val="0"/>
                  </a:spcAft>
                </a:pPr>
                <a:r>
                  <a:rPr lang="zh-CN" sz="2000" dirty="0">
                    <a:effectLst/>
                    <a:latin typeface="Times New Roman" panose="02020603050405020304" pitchFamily="18" charset="0"/>
                    <a:cs typeface="Times New Roman" panose="02020603050405020304" pitchFamily="18" charset="0"/>
                  </a:rPr>
                  <a:t>因此在随机解释变量下，假设</a:t>
                </a:r>
                <a:r>
                  <a:rPr lang="en-CA" sz="2000" dirty="0">
                    <a:effectLst/>
                    <a:latin typeface="Times New Roman" panose="02020603050405020304" pitchFamily="18" charset="0"/>
                    <a:cs typeface="Times New Roman" panose="02020603050405020304" pitchFamily="18" charset="0"/>
                  </a:rPr>
                  <a:t>3</a:t>
                </a:r>
                <a:r>
                  <a:rPr lang="zh-CN" sz="20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e>
                      <m:e>
                        <m:r>
                          <a:rPr lang="en-US" sz="2000" b="1" i="1">
                            <a:effectLst/>
                            <a:latin typeface="Cambria Math" panose="02040503050406030204" pitchFamily="18" charset="0"/>
                            <a:cs typeface="Times New Roman" panose="02020603050405020304" pitchFamily="18" charset="0"/>
                          </a:rPr>
                          <m:t>𝑿</m:t>
                        </m:r>
                      </m:e>
                    </m:d>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𝟎</m:t>
                    </m:r>
                    <m:r>
                      <a:rPr lang="en-US" sz="2000">
                        <a:effectLst/>
                        <a:latin typeface="Cambria Math" panose="02040503050406030204" pitchFamily="18" charset="0"/>
                        <a:cs typeface="Times New Roman" panose="02020603050405020304" pitchFamily="18" charset="0"/>
                      </a:rPr>
                      <m:t> </m:t>
                    </m:r>
                  </m:oMath>
                </a14:m>
                <a:r>
                  <a:rPr lang="zh-CN" sz="2000" dirty="0">
                    <a:effectLst/>
                    <a:latin typeface="Calibri" panose="020F0502020204030204" pitchFamily="34" charset="0"/>
                    <a:cs typeface="Times New Roman" panose="02020603050405020304" pitchFamily="18" charset="0"/>
                  </a:rPr>
                  <a:t>（</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𝒆</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e>
                    </m:d>
                    <m:r>
                      <a:rPr lang="en-CA" sz="2000" i="1">
                        <a:effectLst/>
                        <a:latin typeface="Cambria Math" panose="02040503050406030204" pitchFamily="18" charset="0"/>
                        <a:cs typeface="Times New Roman" panose="02020603050405020304" pitchFamily="18" charset="0"/>
                      </a:rPr>
                      <m:t>=0</m:t>
                    </m:r>
                  </m:oMath>
                </a14:m>
                <a:r>
                  <a:rPr lang="zh-CN" sz="2000" dirty="0">
                    <a:effectLst/>
                    <a:latin typeface="Calibri" panose="020F0502020204030204" pitchFamily="34" charset="0"/>
                    <a:cs typeface="Times New Roman" panose="02020603050405020304" pitchFamily="18" charset="0"/>
                  </a:rPr>
                  <a:t>是个比</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𝑿</m:t>
                        </m:r>
                      </m:e>
                    </m:d>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Calibri" panose="020F0502020204030204" pitchFamily="34" charset="0"/>
                    <a:cs typeface="Times New Roman" panose="02020603050405020304" pitchFamily="18" charset="0"/>
                  </a:rPr>
                  <a:t>较弱的条件）</a:t>
                </a:r>
                <a:r>
                  <a:rPr lang="zh-CN" sz="2000" dirty="0">
                    <a:effectLst/>
                    <a:latin typeface="Times New Roman" panose="02020603050405020304" pitchFamily="18" charset="0"/>
                    <a:cs typeface="Times New Roman" panose="02020603050405020304" pitchFamily="18" charset="0"/>
                  </a:rPr>
                  <a:t>使得估计系数</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oMath>
                </a14:m>
                <a:r>
                  <a:rPr lang="zh-CN" sz="2000" dirty="0">
                    <a:effectLst/>
                    <a:latin typeface="Times New Roman" panose="02020603050405020304" pitchFamily="18" charset="0"/>
                    <a:cs typeface="Times New Roman" panose="02020603050405020304" pitchFamily="18" charset="0"/>
                  </a:rPr>
                  <a:t>不仅是真实值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的无偏估计量，也是一致估计量。</a:t>
                </a:r>
                <a:endParaRPr lang="en-CA" sz="20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63F5AAB-DE59-4FB0-876B-EA459EFD7B91}"/>
                  </a:ext>
                </a:extLst>
              </p:cNvPr>
              <p:cNvSpPr>
                <a:spLocks noGrp="1" noRot="1" noChangeAspect="1" noMove="1" noResize="1" noEditPoints="1" noAdjustHandles="1" noChangeArrowheads="1" noChangeShapeType="1" noTextEdit="1"/>
              </p:cNvSpPr>
              <p:nvPr>
                <p:ph type="body" idx="1"/>
              </p:nvPr>
            </p:nvSpPr>
            <p:spPr>
              <a:xfrm>
                <a:off x="559981" y="1019299"/>
                <a:ext cx="10419908" cy="5221061"/>
              </a:xfrm>
              <a:blipFill>
                <a:blip r:embed="rId2"/>
                <a:stretch>
                  <a:fillRect r="-5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1280D4E-ECEF-484A-8923-413D2E97FFF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377690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E60AC-675C-46BF-A7A4-77194DF0CD4F}"/>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dirty="0">
                <a:latin typeface="DengXian" panose="02010600030101010101" pitchFamily="2" charset="-122"/>
                <a:ea typeface="DengXian" panose="02010600030101010101" pitchFamily="2" charset="-122"/>
                <a:cs typeface="Times New Roman" panose="02020603050405020304" pitchFamily="18" charset="0"/>
              </a:rPr>
              <a:t>大</a:t>
            </a:r>
            <a:r>
              <a:rPr lang="zh-CN" sz="2800" b="1" dirty="0">
                <a:effectLst/>
                <a:latin typeface="DengXian" panose="02010600030101010101" pitchFamily="2" charset="-122"/>
                <a:ea typeface="DengXian" panose="02010600030101010101" pitchFamily="2" charset="-122"/>
              </a:rPr>
              <a:t>样本性质</a:t>
            </a:r>
            <a:r>
              <a:rPr lang="zh-CN" altLang="en-US" sz="2800" b="1" dirty="0">
                <a:effectLst/>
                <a:latin typeface="DengXian" panose="02010600030101010101" pitchFamily="2" charset="-122"/>
                <a:ea typeface="DengXian" panose="02010600030101010101" pitchFamily="2" charset="-122"/>
              </a:rPr>
              <a:t>，分布</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155366D-93A7-4DC4-82F1-6D4C5466518A}"/>
                  </a:ext>
                </a:extLst>
              </p:cNvPr>
              <p:cNvSpPr>
                <a:spLocks noGrp="1"/>
              </p:cNvSpPr>
              <p:nvPr>
                <p:ph type="body" idx="1"/>
              </p:nvPr>
            </p:nvSpPr>
            <p:spPr/>
            <p:txBody>
              <a:bodyPr/>
              <a:lstStyle/>
              <a:p>
                <a:pPr indent="228600">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在大样本下，我们可以利用中心极限定理来推导出</a:t>
                </a:r>
                <a14:m>
                  <m:oMath xmlns:m="http://schemas.openxmlformats.org/officeDocument/2006/math">
                    <m:acc>
                      <m:accPr>
                        <m:chr m:val="̂"/>
                        <m:ctrlPr>
                          <a:rPr lang="en-CA" sz="2400" i="1">
                            <a:effectLst/>
                            <a:latin typeface="Cambria Math" panose="02040503050406030204" pitchFamily="18" charset="0"/>
                            <a:cs typeface="Times New Roman" panose="02020603050405020304" pitchFamily="18" charset="0"/>
                          </a:rPr>
                        </m:ctrlPr>
                      </m:accPr>
                      <m:e>
                        <m:r>
                          <a:rPr lang="en-CA" sz="2400" b="1" i="1">
                            <a:effectLst/>
                            <a:latin typeface="Cambria Math" panose="02040503050406030204" pitchFamily="18" charset="0"/>
                            <a:cs typeface="Times New Roman" panose="02020603050405020304" pitchFamily="18" charset="0"/>
                          </a:rPr>
                          <m:t>𝛃</m:t>
                        </m:r>
                      </m:e>
                    </m:acc>
                  </m:oMath>
                </a14:m>
                <a:r>
                  <a:rPr lang="en-CA" sz="2400" dirty="0">
                    <a:effectLst/>
                    <a:latin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在大样本下的近似分布为正态分布</a:t>
                </a:r>
                <a:r>
                  <a:rPr lang="en-US" sz="2400" dirty="0">
                    <a:effectLst/>
                    <a:latin typeface="Times New Roman" panose="02020603050405020304" pitchFamily="18" charset="0"/>
                  </a:rPr>
                  <a:t>:</a:t>
                </a:r>
                <a:endParaRPr lang="en-CA" dirty="0">
                  <a:effectLst/>
                </a:endParaRPr>
              </a:p>
              <a:p>
                <a:pPr marL="0" indent="0" algn="ctr">
                  <a:spcAft>
                    <a:spcPts val="0"/>
                  </a:spcAft>
                  <a:buNone/>
                  <a:tabLst>
                    <a:tab pos="2971800" algn="ctr"/>
                    <a:tab pos="4457700" algn="l"/>
                  </a:tabLst>
                </a:pPr>
                <a:endParaRPr lang="en-CA" sz="24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acc>
                        <m:accPr>
                          <m:chr m:val="̂"/>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𝛃</m:t>
                          </m:r>
                        </m:e>
                      </m:acc>
                      <m:box>
                        <m:box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boxPr>
                        <m:e>
                          <m:box>
                            <m:box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e>
                      </m:box>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𝑵</m:t>
                      </m:r>
                      <m:d>
                        <m:dPr>
                          <m:begChr m:val="["/>
                          <m:endChr m:val="]"/>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𝑄</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e>
                      </m:d>
                    </m:oMath>
                  </m:oMathPara>
                </a14:m>
                <a:endParaRPr lang="en-CA" sz="24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𝑄</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plim</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oMath>
                  </m:oMathPara>
                </a14:m>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685800" algn="just">
                  <a:spcAft>
                    <a:spcPts val="0"/>
                  </a:spcAft>
                </a:pP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685800" algn="just">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这个性质不依赖于假设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sz="24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𝐍</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𝟎</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，它为我们进行假设检验提供了理论基础。</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155366D-93A7-4DC4-82F1-6D4C5466518A}"/>
                  </a:ext>
                </a:extLst>
              </p:cNvPr>
              <p:cNvSpPr>
                <a:spLocks noGrp="1" noRot="1" noChangeAspect="1" noMove="1" noResize="1" noEditPoints="1" noAdjustHandles="1" noChangeArrowheads="1" noChangeShapeType="1" noTextEdit="1"/>
              </p:cNvSpPr>
              <p:nvPr>
                <p:ph type="body" idx="1"/>
              </p:nvPr>
            </p:nvSpPr>
            <p:spPr>
              <a:blipFill>
                <a:blip r:embed="rId2"/>
                <a:stretch>
                  <a:fillRect t="-467"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843349-9E0F-4758-B865-9E1D409265C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529353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709CBDF-A8A5-456A-9ACE-E1A2F2E55E3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5137DDC-8C89-4562-A591-02789ECFF86F}"/>
              </a:ext>
            </a:extLst>
          </p:cNvPr>
          <p:cNvSpPr>
            <a:spLocks noGrp="1"/>
          </p:cNvSpPr>
          <p:nvPr>
            <p:ph type="ctrTitle"/>
          </p:nvPr>
        </p:nvSpPr>
        <p:spPr/>
        <p:txBody>
          <a:bodyPr/>
          <a:lstStyle/>
          <a:p>
            <a:r>
              <a:rPr lang="zh-CN" sz="3200" b="1" dirty="0">
                <a:effectLst/>
                <a:latin typeface="Calibri" panose="020F0502020204030204" pitchFamily="34" charset="0"/>
                <a:ea typeface="DengXian" panose="02010600030101010101" pitchFamily="2" charset="-122"/>
                <a:cs typeface="Times New Roman" panose="02020603050405020304" pitchFamily="18" charset="0"/>
              </a:rPr>
              <a:t>有限样本和大样本假设检验</a:t>
            </a:r>
            <a:endParaRPr lang="en-CA" sz="3200" b="1" dirty="0"/>
          </a:p>
        </p:txBody>
      </p:sp>
      <p:sp>
        <p:nvSpPr>
          <p:cNvPr id="4" name="Footer Placeholder 3">
            <a:extLst>
              <a:ext uri="{FF2B5EF4-FFF2-40B4-BE49-F238E27FC236}">
                <a16:creationId xmlns:a16="http://schemas.microsoft.com/office/drawing/2014/main" id="{6773646D-7765-47EA-A306-D77E94630203}"/>
              </a:ext>
            </a:extLst>
          </p:cNvPr>
          <p:cNvSpPr>
            <a:spLocks noGrp="1"/>
          </p:cNvSpPr>
          <p:nvPr>
            <p:ph type="ftr" sz="quarter" idx="11"/>
          </p:nvPr>
        </p:nvSpPr>
        <p:spPr>
          <a:xfrm>
            <a:off x="6379535" y="6058787"/>
            <a:ext cx="5283200" cy="457200"/>
          </a:xfrm>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1845233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4AD8-1C64-4CAD-B070-6A1806D90657}"/>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固定解释变量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75DAABB-4351-4A19-A281-3EB630EC7A7F}"/>
                  </a:ext>
                </a:extLst>
              </p:cNvPr>
              <p:cNvSpPr>
                <a:spLocks noGrp="1"/>
              </p:cNvSpPr>
              <p:nvPr>
                <p:ph type="body" idx="1"/>
              </p:nvPr>
            </p:nvSpPr>
            <p:spPr/>
            <p:txBody>
              <a:bodyPr/>
              <a:lstStyle/>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在固定自变量模型中，如果干扰项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服从正态分布（假设５成立），有限样本的估计系数也服从正态分布，即</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d>
                    <m:r>
                      <a:rPr lang="zh-CN"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a:effectLst/>
                            <a:latin typeface="Cambria Math" panose="02040503050406030204" pitchFamily="18" charset="0"/>
                            <a:ea typeface="DengXian" panose="02010600030101010101" pitchFamily="2" charset="-122"/>
                            <a:cs typeface="Times New Roman" panose="02020603050405020304" pitchFamily="18" charset="0"/>
                          </a:rPr>
                          <m:t>方差</m:t>
                        </m:r>
                        <m:r>
                          <a:rPr lang="zh-CN">
                            <a:effectLst/>
                            <a:latin typeface="Cambria Math" panose="02040503050406030204" pitchFamily="18" charset="0"/>
                            <a:ea typeface="Cambria Math" panose="02040503050406030204" pitchFamily="18" charset="0"/>
                            <a:cs typeface="Times New Roman" panose="02020603050405020304" pitchFamily="18" charset="0"/>
                          </a:rPr>
                          <m:t> </m:t>
                        </m:r>
                        <m:r>
                          <a:rPr lang="zh-CN" i="1">
                            <a:effectLst/>
                            <a:latin typeface="Cambria Math" panose="02040503050406030204" pitchFamily="18" charset="0"/>
                            <a:ea typeface="Cambria Math" panose="02040503050406030204" pitchFamily="18" charset="0"/>
                            <a:cs typeface="Times New Roman" panose="02020603050405020304" pitchFamily="18" charset="0"/>
                          </a:rPr>
                          <m:t> </m:t>
                        </m:r>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。下标</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是指矩阵第</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列</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行。如果</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已知，我们可以使用</a:t>
                </a:r>
                <a:r>
                  <a:rPr lang="en-CA" b="1"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𝑍</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r>
                        <a:rPr lang="en-CA"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0,1</m:t>
                          </m: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dirty="0">
                  <a:effectLst/>
                  <a:latin typeface="Times New Roman" panose="02020603050405020304" pitchFamily="18" charset="0"/>
                  <a:ea typeface="DengXian" panose="02010600030101010101" pitchFamily="2" charset="-122"/>
                </a:endParaRPr>
              </a:p>
              <a:p>
                <a:r>
                  <a:rPr lang="en-CA" dirty="0">
                    <a:effectLst/>
                    <a:latin typeface="Times New Roman" panose="02020603050405020304" pitchFamily="18" charset="0"/>
                    <a:ea typeface="DengXian" panose="02010600030101010101" pitchFamily="2" charset="-122"/>
                  </a:rPr>
                  <a:t>Z</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统计量服从标准正态分布</a:t>
                </a:r>
                <a:endParaRPr lang="en-CA" dirty="0"/>
              </a:p>
            </p:txBody>
          </p:sp>
        </mc:Choice>
        <mc:Fallback xmlns="">
          <p:sp>
            <p:nvSpPr>
              <p:cNvPr id="3" name="Text Placeholder 2">
                <a:extLst>
                  <a:ext uri="{FF2B5EF4-FFF2-40B4-BE49-F238E27FC236}">
                    <a16:creationId xmlns:a16="http://schemas.microsoft.com/office/drawing/2014/main" id="{675DAABB-4351-4A19-A281-3EB630EC7A7F}"/>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B1F3D50-7B7F-4932-9BD3-B2AC0612CD2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217054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4CD18-367B-46F6-B966-69BF450DFBFE}"/>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固定解释变量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4988C9A-6CB9-4D76-ADE0-07A90539AC05}"/>
                  </a:ext>
                </a:extLst>
              </p:cNvPr>
              <p:cNvSpPr>
                <a:spLocks noGrp="1"/>
              </p:cNvSpPr>
              <p:nvPr>
                <p:ph type="body" idx="1"/>
              </p:nvPr>
            </p:nvSpPr>
            <p:spPr>
              <a:xfrm>
                <a:off x="451293" y="932121"/>
                <a:ext cx="11135360" cy="5221061"/>
              </a:xfrm>
            </p:spPr>
            <p:txBody>
              <a:bodyPr/>
              <a:lstStyle/>
              <a:p>
                <a:pPr indent="270510" algn="just">
                  <a:lnSpc>
                    <a:spcPct val="150000"/>
                  </a:lnSpc>
                  <a:spcAft>
                    <a:spcPts val="0"/>
                  </a:spcAft>
                </a:pP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通常是未知的，我们就需要先估计</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en-CA" dirty="0">
                    <a:effectLst/>
                    <a:latin typeface="Times New Roman" panose="02020603050405020304" pitchFamily="18" charset="0"/>
                    <a:ea typeface="DengXian" panose="02010600030101010101" pitchFamily="2" charset="-122"/>
                    <a:cs typeface="Times New Roman" panose="02020603050405020304" pitchFamily="18" charset="0"/>
                  </a:rPr>
                  <a:t>, </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的一个无偏估计为</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acc>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acc>
                      </m:num>
                      <m:den>
                        <m:r>
                          <a:rPr lang="en-CA" i="1">
                            <a:effectLst/>
                            <a:latin typeface="Cambria Math" panose="02040503050406030204" pitchFamily="18" charset="0"/>
                            <a:ea typeface="DengXian" panose="02010600030101010101" pitchFamily="2" charset="-122"/>
                            <a:cs typeface="Times New Roman" panose="02020603050405020304" pitchFamily="18" charset="0"/>
                          </a:rPr>
                          <m:t>𝑛</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en-CA"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acc>
                      <m:accPr>
                        <m:chr m:val="̂"/>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𝐞</m:t>
                        </m:r>
                      </m:e>
                    </m:acc>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是样本残差值，</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V</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。这种情况下我们使用</a:t>
                </a:r>
                <a:r>
                  <a:rPr lang="en-CA" b="1" dirty="0">
                    <a:effectLst/>
                    <a:latin typeface="Times New Roman" panose="02020603050405020304" pitchFamily="18" charset="0"/>
                    <a:ea typeface="DengXian" panose="02010600030101010101" pitchFamily="2" charset="-122"/>
                    <a:cs typeface="Times New Roman" panose="02020603050405020304" pitchFamily="18" charset="0"/>
                  </a:rPr>
                  <a:t>t</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r>
                  <a:rPr lang="zh-CN" altLang="en-US"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t</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dirty="0">
                  <a:effectLst/>
                  <a:latin typeface="Times New Roman" panose="02020603050405020304" pitchFamily="18" charset="0"/>
                  <a:ea typeface="DengXian" panose="02010600030101010101" pitchFamily="2" charset="-122"/>
                  <a:cs typeface="Times New Roman" panose="02020603050405020304" pitchFamily="18" charset="0"/>
                </a:endParaRPr>
              </a:p>
              <a:p>
                <a:pPr>
                  <a:lnSpc>
                    <a:spcPct val="150000"/>
                  </a:lnSpc>
                  <a:spcAft>
                    <a:spcPts val="0"/>
                  </a:spcAft>
                </a:pPr>
                <a:r>
                  <a:rPr lang="en-CA" dirty="0">
                    <a:effectLst/>
                    <a:latin typeface="Times New Roman" panose="02020603050405020304" pitchFamily="18" charset="0"/>
                    <a:ea typeface="DengXian" panose="02010600030101010101" pitchFamily="2" charset="-122"/>
                    <a:cs typeface="Times New Roman" panose="02020603050405020304" pitchFamily="18" charset="0"/>
                  </a:rPr>
                  <a:t>t</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统计量服从</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分布，自由度等于</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是样本数，</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是解释变量个数。统计软件通常报告的</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值是检验</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=0</m:t>
                    </m:r>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即</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t</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4988C9A-6CB9-4D76-ADE0-07A90539AC05}"/>
                  </a:ext>
                </a:extLst>
              </p:cNvPr>
              <p:cNvSpPr>
                <a:spLocks noGrp="1" noRot="1" noChangeAspect="1" noMove="1" noResize="1" noEditPoints="1" noAdjustHandles="1" noChangeArrowheads="1" noChangeShapeType="1" noTextEdit="1"/>
              </p:cNvSpPr>
              <p:nvPr>
                <p:ph type="body" idx="1"/>
              </p:nvPr>
            </p:nvSpPr>
            <p:spPr>
              <a:xfrm>
                <a:off x="451293" y="932121"/>
                <a:ext cx="11135360" cy="5221061"/>
              </a:xfrm>
              <a:blipFill>
                <a:blip r:embed="rId2"/>
                <a:stretch>
                  <a:fillRect l="-493" r="-87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B9555D-1DEB-4619-BEE9-B2B9B5B9C13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953488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76416-C237-4F51-8EFD-31DC327FE4CE}"/>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随机解释变量</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597282E0-95D1-44CD-84FD-1A539C238F74}"/>
                  </a:ext>
                </a:extLst>
              </p:cNvPr>
              <p:cNvSpPr>
                <a:spLocks noGrp="1"/>
              </p:cNvSpPr>
              <p:nvPr>
                <p:ph type="body" idx="1"/>
              </p:nvPr>
            </p:nvSpPr>
            <p:spPr>
              <a:xfrm>
                <a:off x="507999" y="1066800"/>
                <a:ext cx="11448869" cy="5221061"/>
              </a:xfrm>
            </p:spPr>
            <p:txBody>
              <a:bodyPr/>
              <a:lstStyle/>
              <a:p>
                <a:pPr>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在随机解释变量的情况下，我们还是用</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acc>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acc>
                      </m:num>
                      <m:den>
                        <m:r>
                          <a:rPr lang="en-CA" i="1">
                            <a:effectLst/>
                            <a:latin typeface="Cambria Math" panose="02040503050406030204" pitchFamily="18" charset="0"/>
                            <a:ea typeface="DengXian" panose="02010600030101010101" pitchFamily="2" charset="-122"/>
                            <a:cs typeface="Times New Roman" panose="02020603050405020304" pitchFamily="18" charset="0"/>
                          </a:rPr>
                          <m:t>𝑛</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去估计</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V</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。给定</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，我们可以得到统计量满足</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分布</a:t>
                </a:r>
                <a14:m>
                  <m:oMath xmlns:m="http://schemas.openxmlformats.org/officeDocument/2006/math">
                    <m:r>
                      <a:rPr lang="zh-CN">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k</m:t>
                              </m:r>
                            </m:sub>
                          </m:sSub>
                        </m:num>
                        <m:den>
                          <m:rad>
                            <m:radPr>
                              <m:degHide m:val="on"/>
                              <m:ctrlPr>
                                <a:rPr lang="en-CA" i="1">
                                  <a:latin typeface="Cambria Math" panose="02040503050406030204" pitchFamily="18" charset="0"/>
                                  <a:cs typeface="Times New Roman" panose="02020603050405020304" pitchFamily="18" charset="0"/>
                                </a:rPr>
                              </m:ctrlPr>
                            </m:radPr>
                            <m:deg/>
                            <m:e>
                              <m:sSub>
                                <m:sSubPr>
                                  <m:ctrlPr>
                                    <a:rPr lang="en-CA" i="1">
                                      <a:latin typeface="Cambria Math" panose="02040503050406030204" pitchFamily="18" charset="0"/>
                                      <a:cs typeface="Times New Roman" panose="02020603050405020304" pitchFamily="18" charset="0"/>
                                    </a:rPr>
                                  </m:ctrlPr>
                                </m:sSubPr>
                                <m:e>
                                  <m:acc>
                                    <m:accPr>
                                      <m:chr m:val="̂"/>
                                      <m:ctrlPr>
                                        <a:rPr lang="en-CA" i="1">
                                          <a:latin typeface="Cambria Math" panose="02040503050406030204" pitchFamily="18" charset="0"/>
                                          <a:cs typeface="Times New Roman" panose="02020603050405020304" pitchFamily="18" charset="0"/>
                                        </a:rPr>
                                      </m:ctrlPr>
                                    </m:accPr>
                                    <m:e>
                                      <m:r>
                                        <a:rPr lang="en-CA" i="1">
                                          <a:latin typeface="Cambria Math" panose="02040503050406030204" pitchFamily="18" charset="0"/>
                                          <a:cs typeface="Times New Roman" panose="02020603050405020304" pitchFamily="18" charset="0"/>
                                        </a:rPr>
                                        <m:t>𝑉</m:t>
                                      </m:r>
                                    </m:e>
                                  </m:acc>
                                </m:e>
                                <m:sub>
                                  <m:r>
                                    <a:rPr lang="en-CA" i="1">
                                      <a:latin typeface="Cambria Math" panose="02040503050406030204" pitchFamily="18" charset="0"/>
                                      <a:cs typeface="Times New Roman" panose="02020603050405020304" pitchFamily="18" charset="0"/>
                                    </a:rPr>
                                    <m:t>𝑘</m:t>
                                  </m:r>
                                </m:sub>
                              </m:sSub>
                            </m:e>
                          </m:rad>
                        </m:den>
                      </m:f>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p:sp>
            <p:nvSpPr>
              <p:cNvPr id="3" name="Text Placeholder 2">
                <a:extLst>
                  <a:ext uri="{FF2B5EF4-FFF2-40B4-BE49-F238E27FC236}">
                    <a16:creationId xmlns:a16="http://schemas.microsoft.com/office/drawing/2014/main" id="{597282E0-95D1-44CD-84FD-1A539C238F74}"/>
                  </a:ext>
                </a:extLst>
              </p:cNvPr>
              <p:cNvSpPr>
                <a:spLocks noGrp="1" noRot="1" noChangeAspect="1" noMove="1" noResize="1" noEditPoints="1" noAdjustHandles="1" noChangeArrowheads="1" noChangeShapeType="1" noTextEdit="1"/>
              </p:cNvSpPr>
              <p:nvPr>
                <p:ph type="body" idx="1"/>
              </p:nvPr>
            </p:nvSpPr>
            <p:spPr>
              <a:xfrm>
                <a:off x="507999" y="1066800"/>
                <a:ext cx="11448869" cy="5221061"/>
              </a:xfrm>
              <a:blipFill>
                <a:blip r:embed="rId2"/>
                <a:stretch>
                  <a:fillRect l="-47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B88BB9B-F38C-4C4D-92D8-84BAFD7A1CD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853811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18175-60D4-40FE-9216-1B882AAC1D33}"/>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假设检验</a:t>
            </a:r>
            <a:r>
              <a:rPr lang="zh-CN" altLang="en-US" dirty="0">
                <a:latin typeface="Calibri" panose="020F0502020204030204" pitchFamily="34" charset="0"/>
                <a:ea typeface="DengXian" panose="02010600030101010101" pitchFamily="2" charset="-122"/>
                <a:cs typeface="Times New Roman" panose="02020603050405020304" pitchFamily="18" charset="0"/>
              </a:rPr>
              <a:t>：大样本，固定自变量</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4E64383C-EFC5-4E3F-9102-30D503546440}"/>
                  </a:ext>
                </a:extLst>
              </p:cNvPr>
              <p:cNvSpPr>
                <a:spLocks noGrp="1"/>
              </p:cNvSpPr>
              <p:nvPr>
                <p:ph type="body" idx="1"/>
              </p:nvPr>
            </p:nvSpPr>
            <p:spPr>
              <a:xfrm>
                <a:off x="304801" y="1110343"/>
                <a:ext cx="11265989" cy="5221061"/>
              </a:xfrm>
            </p:spPr>
            <p:txBody>
              <a:bodyPr/>
              <a:lstStyle/>
              <a:p>
                <a:pPr>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我们知道在大样本下估计量服从正态分布。</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box>
                        <m:box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bSup>
                            <m:sSub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SupPr>
                            <m:e>
                              <m:func>
                                <m:func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uncPr>
                                <m:fNa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lim</m:t>
                                  </m:r>
                                </m:fName>
                                <m:e>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fun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𝑘𝑘</m:t>
                              </m:r>
                            </m:sub>
                            <m:sup>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p>
                          </m:sSubSup>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用残差值方差</a:t>
                </a:r>
                <a14:m>
                  <m:oMath xmlns:m="http://schemas.openxmlformats.org/officeDocument/2006/math">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估计</a:t>
                </a:r>
                <a14:m>
                  <m:oMath xmlns:m="http://schemas.openxmlformats.org/officeDocument/2006/math">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，估计系数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的大样本方差的一致估计量为：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acc>
                        <m:accPr>
                          <m:chr m:val="̂"/>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𝐴𝑣𝑎𝑟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d>
                                <m:dPr>
                                  <m:beg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𝐾𝐾</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 ,  </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得到估计方差后，我们可以用</a:t>
                </a:r>
                <a:r>
                  <a:rPr lang="en-CA" sz="2000" b="1"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z</m:t>
                          </m:r>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radPr>
                            <m:deg/>
                            <m:e>
                              <m:acc>
                                <m:accPr>
                                  <m:chr m:val="̂"/>
                                  <m:ctrlPr>
                                    <a:rPr lang="en-CA" sz="2000" i="1">
                                      <a:latin typeface="Cambria Math" panose="02040503050406030204" pitchFamily="18" charset="0"/>
                                      <a:cs typeface="Times New Roman" panose="02020603050405020304" pitchFamily="18" charset="0"/>
                                    </a:rPr>
                                  </m:ctrlPr>
                                </m:accPr>
                                <m:e>
                                  <m:r>
                                    <a:rPr lang="en-CA" sz="2000" i="1">
                                      <a:latin typeface="Cambria Math" panose="02040503050406030204" pitchFamily="18" charset="0"/>
                                      <a:cs typeface="Times New Roman" panose="02020603050405020304" pitchFamily="18" charset="0"/>
                                    </a:rPr>
                                    <m:t>𝐴𝑣𝑎𝑟</m:t>
                                  </m:r>
                                  <m:r>
                                    <a:rPr lang="en-CA" sz="2000" i="1">
                                      <a:latin typeface="Cambria Math" panose="02040503050406030204" pitchFamily="18" charset="0"/>
                                      <a:cs typeface="Times New Roman" panose="02020603050405020304" pitchFamily="18" charset="0"/>
                                    </a:rPr>
                                    <m:t>(</m:t>
                                  </m:r>
                                  <m:sSub>
                                    <m:sSubPr>
                                      <m:ctrlPr>
                                        <a:rPr lang="en-CA" sz="2000" i="1">
                                          <a:latin typeface="Cambria Math" panose="02040503050406030204" pitchFamily="18" charset="0"/>
                                          <a:cs typeface="Times New Roman" panose="02020603050405020304" pitchFamily="18" charset="0"/>
                                        </a:rPr>
                                      </m:ctrlPr>
                                    </m:sSubPr>
                                    <m:e>
                                      <m:acc>
                                        <m:accPr>
                                          <m:chr m:val="̂"/>
                                          <m:ctrlPr>
                                            <a:rPr lang="en-CA" sz="2000" i="1">
                                              <a:latin typeface="Cambria Math" panose="02040503050406030204" pitchFamily="18" charset="0"/>
                                              <a:cs typeface="Times New Roman" panose="02020603050405020304" pitchFamily="18" charset="0"/>
                                            </a:rPr>
                                          </m:ctrlPr>
                                        </m:accPr>
                                        <m:e>
                                          <m:r>
                                            <m:rPr>
                                              <m:sty m:val="p"/>
                                            </m:rPr>
                                            <a:rPr lang="en-CA" sz="2000">
                                              <a:latin typeface="Cambria Math" panose="02040503050406030204" pitchFamily="18" charset="0"/>
                                              <a:cs typeface="Times New Roman" panose="02020603050405020304" pitchFamily="18" charset="0"/>
                                            </a:rPr>
                                            <m:t>β</m:t>
                                          </m:r>
                                        </m:e>
                                      </m:acc>
                                    </m:e>
                                    <m:sub>
                                      <m:r>
                                        <m:rPr>
                                          <m:sty m:val="p"/>
                                        </m:rPr>
                                        <a:rPr lang="en-CA" sz="2000">
                                          <a:latin typeface="Cambria Math" panose="02040503050406030204" pitchFamily="18" charset="0"/>
                                          <a:cs typeface="Times New Roman" panose="02020603050405020304" pitchFamily="18" charset="0"/>
                                        </a:rPr>
                                        <m:t>k</m:t>
                                      </m:r>
                                    </m:sub>
                                  </m:sSub>
                                  <m:r>
                                    <a:rPr lang="en-CA" sz="2000" i="1">
                                      <a:latin typeface="Cambria Math" panose="02040503050406030204" pitchFamily="18" charset="0"/>
                                      <a:cs typeface="Times New Roman" panose="02020603050405020304" pitchFamily="18" charset="0"/>
                                    </a:rPr>
                                    <m:t>)</m:t>
                                  </m:r>
                                </m:e>
                              </m:acc>
                            </m:e>
                          </m:rad>
                        </m:den>
                      </m:f>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p:sp>
            <p:nvSpPr>
              <p:cNvPr id="3" name="Text Placeholder 2">
                <a:extLst>
                  <a:ext uri="{FF2B5EF4-FFF2-40B4-BE49-F238E27FC236}">
                    <a16:creationId xmlns:a16="http://schemas.microsoft.com/office/drawing/2014/main" id="{4E64383C-EFC5-4E3F-9102-30D503546440}"/>
                  </a:ext>
                </a:extLst>
              </p:cNvPr>
              <p:cNvSpPr>
                <a:spLocks noGrp="1" noRot="1" noChangeAspect="1" noMove="1" noResize="1" noEditPoints="1" noAdjustHandles="1" noChangeArrowheads="1" noChangeShapeType="1" noTextEdit="1"/>
              </p:cNvSpPr>
              <p:nvPr>
                <p:ph type="body" idx="1"/>
              </p:nvPr>
            </p:nvSpPr>
            <p:spPr>
              <a:xfrm>
                <a:off x="304801" y="1110343"/>
                <a:ext cx="11265989" cy="5221061"/>
              </a:xfrm>
              <a:blipFill>
                <a:blip r:embed="rId2"/>
                <a:stretch>
                  <a:fillRect l="-271" t="-583" b="-26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C6DF657-B11F-4486-9D9A-EAF1F509E61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789414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2CBB-355F-49C6-B327-DB53B9A8B80D}"/>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假设检验</a:t>
            </a:r>
            <a:r>
              <a:rPr lang="zh-CN" altLang="en-US" dirty="0">
                <a:latin typeface="Calibri" panose="020F0502020204030204" pitchFamily="34" charset="0"/>
                <a:ea typeface="DengXian" panose="02010600030101010101" pitchFamily="2" charset="-122"/>
                <a:cs typeface="Times New Roman" panose="02020603050405020304" pitchFamily="18" charset="0"/>
              </a:rPr>
              <a:t>：大样本，随机自变量</a:t>
            </a:r>
            <a:endParaRPr lang="en-CA" dirty="0"/>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19505F1F-4BD5-4EA4-92ED-F6B69A4B2854}"/>
                  </a:ext>
                </a:extLst>
              </p:cNvPr>
              <p:cNvSpPr>
                <a:spLocks noGrp="1"/>
              </p:cNvSpPr>
              <p:nvPr>
                <p:ph type="body" idx="1"/>
              </p:nvPr>
            </p:nvSpPr>
            <p:spPr/>
            <p:txBody>
              <a:bodyPr/>
              <a:lstStyle/>
              <a:p>
                <a:pPr>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我们知道估计量在大样本中的渐进分布为：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tabLst>
                    <a:tab pos="2971800" algn="ctr"/>
                    <a:tab pos="4457700" algn="l"/>
                  </a:tabLs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Bef>
                    <a:spcPts val="0"/>
                  </a:spcBef>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box>
                        <m:box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bSup>
                            <m:sSub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SupPr>
                            <m:e>
                              <m:func>
                                <m:func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uncPr>
                                <m:fNa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plim</m:t>
                                  </m:r>
                                </m:fName>
                                <m:e>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fun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𝑘𝑘</m:t>
                              </m:r>
                            </m:sub>
                            <m:sup>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p>
                          </m:sSubSup>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对估计系数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的大样本方差的一致估计量为：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Bef>
                    <a:spcPts val="0"/>
                  </a:spcBef>
                  <a:spcAft>
                    <a:spcPts val="0"/>
                  </a:spcAft>
                  <a:buNone/>
                </a:pPr>
                <a14:m>
                  <m:oMathPara xmlns:m="http://schemas.openxmlformats.org/officeDocument/2006/math">
                    <m:oMathParaPr>
                      <m:jc m:val="centerGroup"/>
                    </m:oMathParaPr>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𝐴𝑣𝑎𝑟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d>
                                <m:dPr>
                                  <m:beg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假设检验依旧使用</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sz="2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spcBef>
                    <a:spcPts val="0"/>
                  </a:spcBef>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spcBef>
                    <a:spcPts val="0"/>
                  </a:spcBef>
                  <a:spcAft>
                    <a:spcPts val="0"/>
                  </a:spcAft>
                  <a:buNone/>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z</m:t>
                          </m:r>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sz="2000" i="1">
                                  <a:latin typeface="Cambria Math" panose="02040503050406030204" pitchFamily="18" charset="0"/>
                                  <a:cs typeface="Times New Roman" panose="02020603050405020304" pitchFamily="18" charset="0"/>
                                </a:rPr>
                              </m:ctrlPr>
                            </m:radPr>
                            <m:deg/>
                            <m:e>
                              <m:acc>
                                <m:accPr>
                                  <m:chr m:val="̂"/>
                                  <m:ctrlPr>
                                    <a:rPr lang="en-CA" sz="2000" i="1">
                                      <a:latin typeface="Cambria Math" panose="02040503050406030204" pitchFamily="18" charset="0"/>
                                      <a:cs typeface="Times New Roman" panose="02020603050405020304" pitchFamily="18" charset="0"/>
                                    </a:rPr>
                                  </m:ctrlPr>
                                </m:accPr>
                                <m:e>
                                  <m:r>
                                    <a:rPr lang="en-CA" sz="2000" i="1">
                                      <a:latin typeface="Cambria Math" panose="02040503050406030204" pitchFamily="18" charset="0"/>
                                      <a:cs typeface="Times New Roman" panose="02020603050405020304" pitchFamily="18" charset="0"/>
                                    </a:rPr>
                                    <m:t>𝐴𝑣𝑎𝑟</m:t>
                                  </m:r>
                                  <m:r>
                                    <a:rPr lang="en-CA" sz="2000" i="1">
                                      <a:latin typeface="Cambria Math" panose="02040503050406030204" pitchFamily="18" charset="0"/>
                                      <a:cs typeface="Times New Roman" panose="02020603050405020304" pitchFamily="18" charset="0"/>
                                    </a:rPr>
                                    <m:t>(</m:t>
                                  </m:r>
                                  <m:sSub>
                                    <m:sSubPr>
                                      <m:ctrlPr>
                                        <a:rPr lang="en-CA" sz="2000" i="1">
                                          <a:latin typeface="Cambria Math" panose="02040503050406030204" pitchFamily="18" charset="0"/>
                                          <a:cs typeface="Times New Roman" panose="02020603050405020304" pitchFamily="18" charset="0"/>
                                        </a:rPr>
                                      </m:ctrlPr>
                                    </m:sSubPr>
                                    <m:e>
                                      <m:acc>
                                        <m:accPr>
                                          <m:chr m:val="̂"/>
                                          <m:ctrlPr>
                                            <a:rPr lang="en-CA" sz="2000" i="1">
                                              <a:latin typeface="Cambria Math" panose="02040503050406030204" pitchFamily="18" charset="0"/>
                                              <a:cs typeface="Times New Roman" panose="02020603050405020304" pitchFamily="18" charset="0"/>
                                            </a:rPr>
                                          </m:ctrlPr>
                                        </m:accPr>
                                        <m:e>
                                          <m:r>
                                            <m:rPr>
                                              <m:sty m:val="p"/>
                                            </m:rPr>
                                            <a:rPr lang="en-CA" sz="2000">
                                              <a:latin typeface="Cambria Math" panose="02040503050406030204" pitchFamily="18" charset="0"/>
                                              <a:cs typeface="Times New Roman" panose="02020603050405020304" pitchFamily="18" charset="0"/>
                                            </a:rPr>
                                            <m:t>β</m:t>
                                          </m:r>
                                        </m:e>
                                      </m:acc>
                                    </m:e>
                                    <m:sub>
                                      <m:r>
                                        <m:rPr>
                                          <m:sty m:val="p"/>
                                        </m:rPr>
                                        <a:rPr lang="en-CA" sz="2000">
                                          <a:latin typeface="Cambria Math" panose="02040503050406030204" pitchFamily="18" charset="0"/>
                                          <a:cs typeface="Times New Roman" panose="02020603050405020304" pitchFamily="18" charset="0"/>
                                        </a:rPr>
                                        <m:t>k</m:t>
                                      </m:r>
                                    </m:sub>
                                  </m:sSub>
                                  <m:r>
                                    <a:rPr lang="en-CA" sz="2000" i="1">
                                      <a:latin typeface="Cambria Math" panose="02040503050406030204" pitchFamily="18" charset="0"/>
                                      <a:cs typeface="Times New Roman" panose="02020603050405020304" pitchFamily="18" charset="0"/>
                                    </a:rPr>
                                    <m:t>)</m:t>
                                  </m:r>
                                </m:e>
                              </m:acc>
                            </m:e>
                          </m:rad>
                        </m:den>
                      </m:f>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p:sp>
            <p:nvSpPr>
              <p:cNvPr id="3" name="Text Placeholder 2">
                <a:extLst>
                  <a:ext uri="{FF2B5EF4-FFF2-40B4-BE49-F238E27FC236}">
                    <a16:creationId xmlns:a16="http://schemas.microsoft.com/office/drawing/2014/main" id="{19505F1F-4BD5-4EA4-92ED-F6B69A4B2854}"/>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A4ECAF7-0D33-463B-BD4A-DE7597E328E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21535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8C6A-FEFC-4827-A688-6A0C6D762A49}"/>
              </a:ext>
            </a:extLst>
          </p:cNvPr>
          <p:cNvSpPr>
            <a:spLocks noGrp="1"/>
          </p:cNvSpPr>
          <p:nvPr>
            <p:ph type="title"/>
          </p:nvPr>
        </p:nvSpPr>
        <p:spPr>
          <a:xfrm>
            <a:off x="453657" y="303438"/>
            <a:ext cx="10818284" cy="533401"/>
          </a:xfrm>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回归模型假设</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固定解释变量</a:t>
            </a:r>
            <a:r>
              <a:rPr lang="en-US" altLang="zh-CN" sz="2800" b="1" dirty="0">
                <a:effectLst/>
                <a:latin typeface="Calibri" panose="020F0502020204030204" pitchFamily="34" charset="0"/>
                <a:ea typeface="DengXian" panose="02010600030101010101" pitchFamily="2" charset="-122"/>
                <a:cs typeface="Times New Roman" panose="02020603050405020304" pitchFamily="18" charset="0"/>
              </a:rPr>
              <a:t>vs.</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随机解释变量</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5FB85F1-35DC-4850-9761-8602837E2667}"/>
                  </a:ext>
                </a:extLst>
              </p:cNvPr>
              <p:cNvGraphicFramePr>
                <a:graphicFrameLocks noGrp="1"/>
              </p:cNvGraphicFramePr>
              <p:nvPr>
                <p:extLst>
                  <p:ext uri="{D42A27DB-BD31-4B8C-83A1-F6EECF244321}">
                    <p14:modId xmlns:p14="http://schemas.microsoft.com/office/powerpoint/2010/main" val="1510555888"/>
                  </p:ext>
                </p:extLst>
              </p:nvPr>
            </p:nvGraphicFramePr>
            <p:xfrm>
              <a:off x="878959" y="1263545"/>
              <a:ext cx="10590026" cy="5066373"/>
            </p:xfrm>
            <a:graphic>
              <a:graphicData uri="http://schemas.openxmlformats.org/drawingml/2006/table">
                <a:tbl>
                  <a:tblPr firstRow="1" firstCol="1" bandRow="1"/>
                  <a:tblGrid>
                    <a:gridCol w="5238306">
                      <a:extLst>
                        <a:ext uri="{9D8B030D-6E8A-4147-A177-3AD203B41FA5}">
                          <a16:colId xmlns:a16="http://schemas.microsoft.com/office/drawing/2014/main" val="3789665427"/>
                        </a:ext>
                      </a:extLst>
                    </a:gridCol>
                    <a:gridCol w="5351720">
                      <a:extLst>
                        <a:ext uri="{9D8B030D-6E8A-4147-A177-3AD203B41FA5}">
                          <a16:colId xmlns:a16="http://schemas.microsoft.com/office/drawing/2014/main" val="3192277840"/>
                        </a:ext>
                      </a:extLst>
                    </a:gridCol>
                  </a:tblGrid>
                  <a:tr h="407157">
                    <a:tc gridSpan="2">
                      <a:txBody>
                        <a:bodyPr/>
                        <a:lstStyle/>
                        <a:p>
                          <a:pPr algn="ctr">
                            <a:lnSpc>
                              <a:spcPct val="150000"/>
                            </a:lnSpc>
                            <a:spcAft>
                              <a:spcPts val="0"/>
                            </a:spcAft>
                          </a:pP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CA"/>
                        </a:p>
                      </a:txBody>
                      <a:tcPr/>
                    </a:tc>
                    <a:extLst>
                      <a:ext uri="{0D108BD9-81ED-4DB2-BD59-A6C34878D82A}">
                        <a16:rowId xmlns:a16="http://schemas.microsoft.com/office/drawing/2014/main" val="2058022041"/>
                      </a:ext>
                    </a:extLst>
                  </a:tr>
                  <a:tr h="443983">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17169"/>
                      </a:ext>
                    </a:extLst>
                  </a:tr>
                  <a:tr h="443159">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1. </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是固定的</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1.</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zh-CN" sz="2000">
                                  <a:effectLst/>
                                  <a:latin typeface="Cambria Math" panose="02040503050406030204" pitchFamily="18" charset="0"/>
                                  <a:ea typeface="DengXian" panose="02010600030101010101" pitchFamily="2" charset="-122"/>
                                  <a:cs typeface="Times New Roman" panose="02020603050405020304" pitchFamily="18" charset="0"/>
                                </a:rPr>
                                <m:t>是随机</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的或</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随机</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和固定混合的</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0773032"/>
                      </a:ext>
                    </a:extLst>
                  </a:tr>
                  <a:tr h="443159">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2.</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2. </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𝐞</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8275942"/>
                      </a:ext>
                    </a:extLst>
                  </a:tr>
                  <a:tr h="443159">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3.</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=0</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3.</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=0</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2628738"/>
                      </a:ext>
                    </a:extLst>
                  </a:tr>
                  <a:tr h="441718">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4.</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i="1">
                                  <a:effectLst/>
                                  <a:latin typeface="Cambria Math" panose="02040503050406030204" pitchFamily="18" charset="0"/>
                                  <a:ea typeface="DengXian" panose="02010600030101010101" pitchFamily="2" charset="-122"/>
                                  <a:cs typeface="Times New Roman" panose="02020603050405020304" pitchFamily="18" charset="0"/>
                                </a:rPr>
                                <m:t>𝐼</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4.</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m:t>
                                  </m:r>
                                </m:e>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695822"/>
                      </a:ext>
                    </a:extLst>
                  </a:tr>
                  <a:tr h="494383">
                    <a:tc>
                      <a:txBody>
                        <a:bodyPr/>
                        <a:lstStyle/>
                        <a:p>
                          <a:pPr algn="just" defTabSz="627063">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i</m:t>
                                        </m:r>
                                      </m:sub>
                                    </m:sSub>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8610685"/>
                      </a:ext>
                    </a:extLst>
                  </a:tr>
                  <a:tr h="569571">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𝑗</m:t>
                                        </m:r>
                                      </m:sub>
                                    </m:sSub>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373590"/>
                      </a:ext>
                    </a:extLst>
                  </a:tr>
                  <a:tr h="441718">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5.</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𝐞</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5.</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1880587"/>
                      </a:ext>
                    </a:extLst>
                  </a:tr>
                  <a:tr h="938366">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6. </a:t>
                          </a:r>
                          <a:r>
                            <a:rPr lang="zh-CN" sz="200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6. </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7903542"/>
                      </a:ext>
                    </a:extLst>
                  </a:tr>
                </a:tbl>
              </a:graphicData>
            </a:graphic>
          </p:graphicFrame>
        </mc:Choice>
        <mc:Fallback xmlns="">
          <p:graphicFrame>
            <p:nvGraphicFramePr>
              <p:cNvPr id="5" name="Table 4">
                <a:extLst>
                  <a:ext uri="{FF2B5EF4-FFF2-40B4-BE49-F238E27FC236}">
                    <a16:creationId xmlns:a16="http://schemas.microsoft.com/office/drawing/2014/main" id="{B5FB85F1-35DC-4850-9761-8602837E2667}"/>
                  </a:ext>
                </a:extLst>
              </p:cNvPr>
              <p:cNvGraphicFramePr>
                <a:graphicFrameLocks noGrp="1"/>
              </p:cNvGraphicFramePr>
              <p:nvPr>
                <p:extLst>
                  <p:ext uri="{D42A27DB-BD31-4B8C-83A1-F6EECF244321}">
                    <p14:modId xmlns:p14="http://schemas.microsoft.com/office/powerpoint/2010/main" val="1510555888"/>
                  </p:ext>
                </p:extLst>
              </p:nvPr>
            </p:nvGraphicFramePr>
            <p:xfrm>
              <a:off x="878959" y="1263545"/>
              <a:ext cx="10590026" cy="5066373"/>
            </p:xfrm>
            <a:graphic>
              <a:graphicData uri="http://schemas.openxmlformats.org/drawingml/2006/table">
                <a:tbl>
                  <a:tblPr firstRow="1" firstCol="1" bandRow="1"/>
                  <a:tblGrid>
                    <a:gridCol w="5238306">
                      <a:extLst>
                        <a:ext uri="{9D8B030D-6E8A-4147-A177-3AD203B41FA5}">
                          <a16:colId xmlns:a16="http://schemas.microsoft.com/office/drawing/2014/main" val="3789665427"/>
                        </a:ext>
                      </a:extLst>
                    </a:gridCol>
                    <a:gridCol w="5351720">
                      <a:extLst>
                        <a:ext uri="{9D8B030D-6E8A-4147-A177-3AD203B41FA5}">
                          <a16:colId xmlns:a16="http://schemas.microsoft.com/office/drawing/2014/main" val="3192277840"/>
                        </a:ext>
                      </a:extLst>
                    </a:gridCol>
                  </a:tblGrid>
                  <a:tr h="407157">
                    <a:tc gridSpan="2">
                      <a:txBody>
                        <a:bodyPr/>
                        <a:lstStyle/>
                        <a:p>
                          <a:pPr algn="ctr">
                            <a:lnSpc>
                              <a:spcPct val="150000"/>
                            </a:lnSpc>
                            <a:spcAft>
                              <a:spcPts val="0"/>
                            </a:spcAft>
                          </a:pP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CA"/>
                        </a:p>
                      </a:txBody>
                      <a:tcPr/>
                    </a:tc>
                    <a:extLst>
                      <a:ext uri="{0D108BD9-81ED-4DB2-BD59-A6C34878D82A}">
                        <a16:rowId xmlns:a16="http://schemas.microsoft.com/office/drawing/2014/main" val="2058022041"/>
                      </a:ext>
                    </a:extLst>
                  </a:tr>
                  <a:tr h="443983">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17169"/>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191781" r="-102209" b="-86575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191781" r="-114" b="-865753"/>
                          </a:stretch>
                        </a:blipFill>
                      </a:tcPr>
                    </a:tc>
                    <a:extLst>
                      <a:ext uri="{0D108BD9-81ED-4DB2-BD59-A6C34878D82A}">
                        <a16:rowId xmlns:a16="http://schemas.microsoft.com/office/drawing/2014/main" val="2330773032"/>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295833" r="-102209" b="-777778"/>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295833" r="-114" b="-777778"/>
                          </a:stretch>
                        </a:blipFill>
                      </a:tcPr>
                    </a:tc>
                    <a:extLst>
                      <a:ext uri="{0D108BD9-81ED-4DB2-BD59-A6C34878D82A}">
                        <a16:rowId xmlns:a16="http://schemas.microsoft.com/office/drawing/2014/main" val="1958275942"/>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390411" r="-102209" b="-66712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390411" r="-114" b="-667123"/>
                          </a:stretch>
                        </a:blipFill>
                      </a:tcPr>
                    </a:tc>
                    <a:extLst>
                      <a:ext uri="{0D108BD9-81ED-4DB2-BD59-A6C34878D82A}">
                        <a16:rowId xmlns:a16="http://schemas.microsoft.com/office/drawing/2014/main" val="2322628738"/>
                      </a:ext>
                    </a:extLst>
                  </a:tr>
                  <a:tr h="441718">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490411" r="-102209" b="-56712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490411" r="-114" b="-567123"/>
                          </a:stretch>
                        </a:blipFill>
                      </a:tcPr>
                    </a:tc>
                    <a:extLst>
                      <a:ext uri="{0D108BD9-81ED-4DB2-BD59-A6C34878D82A}">
                        <a16:rowId xmlns:a16="http://schemas.microsoft.com/office/drawing/2014/main" val="1232695822"/>
                      </a:ext>
                    </a:extLst>
                  </a:tr>
                  <a:tr h="494383">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532099" r="-102209" b="-411111"/>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532099" r="-114" b="-411111"/>
                          </a:stretch>
                        </a:blipFill>
                      </a:tcPr>
                    </a:tc>
                    <a:extLst>
                      <a:ext uri="{0D108BD9-81ED-4DB2-BD59-A6C34878D82A}">
                        <a16:rowId xmlns:a16="http://schemas.microsoft.com/office/drawing/2014/main" val="4008610685"/>
                      </a:ext>
                    </a:extLst>
                  </a:tr>
                  <a:tr h="569571">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550538" r="-102209" b="-258065"/>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550538" r="-114" b="-258065"/>
                          </a:stretch>
                        </a:blipFill>
                      </a:tcPr>
                    </a:tc>
                    <a:extLst>
                      <a:ext uri="{0D108BD9-81ED-4DB2-BD59-A6C34878D82A}">
                        <a16:rowId xmlns:a16="http://schemas.microsoft.com/office/drawing/2014/main" val="49373590"/>
                      </a:ext>
                    </a:extLst>
                  </a:tr>
                  <a:tr h="441718">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828767" r="-102209" b="-228767"/>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828767" r="-114" b="-228767"/>
                          </a:stretch>
                        </a:blipFill>
                      </a:tcPr>
                    </a:tc>
                    <a:extLst>
                      <a:ext uri="{0D108BD9-81ED-4DB2-BD59-A6C34878D82A}">
                        <a16:rowId xmlns:a16="http://schemas.microsoft.com/office/drawing/2014/main" val="3011880587"/>
                      </a:ext>
                    </a:extLst>
                  </a:tr>
                  <a:tr h="938366">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6. </a:t>
                          </a:r>
                          <a:r>
                            <a:rPr lang="zh-CN" sz="200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6. </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7903542"/>
                      </a:ext>
                    </a:extLst>
                  </a:tr>
                </a:tbl>
              </a:graphicData>
            </a:graphic>
          </p:graphicFrame>
        </mc:Fallback>
      </mc:AlternateContent>
      <p:sp>
        <p:nvSpPr>
          <p:cNvPr id="3" name="Footer Placeholder 2">
            <a:extLst>
              <a:ext uri="{FF2B5EF4-FFF2-40B4-BE49-F238E27FC236}">
                <a16:creationId xmlns:a16="http://schemas.microsoft.com/office/drawing/2014/main" id="{44019C42-8D77-47EB-A0E5-A9793FB9FC0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121073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BB6715-A64D-4103-8636-EF84086E835C}"/>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79A70D5-879C-4978-9A2E-ED4DC401A6CD}"/>
              </a:ext>
            </a:extLst>
          </p:cNvPr>
          <p:cNvSpPr>
            <a:spLocks noGrp="1"/>
          </p:cNvSpPr>
          <p:nvPr>
            <p:ph type="ctrTitle"/>
          </p:nvPr>
        </p:nvSpPr>
        <p:spPr/>
        <p:txBody>
          <a:bodyPr/>
          <a:lstStyle/>
          <a:p>
            <a:r>
              <a:rPr lang="zh-CN" sz="3200" b="1" kern="2200" cap="small" dirty="0">
                <a:effectLst/>
                <a:latin typeface="DengXian" panose="02010600030101010101" pitchFamily="2" charset="-122"/>
                <a:ea typeface="DengXian" panose="02010600030101010101" pitchFamily="2" charset="-122"/>
              </a:rPr>
              <a:t>理解固定解释变量下的回归模型假设</a:t>
            </a:r>
            <a:endParaRPr lang="en-CA" sz="3200" dirty="0"/>
          </a:p>
        </p:txBody>
      </p:sp>
      <p:sp>
        <p:nvSpPr>
          <p:cNvPr id="4" name="Footer Placeholder 3">
            <a:extLst>
              <a:ext uri="{FF2B5EF4-FFF2-40B4-BE49-F238E27FC236}">
                <a16:creationId xmlns:a16="http://schemas.microsoft.com/office/drawing/2014/main" id="{5B340EA5-C18D-4492-9D00-7905FE37FA6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6945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4C34F007-5A68-44F9-A736-0F0AC0419B7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1</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Calibri" panose="020F0502020204030204" pitchFamily="34" charset="0"/>
                    <a:ea typeface="DengXian" panose="02010600030101010101" pitchFamily="2" charset="-122"/>
                    <a:cs typeface="Times New Roman" panose="02020603050405020304" pitchFamily="18" charset="0"/>
                  </a:rPr>
                  <a:t>是固定的</a:t>
                </a:r>
                <a:endParaRPr lang="en-CA" dirty="0"/>
              </a:p>
            </p:txBody>
          </p:sp>
        </mc:Choice>
        <mc:Fallback xmlns="">
          <p:sp>
            <p:nvSpPr>
              <p:cNvPr id="2" name="Title 1">
                <a:extLst>
                  <a:ext uri="{FF2B5EF4-FFF2-40B4-BE49-F238E27FC236}">
                    <a16:creationId xmlns:a16="http://schemas.microsoft.com/office/drawing/2014/main" id="{4C34F007-5A68-44F9-A736-0F0AC0419B75}"/>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40D4494-E3DA-4856-A613-16A4AC45CEE3}"/>
                  </a:ext>
                </a:extLst>
              </p:cNvPr>
              <p:cNvSpPr>
                <a:spLocks noGrp="1"/>
              </p:cNvSpPr>
              <p:nvPr>
                <p:ph type="body" idx="1"/>
              </p:nvPr>
            </p:nvSpPr>
            <p:spPr>
              <a:xfrm>
                <a:off x="452474" y="1116419"/>
                <a:ext cx="11287051" cy="5221061"/>
              </a:xfrm>
            </p:spPr>
            <p:txBody>
              <a:bodyPr/>
              <a:lstStyle/>
              <a:p>
                <a14:m>
                  <m:oMath xmlns:m="http://schemas.openxmlformats.org/officeDocument/2006/math">
                    <m:r>
                      <a:rPr lang="en-CA" sz="2000" b="1" i="1" smtClean="0">
                        <a:effectLst/>
                        <a:latin typeface="Cambria Math" panose="02040503050406030204" pitchFamily="18" charset="0"/>
                        <a:cs typeface="Times New Roman" panose="02020603050405020304" pitchFamily="18" charset="0"/>
                      </a:rPr>
                      <m:t>𝑿</m:t>
                    </m:r>
                    <m:r>
                      <a:rPr lang="en-CA" sz="2000" i="1">
                        <a:effectLst/>
                        <a:latin typeface="Cambria Math" panose="02040503050406030204" pitchFamily="18" charset="0"/>
                        <a:cs typeface="Times New Roman" panose="02020603050405020304" pitchFamily="18" charset="0"/>
                      </a:rPr>
                      <m:t>=</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𝑁</m:t>
                            </m:r>
                          </m:sub>
                        </m:sSub>
                      </m:e>
                    </m:d>
                    <m:r>
                      <a:rPr lang="en-CA" sz="2000" i="1">
                        <a:effectLst/>
                        <a:latin typeface="Cambria Math" panose="02040503050406030204" pitchFamily="18" charset="0"/>
                        <a:cs typeface="Times New Roman" panose="02020603050405020304" pitchFamily="18" charset="0"/>
                      </a:rPr>
                      <m:t>′</m:t>
                    </m:r>
                  </m:oMath>
                </a14:m>
                <a:r>
                  <a:rPr lang="zh-CN" sz="2000" dirty="0">
                    <a:effectLst/>
                    <a:cs typeface="Times New Roman" panose="02020603050405020304" pitchFamily="18" charset="0"/>
                  </a:rPr>
                  <a:t>是固定的假设意味着对于</a:t>
                </a:r>
                <a14:m>
                  <m:oMath xmlns:m="http://schemas.openxmlformats.org/officeDocument/2006/math">
                    <m:r>
                      <a:rPr lang="en-US" sz="2000" i="1">
                        <a:effectLst/>
                        <a:latin typeface="Cambria Math" panose="02040503050406030204" pitchFamily="18" charset="0"/>
                        <a:cs typeface="Times New Roman" panose="02020603050405020304" pitchFamily="18" charset="0"/>
                      </a:rPr>
                      <m:t>𝑁</m:t>
                    </m:r>
                  </m:oMath>
                </a14:m>
                <a:r>
                  <a:rPr lang="zh-CN" sz="2000" dirty="0">
                    <a:effectLst/>
                    <a:cs typeface="Times New Roman" panose="02020603050405020304" pitchFamily="18" charset="0"/>
                  </a:rPr>
                  <a:t>个观测点，每个观测点的解释变量</a:t>
                </a:r>
                <a14:m>
                  <m:oMath xmlns:m="http://schemas.openxmlformats.org/officeDocument/2006/math">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𝑖</m:t>
                        </m:r>
                      </m:sub>
                    </m:sSub>
                  </m:oMath>
                </a14:m>
                <a:r>
                  <a:rPr lang="zh-CN" sz="2000" dirty="0">
                    <a:effectLst/>
                    <a:cs typeface="Times New Roman" panose="02020603050405020304" pitchFamily="18" charset="0"/>
                  </a:rPr>
                  <a:t>都是固定值。</a:t>
                </a:r>
                <a:endParaRPr lang="en-CA" altLang="zh-CN" sz="2000" dirty="0">
                  <a:effectLst/>
                  <a:cs typeface="Times New Roman" panose="02020603050405020304" pitchFamily="18" charset="0"/>
                </a:endParaRPr>
              </a:p>
              <a:p>
                <a:endParaRPr lang="en-CA" sz="2000" dirty="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例如要研究温度对细菌生长的影响</a:t>
                </a:r>
                <a:r>
                  <a:rPr lang="zh-CN" altLang="en-US" sz="2000" dirty="0">
                    <a:effectLst/>
                    <a:latin typeface="Calibri" panose="020F0502020204030204" pitchFamily="34" charset="0"/>
                    <a:cs typeface="Times New Roman" panose="02020603050405020304" pitchFamily="18" charset="0"/>
                  </a:rPr>
                  <a:t>：</a:t>
                </a:r>
                <a:r>
                  <a:rPr lang="zh-CN" sz="2000" dirty="0">
                    <a:effectLst/>
                    <a:latin typeface="Calibri" panose="020F0502020204030204" pitchFamily="34" charset="0"/>
                    <a:cs typeface="Times New Roman" panose="02020603050405020304" pitchFamily="18" charset="0"/>
                  </a:rPr>
                  <a:t>解释变量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𝑋</m:t>
                    </m:r>
                    <m:r>
                      <a:rPr lang="en-CA"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温度</m:t>
                    </m:r>
                  </m:oMath>
                </a14:m>
                <a:r>
                  <a:rPr lang="zh-CN" sz="2000" dirty="0">
                    <a:effectLst/>
                    <a:latin typeface="Calibri" panose="020F0502020204030204" pitchFamily="34" charset="0"/>
                    <a:cs typeface="Times New Roman" panose="02020603050405020304" pitchFamily="18" charset="0"/>
                  </a:rPr>
                  <a:t>，被解释变量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𝑌</m:t>
                    </m:r>
                    <m:r>
                      <a:rPr lang="en-CA"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细菌生长速度</m:t>
                    </m:r>
                    <m:r>
                      <a:rPr lang="zh-CN" sz="2000" i="1">
                        <a:effectLst/>
                        <a:latin typeface="Cambria Math" panose="02040503050406030204" pitchFamily="18" charset="0"/>
                        <a:cs typeface="Times New Roman" panose="02020603050405020304" pitchFamily="18" charset="0"/>
                      </a:rPr>
                      <m:t>。</m:t>
                    </m:r>
                  </m:oMath>
                </a14:m>
                <a:endParaRPr lang="en-CA" altLang="zh-CN" sz="2000" dirty="0">
                  <a:effectLst/>
                  <a:latin typeface="Calibri" panose="020F0502020204030204" pitchFamily="34" charset="0"/>
                  <a:cs typeface="Times New Roman" panose="02020603050405020304" pitchFamily="18" charset="0"/>
                </a:endParaRPr>
              </a:p>
              <a:p>
                <a:pPr marL="822325" lvl="1" indent="-460375"/>
                <a:r>
                  <a:rPr lang="zh-CN" altLang="en-US" dirty="0">
                    <a:effectLst/>
                    <a:latin typeface="Calibri" panose="020F0502020204030204" pitchFamily="34" charset="0"/>
                    <a:cs typeface="Times New Roman" panose="02020603050405020304" pitchFamily="18" charset="0"/>
                  </a:rPr>
                  <a:t>第一次</a:t>
                </a:r>
                <a:r>
                  <a:rPr lang="zh-CN" dirty="0">
                    <a:effectLst/>
                    <a:latin typeface="Calibri" panose="020F0502020204030204" pitchFamily="34" charset="0"/>
                    <a:cs typeface="Times New Roman" panose="02020603050405020304" pitchFamily="18" charset="0"/>
                  </a:rPr>
                  <a:t>实验得到两个观测点值：观测点</a:t>
                </a:r>
                <a:r>
                  <a:rPr lang="en-US" dirty="0">
                    <a:effectLst/>
                    <a:cs typeface="Times New Roman" panose="02020603050405020304" pitchFamily="18" charset="0"/>
                  </a:rPr>
                  <a:t>1</a:t>
                </a:r>
                <a:r>
                  <a:rPr lang="zh-CN" dirty="0">
                    <a:effectLst/>
                    <a:latin typeface="Calibri" panose="020F0502020204030204" pitchFamily="34" charset="0"/>
                    <a:cs typeface="Times New Roman" panose="02020603050405020304" pitchFamily="18" charset="0"/>
                  </a:rPr>
                  <a:t>控制温度为</a:t>
                </a:r>
                <a:r>
                  <a:rPr lang="en-US" dirty="0">
                    <a:effectLst/>
                    <a:cs typeface="Times New Roman" panose="02020603050405020304" pitchFamily="18" charset="0"/>
                  </a:rPr>
                  <a:t>30</a:t>
                </a:r>
                <a:r>
                  <a:rPr lang="zh-CN" dirty="0">
                    <a:effectLst/>
                    <a:latin typeface="Calibri" panose="020F0502020204030204" pitchFamily="34" charset="0"/>
                    <a:cs typeface="Times New Roman" panose="02020603050405020304" pitchFamily="18" charset="0"/>
                  </a:rPr>
                  <a:t>摄氏度，观测点</a:t>
                </a:r>
                <a:r>
                  <a:rPr lang="en-US" dirty="0">
                    <a:effectLst/>
                    <a:cs typeface="Times New Roman" panose="02020603050405020304" pitchFamily="18" charset="0"/>
                  </a:rPr>
                  <a:t>2</a:t>
                </a:r>
                <a:r>
                  <a:rPr lang="zh-CN" dirty="0">
                    <a:effectLst/>
                    <a:latin typeface="Calibri" panose="020F0502020204030204" pitchFamily="34" charset="0"/>
                    <a:cs typeface="Times New Roman" panose="02020603050405020304" pitchFamily="18" charset="0"/>
                  </a:rPr>
                  <a:t>控制温度为</a:t>
                </a:r>
                <a:r>
                  <a:rPr lang="en-US" dirty="0">
                    <a:effectLst/>
                    <a:cs typeface="Times New Roman" panose="02020603050405020304" pitchFamily="18" charset="0"/>
                  </a:rPr>
                  <a:t>60</a:t>
                </a:r>
                <a:r>
                  <a:rPr lang="zh-CN" dirty="0">
                    <a:effectLst/>
                    <a:latin typeface="Calibri" panose="020F0502020204030204" pitchFamily="34" charset="0"/>
                    <a:cs typeface="Times New Roman" panose="02020603050405020304" pitchFamily="18" charset="0"/>
                  </a:rPr>
                  <a:t>摄氏度</a:t>
                </a:r>
                <a:r>
                  <a:rPr lang="zh-CN" altLang="en-US" dirty="0">
                    <a:latin typeface="Calibri" panose="020F0502020204030204" pitchFamily="34" charset="0"/>
                    <a:cs typeface="Times New Roman" panose="02020603050405020304" pitchFamily="18" charset="0"/>
                  </a:rPr>
                  <a:t>。</a:t>
                </a:r>
                <a:r>
                  <a:rPr lang="zh-CN" dirty="0">
                    <a:effectLst/>
                    <a:latin typeface="Calibri" panose="020F0502020204030204" pitchFamily="34" charset="0"/>
                    <a:cs typeface="Times New Roman" panose="02020603050405020304" pitchFamily="18" charset="0"/>
                  </a:rPr>
                  <a:t>如果我们做第二次实验，还是使用同样的温度，</a:t>
                </a:r>
                <a:endParaRPr lang="en-CA" altLang="zh-CN" dirty="0">
                  <a:effectLst/>
                  <a:latin typeface="Calibri" panose="020F0502020204030204" pitchFamily="34" charset="0"/>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在这种情况下，我们认为解释变量温度是固定的，因为第一观测点和第二观测点的解释变量</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zh-CN" sz="2000">
                            <a:effectLst/>
                            <a:latin typeface="Cambria Math" panose="02040503050406030204" pitchFamily="18" charset="0"/>
                            <a:cs typeface="Times New Roman" panose="02020603050405020304" pitchFamily="18" charset="0"/>
                          </a:rPr>
                          <m:t>温度</m:t>
                        </m:r>
                      </m:e>
                      <m:sub>
                        <m:r>
                          <a:rPr lang="en-US" sz="2000">
                            <a:effectLst/>
                            <a:latin typeface="Cambria Math" panose="02040503050406030204" pitchFamily="18" charset="0"/>
                            <a:cs typeface="Times New Roman" panose="02020603050405020304" pitchFamily="18" charset="0"/>
                          </a:rPr>
                          <m:t>1</m:t>
                        </m:r>
                      </m:sub>
                    </m:sSub>
                  </m:oMath>
                </a14:m>
                <a:r>
                  <a:rPr lang="en-US" sz="2000" dirty="0">
                    <a:cs typeface="Times New Roman" panose="02020603050405020304" pitchFamily="18" charset="0"/>
                  </a:rPr>
                  <a:t> </a:t>
                </a:r>
                <a14:m>
                  <m:oMath xmlns:m="http://schemas.openxmlformats.org/officeDocument/2006/math">
                    <m:r>
                      <a:rPr lang="en-US" sz="2000" i="1">
                        <a:latin typeface="Cambria Math" panose="02040503050406030204" pitchFamily="18" charset="0"/>
                        <a:cs typeface="Times New Roman" panose="02020603050405020304" pitchFamily="18" charset="0"/>
                      </a:rPr>
                      <m:t>=30</m:t>
                    </m:r>
                  </m:oMath>
                </a14:m>
                <a:r>
                  <a:rPr lang="zh-CN" sz="2000" dirty="0">
                    <a:effectLst/>
                    <a:latin typeface="Calibri" panose="020F0502020204030204" pitchFamily="34" charset="0"/>
                    <a:cs typeface="Times New Roman" panose="02020603050405020304" pitchFamily="18" charset="0"/>
                  </a:rPr>
                  <a:t>和</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2</m:t>
                            </m:r>
                          </m:sub>
                        </m:sSub>
                        <m:r>
                          <a:rPr lang="en-US"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温度</m:t>
                        </m:r>
                      </m:e>
                      <m:sub>
                        <m:r>
                          <a:rPr lang="en-US" sz="2000" i="1">
                            <a:effectLst/>
                            <a:latin typeface="Cambria Math" panose="02040503050406030204" pitchFamily="18" charset="0"/>
                            <a:cs typeface="Times New Roman" panose="02020603050405020304" pitchFamily="18" charset="0"/>
                          </a:rPr>
                          <m:t>2</m:t>
                        </m:r>
                      </m:sub>
                    </m:sSub>
                  </m:oMath>
                </a14:m>
                <a:r>
                  <a:rPr lang="en-US" sz="2000" dirty="0">
                    <a:cs typeface="Times New Roman" panose="02020603050405020304" pitchFamily="18" charset="0"/>
                  </a:rPr>
                  <a:t> </a:t>
                </a:r>
                <a14:m>
                  <m:oMath xmlns:m="http://schemas.openxmlformats.org/officeDocument/2006/math">
                    <m:r>
                      <a:rPr lang="en-US" sz="2000" i="1">
                        <a:latin typeface="Cambria Math" panose="02040503050406030204" pitchFamily="18" charset="0"/>
                        <a:cs typeface="Times New Roman" panose="02020603050405020304" pitchFamily="18" charset="0"/>
                      </a:rPr>
                      <m:t>=60</m:t>
                    </m:r>
                  </m:oMath>
                </a14:m>
                <a:r>
                  <a:rPr lang="zh-CN" sz="2000" dirty="0">
                    <a:effectLst/>
                    <a:latin typeface="Calibri" panose="020F0502020204030204" pitchFamily="34" charset="0"/>
                    <a:cs typeface="Times New Roman" panose="02020603050405020304" pitchFamily="18" charset="0"/>
                  </a:rPr>
                  <a:t>是固定的。</a:t>
                </a:r>
                <a:endParaRPr lang="en-CA" altLang="zh-CN" sz="2000" dirty="0">
                  <a:effectLst/>
                  <a:latin typeface="Calibri" panose="020F0502020204030204" pitchFamily="34" charset="0"/>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但细菌生长</a:t>
                </a:r>
                <a14:m>
                  <m:oMath xmlns:m="http://schemas.openxmlformats.org/officeDocument/2006/math">
                    <m:r>
                      <a:rPr lang="en-CA" sz="2000" i="1" smtClean="0">
                        <a:effectLst/>
                        <a:latin typeface="Cambria Math" panose="02040503050406030204" pitchFamily="18" charset="0"/>
                        <a:cs typeface="Times New Roman" panose="02020603050405020304" pitchFamily="18" charset="0"/>
                      </a:rPr>
                      <m:t>𝑌</m:t>
                    </m:r>
                  </m:oMath>
                </a14:m>
                <a:r>
                  <a:rPr lang="zh-CN" sz="2000" dirty="0">
                    <a:effectLst/>
                    <a:latin typeface="Calibri" panose="020F0502020204030204" pitchFamily="34" charset="0"/>
                    <a:cs typeface="Times New Roman" panose="02020603050405020304" pitchFamily="18" charset="0"/>
                  </a:rPr>
                  <a:t>除了温度还会受到其它观测不到的随机干扰因素影响，因此细菌生长速度是随机的。</a:t>
                </a:r>
                <a:endParaRPr lang="en-CA" sz="20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440D4494-E3DA-4856-A613-16A4AC45CEE3}"/>
                  </a:ext>
                </a:extLst>
              </p:cNvPr>
              <p:cNvSpPr>
                <a:spLocks noGrp="1" noRot="1" noChangeAspect="1" noMove="1" noResize="1" noEditPoints="1" noAdjustHandles="1" noChangeArrowheads="1" noChangeShapeType="1" noTextEdit="1"/>
              </p:cNvSpPr>
              <p:nvPr>
                <p:ph type="body" idx="1"/>
              </p:nvPr>
            </p:nvSpPr>
            <p:spPr>
              <a:xfrm>
                <a:off x="452474" y="1116419"/>
                <a:ext cx="11287051" cy="5221061"/>
              </a:xfrm>
              <a:blipFill>
                <a:blip r:embed="rId3"/>
                <a:stretch>
                  <a:fillRect l="-270" t="-583" r="-275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B06567B-F9A5-4051-8A0C-8B0BD166A20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44634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F9F86EF-726E-4F71-97D2-4730B85415AE}"/>
                  </a:ext>
                </a:extLst>
              </p:cNvPr>
              <p:cNvSpPr>
                <a:spLocks noGrp="1"/>
              </p:cNvSpPr>
              <p:nvPr>
                <p:ph type="title"/>
              </p:nvPr>
            </p:nvSpPr>
            <p:spPr/>
            <p:txBody>
              <a:bodyPr/>
              <a:lstStyle/>
              <a:p>
                <a:r>
                  <a:rPr lang="zh-CN" b="1" dirty="0">
                    <a:effectLst/>
                    <a:ea typeface="DengXian" panose="02010600030101010101" pitchFamily="2" charset="-122"/>
                    <a:cs typeface="Times New Roman" panose="02020603050405020304" pitchFamily="18" charset="0"/>
                  </a:rPr>
                  <a:t>假设</a:t>
                </a:r>
                <a:r>
                  <a:rPr lang="en-US" b="1" dirty="0">
                    <a:effectLst/>
                    <a:latin typeface="DengXian" panose="02010600030101010101" pitchFamily="2" charset="-122"/>
                    <a:cs typeface="Times New Roman" panose="02020603050405020304" pitchFamily="18" charset="0"/>
                  </a:rPr>
                  <a:t>2</a:t>
                </a:r>
                <a:r>
                  <a:rPr lang="zh-CN" b="1" dirty="0">
                    <a:effectLst/>
                    <a:ea typeface="DengXian" panose="02010600030101010101" pitchFamily="2" charset="-122"/>
                    <a:cs typeface="Times New Roman" panose="02020603050405020304" pitchFamily="18" charset="0"/>
                  </a:rPr>
                  <a:t>：</a:t>
                </a:r>
                <a14:m>
                  <m:oMath xmlns:m="http://schemas.openxmlformats.org/officeDocument/2006/math">
                    <m:r>
                      <a:rPr lang="en-US"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b="1">
                        <a:effectLst/>
                        <a:latin typeface="Cambria Math" panose="02040503050406030204" pitchFamily="18" charset="0"/>
                        <a:ea typeface="DengXian" panose="02010600030101010101" pitchFamily="2" charset="-122"/>
                        <a:cs typeface="Times New Roman" panose="02020603050405020304" pitchFamily="18" charset="0"/>
                      </a:rPr>
                      <m:t>=</m:t>
                    </m:r>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b="1">
                        <a:effectLst/>
                        <a:latin typeface="Cambria Math" panose="02040503050406030204" pitchFamily="18" charset="0"/>
                        <a:ea typeface="DengXian" panose="02010600030101010101" pitchFamily="2" charset="-122"/>
                        <a:cs typeface="Times New Roman" panose="02020603050405020304" pitchFamily="18" charset="0"/>
                      </a:rPr>
                      <m:t>+</m:t>
                    </m:r>
                    <m:r>
                      <a:rPr lang="en-US" b="1" i="1">
                        <a:effectLst/>
                        <a:latin typeface="Cambria Math" panose="02040503050406030204" pitchFamily="18" charset="0"/>
                        <a:ea typeface="DengXian" panose="02010600030101010101" pitchFamily="2" charset="-122"/>
                        <a:cs typeface="Times New Roman" panose="02020603050405020304" pitchFamily="18" charset="0"/>
                      </a:rPr>
                      <m:t>𝒆</m:t>
                    </m:r>
                  </m:oMath>
                </a14:m>
                <a:endParaRPr lang="en-CA" dirty="0"/>
              </a:p>
            </p:txBody>
          </p:sp>
        </mc:Choice>
        <mc:Fallback xmlns="">
          <p:sp>
            <p:nvSpPr>
              <p:cNvPr id="2" name="Title 1">
                <a:extLst>
                  <a:ext uri="{FF2B5EF4-FFF2-40B4-BE49-F238E27FC236}">
                    <a16:creationId xmlns:a16="http://schemas.microsoft.com/office/drawing/2014/main" id="{DF9F86EF-726E-4F71-97D2-4730B85415AE}"/>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B3A8954-E5AE-4252-8B9B-E4051877CD8E}"/>
                  </a:ext>
                </a:extLst>
              </p:cNvPr>
              <p:cNvSpPr>
                <a:spLocks noGrp="1"/>
              </p:cNvSpPr>
              <p:nvPr>
                <p:ph type="body" idx="1"/>
              </p:nvPr>
            </p:nvSpPr>
            <p:spPr>
              <a:xfrm>
                <a:off x="529265" y="1059712"/>
                <a:ext cx="10871200" cy="5221061"/>
              </a:xfrm>
            </p:spPr>
            <p:txBody>
              <a:bodyPr/>
              <a:lstStyle/>
              <a:p>
                <a:r>
                  <a:rPr lang="zh-CN" dirty="0">
                    <a:effectLst/>
                    <a:ea typeface="DengXian" panose="02010600030101010101" pitchFamily="2" charset="-122"/>
                    <a:cs typeface="Times New Roman" panose="02020603050405020304" pitchFamily="18" charset="0"/>
                  </a:rPr>
                  <a:t>被解释变量是解释变量的线性函数并加上一个干扰项</a:t>
                </a:r>
                <a:endParaRPr lang="en-CA" altLang="zh-CN" dirty="0">
                  <a:effectLst/>
                  <a:ea typeface="DengXian" panose="02010600030101010101" pitchFamily="2" charset="-122"/>
                  <a:cs typeface="Times New Roman" panose="02020603050405020304" pitchFamily="18" charset="0"/>
                </a:endParaRPr>
              </a:p>
              <a:p>
                <a:endParaRPr lang="en-CA"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这里的线性关系是针对解释变量系数而言的</a:t>
                </a:r>
                <a:r>
                  <a:rPr lang="zh-CN" altLang="en-US"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pPr lvl="1"/>
                <a:r>
                  <a:rPr lang="zh-CN" altLang="en-US" sz="2400" dirty="0">
                    <a:effectLst/>
                    <a:ea typeface="DengXian" panose="02010600030101010101" pitchFamily="2" charset="-122"/>
                    <a:cs typeface="Times New Roman" panose="02020603050405020304" pitchFamily="18" charset="0"/>
                  </a:rPr>
                  <a:t>线性</a:t>
                </a:r>
                <a:r>
                  <a:rPr lang="zh-CN" sz="2400" dirty="0">
                    <a:effectLst/>
                    <a:ea typeface="DengXian" panose="02010600030101010101" pitchFamily="2" charset="-122"/>
                    <a:cs typeface="Times New Roman" panose="02020603050405020304" pitchFamily="18" charset="0"/>
                  </a:rPr>
                  <a:t>回归模型：</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𝜇</m:t>
                    </m:r>
                  </m:oMath>
                </a14:m>
                <a:r>
                  <a:rPr lang="zh-CN" sz="2400" dirty="0">
                    <a:effectLst/>
                    <a:ea typeface="DengXian" panose="02010600030101010101" pitchFamily="2" charset="-122"/>
                    <a:cs typeface="Times New Roman" panose="02020603050405020304" pitchFamily="18" charset="0"/>
                  </a:rPr>
                  <a:t>，</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sin</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𝑣</m:t>
                    </m:r>
                  </m:oMath>
                </a14:m>
                <a:r>
                  <a:rPr lang="zh-CN" sz="2400" dirty="0">
                    <a:effectLst/>
                    <a:ea typeface="DengXian" panose="02010600030101010101" pitchFamily="2" charset="-122"/>
                    <a:cs typeface="Times New Roman" panose="02020603050405020304" pitchFamily="18" charset="0"/>
                  </a:rPr>
                  <a:t>，</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f>
                      <m:fPr>
                        <m:ctrlPr>
                          <a:rPr lang="en-CA" sz="2400" i="1">
                            <a:effectLst/>
                            <a:latin typeface="Cambria Math" panose="02040503050406030204" pitchFamily="18" charset="0"/>
                            <a:cs typeface="Times New Roman" panose="02020603050405020304" pitchFamily="18" charset="0"/>
                          </a:rPr>
                        </m:ctrlPr>
                      </m:fPr>
                      <m:num>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den>
                    </m:f>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sz="2400" dirty="0">
                  <a:effectLst/>
                  <a:ea typeface="DengXian" panose="02010600030101010101" pitchFamily="2" charset="-122"/>
                  <a:cs typeface="Times New Roman" panose="02020603050405020304" pitchFamily="18" charset="0"/>
                </a:endParaRPr>
              </a:p>
              <a:p>
                <a:pPr lvl="1"/>
                <a:r>
                  <a:rPr lang="zh-CN" sz="2400" dirty="0">
                    <a:effectLst/>
                    <a:ea typeface="DengXian" panose="02010600030101010101" pitchFamily="2" charset="-122"/>
                    <a:cs typeface="Times New Roman" panose="02020603050405020304" pitchFamily="18" charset="0"/>
                  </a:rPr>
                  <a:t>非线性</a:t>
                </a:r>
                <a:r>
                  <a:rPr lang="zh-CN" altLang="en-US" sz="2400" dirty="0">
                    <a:effectLst/>
                    <a:ea typeface="DengXian" panose="02010600030101010101" pitchFamily="2" charset="-122"/>
                    <a:cs typeface="Times New Roman" panose="02020603050405020304" pitchFamily="18" charset="0"/>
                  </a:rPr>
                  <a:t>回归模型</a:t>
                </a:r>
                <a:r>
                  <a:rPr lang="zh-CN" sz="2400" dirty="0">
                    <a:effectLst/>
                    <a:ea typeface="DengXian" panose="02010600030101010101" pitchFamily="2" charset="-122"/>
                    <a:cs typeface="Times New Roman" panose="02020603050405020304" pitchFamily="18" charset="0"/>
                  </a:rPr>
                  <a:t>：</a:t>
                </a:r>
                <a14:m>
                  <m:oMath xmlns:m="http://schemas.openxmlformats.org/officeDocument/2006/math">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Y</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sSup>
                      <m:sSupPr>
                        <m:ctrlPr>
                          <a:rPr lang="en-CA" sz="2400" i="1">
                            <a:effectLst/>
                            <a:latin typeface="Cambria Math" panose="02040503050406030204" pitchFamily="18" charset="0"/>
                            <a:cs typeface="Times New Roman" panose="02020603050405020304" pitchFamily="18" charset="0"/>
                          </a:rPr>
                        </m:ctrlPr>
                      </m:sSup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e>
                      <m:sup>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sup>
                    </m:sSup>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𝜀</m:t>
                    </m:r>
                  </m:oMath>
                </a14:m>
                <a:r>
                  <a:rPr lang="zh-CN" sz="2400" dirty="0">
                    <a:effectLst/>
                    <a:ea typeface="DengXian" panose="02010600030101010101" pitchFamily="2" charset="-122"/>
                    <a:cs typeface="Times New Roman" panose="02020603050405020304" pitchFamily="18" charset="0"/>
                  </a:rPr>
                  <a:t>。</a:t>
                </a:r>
                <a:endParaRPr lang="en-CA" altLang="zh-CN" sz="2400"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在应用过程中，我们可以把一些非线性模型通过数学方法转换成线性模型，例如</a:t>
                </a:r>
                <a14:m>
                  <m:oMath xmlns:m="http://schemas.openxmlformats.org/officeDocument/2006/math">
                    <m:r>
                      <a:rPr lang="zh-CN" altLang="en-US" i="1">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𝑌</m:t>
                    </m:r>
                    <m:r>
                      <a:rPr lang="en-CA">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𝐴𝑋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𝛽</m:t>
                        </m:r>
                      </m:sup>
                    </m:sSup>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exp</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𝐴</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𝛽</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sz="2800" dirty="0">
                    <a:effectLst/>
                    <a:ea typeface="DengXian" panose="02010600030101010101" pitchFamily="2" charset="-122"/>
                    <a:cs typeface="Times New Roman" panose="02020603050405020304" pitchFamily="18" charset="0"/>
                  </a:rPr>
                  <a:t>。</a:t>
                </a:r>
                <a:endParaRPr lang="en-CA" sz="2800" dirty="0"/>
              </a:p>
            </p:txBody>
          </p:sp>
        </mc:Choice>
        <mc:Fallback xmlns="">
          <p:sp>
            <p:nvSpPr>
              <p:cNvPr id="3" name="Text Placeholder 2">
                <a:extLst>
                  <a:ext uri="{FF2B5EF4-FFF2-40B4-BE49-F238E27FC236}">
                    <a16:creationId xmlns:a16="http://schemas.microsoft.com/office/drawing/2014/main" id="{2B3A8954-E5AE-4252-8B9B-E4051877CD8E}"/>
                  </a:ext>
                </a:extLst>
              </p:cNvPr>
              <p:cNvSpPr>
                <a:spLocks noGrp="1" noRot="1" noChangeAspect="1" noMove="1" noResize="1" noEditPoints="1" noAdjustHandles="1" noChangeArrowheads="1" noChangeShapeType="1" noTextEdit="1"/>
              </p:cNvSpPr>
              <p:nvPr>
                <p:ph type="body" idx="1"/>
              </p:nvPr>
            </p:nvSpPr>
            <p:spPr>
              <a:xfrm>
                <a:off x="529265" y="1059712"/>
                <a:ext cx="10871200" cy="5221061"/>
              </a:xfrm>
              <a:blipFill>
                <a:blip r:embed="rId3"/>
                <a:stretch>
                  <a:fillRect l="-505"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2B38E5C-BEC0-4F45-8484-46D636E704F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59886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B9CC1C8-5578-4AFA-AA5B-278425687B66}"/>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entury" pitchFamily="18" charset="0"/>
                    <a:ea typeface="DengXian" panose="02010600030101010101" pitchFamily="2" charset="-122"/>
                    <a:cs typeface="Times New Roman" panose="02020603050405020304" pitchFamily="18" charset="0"/>
                  </a:rPr>
                  <a:t>假设</a:t>
                </a:r>
                <a:r>
                  <a:rPr kumimoji="0" lang="en-US" sz="2800" b="1" i="0" u="none" strike="noStrike" kern="1200" cap="none" spc="0" normalizeH="0" baseline="0" noProof="0" dirty="0">
                    <a:ln>
                      <a:noFill/>
                    </a:ln>
                    <a:solidFill>
                      <a:prstClr val="black"/>
                    </a:solidFill>
                    <a:effectLst/>
                    <a:uLnTx/>
                    <a:uFillTx/>
                    <a:latin typeface="DengXian" panose="02010600030101010101" pitchFamily="2" charset="-122"/>
                    <a:ea typeface="+mj-ea"/>
                    <a:cs typeface="Times New Roman" panose="02020603050405020304" pitchFamily="18" charset="0"/>
                  </a:rPr>
                  <a:t>2</a:t>
                </a:r>
                <a:r>
                  <a:rPr kumimoji="0" lang="zh-CN" altLang="en-US" sz="2800" b="1" i="0" u="none" strike="noStrike" kern="1200" cap="none" spc="0" normalizeH="0" baseline="0" noProof="0" dirty="0">
                    <a:ln>
                      <a:noFill/>
                    </a:ln>
                    <a:solidFill>
                      <a:prstClr val="black"/>
                    </a:solidFill>
                    <a:effectLst/>
                    <a:uLnTx/>
                    <a:uFillTx/>
                    <a:latin typeface="Century"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𝒀</m:t>
                    </m:r>
                    <m:r>
                      <a:rPr kumimoji="0" lang="en-US"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𝜷</m:t>
                    </m:r>
                    <m:r>
                      <a:rPr kumimoji="0" lang="en-US"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oMath>
                </a14:m>
                <a:endParaRPr lang="en-CA" dirty="0"/>
              </a:p>
            </p:txBody>
          </p:sp>
        </mc:Choice>
        <mc:Fallback xmlns="">
          <p:sp>
            <p:nvSpPr>
              <p:cNvPr id="2" name="Title 1">
                <a:extLst>
                  <a:ext uri="{FF2B5EF4-FFF2-40B4-BE49-F238E27FC236}">
                    <a16:creationId xmlns:a16="http://schemas.microsoft.com/office/drawing/2014/main" id="{9B9CC1C8-5578-4AFA-AA5B-278425687B66}"/>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2878F6F-2C1F-4BCD-A2FB-BCD0C7CF87F4}"/>
                  </a:ext>
                </a:extLst>
              </p:cNvPr>
              <p:cNvSpPr>
                <a:spLocks noGrp="1"/>
              </p:cNvSpPr>
              <p:nvPr>
                <p:ph type="body" idx="1"/>
              </p:nvPr>
            </p:nvSpPr>
            <p:spPr/>
            <p:txBody>
              <a:bodyPr/>
              <a:lstStyle/>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前面的控制实验里，如果我们只有两个观测点，样本数量</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。根据假设</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，观测点</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400" dirty="0">
                    <a:effectLst/>
                    <a:latin typeface="Calibri" panose="020F0502020204030204" pitchFamily="34" charset="0"/>
                    <a:ea typeface="DengXian" panose="02010600030101010101" pitchFamily="2" charset="-122"/>
                    <a:cs typeface="Times New Roman" panose="02020603050405020304" pitchFamily="18" charset="0"/>
                  </a:rPr>
                  <a:t>和</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的被</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解释变量，解释变量和干扰项存在以下线性关系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α</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α</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pPr>
                <a:r>
                  <a:rPr lang="zh-CN" sz="24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是第</a:t>
                </a:r>
                <a:r>
                  <a:rPr lang="en-CA" sz="24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400" dirty="0">
                    <a:effectLst/>
                    <a:latin typeface="DengXian" panose="02010600030101010101" pitchFamily="2" charset="-122"/>
                    <a:ea typeface="DengXian" panose="02010600030101010101" pitchFamily="2" charset="-122"/>
                    <a:cs typeface="Times New Roman" panose="02020603050405020304" pitchFamily="18" charset="0"/>
                  </a:rPr>
                  <a:t>个和第</a:t>
                </a:r>
                <a:r>
                  <a:rPr lang="en-CA"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DengXian" panose="02010600030101010101" pitchFamily="2" charset="-122"/>
                    <a:ea typeface="DengXian" panose="02010600030101010101" pitchFamily="2" charset="-122"/>
                    <a:cs typeface="Times New Roman" panose="02020603050405020304" pitchFamily="18" charset="0"/>
                  </a:rPr>
                  <a:t>个观测点（观测不到）的干扰项</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400"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C2878F6F-2C1F-4BCD-A2FB-BCD0C7CF87F4}"/>
                  </a:ext>
                </a:extLst>
              </p:cNvPr>
              <p:cNvSpPr>
                <a:spLocks noGrp="1" noRot="1" noChangeAspect="1" noMove="1" noResize="1" noEditPoints="1" noAdjustHandles="1" noChangeArrowheads="1" noChangeShapeType="1" noTextEdit="1"/>
              </p:cNvSpPr>
              <p:nvPr>
                <p:ph type="body" idx="1"/>
              </p:nvPr>
            </p:nvSpPr>
            <p:spPr>
              <a:blipFill>
                <a:blip r:embed="rId3"/>
                <a:stretch>
                  <a:fillRect l="-841" r="-37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8E5456D-20FC-4E67-A467-E11291CA2FF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257686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2726</TotalTime>
  <Words>7806</Words>
  <Application>Microsoft Office PowerPoint</Application>
  <PresentationFormat>Widescreen</PresentationFormat>
  <Paragraphs>396</Paragraphs>
  <Slides>49</Slides>
  <Notes>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60" baseType="lpstr">
      <vt:lpstr>DengXian</vt:lpstr>
      <vt:lpstr>Arial</vt:lpstr>
      <vt:lpstr>Calibri</vt:lpstr>
      <vt:lpstr>Cambria Math</vt:lpstr>
      <vt:lpstr>Century</vt:lpstr>
      <vt:lpstr>Franklin Gothic Book</vt:lpstr>
      <vt:lpstr>Perpetua</vt:lpstr>
      <vt:lpstr>Times New Roman</vt:lpstr>
      <vt:lpstr>Wingdings 2</vt:lpstr>
      <vt:lpstr>Theme1</vt:lpstr>
      <vt:lpstr>Equation</vt:lpstr>
      <vt:lpstr>第三章：线性回归 - 运用篇</vt:lpstr>
      <vt:lpstr>大纲</vt:lpstr>
      <vt:lpstr>固定解释变量</vt:lpstr>
      <vt:lpstr>随机解释变量</vt:lpstr>
      <vt:lpstr>回归模型假设（固定解释变量vs.随机解释变量）</vt:lpstr>
      <vt:lpstr>理解固定解释变量下的回归模型假设</vt:lpstr>
      <vt:lpstr>假设1：解释变量X是固定的</vt:lpstr>
      <vt:lpstr>假设2：Y=Xβ+e</vt:lpstr>
      <vt:lpstr>假设2：Y=Xβ+e</vt:lpstr>
      <vt:lpstr>假设3： E[e]=0</vt:lpstr>
      <vt:lpstr>假设3： E[e]=0</vt:lpstr>
      <vt:lpstr>假设3： E[e]=0</vt:lpstr>
      <vt:lpstr>假设3： E[e]=0</vt:lpstr>
      <vt:lpstr>假设4：E(ee′)=σ^2 I</vt:lpstr>
      <vt:lpstr>假设4：E(ee′)=σ^2 I</vt:lpstr>
      <vt:lpstr>假设5： e~N(0,σ^2 I)</vt:lpstr>
      <vt:lpstr>假设6：解释变量之间不存在共线性，并且观测点数量大于被解释变量数</vt:lpstr>
      <vt:lpstr>随机解释变量下的回归模型假设</vt:lpstr>
      <vt:lpstr>假设1：解释变量X是随机的，或随机与固定混合的</vt:lpstr>
      <vt:lpstr>假设2： Y=Xβ+e</vt:lpstr>
      <vt:lpstr>假设3：E(e│X)=0</vt:lpstr>
      <vt:lpstr>假设3：E(e│X)=0</vt:lpstr>
      <vt:lpstr>假设3：E(e│X)=0</vt:lpstr>
      <vt:lpstr>假设4：E(ee′│X)=σ^2 I</vt:lpstr>
      <vt:lpstr>假设5：e|X~N(0,σ^2 I)</vt:lpstr>
      <vt:lpstr>假设6：解释变量之间不存在共线性，并且样本数量不少于被解释变量数</vt:lpstr>
      <vt:lpstr>样本估计系数性质</vt:lpstr>
      <vt:lpstr>样本最小二乘法</vt:lpstr>
      <vt:lpstr>样本最小二乘法</vt:lpstr>
      <vt:lpstr>大样本和小样本下的最小二乘法样本系数估计值性质</vt:lpstr>
      <vt:lpstr>固定解释变量，小样本性质，无偏性</vt:lpstr>
      <vt:lpstr>固定解释变量，小样本性质，方差</vt:lpstr>
      <vt:lpstr>固定解释变量，小样本性质，方差</vt:lpstr>
      <vt:lpstr>固定解释变量，大样本性质</vt:lpstr>
      <vt:lpstr>固定解释变量，大样本性质， 一致性</vt:lpstr>
      <vt:lpstr>固定解释变量，大样本性质， 一致性</vt:lpstr>
      <vt:lpstr>固定解释变量，大样本性质， 一致性</vt:lpstr>
      <vt:lpstr>固定解释变量，大样本性质， 一致性</vt:lpstr>
      <vt:lpstr>随机解释变量，小样本性质，无偏性</vt:lpstr>
      <vt:lpstr>随机解释变量，小样本性质，方差</vt:lpstr>
      <vt:lpstr>随机解释变量，小样本性质，分布</vt:lpstr>
      <vt:lpstr>随机解释变量，大样本性质，一致性</vt:lpstr>
      <vt:lpstr>随机解释变量，大样本性质，分布</vt:lpstr>
      <vt:lpstr>有限样本和大样本假设检验</vt:lpstr>
      <vt:lpstr>假设检验：有限样本， 固定解释变量</vt:lpstr>
      <vt:lpstr>假设检验：有限样本， 固定解释变量</vt:lpstr>
      <vt:lpstr>假设检验：有限样本， 随机解释变量</vt:lpstr>
      <vt:lpstr>假设检验：大样本，固定自变量</vt:lpstr>
      <vt:lpstr>假设检验：大样本，随机自变量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Qiu, Jiaping</dc:creator>
  <cp:lastModifiedBy>Qiu, Jiaping</cp:lastModifiedBy>
  <cp:revision>130</cp:revision>
  <dcterms:created xsi:type="dcterms:W3CDTF">2020-07-04T20:06:14Z</dcterms:created>
  <dcterms:modified xsi:type="dcterms:W3CDTF">2020-09-17T03:47:58Z</dcterms:modified>
</cp:coreProperties>
</file>