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64" r:id="rId4"/>
    <p:sldId id="257" r:id="rId5"/>
    <p:sldId id="258" r:id="rId6"/>
    <p:sldId id="259" r:id="rId7"/>
    <p:sldId id="265" r:id="rId8"/>
    <p:sldId id="260" r:id="rId9"/>
    <p:sldId id="270" r:id="rId10"/>
    <p:sldId id="271" r:id="rId11"/>
    <p:sldId id="261" r:id="rId12"/>
    <p:sldId id="275" r:id="rId13"/>
    <p:sldId id="276" r:id="rId14"/>
    <p:sldId id="277" r:id="rId15"/>
    <p:sldId id="262" r:id="rId16"/>
    <p:sldId id="279" r:id="rId17"/>
    <p:sldId id="280" r:id="rId18"/>
    <p:sldId id="281" r:id="rId19"/>
    <p:sldId id="282" r:id="rId20"/>
    <p:sldId id="283" r:id="rId21"/>
    <p:sldId id="284"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0880990C-F54C-4882-88CB-44EA1A53275C}"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115060" y="546100"/>
            <a:ext cx="9572625" cy="646430"/>
          </a:xfrm>
        </p:spPr>
        <p:txBody>
          <a:bodyPr/>
          <a:lstStyle>
            <a:lvl1pPr>
              <a:defRPr>
                <a:solidFill>
                  <a:schemeClr val="tx1"/>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6" name="内容占位符 2"/>
          <p:cNvSpPr>
            <a:spLocks noGrp="1"/>
          </p:cNvSpPr>
          <p:nvPr>
            <p:ph idx="1"/>
          </p:nvPr>
        </p:nvSpPr>
        <p:spPr>
          <a:xfrm>
            <a:off x="622300" y="1508125"/>
            <a:ext cx="10947400" cy="486727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
            <a:pPr lvl="0"/>
            <a:r>
              <a:rPr lang="zh-CN" altLang="zh-CN" dirty="0" smtClean="0"/>
              <a:t>单击此处编辑母版标题样式</a:t>
            </a:r>
            <a:endParaRPr lang="zh-CN" altLang="zh-CN" dirty="0" smtClean="0"/>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6" name="图片 5" descr="图片5"/>
          <p:cNvPicPr>
            <a:picLocks noChangeAspect="1"/>
          </p:cNvPicPr>
          <p:nvPr userDrawn="1"/>
        </p:nvPicPr>
        <p:blipFill>
          <a:blip r:embed="rId5"/>
          <a:stretch>
            <a:fillRect/>
          </a:stretch>
        </p:blipFill>
        <p:spPr>
          <a:xfrm>
            <a:off x="0" y="0"/>
            <a:ext cx="12266930" cy="6858000"/>
          </a:xfrm>
          <a:prstGeom prst="rect">
            <a:avLst/>
          </a:prstGeom>
        </p:spPr>
      </p:pic>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endParaRPr lang="zh-CN" altLang="zh-CN" dirty="0" smtClean="0"/>
          </a:p>
        </p:txBody>
      </p:sp>
      <p:sp>
        <p:nvSpPr>
          <p:cNvPr id="1028" name="Rectangle 6"/>
          <p:cNvSpPr>
            <a:spLocks noGrp="1" noChangeArrowheads="1"/>
          </p:cNvSpPr>
          <p:nvPr>
            <p:ph type="body" idx="1"/>
          </p:nvPr>
        </p:nvSpPr>
        <p:spPr bwMode="auto">
          <a:xfrm>
            <a:off x="760095" y="1523365"/>
            <a:ext cx="10712450" cy="4861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a:p>
            <a:pPr lvl="2"/>
            <a:r>
              <a:rPr lang="zh-CN" altLang="zh-CN" smtClean="0"/>
              <a:t>第三级</a:t>
            </a:r>
            <a:endParaRPr lang="zh-CN" altLang="zh-CN" smtClean="0"/>
          </a:p>
          <a:p>
            <a:pPr lvl="3"/>
            <a:r>
              <a:rPr lang="zh-CN" altLang="zh-CN" smtClean="0"/>
              <a:t>第四级</a:t>
            </a:r>
            <a:endParaRPr lang="zh-CN" altLang="zh-CN" smtClean="0"/>
          </a:p>
          <a:p>
            <a:pPr lvl="4"/>
            <a:r>
              <a:rPr lang="zh-CN" altLang="zh-CN" smtClean="0"/>
              <a:t>第五级</a:t>
            </a:r>
            <a:endParaRPr lang="zh-CN" altLang="zh-CN" smtClean="0"/>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eaLnBrk="0" fontAlgn="base" hangingPunct="0">
        <a:spcBef>
          <a:spcPct val="0"/>
        </a:spcBef>
        <a:spcAft>
          <a:spcPct val="0"/>
        </a:spcAft>
        <a:defRPr sz="2400" b="1" kern="1200">
          <a:solidFill>
            <a:schemeClr val="tx2"/>
          </a:solidFill>
          <a:latin typeface="华文中宋" panose="02010600040101010101" charset="-122"/>
          <a:ea typeface="华文中宋" panose="02010600040101010101"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pic>
        <p:nvPicPr>
          <p:cNvPr id="4" name="图片 3" descr="图片3"/>
          <p:cNvPicPr>
            <a:picLocks noChangeAspect="1"/>
          </p:cNvPicPr>
          <p:nvPr/>
        </p:nvPicPr>
        <p:blipFill>
          <a:blip r:embed="rId1"/>
          <a:stretch>
            <a:fillRect/>
          </a:stretch>
        </p:blipFill>
        <p:spPr>
          <a:xfrm>
            <a:off x="69215" y="0"/>
            <a:ext cx="12207240" cy="6863715"/>
          </a:xfrm>
          <a:prstGeom prst="rect">
            <a:avLst/>
          </a:prstGeom>
        </p:spPr>
      </p:pic>
      <p:sp>
        <p:nvSpPr>
          <p:cNvPr id="5" name="文本框 4"/>
          <p:cNvSpPr txBox="1"/>
          <p:nvPr/>
        </p:nvSpPr>
        <p:spPr>
          <a:xfrm>
            <a:off x="2375535" y="3074035"/>
            <a:ext cx="6574790" cy="1207135"/>
          </a:xfrm>
          <a:prstGeom prst="rect">
            <a:avLst/>
          </a:prstGeom>
          <a:noFill/>
        </p:spPr>
        <p:txBody>
          <a:bodyPr wrap="square" rtlCol="0">
            <a:spAutoFit/>
          </a:bodyPr>
          <a:p>
            <a:pPr algn="l" fontAlgn="auto">
              <a:lnSpc>
                <a:spcPct val="110000"/>
              </a:lnSpc>
            </a:pPr>
            <a:r>
              <a:rPr lang="zh-CN" altLang="en-US" sz="2200" b="1" dirty="0">
                <a:latin typeface="华文中宋" panose="02010600040101010101" charset="-122"/>
                <a:ea typeface="华文中宋" panose="02010600040101010101" charset="-122"/>
              </a:rPr>
              <a:t>第十三章　财务报表列报</a:t>
            </a:r>
            <a:endParaRPr lang="zh-CN" altLang="en-US" sz="2200" b="1" dirty="0">
              <a:latin typeface="华文中宋" panose="02010600040101010101" charset="-122"/>
              <a:ea typeface="华文中宋" panose="02010600040101010101" charset="-122"/>
            </a:endParaRPr>
          </a:p>
          <a:p>
            <a:pPr algn="l" fontAlgn="auto">
              <a:lnSpc>
                <a:spcPct val="110000"/>
              </a:lnSpc>
            </a:pPr>
            <a:r>
              <a:rPr lang="zh-CN" altLang="en-US" sz="2200" b="1" dirty="0">
                <a:latin typeface="华文中宋" panose="02010600040101010101" charset="-122"/>
                <a:ea typeface="华文中宋" panose="02010600040101010101" charset="-122"/>
              </a:rPr>
              <a:t>第十四章　企业合并和合并财务报表</a:t>
            </a:r>
            <a:endParaRPr lang="zh-CN" altLang="en-US" sz="2200" b="1" dirty="0">
              <a:latin typeface="华文中宋" panose="02010600040101010101" charset="-122"/>
              <a:ea typeface="华文中宋" panose="02010600040101010101" charset="-122"/>
            </a:endParaRPr>
          </a:p>
          <a:p>
            <a:pPr algn="l" fontAlgn="auto">
              <a:lnSpc>
                <a:spcPct val="110000"/>
              </a:lnSpc>
            </a:pPr>
            <a:r>
              <a:rPr lang="zh-CN" altLang="en-US" sz="2200" b="1" dirty="0">
                <a:latin typeface="华文中宋" panose="02010600040101010101" charset="-122"/>
                <a:ea typeface="华文中宋" panose="02010600040101010101" charset="-122"/>
              </a:rPr>
              <a:t>第十五章　公开发行证券公司的信息披露</a:t>
            </a:r>
            <a:endParaRPr lang="zh-CN" altLang="en-US" sz="2200" b="1" dirty="0">
              <a:latin typeface="华文中宋" panose="02010600040101010101" charset="-122"/>
              <a:ea typeface="华文中宋" panose="02010600040101010101" charset="-122"/>
            </a:endParaRPr>
          </a:p>
        </p:txBody>
      </p:sp>
      <p:sp>
        <p:nvSpPr>
          <p:cNvPr id="100" name="文本框 99"/>
          <p:cNvSpPr txBox="1"/>
          <p:nvPr/>
        </p:nvSpPr>
        <p:spPr>
          <a:xfrm>
            <a:off x="4345940" y="1972945"/>
            <a:ext cx="3915410" cy="583565"/>
          </a:xfrm>
          <a:prstGeom prst="rect">
            <a:avLst/>
          </a:prstGeom>
          <a:noFill/>
          <a:ln w="9525">
            <a:noFill/>
          </a:ln>
        </p:spPr>
        <p:txBody>
          <a:bodyPr wrap="square">
            <a:spAutoFit/>
          </a:bodyPr>
          <a:p>
            <a:pPr indent="0" algn="ctr"/>
            <a:r>
              <a:rPr lang="zh-CN" sz="3200" b="1">
                <a:solidFill>
                  <a:srgbClr val="00FFFF"/>
                </a:solidFill>
                <a:cs typeface="方正书宋_GBK" charset="0"/>
                <a:sym typeface="+mn-ea"/>
              </a:rPr>
              <a:t>第四篇　财务报告篇</a:t>
            </a:r>
            <a:endParaRPr lang="zh-CN" sz="3200" b="1">
              <a:solidFill>
                <a:srgbClr val="00FFFF"/>
              </a:solidFill>
              <a:latin typeface="NEU-BZ-S92" charset="0"/>
              <a:cs typeface="方正书宋_GBK" charset="0"/>
            </a:endParaRPr>
          </a:p>
        </p:txBody>
      </p:sp>
      <p:pic>
        <p:nvPicPr>
          <p:cNvPr id="233" name="123a.jpg" descr="id:2147501774;FounderCES"/>
          <p:cNvPicPr>
            <a:picLocks noChangeAspect="1"/>
          </p:cNvPicPr>
          <p:nvPr/>
        </p:nvPicPr>
        <p:blipFill>
          <a:blip r:embed="rId2"/>
          <a:stretch>
            <a:fillRect/>
          </a:stretch>
        </p:blipFill>
        <p:spPr>
          <a:xfrm>
            <a:off x="1772920" y="2437130"/>
            <a:ext cx="1461135" cy="48196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资产负债表</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二、资产负债表项目的分类</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(一)按流动性分类</a:t>
            </a:r>
            <a:endParaRPr lang="en-US" altLang="zh-CN" sz="2200" b="1" dirty="0">
              <a:latin typeface="楷体" panose="02010609060101010101" pitchFamily="49" charset="-122"/>
              <a:ea typeface="楷体" panose="02010609060101010101" pitchFamily="49" charset="-122"/>
            </a:endParaRPr>
          </a:p>
          <a:p>
            <a:r>
              <a:rPr lang="zh-CN" altLang="en-US"/>
              <a:t>1.流动资产</a:t>
            </a:r>
            <a:endParaRPr lang="zh-CN" altLang="en-US"/>
          </a:p>
          <a:p>
            <a:r>
              <a:rPr lang="zh-CN" altLang="en-US"/>
              <a:t>2.非流动资产</a:t>
            </a:r>
            <a:endParaRPr lang="zh-CN" altLang="en-US"/>
          </a:p>
          <a:p>
            <a:r>
              <a:rPr lang="zh-CN" altLang="en-US"/>
              <a:t>3.流动负债</a:t>
            </a:r>
            <a:endParaRPr lang="zh-CN" altLang="en-US"/>
          </a:p>
          <a:p>
            <a:r>
              <a:rPr lang="zh-CN" altLang="en-US"/>
              <a:t>4.非流动负债</a:t>
            </a:r>
            <a:endParaRPr lang="zh-CN" altLang="en-US"/>
          </a:p>
          <a:p>
            <a:r>
              <a:rPr lang="zh-CN" altLang="en-US"/>
              <a:t>5.所有者权益</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资产负债表</a:t>
            </a:r>
            <a:endParaRPr lang="zh-CN" altLang="en-US"/>
          </a:p>
        </p:txBody>
      </p:sp>
      <p:sp>
        <p:nvSpPr>
          <p:cNvPr id="3" name="内容占位符 2"/>
          <p:cNvSpPr>
            <a:spLocks noGrp="1"/>
          </p:cNvSpPr>
          <p:nvPr>
            <p:ph idx="1"/>
          </p:nvPr>
        </p:nvSpPr>
        <p:spPr/>
        <p:txBody>
          <a:bodyPr/>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(二)按货币性或非货币性分类</a:t>
            </a:r>
            <a:endParaRPr lang="en-US" altLang="zh-CN" sz="2200" b="1" dirty="0">
              <a:latin typeface="楷体" panose="02010609060101010101" pitchFamily="49" charset="-122"/>
              <a:ea typeface="楷体" panose="02010609060101010101" pitchFamily="49" charset="-122"/>
            </a:endParaRPr>
          </a:p>
          <a:p>
            <a:r>
              <a:rPr lang="zh-CN" altLang="en-US"/>
              <a:t>在这项分类中,所有资产和负债项目都被分为货币性项目与非货币性项目。</a:t>
            </a:r>
            <a:endParaRPr lang="zh-CN" altLang="en-US"/>
          </a:p>
          <a:p>
            <a:r>
              <a:rPr lang="zh-CN" altLang="en-US"/>
              <a:t>货币性项目是以货币形态存在或将以货币形式收回的资产,以及将以货币形式抵偿的债务,包括货币性资产和货币性负债。</a:t>
            </a:r>
            <a:endParaRPr lang="zh-CN" altLang="en-US"/>
          </a:p>
          <a:p>
            <a:r>
              <a:rPr lang="zh-CN" altLang="en-US"/>
              <a:t>非货币性项目是以实物形态存在的资产或将以非货币性资产抵偿的债务,包括非货币性资产和非货币性负债。</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资产负债表</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三、资产负债表的格式与编制</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(一)资产负债表的格式</a:t>
            </a:r>
            <a:endParaRPr lang="en-US" altLang="zh-CN" sz="2200" b="1" dirty="0">
              <a:latin typeface="楷体" panose="02010609060101010101" pitchFamily="49" charset="-122"/>
              <a:ea typeface="楷体" panose="02010609060101010101" pitchFamily="49" charset="-122"/>
            </a:endParaRPr>
          </a:p>
          <a:p>
            <a:r>
              <a:rPr lang="zh-CN" altLang="en-US"/>
              <a:t>资产负债表由表首、表体和表尾附注三个部分组成。编报格式一般采用账户式,即资产列在报表的左方,负债和所有者权益列在报表的右方,左右两方总额相等。</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(二)资产负债表的编制</a:t>
            </a:r>
            <a:endParaRPr lang="en-US" altLang="zh-CN" sz="2200" b="1" dirty="0">
              <a:latin typeface="楷体" panose="02010609060101010101" pitchFamily="49" charset="-122"/>
              <a:ea typeface="楷体" panose="02010609060101010101" pitchFamily="49" charset="-122"/>
            </a:endParaRPr>
          </a:p>
          <a:p>
            <a:r>
              <a:rPr lang="zh-CN" altLang="en-US"/>
              <a:t>1.根据有关总账余额合计数填列</a:t>
            </a:r>
            <a:endParaRPr lang="zh-CN" altLang="en-US"/>
          </a:p>
          <a:p>
            <a:r>
              <a:rPr lang="zh-CN" altLang="en-US"/>
              <a:t>2.根据明细账户余额计算填列</a:t>
            </a:r>
            <a:endParaRPr lang="zh-CN" altLang="en-US"/>
          </a:p>
          <a:p>
            <a:r>
              <a:rPr lang="zh-CN" altLang="en-US"/>
              <a:t>3.年内到期转列为流动项目</a:t>
            </a:r>
            <a:endParaRPr lang="zh-CN" altLang="en-US"/>
          </a:p>
          <a:p>
            <a:r>
              <a:rPr lang="zh-CN" altLang="en-US"/>
              <a:t>4.负数的填列</a:t>
            </a:r>
            <a:endParaRPr lang="zh-CN" altLang="en-US"/>
          </a:p>
          <a:p>
            <a:r>
              <a:rPr lang="zh-CN" altLang="en-US"/>
              <a:t>5.其余项目以总账账户期末余额填列</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第四节　现金流量表</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一、现金流量表及其作用</a:t>
            </a:r>
            <a:endParaRPr lang="zh-CN" altLang="zh-CN" sz="2600" b="1" dirty="0">
              <a:latin typeface="黑体" panose="02010609060101010101" pitchFamily="49" charset="-122"/>
              <a:ea typeface="黑体" panose="02010609060101010101" pitchFamily="49" charset="-122"/>
            </a:endParaRPr>
          </a:p>
          <a:p>
            <a:r>
              <a:rPr lang="zh-CN" altLang="en-US"/>
              <a:t>现金流量表是反映经营活动、投资活动和筹资活动三类现金流量变化的报表,其编制基础是现金,具有以下信息价值:</a:t>
            </a:r>
            <a:endParaRPr lang="zh-CN" altLang="en-US"/>
          </a:p>
          <a:p>
            <a:r>
              <a:rPr lang="zh-CN" altLang="en-US"/>
              <a:t>第一,能说明企业的资金来源和用途,解释企业经营活动、投资活动和筹资活动创造现金的能力或消耗现金的情况。</a:t>
            </a:r>
            <a:endParaRPr lang="zh-CN" altLang="en-US"/>
          </a:p>
          <a:p>
            <a:r>
              <a:rPr lang="zh-CN" altLang="en-US"/>
              <a:t>第二,现金流量表不太容易被操纵。</a:t>
            </a:r>
            <a:endParaRPr lang="zh-CN" altLang="en-US"/>
          </a:p>
          <a:p>
            <a:r>
              <a:rPr lang="zh-CN" altLang="en-US"/>
              <a:t>第三,能较好地说明企业资产的流动性和支付能力。</a:t>
            </a:r>
            <a:endParaRPr lang="zh-CN" altLang="en-US"/>
          </a:p>
          <a:p>
            <a:r>
              <a:rPr lang="zh-CN" altLang="en-US"/>
              <a:t>第四,能从一个侧面评价公司利润的质量。</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第四节　现金流量表</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二、现金流量表的编制基础</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(一)现金及现金流量</a:t>
            </a:r>
            <a:endParaRPr lang="en-US" altLang="zh-CN" sz="2200" b="1" dirty="0">
              <a:latin typeface="楷体" panose="02010609060101010101" pitchFamily="49" charset="-122"/>
              <a:ea typeface="楷体" panose="02010609060101010101" pitchFamily="49" charset="-122"/>
            </a:endParaRPr>
          </a:p>
          <a:p>
            <a:r>
              <a:rPr lang="zh-CN" altLang="en-US"/>
              <a:t>现金流量表中的“现金”不仅包括企业的库存现金、可随时支用的银行存款、其他货币资金(即货币资金),而且包括易于转化成现金的现金等价物。</a:t>
            </a:r>
            <a:endParaRPr lang="zh-CN" altLang="en-US"/>
          </a:p>
          <a:p>
            <a:r>
              <a:rPr lang="zh-CN" altLang="en-US"/>
              <a:t>现金流量是一定时期企业现金流入和现金流出的数量。</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(二)影响现金增减变化的因素</a:t>
            </a:r>
            <a:endParaRPr lang="en-US" altLang="zh-CN" sz="2200" b="1" dirty="0">
              <a:latin typeface="楷体" panose="02010609060101010101" pitchFamily="49" charset="-122"/>
              <a:ea typeface="楷体" panose="02010609060101010101" pitchFamily="49" charset="-122"/>
            </a:endParaRPr>
          </a:p>
          <a:p>
            <a:r>
              <a:rPr lang="zh-CN" altLang="en-US"/>
              <a:t>1.现金各项目之间的交易</a:t>
            </a:r>
            <a:endParaRPr lang="zh-CN" altLang="en-US"/>
          </a:p>
          <a:p>
            <a:r>
              <a:rPr lang="zh-CN" altLang="en-US"/>
              <a:t>2.非现金项目之间的交易</a:t>
            </a:r>
            <a:endParaRPr lang="zh-CN" altLang="en-US"/>
          </a:p>
          <a:p>
            <a:r>
              <a:rPr lang="zh-CN" altLang="en-US"/>
              <a:t>3.现金与非现金项目之间的交易</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第四节　现金流量表</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三、现金流量的分类与现金流量表的格式</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(一)现金流量的分类</a:t>
            </a:r>
            <a:endParaRPr lang="en-US" altLang="zh-CN" sz="2200" b="1" dirty="0">
              <a:latin typeface="楷体" panose="02010609060101010101" pitchFamily="49" charset="-122"/>
              <a:ea typeface="楷体" panose="02010609060101010101" pitchFamily="49" charset="-122"/>
            </a:endParaRPr>
          </a:p>
          <a:p>
            <a:r>
              <a:rPr lang="zh-CN" altLang="en-US"/>
              <a:t>1.经营活动产生的现金流量</a:t>
            </a:r>
            <a:endParaRPr lang="zh-CN" altLang="en-US"/>
          </a:p>
          <a:p>
            <a:r>
              <a:rPr lang="zh-CN" altLang="en-US"/>
              <a:t>2.投资活动产生的现金流量</a:t>
            </a:r>
            <a:endParaRPr lang="zh-CN" altLang="en-US"/>
          </a:p>
          <a:p>
            <a:r>
              <a:rPr lang="zh-CN" altLang="en-US"/>
              <a:t>3.筹资活动产生的现金流量</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(二)现金流量表的格式</a:t>
            </a:r>
            <a:endParaRPr lang="en-US" altLang="zh-CN" sz="2200" b="1" dirty="0">
              <a:latin typeface="楷体" panose="02010609060101010101" pitchFamily="49" charset="-122"/>
              <a:ea typeface="楷体" panose="02010609060101010101" pitchFamily="49" charset="-122"/>
            </a:endParaRPr>
          </a:p>
          <a:p>
            <a:r>
              <a:rPr lang="zh-CN" altLang="en-US"/>
              <a:t>我国现金流量表采用垂直报告式结构,全表分为主表和附表两个部分。</a:t>
            </a:r>
            <a:endParaRPr lang="zh-CN" altLang="en-US"/>
          </a:p>
          <a:p>
            <a:r>
              <a:rPr lang="zh-CN" altLang="en-US"/>
              <a:t>现金流量表反映企业三大现金流量流入和流出的具体信息,其简明格式如表13-13所示。</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第四节　现金流量表</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四、现金流量表的编制</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(一)直接法</a:t>
            </a:r>
            <a:endParaRPr lang="en-US" altLang="zh-CN" sz="2200" b="1" dirty="0">
              <a:latin typeface="楷体" panose="02010609060101010101" pitchFamily="49" charset="-122"/>
              <a:ea typeface="楷体" panose="02010609060101010101" pitchFamily="49" charset="-122"/>
            </a:endParaRPr>
          </a:p>
          <a:p>
            <a:r>
              <a:rPr lang="zh-CN" altLang="en-US"/>
              <a:t>以直接法计算经营活动现金流量,其特点是以本期营业收入为起算点,将利润表中以应计制为基础的收入与费用项目转换为以现金制为基础的收现与付现项目。</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(二)间接法</a:t>
            </a:r>
            <a:endParaRPr lang="en-US" altLang="zh-CN" sz="2200" b="1" dirty="0">
              <a:latin typeface="楷体" panose="02010609060101010101" pitchFamily="49" charset="-122"/>
              <a:ea typeface="楷体" panose="02010609060101010101" pitchFamily="49" charset="-122"/>
            </a:endParaRPr>
          </a:p>
          <a:p>
            <a:r>
              <a:rPr lang="zh-CN" altLang="en-US"/>
              <a:t>1.不涉及现金的经营性费用与收入项目的调整</a:t>
            </a:r>
            <a:endParaRPr lang="zh-CN" altLang="en-US"/>
          </a:p>
          <a:p>
            <a:r>
              <a:rPr lang="zh-CN" altLang="en-US"/>
              <a:t>2.不属于经营活动的损益</a:t>
            </a:r>
            <a:endParaRPr lang="zh-CN" altLang="en-US"/>
          </a:p>
          <a:p>
            <a:r>
              <a:rPr lang="zh-CN" altLang="en-US"/>
              <a:t>3.非现金流动项目的调整</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第四节　现金流量表</a:t>
            </a:r>
            <a:endParaRPr lang="zh-CN" altLang="en-US"/>
          </a:p>
        </p:txBody>
      </p:sp>
      <p:sp>
        <p:nvSpPr>
          <p:cNvPr id="3" name="内容占位符 2"/>
          <p:cNvSpPr>
            <a:spLocks noGrp="1"/>
          </p:cNvSpPr>
          <p:nvPr>
            <p:ph idx="1"/>
          </p:nvPr>
        </p:nvSpPr>
        <p:spPr>
          <a:xfrm>
            <a:off x="609600" y="1424305"/>
            <a:ext cx="10955655" cy="4820920"/>
          </a:xfrm>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五、现金流量表编制举例</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(一)现金流量表及其编制步骤</a:t>
            </a:r>
            <a:endParaRPr lang="en-US" altLang="zh-CN" sz="2200" b="1" dirty="0">
              <a:latin typeface="楷体" panose="02010609060101010101" pitchFamily="49" charset="-122"/>
              <a:ea typeface="楷体" panose="02010609060101010101" pitchFamily="49" charset="-122"/>
            </a:endParaRPr>
          </a:p>
          <a:p>
            <a:pPr algn="just"/>
            <a:r>
              <a:rPr lang="zh-CN" altLang="en-US"/>
              <a:t>棋盘式和账户式是两种编制现金流量表工作底稿的方式,两种方式的原理相似,但具体操作方法略有差异。</a:t>
            </a:r>
            <a:endParaRPr lang="zh-CN" altLang="en-US"/>
          </a:p>
          <a:p>
            <a:pPr algn="just"/>
            <a:r>
              <a:rPr lang="zh-CN" altLang="en-US"/>
              <a:t>账户式是以T形账户为载体,以利润表和资产负债表数据为依据,对每一个项目进行分析调整,从而编制现金流量表的方法。</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第四节　现金流量表</a:t>
            </a:r>
            <a:endParaRPr lang="zh-CN" altLang="en-US"/>
          </a:p>
        </p:txBody>
      </p:sp>
      <p:sp>
        <p:nvSpPr>
          <p:cNvPr id="3" name="内容占位符 2"/>
          <p:cNvSpPr>
            <a:spLocks noGrp="1"/>
          </p:cNvSpPr>
          <p:nvPr>
            <p:ph idx="1"/>
          </p:nvPr>
        </p:nvSpPr>
        <p:spPr/>
        <p:txBody>
          <a:bodyPr/>
          <a:p>
            <a:pPr algn="just"/>
            <a:r>
              <a:rPr lang="zh-CN" altLang="en-US">
                <a:sym typeface="+mn-ea"/>
              </a:rPr>
              <a:t>其操作步骤如下:</a:t>
            </a:r>
            <a:endParaRPr lang="zh-CN" altLang="en-US"/>
          </a:p>
          <a:p>
            <a:pPr algn="just"/>
            <a:r>
              <a:rPr lang="zh-CN" altLang="en-US">
                <a:sym typeface="+mn-ea"/>
              </a:rPr>
              <a:t>第一,开设三个大账户,即“经营活动现金流量”“投资活动现金流量”“筹资活动现金流量”账户。</a:t>
            </a:r>
            <a:endParaRPr lang="zh-CN" altLang="en-US"/>
          </a:p>
          <a:p>
            <a:pPr algn="just"/>
            <a:r>
              <a:rPr lang="zh-CN" altLang="en-US">
                <a:sym typeface="+mn-ea"/>
              </a:rPr>
              <a:t>第二,为利润表和资产负债表项目各开设有关的T形账户,将期初期末余额原借贷方向记入各账户中。</a:t>
            </a:r>
            <a:endParaRPr lang="zh-CN" altLang="en-US"/>
          </a:p>
          <a:p>
            <a:pPr algn="just"/>
            <a:r>
              <a:rPr lang="zh-CN" altLang="en-US">
                <a:sym typeface="+mn-ea"/>
              </a:rPr>
              <a:t>第三,以利润表项目为基础,结合资产负债表项目的变动及有关账户详细资料,编制调整分录。</a:t>
            </a:r>
            <a:endParaRPr lang="zh-CN" altLang="en-US"/>
          </a:p>
          <a:p>
            <a:pPr algn="just"/>
            <a:r>
              <a:rPr lang="zh-CN" altLang="en-US">
                <a:sym typeface="+mn-ea"/>
              </a:rPr>
              <a:t>第四,将调整分录分别记入各T形账户中,并在三个新增设的账户中做好业务摘要,以便登入现金流量表。</a:t>
            </a:r>
            <a:endParaRPr lang="zh-CN" altLang="en-US"/>
          </a:p>
          <a:p>
            <a:pPr algn="just"/>
            <a:r>
              <a:rPr lang="zh-CN" altLang="en-US">
                <a:sym typeface="+mn-ea"/>
              </a:rPr>
              <a:t>第五,将“经营活动现金流量”“投资活动现金流量”“筹资活动现金流量”账户的余额转入“货币资金”账户,至此,结平所有账户。</a:t>
            </a:r>
            <a:endParaRPr lang="zh-CN" altLang="en-US"/>
          </a:p>
          <a:p>
            <a:pPr algn="just"/>
            <a:r>
              <a:rPr lang="zh-CN" altLang="en-US">
                <a:sym typeface="+mn-ea"/>
              </a:rPr>
              <a:t>第六,根据“经营活动现金流量”“投资活动现金流量”“筹资活动现金流量”三个T形账户的记录编制正式的现金流量表。</a:t>
            </a:r>
            <a:endParaRPr lang="zh-CN" altLang="en-US"/>
          </a:p>
          <a:p>
            <a:pPr algn="just"/>
            <a:endParaRPr lang="zh-CN" altLang="en-US"/>
          </a:p>
          <a:p>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第四节　现金流量表</a:t>
            </a:r>
            <a:endParaRPr lang="zh-CN" altLang="en-US"/>
          </a:p>
        </p:txBody>
      </p:sp>
      <p:sp>
        <p:nvSpPr>
          <p:cNvPr id="3" name="内容占位符 2"/>
          <p:cNvSpPr>
            <a:spLocks noGrp="1"/>
          </p:cNvSpPr>
          <p:nvPr>
            <p:ph idx="1"/>
          </p:nvPr>
        </p:nvSpPr>
        <p:spPr/>
        <p:txBody>
          <a:bodyPr/>
          <a:p>
            <a:pPr marL="0" algn="just" eaLnBrk="1" fontAlgn="auto" hangingPunct="1">
              <a:lnSpc>
                <a:spcPct val="125000"/>
              </a:lnSpc>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(二)主表及其直接法</a:t>
            </a:r>
            <a:endParaRPr lang="en-US" altLang="zh-CN" sz="2200" b="1" dirty="0">
              <a:latin typeface="楷体" panose="02010609060101010101" pitchFamily="49" charset="-122"/>
              <a:ea typeface="楷体" panose="02010609060101010101" pitchFamily="49" charset="-122"/>
            </a:endParaRPr>
          </a:p>
          <a:p>
            <a:r>
              <a:rPr lang="zh-CN" altLang="en-US"/>
              <a:t>沿用新世纪公司2021年编表资料及资产负债表和利润表,可分以下几个步骤:</a:t>
            </a:r>
            <a:endParaRPr lang="zh-CN" altLang="en-US"/>
          </a:p>
          <a:p>
            <a:r>
              <a:rPr lang="zh-CN" altLang="en-US"/>
              <a:t>1.开立T形账户</a:t>
            </a:r>
            <a:endParaRPr lang="zh-CN" altLang="en-US"/>
          </a:p>
          <a:p>
            <a:r>
              <a:rPr lang="zh-CN" altLang="en-US"/>
              <a:t>2.编制调整分录</a:t>
            </a:r>
            <a:endParaRPr lang="zh-CN" altLang="en-US"/>
          </a:p>
          <a:p>
            <a:r>
              <a:rPr lang="zh-CN" altLang="en-US"/>
              <a:t>3.完成现金流量表主表</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图片3"/>
          <p:cNvPicPr>
            <a:picLocks noChangeAspect="1"/>
          </p:cNvPicPr>
          <p:nvPr/>
        </p:nvPicPr>
        <p:blipFill>
          <a:blip r:embed="rId1"/>
          <a:stretch>
            <a:fillRect/>
          </a:stretch>
        </p:blipFill>
        <p:spPr>
          <a:xfrm>
            <a:off x="-635" y="19050"/>
            <a:ext cx="12207240" cy="6863715"/>
          </a:xfrm>
          <a:prstGeom prst="rect">
            <a:avLst/>
          </a:prstGeom>
        </p:spPr>
      </p:pic>
      <p:sp>
        <p:nvSpPr>
          <p:cNvPr id="5" name="文本框 4"/>
          <p:cNvSpPr txBox="1"/>
          <p:nvPr/>
        </p:nvSpPr>
        <p:spPr>
          <a:xfrm>
            <a:off x="741680" y="2874645"/>
            <a:ext cx="10804525" cy="768350"/>
          </a:xfrm>
          <a:prstGeom prst="rect">
            <a:avLst/>
          </a:prstGeom>
          <a:noFill/>
        </p:spPr>
        <p:txBody>
          <a:bodyPr wrap="square" rtlCol="0">
            <a:spAutoFit/>
          </a:bodyPr>
          <a:p>
            <a:pPr algn="ctr"/>
            <a:r>
              <a:rPr lang="zh-CN" altLang="en-US" sz="4400" b="1" dirty="0">
                <a:latin typeface="华文中宋" panose="02010600040101010101" charset="-122"/>
                <a:ea typeface="华文中宋" panose="02010600040101010101" charset="-122"/>
              </a:rPr>
              <a:t>第十三章　财务报表列报</a:t>
            </a:r>
            <a:endParaRPr lang="zh-CN" altLang="en-US" sz="4400" b="1" dirty="0">
              <a:latin typeface="华文中宋" panose="02010600040101010101" charset="-122"/>
              <a:ea typeface="华文中宋" panose="02010600040101010101" charset="-122"/>
            </a:endParaRPr>
          </a:p>
        </p:txBody>
      </p:sp>
      <p:sp>
        <p:nvSpPr>
          <p:cNvPr id="100" name="文本框 99"/>
          <p:cNvSpPr txBox="1"/>
          <p:nvPr/>
        </p:nvSpPr>
        <p:spPr>
          <a:xfrm>
            <a:off x="793115" y="2270125"/>
            <a:ext cx="3915410" cy="521970"/>
          </a:xfrm>
          <a:prstGeom prst="rect">
            <a:avLst/>
          </a:prstGeom>
          <a:noFill/>
          <a:ln w="9525">
            <a:noFill/>
          </a:ln>
        </p:spPr>
        <p:txBody>
          <a:bodyPr wrap="square">
            <a:spAutoFit/>
          </a:bodyPr>
          <a:p>
            <a:pPr indent="0" algn="ctr"/>
            <a:r>
              <a:rPr lang="zh-CN" sz="2800" b="1">
                <a:solidFill>
                  <a:srgbClr val="00FFFF"/>
                </a:solidFill>
                <a:cs typeface="方正书宋_GBK" charset="0"/>
              </a:rPr>
              <a:t>第四篇　财务报告篇</a:t>
            </a:r>
            <a:endParaRPr lang="zh-CN" sz="2800" b="1">
              <a:solidFill>
                <a:srgbClr val="00FFFF"/>
              </a:solidFill>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p:nvPr/>
        </p:nvSpPr>
        <p:spPr bwMode="auto">
          <a:xfrm>
            <a:off x="1432560" y="523240"/>
            <a:ext cx="6346190"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l"/>
            <a:r>
              <a:rPr lang="en-US" altLang="zh-CN" sz="2800" smtClean="0">
                <a:latin typeface="华文中宋" panose="02010600040101010101" charset="-122"/>
                <a:ea typeface="华文中宋" panose="02010600040101010101" charset="-122"/>
                <a:cs typeface="华文中宋" panose="02010600040101010101" charset="-122"/>
              </a:rPr>
              <a:t> </a:t>
            </a:r>
            <a:r>
              <a:rPr lang="zh-CN" altLang="en-US" sz="2800" smtClean="0">
                <a:latin typeface="华文中宋" panose="02010600040101010101" charset="-122"/>
                <a:ea typeface="华文中宋" panose="02010600040101010101" charset="-122"/>
                <a:cs typeface="华文中宋" panose="02010600040101010101" charset="-122"/>
              </a:rPr>
              <a:t>目 录</a:t>
            </a:r>
            <a:endParaRPr lang="zh-CN" altLang="en-US" sz="2800" dirty="0" smtClean="0">
              <a:latin typeface="华文中宋" panose="02010600040101010101" charset="-122"/>
              <a:ea typeface="华文中宋" panose="02010600040101010101" charset="-122"/>
              <a:cs typeface="华文中宋" panose="02010600040101010101" charset="-122"/>
            </a:endParaRPr>
          </a:p>
        </p:txBody>
      </p:sp>
      <p:grpSp>
        <p:nvGrpSpPr>
          <p:cNvPr id="17" name="组合 16"/>
          <p:cNvGrpSpPr/>
          <p:nvPr/>
        </p:nvGrpSpPr>
        <p:grpSpPr>
          <a:xfrm>
            <a:off x="2901035" y="2042279"/>
            <a:ext cx="6390109" cy="3075029"/>
            <a:chOff x="3009756" y="1946691"/>
            <a:chExt cx="6390109" cy="3075029"/>
          </a:xfrm>
        </p:grpSpPr>
        <p:grpSp>
          <p:nvGrpSpPr>
            <p:cNvPr id="19" name="组合 18"/>
            <p:cNvGrpSpPr/>
            <p:nvPr/>
          </p:nvGrpSpPr>
          <p:grpSpPr>
            <a:xfrm>
              <a:off x="3009756" y="1946691"/>
              <a:ext cx="6390109" cy="2279494"/>
              <a:chOff x="2488640" y="2139114"/>
              <a:chExt cx="6390109" cy="2279494"/>
            </a:xfrm>
          </p:grpSpPr>
          <p:grpSp>
            <p:nvGrpSpPr>
              <p:cNvPr id="24" name="Group 4"/>
              <p:cNvGrpSpPr/>
              <p:nvPr/>
            </p:nvGrpSpPr>
            <p:grpSpPr bwMode="auto">
              <a:xfrm>
                <a:off x="2488640" y="2139114"/>
                <a:ext cx="6390109" cy="639332"/>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4"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第一节　财务报告概述</a:t>
                  </a:r>
                  <a:endParaRPr lang="zh-CN" altLang="en-US" sz="2000" b="1" dirty="0">
                    <a:latin typeface="华文中宋" panose="02010600040101010101" charset="-122"/>
                    <a:ea typeface="华文中宋" panose="02010600040101010101" charset="-122"/>
                  </a:endParaRP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25" name="Group 8"/>
              <p:cNvGrpSpPr/>
              <p:nvPr/>
            </p:nvGrpSpPr>
            <p:grpSpPr bwMode="auto">
              <a:xfrm>
                <a:off x="2488640" y="2975707"/>
                <a:ext cx="6390109" cy="639332"/>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第二节　利润表与所有者权益变动表</a:t>
                  </a:r>
                  <a:endParaRPr lang="zh-CN" altLang="en-US" sz="2000" b="1" dirty="0">
                    <a:latin typeface="华文中宋" panose="02010600040101010101" charset="-122"/>
                    <a:ea typeface="华文中宋" panose="02010600040101010101" charset="-122"/>
                  </a:endParaRP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26" name="Group 12"/>
              <p:cNvGrpSpPr/>
              <p:nvPr/>
            </p:nvGrpSpPr>
            <p:grpSpPr bwMode="auto">
              <a:xfrm>
                <a:off x="2488640" y="3779276"/>
                <a:ext cx="6390109" cy="639332"/>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第三节　资产负债表</a:t>
                  </a:r>
                  <a:endParaRPr lang="zh-CN" altLang="en-US" sz="2000" b="1" dirty="0">
                    <a:latin typeface="华文中宋" panose="02010600040101010101" charset="-122"/>
                    <a:ea typeface="华文中宋" panose="02010600040101010101" charset="-122"/>
                  </a:endParaRP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grpSp>
          <p:nvGrpSpPr>
            <p:cNvPr id="20" name="Group 4"/>
            <p:cNvGrpSpPr/>
            <p:nvPr/>
          </p:nvGrpSpPr>
          <p:grpSpPr bwMode="auto">
            <a:xfrm>
              <a:off x="3009756" y="4382388"/>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第四节　现金流量表</a:t>
                </a:r>
                <a:endParaRPr lang="zh-CN" altLang="en-US" sz="2000" b="1" dirty="0">
                  <a:latin typeface="华文中宋" panose="02010600040101010101" charset="-122"/>
                  <a:ea typeface="华文中宋" panose="02010600040101010101" charset="-122"/>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财务报告概述</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 财务报告</a:t>
            </a:r>
            <a:endParaRPr lang="zh-CN" altLang="zh-CN" sz="2600" b="1" dirty="0">
              <a:latin typeface="黑体" panose="02010609060101010101" pitchFamily="49" charset="-122"/>
              <a:ea typeface="黑体" panose="02010609060101010101" pitchFamily="49" charset="-122"/>
            </a:endParaRPr>
          </a:p>
          <a:p>
            <a:r>
              <a:rPr lang="zh-CN" altLang="en-US"/>
              <a:t>财务报告是综合反映企业一定时期财务状况、经营成果以及现金流量情况的书面文件,主要由利润表、所有者权益变动表、资产负债表、现金流量表和财务报表注释构成。</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财务报告概述</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二、财务报表的编制要求</a:t>
            </a:r>
            <a:endParaRPr lang="zh-CN" altLang="zh-CN" sz="2600" b="1" dirty="0">
              <a:latin typeface="黑体" panose="02010609060101010101" pitchFamily="49" charset="-122"/>
              <a:ea typeface="黑体" panose="02010609060101010101" pitchFamily="49" charset="-122"/>
            </a:endParaRPr>
          </a:p>
          <a:p>
            <a:pPr marL="0" indent="0" algn="just" eaLnBrk="1" fontAlgn="auto" hangingPunct="1">
              <a:spcBef>
                <a:spcPts val="300"/>
              </a:spcBef>
              <a:spcAft>
                <a:spcPts val="300"/>
              </a:spcAft>
              <a:buClrTx/>
              <a:buSzTx/>
              <a:buNone/>
            </a:pPr>
            <a:r>
              <a:rPr lang="en-US" altLang="zh-CN" sz="2200" b="1" dirty="0">
                <a:latin typeface="楷体" panose="02010609060101010101" pitchFamily="49" charset="-122"/>
                <a:ea typeface="楷体" panose="02010609060101010101" pitchFamily="49" charset="-122"/>
              </a:rPr>
              <a:t>(一)持续经营与一致性的编表基础</a:t>
            </a:r>
            <a:endParaRPr lang="en-US" altLang="zh-CN" sz="2200" b="1" dirty="0">
              <a:latin typeface="楷体" panose="02010609060101010101" pitchFamily="49" charset="-122"/>
              <a:ea typeface="楷体" panose="02010609060101010101" pitchFamily="49" charset="-122"/>
            </a:endParaRPr>
          </a:p>
          <a:p>
            <a:r>
              <a:rPr lang="zh-CN" altLang="en-US"/>
              <a:t>企业应当以持续经营为基础,根据实际发生的交易和事项,按照会计准则确认和计量的数据编制财务报表,并对编表日后至少12个月的持续经营能力进行评价。</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(二)重要性原则与应计制</a:t>
            </a:r>
            <a:endParaRPr lang="en-US" altLang="zh-CN" sz="2200" b="1" dirty="0">
              <a:latin typeface="楷体" panose="02010609060101010101" pitchFamily="49" charset="-122"/>
              <a:ea typeface="楷体" panose="02010609060101010101" pitchFamily="49" charset="-122"/>
            </a:endParaRPr>
          </a:p>
          <a:p>
            <a:r>
              <a:rPr lang="zh-CN" altLang="en-US"/>
              <a:t>重要性原则是指对信息使用人的决策有至关重要影响的报表项目要单独列示、重点披露,不重要的可以简化或合并列报。重要性依企业实际情况而定,一般从项目的性质和金额两个方面予以判断,即项目性质是否属于企业日常活动、项目金额是否占比重大,凡显著影响企业的财务状况、经营成果和现金流量的项目必须重点列报。</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利润表与所有者权益变动表</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一、利润表及其作用</a:t>
            </a:r>
            <a:endParaRPr lang="zh-CN" altLang="zh-CN" sz="2600" b="1" dirty="0">
              <a:latin typeface="黑体" panose="02010609060101010101" pitchFamily="49" charset="-122"/>
              <a:ea typeface="黑体" panose="02010609060101010101" pitchFamily="49" charset="-122"/>
            </a:endParaRPr>
          </a:p>
          <a:p>
            <a:r>
              <a:rPr lang="zh-CN" altLang="en-US"/>
              <a:t>利润表是反映企业一定期间经营成果的财务报表。通过利润表,可以从总体上了解企业的收入、成本和费用,以及净利润(或亏损)的实现和构成情况。</a:t>
            </a:r>
            <a:endParaRPr lang="zh-CN" altLang="en-US"/>
          </a:p>
          <a:p>
            <a:r>
              <a:rPr lang="zh-CN" altLang="en-US"/>
              <a:t>利润表可以帮助信息使用者更好地评估企业的经济价值:</a:t>
            </a:r>
            <a:endParaRPr lang="zh-CN" altLang="en-US"/>
          </a:p>
          <a:p>
            <a:r>
              <a:rPr lang="zh-CN" altLang="en-US"/>
              <a:t>(1)该表是评价企业经营成果的有效工具,有助于分析企业的获利能力及利润的发展趋势;</a:t>
            </a:r>
            <a:endParaRPr lang="zh-CN" altLang="en-US"/>
          </a:p>
          <a:p>
            <a:r>
              <a:rPr lang="zh-CN" altLang="en-US"/>
              <a:t>(2)该表是预测未来盈亏及现金流量的基础;</a:t>
            </a:r>
            <a:endParaRPr lang="zh-CN" altLang="en-US"/>
          </a:p>
          <a:p>
            <a:r>
              <a:rPr lang="zh-CN" altLang="en-US"/>
              <a:t>(3)该表是衡量管理人员经营绩效的工具,利润从某一方面可以反映企业经营管理的效率。</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利润表与所有者权益变动表</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二、利润表的编制</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(一)利润表的格式</a:t>
            </a:r>
            <a:endParaRPr lang="en-US" altLang="zh-CN" sz="2200" b="1" dirty="0">
              <a:latin typeface="楷体" panose="02010609060101010101" pitchFamily="49" charset="-122"/>
              <a:ea typeface="楷体" panose="02010609060101010101" pitchFamily="49" charset="-122"/>
            </a:endParaRPr>
          </a:p>
          <a:p>
            <a:r>
              <a:rPr lang="zh-CN" altLang="en-US"/>
              <a:t>第一步,以营业收入为基础,减去营业成本、税金及附加、销售费用、管理费用、财务费用、资产减值损失,加上公允价值变动收益和投资收益,计算出营业利润。</a:t>
            </a:r>
            <a:endParaRPr lang="zh-CN" altLang="en-US"/>
          </a:p>
          <a:p>
            <a:r>
              <a:rPr lang="zh-CN" altLang="en-US"/>
              <a:t>第二步,以营业利润为基础,加上营业外收入,减去营业外支出,得出利润总额。</a:t>
            </a:r>
            <a:endParaRPr lang="zh-CN" altLang="en-US"/>
          </a:p>
          <a:p>
            <a:r>
              <a:rPr lang="zh-CN" altLang="en-US"/>
              <a:t>第三步,以利润总额为基础,减去所得税费用,计算出净利润(或亏损)。</a:t>
            </a:r>
            <a:endParaRPr lang="zh-CN" altLang="en-US"/>
          </a:p>
          <a:p>
            <a:r>
              <a:rPr lang="zh-CN" altLang="en-US"/>
              <a:t>第四步,其他综合收益各项目分别扣除所得税影响后的净额。</a:t>
            </a:r>
            <a:endParaRPr lang="zh-CN" altLang="en-US"/>
          </a:p>
          <a:p>
            <a:r>
              <a:rPr lang="zh-CN" altLang="en-US"/>
              <a:t>第五步,综合收益总额,即净利润和其他综合收益之和。</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(二)利润表编制举例</a:t>
            </a:r>
            <a:endParaRPr lang="en-US" altLang="zh-CN" sz="2200" b="1" dirty="0">
              <a:latin typeface="楷体" panose="02010609060101010101" pitchFamily="49" charset="-122"/>
              <a:ea typeface="楷体" panose="02010609060101010101" pitchFamily="49" charset="-122"/>
            </a:endParaRPr>
          </a:p>
          <a:p>
            <a:r>
              <a:rPr lang="zh-CN" altLang="en-US"/>
              <a:t>利润表的各个项目可根据损益类账户的当期发生额分析填列。</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利润表与所有者权益变动表</a:t>
            </a:r>
            <a:endParaRPr lang="zh-CN" altLang="en-US"/>
          </a:p>
        </p:txBody>
      </p:sp>
      <p:sp>
        <p:nvSpPr>
          <p:cNvPr id="3" name="内容占位符 2"/>
          <p:cNvSpPr>
            <a:spLocks noGrp="1"/>
          </p:cNvSpPr>
          <p:nvPr>
            <p:ph idx="1"/>
          </p:nvPr>
        </p:nvSpPr>
        <p:spPr>
          <a:xfrm>
            <a:off x="609600" y="1424305"/>
            <a:ext cx="11094720" cy="4820920"/>
          </a:xfrm>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三、所有者权益变动表</a:t>
            </a:r>
            <a:endParaRPr lang="zh-CN" altLang="zh-CN" sz="2600" b="1" dirty="0">
              <a:latin typeface="黑体" panose="02010609060101010101" pitchFamily="49" charset="-122"/>
              <a:ea typeface="黑体" panose="02010609060101010101" pitchFamily="49" charset="-122"/>
            </a:endParaRPr>
          </a:p>
          <a:p>
            <a:r>
              <a:rPr lang="zh-CN" altLang="en-US"/>
              <a:t>所有者权益变动表应当反映构成所有者权益的各组成部分当期的增减变动情况。</a:t>
            </a:r>
            <a:endParaRPr lang="zh-CN" altLang="en-US"/>
          </a:p>
          <a:p>
            <a:r>
              <a:rPr lang="zh-CN" altLang="en-US"/>
              <a:t>所有者权益变动表至少应当单独列示以下信息:</a:t>
            </a:r>
            <a:endParaRPr lang="zh-CN" altLang="en-US"/>
          </a:p>
          <a:p>
            <a:r>
              <a:rPr lang="zh-CN" altLang="en-US"/>
              <a:t>(1)综合收益总额,包括净利润和计入所有者权益的利得和损失,还应该在合并所有者权益表中列示归属于母公司所有者的综合收益总额和归属于少数股东的综合收益总额;</a:t>
            </a:r>
            <a:endParaRPr lang="zh-CN" altLang="en-US"/>
          </a:p>
          <a:p>
            <a:r>
              <a:rPr lang="zh-CN" altLang="en-US"/>
              <a:t>(2)会计政策变更和差错更正的累计影响额;</a:t>
            </a:r>
            <a:endParaRPr lang="zh-CN" altLang="en-US"/>
          </a:p>
          <a:p>
            <a:r>
              <a:rPr lang="zh-CN" altLang="en-US"/>
              <a:t>(3)所有者投入资本和利润分配;</a:t>
            </a:r>
            <a:endParaRPr lang="zh-CN" altLang="en-US"/>
          </a:p>
          <a:p>
            <a:r>
              <a:rPr lang="zh-CN" altLang="en-US"/>
              <a:t>(4)按规定提取的盈余公积;</a:t>
            </a:r>
            <a:endParaRPr lang="zh-CN" altLang="en-US"/>
          </a:p>
          <a:p>
            <a:r>
              <a:rPr lang="zh-CN" altLang="en-US"/>
              <a:t>(5)所有者权益各组成部分的期初和期末余额及其调节情况。</a:t>
            </a:r>
            <a:endParaRPr lang="zh-CN" altLang="en-US"/>
          </a:p>
          <a:p>
            <a:r>
              <a:rPr lang="zh-CN" altLang="en-US"/>
              <a:t>所有者权益变动表是利润表和资产负债表的纽带。各项目数据主要根据年度“本年利润”“利润分配”</a:t>
            </a:r>
            <a:r>
              <a:rPr lang="en-US" altLang="zh-CN"/>
              <a:t> </a:t>
            </a:r>
            <a:r>
              <a:rPr lang="zh-CN" altLang="en-US"/>
              <a:t>“其他综合收益”账户及所有者权益账户的记录分析填列。</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资产负债表</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一、资产负债表及其作用</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(一)资产负债表提供的信息</a:t>
            </a:r>
            <a:endParaRPr lang="en-US" altLang="zh-CN" sz="2200" b="1" dirty="0">
              <a:latin typeface="楷体" panose="02010609060101010101" pitchFamily="49" charset="-122"/>
              <a:ea typeface="楷体" panose="02010609060101010101" pitchFamily="49" charset="-122"/>
            </a:endParaRPr>
          </a:p>
          <a:p>
            <a:r>
              <a:rPr lang="zh-CN" altLang="en-US"/>
              <a:t>1.企业短期偿债能力</a:t>
            </a:r>
            <a:endParaRPr lang="zh-CN" altLang="en-US"/>
          </a:p>
          <a:p>
            <a:r>
              <a:rPr lang="zh-CN" altLang="en-US"/>
              <a:t>2.企业的资本结构和长期偿债能力</a:t>
            </a:r>
            <a:endParaRPr lang="zh-CN" altLang="en-US"/>
          </a:p>
          <a:p>
            <a:r>
              <a:rPr lang="zh-CN" altLang="en-US"/>
              <a:t>3.企业的财务弹性</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(二)资产负债表的局限性</a:t>
            </a:r>
            <a:endParaRPr lang="en-US" altLang="zh-CN" sz="2200" b="1" dirty="0">
              <a:latin typeface="楷体" panose="02010609060101010101" pitchFamily="49" charset="-122"/>
              <a:ea typeface="楷体" panose="02010609060101010101" pitchFamily="49" charset="-122"/>
            </a:endParaRPr>
          </a:p>
          <a:p>
            <a:r>
              <a:rPr lang="zh-CN" altLang="en-US"/>
              <a:t>1.资产负债表计价不统一</a:t>
            </a:r>
            <a:endParaRPr lang="zh-CN" altLang="en-US"/>
          </a:p>
          <a:p>
            <a:r>
              <a:rPr lang="zh-CN" altLang="en-US"/>
              <a:t>2.资产负债表遗漏了很多无法用货币表示的重要信息</a:t>
            </a:r>
            <a:endParaRPr lang="zh-CN" altLang="en-US"/>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2979</Words>
  <Application>WPS 演示</Application>
  <PresentationFormat>宽屏</PresentationFormat>
  <Paragraphs>174</Paragraphs>
  <Slides>19</Slides>
  <Notes>4</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19</vt:i4>
      </vt:variant>
    </vt:vector>
  </HeadingPairs>
  <TitlesOfParts>
    <vt:vector size="36" baseType="lpstr">
      <vt:lpstr>Arial</vt:lpstr>
      <vt:lpstr>宋体</vt:lpstr>
      <vt:lpstr>Wingdings</vt:lpstr>
      <vt:lpstr>微软雅黑</vt:lpstr>
      <vt:lpstr>Wingdings</vt:lpstr>
      <vt:lpstr>华文中宋</vt:lpstr>
      <vt:lpstr>GungsuhChe</vt:lpstr>
      <vt:lpstr>Malgun Gothic</vt:lpstr>
      <vt:lpstr>方正书宋_GBK</vt:lpstr>
      <vt:lpstr>Arial Unicode MS</vt:lpstr>
      <vt:lpstr>Calibri</vt:lpstr>
      <vt:lpstr>NEU-BZ-S92</vt:lpstr>
      <vt:lpstr>Segoe Print</vt:lpstr>
      <vt:lpstr>黑体</vt:lpstr>
      <vt:lpstr>楷体</vt:lpstr>
      <vt:lpstr>Office 主题​​</vt:lpstr>
      <vt:lpstr>默认设计模板</vt:lpstr>
      <vt:lpstr>PowerPoint 演示文稿</vt:lpstr>
      <vt:lpstr>PowerPoint 演示文稿</vt:lpstr>
      <vt:lpstr>PowerPoint 演示文稿</vt:lpstr>
      <vt:lpstr>第一节　财务报告概述</vt:lpstr>
      <vt:lpstr>第一节　财务报告概述</vt:lpstr>
      <vt:lpstr>第二节　利润表与所有者权益变动表</vt:lpstr>
      <vt:lpstr>第二节　利润表与所有者权益变动表</vt:lpstr>
      <vt:lpstr>第二节　利润表与所有者权益变动表</vt:lpstr>
      <vt:lpstr>第三节　资产负债表</vt:lpstr>
      <vt:lpstr>第三节　资产负债表</vt:lpstr>
      <vt:lpstr>第三节　资产负债表</vt:lpstr>
      <vt:lpstr>第三节　资产负债表</vt:lpstr>
      <vt:lpstr>第四节　现金流量表</vt:lpstr>
      <vt:lpstr>第四节　现金流量表</vt:lpstr>
      <vt:lpstr>第四节　现金流量表</vt:lpstr>
      <vt:lpstr>第四节　现金流量表</vt:lpstr>
      <vt:lpstr>第四节　现金流量表</vt:lpstr>
      <vt:lpstr>第四节　现金流量表</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sunny</cp:lastModifiedBy>
  <cp:revision>173</cp:revision>
  <dcterms:created xsi:type="dcterms:W3CDTF">2019-06-19T02:08:00Z</dcterms:created>
  <dcterms:modified xsi:type="dcterms:W3CDTF">2021-10-19T01:52:30Z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A82DD2EAB1E14C469234A7849A4E56B4</vt:lpwstr>
  </property>
</Properties>
</file>