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73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FC9AD-6F3F-427D-B549-C380D07EE711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B905D-B70D-480E-8DAC-B4BC4381AE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578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FC9AD-6F3F-427D-B549-C380D07EE711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B905D-B70D-480E-8DAC-B4BC4381AE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327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FC9AD-6F3F-427D-B549-C380D07EE711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B905D-B70D-480E-8DAC-B4BC4381AE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6593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0934" y="244936"/>
            <a:ext cx="9997016" cy="749300"/>
          </a:xfrm>
        </p:spPr>
        <p:txBody>
          <a:bodyPr/>
          <a:lstStyle>
            <a:lvl1pPr>
              <a:defRPr>
                <a:solidFill>
                  <a:schemeClr val="accent1">
                    <a:lumMod val="25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424217"/>
            <a:ext cx="10885714" cy="4821007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47B9BB-8C2D-404E-A344-BC0BAB711D30}" type="slidenum">
              <a:rPr lang="zh-CN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227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24114" y="313235"/>
            <a:ext cx="8699591" cy="647700"/>
          </a:xfrm>
        </p:spPr>
        <p:txBody>
          <a:bodyPr>
            <a:noAutofit/>
          </a:bodyPr>
          <a:lstStyle>
            <a:lvl1pPr algn="l">
              <a:defRPr sz="24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tx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622301" y="1358900"/>
            <a:ext cx="10947400" cy="5016499"/>
          </a:xfrm>
        </p:spPr>
        <p:txBody>
          <a:bodyPr>
            <a:normAutofit/>
          </a:bodyPr>
          <a:lstStyle>
            <a:lvl1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1pPr>
            <a:lvl2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2pPr>
            <a:lvl3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3pPr>
            <a:lvl4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4pPr>
            <a:lvl5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pic>
        <p:nvPicPr>
          <p:cNvPr id="4" name="Picture 13" descr="cd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6694" y="6482444"/>
            <a:ext cx="2337435" cy="355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4514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FC9AD-6F3F-427D-B549-C380D07EE711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B905D-B70D-480E-8DAC-B4BC4381AE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809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FC9AD-6F3F-427D-B549-C380D07EE711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B905D-B70D-480E-8DAC-B4BC4381AE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52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FC9AD-6F3F-427D-B549-C380D07EE711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B905D-B70D-480E-8DAC-B4BC4381AE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76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FC9AD-6F3F-427D-B549-C380D07EE711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B905D-B70D-480E-8DAC-B4BC4381AE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6487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FC9AD-6F3F-427D-B549-C380D07EE711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B905D-B70D-480E-8DAC-B4BC4381AE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4825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FC9AD-6F3F-427D-B549-C380D07EE711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B905D-B70D-480E-8DAC-B4BC4381AE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817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FC9AD-6F3F-427D-B549-C380D07EE711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B905D-B70D-480E-8DAC-B4BC4381AE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5053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FC9AD-6F3F-427D-B549-C380D07EE711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B905D-B70D-480E-8DAC-B4BC4381AE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335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3FC9AD-6F3F-427D-B549-C380D07EE711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7B905D-B70D-480E-8DAC-B4BC4381AE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139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" y="0"/>
            <a:ext cx="12325605" cy="6858000"/>
          </a:xfrm>
          <a:prstGeom prst="rect">
            <a:avLst/>
          </a:prstGeom>
        </p:spPr>
      </p:pic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67781" y="282639"/>
            <a:ext cx="9997016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dirty="0" smtClean="0"/>
              <a:t>单击此处编辑母版标题样式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1800" y="1270001"/>
            <a:ext cx="11040533" cy="511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87B4B1-16DD-4597-BAF4-F416D47B56D6}" type="slidenum">
              <a:rPr lang="zh-CN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  <p:pic>
        <p:nvPicPr>
          <p:cNvPr id="26" name="Picture 13" descr="cd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6694" y="6482444"/>
            <a:ext cx="2337435" cy="355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2666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9pPr>
    </p:titleStyle>
    <p:bodyStyle>
      <a:lvl1pPr marL="342900" indent="-3429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8000"/>
            <a:ext cx="12325083" cy="6810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0" y="2413336"/>
            <a:ext cx="122027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第八章　团队计划与团队执行</a:t>
            </a:r>
          </a:p>
        </p:txBody>
      </p:sp>
      <p:sp>
        <p:nvSpPr>
          <p:cNvPr id="6" name="矩形 5"/>
          <p:cNvSpPr/>
          <p:nvPr/>
        </p:nvSpPr>
        <p:spPr>
          <a:xfrm>
            <a:off x="505813" y="128114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000000"/>
                </a:solidFill>
              </a:rPr>
              <a:t>第二部分　实训篇</a:t>
            </a:r>
          </a:p>
        </p:txBody>
      </p:sp>
    </p:spTree>
    <p:extLst>
      <p:ext uri="{BB962C8B-B14F-4D97-AF65-F5344CB8AC3E}">
        <p14:creationId xmlns:p14="http://schemas.microsoft.com/office/powerpoint/2010/main" val="431801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团队执行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一、基础知识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基本概念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执行的影响因素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四个要点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执行力提升方法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1273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团队执行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二、项目一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项目演练</a:t>
            </a:r>
          </a:p>
          <a:p>
            <a:r>
              <a:rPr lang="zh-CN" altLang="zh-CN" b="1" dirty="0"/>
              <a:t>急速追击</a:t>
            </a:r>
          </a:p>
          <a:p>
            <a:endParaRPr lang="zh-CN" altLang="en-US" dirty="0"/>
          </a:p>
        </p:txBody>
      </p:sp>
      <p:pic>
        <p:nvPicPr>
          <p:cNvPr id="4" name="803.jpg" descr="id:214749225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193962" y="1638225"/>
            <a:ext cx="7031864" cy="38534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751939" y="5889610"/>
            <a:ext cx="1915909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1350"/>
              </a:lnSpc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8-3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急速追击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3604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团队执行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项目点评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学员表现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队伍开始时设置了自己的翻牌方法</a:t>
            </a:r>
            <a:r>
              <a:rPr lang="en-US" altLang="zh-CN" dirty="0"/>
              <a:t>,</a:t>
            </a:r>
            <a:r>
              <a:rPr lang="zh-CN" altLang="zh-CN" dirty="0"/>
              <a:t>但是后来</a:t>
            </a:r>
            <a:r>
              <a:rPr lang="en-US" altLang="zh-CN" dirty="0"/>
              <a:t>,</a:t>
            </a:r>
            <a:r>
              <a:rPr lang="zh-CN" altLang="zh-CN" dirty="0"/>
              <a:t>有的学员并没有遵循。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每个学员都不可避免地翻到同一张牌</a:t>
            </a:r>
            <a:r>
              <a:rPr lang="en-US" altLang="zh-CN" dirty="0"/>
              <a:t>,</a:t>
            </a:r>
            <a:r>
              <a:rPr lang="zh-CN" altLang="zh-CN" dirty="0"/>
              <a:t>队伍开始慌乱起来。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有学员自行调换队伍中的位置。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点评指正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合理分工</a:t>
            </a:r>
            <a:r>
              <a:rPr lang="en-US" altLang="zh-CN" dirty="0"/>
              <a:t>,</a:t>
            </a:r>
            <a:r>
              <a:rPr lang="zh-CN" altLang="zh-CN" dirty="0"/>
              <a:t>执行到底。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沉着坚定</a:t>
            </a:r>
            <a:r>
              <a:rPr lang="en-US" altLang="zh-CN" dirty="0"/>
              <a:t>,</a:t>
            </a:r>
            <a:r>
              <a:rPr lang="zh-CN" altLang="zh-CN" dirty="0"/>
              <a:t>屡败屡战。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严格遵守项目规则</a:t>
            </a:r>
            <a:r>
              <a:rPr lang="en-US" altLang="zh-CN" dirty="0"/>
              <a:t>,</a:t>
            </a:r>
            <a:r>
              <a:rPr lang="zh-CN" altLang="zh-CN" dirty="0"/>
              <a:t>让团队之间进行公平的竞争</a:t>
            </a:r>
            <a:r>
              <a:rPr lang="en-US" altLang="zh-CN" dirty="0"/>
              <a:t>,</a:t>
            </a:r>
            <a:r>
              <a:rPr lang="zh-CN" altLang="zh-CN" dirty="0"/>
              <a:t>这样才能体现出团队的实力</a:t>
            </a:r>
            <a:r>
              <a:rPr lang="en-US" altLang="zh-CN" dirty="0"/>
              <a:t>;</a:t>
            </a:r>
            <a:r>
              <a:rPr lang="zh-CN" altLang="zh-CN" dirty="0"/>
              <a:t>如果无视规则</a:t>
            </a:r>
            <a:r>
              <a:rPr lang="en-US" altLang="zh-CN" dirty="0"/>
              <a:t>,</a:t>
            </a:r>
            <a:r>
              <a:rPr lang="zh-CN" altLang="zh-CN" dirty="0"/>
              <a:t>想投机取巧获得成功</a:t>
            </a:r>
            <a:r>
              <a:rPr lang="en-US" altLang="zh-CN" dirty="0"/>
              <a:t>,</a:t>
            </a:r>
            <a:r>
              <a:rPr lang="zh-CN" altLang="zh-CN" dirty="0"/>
              <a:t>那也是一种失败。</a:t>
            </a:r>
          </a:p>
          <a:p>
            <a:pPr marL="0" indent="0">
              <a:lnSpc>
                <a:spcPct val="135000"/>
              </a:lnSpc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学员分享 </a:t>
            </a:r>
          </a:p>
          <a:p>
            <a:r>
              <a:rPr lang="zh-CN" altLang="zh-CN" dirty="0"/>
              <a:t>……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967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团队执行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三、项目二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项目演练</a:t>
            </a:r>
          </a:p>
          <a:p>
            <a:r>
              <a:rPr lang="zh-CN" altLang="zh-CN" b="1" dirty="0"/>
              <a:t>扑克之夜</a:t>
            </a:r>
          </a:p>
          <a:p>
            <a:endParaRPr lang="zh-CN" altLang="en-US" dirty="0"/>
          </a:p>
        </p:txBody>
      </p:sp>
      <p:pic>
        <p:nvPicPr>
          <p:cNvPr id="4" name="804.jpg" descr="id:214749229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691684" y="2871988"/>
            <a:ext cx="7807325" cy="17906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37391" y="5247131"/>
            <a:ext cx="1915909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1350"/>
              </a:lnSpc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8-4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扑克之夜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1899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团队执行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项目点评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学员表现</a:t>
            </a:r>
          </a:p>
          <a:p>
            <a:r>
              <a:rPr lang="en-US" altLang="zh-CN" dirty="0"/>
              <a:t>(1)A</a:t>
            </a:r>
            <a:r>
              <a:rPr lang="zh-CN" altLang="zh-CN" dirty="0"/>
              <a:t>队员并没有很好地把项目任务进行传递。</a:t>
            </a:r>
          </a:p>
          <a:p>
            <a:r>
              <a:rPr lang="en-US" altLang="zh-CN" dirty="0"/>
              <a:t>(2)B</a:t>
            </a:r>
            <a:r>
              <a:rPr lang="zh-CN" altLang="zh-CN" dirty="0"/>
              <a:t>、</a:t>
            </a:r>
            <a:r>
              <a:rPr lang="en-US" altLang="zh-CN" dirty="0"/>
              <a:t>C</a:t>
            </a:r>
            <a:r>
              <a:rPr lang="zh-CN" altLang="zh-CN" dirty="0"/>
              <a:t>成员桥梁搭建问题。</a:t>
            </a:r>
          </a:p>
          <a:p>
            <a:r>
              <a:rPr lang="en-US" altLang="zh-CN" dirty="0"/>
              <a:t>(3)D</a:t>
            </a:r>
            <a:r>
              <a:rPr lang="zh-CN" altLang="zh-CN" dirty="0"/>
              <a:t>、</a:t>
            </a:r>
            <a:r>
              <a:rPr lang="en-US" altLang="zh-CN" dirty="0"/>
              <a:t>E</a:t>
            </a:r>
            <a:r>
              <a:rPr lang="zh-CN" altLang="zh-CN" dirty="0"/>
              <a:t>、</a:t>
            </a:r>
            <a:r>
              <a:rPr lang="en-US" altLang="zh-CN" dirty="0"/>
              <a:t>F</a:t>
            </a:r>
            <a:r>
              <a:rPr lang="zh-CN" altLang="zh-CN" dirty="0"/>
              <a:t>、</a:t>
            </a:r>
            <a:r>
              <a:rPr lang="en-US" altLang="zh-CN" dirty="0"/>
              <a:t>G</a:t>
            </a:r>
            <a:r>
              <a:rPr lang="zh-CN" altLang="zh-CN" dirty="0"/>
              <a:t>状态问题。</a:t>
            </a:r>
          </a:p>
          <a:p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162557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团队执行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2.</a:t>
            </a:r>
            <a:r>
              <a:rPr lang="zh-CN" altLang="zh-CN" dirty="0"/>
              <a:t>点评指正</a:t>
            </a:r>
          </a:p>
          <a:p>
            <a:r>
              <a:rPr lang="zh-CN" altLang="zh-CN" dirty="0" smtClean="0"/>
              <a:t>这个</a:t>
            </a:r>
            <a:r>
              <a:rPr lang="zh-CN" altLang="zh-CN" dirty="0"/>
              <a:t>项目难度在于整个项目目标只有</a:t>
            </a:r>
            <a:r>
              <a:rPr lang="en-US" altLang="zh-CN" dirty="0"/>
              <a:t>A</a:t>
            </a:r>
            <a:r>
              <a:rPr lang="zh-CN" altLang="zh-CN" dirty="0"/>
              <a:t>知道</a:t>
            </a:r>
            <a:r>
              <a:rPr lang="en-US" altLang="zh-CN" dirty="0"/>
              <a:t>,</a:t>
            </a:r>
            <a:r>
              <a:rPr lang="zh-CN" altLang="zh-CN" dirty="0"/>
              <a:t>而目标的传递任务只能由</a:t>
            </a:r>
            <a:r>
              <a:rPr lang="en-US" altLang="zh-CN" dirty="0"/>
              <a:t>B</a:t>
            </a:r>
            <a:r>
              <a:rPr lang="zh-CN" altLang="zh-CN" dirty="0"/>
              <a:t>、</a:t>
            </a:r>
            <a:r>
              <a:rPr lang="en-US" altLang="zh-CN" dirty="0"/>
              <a:t>C</a:t>
            </a:r>
            <a:r>
              <a:rPr lang="zh-CN" altLang="zh-CN" dirty="0"/>
              <a:t>来完成</a:t>
            </a:r>
            <a:r>
              <a:rPr lang="en-US" altLang="zh-CN" dirty="0"/>
              <a:t>,</a:t>
            </a:r>
            <a:r>
              <a:rPr lang="zh-CN" altLang="zh-CN" dirty="0"/>
              <a:t>而项目任务还需要</a:t>
            </a:r>
            <a:r>
              <a:rPr lang="en-US" altLang="zh-CN" dirty="0"/>
              <a:t>D</a:t>
            </a:r>
            <a:r>
              <a:rPr lang="zh-CN" altLang="zh-CN" dirty="0"/>
              <a:t>、</a:t>
            </a:r>
            <a:r>
              <a:rPr lang="en-US" altLang="zh-CN" dirty="0"/>
              <a:t>E</a:t>
            </a:r>
            <a:r>
              <a:rPr lang="zh-CN" altLang="zh-CN" dirty="0"/>
              <a:t>、</a:t>
            </a:r>
            <a:r>
              <a:rPr lang="en-US" altLang="zh-CN" dirty="0"/>
              <a:t>F</a:t>
            </a:r>
            <a:r>
              <a:rPr lang="zh-CN" altLang="zh-CN" dirty="0"/>
              <a:t>、</a:t>
            </a:r>
            <a:r>
              <a:rPr lang="en-US" altLang="zh-CN" dirty="0"/>
              <a:t>G</a:t>
            </a:r>
            <a:r>
              <a:rPr lang="zh-CN" altLang="zh-CN" dirty="0"/>
              <a:t>共同完成。</a:t>
            </a:r>
            <a:r>
              <a:rPr lang="en-US" altLang="zh-CN" dirty="0"/>
              <a:t>A</a:t>
            </a:r>
            <a:r>
              <a:rPr lang="zh-CN" altLang="zh-CN" dirty="0"/>
              <a:t>必须要明确</a:t>
            </a:r>
            <a:r>
              <a:rPr lang="en-US" altLang="zh-CN" dirty="0"/>
              <a:t>,</a:t>
            </a:r>
            <a:r>
              <a:rPr lang="zh-CN" altLang="zh-CN" dirty="0"/>
              <a:t>自己必须要全面地将任务进行下放</a:t>
            </a:r>
            <a:r>
              <a:rPr lang="en-US" altLang="zh-CN" dirty="0"/>
              <a:t>,</a:t>
            </a:r>
            <a:r>
              <a:rPr lang="zh-CN" altLang="zh-CN" dirty="0"/>
              <a:t>这个任务目标必须是清晰的</a:t>
            </a:r>
            <a:r>
              <a:rPr lang="en-US" altLang="zh-CN" dirty="0"/>
              <a:t>,</a:t>
            </a:r>
            <a:r>
              <a:rPr lang="zh-CN" altLang="zh-CN" dirty="0"/>
              <a:t>明确到个人的</a:t>
            </a:r>
            <a:r>
              <a:rPr lang="en-US" altLang="zh-CN" dirty="0"/>
              <a:t>;</a:t>
            </a:r>
            <a:r>
              <a:rPr lang="zh-CN" altLang="zh-CN" dirty="0"/>
              <a:t>而</a:t>
            </a:r>
            <a:r>
              <a:rPr lang="en-US" altLang="zh-CN" dirty="0"/>
              <a:t>BC</a:t>
            </a:r>
            <a:r>
              <a:rPr lang="zh-CN" altLang="zh-CN" dirty="0"/>
              <a:t>在执行的过程中一定要与</a:t>
            </a:r>
            <a:r>
              <a:rPr lang="en-US" altLang="zh-CN" dirty="0"/>
              <a:t>A</a:t>
            </a:r>
            <a:r>
              <a:rPr lang="zh-CN" altLang="zh-CN" dirty="0"/>
              <a:t>进行反馈</a:t>
            </a:r>
            <a:r>
              <a:rPr lang="en-US" altLang="zh-CN" dirty="0"/>
              <a:t>,</a:t>
            </a:r>
            <a:r>
              <a:rPr lang="zh-CN" altLang="zh-CN" dirty="0"/>
              <a:t>明确任务目标后再进行传递</a:t>
            </a:r>
            <a:r>
              <a:rPr lang="en-US" altLang="zh-CN" dirty="0"/>
              <a:t>;</a:t>
            </a:r>
            <a:r>
              <a:rPr lang="zh-CN" altLang="zh-CN" dirty="0"/>
              <a:t>最后的</a:t>
            </a:r>
            <a:r>
              <a:rPr lang="en-US" altLang="zh-CN" dirty="0"/>
              <a:t>D</a:t>
            </a:r>
            <a:r>
              <a:rPr lang="zh-CN" altLang="zh-CN" dirty="0"/>
              <a:t>、</a:t>
            </a:r>
            <a:r>
              <a:rPr lang="en-US" altLang="zh-CN" dirty="0"/>
              <a:t>E</a:t>
            </a:r>
            <a:r>
              <a:rPr lang="zh-CN" altLang="zh-CN" dirty="0"/>
              <a:t>、</a:t>
            </a:r>
            <a:r>
              <a:rPr lang="en-US" altLang="zh-CN" dirty="0"/>
              <a:t>F</a:t>
            </a:r>
            <a:r>
              <a:rPr lang="zh-CN" altLang="zh-CN" dirty="0"/>
              <a:t>、</a:t>
            </a:r>
            <a:r>
              <a:rPr lang="en-US" altLang="zh-CN" dirty="0"/>
              <a:t>G,</a:t>
            </a:r>
            <a:r>
              <a:rPr lang="zh-CN" altLang="zh-CN" dirty="0"/>
              <a:t>作为知道信息最少、任务执行最多的成员</a:t>
            </a:r>
            <a:r>
              <a:rPr lang="en-US" altLang="zh-CN" dirty="0"/>
              <a:t>,</a:t>
            </a:r>
            <a:r>
              <a:rPr lang="zh-CN" altLang="zh-CN" dirty="0"/>
              <a:t>一定要有良好的态度</a:t>
            </a:r>
            <a:r>
              <a:rPr lang="en-US" altLang="zh-CN" dirty="0"/>
              <a:t>,</a:t>
            </a:r>
            <a:r>
              <a:rPr lang="zh-CN" altLang="zh-CN" dirty="0"/>
              <a:t>积极询问自己的任务</a:t>
            </a:r>
            <a:r>
              <a:rPr lang="en-US" altLang="zh-CN" dirty="0"/>
              <a:t>,</a:t>
            </a:r>
            <a:r>
              <a:rPr lang="zh-CN" altLang="zh-CN" dirty="0"/>
              <a:t>跟进整个项目任务</a:t>
            </a:r>
            <a:r>
              <a:rPr lang="en-US" altLang="zh-CN" dirty="0"/>
              <a:t>,</a:t>
            </a:r>
            <a:r>
              <a:rPr lang="zh-CN" altLang="zh-CN" dirty="0"/>
              <a:t>不要让自己脱节。这是个极其考验执行力的项目</a:t>
            </a:r>
            <a:r>
              <a:rPr lang="en-US" altLang="zh-CN" dirty="0"/>
              <a:t>,</a:t>
            </a:r>
            <a:r>
              <a:rPr lang="zh-CN" altLang="zh-CN" dirty="0"/>
              <a:t>每一个角色都有自己的任务</a:t>
            </a:r>
            <a:r>
              <a:rPr lang="en-US" altLang="zh-CN" dirty="0"/>
              <a:t>,</a:t>
            </a:r>
            <a:r>
              <a:rPr lang="zh-CN" altLang="zh-CN" dirty="0"/>
              <a:t>将自己的事情做到极致</a:t>
            </a:r>
            <a:r>
              <a:rPr lang="en-US" altLang="zh-CN" dirty="0"/>
              <a:t>,</a:t>
            </a:r>
            <a:r>
              <a:rPr lang="zh-CN" altLang="zh-CN" dirty="0"/>
              <a:t>那就是执行力的体现。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学员分享</a:t>
            </a:r>
          </a:p>
          <a:p>
            <a:r>
              <a:rPr lang="en-US" altLang="zh-CN" dirty="0"/>
              <a:t>……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34647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团队执行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四、项目引申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接受任务不讲条件</a:t>
            </a:r>
            <a:r>
              <a:rPr lang="en-US" altLang="zh-CN" dirty="0"/>
              <a:t>,</a:t>
            </a:r>
            <a:r>
              <a:rPr lang="zh-CN" altLang="zh-CN" dirty="0"/>
              <a:t>执行任务不找借口</a:t>
            </a:r>
            <a:r>
              <a:rPr lang="en-US" altLang="zh-CN" dirty="0"/>
              <a:t>,</a:t>
            </a:r>
            <a:r>
              <a:rPr lang="zh-CN" altLang="zh-CN" dirty="0"/>
              <a:t>完成任务追求圆满。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刚性化执行</a:t>
            </a:r>
            <a:r>
              <a:rPr lang="en-US" altLang="zh-CN" dirty="0"/>
              <a:t>,</a:t>
            </a:r>
            <a:r>
              <a:rPr lang="zh-CN" altLang="zh-CN" dirty="0"/>
              <a:t>人性化管理。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管理标准化、反应快速化、执行规范化。</a:t>
            </a:r>
          </a:p>
          <a:p>
            <a:r>
              <a:rPr lang="en-US" altLang="zh-CN" dirty="0"/>
              <a:t>(4)</a:t>
            </a:r>
            <a:r>
              <a:rPr lang="zh-CN" altLang="zh-CN" dirty="0"/>
              <a:t>凡事要求落实、求具体、求深入、求细致、求效率、求质量。</a:t>
            </a:r>
          </a:p>
          <a:p>
            <a:r>
              <a:rPr lang="en-US" altLang="zh-CN" dirty="0"/>
              <a:t>(5)</a:t>
            </a:r>
            <a:r>
              <a:rPr lang="zh-CN" altLang="zh-CN" dirty="0"/>
              <a:t>执行力是推动工作的前提</a:t>
            </a:r>
            <a:r>
              <a:rPr lang="en-US" altLang="zh-CN" dirty="0"/>
              <a:t>,</a:t>
            </a:r>
            <a:r>
              <a:rPr lang="zh-CN" altLang="zh-CN" dirty="0"/>
              <a:t>提高执行力必须在刚性化、效能化、精细化、人本化上下功夫。</a:t>
            </a:r>
          </a:p>
          <a:p>
            <a:r>
              <a:rPr lang="en-US" altLang="zh-CN" dirty="0"/>
              <a:t>(6)</a:t>
            </a:r>
            <a:r>
              <a:rPr lang="zh-CN" altLang="zh-CN" dirty="0"/>
              <a:t>成功的秘诀是将平凡的事做得不平凡。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9433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团队执行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五、问题思考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说出自己对执行力的理解。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请在课后制定提升自己执行力的方法。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请列举几项影响执行力的因素。</a:t>
            </a:r>
          </a:p>
          <a:p>
            <a:r>
              <a:rPr lang="en-US" altLang="zh-CN" dirty="0"/>
              <a:t>(4)</a:t>
            </a:r>
            <a:r>
              <a:rPr lang="zh-CN" altLang="zh-CN" dirty="0"/>
              <a:t>请结合实际分别谈谈如何提升自己和员工的执行力。</a:t>
            </a:r>
          </a:p>
          <a:p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55061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54783"/>
            <a:ext cx="7778839" cy="749300"/>
          </a:xfrm>
        </p:spPr>
        <p:txBody>
          <a:bodyPr/>
          <a:lstStyle/>
          <a:p>
            <a:pPr algn="ctr"/>
            <a:r>
              <a:rPr lang="zh-CN" altLang="en-US" sz="2800" dirty="0" smtClean="0"/>
              <a:t>目   录</a:t>
            </a:r>
            <a:endParaRPr lang="zh-CN" altLang="en-US" sz="2800" dirty="0"/>
          </a:p>
        </p:txBody>
      </p:sp>
      <p:grpSp>
        <p:nvGrpSpPr>
          <p:cNvPr id="4" name="组合 3"/>
          <p:cNvGrpSpPr/>
          <p:nvPr/>
        </p:nvGrpSpPr>
        <p:grpSpPr>
          <a:xfrm>
            <a:off x="1870430" y="2287469"/>
            <a:ext cx="6390109" cy="1475925"/>
            <a:chOff x="2488640" y="2139114"/>
            <a:chExt cx="6390109" cy="1475925"/>
          </a:xfrm>
        </p:grpSpPr>
        <p:grpSp>
          <p:nvGrpSpPr>
            <p:cNvPr id="5" name="Group 4"/>
            <p:cNvGrpSpPr/>
            <p:nvPr/>
          </p:nvGrpSpPr>
          <p:grpSpPr bwMode="auto">
            <a:xfrm>
              <a:off x="2488640" y="2139114"/>
              <a:ext cx="6390109" cy="639332"/>
              <a:chOff x="0" y="0"/>
              <a:chExt cx="2982" cy="288"/>
            </a:xfrm>
          </p:grpSpPr>
          <p:sp>
            <p:nvSpPr>
              <p:cNvPr id="14" name="AutoShape 5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Rectangle 6"/>
              <p:cNvSpPr>
                <a:spLocks noChangeArrowheads="1"/>
              </p:cNvSpPr>
              <p:nvPr/>
            </p:nvSpPr>
            <p:spPr bwMode="auto">
              <a:xfrm>
                <a:off x="299" y="67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000" b="1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方正粗黑宋简体" panose="02000000000000000000" charset="-122"/>
                    <a:sym typeface="+mn-ea"/>
                  </a:rPr>
                  <a:t>第一节　团队计划</a:t>
                </a:r>
              </a:p>
            </p:txBody>
          </p:sp>
          <p:sp>
            <p:nvSpPr>
              <p:cNvPr id="16" name="Oval 7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E96E29"/>
                  </a:gs>
                  <a:gs pos="100000">
                    <a:srgbClr val="9B491B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" name="Group 8"/>
            <p:cNvGrpSpPr/>
            <p:nvPr/>
          </p:nvGrpSpPr>
          <p:grpSpPr bwMode="auto">
            <a:xfrm>
              <a:off x="2488640" y="2975707"/>
              <a:ext cx="6390109" cy="639332"/>
              <a:chOff x="0" y="0"/>
              <a:chExt cx="2982" cy="288"/>
            </a:xfrm>
          </p:grpSpPr>
          <p:sp>
            <p:nvSpPr>
              <p:cNvPr id="11" name="AutoShape 9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/>
            </p:nvSpPr>
            <p:spPr bwMode="auto">
              <a:xfrm>
                <a:off x="299" y="60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000" b="1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锐字工房云字库准圆GBK" panose="02010604000000000000" charset="-122"/>
                    <a:sym typeface="+mn-ea"/>
                  </a:rPr>
                  <a:t>第二节　团队执行</a:t>
                </a:r>
              </a:p>
            </p:txBody>
          </p:sp>
          <p:sp>
            <p:nvSpPr>
              <p:cNvPr id="13" name="Oval 11"/>
              <p:cNvSpPr>
                <a:spLocks noChangeArrowheads="1"/>
              </p:cNvSpPr>
              <p:nvPr/>
            </p:nvSpPr>
            <p:spPr bwMode="auto">
              <a:xfrm>
                <a:off x="0" y="60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DCDC48"/>
                  </a:gs>
                  <a:gs pos="100000">
                    <a:srgbClr val="939330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1015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团队计划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一、基础知识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基本概念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计划分类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计划分层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计划的特点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计划的过程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六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计划的作用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七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相关观点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443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团队计划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二、项目一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项目演练</a:t>
            </a:r>
          </a:p>
          <a:p>
            <a:r>
              <a:rPr lang="zh-CN" altLang="zh-CN" b="1" dirty="0"/>
              <a:t>建绳房</a:t>
            </a:r>
          </a:p>
          <a:p>
            <a:endParaRPr lang="zh-CN" altLang="en-US" dirty="0"/>
          </a:p>
        </p:txBody>
      </p:sp>
      <p:pic>
        <p:nvPicPr>
          <p:cNvPr id="4" name="801.jpg" descr="id:214749211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238454" y="2337695"/>
            <a:ext cx="6176001" cy="340963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26949" y="5925428"/>
            <a:ext cx="1685077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1350"/>
              </a:lnSpc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8-1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建绳房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8935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团队计划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项目点评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学员表现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计划不到</a:t>
            </a:r>
            <a:r>
              <a:rPr lang="en-US" altLang="zh-CN" dirty="0"/>
              <a:t>5</a:t>
            </a:r>
            <a:r>
              <a:rPr lang="zh-CN" altLang="zh-CN" dirty="0"/>
              <a:t>分钟就想实施。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真正参与任务成员较少</a:t>
            </a:r>
            <a:r>
              <a:rPr lang="en-US" altLang="zh-CN" dirty="0"/>
              <a:t>,</a:t>
            </a:r>
            <a:r>
              <a:rPr lang="zh-CN" altLang="zh-CN" dirty="0"/>
              <a:t>边缘化严重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/>
              <a:t>2.</a:t>
            </a:r>
            <a:r>
              <a:rPr lang="zh-CN" altLang="zh-CN" dirty="0"/>
              <a:t>点评指正</a:t>
            </a:r>
          </a:p>
          <a:p>
            <a:r>
              <a:rPr lang="en-US" altLang="zh-CN" dirty="0" smtClean="0"/>
              <a:t>(</a:t>
            </a:r>
            <a:r>
              <a:rPr lang="en-US" altLang="zh-CN" dirty="0"/>
              <a:t>1)</a:t>
            </a:r>
            <a:r>
              <a:rPr lang="zh-CN" altLang="zh-CN" dirty="0"/>
              <a:t>在遇到一件棘手的事情时</a:t>
            </a:r>
            <a:r>
              <a:rPr lang="en-US" altLang="zh-CN" dirty="0"/>
              <a:t>,</a:t>
            </a:r>
            <a:r>
              <a:rPr lang="zh-CN" altLang="zh-CN" dirty="0"/>
              <a:t>我们的反应是如何的</a:t>
            </a:r>
            <a:r>
              <a:rPr lang="en-US" altLang="zh-CN" dirty="0"/>
              <a:t>,</a:t>
            </a:r>
            <a:r>
              <a:rPr lang="zh-CN" altLang="zh-CN" dirty="0"/>
              <a:t>是急着想把它给解决了</a:t>
            </a:r>
            <a:r>
              <a:rPr lang="en-US" altLang="zh-CN" dirty="0"/>
              <a:t>,</a:t>
            </a:r>
            <a:r>
              <a:rPr lang="zh-CN" altLang="zh-CN" dirty="0"/>
              <a:t>是想到一点就想去做</a:t>
            </a:r>
            <a:r>
              <a:rPr lang="en-US" altLang="zh-CN" dirty="0"/>
              <a:t>?</a:t>
            </a:r>
            <a:r>
              <a:rPr lang="zh-CN" altLang="zh-CN" dirty="0"/>
              <a:t>最后又会出现什么问题</a:t>
            </a:r>
            <a:r>
              <a:rPr lang="en-US" altLang="zh-CN" dirty="0"/>
              <a:t>,</a:t>
            </a:r>
            <a:r>
              <a:rPr lang="zh-CN" altLang="zh-CN" dirty="0"/>
              <a:t>是做到一半</a:t>
            </a:r>
            <a:r>
              <a:rPr lang="en-US" altLang="zh-CN" dirty="0"/>
              <a:t>,</a:t>
            </a:r>
            <a:r>
              <a:rPr lang="zh-CN" altLang="zh-CN" dirty="0"/>
              <a:t>不知道怎么进行了</a:t>
            </a:r>
            <a:r>
              <a:rPr lang="en-US" altLang="zh-CN" dirty="0"/>
              <a:t>,</a:t>
            </a:r>
            <a:r>
              <a:rPr lang="zh-CN" altLang="zh-CN" dirty="0"/>
              <a:t>抑或是直接做不下去了</a:t>
            </a:r>
            <a:r>
              <a:rPr lang="en-US" altLang="zh-CN" dirty="0"/>
              <a:t>?</a:t>
            </a:r>
            <a:r>
              <a:rPr lang="zh-CN" altLang="zh-CN" dirty="0"/>
              <a:t>就像我们的项目</a:t>
            </a:r>
            <a:r>
              <a:rPr lang="en-US" altLang="zh-CN" dirty="0"/>
              <a:t>,</a:t>
            </a:r>
            <a:r>
              <a:rPr lang="zh-CN" altLang="zh-CN" dirty="0"/>
              <a:t>规则已定</a:t>
            </a:r>
            <a:r>
              <a:rPr lang="en-US" altLang="zh-CN" dirty="0"/>
              <a:t>,</a:t>
            </a:r>
            <a:r>
              <a:rPr lang="zh-CN" altLang="zh-CN" dirty="0"/>
              <a:t>如果不进行周密的计划会直接失败。那为什么我们做计划做得不够完善呢</a:t>
            </a:r>
            <a:r>
              <a:rPr lang="en-US" altLang="zh-CN" dirty="0"/>
              <a:t>?</a:t>
            </a:r>
            <a:endParaRPr lang="zh-CN" altLang="zh-CN" dirty="0"/>
          </a:p>
          <a:p>
            <a:r>
              <a:rPr lang="en-US" altLang="zh-CN" dirty="0"/>
              <a:t>(2)</a:t>
            </a:r>
            <a:r>
              <a:rPr lang="zh-CN" altLang="zh-CN" dirty="0"/>
              <a:t>什么计划才是有价值的计划</a:t>
            </a:r>
            <a:r>
              <a:rPr lang="en-US" altLang="zh-CN" dirty="0"/>
              <a:t>,</a:t>
            </a:r>
            <a:r>
              <a:rPr lang="zh-CN" altLang="zh-CN" dirty="0"/>
              <a:t>什么团队才是有战斗力的团队</a:t>
            </a:r>
            <a:r>
              <a:rPr lang="en-US" altLang="zh-CN" dirty="0"/>
              <a:t>?</a:t>
            </a:r>
            <a:endParaRPr lang="zh-CN" altLang="zh-CN" dirty="0"/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学员分享</a:t>
            </a:r>
            <a:endParaRPr lang="en-US" altLang="zh-CN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dirty="0" smtClean="0"/>
              <a:t>……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765968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团队计划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三、项目二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项目演练</a:t>
            </a:r>
          </a:p>
          <a:p>
            <a:r>
              <a:rPr lang="zh-CN" altLang="zh-CN" b="1" dirty="0"/>
              <a:t>模拟电网</a:t>
            </a:r>
          </a:p>
          <a:p>
            <a:endParaRPr lang="zh-CN" altLang="en-US" dirty="0"/>
          </a:p>
        </p:txBody>
      </p:sp>
      <p:pic>
        <p:nvPicPr>
          <p:cNvPr id="4" name="802.jpg" descr="id:214749215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28009" y="2099257"/>
            <a:ext cx="6240395" cy="278920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490251" y="5286423"/>
            <a:ext cx="1915909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1350"/>
              </a:lnSpc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8-2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模拟电网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6111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团队计划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114000"/>
              </a:lnSpc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项目点评</a:t>
            </a:r>
          </a:p>
          <a:p>
            <a:pPr>
              <a:lnSpc>
                <a:spcPct val="114000"/>
              </a:lnSpc>
            </a:pPr>
            <a:r>
              <a:rPr lang="en-US" altLang="zh-CN" dirty="0"/>
              <a:t>1.</a:t>
            </a:r>
            <a:r>
              <a:rPr lang="zh-CN" altLang="zh-CN" dirty="0"/>
              <a:t>学员表现</a:t>
            </a:r>
          </a:p>
          <a:p>
            <a:pPr>
              <a:lnSpc>
                <a:spcPct val="114000"/>
              </a:lnSpc>
            </a:pPr>
            <a:r>
              <a:rPr lang="en-US" altLang="zh-CN" dirty="0"/>
              <a:t>(1)10</a:t>
            </a:r>
            <a:r>
              <a:rPr lang="zh-CN" altLang="zh-CN" dirty="0"/>
              <a:t>分钟计划时间的利用率</a:t>
            </a:r>
            <a:r>
              <a:rPr lang="en-US" altLang="zh-CN" dirty="0"/>
              <a:t>,</a:t>
            </a:r>
            <a:r>
              <a:rPr lang="zh-CN" altLang="zh-CN" dirty="0"/>
              <a:t>决定了接下去半个小时的挑战。</a:t>
            </a:r>
          </a:p>
          <a:p>
            <a:pPr>
              <a:lnSpc>
                <a:spcPct val="114000"/>
              </a:lnSpc>
            </a:pPr>
            <a:r>
              <a:rPr lang="en-US" altLang="zh-CN" dirty="0"/>
              <a:t>(2)</a:t>
            </a:r>
            <a:r>
              <a:rPr lang="zh-CN" altLang="zh-CN" dirty="0"/>
              <a:t>失败后</a:t>
            </a:r>
            <a:r>
              <a:rPr lang="en-US" altLang="zh-CN" dirty="0"/>
              <a:t>,</a:t>
            </a:r>
            <a:r>
              <a:rPr lang="zh-CN" altLang="zh-CN" dirty="0"/>
              <a:t>郁郁寡欢。</a:t>
            </a:r>
          </a:p>
          <a:p>
            <a:pPr>
              <a:lnSpc>
                <a:spcPct val="114000"/>
              </a:lnSpc>
            </a:pPr>
            <a:r>
              <a:rPr lang="en-US" altLang="zh-CN" dirty="0"/>
              <a:t>2.</a:t>
            </a:r>
            <a:r>
              <a:rPr lang="zh-CN" altLang="zh-CN" dirty="0"/>
              <a:t>点评指正</a:t>
            </a:r>
          </a:p>
          <a:p>
            <a:pPr>
              <a:lnSpc>
                <a:spcPct val="114000"/>
              </a:lnSpc>
            </a:pPr>
            <a:r>
              <a:rPr lang="en-US" altLang="zh-CN" dirty="0"/>
              <a:t>(1)</a:t>
            </a:r>
            <a:r>
              <a:rPr lang="zh-CN" altLang="zh-CN" dirty="0"/>
              <a:t>在开始挑战任务之前</a:t>
            </a:r>
            <a:r>
              <a:rPr lang="en-US" altLang="zh-CN" dirty="0"/>
              <a:t>,</a:t>
            </a:r>
            <a:r>
              <a:rPr lang="zh-CN" altLang="zh-CN" dirty="0"/>
              <a:t>队长应该发挥领导的作用</a:t>
            </a:r>
            <a:r>
              <a:rPr lang="en-US" altLang="zh-CN" dirty="0"/>
              <a:t>,</a:t>
            </a:r>
            <a:r>
              <a:rPr lang="zh-CN" altLang="zh-CN" dirty="0"/>
              <a:t>带领团队做好周密的计划——时间安排、人员分配、通过时间、网洞分配等</a:t>
            </a:r>
            <a:r>
              <a:rPr lang="en-US" altLang="zh-CN" dirty="0"/>
              <a:t>;</a:t>
            </a:r>
            <a:r>
              <a:rPr lang="zh-CN" altLang="zh-CN" dirty="0"/>
              <a:t>这样既可以避免多次尝试浪费时间</a:t>
            </a:r>
            <a:r>
              <a:rPr lang="en-US" altLang="zh-CN" dirty="0"/>
              <a:t>,</a:t>
            </a:r>
            <a:r>
              <a:rPr lang="zh-CN" altLang="zh-CN" dirty="0"/>
              <a:t>又可以顺利完成任务。到底一个周密的计划有哪些作用呢</a:t>
            </a:r>
            <a:r>
              <a:rPr lang="en-US" altLang="zh-CN" dirty="0" smtClean="0"/>
              <a:t>?</a:t>
            </a:r>
          </a:p>
          <a:p>
            <a:pPr>
              <a:lnSpc>
                <a:spcPct val="114000"/>
              </a:lnSpc>
            </a:pPr>
            <a:r>
              <a:rPr lang="zh-CN" altLang="zh-CN" dirty="0" smtClean="0"/>
              <a:t> </a:t>
            </a:r>
            <a:r>
              <a:rPr lang="en-US" altLang="zh-CN" dirty="0" smtClean="0"/>
              <a:t>(</a:t>
            </a:r>
            <a:r>
              <a:rPr lang="en-US" altLang="zh-CN" dirty="0"/>
              <a:t>2)</a:t>
            </a:r>
            <a:r>
              <a:rPr lang="zh-CN" altLang="zh-CN" dirty="0"/>
              <a:t>在挑战过程中</a:t>
            </a:r>
            <a:r>
              <a:rPr lang="en-US" altLang="zh-CN" dirty="0"/>
              <a:t>,</a:t>
            </a:r>
            <a:r>
              <a:rPr lang="zh-CN" altLang="zh-CN" dirty="0"/>
              <a:t>失败是不可避免的</a:t>
            </a:r>
            <a:r>
              <a:rPr lang="en-US" altLang="zh-CN" dirty="0"/>
              <a:t>,</a:t>
            </a:r>
            <a:r>
              <a:rPr lang="zh-CN" altLang="zh-CN" dirty="0"/>
              <a:t>爱迪生在失败了一千多次才发明了灯泡</a:t>
            </a:r>
            <a:r>
              <a:rPr lang="en-US" altLang="zh-CN" dirty="0"/>
              <a:t>,</a:t>
            </a:r>
            <a:r>
              <a:rPr lang="zh-CN" altLang="zh-CN" dirty="0"/>
              <a:t>我们失败几次岂不正常</a:t>
            </a:r>
            <a:r>
              <a:rPr lang="en-US" altLang="zh-CN" dirty="0"/>
              <a:t>;</a:t>
            </a:r>
            <a:r>
              <a:rPr lang="zh-CN" altLang="zh-CN" dirty="0"/>
              <a:t>在完成整个团队任务的过程中</a:t>
            </a:r>
            <a:r>
              <a:rPr lang="en-US" altLang="zh-CN" dirty="0"/>
              <a:t>,</a:t>
            </a:r>
            <a:r>
              <a:rPr lang="zh-CN" altLang="zh-CN" dirty="0"/>
              <a:t>队友之间更多的应该是鼓励、支持和理解</a:t>
            </a:r>
            <a:r>
              <a:rPr lang="en-US" altLang="zh-CN" dirty="0"/>
              <a:t>,</a:t>
            </a:r>
            <a:r>
              <a:rPr lang="zh-CN" altLang="zh-CN" dirty="0"/>
              <a:t>这样才能激发团队的斗志</a:t>
            </a:r>
            <a:r>
              <a:rPr lang="en-US" altLang="zh-CN" dirty="0"/>
              <a:t>,</a:t>
            </a:r>
            <a:r>
              <a:rPr lang="zh-CN" altLang="zh-CN" dirty="0"/>
              <a:t>让团队能够更好地完成任务。</a:t>
            </a:r>
          </a:p>
          <a:p>
            <a:pPr marL="0" indent="0">
              <a:lnSpc>
                <a:spcPct val="114000"/>
              </a:lnSpc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学员分享</a:t>
            </a:r>
          </a:p>
          <a:p>
            <a:pPr>
              <a:lnSpc>
                <a:spcPct val="114000"/>
              </a:lnSpc>
            </a:pPr>
            <a:r>
              <a:rPr lang="zh-CN" altLang="zh-CN" dirty="0"/>
              <a:t>……</a:t>
            </a:r>
          </a:p>
          <a:p>
            <a:pPr>
              <a:lnSpc>
                <a:spcPct val="114000"/>
              </a:lnSpc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977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团队计划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四、项目引申</a:t>
            </a:r>
          </a:p>
          <a:p>
            <a:r>
              <a:rPr lang="zh-CN" altLang="zh-CN" dirty="0"/>
              <a:t>对于计划</a:t>
            </a:r>
            <a:r>
              <a:rPr lang="en-US" altLang="zh-CN" dirty="0"/>
              <a:t>,</a:t>
            </a:r>
            <a:r>
              <a:rPr lang="zh-CN" altLang="zh-CN" dirty="0"/>
              <a:t>不同人拥有着不同的见解</a:t>
            </a:r>
            <a:r>
              <a:rPr lang="en-US" altLang="zh-CN" dirty="0"/>
              <a:t>,</a:t>
            </a:r>
            <a:r>
              <a:rPr lang="zh-CN" altLang="zh-CN" dirty="0"/>
              <a:t>以下便是各位名人的理解</a:t>
            </a:r>
            <a:r>
              <a:rPr lang="en-US" altLang="zh-CN" dirty="0"/>
              <a:t>:</a:t>
            </a:r>
            <a:endParaRPr lang="zh-CN" altLang="zh-CN" dirty="0"/>
          </a:p>
          <a:p>
            <a:r>
              <a:rPr lang="zh-CN" altLang="zh-CN" dirty="0"/>
              <a:t>想得好是聪明</a:t>
            </a:r>
            <a:r>
              <a:rPr lang="en-US" altLang="zh-CN" dirty="0"/>
              <a:t>,</a:t>
            </a:r>
            <a:r>
              <a:rPr lang="zh-CN" altLang="zh-CN" dirty="0"/>
              <a:t>计划得好更聪明</a:t>
            </a:r>
            <a:r>
              <a:rPr lang="en-US" altLang="zh-CN" dirty="0"/>
              <a:t>,</a:t>
            </a:r>
            <a:r>
              <a:rPr lang="zh-CN" altLang="zh-CN" dirty="0"/>
              <a:t>做得好是最聪明又是最好。</a:t>
            </a:r>
            <a:r>
              <a:rPr lang="en-US" altLang="zh-CN" dirty="0"/>
              <a:t>	</a:t>
            </a:r>
            <a:r>
              <a:rPr lang="zh-CN" altLang="zh-CN" dirty="0"/>
              <a:t>——拿破仑</a:t>
            </a:r>
          </a:p>
          <a:p>
            <a:r>
              <a:rPr lang="zh-CN" altLang="zh-CN" dirty="0"/>
              <a:t>计划的制订比计划本身更为重要。</a:t>
            </a:r>
            <a:r>
              <a:rPr lang="en-US" altLang="zh-CN" dirty="0"/>
              <a:t>	</a:t>
            </a:r>
            <a:r>
              <a:rPr lang="zh-CN" altLang="zh-CN" dirty="0"/>
              <a:t>——</a:t>
            </a:r>
            <a:r>
              <a:rPr lang="zh-CN" altLang="zh-CN" dirty="0" smtClean="0"/>
              <a:t>戴尔</a:t>
            </a:r>
            <a:r>
              <a:rPr lang="zh-CN" altLang="zh-CN" i="1" dirty="0" smtClean="0"/>
              <a:t>·</a:t>
            </a:r>
            <a:r>
              <a:rPr lang="zh-CN" altLang="zh-CN" dirty="0" smtClean="0"/>
              <a:t>麦康基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715352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团队计划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五、问题思考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请你简述对计划的理解。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请叙述计划的分类方式。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请简要叙述计划的作用。</a:t>
            </a:r>
          </a:p>
          <a:p>
            <a:r>
              <a:rPr lang="en-US" altLang="zh-CN" dirty="0"/>
              <a:t>(4)</a:t>
            </a:r>
            <a:r>
              <a:rPr lang="zh-CN" altLang="zh-CN" dirty="0"/>
              <a:t>如何做好计划</a:t>
            </a:r>
            <a:r>
              <a:rPr lang="en-US" altLang="zh-CN" dirty="0"/>
              <a:t>?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181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GungsuhChe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1092</Words>
  <Application>Microsoft Office PowerPoint</Application>
  <PresentationFormat>宽屏</PresentationFormat>
  <Paragraphs>108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GungsuhChe</vt:lpstr>
      <vt:lpstr>NEU-BZ-S92</vt:lpstr>
      <vt:lpstr>方正粗黑宋简体</vt:lpstr>
      <vt:lpstr>方正书宋_GBK</vt:lpstr>
      <vt:lpstr>黑体</vt:lpstr>
      <vt:lpstr>楷体</vt:lpstr>
      <vt:lpstr>锐字工房云字库准圆GBK</vt:lpstr>
      <vt:lpstr>宋体</vt:lpstr>
      <vt:lpstr>微软雅黑</vt:lpstr>
      <vt:lpstr>Arial</vt:lpstr>
      <vt:lpstr>Calibri</vt:lpstr>
      <vt:lpstr>Calibri Light</vt:lpstr>
      <vt:lpstr>Times New Roman</vt:lpstr>
      <vt:lpstr>Office 主题</vt:lpstr>
      <vt:lpstr>默认设计模板</vt:lpstr>
      <vt:lpstr>PowerPoint 演示文稿</vt:lpstr>
      <vt:lpstr>目   录</vt:lpstr>
      <vt:lpstr>第一节　团队计划</vt:lpstr>
      <vt:lpstr>第一节　团队计划</vt:lpstr>
      <vt:lpstr>第一节　团队计划</vt:lpstr>
      <vt:lpstr>第一节　团队计划</vt:lpstr>
      <vt:lpstr>第一节　团队计划</vt:lpstr>
      <vt:lpstr>第一节　团队计划</vt:lpstr>
      <vt:lpstr>第一节　团队计划</vt:lpstr>
      <vt:lpstr>第二节　团队执行</vt:lpstr>
      <vt:lpstr>第二节　团队执行</vt:lpstr>
      <vt:lpstr>第二节　团队执行</vt:lpstr>
      <vt:lpstr>第二节　团队执行</vt:lpstr>
      <vt:lpstr>第二节　团队执行</vt:lpstr>
      <vt:lpstr>第二节　团队执行</vt:lpstr>
      <vt:lpstr>第二节　团队执行</vt:lpstr>
      <vt:lpstr>第二节　团队执行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s_cc@winning.com.cn</dc:creator>
  <cp:lastModifiedBy>s_cc@winning.com.cn</cp:lastModifiedBy>
  <cp:revision>3</cp:revision>
  <dcterms:created xsi:type="dcterms:W3CDTF">2021-12-05T12:37:41Z</dcterms:created>
  <dcterms:modified xsi:type="dcterms:W3CDTF">2021-12-05T13:00:42Z</dcterms:modified>
</cp:coreProperties>
</file>