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F25D028-31B3-48FC-8274-ED00975C335C}"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33A9A32-C751-4DB0-9FDC-19572360DDCF}" type="slidenum">
              <a:rPr lang="zh-CN" altLang="en-US" smtClean="0"/>
              <a:t>‹#›</a:t>
            </a:fld>
            <a:endParaRPr lang="zh-CN" altLang="en-US"/>
          </a:p>
        </p:txBody>
      </p:sp>
    </p:spTree>
    <p:extLst>
      <p:ext uri="{BB962C8B-B14F-4D97-AF65-F5344CB8AC3E}">
        <p14:creationId xmlns:p14="http://schemas.microsoft.com/office/powerpoint/2010/main" val="3106696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F25D028-31B3-48FC-8274-ED00975C335C}"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33A9A32-C751-4DB0-9FDC-19572360DDCF}" type="slidenum">
              <a:rPr lang="zh-CN" altLang="en-US" smtClean="0"/>
              <a:t>‹#›</a:t>
            </a:fld>
            <a:endParaRPr lang="zh-CN" altLang="en-US"/>
          </a:p>
        </p:txBody>
      </p:sp>
    </p:spTree>
    <p:extLst>
      <p:ext uri="{BB962C8B-B14F-4D97-AF65-F5344CB8AC3E}">
        <p14:creationId xmlns:p14="http://schemas.microsoft.com/office/powerpoint/2010/main" val="24801301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F25D028-31B3-48FC-8274-ED00975C335C}"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33A9A32-C751-4DB0-9FDC-19572360DDCF}" type="slidenum">
              <a:rPr lang="zh-CN" altLang="en-US" smtClean="0"/>
              <a:t>‹#›</a:t>
            </a:fld>
            <a:endParaRPr lang="zh-CN" altLang="en-US"/>
          </a:p>
        </p:txBody>
      </p:sp>
    </p:spTree>
    <p:extLst>
      <p:ext uri="{BB962C8B-B14F-4D97-AF65-F5344CB8AC3E}">
        <p14:creationId xmlns:p14="http://schemas.microsoft.com/office/powerpoint/2010/main" val="34889532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53949" y="143336"/>
            <a:ext cx="9997016" cy="749300"/>
          </a:xfrm>
        </p:spPr>
        <p:txBody>
          <a:bodyPr/>
          <a:lstStyle>
            <a:lvl1pPr>
              <a:defRPr b="0" baseline="0">
                <a:solidFill>
                  <a:srgbClr val="9900CC"/>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16937431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106714" y="249735"/>
            <a:ext cx="8699591" cy="647700"/>
          </a:xfrm>
        </p:spPr>
        <p:txBody>
          <a:bodyPr>
            <a:noAutofit/>
          </a:bodyPr>
          <a:lstStyle>
            <a:lvl1pPr algn="l">
              <a:defRPr sz="2400" b="1" baseline="0">
                <a:ln w="9525" cmpd="sng">
                  <a:solidFill>
                    <a:schemeClr val="accent1"/>
                  </a:solidFill>
                  <a:prstDash val="solid"/>
                </a:ln>
                <a:solidFill>
                  <a:schemeClr val="accent6">
                    <a:lumMod val="75000"/>
                  </a:schemeClr>
                </a:solidFill>
                <a:effectLst>
                  <a:glow rad="38100">
                    <a:schemeClr val="accent1">
                      <a:alpha val="40000"/>
                    </a:schemeClr>
                  </a:glow>
                </a:effectLst>
                <a:latin typeface="+mn-lt"/>
                <a:ea typeface="微软雅黑" panose="020B0503020204020204" pitchFamily="34"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358900"/>
            <a:ext cx="10947400" cy="5016499"/>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269255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F25D028-31B3-48FC-8274-ED00975C335C}"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33A9A32-C751-4DB0-9FDC-19572360DDCF}" type="slidenum">
              <a:rPr lang="zh-CN" altLang="en-US" smtClean="0"/>
              <a:t>‹#›</a:t>
            </a:fld>
            <a:endParaRPr lang="zh-CN" altLang="en-US"/>
          </a:p>
        </p:txBody>
      </p:sp>
    </p:spTree>
    <p:extLst>
      <p:ext uri="{BB962C8B-B14F-4D97-AF65-F5344CB8AC3E}">
        <p14:creationId xmlns:p14="http://schemas.microsoft.com/office/powerpoint/2010/main" val="2877951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F25D028-31B3-48FC-8274-ED00975C335C}"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33A9A32-C751-4DB0-9FDC-19572360DDCF}" type="slidenum">
              <a:rPr lang="zh-CN" altLang="en-US" smtClean="0"/>
              <a:t>‹#›</a:t>
            </a:fld>
            <a:endParaRPr lang="zh-CN" altLang="en-US"/>
          </a:p>
        </p:txBody>
      </p:sp>
    </p:spTree>
    <p:extLst>
      <p:ext uri="{BB962C8B-B14F-4D97-AF65-F5344CB8AC3E}">
        <p14:creationId xmlns:p14="http://schemas.microsoft.com/office/powerpoint/2010/main" val="27766798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F25D028-31B3-48FC-8274-ED00975C335C}" type="datetimeFigureOut">
              <a:rPr lang="zh-CN" altLang="en-US" smtClean="0"/>
              <a:t>2021/12/4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33A9A32-C751-4DB0-9FDC-19572360DDCF}" type="slidenum">
              <a:rPr lang="zh-CN" altLang="en-US" smtClean="0"/>
              <a:t>‹#›</a:t>
            </a:fld>
            <a:endParaRPr lang="zh-CN" altLang="en-US"/>
          </a:p>
        </p:txBody>
      </p:sp>
    </p:spTree>
    <p:extLst>
      <p:ext uri="{BB962C8B-B14F-4D97-AF65-F5344CB8AC3E}">
        <p14:creationId xmlns:p14="http://schemas.microsoft.com/office/powerpoint/2010/main" val="23926634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F25D028-31B3-48FC-8274-ED00975C335C}" type="datetimeFigureOut">
              <a:rPr lang="zh-CN" altLang="en-US" smtClean="0"/>
              <a:t>2021/12/4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33A9A32-C751-4DB0-9FDC-19572360DDCF}" type="slidenum">
              <a:rPr lang="zh-CN" altLang="en-US" smtClean="0"/>
              <a:t>‹#›</a:t>
            </a:fld>
            <a:endParaRPr lang="zh-CN" altLang="en-US"/>
          </a:p>
        </p:txBody>
      </p:sp>
    </p:spTree>
    <p:extLst>
      <p:ext uri="{BB962C8B-B14F-4D97-AF65-F5344CB8AC3E}">
        <p14:creationId xmlns:p14="http://schemas.microsoft.com/office/powerpoint/2010/main" val="608486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F25D028-31B3-48FC-8274-ED00975C335C}" type="datetimeFigureOut">
              <a:rPr lang="zh-CN" altLang="en-US" smtClean="0"/>
              <a:t>2021/12/4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33A9A32-C751-4DB0-9FDC-19572360DDCF}" type="slidenum">
              <a:rPr lang="zh-CN" altLang="en-US" smtClean="0"/>
              <a:t>‹#›</a:t>
            </a:fld>
            <a:endParaRPr lang="zh-CN" altLang="en-US"/>
          </a:p>
        </p:txBody>
      </p:sp>
    </p:spTree>
    <p:extLst>
      <p:ext uri="{BB962C8B-B14F-4D97-AF65-F5344CB8AC3E}">
        <p14:creationId xmlns:p14="http://schemas.microsoft.com/office/powerpoint/2010/main" val="22531347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F25D028-31B3-48FC-8274-ED00975C335C}" type="datetimeFigureOut">
              <a:rPr lang="zh-CN" altLang="en-US" smtClean="0"/>
              <a:t>2021/12/4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33A9A32-C751-4DB0-9FDC-19572360DDCF}" type="slidenum">
              <a:rPr lang="zh-CN" altLang="en-US" smtClean="0"/>
              <a:t>‹#›</a:t>
            </a:fld>
            <a:endParaRPr lang="zh-CN" altLang="en-US"/>
          </a:p>
        </p:txBody>
      </p:sp>
    </p:spTree>
    <p:extLst>
      <p:ext uri="{BB962C8B-B14F-4D97-AF65-F5344CB8AC3E}">
        <p14:creationId xmlns:p14="http://schemas.microsoft.com/office/powerpoint/2010/main" val="467232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F25D028-31B3-48FC-8274-ED00975C335C}" type="datetimeFigureOut">
              <a:rPr lang="zh-CN" altLang="en-US" smtClean="0"/>
              <a:t>2021/12/4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33A9A32-C751-4DB0-9FDC-19572360DDCF}" type="slidenum">
              <a:rPr lang="zh-CN" altLang="en-US" smtClean="0"/>
              <a:t>‹#›</a:t>
            </a:fld>
            <a:endParaRPr lang="zh-CN" altLang="en-US"/>
          </a:p>
        </p:txBody>
      </p:sp>
    </p:spTree>
    <p:extLst>
      <p:ext uri="{BB962C8B-B14F-4D97-AF65-F5344CB8AC3E}">
        <p14:creationId xmlns:p14="http://schemas.microsoft.com/office/powerpoint/2010/main" val="500326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F25D028-31B3-48FC-8274-ED00975C335C}" type="datetimeFigureOut">
              <a:rPr lang="zh-CN" altLang="en-US" smtClean="0"/>
              <a:t>2021/12/4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33A9A32-C751-4DB0-9FDC-19572360DDCF}" type="slidenum">
              <a:rPr lang="zh-CN" altLang="en-US" smtClean="0"/>
              <a:t>‹#›</a:t>
            </a:fld>
            <a:endParaRPr lang="zh-CN" altLang="en-US"/>
          </a:p>
        </p:txBody>
      </p:sp>
    </p:spTree>
    <p:extLst>
      <p:ext uri="{BB962C8B-B14F-4D97-AF65-F5344CB8AC3E}">
        <p14:creationId xmlns:p14="http://schemas.microsoft.com/office/powerpoint/2010/main" val="3184408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heme" Target="../theme/theme2.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25D028-31B3-48FC-8274-ED00975C335C}" type="datetimeFigureOut">
              <a:rPr lang="zh-CN" altLang="en-US" smtClean="0"/>
              <a:t>2021/12/4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3A9A32-C751-4DB0-9FDC-19572360DDCF}" type="slidenum">
              <a:rPr lang="zh-CN" altLang="en-US" smtClean="0"/>
              <a:t>‹#›</a:t>
            </a:fld>
            <a:endParaRPr lang="zh-CN" altLang="en-US"/>
          </a:p>
        </p:txBody>
      </p:sp>
    </p:spTree>
    <p:extLst>
      <p:ext uri="{BB962C8B-B14F-4D97-AF65-F5344CB8AC3E}">
        <p14:creationId xmlns:p14="http://schemas.microsoft.com/office/powerpoint/2010/main" val="701322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8" name="图片 27"/>
          <p:cNvPicPr>
            <a:picLocks noChangeAspect="1"/>
          </p:cNvPicPr>
          <p:nvPr userDrawn="1"/>
        </p:nvPicPr>
        <p:blipFill>
          <a:blip r:embed="rId5"/>
          <a:stretch>
            <a:fillRect/>
          </a:stretch>
        </p:blipFill>
        <p:spPr>
          <a:xfrm>
            <a:off x="-1" y="0"/>
            <a:ext cx="12192001" cy="6870700"/>
          </a:xfrm>
          <a:prstGeom prst="rect">
            <a:avLst/>
          </a:prstGeom>
        </p:spPr>
      </p:pic>
      <p:sp>
        <p:nvSpPr>
          <p:cNvPr id="1027" name="Rectangle 5"/>
          <p:cNvSpPr>
            <a:spLocks noGrp="1" noChangeArrowheads="1"/>
          </p:cNvSpPr>
          <p:nvPr>
            <p:ph type="title"/>
          </p:nvPr>
        </p:nvSpPr>
        <p:spPr bwMode="auto">
          <a:xfrm>
            <a:off x="1064681" y="1937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pic>
        <p:nvPicPr>
          <p:cNvPr id="26"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p:cNvPicPr>
            <a:picLocks noChangeAspect="1"/>
          </p:cNvPicPr>
          <p:nvPr userDrawn="1"/>
        </p:nvPicPr>
        <p:blipFill>
          <a:blip r:embed="rId7"/>
          <a:stretch>
            <a:fillRect/>
          </a:stretch>
        </p:blipFill>
        <p:spPr>
          <a:xfrm>
            <a:off x="0" y="304660"/>
            <a:ext cx="994139" cy="352381"/>
          </a:xfrm>
          <a:prstGeom prst="rect">
            <a:avLst/>
          </a:prstGeom>
        </p:spPr>
      </p:pic>
      <p:pic>
        <p:nvPicPr>
          <p:cNvPr id="12" name="图片 11"/>
          <p:cNvPicPr>
            <a:picLocks noChangeAspect="1"/>
          </p:cNvPicPr>
          <p:nvPr userDrawn="1"/>
        </p:nvPicPr>
        <p:blipFill>
          <a:blip r:embed="rId8"/>
          <a:stretch>
            <a:fillRect/>
          </a:stretch>
        </p:blipFill>
        <p:spPr>
          <a:xfrm>
            <a:off x="1057639" y="889309"/>
            <a:ext cx="8961230" cy="111626"/>
          </a:xfrm>
          <a:prstGeom prst="rect">
            <a:avLst/>
          </a:prstGeom>
        </p:spPr>
      </p:pic>
    </p:spTree>
    <p:extLst>
      <p:ext uri="{BB962C8B-B14F-4D97-AF65-F5344CB8AC3E}">
        <p14:creationId xmlns:p14="http://schemas.microsoft.com/office/powerpoint/2010/main" val="4062503861"/>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0"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Tree>
    <p:extLst>
      <p:ext uri="{BB962C8B-B14F-4D97-AF65-F5344CB8AC3E}">
        <p14:creationId xmlns:p14="http://schemas.microsoft.com/office/powerpoint/2010/main" val="270697640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市场调查的内容</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三、市场营销活动调查</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产品调查</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价格调查</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分销渠道调查 </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服务调查</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促销调查 </a:t>
            </a:r>
          </a:p>
          <a:p>
            <a:endParaRPr lang="zh-CN" altLang="en-US" dirty="0"/>
          </a:p>
        </p:txBody>
      </p:sp>
    </p:spTree>
    <p:extLst>
      <p:ext uri="{BB962C8B-B14F-4D97-AF65-F5344CB8AC3E}">
        <p14:creationId xmlns:p14="http://schemas.microsoft.com/office/powerpoint/2010/main" val="206773061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市场调查的类型</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一、根据研究的性质分类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探索性调查</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描述性调查</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因果性调查</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预测性调查</a:t>
            </a:r>
          </a:p>
        </p:txBody>
      </p:sp>
    </p:spTree>
    <p:extLst>
      <p:ext uri="{BB962C8B-B14F-4D97-AF65-F5344CB8AC3E}">
        <p14:creationId xmlns:p14="http://schemas.microsoft.com/office/powerpoint/2010/main" val="122823289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市场调查的类型</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二、根据资料来源分类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文案调查</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实地调查</a:t>
            </a:r>
          </a:p>
          <a:p>
            <a:endParaRPr lang="zh-CN" altLang="en-US" dirty="0"/>
          </a:p>
        </p:txBody>
      </p:sp>
    </p:spTree>
    <p:extLst>
      <p:ext uri="{BB962C8B-B14F-4D97-AF65-F5344CB8AC3E}">
        <p14:creationId xmlns:p14="http://schemas.microsoft.com/office/powerpoint/2010/main" val="172821975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市场调查的类型</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三、根据调查的组织形式分类</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专项调查</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连续性调查</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搭车调查</a:t>
            </a:r>
          </a:p>
          <a:p>
            <a:endParaRPr lang="zh-CN" altLang="en-US" dirty="0"/>
          </a:p>
        </p:txBody>
      </p:sp>
    </p:spTree>
    <p:extLst>
      <p:ext uri="{BB962C8B-B14F-4D97-AF65-F5344CB8AC3E}">
        <p14:creationId xmlns:p14="http://schemas.microsoft.com/office/powerpoint/2010/main" val="303917049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市场调查的类型</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四、根据调查研究的方法分类</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定性调查</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定量调查</a:t>
            </a:r>
          </a:p>
          <a:p>
            <a:endParaRPr lang="zh-CN" altLang="en-US" dirty="0"/>
          </a:p>
        </p:txBody>
      </p:sp>
    </p:spTree>
    <p:extLst>
      <p:ext uri="{BB962C8B-B14F-4D97-AF65-F5344CB8AC3E}">
        <p14:creationId xmlns:p14="http://schemas.microsoft.com/office/powerpoint/2010/main" val="145467294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市场调查的类型</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五、根据调查对象的范围分类</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全面调查</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非全面调查</a:t>
            </a:r>
          </a:p>
          <a:p>
            <a:endParaRPr lang="zh-CN" altLang="en-US" dirty="0"/>
          </a:p>
        </p:txBody>
      </p:sp>
    </p:spTree>
    <p:extLst>
      <p:ext uri="{BB962C8B-B14F-4D97-AF65-F5344CB8AC3E}">
        <p14:creationId xmlns:p14="http://schemas.microsoft.com/office/powerpoint/2010/main" val="196758564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市场调查的程序</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一、确定调查问题</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理解调查问题的背景</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充分交流问题关联信息</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定义调查问题</a:t>
            </a:r>
          </a:p>
          <a:p>
            <a:endParaRPr lang="zh-CN" altLang="en-US" dirty="0"/>
          </a:p>
        </p:txBody>
      </p:sp>
    </p:spTree>
    <p:extLst>
      <p:ext uri="{BB962C8B-B14F-4D97-AF65-F5344CB8AC3E}">
        <p14:creationId xmlns:p14="http://schemas.microsoft.com/office/powerpoint/2010/main" val="349072909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市场调查的程序</a:t>
            </a:r>
            <a:endParaRPr lang="zh-CN" altLang="en-US" dirty="0"/>
          </a:p>
        </p:txBody>
      </p:sp>
      <p:sp>
        <p:nvSpPr>
          <p:cNvPr id="3" name="内容占位符 2"/>
          <p:cNvSpPr>
            <a:spLocks noGrp="1"/>
          </p:cNvSpPr>
          <p:nvPr>
            <p:ph idx="1"/>
          </p:nvPr>
        </p:nvSpPr>
        <p:spPr/>
        <p:txBody>
          <a:bodyPr>
            <a:normAutofit/>
          </a:bodyPr>
          <a:lstStyle/>
          <a:p>
            <a:pPr marL="0" indent="0">
              <a:lnSpc>
                <a:spcPct val="145000"/>
              </a:lnSpc>
              <a:buNone/>
            </a:pPr>
            <a:r>
              <a:rPr lang="zh-CN" altLang="zh-CN" sz="2600" b="1" dirty="0">
                <a:latin typeface="黑体" panose="02010609060101010101" pitchFamily="49" charset="-122"/>
                <a:ea typeface="黑体" panose="02010609060101010101" pitchFamily="49" charset="-122"/>
              </a:rPr>
              <a:t>二、市场调查方案的设计</a:t>
            </a:r>
          </a:p>
          <a:p>
            <a:pPr marL="0" indent="0">
              <a:lnSpc>
                <a:spcPct val="14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确定市场调查目标</a:t>
            </a:r>
          </a:p>
          <a:p>
            <a:pPr marL="0" indent="0">
              <a:lnSpc>
                <a:spcPct val="14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确定调查对象和调查单位</a:t>
            </a:r>
          </a:p>
          <a:p>
            <a:pPr marL="0" indent="0">
              <a:lnSpc>
                <a:spcPct val="14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确定调查项目</a:t>
            </a:r>
          </a:p>
          <a:p>
            <a:pPr marL="0" indent="0">
              <a:lnSpc>
                <a:spcPct val="14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编制调查提纲和调查表</a:t>
            </a:r>
          </a:p>
          <a:p>
            <a:pPr marL="0" indent="0">
              <a:lnSpc>
                <a:spcPct val="14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确定调查时间和调查工作期限</a:t>
            </a:r>
          </a:p>
          <a:p>
            <a:pPr marL="0" indent="0">
              <a:lnSpc>
                <a:spcPct val="14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确定调查费用预算</a:t>
            </a:r>
          </a:p>
          <a:p>
            <a:endParaRPr lang="zh-CN" altLang="en-US" dirty="0"/>
          </a:p>
        </p:txBody>
      </p:sp>
    </p:spTree>
    <p:extLst>
      <p:ext uri="{BB962C8B-B14F-4D97-AF65-F5344CB8AC3E}">
        <p14:creationId xmlns:p14="http://schemas.microsoft.com/office/powerpoint/2010/main" val="52770514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市场调查的程序</a:t>
            </a:r>
            <a:endParaRPr lang="zh-CN" altLang="en-US" dirty="0"/>
          </a:p>
        </p:txBody>
      </p:sp>
      <p:sp>
        <p:nvSpPr>
          <p:cNvPr id="3" name="内容占位符 2"/>
          <p:cNvSpPr>
            <a:spLocks noGrp="1"/>
          </p:cNvSpPr>
          <p:nvPr>
            <p:ph idx="1"/>
          </p:nvPr>
        </p:nvSpPr>
        <p:spPr/>
        <p:txBody>
          <a:bodyPr>
            <a:normAutofit/>
          </a:bodyPr>
          <a:lstStyle/>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确定调查费用预算</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七</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确定调查地点 </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八</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确定调查方式和方法</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九</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确定调查资料整理和分析方法</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十</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确定提交报告的方式</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十一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制订调查的组织计划</a:t>
            </a:r>
          </a:p>
          <a:p>
            <a:endParaRPr lang="zh-CN" altLang="en-US" dirty="0"/>
          </a:p>
        </p:txBody>
      </p:sp>
    </p:spTree>
    <p:extLst>
      <p:ext uri="{BB962C8B-B14F-4D97-AF65-F5344CB8AC3E}">
        <p14:creationId xmlns:p14="http://schemas.microsoft.com/office/powerpoint/2010/main" val="367745703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市场调查的程序</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三、实施调查计划</a:t>
            </a:r>
          </a:p>
          <a:p>
            <a:r>
              <a:rPr lang="zh-CN" altLang="zh-CN" dirty="0"/>
              <a:t>调查的顺利实施是关系到市场调查成功与否的关键步骤</a:t>
            </a:r>
            <a:r>
              <a:rPr lang="en-US" altLang="zh-CN" dirty="0"/>
              <a:t>,</a:t>
            </a:r>
            <a:r>
              <a:rPr lang="zh-CN" altLang="zh-CN" dirty="0"/>
              <a:t>其重心在于实施过程中严格的组织管理和质量控制</a:t>
            </a:r>
            <a:r>
              <a:rPr lang="en-US" altLang="zh-CN" dirty="0"/>
              <a:t>,</a:t>
            </a:r>
            <a:r>
              <a:rPr lang="zh-CN" altLang="zh-CN" dirty="0"/>
              <a:t>具体包括</a:t>
            </a:r>
            <a:r>
              <a:rPr lang="en-US" altLang="zh-CN" dirty="0"/>
              <a:t>:(1)</a:t>
            </a:r>
            <a:r>
              <a:rPr lang="zh-CN" altLang="zh-CN" dirty="0"/>
              <a:t>挑选调查者</a:t>
            </a:r>
            <a:r>
              <a:rPr lang="en-US" altLang="zh-CN" dirty="0"/>
              <a:t>;(2)</a:t>
            </a:r>
            <a:r>
              <a:rPr lang="zh-CN" altLang="zh-CN" dirty="0"/>
              <a:t>培训调查者</a:t>
            </a:r>
            <a:r>
              <a:rPr lang="en-US" altLang="zh-CN" dirty="0"/>
              <a:t>;(3)</a:t>
            </a:r>
            <a:r>
              <a:rPr lang="zh-CN" altLang="zh-CN" dirty="0"/>
              <a:t>监督和管理调查的实施</a:t>
            </a:r>
            <a:r>
              <a:rPr lang="en-US" altLang="zh-CN" dirty="0"/>
              <a:t>;(4)</a:t>
            </a:r>
            <a:r>
              <a:rPr lang="zh-CN" altLang="zh-CN" dirty="0"/>
              <a:t>复查和验收调查者的工作</a:t>
            </a:r>
            <a:r>
              <a:rPr lang="en-US" altLang="zh-CN" dirty="0"/>
              <a:t>;(5)</a:t>
            </a:r>
            <a:r>
              <a:rPr lang="zh-CN" altLang="zh-CN" dirty="0"/>
              <a:t>评价调查者的工作。</a:t>
            </a:r>
          </a:p>
          <a:p>
            <a:r>
              <a:rPr lang="zh-CN" altLang="zh-CN" dirty="0"/>
              <a:t>专业性的市场调查公司对上述每一项工作都会制定详细的工作手册或工作流程</a:t>
            </a:r>
            <a:r>
              <a:rPr lang="en-US" altLang="zh-CN" dirty="0"/>
              <a:t>,</a:t>
            </a:r>
            <a:r>
              <a:rPr lang="zh-CN" altLang="zh-CN" dirty="0"/>
              <a:t>包括调查者的基本条件、调查者培训手册、督导者工作手册、复查规则、调查者评价标准等。</a:t>
            </a:r>
          </a:p>
          <a:p>
            <a:endParaRPr lang="zh-CN" altLang="en-US" dirty="0"/>
          </a:p>
        </p:txBody>
      </p:sp>
    </p:spTree>
    <p:extLst>
      <p:ext uri="{BB962C8B-B14F-4D97-AF65-F5344CB8AC3E}">
        <p14:creationId xmlns:p14="http://schemas.microsoft.com/office/powerpoint/2010/main" val="25796886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44"/>
            <a:ext cx="12192000" cy="6839712"/>
          </a:xfrm>
          <a:prstGeom prst="rect">
            <a:avLst/>
          </a:prstGeom>
        </p:spPr>
      </p:pic>
      <p:sp>
        <p:nvSpPr>
          <p:cNvPr id="5" name="文本框 4"/>
          <p:cNvSpPr txBox="1"/>
          <p:nvPr/>
        </p:nvSpPr>
        <p:spPr>
          <a:xfrm>
            <a:off x="15122" y="3769639"/>
            <a:ext cx="12192000" cy="707886"/>
          </a:xfrm>
          <a:prstGeom prst="rect">
            <a:avLst/>
          </a:prstGeom>
          <a:noFill/>
        </p:spPr>
        <p:txBody>
          <a:bodyPr wrap="square" rtlCol="0">
            <a:spAutoFit/>
          </a:bodyPr>
          <a:lstStyle/>
          <a:p>
            <a:pPr algn="ctr"/>
            <a:r>
              <a:rPr lang="zh-CN" altLang="en-US" sz="4000" b="1" dirty="0">
                <a:solidFill>
                  <a:srgbClr val="000000"/>
                </a:solidFill>
                <a:latin typeface="微软雅黑" panose="020B0503020204020204" pitchFamily="34" charset="-122"/>
                <a:ea typeface="微软雅黑" panose="020B0503020204020204" pitchFamily="34" charset="-122"/>
              </a:rPr>
              <a:t>第一章　市场调查认知</a:t>
            </a:r>
          </a:p>
        </p:txBody>
      </p:sp>
    </p:spTree>
    <p:extLst>
      <p:ext uri="{BB962C8B-B14F-4D97-AF65-F5344CB8AC3E}">
        <p14:creationId xmlns:p14="http://schemas.microsoft.com/office/powerpoint/2010/main" val="181107547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市场调查的程序</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四、处理与分析调查数据</a:t>
            </a:r>
          </a:p>
          <a:p>
            <a:r>
              <a:rPr lang="zh-CN" altLang="zh-CN" dirty="0"/>
              <a:t>市场调查实施完成后</a:t>
            </a:r>
            <a:r>
              <a:rPr lang="en-US" altLang="zh-CN" dirty="0"/>
              <a:t>,</a:t>
            </a:r>
            <a:r>
              <a:rPr lang="zh-CN" altLang="zh-CN" dirty="0"/>
              <a:t>还必须在数据处理和分析环节严格管理</a:t>
            </a:r>
            <a:r>
              <a:rPr lang="en-US" altLang="zh-CN" dirty="0"/>
              <a:t>,</a:t>
            </a:r>
            <a:r>
              <a:rPr lang="zh-CN" altLang="zh-CN" dirty="0"/>
              <a:t>才有可能得到准确的结果</a:t>
            </a:r>
            <a:r>
              <a:rPr lang="en-US" altLang="zh-CN" dirty="0"/>
              <a:t>,</a:t>
            </a:r>
            <a:r>
              <a:rPr lang="zh-CN" altLang="zh-CN" dirty="0"/>
              <a:t>具体包括</a:t>
            </a:r>
            <a:r>
              <a:rPr lang="en-US" altLang="zh-CN" dirty="0"/>
              <a:t>:(1)</a:t>
            </a:r>
            <a:r>
              <a:rPr lang="zh-CN" altLang="zh-CN" dirty="0"/>
              <a:t>接收和清点资料</a:t>
            </a:r>
            <a:r>
              <a:rPr lang="en-US" altLang="zh-CN" dirty="0"/>
              <a:t>;(2)</a:t>
            </a:r>
            <a:r>
              <a:rPr lang="zh-CN" altLang="zh-CN" dirty="0"/>
              <a:t>检查和校订资料</a:t>
            </a:r>
            <a:r>
              <a:rPr lang="en-US" altLang="zh-CN" dirty="0"/>
              <a:t>;(3)</a:t>
            </a:r>
            <a:r>
              <a:rPr lang="zh-CN" altLang="zh-CN" dirty="0"/>
              <a:t>编码</a:t>
            </a:r>
            <a:r>
              <a:rPr lang="en-US" altLang="zh-CN" dirty="0"/>
              <a:t>;(4)</a:t>
            </a:r>
            <a:r>
              <a:rPr lang="zh-CN" altLang="zh-CN" dirty="0"/>
              <a:t>录入数据</a:t>
            </a:r>
            <a:r>
              <a:rPr lang="en-US" altLang="zh-CN" dirty="0"/>
              <a:t>;(5)</a:t>
            </a:r>
            <a:r>
              <a:rPr lang="zh-CN" altLang="zh-CN" dirty="0"/>
              <a:t>查错或数据净化</a:t>
            </a:r>
            <a:r>
              <a:rPr lang="en-US" altLang="zh-CN" dirty="0"/>
              <a:t>;(6)</a:t>
            </a:r>
            <a:r>
              <a:rPr lang="zh-CN" altLang="zh-CN" dirty="0"/>
              <a:t>处理缺失数据</a:t>
            </a:r>
            <a:r>
              <a:rPr lang="en-US" altLang="zh-CN" dirty="0"/>
              <a:t>;(7)</a:t>
            </a:r>
            <a:r>
              <a:rPr lang="zh-CN" altLang="zh-CN" dirty="0"/>
              <a:t>统计预处理</a:t>
            </a:r>
            <a:r>
              <a:rPr lang="en-US" altLang="zh-CN" dirty="0"/>
              <a:t>;(8)</a:t>
            </a:r>
            <a:r>
              <a:rPr lang="zh-CN" altLang="zh-CN" dirty="0"/>
              <a:t>制表、作图</a:t>
            </a:r>
            <a:r>
              <a:rPr lang="en-US" altLang="zh-CN" dirty="0"/>
              <a:t>;(9)</a:t>
            </a:r>
            <a:r>
              <a:rPr lang="zh-CN" altLang="zh-CN" dirty="0"/>
              <a:t>抽样估计与统计分析。</a:t>
            </a:r>
          </a:p>
          <a:p>
            <a:endParaRPr lang="zh-CN" altLang="en-US" dirty="0"/>
          </a:p>
        </p:txBody>
      </p:sp>
    </p:spTree>
    <p:extLst>
      <p:ext uri="{BB962C8B-B14F-4D97-AF65-F5344CB8AC3E}">
        <p14:creationId xmlns:p14="http://schemas.microsoft.com/office/powerpoint/2010/main" val="374681664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市场调查的程序</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五、报告调查结果</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报告的摘要</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报告的详细目录</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报告的正文</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报告的附录</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追踪与反馈</a:t>
            </a:r>
          </a:p>
          <a:p>
            <a:endParaRPr lang="zh-CN" altLang="en-US" dirty="0"/>
          </a:p>
        </p:txBody>
      </p:sp>
    </p:spTree>
    <p:extLst>
      <p:ext uri="{BB962C8B-B14F-4D97-AF65-F5344CB8AC3E}">
        <p14:creationId xmlns:p14="http://schemas.microsoft.com/office/powerpoint/2010/main" val="248784533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第五节　组织市场调查的机构与人员</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一、市场调查机构</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市场调查机构的概念</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市场调查机构的类型</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市场调查机构的选择</a:t>
            </a:r>
          </a:p>
          <a:p>
            <a:endParaRPr lang="zh-CN" altLang="en-US" dirty="0"/>
          </a:p>
        </p:txBody>
      </p:sp>
    </p:spTree>
    <p:extLst>
      <p:ext uri="{BB962C8B-B14F-4D97-AF65-F5344CB8AC3E}">
        <p14:creationId xmlns:p14="http://schemas.microsoft.com/office/powerpoint/2010/main" val="85098981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第五节　组织市场调查的机构与人员</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二、市场调查者</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市场调查者的素质</a:t>
            </a:r>
          </a:p>
          <a:p>
            <a:r>
              <a:rPr lang="en-US" altLang="zh-CN" dirty="0"/>
              <a:t>1.</a:t>
            </a:r>
            <a:r>
              <a:rPr lang="zh-CN" altLang="zh-CN" dirty="0"/>
              <a:t>要有良好的沟通能力</a:t>
            </a:r>
          </a:p>
          <a:p>
            <a:r>
              <a:rPr lang="en-US" altLang="zh-CN" dirty="0"/>
              <a:t>2.</a:t>
            </a:r>
            <a:r>
              <a:rPr lang="zh-CN" altLang="zh-CN" dirty="0"/>
              <a:t>要有高度的敏感性</a:t>
            </a:r>
          </a:p>
          <a:p>
            <a:r>
              <a:rPr lang="en-US" altLang="zh-CN" dirty="0"/>
              <a:t>3.</a:t>
            </a:r>
            <a:r>
              <a:rPr lang="zh-CN" altLang="zh-CN" dirty="0"/>
              <a:t>要有广博的知识和广泛的兴趣</a:t>
            </a:r>
          </a:p>
          <a:p>
            <a:r>
              <a:rPr lang="en-US" altLang="zh-CN" dirty="0"/>
              <a:t>4.</a:t>
            </a:r>
            <a:r>
              <a:rPr lang="zh-CN" altLang="zh-CN" dirty="0"/>
              <a:t>要有较强的综合分析能力</a:t>
            </a:r>
          </a:p>
          <a:p>
            <a:r>
              <a:rPr lang="en-US" altLang="zh-CN" dirty="0"/>
              <a:t>5.</a:t>
            </a:r>
            <a:r>
              <a:rPr lang="zh-CN" altLang="zh-CN" dirty="0"/>
              <a:t>要有良好的工作态度和严谨细致的作风</a:t>
            </a:r>
          </a:p>
          <a:p>
            <a:r>
              <a:rPr lang="en-US" altLang="zh-CN" dirty="0"/>
              <a:t>6.</a:t>
            </a:r>
            <a:r>
              <a:rPr lang="zh-CN" altLang="zh-CN" dirty="0"/>
              <a:t>要为人诚恳</a:t>
            </a:r>
          </a:p>
          <a:p>
            <a:r>
              <a:rPr lang="en-US" altLang="zh-CN" dirty="0"/>
              <a:t>7.</a:t>
            </a:r>
            <a:r>
              <a:rPr lang="zh-CN" altLang="zh-CN" dirty="0"/>
              <a:t>要掌握现代科学知识</a:t>
            </a:r>
          </a:p>
          <a:p>
            <a:endParaRPr lang="zh-CN" altLang="en-US" dirty="0"/>
          </a:p>
        </p:txBody>
      </p:sp>
    </p:spTree>
    <p:extLst>
      <p:ext uri="{BB962C8B-B14F-4D97-AF65-F5344CB8AC3E}">
        <p14:creationId xmlns:p14="http://schemas.microsoft.com/office/powerpoint/2010/main" val="101355171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第五节　组织市场调查的机构与人员</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市场调查者的培训</a:t>
            </a:r>
          </a:p>
          <a:p>
            <a:r>
              <a:rPr lang="en-US" altLang="zh-CN" dirty="0"/>
              <a:t>1.</a:t>
            </a:r>
            <a:r>
              <a:rPr lang="zh-CN" altLang="zh-CN" dirty="0"/>
              <a:t>市场调查者培训的内容</a:t>
            </a:r>
          </a:p>
          <a:p>
            <a:r>
              <a:rPr lang="en-US" altLang="zh-CN" dirty="0"/>
              <a:t>2.</a:t>
            </a:r>
            <a:r>
              <a:rPr lang="zh-CN" altLang="zh-CN" dirty="0"/>
              <a:t>市场调查者培训的途径</a:t>
            </a:r>
          </a:p>
          <a:p>
            <a:r>
              <a:rPr lang="en-US" altLang="zh-CN" dirty="0"/>
              <a:t>3.</a:t>
            </a:r>
            <a:r>
              <a:rPr lang="zh-CN" altLang="zh-CN" dirty="0"/>
              <a:t>市场调查者培训的方法</a:t>
            </a:r>
          </a:p>
          <a:p>
            <a:endParaRPr lang="zh-CN" altLang="en-US" dirty="0"/>
          </a:p>
        </p:txBody>
      </p:sp>
    </p:spTree>
    <p:extLst>
      <p:ext uri="{BB962C8B-B14F-4D97-AF65-F5344CB8AC3E}">
        <p14:creationId xmlns:p14="http://schemas.microsoft.com/office/powerpoint/2010/main" val="55749128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a:spLocks/>
          </p:cNvSpPr>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ctr"/>
            <a:r>
              <a:rPr lang="zh-CN" altLang="en-US" sz="2800" dirty="0" smtClean="0">
                <a:solidFill>
                  <a:srgbClr val="000000"/>
                </a:solidFill>
              </a:rPr>
              <a:t>目   录</a:t>
            </a:r>
            <a:endParaRPr lang="zh-CN" altLang="en-US" sz="2800" dirty="0">
              <a:solidFill>
                <a:srgbClr val="000000"/>
              </a:solidFill>
            </a:endParaRPr>
          </a:p>
        </p:txBody>
      </p:sp>
      <p:grpSp>
        <p:nvGrpSpPr>
          <p:cNvPr id="2" name="组合 1"/>
          <p:cNvGrpSpPr/>
          <p:nvPr/>
        </p:nvGrpSpPr>
        <p:grpSpPr>
          <a:xfrm>
            <a:off x="1857356" y="2032754"/>
            <a:ext cx="6403183" cy="3870564"/>
            <a:chOff x="1857356" y="2032754"/>
            <a:chExt cx="6403183" cy="3870564"/>
          </a:xfrm>
        </p:grpSpPr>
        <p:grpSp>
          <p:nvGrpSpPr>
            <p:cNvPr id="17" name="组合 16"/>
            <p:cNvGrpSpPr/>
            <p:nvPr/>
          </p:nvGrpSpPr>
          <p:grpSpPr>
            <a:xfrm>
              <a:off x="1870430" y="2032754"/>
              <a:ext cx="6390109" cy="3075029"/>
              <a:chOff x="3009756" y="1946691"/>
              <a:chExt cx="6390109" cy="3075029"/>
            </a:xfrm>
          </p:grpSpPr>
          <p:grpSp>
            <p:nvGrpSpPr>
              <p:cNvPr id="19" name="组合 18"/>
              <p:cNvGrpSpPr/>
              <p:nvPr/>
            </p:nvGrpSpPr>
            <p:grpSpPr>
              <a:xfrm>
                <a:off x="3009756" y="1946691"/>
                <a:ext cx="6390109" cy="2279494"/>
                <a:chOff x="2488640" y="2139114"/>
                <a:chExt cx="6390109" cy="2279494"/>
              </a:xfrm>
            </p:grpSpPr>
            <p:grpSp>
              <p:nvGrpSpPr>
                <p:cNvPr id="24" name="Group 4"/>
                <p:cNvGrpSpPr/>
                <p:nvPr/>
              </p:nvGrpSpPr>
              <p:grpSpPr bwMode="auto">
                <a:xfrm>
                  <a:off x="2488640" y="2139114"/>
                  <a:ext cx="6390109" cy="639332"/>
                  <a:chOff x="0" y="0"/>
                  <a:chExt cx="2982" cy="288"/>
                </a:xfrm>
              </p:grpSpPr>
              <p:sp>
                <p:nvSpPr>
                  <p:cNvPr id="33"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4"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第一节　市场调查概述</a:t>
                    </a:r>
                    <a:endParaRPr lang="zh-CN" altLang="zh-CN" sz="2000" b="1" dirty="0">
                      <a:solidFill>
                        <a:srgbClr val="000000"/>
                      </a:solidFill>
                      <a:latin typeface="等线" panose="02010600030101010101" pitchFamily="2" charset="-122"/>
                      <a:ea typeface="等线" panose="02010600030101010101" pitchFamily="2" charset="-122"/>
                    </a:endParaRPr>
                  </a:p>
                </p:txBody>
              </p:sp>
              <p:sp>
                <p:nvSpPr>
                  <p:cNvPr id="35"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5" name="Group 8"/>
                <p:cNvGrpSpPr/>
                <p:nvPr/>
              </p:nvGrpSpPr>
              <p:grpSpPr bwMode="auto">
                <a:xfrm>
                  <a:off x="2488640" y="2975707"/>
                  <a:ext cx="6390109" cy="639332"/>
                  <a:chOff x="0" y="0"/>
                  <a:chExt cx="2982" cy="288"/>
                </a:xfrm>
              </p:grpSpPr>
              <p:sp>
                <p:nvSpPr>
                  <p:cNvPr id="3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1"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第二节　市场调查的内容</a:t>
                    </a:r>
                    <a:endParaRPr lang="zh-CN" altLang="en-US" sz="2000" b="1" dirty="0">
                      <a:solidFill>
                        <a:srgbClr val="000000"/>
                      </a:solidFill>
                      <a:latin typeface="等线" panose="02010600030101010101" pitchFamily="2" charset="-122"/>
                      <a:ea typeface="等线" panose="02010600030101010101" pitchFamily="2" charset="-122"/>
                      <a:cs typeface="锐字工房云字库准圆GBK" panose="02010604000000000000" charset="-122"/>
                      <a:sym typeface="+mn-ea"/>
                    </a:endParaRPr>
                  </a:p>
                </p:txBody>
              </p:sp>
              <p:sp>
                <p:nvSpPr>
                  <p:cNvPr id="3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6" name="Group 12"/>
                <p:cNvGrpSpPr/>
                <p:nvPr/>
              </p:nvGrpSpPr>
              <p:grpSpPr bwMode="auto">
                <a:xfrm>
                  <a:off x="2488640" y="3779276"/>
                  <a:ext cx="6390109" cy="639332"/>
                  <a:chOff x="0" y="0"/>
                  <a:chExt cx="2982" cy="288"/>
                </a:xfrm>
              </p:grpSpPr>
              <p:sp>
                <p:nvSpPr>
                  <p:cNvPr id="2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8"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第三节　市场调查的类型</a:t>
                    </a:r>
                    <a:endParaRPr lang="zh-CN" altLang="en-US" sz="2000" b="1"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2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grpSp>
            <p:nvGrpSpPr>
              <p:cNvPr id="20" name="Group 4"/>
              <p:cNvGrpSpPr/>
              <p:nvPr/>
            </p:nvGrpSpPr>
            <p:grpSpPr bwMode="auto">
              <a:xfrm>
                <a:off x="3009756" y="4382388"/>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第四节　市场调查的程序</a:t>
                  </a:r>
                  <a:endParaRPr lang="zh-CN" altLang="en-US" sz="2000" b="1"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
          <p:nvSpPr>
            <p:cNvPr id="39" name="AutoShape 9"/>
            <p:cNvSpPr>
              <a:spLocks noChangeArrowheads="1"/>
            </p:cNvSpPr>
            <p:nvPr/>
          </p:nvSpPr>
          <p:spPr bwMode="auto">
            <a:xfrm>
              <a:off x="1973072" y="5263986"/>
              <a:ext cx="6274393" cy="639332"/>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40" name="Rectangle 10"/>
            <p:cNvSpPr>
              <a:spLocks noChangeArrowheads="1"/>
            </p:cNvSpPr>
            <p:nvPr/>
          </p:nvSpPr>
          <p:spPr bwMode="auto">
            <a:xfrm>
              <a:off x="2498081" y="5397180"/>
              <a:ext cx="5192231" cy="399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第五节　组织市场调查的机构与人员</a:t>
              </a:r>
              <a:endParaRPr lang="zh-CN" altLang="en-US" sz="2000" b="1" dirty="0">
                <a:solidFill>
                  <a:srgbClr val="000000"/>
                </a:solidFill>
                <a:latin typeface="等线" panose="02010600030101010101" pitchFamily="2" charset="-122"/>
                <a:ea typeface="等线" panose="02010600030101010101" pitchFamily="2" charset="-122"/>
                <a:cs typeface="锐字工房云字库准圆GBK" panose="02010604000000000000" charset="-122"/>
                <a:sym typeface="+mn-ea"/>
              </a:endParaRPr>
            </a:p>
          </p:txBody>
        </p:sp>
        <p:sp>
          <p:nvSpPr>
            <p:cNvPr id="41" name="Oval 11"/>
            <p:cNvSpPr>
              <a:spLocks noChangeArrowheads="1"/>
            </p:cNvSpPr>
            <p:nvPr/>
          </p:nvSpPr>
          <p:spPr bwMode="auto">
            <a:xfrm>
              <a:off x="1857356" y="5397180"/>
              <a:ext cx="308577" cy="319666"/>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spTree>
    <p:extLst>
      <p:ext uri="{BB962C8B-B14F-4D97-AF65-F5344CB8AC3E}">
        <p14:creationId xmlns:p14="http://schemas.microsoft.com/office/powerpoint/2010/main" val="41867643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市场调查概述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一、市场调查的含义和特点</a:t>
            </a:r>
          </a:p>
          <a:p>
            <a:pPr marL="0" indent="0">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市场调查的含义</a:t>
            </a:r>
          </a:p>
          <a:p>
            <a:r>
              <a:rPr lang="zh-CN" altLang="zh-CN" dirty="0" smtClean="0"/>
              <a:t>综合</a:t>
            </a:r>
            <a:r>
              <a:rPr lang="zh-CN" altLang="zh-CN" dirty="0"/>
              <a:t>国内外学者的观点</a:t>
            </a:r>
            <a:r>
              <a:rPr lang="en-US" altLang="zh-CN" dirty="0"/>
              <a:t>,</a:t>
            </a:r>
            <a:r>
              <a:rPr lang="zh-CN" altLang="zh-CN" dirty="0"/>
              <a:t>本书对市场调查做如下定义</a:t>
            </a:r>
            <a:r>
              <a:rPr lang="en-US" altLang="zh-CN" dirty="0"/>
              <a:t>:</a:t>
            </a:r>
            <a:r>
              <a:rPr lang="zh-CN" altLang="zh-CN" dirty="0"/>
              <a:t>市场调查是指在市场活动中</a:t>
            </a:r>
            <a:r>
              <a:rPr lang="en-US" altLang="zh-CN" dirty="0"/>
              <a:t>,</a:t>
            </a:r>
            <a:r>
              <a:rPr lang="zh-CN" altLang="zh-CN" dirty="0"/>
              <a:t>以特定研究目的为指引</a:t>
            </a:r>
            <a:r>
              <a:rPr lang="en-US" altLang="zh-CN" dirty="0"/>
              <a:t>,</a:t>
            </a:r>
            <a:r>
              <a:rPr lang="zh-CN" altLang="zh-CN" dirty="0"/>
              <a:t>有计划地收集、整理和分析市场的信息资料</a:t>
            </a:r>
            <a:r>
              <a:rPr lang="en-US" altLang="zh-CN" dirty="0"/>
              <a:t>,</a:t>
            </a:r>
            <a:r>
              <a:rPr lang="zh-CN" altLang="zh-CN" dirty="0"/>
              <a:t>提出解决问题的方案及建议的一整套科学方法、技术与规程。</a:t>
            </a:r>
          </a:p>
          <a:p>
            <a:pPr marL="0" indent="0">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市场调查的特点</a:t>
            </a:r>
          </a:p>
          <a:p>
            <a:r>
              <a:rPr lang="en-US" altLang="zh-CN" dirty="0"/>
              <a:t>1.</a:t>
            </a:r>
            <a:r>
              <a:rPr lang="zh-CN" altLang="zh-CN" dirty="0"/>
              <a:t>目的性</a:t>
            </a:r>
          </a:p>
          <a:p>
            <a:r>
              <a:rPr lang="en-US" altLang="zh-CN" dirty="0"/>
              <a:t>2.</a:t>
            </a:r>
            <a:r>
              <a:rPr lang="zh-CN" altLang="zh-CN" dirty="0"/>
              <a:t>系统性</a:t>
            </a:r>
          </a:p>
          <a:p>
            <a:r>
              <a:rPr lang="en-US" altLang="zh-CN" dirty="0"/>
              <a:t>3.</a:t>
            </a:r>
            <a:r>
              <a:rPr lang="zh-CN" altLang="zh-CN" dirty="0"/>
              <a:t>科学性</a:t>
            </a:r>
          </a:p>
          <a:p>
            <a:endParaRPr lang="zh-CN" altLang="en-US" dirty="0"/>
          </a:p>
        </p:txBody>
      </p:sp>
    </p:spTree>
    <p:extLst>
      <p:ext uri="{BB962C8B-B14F-4D97-AF65-F5344CB8AC3E}">
        <p14:creationId xmlns:p14="http://schemas.microsoft.com/office/powerpoint/2010/main" val="94715146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市场调查概述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二、市场调查的原则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时效性原则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客观性原则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准确性原则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科学性原则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全面性原则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效益性原则</a:t>
            </a:r>
          </a:p>
          <a:p>
            <a:endParaRPr lang="zh-CN" altLang="en-US" dirty="0"/>
          </a:p>
        </p:txBody>
      </p:sp>
    </p:spTree>
    <p:extLst>
      <p:ext uri="{BB962C8B-B14F-4D97-AF65-F5344CB8AC3E}">
        <p14:creationId xmlns:p14="http://schemas.microsoft.com/office/powerpoint/2010/main" val="135809003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市场调查概述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三、市场调查的作用</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识别机会与问题</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更好地理解市场</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协助制定营销规划</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做出营销决策</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实施营销控制</a:t>
            </a:r>
          </a:p>
          <a:p>
            <a:endParaRPr lang="zh-CN" altLang="en-US" dirty="0"/>
          </a:p>
        </p:txBody>
      </p:sp>
    </p:spTree>
    <p:extLst>
      <p:ext uri="{BB962C8B-B14F-4D97-AF65-F5344CB8AC3E}">
        <p14:creationId xmlns:p14="http://schemas.microsoft.com/office/powerpoint/2010/main" val="244424672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市场调查的内容</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一、宏观环境调查</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政治和法律环境调查</a:t>
            </a:r>
          </a:p>
          <a:p>
            <a:pPr marL="0" indent="0">
              <a:buNone/>
            </a:pPr>
            <a:r>
              <a:rPr lang="en-US" altLang="zh-CN" sz="2200" b="1" dirty="0" smtClean="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经济环境调查</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人口环境调查</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社会文化环境调查</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科学技术环境调查</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自然地理环境调查</a:t>
            </a:r>
          </a:p>
          <a:p>
            <a:endParaRPr lang="zh-CN" altLang="en-US" dirty="0"/>
          </a:p>
        </p:txBody>
      </p:sp>
    </p:spTree>
    <p:extLst>
      <p:ext uri="{BB962C8B-B14F-4D97-AF65-F5344CB8AC3E}">
        <p14:creationId xmlns:p14="http://schemas.microsoft.com/office/powerpoint/2010/main" val="97572400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市场调查的内容</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二、微观环境调查</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市场需求调查</a:t>
            </a:r>
          </a:p>
          <a:p>
            <a:r>
              <a:rPr lang="en-US" altLang="zh-CN" dirty="0"/>
              <a:t>1.</a:t>
            </a:r>
            <a:r>
              <a:rPr lang="zh-CN" altLang="zh-CN" dirty="0"/>
              <a:t>人口数量和结构调查</a:t>
            </a:r>
          </a:p>
          <a:p>
            <a:r>
              <a:rPr lang="en-US" altLang="zh-CN" dirty="0"/>
              <a:t>2.</a:t>
            </a:r>
            <a:r>
              <a:rPr lang="zh-CN" altLang="zh-CN" dirty="0"/>
              <a:t>社会购买力调查</a:t>
            </a:r>
          </a:p>
          <a:p>
            <a:r>
              <a:rPr lang="en-US" altLang="zh-CN" dirty="0"/>
              <a:t>3.</a:t>
            </a:r>
            <a:r>
              <a:rPr lang="zh-CN" altLang="zh-CN" dirty="0"/>
              <a:t>消费者购买动机及行为调查</a:t>
            </a:r>
          </a:p>
          <a:p>
            <a:pPr marL="0" indent="0">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市场供给调查</a:t>
            </a:r>
          </a:p>
          <a:p>
            <a:r>
              <a:rPr lang="en-US" altLang="zh-CN" dirty="0"/>
              <a:t>1.</a:t>
            </a:r>
            <a:r>
              <a:rPr lang="zh-CN" altLang="zh-CN" dirty="0"/>
              <a:t>产品供给来源及影响因素调查</a:t>
            </a:r>
          </a:p>
          <a:p>
            <a:r>
              <a:rPr lang="en-US" altLang="zh-CN" dirty="0"/>
              <a:t>2.</a:t>
            </a:r>
            <a:r>
              <a:rPr lang="zh-CN" altLang="zh-CN" dirty="0"/>
              <a:t>产品供应能力调查</a:t>
            </a:r>
          </a:p>
          <a:p>
            <a:r>
              <a:rPr lang="en-US" altLang="zh-CN" dirty="0"/>
              <a:t>3.</a:t>
            </a:r>
            <a:r>
              <a:rPr lang="zh-CN" altLang="zh-CN" dirty="0"/>
              <a:t>产品供应范围调查</a:t>
            </a:r>
          </a:p>
          <a:p>
            <a:endParaRPr lang="zh-CN" altLang="en-US" dirty="0"/>
          </a:p>
        </p:txBody>
      </p:sp>
    </p:spTree>
    <p:extLst>
      <p:ext uri="{BB962C8B-B14F-4D97-AF65-F5344CB8AC3E}">
        <p14:creationId xmlns:p14="http://schemas.microsoft.com/office/powerpoint/2010/main" val="213613264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市场调查的内容</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竞争状况调查</a:t>
            </a:r>
          </a:p>
          <a:p>
            <a:r>
              <a:rPr lang="en-US" altLang="zh-CN" dirty="0"/>
              <a:t>1.</a:t>
            </a:r>
            <a:r>
              <a:rPr lang="zh-CN" altLang="zh-CN" dirty="0"/>
              <a:t>谁是竞争者</a:t>
            </a:r>
          </a:p>
          <a:p>
            <a:r>
              <a:rPr lang="en-US" altLang="zh-CN" dirty="0"/>
              <a:t>2.</a:t>
            </a:r>
            <a:r>
              <a:rPr lang="zh-CN" altLang="zh-CN" dirty="0"/>
              <a:t>竞争者的目标</a:t>
            </a:r>
          </a:p>
          <a:p>
            <a:r>
              <a:rPr lang="en-US" altLang="zh-CN" dirty="0"/>
              <a:t>3.</a:t>
            </a:r>
            <a:r>
              <a:rPr lang="zh-CN" altLang="zh-CN" dirty="0"/>
              <a:t>竞争者的市场地位与竞争战略</a:t>
            </a:r>
          </a:p>
          <a:p>
            <a:r>
              <a:rPr lang="en-US" altLang="zh-CN" dirty="0"/>
              <a:t>4.</a:t>
            </a:r>
            <a:r>
              <a:rPr lang="zh-CN" altLang="zh-CN" dirty="0"/>
              <a:t>竞争者的优势和劣势</a:t>
            </a:r>
          </a:p>
          <a:p>
            <a:r>
              <a:rPr lang="en-US" altLang="zh-CN" dirty="0"/>
              <a:t>5.</a:t>
            </a:r>
            <a:r>
              <a:rPr lang="zh-CN" altLang="zh-CN" dirty="0"/>
              <a:t>竞争者可能的反应</a:t>
            </a:r>
          </a:p>
          <a:p>
            <a:endParaRPr lang="zh-CN" altLang="en-US" dirty="0"/>
          </a:p>
        </p:txBody>
      </p:sp>
    </p:spTree>
    <p:extLst>
      <p:ext uri="{BB962C8B-B14F-4D97-AF65-F5344CB8AC3E}">
        <p14:creationId xmlns:p14="http://schemas.microsoft.com/office/powerpoint/2010/main" val="209678432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973</Words>
  <Application>Microsoft Office PowerPoint</Application>
  <PresentationFormat>宽屏</PresentationFormat>
  <Paragraphs>139</Paragraphs>
  <Slides>24</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24</vt:i4>
      </vt:variant>
    </vt:vector>
  </HeadingPairs>
  <TitlesOfParts>
    <vt:vector size="37" baseType="lpstr">
      <vt:lpstr>GungsuhChe</vt:lpstr>
      <vt:lpstr>等线</vt:lpstr>
      <vt:lpstr>方正粗黑宋简体</vt:lpstr>
      <vt:lpstr>黑体</vt:lpstr>
      <vt:lpstr>楷体</vt:lpstr>
      <vt:lpstr>锐字工房云字库准圆GBK</vt:lpstr>
      <vt:lpstr>宋体</vt:lpstr>
      <vt:lpstr>微软雅黑</vt:lpstr>
      <vt:lpstr>Arial</vt:lpstr>
      <vt:lpstr>Calibri</vt:lpstr>
      <vt:lpstr>Calibri Light</vt:lpstr>
      <vt:lpstr>Office 主题</vt:lpstr>
      <vt:lpstr>默认设计模板</vt:lpstr>
      <vt:lpstr>PowerPoint 演示文稿</vt:lpstr>
      <vt:lpstr>PowerPoint 演示文稿</vt:lpstr>
      <vt:lpstr>PowerPoint 演示文稿</vt:lpstr>
      <vt:lpstr>第一节　市场调查概述</vt:lpstr>
      <vt:lpstr>第一节　市场调查概述</vt:lpstr>
      <vt:lpstr>第一节　市场调查概述</vt:lpstr>
      <vt:lpstr>第二节　市场调查的内容</vt:lpstr>
      <vt:lpstr>第二节　市场调查的内容</vt:lpstr>
      <vt:lpstr>第二节　市场调查的内容</vt:lpstr>
      <vt:lpstr>第二节　市场调查的内容</vt:lpstr>
      <vt:lpstr>第三节　市场调查的类型</vt:lpstr>
      <vt:lpstr>第三节　市场调查的类型</vt:lpstr>
      <vt:lpstr>第三节　市场调查的类型</vt:lpstr>
      <vt:lpstr>第三节　市场调查的类型</vt:lpstr>
      <vt:lpstr>第三节　市场调查的类型</vt:lpstr>
      <vt:lpstr>第四节　市场调查的程序</vt:lpstr>
      <vt:lpstr>第四节　市场调查的程序</vt:lpstr>
      <vt:lpstr>第四节　市场调查的程序</vt:lpstr>
      <vt:lpstr>第四节　市场调查的程序</vt:lpstr>
      <vt:lpstr>第四节　市场调查的程序</vt:lpstr>
      <vt:lpstr>第四节　市场调查的程序</vt:lpstr>
      <vt:lpstr>第五节　组织市场调查的机构与人员</vt:lpstr>
      <vt:lpstr>第五节　组织市场调查的机构与人员</vt:lpstr>
      <vt:lpstr>第五节　组织市场调查的机构与人员</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2021-12-04T13:21:37Z</dcterms:created>
  <dcterms:modified xsi:type="dcterms:W3CDTF">2021-12-04T13:22:53Z</dcterms:modified>
</cp:coreProperties>
</file>