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467505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624114" y="313235"/>
            <a:ext cx="8699591" cy="647700"/>
          </a:xfrm>
        </p:spPr>
        <p:txBody>
          <a:bodyPr>
            <a:noAutofit/>
          </a:bodyPr>
          <a:lstStyle>
            <a:lvl1pPr algn="l">
              <a:defRPr sz="2400" b="1">
                <a:ln w="9525" cmpd="sng">
                  <a:solidFill>
                    <a:schemeClr val="accent1"/>
                  </a:solidFill>
                  <a:prstDash val="solid"/>
                </a:ln>
                <a:solidFill>
                  <a:schemeClr val="tx1"/>
                </a:solidFill>
                <a:effectLst>
                  <a:glow rad="38100">
                    <a:schemeClr val="accent1">
                      <a:alpha val="40000"/>
                    </a:schemeClr>
                  </a:glow>
                </a:effectLst>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44201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095" y="0"/>
            <a:ext cx="12287505" cy="6858000"/>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7747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8000"/>
            <a:ext cx="12325083" cy="6810000"/>
          </a:xfrm>
          <a:prstGeom prst="rect">
            <a:avLst/>
          </a:prstGeom>
        </p:spPr>
      </p:pic>
      <p:sp>
        <p:nvSpPr>
          <p:cNvPr id="5" name="文本框 4"/>
          <p:cNvSpPr txBox="1"/>
          <p:nvPr/>
        </p:nvSpPr>
        <p:spPr>
          <a:xfrm>
            <a:off x="0" y="2413336"/>
            <a:ext cx="12202733" cy="830997"/>
          </a:xfrm>
          <a:prstGeom prst="rect">
            <a:avLst/>
          </a:prstGeom>
          <a:noFill/>
        </p:spPr>
        <p:txBody>
          <a:bodyPr wrap="square" rtlCol="0">
            <a:spAutoFit/>
          </a:bodyPr>
          <a:lstStyle/>
          <a:p>
            <a:pPr algn="ctr"/>
            <a:r>
              <a:rPr lang="zh-CN" altLang="en-US" sz="4800" b="1" dirty="0">
                <a:solidFill>
                  <a:srgbClr val="000000"/>
                </a:solidFill>
                <a:latin typeface="微软雅黑" panose="020B0503020204020204" pitchFamily="34" charset="-122"/>
                <a:ea typeface="微软雅黑" panose="020B0503020204020204" pitchFamily="34" charset="-122"/>
              </a:rPr>
              <a:t>第五章　团队绩效与文化</a:t>
            </a:r>
          </a:p>
        </p:txBody>
      </p:sp>
      <p:sp>
        <p:nvSpPr>
          <p:cNvPr id="6" name="矩形 5"/>
          <p:cNvSpPr/>
          <p:nvPr/>
        </p:nvSpPr>
        <p:spPr>
          <a:xfrm>
            <a:off x="505813" y="1281144"/>
            <a:ext cx="2031325" cy="361637"/>
          </a:xfrm>
          <a:prstGeom prst="rect">
            <a:avLst/>
          </a:prstGeom>
        </p:spPr>
        <p:txBody>
          <a:bodyPr wrap="none">
            <a:spAutoFit/>
          </a:bodyPr>
          <a:lstStyle/>
          <a:p>
            <a:pPr algn="ctr">
              <a:lnSpc>
                <a:spcPts val="2100"/>
              </a:lnSpc>
            </a:pPr>
            <a:r>
              <a:rPr lang="zh-CN" altLang="zh-CN" dirty="0">
                <a:solidFill>
                  <a:srgbClr val="000000"/>
                </a:solidFill>
                <a:latin typeface="NEU-BZ-S92"/>
                <a:ea typeface="方正小标宋_GBK"/>
                <a:cs typeface="Times New Roman" panose="02020603050405020304" pitchFamily="18" charset="0"/>
              </a:rPr>
              <a:t>第一部分</a:t>
            </a:r>
            <a:r>
              <a:rPr lang="zh-CN" altLang="zh-CN" dirty="0">
                <a:solidFill>
                  <a:srgbClr val="000000"/>
                </a:solidFill>
                <a:latin typeface="NEU-BZ-S92"/>
                <a:ea typeface="方正书宋_GBK"/>
                <a:cs typeface="Times New Roman" panose="02020603050405020304" pitchFamily="18" charset="0"/>
              </a:rPr>
              <a:t>　</a:t>
            </a:r>
            <a:r>
              <a:rPr lang="zh-CN" altLang="zh-CN" dirty="0">
                <a:solidFill>
                  <a:srgbClr val="000000"/>
                </a:solidFill>
                <a:latin typeface="NEU-BZ-S92"/>
                <a:ea typeface="方正小标宋_GBK"/>
                <a:cs typeface="Times New Roman" panose="02020603050405020304" pitchFamily="18" charset="0"/>
              </a:rPr>
              <a:t>基础篇</a:t>
            </a:r>
            <a:endParaRPr lang="zh-CN" altLang="zh-CN" sz="1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6420005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团队绩效测评流程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四、团队绩效测评的实施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团队绩效数据的搜集和反馈</a:t>
            </a:r>
          </a:p>
          <a:p>
            <a:r>
              <a:rPr lang="zh-CN" altLang="zh-CN" dirty="0"/>
              <a:t>在对团队及团队成员的绩效数据进行收集时</a:t>
            </a:r>
            <a:r>
              <a:rPr lang="en-US" altLang="zh-CN" dirty="0"/>
              <a:t>,</a:t>
            </a:r>
            <a:r>
              <a:rPr lang="zh-CN" altLang="zh-CN" dirty="0"/>
              <a:t>要采取及时的原则。这样可以花费更少的时间获得信息</a:t>
            </a:r>
            <a:r>
              <a:rPr lang="en-US" altLang="zh-CN" dirty="0"/>
              <a:t>,</a:t>
            </a:r>
            <a:r>
              <a:rPr lang="zh-CN" altLang="zh-CN" dirty="0"/>
              <a:t>而且及时的反馈能够增加团队改进自身绩效的机会。一般团队更倾向于关注及时的反馈</a:t>
            </a:r>
            <a:r>
              <a:rPr lang="en-US" altLang="zh-CN" dirty="0"/>
              <a:t>,</a:t>
            </a:r>
            <a:r>
              <a:rPr lang="zh-CN" altLang="zh-CN" dirty="0"/>
              <a:t>意见信息反馈如果总是滞后</a:t>
            </a:r>
            <a:r>
              <a:rPr lang="en-US" altLang="zh-CN" dirty="0"/>
              <a:t>,</a:t>
            </a:r>
            <a:r>
              <a:rPr lang="zh-CN" altLang="zh-CN" dirty="0"/>
              <a:t>则容易被忽略。及时收集绩效数据</a:t>
            </a:r>
            <a:r>
              <a:rPr lang="en-US" altLang="zh-CN" dirty="0"/>
              <a:t>,</a:t>
            </a:r>
            <a:r>
              <a:rPr lang="zh-CN" altLang="zh-CN" dirty="0"/>
              <a:t>团队成员更可能记得工作是如何完成的</a:t>
            </a:r>
            <a:r>
              <a:rPr lang="en-US" altLang="zh-CN" dirty="0"/>
              <a:t>,</a:t>
            </a:r>
            <a:r>
              <a:rPr lang="zh-CN" altLang="zh-CN" dirty="0"/>
              <a:t>因此原因和解决方案更容易找到。</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团队绩效测评的真正实施</a:t>
            </a:r>
          </a:p>
          <a:p>
            <a:r>
              <a:rPr lang="zh-CN" altLang="zh-CN" dirty="0"/>
              <a:t>团队绩效测评既要测评团队绩效</a:t>
            </a:r>
            <a:r>
              <a:rPr lang="en-US" altLang="zh-CN" dirty="0"/>
              <a:t>,</a:t>
            </a:r>
            <a:r>
              <a:rPr lang="zh-CN" altLang="zh-CN" dirty="0"/>
              <a:t>也要测评团队成员个体绩效</a:t>
            </a:r>
            <a:r>
              <a:rPr lang="en-US" altLang="zh-CN" dirty="0"/>
              <a:t>;</a:t>
            </a:r>
            <a:r>
              <a:rPr lang="zh-CN" altLang="zh-CN" dirty="0"/>
              <a:t>既要强调工作过程</a:t>
            </a:r>
            <a:r>
              <a:rPr lang="en-US" altLang="zh-CN" dirty="0"/>
              <a:t>,</a:t>
            </a:r>
            <a:r>
              <a:rPr lang="zh-CN" altLang="zh-CN" dirty="0"/>
              <a:t>也要重视团队行为的结果。通过评价以上这些方面</a:t>
            </a:r>
            <a:r>
              <a:rPr lang="en-US" altLang="zh-CN" dirty="0"/>
              <a:t>,</a:t>
            </a:r>
            <a:r>
              <a:rPr lang="zh-CN" altLang="zh-CN" dirty="0"/>
              <a:t>我们就可以详细地描述、评价和诊断团队的绩效</a:t>
            </a:r>
            <a:r>
              <a:rPr lang="en-US" altLang="zh-CN" dirty="0"/>
              <a:t>,</a:t>
            </a:r>
            <a:r>
              <a:rPr lang="zh-CN" altLang="zh-CN" dirty="0"/>
              <a:t>从而制定具体措施来纠正偏差</a:t>
            </a:r>
            <a:r>
              <a:rPr lang="en-US" altLang="zh-CN" dirty="0"/>
              <a:t>,</a:t>
            </a:r>
            <a:r>
              <a:rPr lang="zh-CN" altLang="zh-CN" dirty="0"/>
              <a:t>改进团队成员以及团队的整体业绩。</a:t>
            </a:r>
          </a:p>
          <a:p>
            <a:endParaRPr lang="zh-CN" altLang="en-US" dirty="0"/>
          </a:p>
        </p:txBody>
      </p:sp>
    </p:spTree>
    <p:extLst>
      <p:ext uri="{BB962C8B-B14F-4D97-AF65-F5344CB8AC3E}">
        <p14:creationId xmlns:p14="http://schemas.microsoft.com/office/powerpoint/2010/main" val="17288202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绩效激励</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一、团队激励薪酬计划</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针对团队整体进行绩效测评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以团队整体绩效的考察为主</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兼顾团队成员的个人贡献</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体现对团队与个人两次激励薪酬的合理分配</a:t>
            </a:r>
          </a:p>
        </p:txBody>
      </p:sp>
    </p:spTree>
    <p:extLst>
      <p:ext uri="{BB962C8B-B14F-4D97-AF65-F5344CB8AC3E}">
        <p14:creationId xmlns:p14="http://schemas.microsoft.com/office/powerpoint/2010/main" val="103775923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绩效激励</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二、激励薪酬的分配</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考虑团队成员工作的独立性与结构性</a:t>
            </a:r>
          </a:p>
          <a:p>
            <a:r>
              <a:rPr lang="zh-CN" altLang="zh-CN" dirty="0"/>
              <a:t>可以从团队成员工作的独立性和结构性这两个方面来考虑。经调查发现</a:t>
            </a:r>
            <a:r>
              <a:rPr lang="en-US" altLang="zh-CN" dirty="0"/>
              <a:t>,</a:t>
            </a:r>
            <a:r>
              <a:rPr lang="zh-CN" altLang="zh-CN" dirty="0"/>
              <a:t>工作性质对组织工资制度的有效性具有直接的影响作用</a:t>
            </a:r>
            <a:r>
              <a:rPr lang="en-US" altLang="zh-CN" dirty="0"/>
              <a:t>,</a:t>
            </a:r>
            <a:r>
              <a:rPr lang="zh-CN" altLang="zh-CN" dirty="0"/>
              <a:t>这就包括工作的独立性和结构性。如果员工个人几乎可以完全控制某一项工作的完成情况</a:t>
            </a:r>
            <a:r>
              <a:rPr lang="en-US" altLang="zh-CN" dirty="0"/>
              <a:t>,</a:t>
            </a:r>
            <a:r>
              <a:rPr lang="zh-CN" altLang="zh-CN" dirty="0"/>
              <a:t>其工作业绩主要取决于其自身的努力和能力</a:t>
            </a:r>
            <a:r>
              <a:rPr lang="en-US" altLang="zh-CN" dirty="0"/>
              <a:t>,</a:t>
            </a:r>
            <a:r>
              <a:rPr lang="zh-CN" altLang="zh-CN" dirty="0"/>
              <a:t>则可以认为该项工作的独立性较高</a:t>
            </a:r>
            <a:r>
              <a:rPr lang="en-US" altLang="zh-CN" dirty="0"/>
              <a:t>,</a:t>
            </a:r>
            <a:r>
              <a:rPr lang="zh-CN" altLang="zh-CN" dirty="0"/>
              <a:t>反之则较低。而判断一种工作结构性的高低</a:t>
            </a:r>
            <a:r>
              <a:rPr lang="en-US" altLang="zh-CN" dirty="0"/>
              <a:t>,</a:t>
            </a:r>
            <a:r>
              <a:rPr lang="zh-CN" altLang="zh-CN" dirty="0"/>
              <a:t>主要是看它的工作目标、工作内容、完成的方式及程序和结果等是否是确定的</a:t>
            </a:r>
            <a:r>
              <a:rPr lang="en-US" altLang="zh-CN" dirty="0"/>
              <a:t>,</a:t>
            </a:r>
            <a:r>
              <a:rPr lang="zh-CN" altLang="zh-CN" dirty="0"/>
              <a:t>如果工作的诸多方面都是确定的</a:t>
            </a:r>
            <a:r>
              <a:rPr lang="en-US" altLang="zh-CN" dirty="0"/>
              <a:t>,</a:t>
            </a:r>
            <a:r>
              <a:rPr lang="zh-CN" altLang="zh-CN" dirty="0"/>
              <a:t>则说明该项工作的结构性较高</a:t>
            </a:r>
            <a:r>
              <a:rPr lang="en-US" altLang="zh-CN" dirty="0"/>
              <a:t>,</a:t>
            </a:r>
            <a:r>
              <a:rPr lang="zh-CN" altLang="zh-CN" dirty="0"/>
              <a:t>反之则较低。</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合理运用技能工资与绩效工资制</a:t>
            </a:r>
          </a:p>
          <a:p>
            <a:r>
              <a:rPr lang="zh-CN" altLang="zh-CN" dirty="0"/>
              <a:t>如果该工作是低独立性、高结构性的</a:t>
            </a:r>
            <a:r>
              <a:rPr lang="en-US" altLang="zh-CN" dirty="0"/>
              <a:t>,</a:t>
            </a:r>
            <a:r>
              <a:rPr lang="zh-CN" altLang="zh-CN" dirty="0"/>
              <a:t>那么可以采取以技能工资为标准来支付成员个人薪酬</a:t>
            </a:r>
            <a:r>
              <a:rPr lang="en-US" altLang="zh-CN" dirty="0"/>
              <a:t>,</a:t>
            </a:r>
            <a:r>
              <a:rPr lang="zh-CN" altLang="zh-CN" dirty="0"/>
              <a:t>这就不仅可以使成员的贡献得到承认</a:t>
            </a:r>
            <a:r>
              <a:rPr lang="en-US" altLang="zh-CN" dirty="0"/>
              <a:t>,</a:t>
            </a:r>
            <a:r>
              <a:rPr lang="zh-CN" altLang="zh-CN" dirty="0"/>
              <a:t>而且还可使他们专注于个人能力的提高及团队的贡献。如果该工作是低独立性、低结构性的</a:t>
            </a:r>
            <a:r>
              <a:rPr lang="en-US" altLang="zh-CN" dirty="0"/>
              <a:t>,</a:t>
            </a:r>
            <a:r>
              <a:rPr lang="zh-CN" altLang="zh-CN" dirty="0"/>
              <a:t>则应以技能工资制为主</a:t>
            </a:r>
            <a:r>
              <a:rPr lang="en-US" altLang="zh-CN" dirty="0"/>
              <a:t>,</a:t>
            </a:r>
            <a:r>
              <a:rPr lang="zh-CN" altLang="zh-CN" dirty="0"/>
              <a:t>辅之以绩效工资制。</a:t>
            </a:r>
          </a:p>
          <a:p>
            <a:endParaRPr lang="zh-CN" altLang="en-US" dirty="0"/>
          </a:p>
        </p:txBody>
      </p:sp>
    </p:spTree>
    <p:extLst>
      <p:ext uri="{BB962C8B-B14F-4D97-AF65-F5344CB8AC3E}">
        <p14:creationId xmlns:p14="http://schemas.microsoft.com/office/powerpoint/2010/main" val="280950877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绩效激励</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三、团队内部监督</a:t>
            </a:r>
          </a:p>
          <a:p>
            <a:r>
              <a:rPr lang="zh-CN" altLang="zh-CN" dirty="0"/>
              <a:t>要使团队激励薪酬有效发挥其激励作用</a:t>
            </a:r>
            <a:r>
              <a:rPr lang="en-US" altLang="zh-CN" dirty="0"/>
              <a:t>,</a:t>
            </a:r>
            <a:r>
              <a:rPr lang="zh-CN" altLang="zh-CN" dirty="0"/>
              <a:t>必须加强在团队内部的监督机制。委托—代理理论</a:t>
            </a:r>
            <a:r>
              <a:rPr lang="en-US" altLang="zh-CN" dirty="0"/>
              <a:t>(Principal􀆼Agent Theory)</a:t>
            </a:r>
            <a:r>
              <a:rPr lang="zh-CN" altLang="zh-CN" dirty="0"/>
              <a:t>认为</a:t>
            </a:r>
            <a:r>
              <a:rPr lang="en-US" altLang="zh-CN" dirty="0"/>
              <a:t>,</a:t>
            </a:r>
            <a:r>
              <a:rPr lang="zh-CN" altLang="zh-CN" dirty="0"/>
              <a:t>委托人要想在零成本下确保代理人采取使委托人效用最大化的决策是不可能的</a:t>
            </a:r>
            <a:r>
              <a:rPr lang="zh-CN" altLang="zh-CN" dirty="0" smtClean="0"/>
              <a:t>。</a:t>
            </a:r>
            <a:endParaRPr lang="en-US" altLang="zh-CN" dirty="0" smtClean="0"/>
          </a:p>
          <a:p>
            <a:r>
              <a:rPr lang="zh-CN" altLang="zh-CN" dirty="0" smtClean="0"/>
              <a:t>团队</a:t>
            </a:r>
            <a:r>
              <a:rPr lang="zh-CN" altLang="zh-CN" dirty="0"/>
              <a:t>的管理方式可以看作是一种委托—代理关系</a:t>
            </a:r>
            <a:r>
              <a:rPr lang="en-US" altLang="zh-CN" dirty="0"/>
              <a:t>,</a:t>
            </a:r>
            <a:r>
              <a:rPr lang="zh-CN" altLang="zh-CN" dirty="0"/>
              <a:t>委托人即管理者是风险中性者</a:t>
            </a:r>
            <a:r>
              <a:rPr lang="en-US" altLang="zh-CN" dirty="0"/>
              <a:t>,</a:t>
            </a:r>
            <a:r>
              <a:rPr lang="zh-CN" altLang="zh-CN" dirty="0"/>
              <a:t>代理人即团队成员是风险规避者</a:t>
            </a:r>
            <a:r>
              <a:rPr lang="en-US" altLang="zh-CN" dirty="0"/>
              <a:t>,</a:t>
            </a:r>
            <a:r>
              <a:rPr lang="zh-CN" altLang="zh-CN" dirty="0"/>
              <a:t>委托人必须设计出一个契约</a:t>
            </a:r>
            <a:r>
              <a:rPr lang="en-US" altLang="zh-CN" dirty="0"/>
              <a:t>,</a:t>
            </a:r>
            <a:r>
              <a:rPr lang="zh-CN" altLang="zh-CN" dirty="0"/>
              <a:t>通过提供报酬吸引激励代理人</a:t>
            </a:r>
            <a:r>
              <a:rPr lang="en-US" altLang="zh-CN" dirty="0"/>
              <a:t>,</a:t>
            </a:r>
            <a:r>
              <a:rPr lang="zh-CN" altLang="zh-CN" dirty="0"/>
              <a:t>并对代理人行为进行监督和约束</a:t>
            </a:r>
            <a:r>
              <a:rPr lang="en-US" altLang="zh-CN" dirty="0"/>
              <a:t>,</a:t>
            </a:r>
            <a:r>
              <a:rPr lang="zh-CN" altLang="zh-CN" dirty="0"/>
              <a:t>使其投入达到最佳水平</a:t>
            </a:r>
            <a:r>
              <a:rPr lang="en-US" altLang="zh-CN" dirty="0"/>
              <a:t>,</a:t>
            </a:r>
            <a:r>
              <a:rPr lang="zh-CN" altLang="zh-CN" dirty="0"/>
              <a:t>从而使委托人的效用目标达到最大化。</a:t>
            </a:r>
            <a:endParaRPr lang="zh-CN" altLang="en-US" dirty="0"/>
          </a:p>
        </p:txBody>
      </p:sp>
    </p:spTree>
    <p:extLst>
      <p:ext uri="{BB962C8B-B14F-4D97-AF65-F5344CB8AC3E}">
        <p14:creationId xmlns:p14="http://schemas.microsoft.com/office/powerpoint/2010/main" val="33403222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团队文化</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一、团队文化的起源</a:t>
            </a:r>
          </a:p>
          <a:p>
            <a:r>
              <a:rPr lang="zh-CN" altLang="zh-CN" dirty="0"/>
              <a:t>“团队文化”理论的兴起就是从美国对日本经济崛起的思考中开始的。</a:t>
            </a:r>
          </a:p>
          <a:p>
            <a:r>
              <a:rPr lang="zh-CN" altLang="zh-CN" dirty="0"/>
              <a:t>从</a:t>
            </a:r>
            <a:r>
              <a:rPr lang="en-US" altLang="zh-CN" dirty="0"/>
              <a:t>90</a:t>
            </a:r>
            <a:r>
              <a:rPr lang="zh-CN" altLang="zh-CN" dirty="0"/>
              <a:t>年代开始</a:t>
            </a:r>
            <a:r>
              <a:rPr lang="en-US" altLang="zh-CN" dirty="0"/>
              <a:t>,</a:t>
            </a:r>
            <a:r>
              <a:rPr lang="zh-CN" altLang="zh-CN" dirty="0"/>
              <a:t>西方的企业转向对团队建设的重视</a:t>
            </a:r>
            <a:r>
              <a:rPr lang="en-US" altLang="zh-CN" dirty="0"/>
              <a:t>,</a:t>
            </a:r>
            <a:r>
              <a:rPr lang="zh-CN" altLang="zh-CN" dirty="0"/>
              <a:t>企业致力于增进员工们对彼此的了解</a:t>
            </a:r>
            <a:r>
              <a:rPr lang="en-US" altLang="zh-CN" dirty="0"/>
              <a:t>,</a:t>
            </a:r>
            <a:r>
              <a:rPr lang="zh-CN" altLang="zh-CN" dirty="0"/>
              <a:t>使团队配合达到默契</a:t>
            </a:r>
            <a:r>
              <a:rPr lang="en-US" altLang="zh-CN" dirty="0"/>
              <a:t>,</a:t>
            </a:r>
            <a:r>
              <a:rPr lang="zh-CN" altLang="zh-CN" dirty="0"/>
              <a:t>能够取长补短、协同作战产生更大的生产力</a:t>
            </a:r>
            <a:r>
              <a:rPr lang="en-US" altLang="zh-CN" dirty="0"/>
              <a:t>,</a:t>
            </a:r>
            <a:r>
              <a:rPr lang="zh-CN" altLang="zh-CN" dirty="0"/>
              <a:t>而减少组织中的内耗。在企业强调团队文化的氛围下</a:t>
            </a:r>
            <a:r>
              <a:rPr lang="en-US" altLang="zh-CN" dirty="0"/>
              <a:t>,</a:t>
            </a:r>
            <a:r>
              <a:rPr lang="zh-CN" altLang="zh-CN" dirty="0"/>
              <a:t>如果员工的业绩出色</a:t>
            </a:r>
            <a:r>
              <a:rPr lang="en-US" altLang="zh-CN" dirty="0"/>
              <a:t>,</a:t>
            </a:r>
            <a:r>
              <a:rPr lang="zh-CN" altLang="zh-CN" dirty="0"/>
              <a:t>得到奖赏的往往是一个团队</a:t>
            </a:r>
            <a:r>
              <a:rPr lang="en-US" altLang="zh-CN" dirty="0"/>
              <a:t>,</a:t>
            </a:r>
            <a:r>
              <a:rPr lang="zh-CN" altLang="zh-CN" dirty="0"/>
              <a:t>而不单单是某一个人。这样</a:t>
            </a:r>
            <a:r>
              <a:rPr lang="en-US" altLang="zh-CN" dirty="0"/>
              <a:t>,90</a:t>
            </a:r>
            <a:r>
              <a:rPr lang="zh-CN" altLang="zh-CN" dirty="0"/>
              <a:t>年代以后</a:t>
            </a:r>
            <a:r>
              <a:rPr lang="en-US" altLang="zh-CN" dirty="0"/>
              <a:t>,</a:t>
            </a:r>
            <a:r>
              <a:rPr lang="zh-CN" altLang="zh-CN" dirty="0"/>
              <a:t>团队文化就风靡全球。</a:t>
            </a:r>
          </a:p>
          <a:p>
            <a:endParaRPr lang="zh-CN" altLang="en-US" dirty="0"/>
          </a:p>
        </p:txBody>
      </p:sp>
    </p:spTree>
    <p:extLst>
      <p:ext uri="{BB962C8B-B14F-4D97-AF65-F5344CB8AC3E}">
        <p14:creationId xmlns:p14="http://schemas.microsoft.com/office/powerpoint/2010/main" val="144816726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团队文化</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二、团队文化的作用</a:t>
            </a:r>
          </a:p>
          <a:p>
            <a:r>
              <a:rPr lang="zh-CN" altLang="zh-CN" dirty="0"/>
              <a:t>团队文化作用的大小与团队文化是否强烈浓郁、团队共同愿望是否明确、团队成员是否具有进取心和合作性相关</a:t>
            </a:r>
            <a:r>
              <a:rPr lang="zh-CN" altLang="zh-CN" dirty="0" smtClean="0"/>
              <a:t>。</a:t>
            </a:r>
            <a:endParaRPr lang="en-US" altLang="zh-CN" dirty="0" smtClean="0"/>
          </a:p>
          <a:p>
            <a:r>
              <a:rPr lang="zh-CN" altLang="zh-CN" dirty="0" smtClean="0"/>
              <a:t>在</a:t>
            </a:r>
            <a:r>
              <a:rPr lang="zh-CN" altLang="zh-CN" dirty="0"/>
              <a:t>一个具有鲜明的集体意识、明确的共同愿景而团结向上的团队中</a:t>
            </a:r>
            <a:r>
              <a:rPr lang="en-US" altLang="zh-CN" dirty="0"/>
              <a:t>,</a:t>
            </a:r>
            <a:r>
              <a:rPr lang="zh-CN" altLang="zh-CN" dirty="0"/>
              <a:t>其成员没有分裂</a:t>
            </a:r>
            <a:r>
              <a:rPr lang="en-US" altLang="zh-CN" dirty="0"/>
              <a:t>,</a:t>
            </a:r>
            <a:r>
              <a:rPr lang="zh-CN" altLang="zh-CN" dirty="0"/>
              <a:t>不会形成敌对性小派系。这样的团队具有适应外部环境变化及处理内部冲突和竞争的能力</a:t>
            </a:r>
            <a:r>
              <a:rPr lang="en-US" altLang="zh-CN" dirty="0"/>
              <a:t>;</a:t>
            </a:r>
            <a:r>
              <a:rPr lang="zh-CN" altLang="zh-CN" dirty="0"/>
              <a:t>团队成员之间都明确理解团队的目标</a:t>
            </a:r>
            <a:r>
              <a:rPr lang="en-US" altLang="zh-CN" dirty="0"/>
              <a:t>;</a:t>
            </a:r>
            <a:r>
              <a:rPr lang="zh-CN" altLang="zh-CN" dirty="0"/>
              <a:t>团队成员都认可和接受团队的共同价值观</a:t>
            </a:r>
            <a:r>
              <a:rPr lang="en-US" altLang="zh-CN" dirty="0"/>
              <a:t>,</a:t>
            </a:r>
            <a:r>
              <a:rPr lang="zh-CN" altLang="zh-CN" dirty="0"/>
              <a:t>并在实践中维护和发展团队的价值观。</a:t>
            </a:r>
          </a:p>
          <a:p>
            <a:endParaRPr lang="zh-CN" altLang="en-US" dirty="0"/>
          </a:p>
        </p:txBody>
      </p:sp>
    </p:spTree>
    <p:extLst>
      <p:ext uri="{BB962C8B-B14F-4D97-AF65-F5344CB8AC3E}">
        <p14:creationId xmlns:p14="http://schemas.microsoft.com/office/powerpoint/2010/main" val="154815589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团队文化</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三、团队文化的要素</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平等和民主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协作</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创新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速度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学习</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融合</a:t>
            </a:r>
          </a:p>
          <a:p>
            <a:endParaRPr lang="zh-CN" altLang="en-US" dirty="0"/>
          </a:p>
        </p:txBody>
      </p:sp>
    </p:spTree>
    <p:extLst>
      <p:ext uri="{BB962C8B-B14F-4D97-AF65-F5344CB8AC3E}">
        <p14:creationId xmlns:p14="http://schemas.microsoft.com/office/powerpoint/2010/main" val="280438513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团队文化</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四、高层管理者与团队文化</a:t>
            </a:r>
          </a:p>
          <a:p>
            <a:r>
              <a:rPr lang="zh-CN" altLang="zh-CN" dirty="0" smtClean="0"/>
              <a:t>团队建设既有组织高层管理者对于团队文化的缔造和积极倡导</a:t>
            </a:r>
            <a:r>
              <a:rPr lang="en-US" altLang="zh-CN" dirty="0" smtClean="0"/>
              <a:t>,</a:t>
            </a:r>
            <a:r>
              <a:rPr lang="zh-CN" altLang="zh-CN" dirty="0" smtClean="0"/>
              <a:t>也有来自管理者的领导风格和管理方式。如同组织文化的创建和维持一样</a:t>
            </a:r>
            <a:r>
              <a:rPr lang="en-US" altLang="zh-CN" dirty="0" smtClean="0"/>
              <a:t>,CEO</a:t>
            </a:r>
            <a:r>
              <a:rPr lang="zh-CN" altLang="zh-CN" dirty="0" smtClean="0"/>
              <a:t>们的个人典范及渗透于组织的各项管理制度和方法对团队理念有着根本的定性功能和巨大的推进作用。</a:t>
            </a:r>
          </a:p>
          <a:p>
            <a:r>
              <a:rPr lang="zh-CN" altLang="zh-CN" dirty="0" smtClean="0"/>
              <a:t>可以</a:t>
            </a:r>
            <a:r>
              <a:rPr lang="zh-CN" altLang="zh-CN" dirty="0"/>
              <a:t>说</a:t>
            </a:r>
            <a:r>
              <a:rPr lang="en-US" altLang="zh-CN" dirty="0"/>
              <a:t>,</a:t>
            </a:r>
            <a:r>
              <a:rPr lang="zh-CN" altLang="zh-CN" dirty="0"/>
              <a:t>团队文化的建设是通过组织高层领导者对团队人员的甄选、绩效评估标准、奖酬措施、团队培训、沟通方式和职业开发活动以及晋升等过程来进行的。</a:t>
            </a:r>
          </a:p>
          <a:p>
            <a:endParaRPr lang="zh-CN" altLang="en-US" dirty="0"/>
          </a:p>
        </p:txBody>
      </p:sp>
    </p:spTree>
    <p:extLst>
      <p:ext uri="{BB962C8B-B14F-4D97-AF65-F5344CB8AC3E}">
        <p14:creationId xmlns:p14="http://schemas.microsoft.com/office/powerpoint/2010/main" val="275275913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第一节　团队绩效概述</a:t>
                  </a:r>
                  <a:endParaRPr lang="zh-CN" altLang="zh-CN" sz="2000" b="1" dirty="0">
                    <a:solidFill>
                      <a:srgbClr val="000000"/>
                    </a:solidFill>
                    <a:latin typeface="微软雅黑" panose="020B0503020204020204" pitchFamily="34" charset="-122"/>
                    <a:ea typeface="微软雅黑" panose="020B0503020204020204" pitchFamily="34"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第二节　团队绩效测评流程</a:t>
                  </a:r>
                  <a:endParaRPr lang="zh-CN" altLang="en-US" sz="2000" b="1"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第三节　绩效激励</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第四节　团队文化</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602124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团队绩效概述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一、团队绩效有关概念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绩效与团队绩效</a:t>
            </a:r>
          </a:p>
          <a:p>
            <a:r>
              <a:rPr lang="zh-CN" altLang="zh-CN" dirty="0"/>
              <a:t>按照现实组织管理工作角度的理解</a:t>
            </a:r>
            <a:r>
              <a:rPr lang="en-US" altLang="zh-CN" dirty="0"/>
              <a:t>,</a:t>
            </a:r>
            <a:r>
              <a:rPr lang="zh-CN" altLang="zh-CN" dirty="0"/>
              <a:t>“绩效”是指员工在完成组织的经济效益方面的成果与贡献的具体内容</a:t>
            </a:r>
            <a:r>
              <a:rPr lang="en-US" altLang="zh-CN" dirty="0"/>
              <a:t>,</a:t>
            </a:r>
            <a:r>
              <a:rPr lang="zh-CN" altLang="zh-CN" dirty="0"/>
              <a:t>它包括数量和质量两个方面。</a:t>
            </a:r>
          </a:p>
          <a:p>
            <a:r>
              <a:rPr lang="zh-CN" altLang="zh-CN" dirty="0"/>
              <a:t>一般来说</a:t>
            </a:r>
            <a:r>
              <a:rPr lang="en-US" altLang="zh-CN" dirty="0"/>
              <a:t>,</a:t>
            </a:r>
            <a:r>
              <a:rPr lang="zh-CN" altLang="zh-CN" dirty="0"/>
              <a:t>出于“绩效”角度的团队绩效定义主要包括以下三个方面的内容</a:t>
            </a:r>
            <a:r>
              <a:rPr lang="en-US" altLang="zh-CN" dirty="0"/>
              <a:t>:(1)</a:t>
            </a:r>
            <a:r>
              <a:rPr lang="zh-CN" altLang="zh-CN" dirty="0"/>
              <a:t>团队的工作成果</a:t>
            </a:r>
            <a:r>
              <a:rPr lang="en-US" altLang="zh-CN" dirty="0"/>
              <a:t>(</a:t>
            </a:r>
            <a:r>
              <a:rPr lang="zh-CN" altLang="zh-CN" dirty="0"/>
              <a:t>数量或质量、速度、顾客满意度等</a:t>
            </a:r>
            <a:r>
              <a:rPr lang="en-US" altLang="zh-CN" dirty="0"/>
              <a:t>);(2)</a:t>
            </a:r>
            <a:r>
              <a:rPr lang="zh-CN" altLang="zh-CN" dirty="0"/>
              <a:t>团队成员的工作成果</a:t>
            </a:r>
            <a:r>
              <a:rPr lang="en-US" altLang="zh-CN" dirty="0"/>
              <a:t>;(3)</a:t>
            </a:r>
            <a:r>
              <a:rPr lang="zh-CN" altLang="zh-CN" dirty="0"/>
              <a:t>团队未来工作能力的改善。</a:t>
            </a:r>
          </a:p>
          <a:p>
            <a:endParaRPr lang="zh-CN" altLang="en-US" dirty="0"/>
          </a:p>
        </p:txBody>
      </p:sp>
    </p:spTree>
    <p:extLst>
      <p:ext uri="{BB962C8B-B14F-4D97-AF65-F5344CB8AC3E}">
        <p14:creationId xmlns:p14="http://schemas.microsoft.com/office/powerpoint/2010/main" val="36658025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团队绩效概述</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绩效管理与团队绩效管理</a:t>
            </a:r>
          </a:p>
          <a:p>
            <a:r>
              <a:rPr lang="zh-CN" altLang="zh-CN" dirty="0"/>
              <a:t>从绩效管理活动环节的角度看</a:t>
            </a:r>
            <a:r>
              <a:rPr lang="en-US" altLang="zh-CN" dirty="0"/>
              <a:t>,</a:t>
            </a:r>
            <a:r>
              <a:rPr lang="zh-CN" altLang="zh-CN" dirty="0"/>
              <a:t>绩效管理是一个流程</a:t>
            </a:r>
            <a:r>
              <a:rPr lang="en-US" altLang="zh-CN" dirty="0"/>
              <a:t>,</a:t>
            </a:r>
            <a:r>
              <a:rPr lang="zh-CN" altLang="zh-CN" dirty="0"/>
              <a:t>它具有许多方面的内容</a:t>
            </a:r>
            <a:r>
              <a:rPr lang="en-US" altLang="zh-CN" dirty="0"/>
              <a:t>:</a:t>
            </a:r>
            <a:r>
              <a:rPr lang="zh-CN" altLang="zh-CN" dirty="0"/>
              <a:t>设定目标、进行工作分派、配置资源、建立规则、确定指标、工作运行、实时控制、结果验收、考核评价、反馈面谈、薪酬兑现、奖惩措施、人事措施、评价流程、调整目标</a:t>
            </a:r>
            <a:r>
              <a:rPr lang="en-US" altLang="zh-CN" dirty="0"/>
              <a:t>,</a:t>
            </a:r>
            <a:r>
              <a:rPr lang="zh-CN" altLang="zh-CN" dirty="0"/>
              <a:t>等等。</a:t>
            </a:r>
          </a:p>
          <a:p>
            <a:r>
              <a:rPr lang="zh-CN" altLang="zh-CN" dirty="0"/>
              <a:t>所谓团队绩效管理</a:t>
            </a:r>
            <a:r>
              <a:rPr lang="en-US" altLang="zh-CN" dirty="0"/>
              <a:t>,</a:t>
            </a:r>
            <a:r>
              <a:rPr lang="zh-CN" altLang="zh-CN" dirty="0"/>
              <a:t>是指在团队总体层面进行的绩效管理</a:t>
            </a:r>
            <a:r>
              <a:rPr lang="en-US" altLang="zh-CN" dirty="0"/>
              <a:t>,</a:t>
            </a:r>
            <a:r>
              <a:rPr lang="zh-CN" altLang="zh-CN" dirty="0"/>
              <a:t>当然这种绩效管理的内容和结果都脱离不开对其中的每一个团队成员的绩效管理。一般认为</a:t>
            </a:r>
            <a:r>
              <a:rPr lang="en-US" altLang="zh-CN" dirty="0"/>
              <a:t>,</a:t>
            </a:r>
            <a:r>
              <a:rPr lang="zh-CN" altLang="zh-CN" dirty="0"/>
              <a:t>团队绩效管理包括以下四个流程</a:t>
            </a:r>
            <a:r>
              <a:rPr lang="en-US" altLang="zh-CN" dirty="0"/>
              <a:t>:</a:t>
            </a:r>
            <a:r>
              <a:rPr lang="zh-CN" altLang="zh-CN" dirty="0"/>
              <a:t>团队绩效计划、团队绩效辅导、团队绩效测评和团队绩效报酬。</a:t>
            </a:r>
          </a:p>
          <a:p>
            <a:endParaRPr lang="zh-CN" altLang="en-US" dirty="0"/>
          </a:p>
        </p:txBody>
      </p:sp>
    </p:spTree>
    <p:extLst>
      <p:ext uri="{BB962C8B-B14F-4D97-AF65-F5344CB8AC3E}">
        <p14:creationId xmlns:p14="http://schemas.microsoft.com/office/powerpoint/2010/main" val="38677310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团队绩效概述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二、影响团队绩效的因素</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团队成员特征与团队绩效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团队结构与团队绩效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团队激励政策与团队绩效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其他因素对团队绩效的影响</a:t>
            </a:r>
          </a:p>
          <a:p>
            <a:endParaRPr lang="zh-CN" altLang="en-US" dirty="0"/>
          </a:p>
        </p:txBody>
      </p:sp>
    </p:spTree>
    <p:extLst>
      <p:ext uri="{BB962C8B-B14F-4D97-AF65-F5344CB8AC3E}">
        <p14:creationId xmlns:p14="http://schemas.microsoft.com/office/powerpoint/2010/main" val="37738130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团队绩效概述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三、团队绩效测评面临的问题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团队绩效与组织绩效和组织战略的关系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对不同类型团队的测评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团队绩效与个人绩效之间的平衡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团队绩效测评的负责人</a:t>
            </a:r>
          </a:p>
          <a:p>
            <a:endParaRPr lang="zh-CN" altLang="en-US" dirty="0"/>
          </a:p>
        </p:txBody>
      </p:sp>
    </p:spTree>
    <p:extLst>
      <p:ext uri="{BB962C8B-B14F-4D97-AF65-F5344CB8AC3E}">
        <p14:creationId xmlns:p14="http://schemas.microsoft.com/office/powerpoint/2010/main" val="16632753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团队绩效测评流程</a:t>
            </a:r>
            <a:endParaRPr lang="zh-CN" altLang="en-US" dirty="0"/>
          </a:p>
        </p:txBody>
      </p:sp>
      <p:sp>
        <p:nvSpPr>
          <p:cNvPr id="3" name="内容占位符 2"/>
          <p:cNvSpPr>
            <a:spLocks noGrp="1"/>
          </p:cNvSpPr>
          <p:nvPr>
            <p:ph idx="1"/>
          </p:nvPr>
        </p:nvSpPr>
        <p:spPr/>
        <p:txBody>
          <a:bodyPr>
            <a:normAutofit fontScale="92500" lnSpcReduction="20000"/>
          </a:bodyPr>
          <a:lstStyle/>
          <a:p>
            <a:pPr marL="0" indent="0">
              <a:lnSpc>
                <a:spcPct val="145000"/>
              </a:lnSpc>
              <a:buNone/>
            </a:pPr>
            <a:r>
              <a:rPr lang="zh-CN" altLang="zh-CN" sz="2600" b="1" dirty="0">
                <a:latin typeface="黑体" panose="02010609060101010101" pitchFamily="49" charset="-122"/>
                <a:ea typeface="黑体" panose="02010609060101010101" pitchFamily="49" charset="-122"/>
              </a:rPr>
              <a:t>一、制订团队绩效计划</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确定工作目标</a:t>
            </a:r>
          </a:p>
          <a:p>
            <a:r>
              <a:rPr lang="en-US" altLang="zh-CN" dirty="0"/>
              <a:t>1.</a:t>
            </a:r>
            <a:r>
              <a:rPr lang="zh-CN" altLang="zh-CN" dirty="0"/>
              <a:t>个人目标应与团队目标保持一致</a:t>
            </a:r>
          </a:p>
          <a:p>
            <a:r>
              <a:rPr lang="en-US" altLang="zh-CN" dirty="0"/>
              <a:t>2.</a:t>
            </a:r>
            <a:r>
              <a:rPr lang="zh-CN" altLang="zh-CN" dirty="0"/>
              <a:t>目标设计是成员与团队共同的任务</a:t>
            </a:r>
          </a:p>
          <a:p>
            <a:r>
              <a:rPr lang="en-US" altLang="zh-CN" dirty="0"/>
              <a:t>3.</a:t>
            </a:r>
            <a:r>
              <a:rPr lang="zh-CN" altLang="zh-CN" dirty="0"/>
              <a:t>目标简洁明了</a:t>
            </a:r>
          </a:p>
          <a:p>
            <a:r>
              <a:rPr lang="en-US" altLang="zh-CN" dirty="0"/>
              <a:t>4.</a:t>
            </a:r>
            <a:r>
              <a:rPr lang="zh-CN" altLang="zh-CN" dirty="0"/>
              <a:t>抓住核心业绩指标</a:t>
            </a:r>
          </a:p>
          <a:p>
            <a:r>
              <a:rPr lang="en-US" altLang="zh-CN" dirty="0"/>
              <a:t>5.</a:t>
            </a:r>
            <a:r>
              <a:rPr lang="zh-CN" altLang="zh-CN" dirty="0"/>
              <a:t>所定标准应尽可能量化</a:t>
            </a:r>
          </a:p>
          <a:p>
            <a:pPr marL="0" indent="0">
              <a:lnSpc>
                <a:spcPct val="135000"/>
              </a:lnSpc>
              <a:spcBef>
                <a:spcPts val="1200"/>
              </a:spcBef>
              <a:buNone/>
            </a:pP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二</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确定发展目标——胜任岗位的要求</a:t>
            </a:r>
          </a:p>
          <a:p>
            <a:r>
              <a:rPr lang="zh-CN" altLang="zh-CN" dirty="0"/>
              <a:t>第一</a:t>
            </a:r>
            <a:r>
              <a:rPr lang="en-US" altLang="zh-CN" dirty="0"/>
              <a:t>,</a:t>
            </a:r>
            <a:r>
              <a:rPr lang="zh-CN" altLang="zh-CN" dirty="0"/>
              <a:t>领导与员工应就员工个人发展目标达成一致。</a:t>
            </a:r>
          </a:p>
          <a:p>
            <a:r>
              <a:rPr lang="zh-CN" altLang="zh-CN" dirty="0"/>
              <a:t>第二</a:t>
            </a:r>
            <a:r>
              <a:rPr lang="en-US" altLang="zh-CN" dirty="0"/>
              <a:t>,</a:t>
            </a:r>
            <a:r>
              <a:rPr lang="zh-CN" altLang="zh-CN" dirty="0"/>
              <a:t>员工有权利和责任决定自己的发展目标。</a:t>
            </a:r>
          </a:p>
          <a:p>
            <a:r>
              <a:rPr lang="zh-CN" altLang="zh-CN" dirty="0"/>
              <a:t>第三</a:t>
            </a:r>
            <a:r>
              <a:rPr lang="en-US" altLang="zh-CN" dirty="0"/>
              <a:t>,</a:t>
            </a:r>
            <a:r>
              <a:rPr lang="zh-CN" altLang="zh-CN" dirty="0"/>
              <a:t>培训和发展活动应支持所确定的工作目标的实现。</a:t>
            </a:r>
          </a:p>
          <a:p>
            <a:r>
              <a:rPr lang="zh-CN" altLang="zh-CN" dirty="0"/>
              <a:t>第四</a:t>
            </a:r>
            <a:r>
              <a:rPr lang="en-US" altLang="zh-CN" dirty="0"/>
              <a:t>,</a:t>
            </a:r>
            <a:r>
              <a:rPr lang="zh-CN" altLang="zh-CN" dirty="0"/>
              <a:t>培训和发展活动应符合员工学习的风格。应该采用多种方法</a:t>
            </a:r>
            <a:r>
              <a:rPr lang="en-US" altLang="zh-CN" dirty="0"/>
              <a:t>,</a:t>
            </a:r>
            <a:r>
              <a:rPr lang="zh-CN" altLang="zh-CN" dirty="0"/>
              <a:t>如在职培训、进修、研讨会等</a:t>
            </a:r>
            <a:r>
              <a:rPr lang="zh-CN" altLang="zh-CN" dirty="0" smtClean="0"/>
              <a:t>。</a:t>
            </a:r>
            <a:endParaRPr lang="zh-CN" altLang="zh-CN" dirty="0"/>
          </a:p>
        </p:txBody>
      </p:sp>
    </p:spTree>
    <p:extLst>
      <p:ext uri="{BB962C8B-B14F-4D97-AF65-F5344CB8AC3E}">
        <p14:creationId xmlns:p14="http://schemas.microsoft.com/office/powerpoint/2010/main" val="393467801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团队绩效测评流程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二、确定团队绩效测评维度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利用客户关系图确定团队绩效的测评维度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利用组织绩效目标确定团队绩效的测评维度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利用业绩金字塔确定团队绩效的测评维度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利用工作流程图确定团队绩效的测评维度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利用关键业绩指标</a:t>
            </a:r>
            <a:r>
              <a:rPr lang="en-US" altLang="zh-CN" sz="2200" b="1" dirty="0">
                <a:latin typeface="楷体" panose="02010609060101010101" pitchFamily="49" charset="-122"/>
                <a:ea typeface="楷体" panose="02010609060101010101" pitchFamily="49" charset="-122"/>
              </a:rPr>
              <a:t>(KPI)</a:t>
            </a:r>
            <a:r>
              <a:rPr lang="zh-CN" altLang="zh-CN" sz="2200" b="1" dirty="0">
                <a:latin typeface="楷体" panose="02010609060101010101" pitchFamily="49" charset="-122"/>
                <a:ea typeface="楷体" panose="02010609060101010101" pitchFamily="49" charset="-122"/>
              </a:rPr>
              <a:t>确定团队绩效的测评维度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利用平衡记分卡</a:t>
            </a:r>
          </a:p>
          <a:p>
            <a:endParaRPr lang="zh-CN" altLang="en-US" dirty="0"/>
          </a:p>
        </p:txBody>
      </p:sp>
    </p:spTree>
    <p:extLst>
      <p:ext uri="{BB962C8B-B14F-4D97-AF65-F5344CB8AC3E}">
        <p14:creationId xmlns:p14="http://schemas.microsoft.com/office/powerpoint/2010/main" val="11405391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团队绩效测评流程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三、建立团队绩效测评指标与标准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分解团队绩效的测评维度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确立包含个人绩效的团队绩效指标体系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角色—业绩矩阵</a:t>
            </a:r>
          </a:p>
        </p:txBody>
      </p:sp>
    </p:spTree>
    <p:extLst>
      <p:ext uri="{BB962C8B-B14F-4D97-AF65-F5344CB8AC3E}">
        <p14:creationId xmlns:p14="http://schemas.microsoft.com/office/powerpoint/2010/main" val="75159495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1620</Words>
  <Application>Microsoft Office PowerPoint</Application>
  <PresentationFormat>宽屏</PresentationFormat>
  <Paragraphs>95</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GungsuhChe</vt:lpstr>
      <vt:lpstr>NEU-BZ-S92</vt:lpstr>
      <vt:lpstr>方正粗黑宋简体</vt:lpstr>
      <vt:lpstr>方正书宋_GBK</vt:lpstr>
      <vt:lpstr>方正小标宋_GBK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团队绩效概述</vt:lpstr>
      <vt:lpstr>第一节　团队绩效概述</vt:lpstr>
      <vt:lpstr>第一节　团队绩效概述</vt:lpstr>
      <vt:lpstr>第一节　团队绩效概述</vt:lpstr>
      <vt:lpstr>第二节　团队绩效测评流程</vt:lpstr>
      <vt:lpstr>第二节　团队绩效测评流程</vt:lpstr>
      <vt:lpstr>第二节　团队绩效测评流程</vt:lpstr>
      <vt:lpstr>第二节　团队绩效测评流程</vt:lpstr>
      <vt:lpstr>第三节　绩效激励</vt:lpstr>
      <vt:lpstr>第三节　绩效激励</vt:lpstr>
      <vt:lpstr>第三节　绩效激励</vt:lpstr>
      <vt:lpstr>第四节　团队文化</vt:lpstr>
      <vt:lpstr>第四节　团队文化</vt:lpstr>
      <vt:lpstr>第四节　团队文化</vt:lpstr>
      <vt:lpstr>第四节　团队文化</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3</cp:revision>
  <dcterms:created xsi:type="dcterms:W3CDTF">2021-12-05T12:37:34Z</dcterms:created>
  <dcterms:modified xsi:type="dcterms:W3CDTF">2021-12-05T12:59:11Z</dcterms:modified>
</cp:coreProperties>
</file>