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9097F-76CD-405D-9A25-7C02F0D5B5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4B58-AB4E-45D4-99A7-1B63B877A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521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9097F-76CD-405D-9A25-7C02F0D5B5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4B58-AB4E-45D4-99A7-1B63B877A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18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9097F-76CD-405D-9A25-7C02F0D5B5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4B58-AB4E-45D4-99A7-1B63B877A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235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0934" y="244936"/>
            <a:ext cx="9997016" cy="749300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783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24114" y="313235"/>
            <a:ext cx="8699591" cy="647700"/>
          </a:xfrm>
        </p:spPr>
        <p:txBody>
          <a:bodyPr>
            <a:noAutofit/>
          </a:bodyPr>
          <a:lstStyle>
            <a:lvl1pPr algn="l">
              <a:defRPr sz="2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232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9097F-76CD-405D-9A25-7C02F0D5B5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4B58-AB4E-45D4-99A7-1B63B877A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011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9097F-76CD-405D-9A25-7C02F0D5B5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4B58-AB4E-45D4-99A7-1B63B877A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39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9097F-76CD-405D-9A25-7C02F0D5B5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4B58-AB4E-45D4-99A7-1B63B877A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96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9097F-76CD-405D-9A25-7C02F0D5B5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4B58-AB4E-45D4-99A7-1B63B877A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96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9097F-76CD-405D-9A25-7C02F0D5B5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4B58-AB4E-45D4-99A7-1B63B877A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143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9097F-76CD-405D-9A25-7C02F0D5B5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4B58-AB4E-45D4-99A7-1B63B877A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754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9097F-76CD-405D-9A25-7C02F0D5B5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4B58-AB4E-45D4-99A7-1B63B877A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646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9097F-76CD-405D-9A25-7C02F0D5B5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4B58-AB4E-45D4-99A7-1B63B877A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901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9097F-76CD-405D-9A25-7C02F0D5B52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E4B58-AB4E-45D4-99A7-1B63B877A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284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" y="0"/>
            <a:ext cx="12325605" cy="68580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7781" y="2826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0138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000"/>
            <a:ext cx="12325083" cy="6810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2413336"/>
            <a:ext cx="12202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　团队组建与团队协作</a:t>
            </a:r>
          </a:p>
        </p:txBody>
      </p:sp>
      <p:sp>
        <p:nvSpPr>
          <p:cNvPr id="8" name="矩形 7"/>
          <p:cNvSpPr/>
          <p:nvPr/>
        </p:nvSpPr>
        <p:spPr>
          <a:xfrm>
            <a:off x="505813" y="12811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</a:rPr>
              <a:t>第二部分　实训篇</a:t>
            </a:r>
          </a:p>
        </p:txBody>
      </p:sp>
    </p:spTree>
    <p:extLst>
      <p:ext uri="{BB962C8B-B14F-4D97-AF65-F5344CB8AC3E}">
        <p14:creationId xmlns:p14="http://schemas.microsoft.com/office/powerpoint/2010/main" val="296019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团队组建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五、问题思考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请简单描述你对团队的理解。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你认为团队的意义是什么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请用自己的话叙述建团的要点。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你所喜欢的团队有哪些</a:t>
            </a:r>
            <a:r>
              <a:rPr lang="en-US" altLang="zh-CN" dirty="0"/>
              <a:t>?</a:t>
            </a:r>
            <a:r>
              <a:rPr lang="zh-CN" altLang="zh-CN" dirty="0"/>
              <a:t>为什么喜欢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(5)</a:t>
            </a:r>
            <a:r>
              <a:rPr lang="zh-CN" altLang="zh-CN" dirty="0"/>
              <a:t>请选择一个你了解的团队进行评价。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16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一、基础知识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协作概念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劳动协作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团队协作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协作基本内容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资源协作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技术协作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配合协作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信息协作</a:t>
            </a:r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97209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协作特性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严密性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完整性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复杂性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协作过程中的关键行为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重视团队利益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建立信赖关系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主动支持与配合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提供反馈</a:t>
            </a:r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0723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2300" y="1474810"/>
            <a:ext cx="10947400" cy="5016499"/>
          </a:xfrm>
        </p:spPr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二、项目一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能量传输</a:t>
            </a:r>
          </a:p>
          <a:p>
            <a:endParaRPr lang="zh-CN" altLang="en-US" b="1" dirty="0"/>
          </a:p>
        </p:txBody>
      </p:sp>
      <p:pic>
        <p:nvPicPr>
          <p:cNvPr id="4" name="603.jpg" descr="id:214749163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90929" y="2067380"/>
            <a:ext cx="6635348" cy="371523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27442" y="5865091"/>
            <a:ext cx="191590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6-3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能量传输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08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挑战过程中屡屡出现掉球现象。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部分学员跟不上整体移动速度</a:t>
            </a:r>
            <a:r>
              <a:rPr lang="en-US" altLang="zh-CN" dirty="0"/>
              <a:t>,</a:t>
            </a:r>
            <a:r>
              <a:rPr lang="zh-CN" altLang="zh-CN" dirty="0"/>
              <a:t>导致管道越来越短。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每一位成员担负了一样的挑战任务</a:t>
            </a:r>
            <a:r>
              <a:rPr lang="en-US" altLang="zh-CN" dirty="0"/>
              <a:t>,</a:t>
            </a:r>
            <a:r>
              <a:rPr lang="zh-CN" altLang="zh-CN" dirty="0"/>
              <a:t>并无差异性。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做好自己</a:t>
            </a:r>
            <a:r>
              <a:rPr lang="en-US" altLang="zh-CN" dirty="0"/>
              <a:t>,</a:t>
            </a:r>
            <a:r>
              <a:rPr lang="zh-CN" altLang="zh-CN" dirty="0"/>
              <a:t>为团队减压</a:t>
            </a:r>
            <a:r>
              <a:rPr lang="en-US" altLang="zh-CN" dirty="0"/>
              <a:t>:</a:t>
            </a:r>
            <a:r>
              <a:rPr lang="zh-CN" altLang="zh-CN" dirty="0"/>
              <a:t>每一位学员就是一条完整管道的一截</a:t>
            </a:r>
            <a:r>
              <a:rPr lang="en-US" altLang="zh-CN" dirty="0"/>
              <a:t>,</a:t>
            </a:r>
            <a:r>
              <a:rPr lang="zh-CN" altLang="zh-CN" dirty="0"/>
              <a:t>少了谁都会使得管道脱节</a:t>
            </a:r>
            <a:r>
              <a:rPr lang="en-US" altLang="zh-CN" dirty="0"/>
              <a:t>,</a:t>
            </a:r>
            <a:r>
              <a:rPr lang="zh-CN" altLang="zh-CN" dirty="0"/>
              <a:t>不要因为个人的某一个小失误</a:t>
            </a:r>
            <a:r>
              <a:rPr lang="en-US" altLang="zh-CN" dirty="0"/>
              <a:t>,</a:t>
            </a:r>
            <a:r>
              <a:rPr lang="zh-CN" altLang="zh-CN" dirty="0"/>
              <a:t>为团队带来失败。每一个成员在团队中都是非常重要的</a:t>
            </a:r>
            <a:r>
              <a:rPr lang="en-US" altLang="zh-CN" dirty="0"/>
              <a:t>,</a:t>
            </a:r>
            <a:r>
              <a:rPr lang="zh-CN" altLang="zh-CN" dirty="0"/>
              <a:t>只有不断做好自己</a:t>
            </a:r>
            <a:r>
              <a:rPr lang="en-US" altLang="zh-CN" dirty="0"/>
              <a:t>,</a:t>
            </a:r>
            <a:r>
              <a:rPr lang="zh-CN" altLang="zh-CN" dirty="0"/>
              <a:t>才能使得团队挑战越来越顺利。</a:t>
            </a:r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9325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(2)</a:t>
            </a:r>
            <a:r>
              <a:rPr lang="zh-CN" altLang="zh-CN" dirty="0"/>
              <a:t>积极主动地配合</a:t>
            </a:r>
            <a:r>
              <a:rPr lang="en-US" altLang="zh-CN" dirty="0"/>
              <a:t>,</a:t>
            </a:r>
            <a:r>
              <a:rPr lang="zh-CN" altLang="zh-CN" dirty="0"/>
              <a:t>帮助自己的团队成员</a:t>
            </a:r>
            <a:r>
              <a:rPr lang="en-US" altLang="zh-CN" dirty="0"/>
              <a:t>:</a:t>
            </a:r>
            <a:r>
              <a:rPr lang="zh-CN" altLang="zh-CN" dirty="0"/>
              <a:t>高效率、高质量地完成自己所负责的工作</a:t>
            </a:r>
            <a:r>
              <a:rPr lang="en-US" altLang="zh-CN" dirty="0"/>
              <a:t>,</a:t>
            </a:r>
            <a:r>
              <a:rPr lang="zh-CN" altLang="zh-CN" dirty="0"/>
              <a:t>不给其他合作成员带来延误或困扰。主动邀请成员提供建议及支持。察觉到工作伙伴的困难或需求</a:t>
            </a:r>
            <a:r>
              <a:rPr lang="en-US" altLang="zh-CN" dirty="0"/>
              <a:t>,</a:t>
            </a:r>
            <a:r>
              <a:rPr lang="zh-CN" altLang="zh-CN" dirty="0"/>
              <a:t>在力所能及的范围</a:t>
            </a:r>
            <a:r>
              <a:rPr lang="en-US" altLang="zh-CN" dirty="0"/>
              <a:t>,</a:t>
            </a:r>
            <a:r>
              <a:rPr lang="zh-CN" altLang="zh-CN" dirty="0"/>
              <a:t>能主动提供支持和帮助。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各司其职</a:t>
            </a:r>
            <a:r>
              <a:rPr lang="en-US" altLang="zh-CN" dirty="0"/>
              <a:t>,</a:t>
            </a:r>
            <a:r>
              <a:rPr lang="zh-CN" altLang="zh-CN" dirty="0"/>
              <a:t>扬长避短</a:t>
            </a:r>
            <a:r>
              <a:rPr lang="en-US" altLang="zh-CN" dirty="0"/>
              <a:t>:</a:t>
            </a:r>
            <a:r>
              <a:rPr lang="zh-CN" altLang="zh-CN" dirty="0"/>
              <a:t>我们每一位学员在团队中都是很重要的</a:t>
            </a:r>
            <a:r>
              <a:rPr lang="en-US" altLang="zh-CN" dirty="0"/>
              <a:t>,</a:t>
            </a:r>
            <a:r>
              <a:rPr lang="zh-CN" altLang="zh-CN" dirty="0"/>
              <a:t>同时又是独一无二的</a:t>
            </a:r>
            <a:r>
              <a:rPr lang="en-US" altLang="zh-CN" dirty="0"/>
              <a:t>,</a:t>
            </a:r>
            <a:r>
              <a:rPr lang="zh-CN" altLang="zh-CN" dirty="0"/>
              <a:t>各自有各自的特点和优势。我们在挑战的过程中一定要学会扬长避短</a:t>
            </a:r>
            <a:r>
              <a:rPr lang="en-US" altLang="zh-CN" dirty="0"/>
              <a:t>,</a:t>
            </a:r>
            <a:r>
              <a:rPr lang="zh-CN" altLang="zh-CN" dirty="0"/>
              <a:t>把每个人最强的能力展现出来</a:t>
            </a:r>
            <a:r>
              <a:rPr lang="en-US" altLang="zh-CN" dirty="0"/>
              <a:t>,</a:t>
            </a:r>
            <a:r>
              <a:rPr lang="zh-CN" altLang="zh-CN" dirty="0"/>
              <a:t>去做自己最擅长的事</a:t>
            </a:r>
            <a:r>
              <a:rPr lang="en-US" altLang="zh-CN" dirty="0"/>
              <a:t>,</a:t>
            </a:r>
            <a:r>
              <a:rPr lang="zh-CN" altLang="zh-CN" dirty="0"/>
              <a:t>来一起帮助团队取得胜利。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 smtClean="0"/>
              <a:t>……</a:t>
            </a:r>
            <a:endParaRPr lang="zh-CN" altLang="zh-CN" dirty="0"/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5805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三、项目二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不倒森林</a:t>
            </a:r>
          </a:p>
          <a:p>
            <a:endParaRPr lang="zh-CN" altLang="en-US" dirty="0"/>
          </a:p>
        </p:txBody>
      </p:sp>
      <p:pic>
        <p:nvPicPr>
          <p:cNvPr id="4" name="604.jpg" descr="id:214749167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54569" y="1990107"/>
            <a:ext cx="6352012" cy="339326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62293" y="5607514"/>
            <a:ext cx="191590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6-4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不倒森林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39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不认真对待</a:t>
            </a:r>
            <a:r>
              <a:rPr lang="en-US" altLang="zh-CN" dirty="0"/>
              <a:t>,</a:t>
            </a:r>
            <a:r>
              <a:rPr lang="zh-CN" altLang="zh-CN" dirty="0"/>
              <a:t>无团队意识。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只想着自己</a:t>
            </a:r>
            <a:r>
              <a:rPr lang="en-US" altLang="zh-CN" dirty="0"/>
              <a:t>,</a:t>
            </a:r>
            <a:r>
              <a:rPr lang="zh-CN" altLang="zh-CN" dirty="0"/>
              <a:t>而不顾他人。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对失败成员进行责备。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过于紧张</a:t>
            </a:r>
            <a:r>
              <a:rPr lang="en-US" altLang="zh-CN" dirty="0"/>
              <a:t>,</a:t>
            </a:r>
            <a:r>
              <a:rPr lang="zh-CN" altLang="zh-CN" dirty="0"/>
              <a:t>导致发挥失常。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重视团队利益</a:t>
            </a:r>
            <a:r>
              <a:rPr lang="en-US" altLang="zh-CN" dirty="0"/>
              <a:t>,</a:t>
            </a:r>
            <a:r>
              <a:rPr lang="zh-CN" altLang="zh-CN" dirty="0"/>
              <a:t>为团队目标而奋斗。意识到只有成就了团队才能成就自我</a:t>
            </a:r>
            <a:r>
              <a:rPr lang="en-US" altLang="zh-CN" dirty="0"/>
              <a:t>,</a:t>
            </a:r>
            <a:r>
              <a:rPr lang="zh-CN" altLang="zh-CN" dirty="0"/>
              <a:t>将团队放在首要位置</a:t>
            </a:r>
            <a:r>
              <a:rPr lang="en-US" altLang="zh-CN" dirty="0"/>
              <a:t>,</a:t>
            </a:r>
            <a:r>
              <a:rPr lang="zh-CN" altLang="zh-CN" dirty="0"/>
              <a:t>把集体的事情当自己的事情来对待。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515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(2)</a:t>
            </a:r>
            <a:r>
              <a:rPr lang="zh-CN" altLang="zh-CN" dirty="0"/>
              <a:t>协作需要包容。时刻强调“我们”而非“我”做了什么。真诚表达自身对他人的尊重和认可</a:t>
            </a:r>
            <a:r>
              <a:rPr lang="en-US" altLang="zh-CN" dirty="0"/>
              <a:t>,</a:t>
            </a:r>
            <a:r>
              <a:rPr lang="zh-CN" altLang="zh-CN" dirty="0"/>
              <a:t>即使他们出错也能时刻包容</a:t>
            </a:r>
            <a:r>
              <a:rPr lang="en-US" altLang="zh-CN" dirty="0"/>
              <a:t>,</a:t>
            </a:r>
            <a:r>
              <a:rPr lang="zh-CN" altLang="zh-CN" dirty="0"/>
              <a:t>拉近彼此关系。表达对目标达成的乐观态度</a:t>
            </a:r>
            <a:r>
              <a:rPr lang="en-US" altLang="zh-CN" dirty="0"/>
              <a:t>,</a:t>
            </a:r>
            <a:r>
              <a:rPr lang="zh-CN" altLang="zh-CN" dirty="0"/>
              <a:t>为业务伙伴鼓劲</a:t>
            </a:r>
            <a:r>
              <a:rPr lang="en-US" altLang="zh-CN" dirty="0"/>
              <a:t>,</a:t>
            </a:r>
            <a:r>
              <a:rPr lang="zh-CN" altLang="zh-CN" dirty="0"/>
              <a:t>加强其信心。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积极主动地配合、帮助自己的团队成员。高效率高质量地完成自己所负责的工作</a:t>
            </a:r>
            <a:r>
              <a:rPr lang="en-US" altLang="zh-CN" dirty="0"/>
              <a:t>,</a:t>
            </a:r>
            <a:r>
              <a:rPr lang="zh-CN" altLang="zh-CN" dirty="0"/>
              <a:t>不给其他合作成员带来延误或困扰。邀请合作成员就开展的工作提供建议及支持。察觉到工作伙伴的困难或需求</a:t>
            </a:r>
            <a:r>
              <a:rPr lang="en-US" altLang="zh-CN" dirty="0"/>
              <a:t>,</a:t>
            </a:r>
            <a:r>
              <a:rPr lang="zh-CN" altLang="zh-CN" dirty="0"/>
              <a:t>在力所能及的范围</a:t>
            </a:r>
            <a:r>
              <a:rPr lang="en-US" altLang="zh-CN" dirty="0"/>
              <a:t>,</a:t>
            </a:r>
            <a:r>
              <a:rPr lang="zh-CN" altLang="zh-CN" dirty="0"/>
              <a:t>主动提供支持和帮助。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 smtClean="0"/>
              <a:t>……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765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四、项目引申</a:t>
            </a:r>
          </a:p>
          <a:p>
            <a:r>
              <a:rPr lang="zh-CN" altLang="zh-CN" b="1" dirty="0"/>
              <a:t>木桶原理</a:t>
            </a:r>
          </a:p>
          <a:p>
            <a:r>
              <a:rPr lang="zh-CN" altLang="zh-CN" dirty="0"/>
              <a:t>一个木桶无论有多高</a:t>
            </a:r>
            <a:r>
              <a:rPr lang="en-US" altLang="zh-CN" dirty="0"/>
              <a:t>,</a:t>
            </a:r>
            <a:r>
              <a:rPr lang="zh-CN" altLang="zh-CN" dirty="0"/>
              <a:t>它盛水的高度取决于其中最短的那块木板。</a:t>
            </a:r>
          </a:p>
          <a:p>
            <a:r>
              <a:rPr lang="zh-CN" altLang="zh-CN" dirty="0"/>
              <a:t>所谓“木桶理论”也即“木桶定律”</a:t>
            </a:r>
            <a:r>
              <a:rPr lang="en-US" altLang="zh-CN" dirty="0"/>
              <a:t>,</a:t>
            </a:r>
            <a:r>
              <a:rPr lang="zh-CN" altLang="zh-CN" dirty="0"/>
              <a:t>其核心内容为</a:t>
            </a:r>
            <a:r>
              <a:rPr lang="en-US" altLang="zh-CN" dirty="0"/>
              <a:t>:</a:t>
            </a:r>
            <a:r>
              <a:rPr lang="zh-CN" altLang="zh-CN" dirty="0"/>
              <a:t>一只木桶盛水的多少</a:t>
            </a:r>
            <a:r>
              <a:rPr lang="en-US" altLang="zh-CN" dirty="0"/>
              <a:t>,</a:t>
            </a:r>
            <a:r>
              <a:rPr lang="zh-CN" altLang="zh-CN" dirty="0"/>
              <a:t>并不取决于桶壁上最长的那块木块</a:t>
            </a:r>
            <a:r>
              <a:rPr lang="en-US" altLang="zh-CN" dirty="0"/>
              <a:t>,</a:t>
            </a:r>
            <a:r>
              <a:rPr lang="zh-CN" altLang="zh-CN" dirty="0"/>
              <a:t>而恰恰取决于桶壁上最短的那块。根据这一核心内容</a:t>
            </a:r>
            <a:r>
              <a:rPr lang="en-US" altLang="zh-CN" dirty="0"/>
              <a:t>,</a:t>
            </a:r>
            <a:r>
              <a:rPr lang="zh-CN" altLang="zh-CN" dirty="0"/>
              <a:t>“木桶理论”还有两个推论</a:t>
            </a:r>
            <a:r>
              <a:rPr lang="en-US" altLang="zh-CN" dirty="0"/>
              <a:t>:</a:t>
            </a:r>
            <a:r>
              <a:rPr lang="zh-CN" altLang="zh-CN" dirty="0"/>
              <a:t>其一</a:t>
            </a:r>
            <a:r>
              <a:rPr lang="en-US" altLang="zh-CN" dirty="0"/>
              <a:t>,</a:t>
            </a:r>
            <a:r>
              <a:rPr lang="zh-CN" altLang="zh-CN" dirty="0"/>
              <a:t>只有桶壁上的所有木板都足够高</a:t>
            </a:r>
            <a:r>
              <a:rPr lang="en-US" altLang="zh-CN" dirty="0"/>
              <a:t>,</a:t>
            </a:r>
            <a:r>
              <a:rPr lang="zh-CN" altLang="zh-CN" dirty="0"/>
              <a:t>那木桶才能盛满水。其二</a:t>
            </a:r>
            <a:r>
              <a:rPr lang="en-US" altLang="zh-CN" dirty="0"/>
              <a:t>,</a:t>
            </a:r>
            <a:r>
              <a:rPr lang="zh-CN" altLang="zh-CN" dirty="0"/>
              <a:t>只要这个木桶里有一块不够高度</a:t>
            </a:r>
            <a:r>
              <a:rPr lang="en-US" altLang="zh-CN" dirty="0"/>
              <a:t>,</a:t>
            </a:r>
            <a:r>
              <a:rPr lang="zh-CN" altLang="zh-CN" dirty="0"/>
              <a:t>木桶里的水就不可能是满的。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084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54783"/>
            <a:ext cx="7778839" cy="749300"/>
          </a:xfrm>
        </p:spPr>
        <p:txBody>
          <a:bodyPr/>
          <a:lstStyle/>
          <a:p>
            <a:pPr algn="ctr"/>
            <a:r>
              <a:rPr lang="zh-CN" altLang="en-US" sz="2800" dirty="0" smtClean="0"/>
              <a:t>目   录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1870430" y="2287469"/>
            <a:ext cx="6390109" cy="1475925"/>
            <a:chOff x="2488640" y="2139114"/>
            <a:chExt cx="6390109" cy="1475925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14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方正粗黑宋简体" panose="02000000000000000000" charset="-122"/>
                    <a:sym typeface="+mn-ea"/>
                  </a:rPr>
                  <a:t>第一节　团队组建</a:t>
                </a: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锐字工房云字库准圆GBK" panose="02010604000000000000" charset="-122"/>
                    <a:sym typeface="+mn-ea"/>
                  </a:rPr>
                  <a:t>第二节　团队协作</a:t>
                </a: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5732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五、问题思考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你如何看待你在团队中的身份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/>
              <a:t>在这个项目中</a:t>
            </a:r>
            <a:r>
              <a:rPr lang="en-US" altLang="zh-CN" dirty="0"/>
              <a:t>,</a:t>
            </a:r>
            <a:r>
              <a:rPr lang="zh-CN" altLang="zh-CN" dirty="0"/>
              <a:t>你的职责是什么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在这个项目中</a:t>
            </a:r>
            <a:r>
              <a:rPr lang="en-US" altLang="zh-CN" dirty="0"/>
              <a:t>,</a:t>
            </a:r>
            <a:r>
              <a:rPr lang="zh-CN" altLang="zh-CN" dirty="0"/>
              <a:t>你是否感受到了团队协作</a:t>
            </a:r>
            <a:r>
              <a:rPr lang="en-US" altLang="zh-CN" dirty="0"/>
              <a:t>?</a:t>
            </a:r>
            <a:r>
              <a:rPr lang="zh-CN" altLang="zh-CN" dirty="0"/>
              <a:t>这种力量是如何形成的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看似不可能完成的任务</a:t>
            </a:r>
            <a:r>
              <a:rPr lang="en-US" altLang="zh-CN" dirty="0"/>
              <a:t>,</a:t>
            </a:r>
            <a:r>
              <a:rPr lang="zh-CN" altLang="zh-CN" dirty="0"/>
              <a:t>通过团队协作达到之后</a:t>
            </a:r>
            <a:r>
              <a:rPr lang="en-US" altLang="zh-CN" dirty="0"/>
              <a:t>,</a:t>
            </a:r>
            <a:r>
              <a:rPr lang="zh-CN" altLang="zh-CN" dirty="0"/>
              <a:t>你的内心感受是怎样的</a:t>
            </a:r>
            <a:r>
              <a:rPr lang="en-US" altLang="zh-CN" dirty="0"/>
              <a:t>?</a:t>
            </a: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656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团队组建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一、基础知识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基本概念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团队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群体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区别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团队类型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按照团队存在的目的和形态分类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按照团队在组织中发挥的功能分类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686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团队组建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创建团队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阻碍团队成功的潜在障碍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高效团队的特征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创建团队的过程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创建成功团队应该注意的问题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相关观点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团队意识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培育团队精神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798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团队组建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二、项目一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拉开序幕——团队组建</a:t>
            </a:r>
          </a:p>
          <a:p>
            <a:endParaRPr lang="zh-CN" altLang="en-US" b="1" dirty="0"/>
          </a:p>
        </p:txBody>
      </p:sp>
      <p:pic>
        <p:nvPicPr>
          <p:cNvPr id="4" name="601.jpg" descr="id:214749149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26547" y="1893195"/>
            <a:ext cx="6377771" cy="31970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98664" y="5352675"/>
            <a:ext cx="191590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6-1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团队组建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85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团队组建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团队组建工作可加强团队成员间的交流合作。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作为团队的第一个任务</a:t>
            </a:r>
            <a:r>
              <a:rPr lang="en-US" altLang="zh-CN" dirty="0"/>
              <a:t>,</a:t>
            </a:r>
            <a:r>
              <a:rPr lang="zh-CN" altLang="zh-CN" dirty="0"/>
              <a:t>每个成员在挑战的过程中展现自己的特长与优势</a:t>
            </a:r>
            <a:r>
              <a:rPr lang="en-US" altLang="zh-CN" dirty="0"/>
              <a:t>,</a:t>
            </a:r>
            <a:r>
              <a:rPr lang="zh-CN" altLang="zh-CN" dirty="0"/>
              <a:t>进行合理的分工与配合</a:t>
            </a:r>
            <a:r>
              <a:rPr lang="en-US" altLang="zh-CN" dirty="0"/>
              <a:t>,</a:t>
            </a:r>
            <a:r>
              <a:rPr lang="zh-CN" altLang="zh-CN" dirty="0"/>
              <a:t>很好地从个人行动转换到团队合作。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在项目中可能会出现</a:t>
            </a:r>
            <a:r>
              <a:rPr lang="en-US" altLang="zh-CN" dirty="0"/>
              <a:t>,</a:t>
            </a:r>
            <a:r>
              <a:rPr lang="zh-CN" altLang="zh-CN" dirty="0"/>
              <a:t>一人揽多职或部分成员边缘化的情况。教师一定要加以提醒</a:t>
            </a:r>
            <a:r>
              <a:rPr lang="en-US" altLang="zh-CN" dirty="0"/>
              <a:t>,</a:t>
            </a:r>
            <a:r>
              <a:rPr lang="zh-CN" altLang="zh-CN" dirty="0"/>
              <a:t>给学员正确的团队观念</a:t>
            </a:r>
            <a:r>
              <a:rPr lang="en-US" altLang="zh-CN" dirty="0"/>
              <a:t>,</a:t>
            </a:r>
            <a:r>
              <a:rPr lang="zh-CN" altLang="zh-CN" dirty="0"/>
              <a:t>并在最后点评时对这种行为进行批评指正。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 smtClean="0"/>
              <a:t>……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505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团队组建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三、项目二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团队首战——怪兽挑战</a:t>
            </a:r>
          </a:p>
          <a:p>
            <a:endParaRPr lang="zh-CN" altLang="en-US" b="1" dirty="0"/>
          </a:p>
        </p:txBody>
      </p:sp>
      <p:pic>
        <p:nvPicPr>
          <p:cNvPr id="4" name="602.jpg" descr="id:214749153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14423" y="1661375"/>
            <a:ext cx="5360339" cy="400140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36637" y="5747219"/>
            <a:ext cx="191590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6-2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怪兽挑战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42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团队组建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为了团队目标</a:t>
            </a:r>
            <a:r>
              <a:rPr lang="en-US" altLang="zh-CN" dirty="0"/>
              <a:t>,</a:t>
            </a:r>
            <a:r>
              <a:rPr lang="zh-CN" altLang="zh-CN" dirty="0"/>
              <a:t>我们必须做出个人牺牲</a:t>
            </a:r>
            <a:r>
              <a:rPr lang="en-US" altLang="zh-CN" dirty="0"/>
              <a:t>,</a:t>
            </a:r>
            <a:r>
              <a:rPr lang="zh-CN" altLang="zh-CN" dirty="0"/>
              <a:t>就像女同学为完成挑战脱去鞋子</a:t>
            </a:r>
            <a:r>
              <a:rPr lang="en-US" altLang="zh-CN" dirty="0"/>
              <a:t>,</a:t>
            </a:r>
            <a:r>
              <a:rPr lang="zh-CN" altLang="zh-CN" dirty="0"/>
              <a:t>积极踊跃地爬上男同学的肩膀</a:t>
            </a:r>
            <a:r>
              <a:rPr lang="en-US" altLang="zh-CN" dirty="0"/>
              <a:t>,</a:t>
            </a:r>
            <a:r>
              <a:rPr lang="zh-CN" altLang="zh-CN" dirty="0"/>
              <a:t>一位男同学身上需要背负多位同学。这些行为和付出都是值得被称赞的</a:t>
            </a:r>
            <a:r>
              <a:rPr lang="en-US" altLang="zh-CN" dirty="0"/>
              <a:t>,</a:t>
            </a:r>
            <a:r>
              <a:rPr lang="zh-CN" altLang="zh-CN" dirty="0"/>
              <a:t>他们忘了自我</a:t>
            </a:r>
            <a:r>
              <a:rPr lang="en-US" altLang="zh-CN" dirty="0"/>
              <a:t>,</a:t>
            </a:r>
            <a:r>
              <a:rPr lang="zh-CN" altLang="zh-CN" dirty="0"/>
              <a:t>不顾一切为团队而奋斗。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记住个人的力量永远都是有限的</a:t>
            </a:r>
            <a:r>
              <a:rPr lang="en-US" altLang="zh-CN" dirty="0"/>
              <a:t>,</a:t>
            </a:r>
            <a:r>
              <a:rPr lang="zh-CN" altLang="zh-CN" dirty="0"/>
              <a:t>但团队的潜力是无止境的。当团队取得优异成绩时必须保持谦虚和热情</a:t>
            </a:r>
            <a:r>
              <a:rPr lang="en-US" altLang="zh-CN" dirty="0"/>
              <a:t>,</a:t>
            </a:r>
            <a:r>
              <a:rPr lang="zh-CN" altLang="zh-CN" dirty="0"/>
              <a:t>一定要相信团队可以取得更加优秀的成绩</a:t>
            </a:r>
            <a:r>
              <a:rPr lang="en-US" altLang="zh-CN" dirty="0"/>
              <a:t>,</a:t>
            </a:r>
            <a:r>
              <a:rPr lang="zh-CN" altLang="zh-CN" dirty="0"/>
              <a:t>没有最好只有更好</a:t>
            </a:r>
            <a:r>
              <a:rPr lang="en-US" altLang="zh-CN" dirty="0"/>
              <a:t>!</a:t>
            </a:r>
            <a:endParaRPr lang="zh-CN" altLang="zh-CN" dirty="0"/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 smtClean="0"/>
              <a:t>……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092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团队组建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四、项目引申</a:t>
            </a:r>
          </a:p>
          <a:p>
            <a:r>
              <a:rPr lang="zh-CN" altLang="zh-CN" dirty="0"/>
              <a:t>有人说过这样一个故事</a:t>
            </a:r>
            <a:r>
              <a:rPr lang="en-US" altLang="zh-CN" dirty="0"/>
              <a:t>:</a:t>
            </a:r>
            <a:r>
              <a:rPr lang="zh-CN" altLang="zh-CN" dirty="0"/>
              <a:t>“在非洲大草原上</a:t>
            </a:r>
            <a:r>
              <a:rPr lang="en-US" altLang="zh-CN" dirty="0"/>
              <a:t>,</a:t>
            </a:r>
            <a:r>
              <a:rPr lang="zh-CN" altLang="zh-CN" dirty="0"/>
              <a:t>如果你看到羚羊在奔跑</a:t>
            </a:r>
            <a:r>
              <a:rPr lang="en-US" altLang="zh-CN" dirty="0"/>
              <a:t>,</a:t>
            </a:r>
            <a:r>
              <a:rPr lang="zh-CN" altLang="zh-CN" dirty="0"/>
              <a:t>那一定是狮子来了</a:t>
            </a:r>
            <a:r>
              <a:rPr lang="en-US" altLang="zh-CN" dirty="0"/>
              <a:t>;</a:t>
            </a:r>
            <a:r>
              <a:rPr lang="zh-CN" altLang="zh-CN" dirty="0"/>
              <a:t>如果你看到狮子在躲避</a:t>
            </a:r>
            <a:r>
              <a:rPr lang="en-US" altLang="zh-CN" dirty="0"/>
              <a:t>,</a:t>
            </a:r>
            <a:r>
              <a:rPr lang="zh-CN" altLang="zh-CN" dirty="0"/>
              <a:t>那一定是大象发怒了</a:t>
            </a:r>
            <a:r>
              <a:rPr lang="en-US" altLang="zh-CN" dirty="0"/>
              <a:t>;</a:t>
            </a:r>
            <a:r>
              <a:rPr lang="zh-CN" altLang="zh-CN" dirty="0"/>
              <a:t>如果你看到大象和狮子同时在逃亡</a:t>
            </a:r>
            <a:r>
              <a:rPr lang="en-US" altLang="zh-CN" dirty="0"/>
              <a:t>,</a:t>
            </a:r>
            <a:r>
              <a:rPr lang="zh-CN" altLang="zh-CN" dirty="0"/>
              <a:t>那一定是来了——蚂蚁军团。”蚂蚁军团之所以强大</a:t>
            </a:r>
            <a:r>
              <a:rPr lang="en-US" altLang="zh-CN" dirty="0"/>
              <a:t>,</a:t>
            </a:r>
            <a:r>
              <a:rPr lang="zh-CN" altLang="zh-CN" dirty="0"/>
              <a:t>就是因为团结的力量。狮子、大象尽管强壮</a:t>
            </a:r>
            <a:r>
              <a:rPr lang="en-US" altLang="zh-CN" dirty="0"/>
              <a:t>,</a:t>
            </a:r>
            <a:r>
              <a:rPr lang="zh-CN" altLang="zh-CN" dirty="0"/>
              <a:t>但仅仅是个体的强壮。个体的力量终究比不过团体的力量。</a:t>
            </a:r>
          </a:p>
          <a:p>
            <a:r>
              <a:rPr lang="zh-CN" altLang="zh-CN" dirty="0"/>
              <a:t>德国哲学家亚瑟·叔本华说过</a:t>
            </a:r>
            <a:r>
              <a:rPr lang="en-US" altLang="zh-CN" dirty="0"/>
              <a:t>:</a:t>
            </a:r>
            <a:r>
              <a:rPr lang="zh-CN" altLang="zh-CN" dirty="0"/>
              <a:t>“单个的人是软弱无力的</a:t>
            </a:r>
            <a:r>
              <a:rPr lang="en-US" altLang="zh-CN" dirty="0"/>
              <a:t>,</a:t>
            </a:r>
            <a:r>
              <a:rPr lang="zh-CN" altLang="zh-CN" dirty="0"/>
              <a:t>就像漂流的鲁滨孙一样</a:t>
            </a:r>
            <a:r>
              <a:rPr lang="en-US" altLang="zh-CN" dirty="0"/>
              <a:t>,</a:t>
            </a:r>
            <a:r>
              <a:rPr lang="zh-CN" altLang="zh-CN" dirty="0"/>
              <a:t>只有同别人在一起</a:t>
            </a:r>
            <a:r>
              <a:rPr lang="en-US" altLang="zh-CN" dirty="0"/>
              <a:t>,</a:t>
            </a:r>
            <a:r>
              <a:rPr lang="zh-CN" altLang="zh-CN" dirty="0"/>
              <a:t>他才能完成许多事业。”</a:t>
            </a:r>
          </a:p>
          <a:p>
            <a:r>
              <a:rPr lang="zh-CN" altLang="zh-CN" dirty="0"/>
              <a:t>由此可见</a:t>
            </a:r>
            <a:r>
              <a:rPr lang="en-US" altLang="zh-CN" dirty="0"/>
              <a:t>,</a:t>
            </a:r>
            <a:r>
              <a:rPr lang="zh-CN" altLang="zh-CN" dirty="0"/>
              <a:t>团队力量之强大是为世人所公认的</a:t>
            </a:r>
            <a:r>
              <a:rPr lang="en-US" altLang="zh-CN" dirty="0"/>
              <a:t>,</a:t>
            </a:r>
            <a:r>
              <a:rPr lang="zh-CN" altLang="zh-CN" dirty="0"/>
              <a:t>这也是我们推崇团队的缘由。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150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1431</Words>
  <Application>Microsoft Office PowerPoint</Application>
  <PresentationFormat>宽屏</PresentationFormat>
  <Paragraphs>126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GungsuhChe</vt:lpstr>
      <vt:lpstr>NEU-BZ-S92</vt:lpstr>
      <vt:lpstr>方正粗黑宋简体</vt:lpstr>
      <vt:lpstr>方正书宋_GBK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默认设计模板</vt:lpstr>
      <vt:lpstr>PowerPoint 演示文稿</vt:lpstr>
      <vt:lpstr>目   录</vt:lpstr>
      <vt:lpstr>第一节　团队组建</vt:lpstr>
      <vt:lpstr>第一节　团队组建</vt:lpstr>
      <vt:lpstr>第一节　团队组建</vt:lpstr>
      <vt:lpstr>第一节　团队组建</vt:lpstr>
      <vt:lpstr>第一节　团队组建</vt:lpstr>
      <vt:lpstr>第一节　团队组建</vt:lpstr>
      <vt:lpstr>第一节　团队组建</vt:lpstr>
      <vt:lpstr>第一节　团队组建</vt:lpstr>
      <vt:lpstr>第二节　团队协作</vt:lpstr>
      <vt:lpstr>第二节　团队协作</vt:lpstr>
      <vt:lpstr>第二节　团队协作</vt:lpstr>
      <vt:lpstr>第二节　团队协作</vt:lpstr>
      <vt:lpstr>第二节　团队协作</vt:lpstr>
      <vt:lpstr>第二节　团队协作</vt:lpstr>
      <vt:lpstr>第二节　团队协作</vt:lpstr>
      <vt:lpstr>第二节　团队协作</vt:lpstr>
      <vt:lpstr>第二节　团队协作</vt:lpstr>
      <vt:lpstr>第二节　团队协作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3</cp:revision>
  <dcterms:created xsi:type="dcterms:W3CDTF">2021-12-05T12:37:36Z</dcterms:created>
  <dcterms:modified xsi:type="dcterms:W3CDTF">2021-12-05T13:00:00Z</dcterms:modified>
</cp:coreProperties>
</file>