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009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692" y="6356353"/>
            <a:ext cx="2844504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548" y="502920"/>
            <a:ext cx="8345354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386840"/>
            <a:ext cx="10307955" cy="5007610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2"/>
            <a:ext cx="12191048" cy="6922135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300" y="6491605"/>
            <a:ext cx="2337130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39" y="1600203"/>
            <a:ext cx="10971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38" y="6356353"/>
            <a:ext cx="2844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168" y="6356353"/>
            <a:ext cx="3860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6" y="3"/>
            <a:ext cx="12189778" cy="69551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69" y="2755904"/>
            <a:ext cx="1218914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第十二章　会计电算化信息处理</a:t>
            </a:r>
            <a:endParaRPr lang="zh-CN" altLang="en-US" sz="48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图片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3"/>
            <a:ext cx="12189778" cy="695515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2669831" y="3161032"/>
            <a:ext cx="6372030" cy="1243330"/>
            <a:chOff x="4365" y="3880"/>
            <a:chExt cx="10036" cy="195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4002" y="4401"/>
              <a:ext cx="1342" cy="615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>
              <a:off x="4450" y="3880"/>
              <a:ext cx="9951" cy="1958"/>
              <a:chOff x="4450" y="3286"/>
              <a:chExt cx="9951" cy="1958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450" y="3286"/>
                <a:ext cx="9951" cy="1958"/>
                <a:chOff x="4450" y="3242"/>
                <a:chExt cx="9951" cy="1958"/>
              </a:xfrm>
            </p:grpSpPr>
            <p:grpSp>
              <p:nvGrpSpPr>
                <p:cNvPr id="25604" name="组合 25603"/>
                <p:cNvGrpSpPr/>
                <p:nvPr/>
              </p:nvGrpSpPr>
              <p:grpSpPr>
                <a:xfrm>
                  <a:off x="4450" y="3242"/>
                  <a:ext cx="9951" cy="878"/>
                  <a:chOff x="0" y="0"/>
                  <a:chExt cx="3222" cy="288"/>
                </a:xfrm>
              </p:grpSpPr>
              <p:sp>
                <p:nvSpPr>
                  <p:cNvPr id="25605" name="Oval 5"/>
                  <p:cNvSpPr/>
                  <p:nvPr/>
                </p:nvSpPr>
                <p:spPr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96E29"/>
                      </a:gs>
                      <a:gs pos="100000">
                        <a:srgbClr val="9B491B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06" name="组合 25605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07" name="Line 7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08" name="AutoShape 8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09" name="组合 25608"/>
                <p:cNvGrpSpPr/>
                <p:nvPr/>
              </p:nvGrpSpPr>
              <p:grpSpPr>
                <a:xfrm>
                  <a:off x="4450" y="4322"/>
                  <a:ext cx="9951" cy="878"/>
                  <a:chOff x="0" y="0"/>
                  <a:chExt cx="3222" cy="288"/>
                </a:xfrm>
              </p:grpSpPr>
              <p:sp>
                <p:nvSpPr>
                  <p:cNvPr id="25610" name="Oval 10"/>
                  <p:cNvSpPr/>
                  <p:nvPr/>
                </p:nvSpPr>
                <p:spPr>
                  <a:xfrm>
                    <a:off x="0" y="60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CDC48"/>
                      </a:gs>
                      <a:gs pos="100000">
                        <a:srgbClr val="939330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9050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effectLst>
                    <a:outerShdw dist="107763" dir="2699999" algn="ctr" rotWithShape="0">
                      <a:schemeClr val="bg2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endParaRPr lang="zh-CN" altLang="en-US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5611" name="组合 25610"/>
                  <p:cNvGrpSpPr/>
                  <p:nvPr/>
                </p:nvGrpSpPr>
                <p:grpSpPr>
                  <a:xfrm>
                    <a:off x="144" y="0"/>
                    <a:ext cx="3078" cy="288"/>
                    <a:chOff x="0" y="0"/>
                    <a:chExt cx="3078" cy="288"/>
                  </a:xfrm>
                </p:grpSpPr>
                <p:sp>
                  <p:nvSpPr>
                    <p:cNvPr id="25612" name="Line 12"/>
                    <p:cNvSpPr/>
                    <p:nvPr/>
                  </p:nvSpPr>
                  <p:spPr>
                    <a:xfrm flipV="1">
                      <a:off x="0" y="133"/>
                      <a:ext cx="218" cy="5"/>
                    </a:xfrm>
                    <a:prstGeom prst="line">
                      <a:avLst/>
                    </a:prstGeom>
                    <a:ln w="12700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</p:sp>
                <p:sp>
                  <p:nvSpPr>
                    <p:cNvPr id="25613" name="AutoShape 13"/>
                    <p:cNvSpPr/>
                    <p:nvPr/>
                  </p:nvSpPr>
                  <p:spPr>
                    <a:xfrm>
                      <a:off x="150" y="0"/>
                      <a:ext cx="2928" cy="2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 cap="rnd" cmpd="sng">
                      <a:solidFill>
                        <a:schemeClr val="tx1"/>
                      </a:solidFill>
                      <a:prstDash val="sysDot"/>
                      <a:headEnd type="none" w="med" len="med"/>
                      <a:tailEnd type="none" w="med" len="med"/>
                    </a:ln>
                    <a:effectLst>
                      <a:outerShdw dist="107763" dir="2699999" algn="ctr" rotWithShape="0">
                        <a:schemeClr val="bg2">
                          <a:alpha val="50000"/>
                        </a:schemeClr>
                      </a:outerShdw>
                    </a:effectLst>
                  </p:spPr>
                  <p:txBody>
                    <a:bodyPr wrap="none" anchor="ctr"/>
                    <a:lstStyle/>
                    <a:p>
                      <a:endParaRPr lang="zh-CN" altLang="en-US" dirty="0">
                        <a:solidFill>
                          <a:prstClr val="black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5629" name="Rectangle 29"/>
              <p:cNvSpPr/>
              <p:nvPr/>
            </p:nvSpPr>
            <p:spPr>
              <a:xfrm>
                <a:off x="6002" y="3416"/>
                <a:ext cx="7818" cy="58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第一节　计算机在会计中的应用	</a:t>
                </a:r>
                <a:endParaRPr lang="zh-CN" altLang="en-US">
                  <a:solidFill>
                    <a:srgbClr val="000000"/>
                  </a:solidFill>
                  <a:latin typeface="汉仪大黑简" panose="02010600000101010101" charset="-122"/>
                  <a:ea typeface="汉仪大黑简" panose="02010600000101010101" charset="-122"/>
                  <a:cs typeface="汉仪大黑简" panose="02010600000101010101" charset="-122"/>
                  <a:sym typeface="+mn-ea"/>
                </a:endParaRPr>
              </a:p>
            </p:txBody>
          </p:sp>
          <p:sp>
            <p:nvSpPr>
              <p:cNvPr id="25630" name="Rectangle 30"/>
              <p:cNvSpPr/>
              <p:nvPr/>
            </p:nvSpPr>
            <p:spPr>
              <a:xfrm>
                <a:off x="6002" y="4511"/>
                <a:ext cx="8399" cy="58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000000"/>
                    </a:solidFill>
                    <a:latin typeface="汉仪大黑简" panose="02010600000101010101" charset="-122"/>
                    <a:ea typeface="汉仪大黑简" panose="02010600000101010101" charset="-122"/>
                    <a:cs typeface="汉仪大黑简" panose="02010600000101010101" charset="-122"/>
                    <a:sym typeface="+mn-ea"/>
                  </a:rPr>
                  <a:t>第二节　电子商务和网络化对会计的影响</a:t>
                </a:r>
                <a:endParaRPr lang="zh-CN" altLang="en-US">
                  <a:solidFill>
                    <a:srgbClr val="000000"/>
                  </a:solidFill>
                  <a:latin typeface="汉仪大黑简" panose="02010600000101010101" charset="-122"/>
                  <a:ea typeface="汉仪大黑简" panose="02010600000101010101" charset="-122"/>
                  <a:cs typeface="汉仪大黑简" panose="02010600000101010101" charset="-122"/>
                  <a:sym typeface="+mn-ea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873641" y="3130550"/>
            <a:ext cx="53333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目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  <a:p>
            <a:r>
              <a:rPr lang="zh-CN" altLang="en-US" sz="240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</a:rPr>
              <a:t>录</a:t>
            </a:r>
            <a:endParaRPr lang="zh-CN" altLang="en-US" sz="240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计算机在会计中的应用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 会计电算化的基本含义及特征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会计电算化的基本含义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/>
              <a:t>会计电算化是计算机在会计工作中应用的简称</a:t>
            </a:r>
            <a:r>
              <a:rPr lang="en-US" altLang="zh-CN" dirty="0"/>
              <a:t>,</a:t>
            </a:r>
            <a:r>
              <a:rPr lang="zh-CN" altLang="zh-CN" dirty="0"/>
              <a:t>是用计算机代替手工记账、算账、报账以及对会计信息的处理、分析和判断的过程。</a:t>
            </a:r>
            <a:endParaRPr lang="zh-CN" altLang="zh-CN" dirty="0"/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会计电算化的特征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技术性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综合性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实用性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系统性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工程性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计算机在会计中的应用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二、会计电算化的类型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核算型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管理型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决策型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计算机在会计中的应用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35000"/>
              </a:lnSpc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三、手工会计信息系统与人机会计信息系统的比较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联系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系统目标一致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采用的基本会计理论和方法一致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都要遵守国家的各项财经法纪、会计和财务制度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系统基本功能相同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都要保存会计档案</a:t>
            </a:r>
            <a:endParaRPr lang="zh-CN" altLang="zh-CN" dirty="0"/>
          </a:p>
          <a:p>
            <a:r>
              <a:rPr lang="en-US" altLang="zh-CN" dirty="0"/>
              <a:t>6.</a:t>
            </a:r>
            <a:r>
              <a:rPr lang="zh-CN" altLang="zh-CN" dirty="0"/>
              <a:t>编制会计报表的要求相同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计算机在会计中的应用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主要区别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运算、书写工具不同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记录和传送数据的载体不同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数据处理的起点不同</a:t>
            </a:r>
            <a:endParaRPr lang="zh-CN" altLang="zh-CN" dirty="0"/>
          </a:p>
          <a:p>
            <a:r>
              <a:rPr lang="en-US" altLang="zh-CN" dirty="0"/>
              <a:t>4.</a:t>
            </a:r>
            <a:r>
              <a:rPr lang="zh-CN" altLang="zh-CN" dirty="0"/>
              <a:t>记账的含义不尽相同</a:t>
            </a:r>
            <a:endParaRPr lang="zh-CN" altLang="zh-CN" dirty="0"/>
          </a:p>
          <a:p>
            <a:r>
              <a:rPr lang="en-US" altLang="zh-CN" dirty="0"/>
              <a:t>5.</a:t>
            </a:r>
            <a:r>
              <a:rPr lang="zh-CN" altLang="zh-CN" dirty="0"/>
              <a:t>在会计核算的具体环节和程序上有诸多不同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电子商务和网络化对会计的影响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一、电子商务对会计的影响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对会计假设的影响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对会计原则的影响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对会计核算形式的影响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电子商务和网络化对会计的影响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二、网络化对会计的影响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对会计组织的影响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对会计内部控制制度的影响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对会计信息可靠性的影响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对会计信息披露的影响</a:t>
            </a:r>
            <a:endParaRPr lang="zh-CN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</Words>
  <Application>WPS 演示</Application>
  <PresentationFormat>自定义</PresentationFormat>
  <Paragraphs>70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汉仪大黑简</vt:lpstr>
      <vt:lpstr>黑体</vt:lpstr>
      <vt:lpstr>楷体</vt:lpstr>
      <vt:lpstr>微软雅黑</vt:lpstr>
      <vt:lpstr>Arial Unicode MS</vt:lpstr>
      <vt:lpstr>Calibri</vt:lpstr>
      <vt:lpstr>1_Office 主题</vt:lpstr>
      <vt:lpstr>PowerPoint 演示文稿</vt:lpstr>
      <vt:lpstr>PowerPoint 演示文稿</vt:lpstr>
      <vt:lpstr>第一节　计算机在会计中的应用	</vt:lpstr>
      <vt:lpstr>第一节　计算机在会计中的应用	</vt:lpstr>
      <vt:lpstr>第一节　计算机在会计中的应用	</vt:lpstr>
      <vt:lpstr>第一节　计算机在会计中的应用	</vt:lpstr>
      <vt:lpstr>第二节　电子商务和网络化对会计的影响	</vt:lpstr>
      <vt:lpstr>第二节　电子商务和网络化对会计的影响	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sunny</cp:lastModifiedBy>
  <cp:revision>2</cp:revision>
  <dcterms:created xsi:type="dcterms:W3CDTF">2021-06-09T02:28:00Z</dcterms:created>
  <dcterms:modified xsi:type="dcterms:W3CDTF">2021-06-09T07:47:57Z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