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47"/>
  </p:notesMasterIdLst>
  <p:sldIdLst>
    <p:sldId id="256" r:id="rId2"/>
    <p:sldId id="291" r:id="rId3"/>
    <p:sldId id="288" r:id="rId4"/>
    <p:sldId id="294" r:id="rId5"/>
    <p:sldId id="295" r:id="rId6"/>
    <p:sldId id="296" r:id="rId7"/>
    <p:sldId id="297" r:id="rId8"/>
    <p:sldId id="298" r:id="rId9"/>
    <p:sldId id="299" r:id="rId10"/>
    <p:sldId id="289" r:id="rId11"/>
    <p:sldId id="300" r:id="rId12"/>
    <p:sldId id="301" r:id="rId13"/>
    <p:sldId id="302" r:id="rId14"/>
    <p:sldId id="303" r:id="rId15"/>
    <p:sldId id="304" r:id="rId16"/>
    <p:sldId id="305" r:id="rId17"/>
    <p:sldId id="306" r:id="rId18"/>
    <p:sldId id="307" r:id="rId19"/>
    <p:sldId id="308" r:id="rId20"/>
    <p:sldId id="330" r:id="rId21"/>
    <p:sldId id="309" r:id="rId22"/>
    <p:sldId id="293" r:id="rId23"/>
    <p:sldId id="292" r:id="rId24"/>
    <p:sldId id="317" r:id="rId25"/>
    <p:sldId id="318" r:id="rId26"/>
    <p:sldId id="319" r:id="rId27"/>
    <p:sldId id="320" r:id="rId28"/>
    <p:sldId id="321" r:id="rId29"/>
    <p:sldId id="290" r:id="rId30"/>
    <p:sldId id="258" r:id="rId31"/>
    <p:sldId id="259" r:id="rId32"/>
    <p:sldId id="260" r:id="rId33"/>
    <p:sldId id="261" r:id="rId34"/>
    <p:sldId id="262" r:id="rId35"/>
    <p:sldId id="263" r:id="rId36"/>
    <p:sldId id="264" r:id="rId37"/>
    <p:sldId id="265" r:id="rId38"/>
    <p:sldId id="266" r:id="rId39"/>
    <p:sldId id="267" r:id="rId40"/>
    <p:sldId id="268" r:id="rId41"/>
    <p:sldId id="269" r:id="rId42"/>
    <p:sldId id="270" r:id="rId43"/>
    <p:sldId id="272" r:id="rId44"/>
    <p:sldId id="274" r:id="rId45"/>
    <p:sldId id="275"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24" autoAdjust="0"/>
    <p:restoredTop sz="94660"/>
  </p:normalViewPr>
  <p:slideViewPr>
    <p:cSldViewPr snapToGrid="0">
      <p:cViewPr varScale="1">
        <p:scale>
          <a:sx n="96" d="100"/>
          <a:sy n="96" d="100"/>
        </p:scale>
        <p:origin x="1628" y="48"/>
      </p:cViewPr>
      <p:guideLst/>
    </p:cSldViewPr>
  </p:slideViewPr>
  <p:notesTextViewPr>
    <p:cViewPr>
      <p:scale>
        <a:sx n="1" d="1"/>
        <a:sy n="1" d="1"/>
      </p:scale>
      <p:origin x="0" y="0"/>
    </p:cViewPr>
  </p:notesTextViewPr>
  <p:notesViewPr>
    <p:cSldViewPr snapToGrid="0">
      <p:cViewPr varScale="1">
        <p:scale>
          <a:sx n="58" d="100"/>
          <a:sy n="58" d="100"/>
        </p:scale>
        <p:origin x="1704"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4B7AD1-9408-4D2B-B8DB-9DADE28C87F6}" type="datetimeFigureOut">
              <a:rPr lang="en-CA" smtClean="0"/>
              <a:t>2020-09-16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96AA1-83FF-47F2-B07C-240CDB8C1F8A}" type="slidenum">
              <a:rPr lang="en-CA" smtClean="0"/>
              <a:t>‹#›</a:t>
            </a:fld>
            <a:endParaRPr lang="en-CA"/>
          </a:p>
        </p:txBody>
      </p:sp>
    </p:spTree>
    <p:extLst>
      <p:ext uri="{BB962C8B-B14F-4D97-AF65-F5344CB8AC3E}">
        <p14:creationId xmlns:p14="http://schemas.microsoft.com/office/powerpoint/2010/main" val="1845969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a:t>
            </a:fld>
            <a:endParaRPr lang="en-CA"/>
          </a:p>
        </p:txBody>
      </p:sp>
    </p:spTree>
    <p:extLst>
      <p:ext uri="{BB962C8B-B14F-4D97-AF65-F5344CB8AC3E}">
        <p14:creationId xmlns:p14="http://schemas.microsoft.com/office/powerpoint/2010/main" val="835034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10</a:t>
            </a:fld>
            <a:endParaRPr lang="en-CA"/>
          </a:p>
        </p:txBody>
      </p:sp>
    </p:spTree>
    <p:extLst>
      <p:ext uri="{BB962C8B-B14F-4D97-AF65-F5344CB8AC3E}">
        <p14:creationId xmlns:p14="http://schemas.microsoft.com/office/powerpoint/2010/main" val="545461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11</a:t>
            </a:fld>
            <a:endParaRPr lang="en-CA"/>
          </a:p>
        </p:txBody>
      </p:sp>
    </p:spTree>
    <p:extLst>
      <p:ext uri="{BB962C8B-B14F-4D97-AF65-F5344CB8AC3E}">
        <p14:creationId xmlns:p14="http://schemas.microsoft.com/office/powerpoint/2010/main" val="2980741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12</a:t>
            </a:fld>
            <a:endParaRPr lang="en-CA"/>
          </a:p>
        </p:txBody>
      </p:sp>
    </p:spTree>
    <p:extLst>
      <p:ext uri="{BB962C8B-B14F-4D97-AF65-F5344CB8AC3E}">
        <p14:creationId xmlns:p14="http://schemas.microsoft.com/office/powerpoint/2010/main" val="488803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13</a:t>
            </a:fld>
            <a:endParaRPr lang="en-CA"/>
          </a:p>
        </p:txBody>
      </p:sp>
    </p:spTree>
    <p:extLst>
      <p:ext uri="{BB962C8B-B14F-4D97-AF65-F5344CB8AC3E}">
        <p14:creationId xmlns:p14="http://schemas.microsoft.com/office/powerpoint/2010/main" val="1872548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14</a:t>
            </a:fld>
            <a:endParaRPr lang="en-CA"/>
          </a:p>
        </p:txBody>
      </p:sp>
    </p:spTree>
    <p:extLst>
      <p:ext uri="{BB962C8B-B14F-4D97-AF65-F5344CB8AC3E}">
        <p14:creationId xmlns:p14="http://schemas.microsoft.com/office/powerpoint/2010/main" val="641573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15</a:t>
            </a:fld>
            <a:endParaRPr lang="en-CA"/>
          </a:p>
        </p:txBody>
      </p:sp>
    </p:spTree>
    <p:extLst>
      <p:ext uri="{BB962C8B-B14F-4D97-AF65-F5344CB8AC3E}">
        <p14:creationId xmlns:p14="http://schemas.microsoft.com/office/powerpoint/2010/main" val="24109367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16</a:t>
            </a:fld>
            <a:endParaRPr lang="en-CA"/>
          </a:p>
        </p:txBody>
      </p:sp>
    </p:spTree>
    <p:extLst>
      <p:ext uri="{BB962C8B-B14F-4D97-AF65-F5344CB8AC3E}">
        <p14:creationId xmlns:p14="http://schemas.microsoft.com/office/powerpoint/2010/main" val="2847556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17</a:t>
            </a:fld>
            <a:endParaRPr lang="en-CA"/>
          </a:p>
        </p:txBody>
      </p:sp>
    </p:spTree>
    <p:extLst>
      <p:ext uri="{BB962C8B-B14F-4D97-AF65-F5344CB8AC3E}">
        <p14:creationId xmlns:p14="http://schemas.microsoft.com/office/powerpoint/2010/main" val="3705012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18</a:t>
            </a:fld>
            <a:endParaRPr lang="en-CA"/>
          </a:p>
        </p:txBody>
      </p:sp>
    </p:spTree>
    <p:extLst>
      <p:ext uri="{BB962C8B-B14F-4D97-AF65-F5344CB8AC3E}">
        <p14:creationId xmlns:p14="http://schemas.microsoft.com/office/powerpoint/2010/main" val="1735096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19</a:t>
            </a:fld>
            <a:endParaRPr lang="en-CA"/>
          </a:p>
        </p:txBody>
      </p:sp>
    </p:spTree>
    <p:extLst>
      <p:ext uri="{BB962C8B-B14F-4D97-AF65-F5344CB8AC3E}">
        <p14:creationId xmlns:p14="http://schemas.microsoft.com/office/powerpoint/2010/main" val="2204686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a:t>
            </a:fld>
            <a:endParaRPr lang="en-CA"/>
          </a:p>
        </p:txBody>
      </p:sp>
    </p:spTree>
    <p:extLst>
      <p:ext uri="{BB962C8B-B14F-4D97-AF65-F5344CB8AC3E}">
        <p14:creationId xmlns:p14="http://schemas.microsoft.com/office/powerpoint/2010/main" val="7597270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20</a:t>
            </a:fld>
            <a:endParaRPr lang="en-CA"/>
          </a:p>
        </p:txBody>
      </p:sp>
    </p:spTree>
    <p:extLst>
      <p:ext uri="{BB962C8B-B14F-4D97-AF65-F5344CB8AC3E}">
        <p14:creationId xmlns:p14="http://schemas.microsoft.com/office/powerpoint/2010/main" val="20428463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21</a:t>
            </a:fld>
            <a:endParaRPr lang="en-CA"/>
          </a:p>
        </p:txBody>
      </p:sp>
    </p:spTree>
    <p:extLst>
      <p:ext uri="{BB962C8B-B14F-4D97-AF65-F5344CB8AC3E}">
        <p14:creationId xmlns:p14="http://schemas.microsoft.com/office/powerpoint/2010/main" val="32687723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22</a:t>
            </a:fld>
            <a:endParaRPr lang="en-CA"/>
          </a:p>
        </p:txBody>
      </p:sp>
    </p:spTree>
    <p:extLst>
      <p:ext uri="{BB962C8B-B14F-4D97-AF65-F5344CB8AC3E}">
        <p14:creationId xmlns:p14="http://schemas.microsoft.com/office/powerpoint/2010/main" val="3917272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23</a:t>
            </a:fld>
            <a:endParaRPr lang="en-CA"/>
          </a:p>
        </p:txBody>
      </p:sp>
    </p:spTree>
    <p:extLst>
      <p:ext uri="{BB962C8B-B14F-4D97-AF65-F5344CB8AC3E}">
        <p14:creationId xmlns:p14="http://schemas.microsoft.com/office/powerpoint/2010/main" val="2246828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24</a:t>
            </a:fld>
            <a:endParaRPr lang="en-CA"/>
          </a:p>
        </p:txBody>
      </p:sp>
    </p:spTree>
    <p:extLst>
      <p:ext uri="{BB962C8B-B14F-4D97-AF65-F5344CB8AC3E}">
        <p14:creationId xmlns:p14="http://schemas.microsoft.com/office/powerpoint/2010/main" val="31314898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25</a:t>
            </a:fld>
            <a:endParaRPr lang="en-CA"/>
          </a:p>
        </p:txBody>
      </p:sp>
    </p:spTree>
    <p:extLst>
      <p:ext uri="{BB962C8B-B14F-4D97-AF65-F5344CB8AC3E}">
        <p14:creationId xmlns:p14="http://schemas.microsoft.com/office/powerpoint/2010/main" val="2965815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26</a:t>
            </a:fld>
            <a:endParaRPr lang="en-CA"/>
          </a:p>
        </p:txBody>
      </p:sp>
    </p:spTree>
    <p:extLst>
      <p:ext uri="{BB962C8B-B14F-4D97-AF65-F5344CB8AC3E}">
        <p14:creationId xmlns:p14="http://schemas.microsoft.com/office/powerpoint/2010/main" val="16866360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27</a:t>
            </a:fld>
            <a:endParaRPr lang="en-CA"/>
          </a:p>
        </p:txBody>
      </p:sp>
    </p:spTree>
    <p:extLst>
      <p:ext uri="{BB962C8B-B14F-4D97-AF65-F5344CB8AC3E}">
        <p14:creationId xmlns:p14="http://schemas.microsoft.com/office/powerpoint/2010/main" val="1743937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28</a:t>
            </a:fld>
            <a:endParaRPr lang="en-CA"/>
          </a:p>
        </p:txBody>
      </p:sp>
    </p:spTree>
    <p:extLst>
      <p:ext uri="{BB962C8B-B14F-4D97-AF65-F5344CB8AC3E}">
        <p14:creationId xmlns:p14="http://schemas.microsoft.com/office/powerpoint/2010/main" val="7964684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29</a:t>
            </a:fld>
            <a:endParaRPr lang="en-CA"/>
          </a:p>
        </p:txBody>
      </p:sp>
    </p:spTree>
    <p:extLst>
      <p:ext uri="{BB962C8B-B14F-4D97-AF65-F5344CB8AC3E}">
        <p14:creationId xmlns:p14="http://schemas.microsoft.com/office/powerpoint/2010/main" val="43153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a:t>
            </a:fld>
            <a:endParaRPr lang="en-CA"/>
          </a:p>
        </p:txBody>
      </p:sp>
    </p:spTree>
    <p:extLst>
      <p:ext uri="{BB962C8B-B14F-4D97-AF65-F5344CB8AC3E}">
        <p14:creationId xmlns:p14="http://schemas.microsoft.com/office/powerpoint/2010/main" val="34379898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30</a:t>
            </a:fld>
            <a:endParaRPr lang="en-CA"/>
          </a:p>
        </p:txBody>
      </p:sp>
    </p:spTree>
    <p:extLst>
      <p:ext uri="{BB962C8B-B14F-4D97-AF65-F5344CB8AC3E}">
        <p14:creationId xmlns:p14="http://schemas.microsoft.com/office/powerpoint/2010/main" val="31279954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31</a:t>
            </a:fld>
            <a:endParaRPr lang="en-CA"/>
          </a:p>
        </p:txBody>
      </p:sp>
    </p:spTree>
    <p:extLst>
      <p:ext uri="{BB962C8B-B14F-4D97-AF65-F5344CB8AC3E}">
        <p14:creationId xmlns:p14="http://schemas.microsoft.com/office/powerpoint/2010/main" val="39342149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32</a:t>
            </a:fld>
            <a:endParaRPr lang="en-CA"/>
          </a:p>
        </p:txBody>
      </p:sp>
    </p:spTree>
    <p:extLst>
      <p:ext uri="{BB962C8B-B14F-4D97-AF65-F5344CB8AC3E}">
        <p14:creationId xmlns:p14="http://schemas.microsoft.com/office/powerpoint/2010/main" val="4399397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33</a:t>
            </a:fld>
            <a:endParaRPr lang="en-CA"/>
          </a:p>
        </p:txBody>
      </p:sp>
    </p:spTree>
    <p:extLst>
      <p:ext uri="{BB962C8B-B14F-4D97-AF65-F5344CB8AC3E}">
        <p14:creationId xmlns:p14="http://schemas.microsoft.com/office/powerpoint/2010/main" val="28000096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34</a:t>
            </a:fld>
            <a:endParaRPr lang="en-CA"/>
          </a:p>
        </p:txBody>
      </p:sp>
    </p:spTree>
    <p:extLst>
      <p:ext uri="{BB962C8B-B14F-4D97-AF65-F5344CB8AC3E}">
        <p14:creationId xmlns:p14="http://schemas.microsoft.com/office/powerpoint/2010/main" val="23737789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35</a:t>
            </a:fld>
            <a:endParaRPr lang="en-CA"/>
          </a:p>
        </p:txBody>
      </p:sp>
    </p:spTree>
    <p:extLst>
      <p:ext uri="{BB962C8B-B14F-4D97-AF65-F5344CB8AC3E}">
        <p14:creationId xmlns:p14="http://schemas.microsoft.com/office/powerpoint/2010/main" val="2945513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36</a:t>
            </a:fld>
            <a:endParaRPr lang="en-CA"/>
          </a:p>
        </p:txBody>
      </p:sp>
    </p:spTree>
    <p:extLst>
      <p:ext uri="{BB962C8B-B14F-4D97-AF65-F5344CB8AC3E}">
        <p14:creationId xmlns:p14="http://schemas.microsoft.com/office/powerpoint/2010/main" val="17864017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37</a:t>
            </a:fld>
            <a:endParaRPr lang="en-CA"/>
          </a:p>
        </p:txBody>
      </p:sp>
    </p:spTree>
    <p:extLst>
      <p:ext uri="{BB962C8B-B14F-4D97-AF65-F5344CB8AC3E}">
        <p14:creationId xmlns:p14="http://schemas.microsoft.com/office/powerpoint/2010/main" val="32183009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38</a:t>
            </a:fld>
            <a:endParaRPr lang="en-CA"/>
          </a:p>
        </p:txBody>
      </p:sp>
    </p:spTree>
    <p:extLst>
      <p:ext uri="{BB962C8B-B14F-4D97-AF65-F5344CB8AC3E}">
        <p14:creationId xmlns:p14="http://schemas.microsoft.com/office/powerpoint/2010/main" val="16597708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39</a:t>
            </a:fld>
            <a:endParaRPr lang="en-CA"/>
          </a:p>
        </p:txBody>
      </p:sp>
    </p:spTree>
    <p:extLst>
      <p:ext uri="{BB962C8B-B14F-4D97-AF65-F5344CB8AC3E}">
        <p14:creationId xmlns:p14="http://schemas.microsoft.com/office/powerpoint/2010/main" val="1764892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a:t>
            </a:fld>
            <a:endParaRPr lang="en-CA"/>
          </a:p>
        </p:txBody>
      </p:sp>
    </p:spTree>
    <p:extLst>
      <p:ext uri="{BB962C8B-B14F-4D97-AF65-F5344CB8AC3E}">
        <p14:creationId xmlns:p14="http://schemas.microsoft.com/office/powerpoint/2010/main" val="11831182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40</a:t>
            </a:fld>
            <a:endParaRPr lang="en-CA"/>
          </a:p>
        </p:txBody>
      </p:sp>
    </p:spTree>
    <p:extLst>
      <p:ext uri="{BB962C8B-B14F-4D97-AF65-F5344CB8AC3E}">
        <p14:creationId xmlns:p14="http://schemas.microsoft.com/office/powerpoint/2010/main" val="14167952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41</a:t>
            </a:fld>
            <a:endParaRPr lang="en-CA"/>
          </a:p>
        </p:txBody>
      </p:sp>
    </p:spTree>
    <p:extLst>
      <p:ext uri="{BB962C8B-B14F-4D97-AF65-F5344CB8AC3E}">
        <p14:creationId xmlns:p14="http://schemas.microsoft.com/office/powerpoint/2010/main" val="21626828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42</a:t>
            </a:fld>
            <a:endParaRPr lang="en-CA"/>
          </a:p>
        </p:txBody>
      </p:sp>
      <p:pic>
        <p:nvPicPr>
          <p:cNvPr id="6" name="Picture 5">
            <a:extLst>
              <a:ext uri="{FF2B5EF4-FFF2-40B4-BE49-F238E27FC236}">
                <a16:creationId xmlns:a16="http://schemas.microsoft.com/office/drawing/2014/main" id="{AD1813A6-98BD-46F0-8FF3-24E3BBC8F37E}"/>
              </a:ext>
            </a:extLst>
          </p:cNvPr>
          <p:cNvPicPr>
            <a:picLocks noChangeAspect="1"/>
          </p:cNvPicPr>
          <p:nvPr/>
        </p:nvPicPr>
        <p:blipFill>
          <a:blip r:embed="rId3"/>
          <a:stretch>
            <a:fillRect/>
          </a:stretch>
        </p:blipFill>
        <p:spPr>
          <a:xfrm>
            <a:off x="1081726" y="4993646"/>
            <a:ext cx="4694548" cy="2232974"/>
          </a:xfrm>
          <a:prstGeom prst="rect">
            <a:avLst/>
          </a:prstGeom>
        </p:spPr>
      </p:pic>
    </p:spTree>
    <p:extLst>
      <p:ext uri="{BB962C8B-B14F-4D97-AF65-F5344CB8AC3E}">
        <p14:creationId xmlns:p14="http://schemas.microsoft.com/office/powerpoint/2010/main" val="35938481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43</a:t>
            </a:fld>
            <a:endParaRPr lang="en-CA"/>
          </a:p>
        </p:txBody>
      </p:sp>
    </p:spTree>
    <p:extLst>
      <p:ext uri="{BB962C8B-B14F-4D97-AF65-F5344CB8AC3E}">
        <p14:creationId xmlns:p14="http://schemas.microsoft.com/office/powerpoint/2010/main" val="21331173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44</a:t>
            </a:fld>
            <a:endParaRPr lang="en-CA"/>
          </a:p>
        </p:txBody>
      </p:sp>
    </p:spTree>
    <p:extLst>
      <p:ext uri="{BB962C8B-B14F-4D97-AF65-F5344CB8AC3E}">
        <p14:creationId xmlns:p14="http://schemas.microsoft.com/office/powerpoint/2010/main" val="35631597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45</a:t>
            </a:fld>
            <a:endParaRPr lang="en-CA"/>
          </a:p>
        </p:txBody>
      </p:sp>
    </p:spTree>
    <p:extLst>
      <p:ext uri="{BB962C8B-B14F-4D97-AF65-F5344CB8AC3E}">
        <p14:creationId xmlns:p14="http://schemas.microsoft.com/office/powerpoint/2010/main" val="3342174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5</a:t>
            </a:fld>
            <a:endParaRPr lang="en-CA"/>
          </a:p>
        </p:txBody>
      </p:sp>
    </p:spTree>
    <p:extLst>
      <p:ext uri="{BB962C8B-B14F-4D97-AF65-F5344CB8AC3E}">
        <p14:creationId xmlns:p14="http://schemas.microsoft.com/office/powerpoint/2010/main" val="2307104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6</a:t>
            </a:fld>
            <a:endParaRPr lang="en-CA"/>
          </a:p>
        </p:txBody>
      </p:sp>
    </p:spTree>
    <p:extLst>
      <p:ext uri="{BB962C8B-B14F-4D97-AF65-F5344CB8AC3E}">
        <p14:creationId xmlns:p14="http://schemas.microsoft.com/office/powerpoint/2010/main" val="4272242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7</a:t>
            </a:fld>
            <a:endParaRPr lang="en-CA"/>
          </a:p>
        </p:txBody>
      </p:sp>
    </p:spTree>
    <p:extLst>
      <p:ext uri="{BB962C8B-B14F-4D97-AF65-F5344CB8AC3E}">
        <p14:creationId xmlns:p14="http://schemas.microsoft.com/office/powerpoint/2010/main" val="1568121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8</a:t>
            </a:fld>
            <a:endParaRPr lang="en-CA"/>
          </a:p>
        </p:txBody>
      </p:sp>
    </p:spTree>
    <p:extLst>
      <p:ext uri="{BB962C8B-B14F-4D97-AF65-F5344CB8AC3E}">
        <p14:creationId xmlns:p14="http://schemas.microsoft.com/office/powerpoint/2010/main" val="50786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9</a:t>
            </a:fld>
            <a:endParaRPr lang="en-CA"/>
          </a:p>
        </p:txBody>
      </p:sp>
    </p:spTree>
    <p:extLst>
      <p:ext uri="{BB962C8B-B14F-4D97-AF65-F5344CB8AC3E}">
        <p14:creationId xmlns:p14="http://schemas.microsoft.com/office/powerpoint/2010/main" val="1970764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AD8E5AD9-C815-4A84-99D2-5AA7B96A12E3}" type="datetime1">
              <a:rPr lang="en-CA" smtClean="0"/>
              <a:t>2020-09-16</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8421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26E9BDFA-66F6-4247-80BF-C3D36CD7C4DC}"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1998020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2258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23258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E177D449-B9BF-489B-BC8F-32C8823BEF9B}" type="datetime1">
              <a:rPr lang="en-CA" smtClean="0"/>
              <a:t>2020-09-16</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2965629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5A5FC7A1-37E8-4E7C-B7AE-C631428C8ABF}" type="datetime1">
              <a:rPr lang="en-CA" smtClean="0"/>
              <a:t>2020-09-16</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1617306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89C5C125-3179-4335-8250-E2766CB171A2}" type="datetime1">
              <a:rPr lang="en-CA" smtClean="0"/>
              <a:t>2020-09-16</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1030579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BBFD85DC-DFB1-4975-8EBB-413383D66914}" type="datetime1">
              <a:rPr lang="en-CA" smtClean="0"/>
              <a:t>2020-09-16</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3075288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7AEB7F24-4B1B-498B-BF00-99BC1A9A6D7B}" type="datetime1">
              <a:rPr lang="en-CA" smtClean="0"/>
              <a:t>2020-09-16</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76FD4DE2-B5EE-4647-B2F5-6646CF657FB1}" type="slidenum">
              <a:rPr lang="en-CA" smtClean="0"/>
              <a:t>‹#›</a:t>
            </a:fld>
            <a:endParaRPr lang="en-CA"/>
          </a:p>
        </p:txBody>
      </p:sp>
    </p:spTree>
    <p:extLst>
      <p:ext uri="{BB962C8B-B14F-4D97-AF65-F5344CB8AC3E}">
        <p14:creationId xmlns:p14="http://schemas.microsoft.com/office/powerpoint/2010/main" val="150164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DF1708D2-A2C2-4F95-A8C6-55E4BF809FC1}" type="datetime1">
              <a:rPr lang="en-CA" smtClean="0"/>
              <a:t>2020-09-16</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76FD4DE2-B5EE-4647-B2F5-6646CF657FB1}" type="slidenum">
              <a:rPr lang="en-CA" smtClean="0"/>
              <a:t>‹#›</a:t>
            </a:fld>
            <a:endParaRPr lang="en-CA"/>
          </a:p>
        </p:txBody>
      </p:sp>
    </p:spTree>
    <p:extLst>
      <p:ext uri="{BB962C8B-B14F-4D97-AF65-F5344CB8AC3E}">
        <p14:creationId xmlns:p14="http://schemas.microsoft.com/office/powerpoint/2010/main" val="382485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C3E4FC92-2D67-41C6-B0A4-C6BA7FE27A36}"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3348655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7431D4AB-57CD-44EC-BF84-0F12F91348C5}" type="datetime1">
              <a:rPr lang="en-CA" smtClean="0"/>
              <a:t>2020-09-16</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4264145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4.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4.emf"/><Relationship Id="rId5" Type="http://schemas.openxmlformats.org/officeDocument/2006/relationships/oleObject" Target="../embeddings/oleObject5.bin"/><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5.wmf"/><Relationship Id="rId5" Type="http://schemas.openxmlformats.org/officeDocument/2006/relationships/oleObject" Target="../embeddings/oleObject6.bin"/><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70.png"/><Relationship Id="rId5" Type="http://schemas.openxmlformats.org/officeDocument/2006/relationships/image" Target="../media/image28.wmf"/><Relationship Id="rId4"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oleObject" Target="../embeddings/oleObject3.bin"/><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altLang="en-US" dirty="0"/>
              <a:t>第</a:t>
            </a:r>
            <a:r>
              <a:rPr lang="en-US" altLang="zh-CN" dirty="0"/>
              <a:t>4</a:t>
            </a:r>
            <a:r>
              <a:rPr lang="zh-CN" altLang="en-US" dirty="0"/>
              <a:t>章：标准误差</a:t>
            </a:r>
            <a:endParaRPr lang="en-CA" dirty="0"/>
          </a:p>
        </p:txBody>
      </p:sp>
      <p:pic>
        <p:nvPicPr>
          <p:cNvPr id="5" name="Picture 4" descr="A screenshot of a cell phone&#10;&#10;Description automatically generated">
            <a:extLst>
              <a:ext uri="{FF2B5EF4-FFF2-40B4-BE49-F238E27FC236}">
                <a16:creationId xmlns:a16="http://schemas.microsoft.com/office/drawing/2014/main" id="{92A58B86-36E3-436C-8053-4832C21B6C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953" y="3140149"/>
            <a:ext cx="4092131" cy="3717851"/>
          </a:xfrm>
          <a:prstGeom prst="rect">
            <a:avLst/>
          </a:prstGeom>
        </p:spPr>
      </p:pic>
      <p:sp>
        <p:nvSpPr>
          <p:cNvPr id="6" name="Footer Placeholder 5">
            <a:extLst>
              <a:ext uri="{FF2B5EF4-FFF2-40B4-BE49-F238E27FC236}">
                <a16:creationId xmlns:a16="http://schemas.microsoft.com/office/drawing/2014/main" id="{08D45579-36A2-43D0-AB57-D8D066EF43C1}"/>
              </a:ext>
            </a:extLst>
          </p:cNvPr>
          <p:cNvSpPr>
            <a:spLocks noGrp="1"/>
          </p:cNvSpPr>
          <p:nvPr>
            <p:ph type="ftr" sz="quarter" idx="11"/>
          </p:nvPr>
        </p:nvSpPr>
        <p:spPr>
          <a:xfrm>
            <a:off x="6570921" y="6108405"/>
            <a:ext cx="5283200" cy="457200"/>
          </a:xfrm>
        </p:spPr>
        <p:txBody>
          <a:bodyPr/>
          <a:lstStyle/>
          <a:p>
            <a:r>
              <a:rPr lang="zh-CN" altLang="en-US" dirty="0"/>
              <a:t>版权所有</a:t>
            </a:r>
            <a:r>
              <a:rPr lang="en-US" altLang="zh-CN" dirty="0"/>
              <a:t>@</a:t>
            </a:r>
            <a:r>
              <a:rPr lang="zh-CN" altLang="en-US" dirty="0"/>
              <a:t>上海财经大学出版社，使用需经授权</a:t>
            </a:r>
            <a:endParaRPr lang="en-CA" dirty="0"/>
          </a:p>
        </p:txBody>
      </p:sp>
    </p:spTree>
    <p:extLst>
      <p:ext uri="{BB962C8B-B14F-4D97-AF65-F5344CB8AC3E}">
        <p14:creationId xmlns:p14="http://schemas.microsoft.com/office/powerpoint/2010/main" val="2413735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sz="3600" kern="2200" cap="small" dirty="0">
                <a:effectLst/>
                <a:ea typeface="DengXian" panose="02010600030101010101" pitchFamily="2" charset="-122"/>
                <a:cs typeface="Times New Roman" panose="02020603050405020304" pitchFamily="18" charset="0"/>
              </a:rPr>
              <a:t>理解异方差</a:t>
            </a:r>
            <a:endParaRPr lang="en-CA" sz="3600" dirty="0"/>
          </a:p>
        </p:txBody>
      </p:sp>
      <p:sp>
        <p:nvSpPr>
          <p:cNvPr id="4" name="Footer Placeholder 3">
            <a:extLst>
              <a:ext uri="{FF2B5EF4-FFF2-40B4-BE49-F238E27FC236}">
                <a16:creationId xmlns:a16="http://schemas.microsoft.com/office/drawing/2014/main" id="{5E820A1C-A922-4A6A-BD3C-0AFCEDC422D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264475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65DE848-2EAA-8A45-8B1B-741F89A8A8F5}"/>
              </a:ext>
            </a:extLst>
          </p:cNvPr>
          <p:cNvSpPr>
            <a:spLocks noGrp="1"/>
          </p:cNvSpPr>
          <p:nvPr>
            <p:ph type="title"/>
          </p:nvPr>
        </p:nvSpPr>
        <p:spPr/>
        <p:txBody>
          <a:bodyPr/>
          <a:lstStyle/>
          <a:p>
            <a:r>
              <a:rPr kumimoji="1" lang="zh-CN" altLang="en-US" dirty="0"/>
              <a:t>定义</a:t>
            </a:r>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F9139E06-4F7E-B44C-8202-65C5CBB3C89C}"/>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异方差（</a:t>
                </a:r>
                <a:r>
                  <a:rPr lang="en-US" altLang="zh-CN" dirty="0"/>
                  <a:t>Heteroskedasticity</a:t>
                </a:r>
                <a:r>
                  <a:rPr lang="zh-CN" altLang="zh-CN" dirty="0"/>
                  <a:t>）是指每个观测点的干扰项方差不相等</a:t>
                </a:r>
                <a14:m>
                  <m:oMath xmlns:m="http://schemas.openxmlformats.org/officeDocument/2006/math">
                    <m:r>
                      <a:rPr lang="zh-CN" altLang="zh-CN">
                        <a:latin typeface="Cambria Math" panose="02040503050406030204" pitchFamily="18" charset="0"/>
                      </a:rPr>
                      <m:t>，</m:t>
                    </m:r>
                    <m:r>
                      <m:rPr>
                        <m:sty m:val="p"/>
                      </m:rPr>
                      <a:rPr lang="en-US" altLang="zh-CN">
                        <a:latin typeface="Cambria Math" panose="02040503050406030204" pitchFamily="18" charset="0"/>
                      </a:rPr>
                      <m:t>Var</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i</m:t>
                            </m:r>
                          </m:sub>
                        </m:sSub>
                      </m:e>
                    </m:d>
                    <m:r>
                      <a:rPr lang="en-US" altLang="zh-CN">
                        <a:latin typeface="Cambria Math" panose="02040503050406030204" pitchFamily="18" charset="0"/>
                      </a:rPr>
                      <m:t>=</m:t>
                    </m:r>
                    <m:sSubSup>
                      <m:sSubSupPr>
                        <m:ctrlPr>
                          <a:rPr lang="zh-CN" altLang="zh-CN" i="1">
                            <a:latin typeface="Cambria Math" panose="02040503050406030204" pitchFamily="18" charset="0"/>
                          </a:rPr>
                        </m:ctrlPr>
                      </m:sSubSupPr>
                      <m:e>
                        <m:r>
                          <a:rPr lang="en-US" altLang="zh-CN" i="1">
                            <a:latin typeface="Cambria Math" panose="02040503050406030204" pitchFamily="18" charset="0"/>
                          </a:rPr>
                          <m:t>𝜎</m:t>
                        </m:r>
                      </m:e>
                      <m:sub>
                        <m:r>
                          <a:rPr lang="en-US" altLang="zh-CN" i="1">
                            <a:latin typeface="Cambria Math" panose="02040503050406030204" pitchFamily="18" charset="0"/>
                          </a:rPr>
                          <m:t>𝑖</m:t>
                        </m:r>
                      </m:sub>
                      <m:sup>
                        <m:r>
                          <a:rPr lang="en-US" altLang="zh-CN" i="1">
                            <a:latin typeface="Cambria Math" panose="02040503050406030204" pitchFamily="18" charset="0"/>
                          </a:rPr>
                          <m:t>2</m:t>
                        </m:r>
                      </m:sup>
                    </m:sSubSup>
                  </m:oMath>
                </a14:m>
                <a:r>
                  <a:rPr lang="zh-CN" altLang="zh-CN" dirty="0"/>
                  <a:t>，但不同观测点的干扰项不相关，即对任意</a:t>
                </a:r>
                <a14:m>
                  <m:oMath xmlns:m="http://schemas.openxmlformats.org/officeDocument/2006/math">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𝑗</m:t>
                    </m:r>
                  </m:oMath>
                </a14:m>
                <a:r>
                  <a:rPr lang="zh-CN" altLang="zh-CN" dirty="0"/>
                  <a:t>，均有</a:t>
                </a:r>
                <a14:m>
                  <m:oMath xmlns:m="http://schemas.openxmlformats.org/officeDocument/2006/math">
                    <m:r>
                      <m:rPr>
                        <m:sty m:val="p"/>
                      </m:rPr>
                      <a:rPr lang="en-US"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i</m:t>
                            </m:r>
                          </m:sub>
                        </m:sSub>
                        <m:r>
                          <a:rPr lang="en-US" altLang="zh-CN">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j</m:t>
                            </m:r>
                          </m:sub>
                        </m:sSub>
                      </m:e>
                    </m:d>
                    <m:r>
                      <a:rPr lang="en-US" altLang="zh-CN">
                        <a:latin typeface="Cambria Math" panose="02040503050406030204" pitchFamily="18" charset="0"/>
                      </a:rPr>
                      <m:t>=0</m:t>
                    </m:r>
                    <m:r>
                      <a:rPr lang="zh-CN" altLang="en-US" b="0" i="0" smtClean="0">
                        <a:latin typeface="Cambria Math" panose="02040503050406030204" pitchFamily="18" charset="0"/>
                      </a:rPr>
                      <m:t>。</m:t>
                    </m:r>
                  </m:oMath>
                </a14:m>
                <a:r>
                  <a:rPr lang="zh-CN" altLang="zh-CN" dirty="0"/>
                  <a:t>异方差意味着每个观测点的干扰项是从独立但不相同的分布（</a:t>
                </a:r>
                <a:r>
                  <a:rPr lang="en-US" altLang="zh-CN" dirty="0"/>
                  <a:t>independent but non-identical distribution</a:t>
                </a:r>
                <a:r>
                  <a:rPr lang="zh-CN" altLang="zh-CN" dirty="0"/>
                  <a:t>）中产生的。</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kumimoji="1" lang="zh-CN" altLang="en-US" dirty="0"/>
                  <a:t>例如：</a:t>
                </a:r>
                <a:endParaRPr kumimoji="1" lang="en-US" altLang="zh-CN" dirty="0"/>
              </a:p>
              <a:p>
                <a:pPr marL="342000"/>
                <a:r>
                  <a:rPr lang="zh-CN" altLang="zh-CN" dirty="0"/>
                  <a:t>独立抽取</a:t>
                </a:r>
                <a14:m>
                  <m:oMath xmlns:m="http://schemas.openxmlformats.org/officeDocument/2006/math">
                    <m:r>
                      <a:rPr lang="en-US" altLang="zh-CN" i="1">
                        <a:latin typeface="Cambria Math" panose="02040503050406030204" pitchFamily="18" charset="0"/>
                      </a:rPr>
                      <m:t>𝑁</m:t>
                    </m:r>
                  </m:oMath>
                </a14:m>
                <a:r>
                  <a:rPr lang="zh-CN" altLang="zh-CN" dirty="0"/>
                  <a:t>个工人，通常教育水平高的人不仅平均收入较高，他们收入的波动范围也较大。因此这</a:t>
                </a:r>
                <a14:m>
                  <m:oMath xmlns:m="http://schemas.openxmlformats.org/officeDocument/2006/math">
                    <m:r>
                      <a:rPr lang="en-US" altLang="zh-CN" i="1">
                        <a:latin typeface="Cambria Math" panose="02040503050406030204" pitchFamily="18" charset="0"/>
                      </a:rPr>
                      <m:t>𝑁</m:t>
                    </m:r>
                  </m:oMath>
                </a14:m>
                <a:r>
                  <a:rPr lang="zh-CN" altLang="zh-CN" dirty="0"/>
                  <a:t>个观测点的干扰项方差是不一样的，使用异方差假设比同方差假设更符合实际情况。</a:t>
                </a:r>
                <a:r>
                  <a:rPr lang="zh-CN" altLang="zh-CN" dirty="0">
                    <a:effectLst/>
                  </a:rPr>
                  <a:t> </a:t>
                </a:r>
                <a:endParaRPr kumimoji="1" lang="en-US" altLang="zh-CN" dirty="0"/>
              </a:p>
              <a:p>
                <a:pPr marL="342900" indent="-342900">
                  <a:buFont typeface="Arial" panose="020B0604020202020204" pitchFamily="34" charset="0"/>
                  <a:buChar char="•"/>
                </a:pPr>
                <a:endParaRPr lang="zh-CN" altLang="zh-CN" dirty="0"/>
              </a:p>
            </p:txBody>
          </p:sp>
        </mc:Choice>
        <mc:Fallback xmlns="">
          <p:sp>
            <p:nvSpPr>
              <p:cNvPr id="3" name="文本占位符 2">
                <a:extLst>
                  <a:ext uri="{FF2B5EF4-FFF2-40B4-BE49-F238E27FC236}">
                    <a16:creationId xmlns:a16="http://schemas.microsoft.com/office/drawing/2014/main" id="{F9139E06-4F7E-B44C-8202-65C5CBB3C89C}"/>
                  </a:ext>
                </a:extLst>
              </p:cNvPr>
              <p:cNvSpPr>
                <a:spLocks noGrp="1" noRot="1" noChangeAspect="1" noMove="1" noResize="1" noEditPoints="1" noAdjustHandles="1" noChangeArrowheads="1" noChangeShapeType="1" noTextEdit="1"/>
              </p:cNvSpPr>
              <p:nvPr>
                <p:ph type="body" idx="1"/>
              </p:nvPr>
            </p:nvSpPr>
            <p:spPr>
              <a:blipFill>
                <a:blip r:embed="rId3"/>
                <a:stretch>
                  <a:fillRect l="-467" t="-1703" r="-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D039B7C2-82BD-404B-8D13-1E3977A79A6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24286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74E9DC-24D0-C24E-BC81-356B63C770D6}"/>
              </a:ext>
            </a:extLst>
          </p:cNvPr>
          <p:cNvSpPr>
            <a:spLocks noGrp="1"/>
          </p:cNvSpPr>
          <p:nvPr>
            <p:ph type="title"/>
          </p:nvPr>
        </p:nvSpPr>
        <p:spPr/>
        <p:txBody>
          <a:bodyPr/>
          <a:lstStyle/>
          <a:p>
            <a:r>
              <a:rPr lang="zh-CN" altLang="zh-CN" dirty="0"/>
              <a:t>理解异方差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D294ED4-E932-4C4F-9C5F-154A92C4CFC4}"/>
                  </a:ext>
                </a:extLst>
              </p:cNvPr>
              <p:cNvSpPr>
                <a:spLocks noGrp="1"/>
              </p:cNvSpPr>
              <p:nvPr>
                <p:ph type="body" idx="1"/>
              </p:nvPr>
            </p:nvSpPr>
            <p:spPr/>
            <p:txBody>
              <a:bodyPr/>
              <a:lstStyle/>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zh-CN" dirty="0"/>
                  <a:t>干扰项的方差矩阵</a:t>
                </a:r>
                <a:r>
                  <a:rPr lang="zh-CN" altLang="en-US" dirty="0"/>
                  <a:t>为</a:t>
                </a:r>
                <a:r>
                  <a:rPr lang="zh-CN" altLang="zh-CN" dirty="0"/>
                  <a:t>对角矩阵（</a:t>
                </a:r>
                <a:r>
                  <a:rPr lang="en-US" altLang="zh-CN" dirty="0"/>
                  <a:t>diagonal matrix</a:t>
                </a:r>
                <a:r>
                  <a:rPr lang="zh-CN" altLang="zh-CN" dirty="0"/>
                  <a:t>）</a:t>
                </a:r>
                <a:r>
                  <a:rPr lang="zh-CN" altLang="en-US" dirty="0"/>
                  <a:t>，即为</a:t>
                </a:r>
                <a:endParaRPr lang="en-US" altLang="zh-CN" dirty="0"/>
              </a:p>
              <a:p>
                <a:endParaRPr lang="en-US" altLang="zh-CN" dirty="0"/>
              </a:p>
              <a:p>
                <a:pPr algn="ctr"/>
                <a14:m>
                  <m:oMath xmlns:m="http://schemas.openxmlformats.org/officeDocument/2006/math">
                    <m:r>
                      <a:rPr lang="en-CA" altLang="zh-CN" i="1">
                        <a:latin typeface="Cambria Math" panose="02040503050406030204" pitchFamily="18" charset="0"/>
                      </a:rPr>
                      <m:t>𝐸</m:t>
                    </m:r>
                    <m:r>
                      <a:rPr lang="en-CA" altLang="zh-CN" i="1">
                        <a:latin typeface="Cambria Math" panose="02040503050406030204" pitchFamily="18" charset="0"/>
                      </a:rPr>
                      <m:t>(</m:t>
                    </m:r>
                    <m:r>
                      <a:rPr lang="en-CA" altLang="zh-CN" b="1" i="1">
                        <a:latin typeface="Cambria Math" panose="02040503050406030204" pitchFamily="18" charset="0"/>
                      </a:rPr>
                      <m:t>𝒆</m:t>
                    </m:r>
                    <m:sSup>
                      <m:sSupPr>
                        <m:ctrlPr>
                          <a:rPr lang="zh-CN" altLang="zh-CN" i="1">
                            <a:latin typeface="Cambria Math" panose="02040503050406030204" pitchFamily="18" charset="0"/>
                          </a:rPr>
                        </m:ctrlPr>
                      </m:sSupPr>
                      <m:e>
                        <m:r>
                          <a:rPr lang="en-CA" altLang="zh-CN" b="1" i="1">
                            <a:latin typeface="Cambria Math" panose="02040503050406030204" pitchFamily="18" charset="0"/>
                          </a:rPr>
                          <m:t>𝒆</m:t>
                        </m:r>
                      </m:e>
                      <m:sup>
                        <m:r>
                          <a:rPr lang="en-CA" altLang="zh-CN" i="1">
                            <a:latin typeface="Cambria Math" panose="02040503050406030204" pitchFamily="18" charset="0"/>
                          </a:rPr>
                          <m:t>′</m:t>
                        </m:r>
                      </m:sup>
                    </m:sSup>
                    <m:r>
                      <a:rPr lang="en-CA" altLang="zh-CN" i="1">
                        <a:latin typeface="Cambria Math" panose="02040503050406030204" pitchFamily="18" charset="0"/>
                      </a:rPr>
                      <m:t>)=</m:t>
                    </m:r>
                    <m:d>
                      <m:dPr>
                        <m:begChr m:val="["/>
                        <m:endChr m:val="]"/>
                        <m:ctrlPr>
                          <a:rPr lang="zh-CN" altLang="zh-CN" i="1">
                            <a:latin typeface="Cambria Math" panose="02040503050406030204" pitchFamily="18" charset="0"/>
                          </a:rPr>
                        </m:ctrlPr>
                      </m:dPr>
                      <m:e>
                        <m:m>
                          <m:mPr>
                            <m:mcs>
                              <m:mc>
                                <m:mcPr>
                                  <m:count m:val="5"/>
                                  <m:mcJc m:val="center"/>
                                </m:mcPr>
                              </m:mc>
                            </m:mcs>
                            <m:ctrlPr>
                              <a:rPr lang="zh-CN" altLang="zh-CN" i="1">
                                <a:latin typeface="Cambria Math" panose="02040503050406030204" pitchFamily="18" charset="0"/>
                              </a:rPr>
                            </m:ctrlPr>
                          </m:mPr>
                          <m:mr>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1</m:t>
                                  </m:r>
                                </m:sub>
                                <m:sup>
                                  <m:r>
                                    <a:rPr lang="en-CA" altLang="zh-CN" i="1">
                                      <a:latin typeface="Cambria Math" panose="02040503050406030204" pitchFamily="18" charset="0"/>
                                    </a:rPr>
                                    <m:t>2</m:t>
                                  </m:r>
                                </m:sup>
                              </m:sSubSup>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2</m:t>
                                  </m:r>
                                </m:sub>
                                <m:sup>
                                  <m:r>
                                    <a:rPr lang="en-CA" altLang="zh-CN" i="1">
                                      <a:latin typeface="Cambria Math" panose="02040503050406030204" pitchFamily="18" charset="0"/>
                                    </a:rPr>
                                    <m:t>2</m:t>
                                  </m:r>
                                </m:sup>
                              </m:sSubSup>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3</m:t>
                                  </m:r>
                                </m:sub>
                                <m:sup>
                                  <m:r>
                                    <a:rPr lang="en-CA" altLang="zh-CN" i="1">
                                      <a:latin typeface="Cambria Math" panose="02040503050406030204" pitchFamily="18" charset="0"/>
                                    </a:rPr>
                                    <m:t>2</m:t>
                                  </m:r>
                                </m:sup>
                              </m:sSubSup>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𝑁</m:t>
                                  </m:r>
                                </m:sub>
                                <m:sup>
                                  <m:r>
                                    <a:rPr lang="en-CA" altLang="zh-CN" i="1">
                                      <a:latin typeface="Cambria Math" panose="02040503050406030204" pitchFamily="18" charset="0"/>
                                    </a:rPr>
                                    <m:t>2</m:t>
                                  </m:r>
                                </m:sup>
                              </m:sSubSup>
                            </m:e>
                          </m:mr>
                        </m:m>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d>
                      <m:dPr>
                        <m:begChr m:val="["/>
                        <m:endChr m:val="]"/>
                        <m:ctrlPr>
                          <a:rPr lang="zh-CN" altLang="zh-CN" i="1">
                            <a:latin typeface="Cambria Math" panose="02040503050406030204" pitchFamily="18" charset="0"/>
                          </a:rPr>
                        </m:ctrlPr>
                      </m:dPr>
                      <m:e>
                        <m:m>
                          <m:mPr>
                            <m:mcs>
                              <m:mc>
                                <m:mcPr>
                                  <m:count m:val="5"/>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1</m:t>
                                  </m:r>
                                </m:sub>
                              </m:sSub>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2</m:t>
                                  </m:r>
                                </m:sub>
                              </m:sSub>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3</m:t>
                                  </m:r>
                                </m:sub>
                              </m:sSub>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𝑁</m:t>
                                  </m:r>
                                </m:sub>
                              </m:sSub>
                            </m:e>
                          </m:mr>
                        </m:m>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lang="zh-CN" altLang="zh-CN" dirty="0"/>
                  <a:t> </a:t>
                </a:r>
                <a:endParaRPr lang="en-US" altLang="zh-CN" dirty="0"/>
              </a:p>
              <a:p>
                <a:pPr algn="ctr"/>
                <a:endParaRPr lang="en-US" altLang="zh-CN" dirty="0"/>
              </a:p>
              <a:p>
                <a:pPr marL="342000"/>
                <a:r>
                  <a:rPr lang="zh-CN" altLang="zh-CN" dirty="0"/>
                  <a:t>对任意</a:t>
                </a:r>
                <a14:m>
                  <m:oMath xmlns:m="http://schemas.openxmlformats.org/officeDocument/2006/math">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oMath>
                </a14:m>
                <a:r>
                  <a:rPr lang="zh-CN" altLang="zh-CN" dirty="0"/>
                  <a:t>，均有</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𝑗</m:t>
                        </m:r>
                      </m:sub>
                      <m:sup>
                        <m:r>
                          <a:rPr lang="en-CA" altLang="zh-CN" i="1">
                            <a:latin typeface="Cambria Math" panose="02040503050406030204" pitchFamily="18" charset="0"/>
                          </a:rPr>
                          <m:t>2</m:t>
                        </m:r>
                      </m:sup>
                    </m:sSubSup>
                  </m:oMath>
                </a14:m>
                <a:r>
                  <a:rPr lang="zh-CN" altLang="zh-CN" dirty="0"/>
                  <a:t> </a:t>
                </a:r>
                <a:endParaRPr kumimoji="1" lang="zh-CN" altLang="en-US" dirty="0"/>
              </a:p>
              <a:p>
                <a:pPr marL="342900" indent="-342900">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CD294ED4-E932-4C4F-9C5F-154A92C4CFC4}"/>
                  </a:ext>
                </a:extLst>
              </p:cNvPr>
              <p:cNvSpPr>
                <a:spLocks noGrp="1" noRot="1" noChangeAspect="1" noMove="1" noResize="1" noEditPoints="1" noAdjustHandles="1" noChangeArrowheads="1" noChangeShapeType="1" noTextEdit="1"/>
              </p:cNvSpPr>
              <p:nvPr>
                <p:ph type="body" idx="1"/>
              </p:nvPr>
            </p:nvSpPr>
            <p:spPr>
              <a:blipFill>
                <a:blip r:embed="rId3"/>
                <a:stretch>
                  <a:fillRect l="-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C7E66FBA-6AA2-4D78-94A0-D6429421127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907176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630EFB-49FB-564D-8DE3-2E2E2A331A2D}"/>
              </a:ext>
            </a:extLst>
          </p:cNvPr>
          <p:cNvSpPr>
            <a:spLocks noGrp="1"/>
          </p:cNvSpPr>
          <p:nvPr>
            <p:ph type="title"/>
          </p:nvPr>
        </p:nvSpPr>
        <p:spPr/>
        <p:txBody>
          <a:bodyPr/>
          <a:lstStyle/>
          <a:p>
            <a:r>
              <a:rPr lang="zh-CN" altLang="zh-CN" dirty="0"/>
              <a:t>理解异方差 </a:t>
            </a:r>
            <a:endParaRPr kumimoji="1" lang="zh-CN" altLang="en-US" dirty="0"/>
          </a:p>
        </p:txBody>
      </p:sp>
      <p:pic>
        <p:nvPicPr>
          <p:cNvPr id="4" name="Picture 361">
            <a:extLst>
              <a:ext uri="{FF2B5EF4-FFF2-40B4-BE49-F238E27FC236}">
                <a16:creationId xmlns:a16="http://schemas.microsoft.com/office/drawing/2014/main" id="{47390C8F-AA4D-3A46-ACDB-8074B28514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9806" y="1657364"/>
            <a:ext cx="6663522" cy="4039932"/>
          </a:xfrm>
          <a:prstGeom prst="rect">
            <a:avLst/>
          </a:prstGeom>
          <a:noFill/>
          <a:ln>
            <a:noFill/>
          </a:ln>
        </p:spPr>
      </p:pic>
      <p:sp>
        <p:nvSpPr>
          <p:cNvPr id="5" name="矩形 4">
            <a:extLst>
              <a:ext uri="{FF2B5EF4-FFF2-40B4-BE49-F238E27FC236}">
                <a16:creationId xmlns:a16="http://schemas.microsoft.com/office/drawing/2014/main" id="{D92059D0-F347-554C-8BF0-4D54E033AB81}"/>
              </a:ext>
            </a:extLst>
          </p:cNvPr>
          <p:cNvSpPr/>
          <p:nvPr/>
        </p:nvSpPr>
        <p:spPr>
          <a:xfrm>
            <a:off x="3962172" y="5613454"/>
            <a:ext cx="3839513" cy="463973"/>
          </a:xfrm>
          <a:prstGeom prst="rect">
            <a:avLst/>
          </a:prstGeom>
        </p:spPr>
        <p:txBody>
          <a:bodyPr wrap="none">
            <a:spAutoFit/>
          </a:bodyPr>
          <a:lstStyle/>
          <a:p>
            <a:pPr indent="304800" algn="ctr">
              <a:lnSpc>
                <a:spcPct val="150000"/>
              </a:lnSpc>
              <a:spcAft>
                <a:spcPts val="0"/>
              </a:spcAft>
            </a:pPr>
            <a:r>
              <a:rPr lang="zh-CN" altLang="zh-CN" b="1" kern="100" dirty="0">
                <a:latin typeface="Times New Roman" panose="02020603050405020304" pitchFamily="18" charset="0"/>
                <a:ea typeface="DengXian" panose="02010600030101010101" pitchFamily="2" charset="-122"/>
                <a:cs typeface="Times New Roman" panose="02020603050405020304" pitchFamily="18" charset="0"/>
              </a:rPr>
              <a:t>图</a:t>
            </a:r>
            <a:r>
              <a:rPr lang="en-US" altLang="zh-CN" b="1" kern="100" dirty="0">
                <a:latin typeface="Times New Roman" panose="02020603050405020304" pitchFamily="18" charset="0"/>
                <a:ea typeface="DengXian" panose="02010600030101010101" pitchFamily="2" charset="-122"/>
                <a:cs typeface="Times New Roman" panose="02020603050405020304" pitchFamily="18" charset="0"/>
              </a:rPr>
              <a:t>4.2</a:t>
            </a:r>
            <a:r>
              <a:rPr lang="zh-CN" altLang="en-US" b="1" kern="100" dirty="0">
                <a:latin typeface="Times New Roman" panose="02020603050405020304" pitchFamily="18" charset="0"/>
                <a:ea typeface="DengXian" panose="02010600030101010101" pitchFamily="2" charset="-122"/>
                <a:cs typeface="Times New Roman" panose="02020603050405020304" pitchFamily="18" charset="0"/>
              </a:rPr>
              <a:t> </a:t>
            </a:r>
            <a:r>
              <a:rPr lang="zh-CN" altLang="zh-CN" b="1" dirty="0">
                <a:latin typeface="Calibri" panose="020F0502020204030204" pitchFamily="34" charset="0"/>
                <a:ea typeface="DengXian" panose="02010600030101010101" pitchFamily="2" charset="-122"/>
                <a:cs typeface="Times New Roman" panose="02020603050405020304" pitchFamily="18" charset="0"/>
              </a:rPr>
              <a:t>异方差情况下干扰项的分布</a:t>
            </a:r>
            <a:endParaRPr lang="zh-CN" altLang="zh-CN" sz="1600" dirty="0">
              <a:effectLst/>
              <a:latin typeface="Calibri" panose="020F0502020204030204" pitchFamily="34" charset="0"/>
              <a:ea typeface="DengXian" panose="02010600030101010101" pitchFamily="2" charset="-122"/>
              <a:cs typeface="Times New Roman" panose="02020603050405020304" pitchFamily="18" charset="0"/>
            </a:endParaRPr>
          </a:p>
        </p:txBody>
      </p:sp>
      <p:grpSp>
        <p:nvGrpSpPr>
          <p:cNvPr id="6" name="Group 133">
            <a:extLst>
              <a:ext uri="{FF2B5EF4-FFF2-40B4-BE49-F238E27FC236}">
                <a16:creationId xmlns:a16="http://schemas.microsoft.com/office/drawing/2014/main" id="{88C68D42-D5CC-1A4A-A75E-C9704A685B7B}"/>
              </a:ext>
            </a:extLst>
          </p:cNvPr>
          <p:cNvGrpSpPr/>
          <p:nvPr/>
        </p:nvGrpSpPr>
        <p:grpSpPr>
          <a:xfrm>
            <a:off x="5826869" y="3581944"/>
            <a:ext cx="3181929" cy="1518043"/>
            <a:chOff x="0" y="990600"/>
            <a:chExt cx="2189869" cy="732525"/>
          </a:xfrm>
        </p:grpSpPr>
        <mc:AlternateContent xmlns:mc="http://schemas.openxmlformats.org/markup-compatibility/2006" xmlns:a14="http://schemas.microsoft.com/office/drawing/2010/main">
          <mc:Choice Requires="a14">
            <p:sp>
              <p:nvSpPr>
                <p:cNvPr id="7" name="Text Box 134">
                  <a:extLst>
                    <a:ext uri="{FF2B5EF4-FFF2-40B4-BE49-F238E27FC236}">
                      <a16:creationId xmlns:a16="http://schemas.microsoft.com/office/drawing/2014/main" id="{3AF89F4E-5AA4-2441-9708-118D61F098DD}"/>
                    </a:ext>
                  </a:extLst>
                </p:cNvPr>
                <p:cNvSpPr txBox="1"/>
                <p:nvPr/>
              </p:nvSpPr>
              <p:spPr>
                <a:xfrm>
                  <a:off x="0" y="1416050"/>
                  <a:ext cx="2189869" cy="3070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zh-CN"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𝛼</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𝛽</m:t>
                        </m:r>
                        <m:sSub>
                          <m:sSubPr>
                            <m:ctrlPr>
                              <a:rPr lang="zh-CN"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zh-CN"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dirty="0">
                      <a:effectLst/>
                      <a:latin typeface="Calibri" panose="020F0502020204030204" pitchFamily="34" charset="0"/>
                      <a:ea typeface="DengXian" panose="02010600030101010101" pitchFamily="2" charset="-122"/>
                      <a:cs typeface="Times New Roman" panose="02020603050405020304" pitchFamily="18" charset="0"/>
                    </a:rPr>
                    <a:t> </a:t>
                  </a:r>
                  <a:endParaRPr lang="zh-CN"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7" name="Text Box 134">
                  <a:extLst>
                    <a:ext uri="{FF2B5EF4-FFF2-40B4-BE49-F238E27FC236}">
                      <a16:creationId xmlns:a16="http://schemas.microsoft.com/office/drawing/2014/main" id="{3AF89F4E-5AA4-2441-9708-118D61F098DD}"/>
                    </a:ext>
                  </a:extLst>
                </p:cNvPr>
                <p:cNvSpPr txBox="1">
                  <a:spLocks noRot="1" noChangeAspect="1" noMove="1" noResize="1" noEditPoints="1" noAdjustHandles="1" noChangeArrowheads="1" noChangeShapeType="1" noTextEdit="1"/>
                </p:cNvSpPr>
                <p:nvPr/>
              </p:nvSpPr>
              <p:spPr>
                <a:xfrm>
                  <a:off x="0" y="1416050"/>
                  <a:ext cx="2189869" cy="307075"/>
                </a:xfrm>
                <a:prstGeom prst="rect">
                  <a:avLst/>
                </a:prstGeom>
                <a:blipFill>
                  <a:blip r:embed="rId4"/>
                  <a:stretch>
                    <a:fillRect/>
                  </a:stretch>
                </a:blipFill>
                <a:ln w="6350">
                  <a:noFill/>
                </a:ln>
              </p:spPr>
              <p:txBody>
                <a:bodyPr/>
                <a:lstStyle/>
                <a:p>
                  <a:r>
                    <a:rPr lang="zh-CN" altLang="en-US">
                      <a:noFill/>
                    </a:rPr>
                    <a:t> </a:t>
                  </a:r>
                </a:p>
              </p:txBody>
            </p:sp>
          </mc:Fallback>
        </mc:AlternateContent>
        <p:cxnSp>
          <p:nvCxnSpPr>
            <p:cNvPr id="8" name="Straight Arrow Connector 135">
              <a:extLst>
                <a:ext uri="{FF2B5EF4-FFF2-40B4-BE49-F238E27FC236}">
                  <a16:creationId xmlns:a16="http://schemas.microsoft.com/office/drawing/2014/main" id="{672CA4E2-3FF4-5D41-A539-A99881D86FF2}"/>
                </a:ext>
              </a:extLst>
            </p:cNvPr>
            <p:cNvCxnSpPr/>
            <p:nvPr/>
          </p:nvCxnSpPr>
          <p:spPr>
            <a:xfrm flipH="1" flipV="1">
              <a:off x="825500" y="990600"/>
              <a:ext cx="109182" cy="429904"/>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sp>
        <p:nvSpPr>
          <p:cNvPr id="9" name="Text Placeholder 8">
            <a:extLst>
              <a:ext uri="{FF2B5EF4-FFF2-40B4-BE49-F238E27FC236}">
                <a16:creationId xmlns:a16="http://schemas.microsoft.com/office/drawing/2014/main" id="{9939FC83-5CAC-4AB1-82D8-F61911E7DFE5}"/>
              </a:ext>
            </a:extLst>
          </p:cNvPr>
          <p:cNvSpPr>
            <a:spLocks noGrp="1"/>
          </p:cNvSpPr>
          <p:nvPr>
            <p:ph type="body" idx="1"/>
          </p:nvPr>
        </p:nvSpPr>
        <p:spPr>
          <a:xfrm>
            <a:off x="10434084" y="1066800"/>
            <a:ext cx="945116" cy="5221061"/>
          </a:xfrm>
        </p:spPr>
        <p:txBody>
          <a:bodyPr/>
          <a:lstStyle/>
          <a:p>
            <a:endParaRPr lang="en-CA" dirty="0"/>
          </a:p>
        </p:txBody>
      </p:sp>
      <p:sp>
        <p:nvSpPr>
          <p:cNvPr id="3" name="Footer Placeholder 2">
            <a:extLst>
              <a:ext uri="{FF2B5EF4-FFF2-40B4-BE49-F238E27FC236}">
                <a16:creationId xmlns:a16="http://schemas.microsoft.com/office/drawing/2014/main" id="{403C2522-55DB-43EB-B14F-9DED003DF5B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97812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0F8B21-91EC-B249-9D92-56A9DDDB106D}"/>
              </a:ext>
            </a:extLst>
          </p:cNvPr>
          <p:cNvSpPr>
            <a:spLocks noGrp="1"/>
          </p:cNvSpPr>
          <p:nvPr>
            <p:ph type="title"/>
          </p:nvPr>
        </p:nvSpPr>
        <p:spPr/>
        <p:txBody>
          <a:bodyPr/>
          <a:lstStyle/>
          <a:p>
            <a:r>
              <a:rPr lang="zh-CN" altLang="zh-CN" dirty="0"/>
              <a:t>处理方法 </a:t>
            </a:r>
            <a:endParaRPr kumimoji="1" lang="zh-CN" altLang="en-US" dirty="0"/>
          </a:p>
        </p:txBody>
      </p:sp>
      <p:sp>
        <p:nvSpPr>
          <p:cNvPr id="3" name="文本占位符 2">
            <a:extLst>
              <a:ext uri="{FF2B5EF4-FFF2-40B4-BE49-F238E27FC236}">
                <a16:creationId xmlns:a16="http://schemas.microsoft.com/office/drawing/2014/main" id="{F6C45DDC-D419-7047-9D36-DCA116E10D9E}"/>
              </a:ext>
            </a:extLst>
          </p:cNvPr>
          <p:cNvSpPr>
            <a:spLocks noGrp="1"/>
          </p:cNvSpPr>
          <p:nvPr>
            <p:ph type="body" idx="1"/>
          </p:nvPr>
        </p:nvSpPr>
        <p:spPr/>
        <p:txBody>
          <a:bodyPr/>
          <a:lstStyle/>
          <a:p>
            <a:pPr marL="342900" indent="-342900">
              <a:buFont typeface="Wingdings" pitchFamily="2" charset="2"/>
              <a:buChar char="p"/>
            </a:pPr>
            <a:endParaRPr lang="en-US" altLang="zh-CN" b="1" dirty="0"/>
          </a:p>
          <a:p>
            <a:pPr marL="457200" indent="-457200">
              <a:buFont typeface="+mj-lt"/>
              <a:buAutoNum type="alphaUcPeriod"/>
            </a:pPr>
            <a:r>
              <a:rPr lang="zh-CN" altLang="zh-CN" b="1" dirty="0">
                <a:solidFill>
                  <a:srgbClr val="C00000"/>
                </a:solidFill>
              </a:rPr>
              <a:t>使用</a:t>
            </a:r>
            <a:r>
              <a:rPr lang="en-US" altLang="zh-CN" b="1" dirty="0">
                <a:solidFill>
                  <a:srgbClr val="C00000"/>
                </a:solidFill>
              </a:rPr>
              <a:t>OLS</a:t>
            </a:r>
            <a:r>
              <a:rPr lang="zh-CN" altLang="zh-CN" b="1" dirty="0">
                <a:solidFill>
                  <a:srgbClr val="C00000"/>
                </a:solidFill>
              </a:rPr>
              <a:t>估计并计算稳健标准误（</a:t>
            </a:r>
            <a:r>
              <a:rPr lang="en-US" altLang="zh-CN" b="1" dirty="0">
                <a:solidFill>
                  <a:srgbClr val="C00000"/>
                </a:solidFill>
              </a:rPr>
              <a:t>robust standard error</a:t>
            </a:r>
            <a:r>
              <a:rPr lang="zh-CN" altLang="zh-CN" b="1" dirty="0">
                <a:solidFill>
                  <a:srgbClr val="C00000"/>
                </a:solidFill>
              </a:rPr>
              <a:t>）</a:t>
            </a:r>
            <a:endParaRPr lang="en-US" altLang="zh-CN" b="1" dirty="0">
              <a:solidFill>
                <a:srgbClr val="C00000"/>
              </a:solidFill>
            </a:endParaRPr>
          </a:p>
          <a:p>
            <a:pPr marL="342000"/>
            <a:r>
              <a:rPr lang="zh-CN" altLang="zh-CN" dirty="0"/>
              <a:t>如果</a:t>
            </a:r>
            <a:r>
              <a:rPr lang="zh-CN" altLang="en-US" dirty="0"/>
              <a:t>已知存在异方差，但</a:t>
            </a:r>
            <a:r>
              <a:rPr lang="zh-CN" altLang="zh-CN" dirty="0"/>
              <a:t>不知道异方差的具体情况，通常使用</a:t>
            </a:r>
            <a:r>
              <a:rPr lang="en-US" altLang="zh-CN" dirty="0"/>
              <a:t>OLS</a:t>
            </a:r>
            <a:r>
              <a:rPr lang="zh-CN" altLang="zh-CN" dirty="0"/>
              <a:t>的方法并计算在异方差情况下</a:t>
            </a:r>
            <a:r>
              <a:rPr lang="en-US" altLang="zh-CN" dirty="0"/>
              <a:t>OLS</a:t>
            </a:r>
            <a:r>
              <a:rPr lang="zh-CN" altLang="zh-CN" dirty="0"/>
              <a:t>估计值的标准误。 </a:t>
            </a:r>
            <a:endParaRPr lang="en-US" altLang="zh-CN" dirty="0"/>
          </a:p>
          <a:p>
            <a:pPr marL="342000"/>
            <a:endParaRPr lang="en-US" altLang="zh-CN" dirty="0"/>
          </a:p>
          <a:p>
            <a:pPr marL="457200" indent="-457200">
              <a:buFont typeface="+mj-lt"/>
              <a:buAutoNum type="alphaUcPeriod" startAt="2"/>
            </a:pPr>
            <a:r>
              <a:rPr lang="zh-CN" altLang="zh-CN" b="1" dirty="0">
                <a:solidFill>
                  <a:srgbClr val="C00000"/>
                </a:solidFill>
              </a:rPr>
              <a:t>广义最小二乘法</a:t>
            </a:r>
            <a:r>
              <a:rPr lang="en-US" altLang="zh-CN" b="1" dirty="0">
                <a:solidFill>
                  <a:srgbClr val="C00000"/>
                </a:solidFill>
              </a:rPr>
              <a:t>(GLS</a:t>
            </a:r>
            <a:r>
              <a:rPr lang="zh-CN" altLang="en-US" b="1" dirty="0">
                <a:solidFill>
                  <a:srgbClr val="C00000"/>
                </a:solidFill>
              </a:rPr>
              <a:t>，</a:t>
            </a:r>
            <a:r>
              <a:rPr lang="en-CA" altLang="zh-CN" b="1" dirty="0">
                <a:solidFill>
                  <a:srgbClr val="C00000"/>
                </a:solidFill>
              </a:rPr>
              <a:t> Generalized Least Square </a:t>
            </a:r>
            <a:r>
              <a:rPr lang="en-US" altLang="zh-CN" b="1" dirty="0">
                <a:solidFill>
                  <a:srgbClr val="C00000"/>
                </a:solidFill>
              </a:rPr>
              <a:t>)</a:t>
            </a:r>
            <a:r>
              <a:rPr lang="zh-CN" altLang="zh-CN" dirty="0">
                <a:solidFill>
                  <a:srgbClr val="C00000"/>
                </a:solidFill>
              </a:rPr>
              <a:t> </a:t>
            </a:r>
            <a:endParaRPr lang="en-US" altLang="zh-CN" dirty="0">
              <a:solidFill>
                <a:srgbClr val="C00000"/>
              </a:solidFill>
            </a:endParaRPr>
          </a:p>
          <a:p>
            <a:pPr marL="342000"/>
            <a:r>
              <a:rPr lang="zh-CN" altLang="zh-CN" dirty="0"/>
              <a:t>如果干扰项异方差的具体形式</a:t>
            </a:r>
            <a:r>
              <a:rPr lang="zh-CN" altLang="en-US" dirty="0"/>
              <a:t>已知</a:t>
            </a:r>
            <a:r>
              <a:rPr lang="zh-CN" altLang="zh-CN" dirty="0"/>
              <a:t>，可以采用</a:t>
            </a:r>
            <a:r>
              <a:rPr lang="en-US" altLang="zh-CN" dirty="0"/>
              <a:t>GLS</a:t>
            </a:r>
            <a:r>
              <a:rPr lang="zh-CN" altLang="zh-CN" dirty="0"/>
              <a:t>方法对干扰项方差较大的观测点赋予较小的权重</a:t>
            </a:r>
            <a:r>
              <a:rPr lang="zh-CN" altLang="en-US" dirty="0"/>
              <a:t>。</a:t>
            </a:r>
            <a:endParaRPr lang="en-US" altLang="zh-CN" dirty="0"/>
          </a:p>
        </p:txBody>
      </p:sp>
      <p:sp>
        <p:nvSpPr>
          <p:cNvPr id="4" name="Footer Placeholder 3">
            <a:extLst>
              <a:ext uri="{FF2B5EF4-FFF2-40B4-BE49-F238E27FC236}">
                <a16:creationId xmlns:a16="http://schemas.microsoft.com/office/drawing/2014/main" id="{03A0F5AC-0F13-4D76-BEFE-6B62A06BCFB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10984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7BABBC3-0F3D-924F-BEFD-AB1BEEFCEE2C}"/>
              </a:ext>
            </a:extLst>
          </p:cNvPr>
          <p:cNvSpPr>
            <a:spLocks noGrp="1"/>
          </p:cNvSpPr>
          <p:nvPr>
            <p:ph type="title"/>
          </p:nvPr>
        </p:nvSpPr>
        <p:spPr/>
        <p:txBody>
          <a:bodyPr/>
          <a:lstStyle/>
          <a:p>
            <a:pPr marL="514350" indent="-514350">
              <a:buFont typeface="+mj-lt"/>
              <a:buAutoNum type="alphaUcPeriod"/>
            </a:pPr>
            <a:r>
              <a:rPr lang="zh-CN" altLang="zh-CN" dirty="0"/>
              <a:t>使用</a:t>
            </a:r>
            <a:r>
              <a:rPr lang="en-US" altLang="zh-CN" dirty="0"/>
              <a:t>OLS</a:t>
            </a:r>
            <a:r>
              <a:rPr lang="zh-CN" altLang="zh-CN" dirty="0"/>
              <a:t>估计</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1CDA9D4B-1805-9840-8507-35DFDDA9F2EC}"/>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在异方差的情况下，如果</a:t>
                </a:r>
                <a:r>
                  <a:rPr lang="zh-CN" altLang="en-US" dirty="0"/>
                  <a:t>仍</a:t>
                </a:r>
                <a:r>
                  <a:rPr lang="zh-CN" altLang="zh-CN" dirty="0"/>
                  <a:t>使用</a:t>
                </a:r>
                <a:r>
                  <a:rPr lang="en-CA" altLang="zh-CN" dirty="0"/>
                  <a:t>OLS</a:t>
                </a:r>
                <a:r>
                  <a:rPr lang="zh-CN" altLang="zh-CN" dirty="0"/>
                  <a:t>估计原方程系数，该系数估计值为：</a:t>
                </a:r>
              </a:p>
              <a:p>
                <a:pPr/>
                <a14:m>
                  <m:oMathPara xmlns:m="http://schemas.openxmlformats.org/officeDocument/2006/math">
                    <m:oMathParaPr>
                      <m:jc m:val="centerGroup"/>
                    </m:oMathParaPr>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CA"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acc>
                            <m:accPr>
                              <m:chr m:val="̂"/>
                              <m:ctrlPr>
                                <a:rPr lang="zh-CN" altLang="zh-CN" sz="2000" b="1" i="1">
                                  <a:latin typeface="Cambria Math" panose="02040503050406030204" pitchFamily="18" charset="0"/>
                                </a:rPr>
                              </m:ctrlPr>
                            </m:accPr>
                            <m:e>
                              <m:r>
                                <a:rPr lang="en-CA" altLang="zh-CN" sz="2000" b="1" i="1">
                                  <a:latin typeface="Cambria Math" panose="02040503050406030204" pitchFamily="18" charset="0"/>
                                </a:rPr>
                                <m:t>𝜷</m:t>
                              </m:r>
                            </m:e>
                          </m:acc>
                        </m:e>
                        <m:sup>
                          <m:r>
                            <a:rPr lang="en-CA" altLang="zh-CN" sz="2000" i="1">
                              <a:latin typeface="Cambria Math" panose="02040503050406030204" pitchFamily="18" charset="0"/>
                            </a:rPr>
                            <m:t>𝑂𝐿𝑆</m:t>
                          </m:r>
                        </m:sup>
                      </m:sSup>
                      <m:r>
                        <a:rPr lang="en-CA"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𝑿</m:t>
                              </m:r>
                            </m:e>
                          </m:d>
                        </m:e>
                        <m:sup>
                          <m:r>
                            <a:rPr lang="en-CA" altLang="zh-CN" sz="2000" b="1" i="1">
                              <a:latin typeface="Cambria Math" panose="02040503050406030204" pitchFamily="18" charset="0"/>
                            </a:rPr>
                            <m:t>−</m:t>
                          </m:r>
                          <m:r>
                            <a:rPr lang="en-CA"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𝒀</m:t>
                      </m:r>
                      <m:r>
                        <a:rPr lang="en-CA" altLang="zh-CN" sz="2000" b="1" i="1">
                          <a:latin typeface="Cambria Math" panose="02040503050406030204" pitchFamily="18" charset="0"/>
                        </a:rPr>
                        <m:t>=</m:t>
                      </m:r>
                      <m:r>
                        <a:rPr lang="en-CA" altLang="zh-CN" sz="2000" b="1" i="1">
                          <a:latin typeface="Cambria Math" panose="02040503050406030204" pitchFamily="18" charset="0"/>
                        </a:rPr>
                        <m:t>𝜷</m:t>
                      </m:r>
                      <m:r>
                        <a:rPr lang="en-CA"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𝑿</m:t>
                              </m:r>
                            </m:e>
                          </m:d>
                        </m:e>
                        <m:sup>
                          <m:r>
                            <a:rPr lang="en-CA" altLang="zh-CN" sz="2000" b="1" i="1">
                              <a:latin typeface="Cambria Math" panose="02040503050406030204" pitchFamily="18" charset="0"/>
                            </a:rPr>
                            <m:t>−</m:t>
                          </m:r>
                          <m:r>
                            <a:rPr lang="en-CA"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𝒆</m:t>
                      </m:r>
                    </m:oMath>
                  </m:oMathPara>
                </a14:m>
                <a:endParaRPr lang="en-US" altLang="zh-CN" sz="2000" dirty="0"/>
              </a:p>
              <a:p>
                <a:endParaRPr lang="en-US" altLang="zh-CN" sz="2000" dirty="0"/>
              </a:p>
              <a:p>
                <a:pPr marL="342000"/>
                <a:r>
                  <a:rPr lang="zh-CN" altLang="en-US" dirty="0"/>
                  <a:t>其中，</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oMath>
                </a14:m>
                <a:r>
                  <a:rPr lang="zh-CN" altLang="zh-CN" dirty="0"/>
                  <a:t>仍然是无偏和一致的估计量（</a:t>
                </a:r>
                <a14:m>
                  <m:oMath xmlns:m="http://schemas.openxmlformats.org/officeDocument/2006/math">
                    <m:r>
                      <m:rPr>
                        <m:sty m:val="p"/>
                      </m:rPr>
                      <a:rPr lang="en-CA" altLang="zh-CN">
                        <a:latin typeface="Cambria Math" panose="02040503050406030204" pitchFamily="18" charset="0"/>
                      </a:rPr>
                      <m:t>E</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e>
                    </m:d>
                    <m:r>
                      <a:rPr lang="en-CA" altLang="zh-CN" b="1" i="1">
                        <a:latin typeface="Cambria Math" panose="02040503050406030204" pitchFamily="18" charset="0"/>
                      </a:rPr>
                      <m:t>=</m:t>
                    </m:r>
                    <m:r>
                      <a:rPr lang="en-CA" altLang="zh-CN" b="1" i="1">
                        <a:latin typeface="Cambria Math" panose="02040503050406030204" pitchFamily="18" charset="0"/>
                      </a:rPr>
                      <m:t>𝜷</m:t>
                    </m:r>
                    <m:r>
                      <a:rPr lang="en-CA" altLang="zh-CN" i="1">
                        <a:latin typeface="Cambria Math" panose="02040503050406030204" pitchFamily="18" charset="0"/>
                      </a:rPr>
                      <m:t>;</m:t>
                    </m:r>
                    <m:r>
                      <a:rPr lang="en-CA" altLang="zh-CN" i="1">
                        <a:latin typeface="Cambria Math" panose="02040503050406030204" pitchFamily="18" charset="0"/>
                      </a:rPr>
                      <m:t>𝑝𝑙𝑖𝑚</m:t>
                    </m:r>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r>
                      <a:rPr lang="en-CA" altLang="zh-CN" b="1" i="1">
                        <a:latin typeface="Cambria Math" panose="02040503050406030204" pitchFamily="18" charset="0"/>
                      </a:rPr>
                      <m:t>=</m:t>
                    </m:r>
                    <m:r>
                      <a:rPr lang="en-CA" altLang="zh-CN" b="1" i="1">
                        <a:latin typeface="Cambria Math" panose="02040503050406030204" pitchFamily="18" charset="0"/>
                      </a:rPr>
                      <m:t>𝜷</m:t>
                    </m:r>
                  </m:oMath>
                </a14:m>
                <a:r>
                  <a:rPr lang="zh-CN" altLang="zh-CN" dirty="0"/>
                  <a:t>，但在异方差情况下，</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oMath>
                </a14:m>
                <a:r>
                  <a:rPr lang="zh-CN" altLang="zh-CN" dirty="0"/>
                  <a:t>的方差为</a:t>
                </a:r>
                <a:endParaRPr lang="en-US" altLang="zh-CN" dirty="0"/>
              </a:p>
              <a:p>
                <a:pPr marL="342000"/>
                <a14:m>
                  <m:oMathPara xmlns:m="http://schemas.openxmlformats.org/officeDocument/2006/math">
                    <m:oMathParaPr>
                      <m:jc m:val="centerGroup"/>
                    </m:oMathParaPr>
                    <m:oMath xmlns:m="http://schemas.openxmlformats.org/officeDocument/2006/math">
                      <m:sSubSup>
                        <m:sSubSupPr>
                          <m:ctrlPr>
                            <a:rPr lang="zh-CN" altLang="zh-CN" sz="2000" i="1">
                              <a:latin typeface="Cambria Math" panose="02040503050406030204" pitchFamily="18" charset="0"/>
                            </a:rPr>
                          </m:ctrlPr>
                        </m:sSubSupPr>
                        <m:e>
                          <m:r>
                            <m:rPr>
                              <m:sty m:val="p"/>
                            </m:rPr>
                            <a:rPr lang="en-US" altLang="zh-CN" sz="2000">
                              <a:latin typeface="Cambria Math" panose="02040503050406030204" pitchFamily="18" charset="0"/>
                            </a:rPr>
                            <m:t>Var</m:t>
                          </m:r>
                          <m:r>
                            <a:rPr lang="en-US" altLang="zh-CN" sz="2000" b="1">
                              <a:latin typeface="Cambria Math" panose="02040503050406030204" pitchFamily="18" charset="0"/>
                            </a:rPr>
                            <m:t>(</m:t>
                          </m:r>
                          <m:acc>
                            <m:accPr>
                              <m:chr m:val="̂"/>
                              <m:ctrlPr>
                                <a:rPr lang="zh-CN" altLang="zh-CN" sz="2000" b="1"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US" altLang="zh-CN" sz="2000" b="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b="1" i="1">
                              <a:latin typeface="Cambria Math" panose="02040503050406030204" pitchFamily="18" charset="0"/>
                            </a:rPr>
                            <m:t>−</m:t>
                          </m:r>
                          <m:r>
                            <a:rPr lang="en-US"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i="1">
                          <a:latin typeface="Cambria Math" panose="02040503050406030204" pitchFamily="18" charset="0"/>
                        </a:rPr>
                        <m:t>𝐸</m:t>
                      </m:r>
                      <m:d>
                        <m:dPr>
                          <m:begChr m:val="["/>
                          <m:endChr m:val="]"/>
                          <m:ctrlPr>
                            <a:rPr lang="zh-CN" altLang="zh-CN" sz="2000" b="1" i="1">
                              <a:latin typeface="Cambria Math" panose="02040503050406030204" pitchFamily="18" charset="0"/>
                            </a:rPr>
                          </m:ctrlPr>
                        </m:dPr>
                        <m:e>
                          <m:r>
                            <a:rPr lang="en-US" altLang="zh-CN" sz="2000" b="1" i="1">
                              <a:latin typeface="Cambria Math" panose="02040503050406030204" pitchFamily="18" charset="0"/>
                            </a:rPr>
                            <m:t>𝒆</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𝒆</m:t>
                              </m:r>
                            </m:e>
                            <m:sup>
                              <m:r>
                                <a:rPr lang="en-US" altLang="zh-CN" sz="2000" b="1" i="1">
                                  <a:latin typeface="Cambria Math" panose="02040503050406030204" pitchFamily="18" charset="0"/>
                                </a:rPr>
                                <m:t>′</m:t>
                              </m:r>
                            </m:sup>
                          </m:sSup>
                        </m:e>
                      </m:d>
                      <m:r>
                        <a:rPr lang="en-US" altLang="zh-CN" sz="2000" b="1" i="1">
                          <a:latin typeface="Cambria Math" panose="02040503050406030204" pitchFamily="18" charset="0"/>
                        </a:rPr>
                        <m:t>𝑿</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b="1" i="1">
                              <a:latin typeface="Cambria Math" panose="02040503050406030204" pitchFamily="18" charset="0"/>
                            </a:rPr>
                            <m:t>−</m:t>
                          </m:r>
                          <m:r>
                            <a:rPr lang="en-US" altLang="zh-CN" sz="2000" b="1" i="1">
                              <a:latin typeface="Cambria Math" panose="02040503050406030204" pitchFamily="18" charset="0"/>
                            </a:rPr>
                            <m:t>𝟏</m:t>
                          </m:r>
                        </m:sup>
                      </m:sSup>
                    </m:oMath>
                  </m:oMathPara>
                </a14:m>
                <a:endParaRPr lang="en-US" altLang="zh-CN" sz="2000" dirty="0"/>
              </a:p>
              <a:p>
                <a:pPr marL="342000"/>
                <a:endParaRPr lang="zh-CN" altLang="zh-CN" sz="2000" dirty="0">
                  <a:effectLst/>
                </a:endParaRPr>
              </a:p>
              <a:p>
                <a:pPr marL="342000"/>
                <a14:m>
                  <m:oMathPara xmlns:m="http://schemas.openxmlformats.org/officeDocument/2006/math">
                    <m:oMathParaPr>
                      <m:jc m:val="center"/>
                    </m:oMathParaPr>
                    <m:oMath xmlns:m="http://schemas.openxmlformats.org/officeDocument/2006/math">
                      <m:sSubSup>
                        <m:sSubSupPr>
                          <m:ctrlPr>
                            <a:rPr lang="zh-CN" altLang="zh-CN" sz="2000" i="1">
                              <a:latin typeface="Cambria Math" panose="02040503050406030204" pitchFamily="18" charset="0"/>
                            </a:rPr>
                          </m:ctrlPr>
                        </m:sSubSupPr>
                        <m:e>
                          <m:r>
                            <m:rPr>
                              <m:sty m:val="p"/>
                            </m:rPr>
                            <a:rPr lang="en-US" altLang="zh-CN" sz="2000">
                              <a:latin typeface="Cambria Math" panose="02040503050406030204" pitchFamily="18" charset="0"/>
                            </a:rPr>
                            <m:t>Var</m:t>
                          </m:r>
                          <m:r>
                            <a:rPr lang="en-US" altLang="zh-CN" sz="2000" b="1">
                              <a:latin typeface="Cambria Math" panose="02040503050406030204" pitchFamily="18" charset="0"/>
                            </a:rPr>
                            <m:t>(</m:t>
                          </m:r>
                          <m:acc>
                            <m:accPr>
                              <m:chr m:val="̂"/>
                              <m:ctrlPr>
                                <a:rPr lang="zh-CN" altLang="zh-CN" sz="2000" b="1"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US" altLang="zh-CN" sz="2000" b="1">
                          <a:latin typeface="Cambria Math" panose="02040503050406030204" pitchFamily="18" charset="0"/>
                        </a:rPr>
                        <m:t>)</m:t>
                      </m:r>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d>
                        <m:dPr>
                          <m:begChr m:val="["/>
                          <m:endChr m:val="]"/>
                          <m:ctrlPr>
                            <a:rPr lang="zh-CN" altLang="zh-CN" sz="2000" i="1">
                              <a:latin typeface="Cambria Math" panose="02040503050406030204" pitchFamily="18" charset="0"/>
                            </a:rPr>
                          </m:ctrlPr>
                        </m:dPr>
                        <m:e>
                          <m:m>
                            <m:mPr>
                              <m:mcs>
                                <m:mc>
                                  <m:mcPr>
                                    <m:count m:val="5"/>
                                    <m:mcJc m:val="center"/>
                                  </m:mcPr>
                                </m:mc>
                              </m:mcs>
                              <m:ctrlPr>
                                <a:rPr lang="zh-CN" altLang="zh-CN" sz="2000" i="1">
                                  <a:latin typeface="Cambria Math" panose="02040503050406030204" pitchFamily="18" charset="0"/>
                                </a:rPr>
                              </m:ctrlPr>
                            </m:mPr>
                            <m:mr>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3</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𝑁</m:t>
                                    </m:r>
                                  </m:sub>
                                  <m:sup>
                                    <m:r>
                                      <a:rPr lang="en-US" altLang="zh-CN" sz="2000" i="1">
                                        <a:latin typeface="Cambria Math" panose="02040503050406030204" pitchFamily="18" charset="0"/>
                                      </a:rPr>
                                      <m:t>2</m:t>
                                    </m:r>
                                  </m:sup>
                                </m:sSubSup>
                              </m:e>
                            </m:mr>
                          </m:m>
                        </m:e>
                      </m:d>
                      <m:r>
                        <a:rPr lang="en-US" altLang="zh-CN" sz="2000" b="1" i="1">
                          <a:latin typeface="Cambria Math" panose="02040503050406030204" pitchFamily="18" charset="0"/>
                        </a:rPr>
                        <m:t>𝑿</m:t>
                      </m:r>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r>
                        <a:rPr lang="en-US" altLang="zh-CN" sz="2000" i="1">
                          <a:latin typeface="Cambria Math" panose="02040503050406030204" pitchFamily="18" charset="0"/>
                        </a:rPr>
                        <m:t>=</m:t>
                      </m:r>
                      <m:sSup>
                        <m:sSupPr>
                          <m:ctrlPr>
                            <a:rPr lang="zh-CN" altLang="zh-CN" sz="2000" i="1">
                              <a:latin typeface="Cambria Math" panose="02040503050406030204" pitchFamily="18" charset="0"/>
                            </a:rPr>
                          </m:ctrlPr>
                        </m:sSupPr>
                        <m:e>
                          <m:r>
                            <a:rPr lang="en-CA" altLang="zh-CN" sz="2000" i="1">
                              <a:latin typeface="Cambria Math" panose="02040503050406030204" pitchFamily="18" charset="0"/>
                            </a:rPr>
                            <m:t>𝜎</m:t>
                          </m:r>
                        </m:e>
                        <m:sup>
                          <m:r>
                            <a:rPr lang="en-CA" altLang="zh-CN" sz="2000" i="1">
                              <a:latin typeface="Cambria Math" panose="02040503050406030204" pitchFamily="18" charset="0"/>
                            </a:rPr>
                            <m:t>2</m:t>
                          </m:r>
                        </m:sup>
                      </m:sSup>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sSub>
                        <m:sSubPr>
                          <m:ctrlPr>
                            <a:rPr lang="zh-CN" altLang="zh-CN" sz="2000" b="1" i="1">
                              <a:latin typeface="Cambria Math" panose="02040503050406030204" pitchFamily="18" charset="0"/>
                            </a:rPr>
                          </m:ctrlPr>
                        </m:sSubPr>
                        <m:e>
                          <m:r>
                            <a:rPr lang="en-US" altLang="zh-CN" sz="2000" b="1" i="1">
                              <a:latin typeface="Cambria Math" panose="02040503050406030204" pitchFamily="18" charset="0"/>
                            </a:rPr>
                            <m:t>𝜴</m:t>
                          </m:r>
                        </m:e>
                        <m:sub>
                          <m:r>
                            <a:rPr lang="en-US" altLang="zh-CN" sz="2000" b="1" i="1">
                              <a:latin typeface="Cambria Math" panose="02040503050406030204" pitchFamily="18" charset="0"/>
                            </a:rPr>
                            <m:t>𝒉𝒆𝒕𝒆𝒓</m:t>
                          </m:r>
                        </m:sub>
                      </m:sSub>
                      <m:r>
                        <a:rPr lang="en-US" altLang="zh-CN" sz="2000" b="1" i="1">
                          <a:latin typeface="Cambria Math" panose="02040503050406030204" pitchFamily="18" charset="0"/>
                        </a:rPr>
                        <m:t>𝑿</m:t>
                      </m:r>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oMath>
                  </m:oMathPara>
                </a14:m>
                <a:endParaRPr lang="zh-CN" altLang="zh-CN" sz="2000" dirty="0"/>
              </a:p>
              <a:p>
                <a:pPr marL="684900" indent="-342900">
                  <a:buFont typeface="Wingdings" pitchFamily="2" charset="2"/>
                  <a:buChar char="Ø"/>
                </a:pPr>
                <a:r>
                  <a:rPr lang="zh-CN" altLang="zh-CN" dirty="0"/>
                  <a:t>在异方差的情况下，系数方差不等于同方差情况下的方差，</a:t>
                </a:r>
                <a:r>
                  <a:rPr lang="zh-CN" altLang="en-US" dirty="0"/>
                  <a:t>即</a:t>
                </a:r>
                <a:endParaRPr lang="en-US" altLang="zh-CN" dirty="0"/>
              </a:p>
              <a:p>
                <a:pPr marL="342000" algn="ctr"/>
                <a14:m>
                  <m:oMath xmlns:m="http://schemas.openxmlformats.org/officeDocument/2006/math">
                    <m:r>
                      <a:rPr lang="en-CA" altLang="zh-CN" sz="2000" i="1">
                        <a:latin typeface="Cambria Math" panose="02040503050406030204" pitchFamily="18" charset="0"/>
                      </a:rPr>
                      <m:t>𝑉𝑎𝑟</m:t>
                    </m:r>
                    <m:r>
                      <a:rPr lang="en-CA"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m:t>
                        </m:r>
                      </m:e>
                      <m:sub>
                        <m:r>
                          <a:rPr lang="en-CA" altLang="zh-CN" sz="2000" i="1">
                            <a:latin typeface="Cambria Math" panose="02040503050406030204" pitchFamily="18" charset="0"/>
                          </a:rPr>
                          <m:t>h𝑒𝑡𝑒𝑟</m:t>
                        </m:r>
                      </m:sub>
                      <m:sup>
                        <m:r>
                          <a:rPr lang="en-CA" altLang="zh-CN" sz="2000" i="1">
                            <a:latin typeface="Cambria Math" panose="02040503050406030204" pitchFamily="18" charset="0"/>
                          </a:rPr>
                          <m:t>𝑂𝐿𝑆</m:t>
                        </m:r>
                      </m:sup>
                    </m:sSubSup>
                    <m:r>
                      <a:rPr lang="en-CA" altLang="zh-CN" sz="2000" i="1">
                        <a:latin typeface="Cambria Math" panose="02040503050406030204" pitchFamily="18" charset="0"/>
                      </a:rPr>
                      <m:t>≠</m:t>
                    </m:r>
                    <m:r>
                      <a:rPr lang="en-CA" altLang="zh-CN" sz="2000" i="1">
                        <a:latin typeface="Cambria Math" panose="02040503050406030204" pitchFamily="18" charset="0"/>
                      </a:rPr>
                      <m:t>𝑉𝑎𝑟</m:t>
                    </m:r>
                    <m:r>
                      <a:rPr lang="en-CA"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m:t>
                        </m:r>
                      </m:e>
                      <m:sub>
                        <m:r>
                          <a:rPr lang="en-CA" altLang="zh-CN" sz="2000" i="1">
                            <a:latin typeface="Cambria Math" panose="02040503050406030204" pitchFamily="18" charset="0"/>
                          </a:rPr>
                          <m:t>h𝑜𝑚𝑜</m:t>
                        </m:r>
                      </m:sub>
                      <m:sup>
                        <m:r>
                          <a:rPr lang="en-CA" altLang="zh-CN" sz="2000" i="1">
                            <a:latin typeface="Cambria Math" panose="02040503050406030204" pitchFamily="18" charset="0"/>
                          </a:rPr>
                          <m:t>𝑂𝐿𝑆</m:t>
                        </m:r>
                      </m:sup>
                    </m:sSubSup>
                    <m:r>
                      <a:rPr lang="en-CA" altLang="zh-CN" sz="2000" i="1">
                        <a:latin typeface="Cambria Math" panose="02040503050406030204" pitchFamily="18" charset="0"/>
                      </a:rPr>
                      <m:t>=</m:t>
                    </m:r>
                    <m:sSup>
                      <m:sSupPr>
                        <m:ctrlPr>
                          <a:rPr lang="zh-CN" altLang="zh-CN" sz="2000" i="1">
                            <a:latin typeface="Cambria Math" panose="02040503050406030204" pitchFamily="18" charset="0"/>
                          </a:rPr>
                        </m:ctrlPr>
                      </m:sSupPr>
                      <m:e>
                        <m:r>
                          <a:rPr lang="en-CA" altLang="zh-CN" sz="2000" i="1">
                            <a:latin typeface="Cambria Math" panose="02040503050406030204" pitchFamily="18" charset="0"/>
                          </a:rPr>
                          <m:t>𝜎</m:t>
                        </m:r>
                      </m:e>
                      <m:sup>
                        <m:r>
                          <a:rPr lang="en-CA" altLang="zh-CN" sz="2000" i="1">
                            <a:latin typeface="Cambria Math" panose="02040503050406030204" pitchFamily="18" charset="0"/>
                          </a:rPr>
                          <m:t>2</m:t>
                        </m:r>
                      </m:sup>
                    </m:sSup>
                    <m:r>
                      <a:rPr lang="en-CA"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CA" altLang="zh-CN" sz="2000" i="1">
                            <a:latin typeface="Cambria Math" panose="02040503050406030204" pitchFamily="18" charset="0"/>
                          </a:rPr>
                          <m:t>)</m:t>
                        </m:r>
                      </m:e>
                      <m:sup>
                        <m:r>
                          <a:rPr lang="en-CA" altLang="zh-CN" sz="2000" i="1">
                            <a:latin typeface="Cambria Math" panose="02040503050406030204" pitchFamily="18" charset="0"/>
                          </a:rPr>
                          <m:t>−1</m:t>
                        </m:r>
                      </m:sup>
                    </m:sSup>
                  </m:oMath>
                </a14:m>
                <a:r>
                  <a:rPr lang="zh-CN" altLang="zh-CN" sz="2000" dirty="0"/>
                  <a:t>。</a:t>
                </a:r>
              </a:p>
              <a:p>
                <a:endParaRPr kumimoji="1" lang="zh-CN" altLang="en-US" dirty="0"/>
              </a:p>
            </p:txBody>
          </p:sp>
        </mc:Choice>
        <mc:Fallback xmlns="">
          <p:sp>
            <p:nvSpPr>
              <p:cNvPr id="3" name="文本占位符 2">
                <a:extLst>
                  <a:ext uri="{FF2B5EF4-FFF2-40B4-BE49-F238E27FC236}">
                    <a16:creationId xmlns:a16="http://schemas.microsoft.com/office/drawing/2014/main" id="{1CDA9D4B-1805-9840-8507-35DFDDA9F2EC}"/>
                  </a:ext>
                </a:extLst>
              </p:cNvPr>
              <p:cNvSpPr>
                <a:spLocks noGrp="1" noRot="1" noChangeAspect="1" noMove="1" noResize="1" noEditPoints="1" noAdjustHandles="1" noChangeArrowheads="1" noChangeShapeType="1" noTextEdit="1"/>
              </p:cNvSpPr>
              <p:nvPr>
                <p:ph type="body" idx="1"/>
              </p:nvPr>
            </p:nvSpPr>
            <p:spPr>
              <a:blipFill>
                <a:blip r:embed="rId3"/>
                <a:stretch>
                  <a:fillRect l="-504" t="-1752" b="-128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AEC7994-6579-44F0-8284-8D5EA212315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763815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10EF9D-2329-9E44-8AE5-50AFE74FE96F}"/>
              </a:ext>
            </a:extLst>
          </p:cNvPr>
          <p:cNvSpPr>
            <a:spLocks noGrp="1"/>
          </p:cNvSpPr>
          <p:nvPr>
            <p:ph type="title"/>
          </p:nvPr>
        </p:nvSpPr>
        <p:spPr/>
        <p:txBody>
          <a:bodyPr/>
          <a:lstStyle/>
          <a:p>
            <a:pPr marL="514350" indent="-514350">
              <a:buFont typeface="+mj-lt"/>
              <a:buAutoNum type="alphaUcPeriod"/>
            </a:pPr>
            <a:r>
              <a:rPr lang="zh-CN" altLang="en-US" dirty="0"/>
              <a:t>计算</a:t>
            </a:r>
            <a:r>
              <a:rPr lang="zh-CN" altLang="zh-CN" dirty="0"/>
              <a:t>稳健标准误</a:t>
            </a:r>
            <a:endParaRPr kumimoji="1" lang="zh-CN" altLang="en-US" dirty="0"/>
          </a:p>
        </p:txBody>
      </p:sp>
      <mc:AlternateContent xmlns:mc="http://schemas.openxmlformats.org/markup-compatibility/2006">
        <mc:Choice xmlns:a14="http://schemas.microsoft.com/office/drawing/2010/main" Requires="a14">
          <p:sp>
            <p:nvSpPr>
              <p:cNvPr id="3" name="文本占位符 2">
                <a:extLst>
                  <a:ext uri="{FF2B5EF4-FFF2-40B4-BE49-F238E27FC236}">
                    <a16:creationId xmlns:a16="http://schemas.microsoft.com/office/drawing/2014/main" id="{C4C2B0A6-A18A-BD47-AD89-C57B9B8BAE74}"/>
                  </a:ext>
                </a:extLst>
              </p:cNvPr>
              <p:cNvSpPr>
                <a:spLocks noGrp="1"/>
              </p:cNvSpPr>
              <p:nvPr>
                <p:ph type="body" idx="1"/>
              </p:nvPr>
            </p:nvSpPr>
            <p:spPr/>
            <p:txBody>
              <a:bodyPr/>
              <a:lstStyle/>
              <a:p>
                <a:pPr marL="342900" indent="-342900">
                  <a:buFont typeface="Arial" panose="020B0604020202020204" pitchFamily="34" charset="0"/>
                  <a:buChar char="•"/>
                </a:pPr>
                <a:r>
                  <a:rPr lang="en-CA" altLang="zh-CN" b="1" dirty="0">
                    <a:solidFill>
                      <a:srgbClr val="C00000"/>
                    </a:solidFill>
                  </a:rPr>
                  <a:t>White</a:t>
                </a:r>
                <a:r>
                  <a:rPr lang="zh-CN" altLang="zh-CN" b="1" dirty="0">
                    <a:solidFill>
                      <a:srgbClr val="C00000"/>
                    </a:solidFill>
                  </a:rPr>
                  <a:t>或</a:t>
                </a:r>
                <a:r>
                  <a:rPr lang="en-CA" altLang="zh-CN" b="1" dirty="0" err="1">
                    <a:solidFill>
                      <a:srgbClr val="C00000"/>
                    </a:solidFill>
                  </a:rPr>
                  <a:t>Eicker</a:t>
                </a:r>
                <a:r>
                  <a:rPr lang="en-CA" altLang="zh-CN" b="1" dirty="0">
                    <a:solidFill>
                      <a:srgbClr val="C00000"/>
                    </a:solidFill>
                  </a:rPr>
                  <a:t>-Huber-White</a:t>
                </a:r>
                <a:r>
                  <a:rPr lang="zh-CN" altLang="zh-CN" b="1" dirty="0">
                    <a:solidFill>
                      <a:srgbClr val="C00000"/>
                    </a:solidFill>
                  </a:rPr>
                  <a:t>的</a:t>
                </a:r>
                <a:r>
                  <a:rPr lang="en-CA" altLang="zh-CN" b="1" dirty="0">
                    <a:solidFill>
                      <a:srgbClr val="C00000"/>
                    </a:solidFill>
                  </a:rPr>
                  <a:t>OLS</a:t>
                </a:r>
                <a:r>
                  <a:rPr lang="zh-CN" altLang="zh-CN" b="1" dirty="0">
                    <a:solidFill>
                      <a:srgbClr val="C00000"/>
                    </a:solidFill>
                  </a:rPr>
                  <a:t>系数方差的估计量</a:t>
                </a:r>
                <a:endParaRPr lang="en-US" altLang="zh-CN" b="1" dirty="0">
                  <a:solidFill>
                    <a:srgbClr val="C00000"/>
                  </a:solidFill>
                </a:endParaRPr>
              </a:p>
              <a:p>
                <a:pPr marL="342000"/>
                <a:r>
                  <a:rPr lang="zh-CN" altLang="zh-CN" dirty="0"/>
                  <a:t>将干扰项协方差矩阵中的方差</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zh-CN" altLang="zh-CN" dirty="0"/>
                  <a:t>用对应的样本残差值平方</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zh-CN" altLang="zh-CN" dirty="0"/>
                  <a:t>替代。在大样本的情况下，</a:t>
                </a:r>
                <a14:m>
                  <m:oMath xmlns:m="http://schemas.openxmlformats.org/officeDocument/2006/math">
                    <m:r>
                      <m:rPr>
                        <m:sty m:val="p"/>
                      </m:rPr>
                      <a:rPr lang="en-CA" altLang="zh-CN">
                        <a:latin typeface="Cambria Math" panose="02040503050406030204" pitchFamily="18" charset="0"/>
                      </a:rPr>
                      <m:t>Var</m:t>
                    </m:r>
                    <m:d>
                      <m:dPr>
                        <m:ctrlPr>
                          <a:rPr lang="zh-CN" altLang="zh-CN" b="1"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b="1"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𝑂𝐿𝑆</m:t>
                            </m:r>
                          </m:sup>
                        </m:sSubSup>
                      </m:e>
                    </m:d>
                  </m:oMath>
                </a14:m>
                <a:r>
                  <a:rPr lang="zh-CN" altLang="zh-CN" dirty="0"/>
                  <a:t>的一致估计量为：</a:t>
                </a:r>
              </a:p>
              <a:p>
                <a:pPr algn="ctr"/>
                <a14:m>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m:rPr>
                                <m:sty m:val="p"/>
                              </m:rPr>
                              <a:rPr lang="en-US" altLang="zh-CN" sz="2000">
                                <a:latin typeface="Cambria Math" panose="02040503050406030204" pitchFamily="18" charset="0"/>
                              </a:rPr>
                              <m:t>Var</m:t>
                            </m:r>
                          </m:e>
                        </m:acc>
                        <m:r>
                          <a:rPr lang="en-US" altLang="zh-CN" sz="2000" b="1">
                            <a:latin typeface="Cambria Math" panose="02040503050406030204" pitchFamily="18" charset="0"/>
                          </a:rPr>
                          <m:t>(</m:t>
                        </m:r>
                        <m:acc>
                          <m:accPr>
                            <m:chr m:val="̂"/>
                            <m:ctrlPr>
                              <a:rPr lang="zh-CN" altLang="zh-CN" sz="2000" b="1"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US" altLang="zh-CN" sz="2000" b="1">
                        <a:latin typeface="Cambria Math" panose="02040503050406030204" pitchFamily="18" charset="0"/>
                      </a:rPr>
                      <m:t>)</m:t>
                    </m:r>
                    <m:r>
                      <a:rPr lang="en-US" altLang="zh-CN" sz="2000" i="1">
                        <a:latin typeface="Cambria Math" panose="02040503050406030204" pitchFamily="18" charset="0"/>
                      </a:rPr>
                      <m:t>=</m:t>
                    </m:r>
                    <m:r>
                      <a:rPr lang="en-US"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d>
                      <m:dPr>
                        <m:begChr m:val="["/>
                        <m:endChr m:val="]"/>
                        <m:ctrlPr>
                          <a:rPr lang="zh-CN" altLang="zh-CN" sz="2000" i="1">
                            <a:latin typeface="Cambria Math" panose="02040503050406030204" pitchFamily="18" charset="0"/>
                          </a:rPr>
                        </m:ctrlPr>
                      </m:dPr>
                      <m:e>
                        <m:m>
                          <m:mPr>
                            <m:mcs>
                              <m:mc>
                                <m:mcPr>
                                  <m:count m:val="5"/>
                                  <m:mcJc m:val="center"/>
                                </m:mcPr>
                              </m:mc>
                            </m:mcs>
                            <m:ctrlPr>
                              <a:rPr lang="zh-CN" altLang="zh-CN" sz="2000" i="1">
                                <a:latin typeface="Cambria Math" panose="02040503050406030204" pitchFamily="18" charset="0"/>
                              </a:rPr>
                            </m:ctrlPr>
                          </m:mPr>
                          <m:mr>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3</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𝑁</m:t>
                                  </m:r>
                                </m:sub>
                                <m:sup>
                                  <m:r>
                                    <a:rPr lang="en-US" altLang="zh-CN" sz="2000" i="1">
                                      <a:latin typeface="Cambria Math" panose="02040503050406030204" pitchFamily="18" charset="0"/>
                                    </a:rPr>
                                    <m:t>2</m:t>
                                  </m:r>
                                </m:sup>
                              </m:sSubSup>
                            </m:e>
                          </m:mr>
                        </m:m>
                      </m:e>
                    </m:d>
                    <m:r>
                      <a:rPr lang="en-US" altLang="zh-CN" sz="2000" b="1" i="1">
                        <a:latin typeface="Cambria Math" panose="02040503050406030204" pitchFamily="18" charset="0"/>
                      </a:rPr>
                      <m:t>𝑿</m:t>
                    </m:r>
                    <m:r>
                      <a:rPr lang="en-US"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oMath>
                </a14:m>
                <a:r>
                  <a:rPr lang="zh-CN" altLang="zh-CN" dirty="0">
                    <a:effectLst/>
                  </a:rPr>
                  <a:t> </a:t>
                </a:r>
                <a:endParaRPr lang="en-US" altLang="zh-CN" dirty="0">
                  <a:effectLst/>
                </a:endParaRPr>
              </a:p>
              <a:p>
                <a:pPr marL="342000"/>
                <a:r>
                  <a:rPr lang="zh-CN" altLang="zh-CN" dirty="0"/>
                  <a:t>将</a:t>
                </a:r>
                <a14:m>
                  <m:oMath xmlns:m="http://schemas.openxmlformats.org/officeDocument/2006/math">
                    <m:r>
                      <a:rPr lang="en-CA" altLang="zh-CN" b="1" i="1">
                        <a:latin typeface="Cambria Math" panose="02040503050406030204" pitchFamily="18" charset="0"/>
                      </a:rPr>
                      <m:t>𝑿</m:t>
                    </m:r>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begChr m:val="["/>
                            <m:endChr m:val="]"/>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𝟏</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𝟐</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𝟑</m:t>
                                </m:r>
                              </m:sub>
                            </m:sSub>
                            <m:r>
                              <a:rPr lang="en-CA" altLang="zh-CN" i="1">
                                <a:latin typeface="Cambria Math" panose="02040503050406030204" pitchFamily="18" charset="0"/>
                              </a:rPr>
                              <m:t> ... </m:t>
                            </m:r>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𝑵</m:t>
                                </m:r>
                              </m:sub>
                            </m:sSub>
                          </m:e>
                        </m:d>
                      </m:e>
                      <m:sup>
                        <m:r>
                          <a:rPr lang="en-CA" altLang="zh-CN" i="1">
                            <a:latin typeface="Cambria Math" panose="02040503050406030204" pitchFamily="18" charset="0"/>
                          </a:rPr>
                          <m:t>′</m:t>
                        </m:r>
                      </m:sup>
                    </m:sSup>
                  </m:oMath>
                </a14:m>
                <a:r>
                  <a:rPr lang="zh-CN" altLang="zh-CN" dirty="0"/>
                  <a:t>代</a:t>
                </a:r>
                <a:r>
                  <a:rPr lang="zh-CN" altLang="en-US" dirty="0"/>
                  <a:t>入，得到</a:t>
                </a:r>
                <a:endParaRPr lang="en-US" altLang="zh-CN" dirty="0"/>
              </a:p>
              <a:p>
                <a:pPr marL="342000"/>
                <a14:m>
                  <m:oMathPara xmlns:m="http://schemas.openxmlformats.org/officeDocument/2006/math">
                    <m:oMathParaPr>
                      <m:jc m:val="centerGroup"/>
                    </m:oMathParaPr>
                    <m:oMath xmlns:m="http://schemas.openxmlformats.org/officeDocument/2006/math">
                      <m:acc>
                        <m:accPr>
                          <m:chr m:val="̂"/>
                          <m:ctrlPr>
                            <a:rPr lang="zh-CN" altLang="zh-CN" sz="2000" i="1">
                              <a:latin typeface="Cambria Math" panose="02040503050406030204" pitchFamily="18" charset="0"/>
                            </a:rPr>
                          </m:ctrlPr>
                        </m:accPr>
                        <m:e>
                          <m:r>
                            <a:rPr lang="en-CA" altLang="zh-CN" sz="2000" i="1">
                              <a:latin typeface="Cambria Math" panose="02040503050406030204" pitchFamily="18" charset="0"/>
                            </a:rPr>
                            <m:t>𝑉𝑎𝑟</m:t>
                          </m:r>
                        </m:e>
                      </m:acc>
                      <m:r>
                        <a:rPr lang="en-CA"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CA" altLang="zh-CN" sz="2000" i="1">
                              <a:latin typeface="Cambria Math" panose="02040503050406030204" pitchFamily="18" charset="0"/>
                            </a:rPr>
                            <m:t>h𝑒𝑡𝑒𝑟</m:t>
                          </m:r>
                        </m:sub>
                        <m:sup>
                          <m:r>
                            <a:rPr lang="en-CA" altLang="zh-CN" sz="2000" i="1">
                              <a:latin typeface="Cambria Math" panose="02040503050406030204" pitchFamily="18" charset="0"/>
                            </a:rPr>
                            <m:t>𝑂𝐿𝑆</m:t>
                          </m:r>
                        </m:sup>
                      </m:sSubSup>
                      <m:r>
                        <a:rPr lang="en-CA" altLang="zh-CN" sz="2000" i="1">
                          <a:latin typeface="Cambria Math" panose="02040503050406030204" pitchFamily="18" charset="0"/>
                        </a:rPr>
                        <m:t>)=</m:t>
                      </m:r>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nary>
                                <m:naryPr>
                                  <m:chr m:val="∑"/>
                                  <m:ctrlPr>
                                    <a:rPr lang="zh-CN" altLang="zh-CN" sz="2000" i="1">
                                      <a:latin typeface="Cambria Math" panose="02040503050406030204" pitchFamily="18" charset="0"/>
                                    </a:rPr>
                                  </m:ctrlPr>
                                </m:naryPr>
                                <m:sub>
                                  <m:r>
                                    <a:rPr lang="en-CA" altLang="zh-CN" sz="2000" i="1">
                                      <a:latin typeface="Cambria Math" panose="02040503050406030204" pitchFamily="18" charset="0"/>
                                    </a:rPr>
                                    <m:t>𝑖</m:t>
                                  </m:r>
                                </m:sub>
                                <m:sup>
                                  <m:r>
                                    <a:rPr lang="en-CA" altLang="zh-CN" sz="2000" i="1">
                                      <a:latin typeface="Cambria Math" panose="02040503050406030204" pitchFamily="18" charset="0"/>
                                    </a:rPr>
                                    <m:t>𝑁</m:t>
                                  </m:r>
                                </m:sup>
                                <m:e>
                                  <m:sSub>
                                    <m:sSubPr>
                                      <m:ctrlPr>
                                        <a:rPr lang="zh-CN" altLang="zh-CN" sz="2000" i="1">
                                          <a:latin typeface="Cambria Math" panose="02040503050406030204" pitchFamily="18" charset="0"/>
                                        </a:rPr>
                                      </m:ctrlPr>
                                    </m:sSubPr>
                                    <m:e>
                                      <m:r>
                                        <a:rPr lang="en-CA" altLang="zh-CN" sz="2000" b="1" i="1">
                                          <a:latin typeface="Cambria Math" panose="02040503050406030204" pitchFamily="18" charset="0"/>
                                        </a:rPr>
                                        <m:t>𝑿</m:t>
                                      </m:r>
                                    </m:e>
                                    <m:sub>
                                      <m:r>
                                        <a:rPr lang="en-CA" altLang="zh-CN" sz="2000" b="1" i="1">
                                          <a:latin typeface="Cambria Math" panose="02040503050406030204" pitchFamily="18" charset="0"/>
                                        </a:rPr>
                                        <m:t>𝒊</m:t>
                                      </m:r>
                                    </m:sub>
                                  </m:sSub>
                                  <m:sSubSup>
                                    <m:sSubSupPr>
                                      <m:ctrlPr>
                                        <a:rPr lang="zh-CN" altLang="zh-CN" sz="2000" i="1">
                                          <a:latin typeface="Cambria Math" panose="02040503050406030204" pitchFamily="18" charset="0"/>
                                        </a:rPr>
                                      </m:ctrlPr>
                                    </m:sSubSupPr>
                                    <m:e>
                                      <m:r>
                                        <a:rPr lang="en-CA" altLang="zh-CN" sz="2000" b="1" i="1">
                                          <a:latin typeface="Cambria Math" panose="02040503050406030204" pitchFamily="18" charset="0"/>
                                        </a:rPr>
                                        <m:t>𝑿</m:t>
                                      </m:r>
                                    </m:e>
                                    <m:sub>
                                      <m:r>
                                        <a:rPr lang="en-CA" altLang="zh-CN" sz="2000" i="1">
                                          <a:latin typeface="Cambria Math" panose="02040503050406030204" pitchFamily="18" charset="0"/>
                                        </a:rPr>
                                        <m:t>𝑖</m:t>
                                      </m:r>
                                    </m:sub>
                                    <m:sup>
                                      <m:r>
                                        <a:rPr lang="en-CA" altLang="zh-CN" sz="2000" i="1">
                                          <a:latin typeface="Cambria Math" panose="02040503050406030204" pitchFamily="18" charset="0"/>
                                        </a:rPr>
                                        <m:t>′</m:t>
                                      </m:r>
                                    </m:sup>
                                  </m:sSubSup>
                                </m:e>
                              </m:nary>
                            </m:e>
                          </m:d>
                        </m:e>
                        <m:sup>
                          <m:r>
                            <a:rPr lang="en-CA" altLang="zh-CN" sz="2000" i="1">
                              <a:latin typeface="Cambria Math" panose="02040503050406030204" pitchFamily="18" charset="0"/>
                            </a:rPr>
                            <m:t>−1</m:t>
                          </m:r>
                        </m:sup>
                      </m:sSup>
                      <m:d>
                        <m:dPr>
                          <m:begChr m:val="["/>
                          <m:endChr m:val="]"/>
                          <m:ctrlPr>
                            <a:rPr lang="zh-CN" altLang="zh-CN" sz="2000" i="1">
                              <a:latin typeface="Cambria Math" panose="02040503050406030204" pitchFamily="18" charset="0"/>
                            </a:rPr>
                          </m:ctrlPr>
                        </m:dPr>
                        <m:e>
                          <m:nary>
                            <m:naryPr>
                              <m:chr m:val="∑"/>
                              <m:ctrlPr>
                                <a:rPr lang="zh-CN" altLang="zh-CN" sz="2000" i="1">
                                  <a:latin typeface="Cambria Math" panose="02040503050406030204" pitchFamily="18" charset="0"/>
                                </a:rPr>
                              </m:ctrlPr>
                            </m:naryPr>
                            <m:sub>
                              <m:r>
                                <a:rPr lang="en-CA" altLang="zh-CN" sz="2000" i="1">
                                  <a:latin typeface="Cambria Math" panose="02040503050406030204" pitchFamily="18" charset="0"/>
                                </a:rPr>
                                <m:t>𝑖</m:t>
                              </m:r>
                            </m:sub>
                            <m:sup>
                              <m:r>
                                <a:rPr lang="en-CA" altLang="zh-CN" sz="2000" i="1">
                                  <a:latin typeface="Cambria Math" panose="02040503050406030204" pitchFamily="18" charset="0"/>
                                </a:rPr>
                                <m:t>𝑁</m:t>
                              </m:r>
                            </m:sup>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i="1">
                                          <a:latin typeface="Cambria Math" panose="02040503050406030204" pitchFamily="18" charset="0"/>
                                        </a:rPr>
                                        <m:t>𝑒</m:t>
                                      </m:r>
                                    </m:e>
                                  </m:acc>
                                </m:e>
                                <m:sub>
                                  <m:r>
                                    <a:rPr lang="en-CA" altLang="zh-CN" sz="2000" i="1">
                                      <a:latin typeface="Cambria Math" panose="02040503050406030204" pitchFamily="18" charset="0"/>
                                    </a:rPr>
                                    <m:t>𝑖</m:t>
                                  </m:r>
                                </m:sub>
                                <m:sup>
                                  <m:r>
                                    <a:rPr lang="en-CA" altLang="zh-CN" sz="2000" i="1">
                                      <a:latin typeface="Cambria Math" panose="02040503050406030204" pitchFamily="18" charset="0"/>
                                    </a:rPr>
                                    <m:t>2</m:t>
                                  </m:r>
                                </m:sup>
                              </m:sSubSup>
                              <m:sSub>
                                <m:sSubPr>
                                  <m:ctrlPr>
                                    <a:rPr lang="zh-CN" altLang="zh-CN" sz="2000" i="1">
                                      <a:latin typeface="Cambria Math" panose="02040503050406030204" pitchFamily="18" charset="0"/>
                                    </a:rPr>
                                  </m:ctrlPr>
                                </m:sSubPr>
                                <m:e>
                                  <m:r>
                                    <a:rPr lang="en-CA" altLang="zh-CN" sz="2000" b="1" i="1">
                                      <a:latin typeface="Cambria Math" panose="02040503050406030204" pitchFamily="18" charset="0"/>
                                    </a:rPr>
                                    <m:t>𝑿</m:t>
                                  </m:r>
                                </m:e>
                                <m:sub>
                                  <m:r>
                                    <a:rPr lang="en-CA" altLang="zh-CN" sz="2000" b="1" i="1">
                                      <a:latin typeface="Cambria Math" panose="02040503050406030204" pitchFamily="18" charset="0"/>
                                    </a:rPr>
                                    <m:t>𝒊</m:t>
                                  </m:r>
                                </m:sub>
                              </m:sSub>
                              <m:sSubSup>
                                <m:sSubSupPr>
                                  <m:ctrlPr>
                                    <a:rPr lang="zh-CN" altLang="zh-CN" sz="2000" i="1">
                                      <a:latin typeface="Cambria Math" panose="02040503050406030204" pitchFamily="18" charset="0"/>
                                    </a:rPr>
                                  </m:ctrlPr>
                                </m:sSubSupPr>
                                <m:e>
                                  <m:r>
                                    <a:rPr lang="en-CA" altLang="zh-CN" sz="2000" b="1" i="1">
                                      <a:latin typeface="Cambria Math" panose="02040503050406030204" pitchFamily="18" charset="0"/>
                                    </a:rPr>
                                    <m:t>𝑿</m:t>
                                  </m:r>
                                </m:e>
                                <m:sub>
                                  <m:r>
                                    <a:rPr lang="en-CA" altLang="zh-CN" sz="2000" i="1">
                                      <a:latin typeface="Cambria Math" panose="02040503050406030204" pitchFamily="18" charset="0"/>
                                    </a:rPr>
                                    <m:t>𝑖</m:t>
                                  </m:r>
                                </m:sub>
                                <m:sup>
                                  <m:r>
                                    <a:rPr lang="en-CA" altLang="zh-CN" sz="2000" i="1">
                                      <a:latin typeface="Cambria Math" panose="02040503050406030204" pitchFamily="18" charset="0"/>
                                    </a:rPr>
                                    <m:t>′</m:t>
                                  </m:r>
                                </m:sup>
                              </m:sSubSup>
                            </m:e>
                          </m:nary>
                        </m:e>
                      </m:d>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nary>
                                <m:naryPr>
                                  <m:chr m:val="∑"/>
                                  <m:ctrlPr>
                                    <a:rPr lang="zh-CN" altLang="zh-CN" sz="2000" i="1">
                                      <a:latin typeface="Cambria Math" panose="02040503050406030204" pitchFamily="18" charset="0"/>
                                    </a:rPr>
                                  </m:ctrlPr>
                                </m:naryPr>
                                <m:sub>
                                  <m:r>
                                    <a:rPr lang="en-CA" altLang="zh-CN" sz="2000" i="1">
                                      <a:latin typeface="Cambria Math" panose="02040503050406030204" pitchFamily="18" charset="0"/>
                                    </a:rPr>
                                    <m:t>𝑖</m:t>
                                  </m:r>
                                </m:sub>
                                <m:sup>
                                  <m:r>
                                    <a:rPr lang="en-CA" altLang="zh-CN" sz="2000" i="1">
                                      <a:latin typeface="Cambria Math" panose="02040503050406030204" pitchFamily="18" charset="0"/>
                                    </a:rPr>
                                    <m:t>𝑁</m:t>
                                  </m:r>
                                </m:sup>
                                <m:e>
                                  <m:sSub>
                                    <m:sSubPr>
                                      <m:ctrlPr>
                                        <a:rPr lang="zh-CN" altLang="zh-CN" sz="2000" i="1">
                                          <a:latin typeface="Cambria Math" panose="02040503050406030204" pitchFamily="18" charset="0"/>
                                        </a:rPr>
                                      </m:ctrlPr>
                                    </m:sSubPr>
                                    <m:e>
                                      <m:r>
                                        <a:rPr lang="en-CA" altLang="zh-CN" sz="2000" b="1" i="1">
                                          <a:latin typeface="Cambria Math" panose="02040503050406030204" pitchFamily="18" charset="0"/>
                                        </a:rPr>
                                        <m:t>𝑿</m:t>
                                      </m:r>
                                    </m:e>
                                    <m:sub>
                                      <m:r>
                                        <a:rPr lang="en-CA" altLang="zh-CN" sz="2000" b="1" i="1">
                                          <a:latin typeface="Cambria Math" panose="02040503050406030204" pitchFamily="18" charset="0"/>
                                        </a:rPr>
                                        <m:t>𝒊</m:t>
                                      </m:r>
                                    </m:sub>
                                  </m:sSub>
                                  <m:sSubSup>
                                    <m:sSubSupPr>
                                      <m:ctrlPr>
                                        <a:rPr lang="zh-CN" altLang="zh-CN" sz="2000" i="1">
                                          <a:latin typeface="Cambria Math" panose="02040503050406030204" pitchFamily="18" charset="0"/>
                                        </a:rPr>
                                      </m:ctrlPr>
                                    </m:sSubSupPr>
                                    <m:e>
                                      <m:r>
                                        <a:rPr lang="en-CA" altLang="zh-CN" sz="2000" b="1" i="1">
                                          <a:latin typeface="Cambria Math" panose="02040503050406030204" pitchFamily="18" charset="0"/>
                                        </a:rPr>
                                        <m:t>𝑿</m:t>
                                      </m:r>
                                    </m:e>
                                    <m:sub>
                                      <m:r>
                                        <a:rPr lang="en-CA" altLang="zh-CN" sz="2000" i="1">
                                          <a:latin typeface="Cambria Math" panose="02040503050406030204" pitchFamily="18" charset="0"/>
                                        </a:rPr>
                                        <m:t>𝑖</m:t>
                                      </m:r>
                                    </m:sub>
                                    <m:sup>
                                      <m:r>
                                        <a:rPr lang="en-CA" altLang="zh-CN" sz="2000" i="1">
                                          <a:latin typeface="Cambria Math" panose="02040503050406030204" pitchFamily="18" charset="0"/>
                                        </a:rPr>
                                        <m:t>′</m:t>
                                      </m:r>
                                    </m:sup>
                                  </m:sSubSup>
                                </m:e>
                              </m:nary>
                            </m:e>
                          </m:d>
                        </m:e>
                        <m:sup>
                          <m:r>
                            <a:rPr lang="en-CA" altLang="zh-CN" sz="2000" i="1">
                              <a:latin typeface="Cambria Math" panose="02040503050406030204" pitchFamily="18" charset="0"/>
                            </a:rPr>
                            <m:t>−1</m:t>
                          </m:r>
                        </m:sup>
                      </m:sSup>
                    </m:oMath>
                  </m:oMathPara>
                </a14:m>
                <a:endParaRPr kumimoji="1" lang="zh-CN" altLang="en-US" sz="2000" dirty="0"/>
              </a:p>
            </p:txBody>
          </p:sp>
        </mc:Choice>
        <mc:Fallback>
          <p:sp>
            <p:nvSpPr>
              <p:cNvPr id="3" name="文本占位符 2">
                <a:extLst>
                  <a:ext uri="{FF2B5EF4-FFF2-40B4-BE49-F238E27FC236}">
                    <a16:creationId xmlns:a16="http://schemas.microsoft.com/office/drawing/2014/main" id="{C4C2B0A6-A18A-BD47-AD89-C57B9B8BAE74}"/>
                  </a:ext>
                </a:extLst>
              </p:cNvPr>
              <p:cNvSpPr>
                <a:spLocks noGrp="1" noRot="1" noChangeAspect="1" noMove="1" noResize="1" noEditPoints="1" noAdjustHandles="1" noChangeArrowheads="1" noChangeShapeType="1" noTextEdit="1"/>
              </p:cNvSpPr>
              <p:nvPr>
                <p:ph type="body" idx="1"/>
              </p:nvPr>
            </p:nvSpPr>
            <p:spPr>
              <a:blipFill>
                <a:blip r:embed="rId3"/>
                <a:stretch>
                  <a:fillRect l="-504"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2CEC751-E2CC-4052-AE61-6B4096C161D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178773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AFF93953-FA16-8F48-8A2C-DDE836B098D7}"/>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effectLst/>
                  </a:rPr>
                  <a:t>已知</a:t>
                </a:r>
                <a:endParaRPr kumimoji="1" lang="zh-CN" altLang="en-US" dirty="0"/>
              </a:p>
            </p:txBody>
          </p:sp>
        </mc:Choice>
        <mc:Fallback xmlns="">
          <p:sp>
            <p:nvSpPr>
              <p:cNvPr id="2" name="标题 1">
                <a:extLst>
                  <a:ext uri="{FF2B5EF4-FFF2-40B4-BE49-F238E27FC236}">
                    <a16:creationId xmlns:a16="http://schemas.microsoft.com/office/drawing/2014/main" id="{AFF93953-FA16-8F48-8A2C-DDE836B098D7}"/>
                  </a:ext>
                </a:extLst>
              </p:cNvPr>
              <p:cNvSpPr>
                <a:spLocks noGrp="1" noRot="1" noChangeAspect="1" noMove="1" noResize="1" noEditPoints="1" noAdjustHandles="1" noChangeArrowheads="1" noChangeShapeType="1" noTextEdit="1"/>
              </p:cNvSpPr>
              <p:nvPr>
                <p:ph type="title"/>
              </p:nvPr>
            </p:nvSpPr>
            <p:spPr>
              <a:blipFill>
                <a:blip r:embed="rId3"/>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22763F32-04B2-9749-86E4-7F878678ACD2}"/>
                  </a:ext>
                </a:extLst>
              </p:cNvPr>
              <p:cNvSpPr>
                <a:spLocks noGrp="1"/>
              </p:cNvSpPr>
              <p:nvPr>
                <p:ph type="body" idx="1"/>
              </p:nvPr>
            </p:nvSpPr>
            <p:spPr/>
            <p:txBody>
              <a:bodyPr/>
              <a:lstStyle/>
              <a:p>
                <a:pPr marL="342900" indent="-342900">
                  <a:buFont typeface="Wingdings" pitchFamily="2" charset="2"/>
                  <a:buChar char="l"/>
                </a:pPr>
                <a:r>
                  <a:rPr lang="zh-CN" altLang="zh-CN" dirty="0"/>
                  <a:t>如果</a:t>
                </a:r>
                <a:r>
                  <a:rPr lang="zh-CN" altLang="en-US" dirty="0"/>
                  <a:t>已知</a:t>
                </a:r>
                <a:r>
                  <a:rPr lang="zh-CN" altLang="zh-CN" dirty="0"/>
                  <a:t>异方差矩阵形式</a:t>
                </a:r>
                <a14:m>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lang="zh-CN" altLang="zh-CN" dirty="0"/>
                  <a:t>，可以将</a:t>
                </a:r>
                <a14:m>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lang="zh-CN" altLang="zh-CN" dirty="0"/>
                  <a:t>分解为</a:t>
                </a:r>
                <a:endParaRPr lang="en-US" altLang="zh-CN" dirty="0"/>
              </a:p>
              <a:p>
                <a:pPr algn="ctr"/>
                <a14:m>
                  <m:oMathPara xmlns:m="http://schemas.openxmlformats.org/officeDocument/2006/math">
                    <m:oMathParaPr>
                      <m:jc m:val="centerGroup"/>
                    </m:oMathParaPr>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e>
                                <m:sup>
                                  <m:r>
                                    <a:rPr lang="en-CA" altLang="zh-CN" b="1" i="1">
                                      <a:latin typeface="Cambria Math" panose="02040503050406030204" pitchFamily="18" charset="0"/>
                                    </a:rPr>
                                    <m:t>′</m:t>
                                  </m:r>
                                </m:sup>
                              </m:sSup>
                              <m:r>
                                <a:rPr lang="en-CA" altLang="zh-CN" b="1" i="1">
                                  <a:latin typeface="Cambria Math" panose="02040503050406030204" pitchFamily="18" charset="0"/>
                                </a:rPr>
                                <m:t>𝑷</m:t>
                              </m:r>
                            </m:e>
                          </m:d>
                        </m:e>
                        <m:sup>
                          <m:r>
                            <a:rPr lang="en-CA" altLang="zh-CN" i="1">
                              <a:latin typeface="Cambria Math" panose="02040503050406030204" pitchFamily="18" charset="0"/>
                            </a:rPr>
                            <m:t>−1</m:t>
                          </m:r>
                        </m:sup>
                      </m:sSup>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r>
                            <a:rPr lang="en-CA" altLang="zh-CN" i="1">
                              <a:latin typeface="Cambria Math" panose="02040503050406030204" pitchFamily="18" charset="0"/>
                            </a:rPr>
                            <m:t>′</m:t>
                          </m:r>
                        </m:e>
                        <m:sup>
                          <m:r>
                            <a:rPr lang="en-CA" altLang="zh-CN" i="1">
                              <a:latin typeface="Cambria Math" panose="02040503050406030204" pitchFamily="18" charset="0"/>
                            </a:rPr>
                            <m:t>−1</m:t>
                          </m:r>
                        </m:sup>
                      </m:sSup>
                    </m:oMath>
                  </m:oMathPara>
                </a14:m>
                <a:endParaRPr lang="en-US" altLang="zh-CN" b="1" dirty="0"/>
              </a:p>
              <a:p>
                <a:pPr marL="342000"/>
                <a:r>
                  <a:rPr lang="zh-CN" altLang="zh-CN" dirty="0"/>
                  <a:t>其中</a:t>
                </a:r>
                <a14:m>
                  <m:oMath xmlns:m="http://schemas.openxmlformats.org/officeDocument/2006/math">
                    <m:r>
                      <a:rPr lang="en-CA" altLang="zh-CN" b="1" i="1">
                        <a:latin typeface="Cambria Math" panose="02040503050406030204" pitchFamily="18" charset="0"/>
                      </a:rPr>
                      <m:t>𝑷</m:t>
                    </m:r>
                  </m:oMath>
                </a14:m>
                <a:r>
                  <a:rPr lang="zh-CN" altLang="zh-CN" dirty="0"/>
                  <a:t>为某可逆矩阵。通过</a:t>
                </a:r>
                <a14:m>
                  <m:oMath xmlns:m="http://schemas.openxmlformats.org/officeDocument/2006/math">
                    <m:r>
                      <a:rPr lang="en-CA" altLang="zh-CN" b="1" i="1">
                        <a:latin typeface="Cambria Math" panose="02040503050406030204" pitchFamily="18" charset="0"/>
                      </a:rPr>
                      <m:t>𝑷</m:t>
                    </m:r>
                  </m:oMath>
                </a14:m>
                <a:r>
                  <a:rPr lang="zh-CN" altLang="zh-CN" dirty="0"/>
                  <a:t>将原模型转换为： </a:t>
                </a:r>
              </a:p>
              <a:p>
                <a:pPr/>
                <a14:m>
                  <m:oMathPara xmlns:m="http://schemas.openxmlformats.org/officeDocument/2006/math">
                    <m:oMathParaPr>
                      <m:jc m:val="centerGroup"/>
                    </m:oMathParaPr>
                    <m:oMath xmlns:m="http://schemas.openxmlformats.org/officeDocument/2006/math">
                      <m:r>
                        <a:rPr lang="en-CA" altLang="zh-CN" b="1" i="1">
                          <a:latin typeface="Cambria Math" panose="02040503050406030204" pitchFamily="18" charset="0"/>
                        </a:rPr>
                        <m:t>𝑷𝒀</m:t>
                      </m:r>
                      <m:r>
                        <a:rPr lang="en-CA" altLang="zh-CN" b="1" i="1">
                          <a:latin typeface="Cambria Math" panose="02040503050406030204" pitchFamily="18" charset="0"/>
                        </a:rPr>
                        <m:t>=</m:t>
                      </m:r>
                      <m:r>
                        <a:rPr lang="en-CA" altLang="zh-CN" b="1" i="1">
                          <a:latin typeface="Cambria Math" panose="02040503050406030204" pitchFamily="18" charset="0"/>
                        </a:rPr>
                        <m:t>𝑷𝑿</m:t>
                      </m:r>
                      <m:r>
                        <a:rPr lang="en-CA" altLang="zh-CN" b="1" i="1">
                          <a:latin typeface="Cambria Math" panose="02040503050406030204" pitchFamily="18" charset="0"/>
                        </a:rPr>
                        <m:t>𝜷</m:t>
                      </m:r>
                      <m:r>
                        <a:rPr lang="en-CA" altLang="zh-CN" b="1" i="1">
                          <a:latin typeface="Cambria Math" panose="02040503050406030204" pitchFamily="18" charset="0"/>
                        </a:rPr>
                        <m:t>+</m:t>
                      </m:r>
                      <m:r>
                        <a:rPr lang="en-CA" altLang="zh-CN" b="1" i="1">
                          <a:latin typeface="Cambria Math" panose="02040503050406030204" pitchFamily="18" charset="0"/>
                        </a:rPr>
                        <m:t>𝑷𝒆</m:t>
                      </m:r>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𝒀</m:t>
                          </m:r>
                        </m:e>
                        <m:sup>
                          <m:r>
                            <a:rPr lang="en-CA" altLang="zh-CN" b="1" i="1">
                              <a:latin typeface="Cambria Math" panose="02040503050406030204" pitchFamily="18" charset="0"/>
                            </a:rPr>
                            <m:t>∗</m:t>
                          </m:r>
                        </m:sup>
                      </m:sSup>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𝜷</m:t>
                      </m:r>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oMath>
                  </m:oMathPara>
                </a14:m>
                <a:endParaRPr lang="en-US" altLang="zh-CN" dirty="0"/>
              </a:p>
              <a:p>
                <a:endParaRPr lang="zh-CN" altLang="zh-CN" dirty="0"/>
              </a:p>
              <a:p>
                <a:pPr marL="684000" indent="-342900">
                  <a:buFont typeface="Arial" panose="020B0604020202020204" pitchFamily="34" charset="0"/>
                  <a:buChar char="•"/>
                </a:pPr>
                <a:r>
                  <a:rPr lang="zh-CN" altLang="zh-CN" dirty="0"/>
                  <a:t>转换后模型干扰项满足</a:t>
                </a:r>
                <a:r>
                  <a:rPr lang="zh-CN" altLang="zh-CN" b="1" dirty="0"/>
                  <a:t>同方差</a:t>
                </a:r>
                <a:r>
                  <a:rPr lang="zh-CN" altLang="en-US" dirty="0"/>
                  <a:t>：</a:t>
                </a:r>
                <a:endParaRPr lang="zh-CN" altLang="zh-CN" dirty="0"/>
              </a:p>
              <a:p>
                <a:pPr algn="ctr"/>
                <a14:m>
                  <m:oMathPara xmlns:m="http://schemas.openxmlformats.org/officeDocument/2006/math">
                    <m:oMathParaPr>
                      <m:jc m:val="centerGroup"/>
                    </m:oMathParaPr>
                    <m:oMath xmlns:m="http://schemas.openxmlformats.org/officeDocument/2006/math">
                      <m:r>
                        <a:rPr lang="en-CA" altLang="zh-CN" i="1">
                          <a:latin typeface="Cambria Math" panose="02040503050406030204" pitchFamily="18" charset="0"/>
                        </a:rPr>
                        <m:t>𝑉𝑎𝑟</m:t>
                      </m:r>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r>
                        <a:rPr lang="en-CA" altLang="zh-CN" i="1">
                          <a:latin typeface="Cambria Math" panose="02040503050406030204" pitchFamily="18" charset="0"/>
                        </a:rPr>
                        <m:t>)=</m:t>
                      </m:r>
                      <m:r>
                        <a:rPr lang="en-CA" altLang="zh-CN" i="1">
                          <a:latin typeface="Cambria Math" panose="02040503050406030204" pitchFamily="18" charset="0"/>
                        </a:rPr>
                        <m:t>𝑉𝑎𝑟</m:t>
                      </m:r>
                      <m:r>
                        <a:rPr lang="en-CA" altLang="zh-CN" i="1">
                          <a:latin typeface="Cambria Math" panose="02040503050406030204" pitchFamily="18" charset="0"/>
                        </a:rPr>
                        <m:t>(</m:t>
                      </m:r>
                      <m:r>
                        <a:rPr lang="en-CA" altLang="zh-CN" b="1" i="1">
                          <a:latin typeface="Cambria Math" panose="02040503050406030204" pitchFamily="18" charset="0"/>
                        </a:rPr>
                        <m:t>𝑷𝒆</m:t>
                      </m:r>
                      <m:r>
                        <a:rPr lang="en-CA" altLang="zh-CN" b="1" i="1">
                          <a:latin typeface="Cambria Math" panose="02040503050406030204" pitchFamily="18" charset="0"/>
                        </a:rPr>
                        <m:t>)</m:t>
                      </m:r>
                      <m:r>
                        <a:rPr lang="en-CA" altLang="zh-CN" i="1">
                          <a:latin typeface="Cambria Math" panose="02040503050406030204" pitchFamily="18" charset="0"/>
                        </a:rPr>
                        <m:t>=</m:t>
                      </m:r>
                      <m:r>
                        <a:rPr lang="en-CA" altLang="zh-CN" b="1" i="1">
                          <a:latin typeface="Cambria Math" panose="02040503050406030204" pitchFamily="18" charset="0"/>
                        </a:rPr>
                        <m:t>𝑷</m:t>
                      </m:r>
                      <m:r>
                        <a:rPr lang="en-CA" altLang="zh-CN" i="1">
                          <a:latin typeface="Cambria Math" panose="02040503050406030204" pitchFamily="18" charset="0"/>
                        </a:rPr>
                        <m:t>𝑉𝑎𝑟</m:t>
                      </m:r>
                      <m:r>
                        <a:rPr lang="en-CA" altLang="zh-CN" i="1">
                          <a:latin typeface="Cambria Math" panose="02040503050406030204" pitchFamily="18" charset="0"/>
                        </a:rPr>
                        <m:t>(</m:t>
                      </m:r>
                      <m:r>
                        <a:rPr lang="en-CA" altLang="zh-CN" b="1" i="1">
                          <a:latin typeface="Cambria Math" panose="02040503050406030204" pitchFamily="18" charset="0"/>
                        </a:rPr>
                        <m:t>𝒆</m:t>
                      </m:r>
                      <m:r>
                        <a:rPr lang="en-CA" altLang="zh-CN" b="1" i="1">
                          <a:latin typeface="Cambria Math" panose="02040503050406030204" pitchFamily="18" charset="0"/>
                        </a:rPr>
                        <m:t>)</m:t>
                      </m:r>
                      <m:sSup>
                        <m:sSupPr>
                          <m:ctrlPr>
                            <a:rPr lang="zh-CN" altLang="zh-CN" i="1">
                              <a:latin typeface="Cambria Math" panose="02040503050406030204" pitchFamily="18" charset="0"/>
                            </a:rPr>
                          </m:ctrlPr>
                        </m:sSupPr>
                        <m:e>
                          <m:r>
                            <a:rPr lang="en-CA" altLang="zh-CN" b="1" i="1">
                              <a:latin typeface="Cambria Math" panose="02040503050406030204" pitchFamily="18" charset="0"/>
                            </a:rPr>
                            <m:t>𝑷</m:t>
                          </m:r>
                        </m:e>
                        <m:sup>
                          <m:r>
                            <a:rPr lang="en-CA" altLang="zh-CN" i="1">
                              <a:latin typeface="Cambria Math" panose="02040503050406030204" pitchFamily="18" charset="0"/>
                            </a:rPr>
                            <m:t>′</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r>
                        <a:rPr lang="en-CA" altLang="zh-CN" b="1" i="1">
                          <a:latin typeface="Cambria Math" panose="02040503050406030204" pitchFamily="18" charset="0"/>
                        </a:rPr>
                        <m:t>𝑷</m:t>
                      </m:r>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e>
                        <m:sup>
                          <m:r>
                            <a:rPr lang="en-CA" altLang="zh-CN" b="1" i="1">
                              <a:latin typeface="Cambria Math" panose="02040503050406030204" pitchFamily="18" charset="0"/>
                            </a:rPr>
                            <m:t>′</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r>
                        <a:rPr lang="en-CA" altLang="zh-CN" b="1" i="1">
                          <a:latin typeface="Cambria Math" panose="02040503050406030204" pitchFamily="18" charset="0"/>
                        </a:rPr>
                        <m:t>𝑰</m:t>
                      </m:r>
                    </m:oMath>
                  </m:oMathPara>
                </a14:m>
                <a:endParaRPr lang="en-US" altLang="zh-CN" dirty="0"/>
              </a:p>
              <a:p>
                <a:pPr algn="ctr"/>
                <a:endParaRPr lang="zh-CN" altLang="zh-CN" dirty="0"/>
              </a:p>
              <a:p>
                <a:pPr marL="684000" indent="-342900">
                  <a:buFont typeface="Arial" panose="020B0604020202020204" pitchFamily="34" charset="0"/>
                  <a:buChar char="•"/>
                </a:pPr>
                <a:r>
                  <a:rPr lang="zh-CN" altLang="zh-CN" dirty="0"/>
                  <a:t>对</a:t>
                </a:r>
                <a14:m>
                  <m:oMath xmlns:m="http://schemas.openxmlformats.org/officeDocument/2006/math">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𝒀</m:t>
                        </m:r>
                      </m:e>
                      <m:sup>
                        <m:r>
                          <a:rPr lang="en-CA" altLang="zh-CN" b="1" i="1">
                            <a:latin typeface="Cambria Math" panose="02040503050406030204" pitchFamily="18" charset="0"/>
                          </a:rPr>
                          <m:t>∗</m:t>
                        </m:r>
                      </m:sup>
                    </m:sSup>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𝜷</m:t>
                    </m:r>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oMath>
                </a14:m>
                <a:r>
                  <a:rPr lang="zh-CN" altLang="zh-CN" dirty="0"/>
                  <a:t>用</a:t>
                </a:r>
                <a:r>
                  <a:rPr lang="en-CA" altLang="zh-CN" dirty="0"/>
                  <a:t>OLS</a:t>
                </a:r>
                <a:r>
                  <a:rPr lang="zh-CN" altLang="zh-CN" dirty="0"/>
                  <a:t>进行回归我们可以得到参数估计值：</a:t>
                </a:r>
              </a:p>
              <a:p>
                <a:pPr/>
                <a14:m>
                  <m:oMathPara xmlns:m="http://schemas.openxmlformats.org/officeDocument/2006/math">
                    <m:oMathParaPr>
                      <m:jc m:val="centerGroup"/>
                    </m:oMathParaPr>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e>
                                <m:sup>
                                  <m:r>
                                    <a:rPr lang="en-CA" altLang="zh-CN" b="1" i="1">
                                      <a:latin typeface="Cambria Math" panose="02040503050406030204" pitchFamily="18" charset="0"/>
                                    </a:rPr>
                                    <m:t>′</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e>
                          </m:d>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m:t>
                              </m:r>
                            </m:e>
                            <m:sup>
                              <m:r>
                                <a:rPr lang="en-CA" altLang="zh-CN" b="1" i="1">
                                  <a:latin typeface="Cambria Math" panose="02040503050406030204" pitchFamily="18" charset="0"/>
                                </a:rPr>
                                <m:t>′</m:t>
                              </m:r>
                            </m:sup>
                          </m:sSup>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𝒀</m:t>
                          </m:r>
                        </m:e>
                        <m:sup>
                          <m:r>
                            <a:rPr lang="en-CA" altLang="zh-CN" b="1" i="1">
                              <a:latin typeface="Cambria Math" panose="02040503050406030204" pitchFamily="18" charset="0"/>
                            </a:rPr>
                            <m:t>∗</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𝒀</m:t>
                      </m:r>
                    </m:oMath>
                  </m:oMathPara>
                </a14:m>
                <a:endParaRPr lang="zh-CN" altLang="zh-CN" dirty="0"/>
              </a:p>
              <a:p>
                <a:pPr marL="684000"/>
                <a:r>
                  <a:rPr lang="zh-CN" altLang="zh-CN" dirty="0"/>
                  <a:t>这个估计系数称为广义最小二乘系数估计量。 </a:t>
                </a:r>
              </a:p>
              <a:p>
                <a:pPr marL="342900" indent="-342900">
                  <a:buFont typeface="Wingdings" pitchFamily="2" charset="2"/>
                  <a:buChar char="l"/>
                </a:pPr>
                <a:endParaRPr kumimoji="1" lang="zh-CN" altLang="en-US" dirty="0"/>
              </a:p>
            </p:txBody>
          </p:sp>
        </mc:Choice>
        <mc:Fallback xmlns="">
          <p:sp>
            <p:nvSpPr>
              <p:cNvPr id="3" name="文本占位符 2">
                <a:extLst>
                  <a:ext uri="{FF2B5EF4-FFF2-40B4-BE49-F238E27FC236}">
                    <a16:creationId xmlns:a16="http://schemas.microsoft.com/office/drawing/2014/main" id="{22763F32-04B2-9749-86E4-7F878678ACD2}"/>
                  </a:ext>
                </a:extLst>
              </p:cNvPr>
              <p:cNvSpPr>
                <a:spLocks noGrp="1" noRot="1" noChangeAspect="1" noMove="1" noResize="1" noEditPoints="1" noAdjustHandles="1" noChangeArrowheads="1" noChangeShapeType="1" noTextEdit="1"/>
              </p:cNvSpPr>
              <p:nvPr>
                <p:ph type="body" idx="1"/>
              </p:nvPr>
            </p:nvSpPr>
            <p:spPr>
              <a:blipFill>
                <a:blip r:embed="rId4"/>
                <a:stretch>
                  <a:fillRect l="-467" t="-170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85EEE8C0-3AE6-4AAE-A258-BEF400F7492E}"/>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989099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2935BCA9-C862-4B43-AB43-71F060C0304D}"/>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t>已知</a:t>
                </a:r>
                <a:endParaRPr kumimoji="1" lang="zh-CN" altLang="en-US" dirty="0"/>
              </a:p>
            </p:txBody>
          </p:sp>
        </mc:Choice>
        <mc:Fallback xmlns="">
          <p:sp>
            <p:nvSpPr>
              <p:cNvPr id="2" name="标题 1">
                <a:extLst>
                  <a:ext uri="{FF2B5EF4-FFF2-40B4-BE49-F238E27FC236}">
                    <a16:creationId xmlns:a16="http://schemas.microsoft.com/office/drawing/2014/main" id="{2935BCA9-C862-4B43-AB43-71F060C0304D}"/>
                  </a:ext>
                </a:extLst>
              </p:cNvPr>
              <p:cNvSpPr>
                <a:spLocks noGrp="1" noRot="1" noChangeAspect="1" noMove="1" noResize="1" noEditPoints="1" noAdjustHandles="1" noChangeArrowheads="1" noChangeShapeType="1" noTextEdit="1"/>
              </p:cNvSpPr>
              <p:nvPr>
                <p:ph type="title"/>
              </p:nvPr>
            </p:nvSpPr>
            <p:spPr>
              <a:blipFill>
                <a:blip r:embed="rId3"/>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437342C6-7134-7E44-A872-B6505CD14B3B}"/>
                  </a:ext>
                </a:extLst>
              </p:cNvPr>
              <p:cNvSpPr>
                <a:spLocks noGrp="1"/>
              </p:cNvSpPr>
              <p:nvPr>
                <p:ph type="body" idx="1"/>
              </p:nvPr>
            </p:nvSpPr>
            <p:spPr/>
            <p:txBody>
              <a:bodyPr/>
              <a:lstStyle/>
              <a:p>
                <a:pPr marL="684000" indent="-342900">
                  <a:buFont typeface="Arial" panose="020B0604020202020204" pitchFamily="34" charset="0"/>
                  <a:buChar char="•"/>
                </a:pP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oMath>
                </a14:m>
                <a:r>
                  <a:rPr lang="zh-CN" altLang="zh-CN" dirty="0"/>
                  <a:t>是个无偏的一致估计量，</a:t>
                </a:r>
                <a:endParaRPr lang="en-US" altLang="zh-CN" dirty="0"/>
              </a:p>
              <a:p>
                <a:pPr/>
                <a14:m>
                  <m:oMathPara xmlns:m="http://schemas.openxmlformats.org/officeDocument/2006/math">
                    <m:oMathParaPr>
                      <m:jc m:val="centerGroup"/>
                    </m:oMathParaPr>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e>
                      </m:d>
                      <m:r>
                        <a:rPr lang="en-CA" altLang="zh-CN" i="1">
                          <a:latin typeface="Cambria Math" panose="02040503050406030204" pitchFamily="18" charset="0"/>
                        </a:rPr>
                        <m:t>=</m:t>
                      </m:r>
                      <m:r>
                        <a:rPr lang="en-CA" altLang="zh-CN" i="1">
                          <a:latin typeface="Cambria Math" panose="02040503050406030204" pitchFamily="18" charset="0"/>
                        </a:rPr>
                        <m:t>𝐸</m:t>
                      </m:r>
                      <m:d>
                        <m:dPr>
                          <m:begChr m:val="["/>
                          <m:endChr m:val="]"/>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𝒀</m:t>
                          </m:r>
                        </m:e>
                      </m:d>
                      <m:r>
                        <a:rPr lang="en-CA" altLang="zh-CN" i="1">
                          <a:latin typeface="Cambria Math" panose="02040503050406030204" pitchFamily="18" charset="0"/>
                        </a:rPr>
                        <m:t>=</m:t>
                      </m:r>
                      <m:r>
                        <a:rPr lang="en-CA" altLang="zh-CN" i="1">
                          <a:latin typeface="Cambria Math" panose="02040503050406030204" pitchFamily="18" charset="0"/>
                        </a:rPr>
                        <m:t>𝐸</m:t>
                      </m:r>
                      <m:d>
                        <m:dPr>
                          <m:begChr m:val="["/>
                          <m:endChr m:val="]"/>
                          <m:ctrlPr>
                            <a:rPr lang="zh-CN" altLang="zh-CN" b="1" i="1">
                              <a:latin typeface="Cambria Math" panose="02040503050406030204" pitchFamily="18" charset="0"/>
                            </a:rPr>
                          </m:ctrlPr>
                        </m:dPr>
                        <m:e>
                          <m:r>
                            <a:rPr lang="en-CA" altLang="zh-CN" b="1" i="1">
                              <a:latin typeface="Cambria Math" panose="02040503050406030204" pitchFamily="18" charset="0"/>
                            </a:rPr>
                            <m:t>𝜷</m:t>
                          </m:r>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zh-CN" altLang="en-US" i="1">
                                  <a:latin typeface="Cambria Math" panose="02040503050406030204" pitchFamily="18" charset="0"/>
                                </a:rPr>
                                <m:t>−</m:t>
                              </m:r>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𝒆</m:t>
                          </m:r>
                        </m:e>
                      </m:d>
                      <m:r>
                        <a:rPr lang="en-CA" altLang="zh-CN" b="1" i="1">
                          <a:latin typeface="Cambria Math" panose="02040503050406030204" pitchFamily="18" charset="0"/>
                        </a:rPr>
                        <m:t>=</m:t>
                      </m:r>
                      <m:r>
                        <a:rPr lang="en-CA" altLang="zh-CN" b="1" i="1">
                          <a:latin typeface="Cambria Math" panose="02040503050406030204" pitchFamily="18" charset="0"/>
                        </a:rPr>
                        <m:t>𝜷</m:t>
                      </m:r>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b="1" i="1">
                              <a:latin typeface="Cambria Math" panose="02040503050406030204" pitchFamily="18" charset="0"/>
                            </a:rPr>
                            <m:t>−</m:t>
                          </m:r>
                          <m:r>
                            <a:rPr lang="en-CA" altLang="zh-CN" b="1" i="1">
                              <a:latin typeface="Cambria Math" panose="02040503050406030204" pitchFamily="18" charset="0"/>
                            </a:rPr>
                            <m:t>𝟏</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i="1">
                          <a:latin typeface="Cambria Math" panose="02040503050406030204" pitchFamily="18" charset="0"/>
                        </a:rPr>
                        <m:t>𝐸</m:t>
                      </m:r>
                      <m:d>
                        <m:dPr>
                          <m:ctrlPr>
                            <a:rPr lang="zh-CN" altLang="zh-CN" b="1" i="1">
                              <a:latin typeface="Cambria Math" panose="02040503050406030204" pitchFamily="18" charset="0"/>
                            </a:rPr>
                          </m:ctrlPr>
                        </m:dPr>
                        <m:e>
                          <m:r>
                            <a:rPr lang="en-CA" altLang="zh-CN" b="1" i="1">
                              <a:latin typeface="Cambria Math" panose="02040503050406030204" pitchFamily="18" charset="0"/>
                            </a:rPr>
                            <m:t>𝒆</m:t>
                          </m:r>
                        </m:e>
                      </m:d>
                      <m:r>
                        <a:rPr lang="en-CA" altLang="zh-CN" b="1" i="1">
                          <a:latin typeface="Cambria Math" panose="02040503050406030204" pitchFamily="18" charset="0"/>
                        </a:rPr>
                        <m:t>=</m:t>
                      </m:r>
                      <m:r>
                        <a:rPr lang="en-CA" altLang="zh-CN" b="1" i="1">
                          <a:latin typeface="Cambria Math" panose="02040503050406030204" pitchFamily="18" charset="0"/>
                        </a:rPr>
                        <m:t>𝜷</m:t>
                      </m:r>
                    </m:oMath>
                  </m:oMathPara>
                </a14:m>
                <a:endParaRPr lang="en-US" altLang="zh-CN" dirty="0"/>
              </a:p>
              <a:p>
                <a:endParaRPr lang="en-US" altLang="zh-CN" dirty="0"/>
              </a:p>
              <a:p>
                <a:pPr marL="684000" indent="-342900">
                  <a:buFont typeface="Arial" panose="020B0604020202020204" pitchFamily="34" charset="0"/>
                  <a:buChar char="•"/>
                </a:pPr>
                <a:r>
                  <a:rPr lang="zh-CN" altLang="zh-CN" dirty="0"/>
                  <a:t>方差</a:t>
                </a:r>
                <a:r>
                  <a:rPr lang="zh-CN" altLang="en-US" dirty="0"/>
                  <a:t>为</a:t>
                </a:r>
                <a:r>
                  <a:rPr lang="zh-CN" altLang="zh-CN" dirty="0"/>
                  <a:t> </a:t>
                </a:r>
              </a:p>
              <a:p>
                <a:pPr algn="ctr"/>
                <a14:m>
                  <m:oMath xmlns:m="http://schemas.openxmlformats.org/officeDocument/2006/math">
                    <m:r>
                      <a:rPr lang="en-CA" altLang="zh-CN" i="1">
                        <a:latin typeface="Cambria Math" panose="02040503050406030204" pitchFamily="18" charset="0"/>
                      </a:rPr>
                      <m:t>𝑉𝑎𝑟</m:t>
                    </m:r>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𝐗</m:t>
                                    </m:r>
                                  </m:e>
                                  <m:sup>
                                    <m:r>
                                      <a:rPr lang="en-CA" altLang="zh-CN" b="1" i="1">
                                        <a:latin typeface="Cambria Math" panose="02040503050406030204" pitchFamily="18" charset="0"/>
                                      </a:rPr>
                                      <m:t>∗</m:t>
                                    </m:r>
                                  </m:sup>
                                </m:sSup>
                              </m:e>
                              <m:sup>
                                <m:r>
                                  <a:rPr lang="en-CA" altLang="zh-CN" b="1" i="1">
                                    <a:latin typeface="Cambria Math" panose="02040503050406030204" pitchFamily="18" charset="0"/>
                                  </a:rPr>
                                  <m:t>′</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𝐗</m:t>
                                </m:r>
                              </m:e>
                              <m:sup>
                                <m:r>
                                  <a:rPr lang="en-CA" altLang="zh-CN" b="1" i="1">
                                    <a:latin typeface="Cambria Math" panose="02040503050406030204" pitchFamily="18" charset="0"/>
                                  </a:rPr>
                                  <m:t>∗</m:t>
                                </m:r>
                              </m:sup>
                            </m:sSup>
                          </m:e>
                        </m:d>
                      </m:e>
                      <m:sup>
                        <m:r>
                          <a:rPr lang="en-CA" altLang="zh-CN" i="1">
                            <a:latin typeface="Cambria Math" panose="02040503050406030204" pitchFamily="18" charset="0"/>
                          </a:rPr>
                          <m:t>−</m:t>
                        </m:r>
                        <m:r>
                          <a:rPr lang="en-CA" altLang="zh-CN">
                            <a:latin typeface="Cambria Math" panose="02040503050406030204" pitchFamily="18" charset="0"/>
                          </a:rPr>
                          <m:t>1</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sSup>
                      <m:sSupPr>
                        <m:ctrlPr>
                          <a:rPr lang="zh-CN" altLang="zh-CN"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oMath>
                </a14:m>
                <a:r>
                  <a:rPr lang="zh-CN" altLang="zh-CN" dirty="0">
                    <a:effectLst/>
                  </a:rPr>
                  <a:t> </a:t>
                </a:r>
                <a:endParaRPr lang="en-US" altLang="zh-CN" dirty="0">
                  <a:effectLst/>
                </a:endParaRPr>
              </a:p>
              <a:p>
                <a:pPr algn="ctr"/>
                <a:endParaRPr lang="en-US" altLang="zh-CN" dirty="0">
                  <a:effectLst/>
                </a:endParaRPr>
              </a:p>
              <a:p>
                <a:pPr marL="457200" indent="-457200">
                  <a:buFont typeface="Wingdings" pitchFamily="2" charset="2"/>
                  <a:buChar char="Ø"/>
                </a:pPr>
                <a:r>
                  <a:rPr lang="en-CA" altLang="zh-CN" dirty="0"/>
                  <a:t>GLS</a:t>
                </a:r>
                <a:r>
                  <a:rPr lang="zh-CN" altLang="zh-CN" dirty="0"/>
                  <a:t>估计系数方差是最有效的无偏线性估计量。可以理解为</a:t>
                </a:r>
                <a:r>
                  <a:rPr lang="en-CA" altLang="zh-CN" dirty="0"/>
                  <a:t>GLS</a:t>
                </a:r>
                <a:r>
                  <a:rPr lang="zh-CN" altLang="zh-CN" dirty="0"/>
                  <a:t>（即转换模型后的</a:t>
                </a:r>
                <a:r>
                  <a:rPr lang="en-CA" altLang="zh-CN" dirty="0"/>
                  <a:t>OLS</a:t>
                </a:r>
                <a:r>
                  <a:rPr lang="zh-CN" altLang="zh-CN" dirty="0"/>
                  <a:t>）估计量的方差比不转换模型的</a:t>
                </a:r>
                <a:r>
                  <a:rPr lang="en-CA" altLang="zh-CN" dirty="0"/>
                  <a:t>OLS</a:t>
                </a:r>
                <a:r>
                  <a:rPr lang="zh-CN" altLang="zh-CN" dirty="0"/>
                  <a:t>估计量的方差小</a:t>
                </a:r>
                <a:r>
                  <a:rPr lang="zh-CN" altLang="en-US" dirty="0"/>
                  <a:t>，</a:t>
                </a:r>
                <a:r>
                  <a:rPr lang="zh-CN" altLang="zh-CN" dirty="0"/>
                  <a:t>即</a:t>
                </a:r>
                <a14:m>
                  <m:oMath xmlns:m="http://schemas.openxmlformats.org/officeDocument/2006/math">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𝑂𝐿𝑆</m:t>
                            </m:r>
                          </m:sup>
                        </m:sSubSup>
                      </m:e>
                    </m:d>
                    <m:r>
                      <a:rPr lang="en-CA" altLang="zh-CN" i="1">
                        <a:latin typeface="Cambria Math" panose="02040503050406030204" pitchFamily="18" charset="0"/>
                      </a:rPr>
                      <m:t>&gt;</m:t>
                    </m:r>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e>
                    </m:d>
                  </m:oMath>
                </a14:m>
                <a:r>
                  <a:rPr lang="zh-CN" altLang="zh-CN" dirty="0"/>
                  <a:t> </a:t>
                </a:r>
                <a:r>
                  <a:rPr lang="zh-CN" altLang="en-US" dirty="0"/>
                  <a:t>。</a:t>
                </a:r>
                <a:endParaRPr lang="en-US" altLang="zh-CN" dirty="0"/>
              </a:p>
              <a:p>
                <a:endParaRPr lang="zh-CN" altLang="zh-CN" dirty="0"/>
              </a:p>
              <a:p>
                <a:pPr marL="342900" indent="-342900">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437342C6-7134-7E44-A872-B6505CD14B3B}"/>
                  </a:ext>
                </a:extLst>
              </p:cNvPr>
              <p:cNvSpPr>
                <a:spLocks noGrp="1" noRot="1" noChangeAspect="1" noMove="1" noResize="1" noEditPoints="1" noAdjustHandles="1" noChangeArrowheads="1" noChangeShapeType="1" noTextEdit="1"/>
              </p:cNvSpPr>
              <p:nvPr>
                <p:ph type="body" idx="1"/>
              </p:nvPr>
            </p:nvSpPr>
            <p:spPr>
              <a:blipFill>
                <a:blip r:embed="rId4"/>
                <a:stretch>
                  <a:fillRect l="-467" t="-121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E5ECFF13-6D6E-4834-98F5-4578A87712C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853512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F49C9CCF-B527-CB46-A3CE-E91AFE0BBA6C}"/>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t>未知</a:t>
                </a:r>
                <a:endParaRPr kumimoji="1" lang="zh-CN" altLang="en-US" dirty="0"/>
              </a:p>
            </p:txBody>
          </p:sp>
        </mc:Choice>
        <mc:Fallback xmlns="">
          <p:sp>
            <p:nvSpPr>
              <p:cNvPr id="2" name="标题 1">
                <a:extLst>
                  <a:ext uri="{FF2B5EF4-FFF2-40B4-BE49-F238E27FC236}">
                    <a16:creationId xmlns:a16="http://schemas.microsoft.com/office/drawing/2014/main" id="{F49C9CCF-B527-CB46-A3CE-E91AFE0BBA6C}"/>
                  </a:ext>
                </a:extLst>
              </p:cNvPr>
              <p:cNvSpPr>
                <a:spLocks noGrp="1" noRot="1" noChangeAspect="1" noMove="1" noResize="1" noEditPoints="1" noAdjustHandles="1" noChangeArrowheads="1" noChangeShapeType="1" noTextEdit="1"/>
              </p:cNvSpPr>
              <p:nvPr>
                <p:ph type="title"/>
              </p:nvPr>
            </p:nvSpPr>
            <p:spPr>
              <a:blipFill>
                <a:blip r:embed="rId3"/>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56A87C2-E186-714C-BEBE-5075C0DBFC5F}"/>
                  </a:ext>
                </a:extLst>
              </p:cNvPr>
              <p:cNvSpPr>
                <a:spLocks noGrp="1"/>
              </p:cNvSpPr>
              <p:nvPr>
                <p:ph type="body" idx="1"/>
              </p:nvPr>
            </p:nvSpPr>
            <p:spPr>
              <a:xfrm>
                <a:off x="508000" y="1290919"/>
                <a:ext cx="10871200" cy="4404658"/>
              </a:xfrm>
            </p:spPr>
            <p:txBody>
              <a:bodyPr/>
              <a:lstStyle/>
              <a:p>
                <a:pPr marL="342900" indent="-342900">
                  <a:buFont typeface="Wingdings" pitchFamily="2" charset="2"/>
                  <a:buChar char="l"/>
                </a:pPr>
                <a:r>
                  <a:rPr lang="zh-CN" altLang="en-US" dirty="0"/>
                  <a:t>首先</a:t>
                </a:r>
                <a:r>
                  <a:rPr lang="zh-CN" altLang="zh-CN" dirty="0"/>
                  <a:t>估计异方差</a:t>
                </a:r>
                <a14:m>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kumimoji="1" lang="zh-CN" altLang="en-US" dirty="0"/>
                  <a:t>，</a:t>
                </a:r>
                <a:r>
                  <a:rPr lang="zh-CN" altLang="zh-CN" dirty="0"/>
                  <a:t>求得</a:t>
                </a:r>
                <a14:m>
                  <m:oMath xmlns:m="http://schemas.openxmlformats.org/officeDocument/2006/math">
                    <m:sSub>
                      <m:sSubPr>
                        <m:ctrlPr>
                          <a:rPr lang="zh-CN" altLang="zh-CN" b="1" i="1">
                            <a:latin typeface="Cambria Math" panose="02040503050406030204" pitchFamily="18" charset="0"/>
                          </a:rPr>
                        </m:ctrlPr>
                      </m:sSubPr>
                      <m:e>
                        <m:acc>
                          <m:accPr>
                            <m:chr m:val="̂"/>
                            <m:ctrlPr>
                              <a:rPr lang="zh-CN" altLang="zh-CN" b="1" i="1">
                                <a:latin typeface="Cambria Math" panose="02040503050406030204" pitchFamily="18" charset="0"/>
                              </a:rPr>
                            </m:ctrlPr>
                          </m:accPr>
                          <m:e>
                            <m:r>
                              <a:rPr lang="en-US" altLang="zh-CN" b="1" i="1">
                                <a:latin typeface="Cambria Math" panose="02040503050406030204" pitchFamily="18" charset="0"/>
                              </a:rPr>
                              <m:t>𝜴</m:t>
                            </m:r>
                          </m:e>
                        </m:acc>
                      </m:e>
                      <m:sub>
                        <m:r>
                          <a:rPr lang="en-US" altLang="zh-CN" b="1" i="1">
                            <a:latin typeface="Cambria Math" panose="02040503050406030204" pitchFamily="18" charset="0"/>
                          </a:rPr>
                          <m:t>𝒉𝒆𝒕𝒆𝒓</m:t>
                        </m:r>
                      </m:sub>
                    </m:sSub>
                  </m:oMath>
                </a14:m>
                <a:r>
                  <a:rPr lang="en-US" altLang="zh-CN" b="1" dirty="0"/>
                  <a:t> </a:t>
                </a:r>
                <a:r>
                  <a:rPr lang="zh-CN" altLang="zh-CN" dirty="0"/>
                  <a:t>的估计值然后再进行模型转换，这种方法得到的系数估计值称为</a:t>
                </a:r>
                <a:r>
                  <a:rPr lang="zh-CN" altLang="zh-CN" b="1" dirty="0"/>
                  <a:t>可行的广义最小二乘系数估计值</a:t>
                </a:r>
                <a:r>
                  <a:rPr lang="zh-CN" altLang="zh-CN" dirty="0"/>
                  <a:t>（</a:t>
                </a:r>
                <a:r>
                  <a:rPr lang="en-CA" altLang="zh-CN" dirty="0"/>
                  <a:t>Feasible GLS</a:t>
                </a:r>
                <a:r>
                  <a:rPr lang="zh-CN" altLang="zh-CN" dirty="0"/>
                  <a:t>）</a:t>
                </a:r>
                <a:r>
                  <a:rPr lang="zh-CN" altLang="en-US" dirty="0"/>
                  <a:t>，即</a:t>
                </a:r>
                <a:endParaRPr lang="en-US" altLang="zh-CN" dirty="0"/>
              </a:p>
              <a:p>
                <a:pPr algn="ctr"/>
                <a:endParaRPr lang="en-CA" altLang="zh-CN" sz="2000" i="1" dirty="0">
                  <a:latin typeface="Cambria Math" panose="02040503050406030204" pitchFamily="18" charset="0"/>
                </a:endParaRPr>
              </a:p>
              <a:p>
                <a:pPr algn="ctr"/>
                <a:endParaRPr lang="en-CA" altLang="zh-CN" sz="2000" i="1" dirty="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CA" altLang="zh-CN" sz="2000" i="1">
                              <a:latin typeface="Cambria Math" panose="02040503050406030204" pitchFamily="18" charset="0"/>
                            </a:rPr>
                            <m:t>h𝑒𝑡𝑒𝑟</m:t>
                          </m:r>
                        </m:sub>
                        <m:sup>
                          <m:r>
                            <a:rPr lang="en-CA" altLang="zh-CN" sz="2000" i="1">
                              <a:latin typeface="Cambria Math" panose="02040503050406030204" pitchFamily="18" charset="0"/>
                            </a:rPr>
                            <m:t>𝐹𝐺𝐿𝑆</m:t>
                          </m:r>
                        </m:sup>
                      </m:sSubSup>
                      <m:r>
                        <a:rPr lang="en-CA" altLang="zh-CN" sz="2000" i="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sSubSup>
                                <m:sSubSupPr>
                                  <m:ctrlPr>
                                    <a:rPr lang="zh-CN" altLang="zh-CN" sz="2000" b="1" i="1">
                                      <a:latin typeface="Cambria Math" panose="02040503050406030204" pitchFamily="18" charset="0"/>
                                    </a:rPr>
                                  </m:ctrlPr>
                                </m:sSubSupPr>
                                <m:e>
                                  <m:acc>
                                    <m:accPr>
                                      <m:chr m:val="̂"/>
                                      <m:ctrlPr>
                                        <a:rPr lang="zh-CN" altLang="zh-CN" sz="2000" b="1" i="1">
                                          <a:latin typeface="Cambria Math" panose="02040503050406030204" pitchFamily="18" charset="0"/>
                                        </a:rPr>
                                      </m:ctrlPr>
                                    </m:accPr>
                                    <m:e>
                                      <m:r>
                                        <a:rPr lang="en-CA" altLang="zh-CN" sz="2000" b="1" i="1">
                                          <a:latin typeface="Cambria Math" panose="02040503050406030204" pitchFamily="18" charset="0"/>
                                        </a:rPr>
                                        <m:t>𝜴</m:t>
                                      </m:r>
                                    </m:e>
                                  </m:acc>
                                </m:e>
                                <m:sub>
                                  <m:r>
                                    <a:rPr lang="en-CA" altLang="zh-CN" sz="2000" b="1" i="1">
                                      <a:latin typeface="Cambria Math" panose="02040503050406030204" pitchFamily="18" charset="0"/>
                                    </a:rPr>
                                    <m:t>𝒉𝒆𝒕𝒆𝒓</m:t>
                                  </m:r>
                                </m:sub>
                                <m:sup>
                                  <m:r>
                                    <a:rPr lang="en-CA" altLang="zh-CN" sz="2000" i="1">
                                      <a:latin typeface="Cambria Math" panose="02040503050406030204" pitchFamily="18" charset="0"/>
                                    </a:rPr>
                                    <m:t>−1</m:t>
                                  </m:r>
                                </m:sup>
                              </m:sSubSup>
                              <m:r>
                                <a:rPr lang="en-CA" altLang="zh-CN" sz="2000" b="1" i="1">
                                  <a:latin typeface="Cambria Math" panose="02040503050406030204" pitchFamily="18" charset="0"/>
                                </a:rPr>
                                <m:t>𝑿</m:t>
                              </m:r>
                            </m:e>
                          </m:d>
                        </m:e>
                        <m:sup>
                          <m:r>
                            <a:rPr lang="en-CA" altLang="zh-CN" sz="2000" b="1" i="1">
                              <a:latin typeface="Cambria Math" panose="02040503050406030204" pitchFamily="18" charset="0"/>
                            </a:rPr>
                            <m:t>−</m:t>
                          </m:r>
                          <m:r>
                            <a:rPr lang="en-CA"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sSubSup>
                        <m:sSubSupPr>
                          <m:ctrlPr>
                            <a:rPr lang="zh-CN" altLang="zh-CN" sz="2000" b="1" i="1">
                              <a:latin typeface="Cambria Math" panose="02040503050406030204" pitchFamily="18" charset="0"/>
                            </a:rPr>
                          </m:ctrlPr>
                        </m:sSubSupPr>
                        <m:e>
                          <m:acc>
                            <m:accPr>
                              <m:chr m:val="̂"/>
                              <m:ctrlPr>
                                <a:rPr lang="zh-CN" altLang="zh-CN" sz="2000" b="1" i="1">
                                  <a:latin typeface="Cambria Math" panose="02040503050406030204" pitchFamily="18" charset="0"/>
                                </a:rPr>
                              </m:ctrlPr>
                            </m:accPr>
                            <m:e>
                              <m:r>
                                <a:rPr lang="en-CA" altLang="zh-CN" sz="2000" b="1" i="1">
                                  <a:latin typeface="Cambria Math" panose="02040503050406030204" pitchFamily="18" charset="0"/>
                                </a:rPr>
                                <m:t>𝜴</m:t>
                              </m:r>
                            </m:e>
                          </m:acc>
                        </m:e>
                        <m:sub>
                          <m:r>
                            <a:rPr lang="en-CA" altLang="zh-CN" sz="2000" b="1" i="1">
                              <a:latin typeface="Cambria Math" panose="02040503050406030204" pitchFamily="18" charset="0"/>
                            </a:rPr>
                            <m:t>𝒉𝒆𝒕𝒆𝒓</m:t>
                          </m:r>
                        </m:sub>
                        <m:sup>
                          <m:r>
                            <a:rPr lang="en-CA" altLang="zh-CN" sz="2000" i="1">
                              <a:latin typeface="Cambria Math" panose="02040503050406030204" pitchFamily="18" charset="0"/>
                            </a:rPr>
                            <m:t>−1</m:t>
                          </m:r>
                        </m:sup>
                      </m:sSubSup>
                      <m:r>
                        <a:rPr lang="en-CA" altLang="zh-CN" sz="2000" b="1" i="1">
                          <a:latin typeface="Cambria Math" panose="02040503050406030204" pitchFamily="18" charset="0"/>
                        </a:rPr>
                        <m:t>𝒀</m:t>
                      </m:r>
                    </m:oMath>
                  </m:oMathPara>
                </a14:m>
                <a:endParaRPr lang="en-US" altLang="zh-CN" sz="2000" dirty="0"/>
              </a:p>
              <a:p>
                <a:pPr marL="341100"/>
                <a:endParaRPr lang="en-US" altLang="zh-CN" sz="2000" dirty="0"/>
              </a:p>
              <a:p>
                <a:pPr marL="684000"/>
                <a:endParaRPr kumimoji="1" lang="zh-CN" altLang="en-US" dirty="0"/>
              </a:p>
            </p:txBody>
          </p:sp>
        </mc:Choice>
        <mc:Fallback xmlns="">
          <p:sp>
            <p:nvSpPr>
              <p:cNvPr id="3" name="文本占位符 2">
                <a:extLst>
                  <a:ext uri="{FF2B5EF4-FFF2-40B4-BE49-F238E27FC236}">
                    <a16:creationId xmlns:a16="http://schemas.microsoft.com/office/drawing/2014/main" id="{C56A87C2-E186-714C-BEBE-5075C0DBFC5F}"/>
                  </a:ext>
                </a:extLst>
              </p:cNvPr>
              <p:cNvSpPr>
                <a:spLocks noGrp="1" noRot="1" noChangeAspect="1" noMove="1" noResize="1" noEditPoints="1" noAdjustHandles="1" noChangeArrowheads="1" noChangeShapeType="1" noTextEdit="1"/>
              </p:cNvSpPr>
              <p:nvPr>
                <p:ph type="body" idx="1"/>
              </p:nvPr>
            </p:nvSpPr>
            <p:spPr>
              <a:xfrm>
                <a:off x="508000" y="1290919"/>
                <a:ext cx="10871200" cy="4404658"/>
              </a:xfrm>
              <a:blipFill>
                <a:blip r:embed="rId4"/>
                <a:stretch>
                  <a:fillRect l="-504" t="-1801" r="-16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614841D-D0A0-4BBB-9320-884D3788C4A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010407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DEC77-E30C-4771-ACC7-8D9D5536FE1C}"/>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928A76D7-1D0A-44B4-81BA-4F08CAF8A422}"/>
              </a:ext>
            </a:extLst>
          </p:cNvPr>
          <p:cNvSpPr>
            <a:spLocks noGrp="1"/>
          </p:cNvSpPr>
          <p:nvPr>
            <p:ph type="body" idx="1"/>
          </p:nvPr>
        </p:nvSpPr>
        <p:spPr/>
        <p:txBody>
          <a:bodyPr/>
          <a:lstStyle/>
          <a:p>
            <a:pPr marL="342900" lvl="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理解同方差</a:t>
            </a:r>
            <a:endParaRPr lang="en-US" altLang="zh-CN" sz="2800" kern="2200" dirty="0">
              <a:latin typeface="Times New Roman" panose="02020603050405020304" pitchFamily="18" charset="0"/>
              <a:cs typeface="Times New Roman" panose="02020603050405020304" pitchFamily="18" charset="0"/>
            </a:endParaRPr>
          </a:p>
          <a:p>
            <a:pPr marL="34290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理解异方差</a:t>
            </a:r>
          </a:p>
          <a:p>
            <a:pPr marL="34290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理解自相关</a:t>
            </a:r>
            <a:endParaRPr lang="en-CA" altLang="zh-CN" sz="2800" dirty="0">
              <a:latin typeface="Times New Roman" panose="02020603050405020304" pitchFamily="18" charset="0"/>
              <a:cs typeface="Times New Roman" panose="02020603050405020304" pitchFamily="18" charset="0"/>
            </a:endParaRPr>
          </a:p>
          <a:p>
            <a:pPr marL="34290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理解集群相关</a:t>
            </a:r>
            <a:endParaRPr lang="en-CA" altLang="zh-CN" sz="2800" dirty="0">
              <a:latin typeface="Times New Roman" panose="02020603050405020304" pitchFamily="18" charset="0"/>
              <a:cs typeface="Times New Roman" panose="02020603050405020304" pitchFamily="18" charset="0"/>
            </a:endParaRPr>
          </a:p>
          <a:p>
            <a:endParaRPr lang="en-CA" altLang="zh-CN" sz="2800"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B3F7DC10-162D-41D4-8BEF-256F617F0E4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824389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49C9CCF-B527-CB46-A3CE-E91AFE0BBA6C}"/>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例子</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56A87C2-E186-714C-BEBE-5075C0DBFC5F}"/>
                  </a:ext>
                </a:extLst>
              </p:cNvPr>
              <p:cNvSpPr>
                <a:spLocks noGrp="1"/>
              </p:cNvSpPr>
              <p:nvPr>
                <p:ph type="body" idx="1"/>
              </p:nvPr>
            </p:nvSpPr>
            <p:spPr>
              <a:xfrm>
                <a:off x="508000" y="1066800"/>
                <a:ext cx="10871200" cy="5221061"/>
              </a:xfrm>
            </p:spPr>
            <p:txBody>
              <a:bodyPr/>
              <a:lstStyle/>
              <a:p>
                <a:pPr marL="341100"/>
                <a:endParaRPr lang="en-US" altLang="zh-CN" sz="2000" dirty="0"/>
              </a:p>
              <a:p>
                <a:pPr marL="342900" indent="-342900">
                  <a:buFont typeface="Arial" panose="020B0604020202020204" pitchFamily="34" charset="0"/>
                  <a:buChar char="•"/>
                </a:pPr>
                <a:r>
                  <a:rPr lang="zh-CN" altLang="en-US" dirty="0"/>
                  <a:t>假设</a:t>
                </a:r>
                <a:r>
                  <a:rPr lang="zh-CN" altLang="zh-CN" dirty="0"/>
                  <a:t>模型为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𝛽</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i="1">
                        <a:latin typeface="Cambria Math" panose="02040503050406030204" pitchFamily="18" charset="0"/>
                      </a:rPr>
                      <m:t>,</m:t>
                    </m:r>
                    <m:m>
                      <m:mPr>
                        <m:mcs>
                          <m:mc>
                            <m:mcPr>
                              <m:count m:val="2"/>
                              <m:mcJc m:val="center"/>
                            </m:mcPr>
                          </m:mc>
                        </m:mcs>
                        <m:ctrlPr>
                          <a:rPr lang="zh-CN" altLang="zh-CN" i="1">
                            <a:latin typeface="Cambria Math" panose="02040503050406030204" pitchFamily="18" charset="0"/>
                          </a:rPr>
                        </m:ctrlPr>
                      </m:mPr>
                      <m:mr>
                        <m:e/>
                        <m:e>
                          <m:r>
                            <a:rPr lang="en-CA" altLang="zh-CN" i="1">
                              <a:latin typeface="Cambria Math" panose="02040503050406030204" pitchFamily="18" charset="0"/>
                            </a:rPr>
                            <m:t>𝑖</m:t>
                          </m:r>
                          <m:r>
                            <a:rPr lang="en-CA" altLang="zh-CN" i="1">
                              <a:latin typeface="Cambria Math" panose="02040503050406030204" pitchFamily="18" charset="0"/>
                            </a:rPr>
                            <m:t>=1,...,</m:t>
                          </m:r>
                          <m:r>
                            <a:rPr lang="en-CA" altLang="zh-CN" i="1">
                              <a:latin typeface="Cambria Math" panose="02040503050406030204" pitchFamily="18" charset="0"/>
                            </a:rPr>
                            <m:t>𝑁</m:t>
                          </m:r>
                        </m:e>
                      </m:mr>
                    </m:m>
                  </m:oMath>
                </a14:m>
                <a:r>
                  <a:rPr lang="zh-CN" altLang="en-US" dirty="0"/>
                  <a:t>。</a:t>
                </a:r>
                <a:r>
                  <a:rPr lang="zh-CN" altLang="zh-CN" dirty="0"/>
                  <a:t>如果干扰项</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oMath>
                </a14:m>
                <a:r>
                  <a:rPr lang="zh-CN" altLang="zh-CN" dirty="0"/>
                  <a:t>的方差互不相关但与</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baseline="-25000">
                            <a:latin typeface="Cambria Math" panose="02040503050406030204" pitchFamily="18" charset="0"/>
                          </a:rPr>
                          <m:t>𝑖</m:t>
                        </m:r>
                      </m:sub>
                    </m:sSub>
                  </m:oMath>
                </a14:m>
                <a:r>
                  <a:rPr lang="zh-CN" altLang="zh-CN" dirty="0"/>
                  <a:t>相关</a:t>
                </a:r>
                <a:r>
                  <a:rPr lang="zh-CN" altLang="en-US" dirty="0"/>
                  <a:t>，即</a:t>
                </a:r>
                <a:endParaRPr lang="en-US" altLang="zh-CN" dirty="0"/>
              </a:p>
              <a:p>
                <a:pPr marL="341100"/>
                <a14:m>
                  <m:oMathPara xmlns:m="http://schemas.openxmlformats.org/officeDocument/2006/math">
                    <m:oMathParaPr>
                      <m:jc m:val="center"/>
                    </m:oMathParaPr>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m:oMathPara>
                </a14:m>
                <a:endParaRPr kumimoji="1" lang="en-US" altLang="zh-CN" dirty="0"/>
              </a:p>
              <a:p>
                <a:pPr marL="684000"/>
                <a:endParaRPr lang="en-CA" altLang="zh-CN" dirty="0"/>
              </a:p>
              <a:p>
                <a:pPr marL="358775"/>
                <a:r>
                  <a:rPr lang="zh-CN" altLang="zh-CN" dirty="0"/>
                  <a:t>其中</a:t>
                </a:r>
                <a:r>
                  <a:rPr lang="zh-CN" altLang="en-US" dirty="0"/>
                  <a:t>，</a:t>
                </a:r>
                <a14:m>
                  <m:oMath xmlns:m="http://schemas.openxmlformats.org/officeDocument/2006/math">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oMath>
                </a14:m>
                <a:r>
                  <a:rPr lang="zh-CN" altLang="zh-CN" dirty="0"/>
                  <a:t>是个关于</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baseline="-25000">
                            <a:latin typeface="Cambria Math" panose="02040503050406030204" pitchFamily="18" charset="0"/>
                          </a:rPr>
                          <m:t>𝑖</m:t>
                        </m:r>
                      </m:sub>
                    </m:sSub>
                  </m:oMath>
                </a14:m>
                <a:r>
                  <a:rPr lang="zh-CN" altLang="zh-CN" dirty="0"/>
                  <a:t>的函数，</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a14:m>
                <a:r>
                  <a:rPr lang="zh-CN" altLang="zh-CN" dirty="0"/>
                  <a:t>满足同方差假设：</a:t>
                </a: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𝑖</m:t>
                        </m:r>
                      </m:sub>
                    </m:sSub>
                    <m:r>
                      <a:rPr lang="en-US" altLang="zh-CN" i="1">
                        <a:latin typeface="Cambria Math" panose="02040503050406030204" pitchFamily="18" charset="0"/>
                      </a:rPr>
                      <m:t>)=0</m:t>
                    </m:r>
                  </m:oMath>
                </a14:m>
                <a:r>
                  <a:rPr lang="zh-CN" altLang="zh-CN" dirty="0"/>
                  <a:t>，</a:t>
                </a: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US" altLang="zh-CN" i="1">
                            <a:latin typeface="Cambria Math" panose="02040503050406030204" pitchFamily="18" charset="0"/>
                          </a:rPr>
                          <m:t>𝑣</m:t>
                        </m:r>
                      </m:e>
                      <m:sub>
                        <m:r>
                          <a:rPr lang="en-US" altLang="zh-CN" i="1">
                            <a:latin typeface="Cambria Math" panose="02040503050406030204" pitchFamily="18" charset="0"/>
                          </a:rPr>
                          <m:t>𝑖</m:t>
                        </m:r>
                      </m:sub>
                      <m:sup>
                        <m:r>
                          <a:rPr lang="en-US" altLang="zh-CN" i="1">
                            <a:latin typeface="Cambria Math" panose="02040503050406030204" pitchFamily="18" charset="0"/>
                          </a:rPr>
                          <m:t>2</m:t>
                        </m:r>
                      </m:sup>
                    </m:sSubSup>
                    <m:r>
                      <a:rPr lang="en-US" altLang="zh-CN" i="1">
                        <a:latin typeface="Cambria Math" panose="02040503050406030204" pitchFamily="18" charset="0"/>
                      </a:rPr>
                      <m:t>)=1</m:t>
                    </m:r>
                  </m:oMath>
                </a14:m>
                <a:r>
                  <a:rPr lang="zh-CN" altLang="zh-CN" dirty="0"/>
                  <a:t>，</a:t>
                </a: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𝑖</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𝑗</m:t>
                        </m:r>
                      </m:sub>
                    </m:sSub>
                    <m:r>
                      <a:rPr lang="en-US" altLang="zh-CN" i="1">
                        <a:latin typeface="Cambria Math" panose="02040503050406030204" pitchFamily="18" charset="0"/>
                      </a:rPr>
                      <m:t>)=0</m:t>
                    </m:r>
                  </m:oMath>
                </a14:m>
                <a:r>
                  <a:rPr lang="zh-CN" altLang="zh-CN" dirty="0"/>
                  <a:t>，</a:t>
                </a:r>
                <a14:m>
                  <m:oMath xmlns:m="http://schemas.openxmlformats.org/officeDocument/2006/math">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𝑗</m:t>
                    </m:r>
                  </m:oMath>
                </a14:m>
                <a:r>
                  <a:rPr lang="en-US" altLang="zh-CN" dirty="0"/>
                  <a:t> </a:t>
                </a:r>
                <a:r>
                  <a:rPr lang="zh-CN" altLang="zh-CN" dirty="0"/>
                  <a:t>。</a:t>
                </a:r>
                <a:endParaRPr lang="en-US" altLang="zh-CN" dirty="0"/>
              </a:p>
              <a:p>
                <a:pPr marL="684000"/>
                <a:endParaRPr lang="en-CA" altLang="zh-CN" dirty="0"/>
              </a:p>
              <a:p>
                <a:pPr marL="682625" indent="-682625">
                  <a:buFont typeface="Arial" panose="020B0604020202020204" pitchFamily="34" charset="0"/>
                  <a:buChar char="•"/>
                </a:pPr>
                <a:r>
                  <a:rPr lang="zh-CN" altLang="en-US" dirty="0"/>
                  <a:t>那么，</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oMath>
                </a14:m>
                <a:r>
                  <a:rPr lang="zh-CN" altLang="zh-CN" dirty="0"/>
                  <a:t>的方差和协方差</a:t>
                </a:r>
                <a:r>
                  <a:rPr lang="zh-CN" altLang="en-US" dirty="0"/>
                  <a:t>分别为</a:t>
                </a:r>
                <a:endParaRPr lang="zh-CN" altLang="zh-CN" dirty="0"/>
              </a:p>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rPr>
                        <m:t>𝑉𝑎𝑟</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𝑖</m:t>
                              </m:r>
                            </m:sub>
                          </m:sSub>
                        </m:e>
                      </m:d>
                      <m:r>
                        <a:rPr lang="en-US" altLang="zh-CN" i="1">
                          <a:latin typeface="Cambria Math" panose="02040503050406030204" pitchFamily="18" charset="0"/>
                        </a:rPr>
                        <m:t>=</m:t>
                      </m:r>
                      <m:sSup>
                        <m:sSupPr>
                          <m:ctrlPr>
                            <a:rPr lang="zh-CN" altLang="zh-CN" i="1">
                              <a:latin typeface="Cambria Math" panose="02040503050406030204" pitchFamily="18" charset="0"/>
                            </a:rPr>
                          </m:ctrlPr>
                        </m:sSupPr>
                        <m:e>
                          <m:r>
                            <a:rPr lang="en-US" altLang="zh-CN" i="1">
                              <a:latin typeface="Cambria Math" panose="02040503050406030204" pitchFamily="18" charset="0"/>
                            </a:rPr>
                            <m:t>𝑤</m:t>
                          </m:r>
                        </m:e>
                        <m:sup>
                          <m:r>
                            <a:rPr lang="en-US" altLang="zh-CN" i="1">
                              <a:latin typeface="Cambria Math" panose="02040503050406030204" pitchFamily="18" charset="0"/>
                            </a:rPr>
                            <m:t>2</m:t>
                          </m:r>
                        </m:sup>
                      </m:sSup>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𝑖</m:t>
                              </m:r>
                            </m:sub>
                          </m:sSub>
                        </m:e>
                      </m:d>
                    </m:oMath>
                  </m:oMathPara>
                </a14:m>
                <a:endParaRPr lang="en-US" altLang="zh-CN" i="1" dirty="0"/>
              </a:p>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rPr>
                        <m:t>  </m:t>
                      </m:r>
                      <m:r>
                        <a:rPr lang="en-US" altLang="zh-CN" i="1">
                          <a:latin typeface="Cambria Math" panose="02040503050406030204" pitchFamily="18" charset="0"/>
                        </a:rPr>
                        <m:t>𝐶𝑜𝑣</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𝑖</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𝑗</m:t>
                              </m:r>
                            </m:sub>
                          </m:sSub>
                        </m:e>
                      </m:d>
                      <m:r>
                        <a:rPr lang="en-US" altLang="zh-CN" i="1">
                          <a:latin typeface="Cambria Math" panose="02040503050406030204" pitchFamily="18" charset="0"/>
                        </a:rPr>
                        <m:t>=</m:t>
                      </m:r>
                      <m:r>
                        <a:rPr lang="en-US" altLang="zh-CN" i="1">
                          <a:latin typeface="Cambria Math" panose="02040503050406030204" pitchFamily="18" charset="0"/>
                        </a:rPr>
                        <m:t>𝐶𝑜𝑣</m:t>
                      </m:r>
                      <m:d>
                        <m:dPr>
                          <m:begChr m:val="["/>
                          <m:endChr m:val="]"/>
                          <m:ctrlPr>
                            <a:rPr lang="zh-CN" altLang="zh-CN" i="1">
                              <a:latin typeface="Cambria Math" panose="02040503050406030204" pitchFamily="18" charset="0"/>
                            </a:rPr>
                          </m:ctrlPr>
                        </m:dPr>
                        <m:e>
                          <m:r>
                            <a:rPr lang="en-US" altLang="zh-CN" i="1">
                              <a:latin typeface="Cambria Math" panose="02040503050406030204" pitchFamily="18" charset="0"/>
                            </a:rPr>
                            <m:t>𝑤</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𝑖</m:t>
                                  </m:r>
                                </m:sub>
                              </m:sSub>
                            </m:e>
                          </m:d>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𝑖</m:t>
                              </m:r>
                            </m:sub>
                          </m:sSub>
                          <m:r>
                            <a:rPr lang="en-US" altLang="zh-CN" i="1">
                              <a:latin typeface="Cambria Math" panose="02040503050406030204" pitchFamily="18" charset="0"/>
                            </a:rPr>
                            <m:t>,</m:t>
                          </m:r>
                          <m:r>
                            <a:rPr lang="en-US" altLang="zh-CN" i="1">
                              <a:latin typeface="Cambria Math" panose="02040503050406030204" pitchFamily="18" charset="0"/>
                            </a:rPr>
                            <m:t>𝑤</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𝑗</m:t>
                                  </m:r>
                                </m:sub>
                              </m:sSub>
                            </m:e>
                          </m:d>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𝑗</m:t>
                              </m:r>
                            </m:sub>
                          </m:sSub>
                        </m:e>
                      </m:d>
                      <m:r>
                        <a:rPr lang="en-US" altLang="zh-CN" i="1">
                          <a:latin typeface="Cambria Math" panose="02040503050406030204" pitchFamily="18" charset="0"/>
                        </a:rPr>
                        <m:t>=0,</m:t>
                      </m:r>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𝑗</m:t>
                      </m:r>
                    </m:oMath>
                  </m:oMathPara>
                </a14:m>
                <a:endParaRPr lang="en-CA" altLang="zh-CN" dirty="0"/>
              </a:p>
              <a:p>
                <a:pPr marL="684000"/>
                <a:endParaRPr kumimoji="1" lang="zh-CN" altLang="en-US" dirty="0"/>
              </a:p>
            </p:txBody>
          </p:sp>
        </mc:Choice>
        <mc:Fallback xmlns="">
          <p:sp>
            <p:nvSpPr>
              <p:cNvPr id="3" name="文本占位符 2">
                <a:extLst>
                  <a:ext uri="{FF2B5EF4-FFF2-40B4-BE49-F238E27FC236}">
                    <a16:creationId xmlns:a16="http://schemas.microsoft.com/office/drawing/2014/main" id="{C56A87C2-E186-714C-BEBE-5075C0DBFC5F}"/>
                  </a:ext>
                </a:extLst>
              </p:cNvPr>
              <p:cNvSpPr>
                <a:spLocks noGrp="1" noRot="1" noChangeAspect="1" noMove="1" noResize="1" noEditPoints="1" noAdjustHandles="1" noChangeArrowheads="1" noChangeShapeType="1" noTextEdit="1"/>
              </p:cNvSpPr>
              <p:nvPr>
                <p:ph type="body" idx="1"/>
              </p:nvPr>
            </p:nvSpPr>
            <p:spPr>
              <a:xfrm>
                <a:off x="508000" y="1066800"/>
                <a:ext cx="10871200" cy="5221061"/>
              </a:xfrm>
              <a:blipFill>
                <a:blip r:embed="rId3"/>
                <a:stretch>
                  <a:fillRect l="-504" r="-72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C7B0B90-B04E-4BC2-B4B8-CCCBEA6F78A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198886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F49C9CCF-B527-CB46-A3CE-E91AFE0BBA6C}"/>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t>未知</a:t>
                </a:r>
                <a:endParaRPr kumimoji="1" lang="zh-CN" altLang="en-US" dirty="0"/>
              </a:p>
            </p:txBody>
          </p:sp>
        </mc:Choice>
        <mc:Fallback xmlns="">
          <p:sp>
            <p:nvSpPr>
              <p:cNvPr id="2" name="标题 1">
                <a:extLst>
                  <a:ext uri="{FF2B5EF4-FFF2-40B4-BE49-F238E27FC236}">
                    <a16:creationId xmlns:a16="http://schemas.microsoft.com/office/drawing/2014/main" id="{F49C9CCF-B527-CB46-A3CE-E91AFE0BBA6C}"/>
                  </a:ext>
                </a:extLst>
              </p:cNvPr>
              <p:cNvSpPr>
                <a:spLocks noGrp="1" noRot="1" noChangeAspect="1" noMove="1" noResize="1" noEditPoints="1" noAdjustHandles="1" noChangeArrowheads="1" noChangeShapeType="1" noTextEdit="1"/>
              </p:cNvSpPr>
              <p:nvPr>
                <p:ph type="title"/>
              </p:nvPr>
            </p:nvSpPr>
            <p:spPr>
              <a:blipFill>
                <a:blip r:embed="rId4"/>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56A87C2-E186-714C-BEBE-5075C0DBFC5F}"/>
                  </a:ext>
                </a:extLst>
              </p:cNvPr>
              <p:cNvSpPr>
                <a:spLocks noGrp="1"/>
              </p:cNvSpPr>
              <p:nvPr>
                <p:ph type="body" idx="1"/>
              </p:nvPr>
            </p:nvSpPr>
            <p:spPr>
              <a:xfrm>
                <a:off x="507999" y="1066800"/>
                <a:ext cx="11259671" cy="5221061"/>
              </a:xfrm>
            </p:spPr>
            <p:txBody>
              <a:bodyPr/>
              <a:lstStyle/>
              <a:p>
                <a:pPr marL="358775" indent="-358775">
                  <a:buFont typeface="Arial" panose="020B0604020202020204" pitchFamily="34" charset="0"/>
                  <a:buChar char="•"/>
                </a:pPr>
                <a:r>
                  <a:rPr lang="zh-CN" altLang="zh-CN" dirty="0"/>
                  <a:t>模型</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𝛽</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oMath>
                </a14:m>
                <a:r>
                  <a:rPr lang="zh-CN" altLang="en-US" dirty="0"/>
                  <a:t>两边</a:t>
                </a:r>
                <a:r>
                  <a:rPr lang="zh-CN" altLang="zh-CN" dirty="0"/>
                  <a:t>除以</a:t>
                </a:r>
                <a14:m>
                  <m:oMath xmlns:m="http://schemas.openxmlformats.org/officeDocument/2006/math">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oMath>
                </a14:m>
                <a:r>
                  <a:rPr lang="zh-CN" altLang="zh-CN" dirty="0"/>
                  <a:t>，可得</a:t>
                </a:r>
                <a:r>
                  <a:rPr lang="zh-CN" altLang="zh-CN" dirty="0">
                    <a:effectLst/>
                  </a:rPr>
                  <a:t> </a:t>
                </a:r>
                <a:endParaRPr lang="en-US" altLang="zh-CN" dirty="0">
                  <a:effectLst/>
                </a:endParaRPr>
              </a:p>
              <a:p>
                <a:pPr marL="341100"/>
                <a:endParaRPr lang="en-US" altLang="zh-CN" dirty="0"/>
              </a:p>
              <a:p>
                <a:pPr marL="341100"/>
                <a:endParaRPr lang="en-US" altLang="zh-CN" dirty="0"/>
              </a:p>
              <a:p>
                <a:pPr marL="341100"/>
                <a:endParaRPr lang="en-US" altLang="zh-CN" dirty="0"/>
              </a:p>
              <a:p>
                <a:pPr marL="341100"/>
                <a:endParaRPr lang="en-US" altLang="zh-CN" dirty="0"/>
              </a:p>
              <a:p>
                <a:pPr marL="447675" indent="-447675">
                  <a:buFont typeface="Arial" panose="020B0604020202020204" pitchFamily="34" charset="0"/>
                  <a:buChar char="•"/>
                </a:pPr>
                <a:r>
                  <a:rPr lang="zh-CN" altLang="zh-CN" dirty="0"/>
                  <a:t>这个转换的本质是给</a:t>
                </a:r>
                <a14:m>
                  <m:oMath xmlns:m="http://schemas.openxmlformats.org/officeDocument/2006/math">
                    <m:r>
                      <a:rPr lang="en-CA" altLang="zh-CN" i="1">
                        <a:latin typeface="Cambria Math" panose="02040503050406030204" pitchFamily="18" charset="0"/>
                      </a:rPr>
                      <m:t>𝑋</m:t>
                    </m:r>
                  </m:oMath>
                </a14:m>
                <a:r>
                  <a:rPr lang="zh-CN" altLang="zh-CN" dirty="0"/>
                  <a:t>越大的观测值赋予更小的权重</a:t>
                </a:r>
                <a14:m>
                  <m:oMath xmlns:m="http://schemas.openxmlformats.org/officeDocument/2006/math">
                    <m:r>
                      <a:rPr lang="en-CA" altLang="zh-CN" i="1">
                        <a:latin typeface="Cambria Math" panose="02040503050406030204" pitchFamily="18" charset="0"/>
                      </a:rPr>
                      <m:t>1/</m:t>
                    </m:r>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oMath>
                </a14:m>
                <a:r>
                  <a:rPr lang="zh-CN" altLang="zh-CN" dirty="0"/>
                  <a:t>，原理是</a:t>
                </a:r>
                <a14:m>
                  <m:oMath xmlns:m="http://schemas.openxmlformats.org/officeDocument/2006/math">
                    <m:r>
                      <a:rPr lang="en-CA" altLang="zh-CN" i="1">
                        <a:latin typeface="Cambria Math" panose="02040503050406030204" pitchFamily="18" charset="0"/>
                      </a:rPr>
                      <m:t>𝑋</m:t>
                    </m:r>
                  </m:oMath>
                </a14:m>
                <a:r>
                  <a:rPr lang="zh-CN" altLang="zh-CN" dirty="0"/>
                  <a:t>越大的观测点的</a:t>
                </a:r>
                <a14:m>
                  <m:oMath xmlns:m="http://schemas.openxmlformats.org/officeDocument/2006/math">
                    <m:r>
                      <a:rPr lang="en-US" altLang="zh-CN" i="1">
                        <a:latin typeface="Cambria Math" panose="02040503050406030204" pitchFamily="18" charset="0"/>
                      </a:rPr>
                      <m:t>𝑌</m:t>
                    </m:r>
                  </m:oMath>
                </a14:m>
                <a:r>
                  <a:rPr lang="zh-CN" altLang="zh-CN" dirty="0"/>
                  <a:t>值受到干扰项的影响越大（偏离期望值的可能性越大），其可信度越低，因此赋予较低的权重。</a:t>
                </a:r>
                <a:endParaRPr lang="en-US" altLang="zh-CN" dirty="0"/>
              </a:p>
              <a:p>
                <a:pPr marL="447675" indent="-447675">
                  <a:buFont typeface="Arial" panose="020B0604020202020204" pitchFamily="34" charset="0"/>
                  <a:buChar char="•"/>
                </a:pPr>
                <a:r>
                  <a:rPr lang="zh-CN" altLang="zh-CN" dirty="0"/>
                  <a:t>经过转换，新模型的干扰项</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a14:m>
                <a:r>
                  <a:rPr lang="zh-CN" altLang="zh-CN" dirty="0"/>
                  <a:t>为同方差。</a:t>
                </a:r>
                <a:r>
                  <a:rPr lang="zh-CN" altLang="en-US" dirty="0"/>
                  <a:t>并</a:t>
                </a:r>
                <a:r>
                  <a:rPr lang="zh-CN" altLang="zh-CN" dirty="0"/>
                  <a:t>对转换后的模型</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𝑌</m:t>
                        </m:r>
                      </m:e>
                      <m:sub>
                        <m:r>
                          <a:rPr lang="en-CA" altLang="zh-CN" i="1">
                            <a:latin typeface="Cambria Math" panose="02040503050406030204" pitchFamily="18" charset="0"/>
                          </a:rPr>
                          <m:t>𝑖</m:t>
                        </m:r>
                      </m:sub>
                      <m:sup>
                        <m:r>
                          <a:rPr lang="zh-CN" altLang="en-US" i="1">
                            <a:latin typeface="Cambria Math" panose="02040503050406030204" pitchFamily="18" charset="0"/>
                          </a:rPr>
                          <m:t>∗</m:t>
                        </m:r>
                      </m:sup>
                    </m:sSubSup>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𝑋</m:t>
                        </m:r>
                      </m:e>
                      <m:sub>
                        <m:r>
                          <a:rPr lang="en-CA" altLang="zh-CN" i="1">
                            <a:latin typeface="Cambria Math" panose="02040503050406030204" pitchFamily="18" charset="0"/>
                          </a:rPr>
                          <m:t>𝑖</m:t>
                        </m:r>
                      </m:sub>
                      <m:sup>
                        <m:r>
                          <a:rPr lang="zh-CN" altLang="en-US" i="1">
                            <a:latin typeface="Cambria Math" panose="02040503050406030204" pitchFamily="18" charset="0"/>
                          </a:rPr>
                          <m:t>∗</m:t>
                        </m:r>
                      </m:sup>
                    </m:sSubSup>
                    <m:r>
                      <a:rPr lang="en-CA" altLang="zh-CN" i="1">
                        <a:latin typeface="Cambria Math" panose="02040503050406030204" pitchFamily="18" charset="0"/>
                      </a:rPr>
                      <m:t>𝛽</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a14:m>
                <a:r>
                  <a:rPr lang="zh-CN" altLang="zh-CN" dirty="0"/>
                  <a:t>用</a:t>
                </a:r>
                <a:r>
                  <a:rPr lang="en-CA" altLang="zh-CN" dirty="0"/>
                  <a:t>OLS</a:t>
                </a:r>
                <a:r>
                  <a:rPr lang="zh-CN" altLang="zh-CN" dirty="0"/>
                  <a:t>按同方差的方法进行估计。</a:t>
                </a:r>
                <a:r>
                  <a:rPr lang="zh-CN" altLang="zh-CN" dirty="0">
                    <a:effectLst/>
                  </a:rPr>
                  <a:t> </a:t>
                </a:r>
                <a:endParaRPr lang="en-US" altLang="zh-CN" dirty="0">
                  <a:effectLst/>
                </a:endParaRPr>
              </a:p>
              <a:p>
                <a:pPr marL="447675" indent="-447675">
                  <a:buFont typeface="Arial" panose="020B0604020202020204" pitchFamily="34" charset="0"/>
                  <a:buChar char="•"/>
                </a:pPr>
                <a:r>
                  <a:rPr lang="zh-CN" altLang="zh-CN" dirty="0"/>
                  <a:t>异方差函数 </a:t>
                </a:r>
                <a14:m>
                  <m:oMath xmlns:m="http://schemas.openxmlformats.org/officeDocument/2006/math">
                    <m:r>
                      <a:rPr lang="en-CA" altLang="zh-CN" i="1">
                        <a:latin typeface="Cambria Math" panose="02040503050406030204" pitchFamily="18" charset="0"/>
                      </a:rPr>
                      <m:t>𝑤</m:t>
                    </m:r>
                    <m:d>
                      <m:dPr>
                        <m:ctrlPr>
                          <a:rPr lang="zh-CN" altLang="zh-CN" i="1">
                            <a:latin typeface="Cambria Math" panose="02040503050406030204" pitchFamily="18" charset="0"/>
                          </a:rPr>
                        </m:ctrlPr>
                      </m:dPr>
                      <m:e>
                        <m:r>
                          <a:rPr lang="en-CA" altLang="zh-CN" i="1">
                            <a:latin typeface="Cambria Math" panose="02040503050406030204" pitchFamily="18" charset="0"/>
                          </a:rPr>
                          <m:t>∙</m:t>
                        </m:r>
                      </m:e>
                    </m:d>
                  </m:oMath>
                </a14:m>
                <a:r>
                  <a:rPr lang="zh-CN" altLang="zh-CN" dirty="0"/>
                  <a:t>不一定是</a:t>
                </a:r>
                <a14:m>
                  <m:oMath xmlns:m="http://schemas.openxmlformats.org/officeDocument/2006/math">
                    <m:r>
                      <a:rPr lang="en-CA" altLang="zh-CN" i="1">
                        <a:latin typeface="Cambria Math" panose="02040503050406030204" pitchFamily="18" charset="0"/>
                      </a:rPr>
                      <m:t>𝑋</m:t>
                    </m:r>
                  </m:oMath>
                </a14:m>
                <a:r>
                  <a:rPr lang="zh-CN" altLang="zh-CN" dirty="0"/>
                  <a:t>的函数，也可能是一些其他可观测变量或不可观测变量的函数。</a:t>
                </a:r>
                <a:endParaRPr kumimoji="1" lang="zh-CN" altLang="en-US" dirty="0"/>
              </a:p>
            </p:txBody>
          </p:sp>
        </mc:Choice>
        <mc:Fallback xmlns="">
          <p:sp>
            <p:nvSpPr>
              <p:cNvPr id="3" name="文本占位符 2">
                <a:extLst>
                  <a:ext uri="{FF2B5EF4-FFF2-40B4-BE49-F238E27FC236}">
                    <a16:creationId xmlns:a16="http://schemas.microsoft.com/office/drawing/2014/main" id="{C56A87C2-E186-714C-BEBE-5075C0DBFC5F}"/>
                  </a:ext>
                </a:extLst>
              </p:cNvPr>
              <p:cNvSpPr>
                <a:spLocks noGrp="1" noRot="1" noChangeAspect="1" noMove="1" noResize="1" noEditPoints="1" noAdjustHandles="1" noChangeArrowheads="1" noChangeShapeType="1" noTextEdit="1"/>
              </p:cNvSpPr>
              <p:nvPr>
                <p:ph type="body" idx="1"/>
              </p:nvPr>
            </p:nvSpPr>
            <p:spPr>
              <a:xfrm>
                <a:off x="507999" y="1066800"/>
                <a:ext cx="11259671" cy="5221061"/>
              </a:xfrm>
              <a:blipFill>
                <a:blip r:embed="rId5"/>
                <a:stretch>
                  <a:fillRect l="-487" t="-1752" r="-596"/>
                </a:stretch>
              </a:blipFill>
            </p:spPr>
            <p:txBody>
              <a:bodyPr/>
              <a:lstStyle/>
              <a:p>
                <a:r>
                  <a:rPr lang="en-CA">
                    <a:noFill/>
                  </a:rPr>
                  <a:t> </a:t>
                </a:r>
              </a:p>
            </p:txBody>
          </p:sp>
        </mc:Fallback>
      </mc:AlternateContent>
      <p:sp>
        <p:nvSpPr>
          <p:cNvPr id="6" name="Rectangle 4">
            <a:extLst>
              <a:ext uri="{FF2B5EF4-FFF2-40B4-BE49-F238E27FC236}">
                <a16:creationId xmlns:a16="http://schemas.microsoft.com/office/drawing/2014/main" id="{0AE87B65-72F9-3143-8A48-62EB72B87267}"/>
              </a:ext>
            </a:extLst>
          </p:cNvPr>
          <p:cNvSpPr>
            <a:spLocks noChangeArrowheads="1"/>
          </p:cNvSpPr>
          <p:nvPr/>
        </p:nvSpPr>
        <p:spPr bwMode="auto">
          <a:xfrm>
            <a:off x="3657600" y="14562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a:extLst>
              <a:ext uri="{FF2B5EF4-FFF2-40B4-BE49-F238E27FC236}">
                <a16:creationId xmlns:a16="http://schemas.microsoft.com/office/drawing/2014/main" id="{E1C277C9-CD37-2C48-BC88-566B6628E12B}"/>
              </a:ext>
            </a:extLst>
          </p:cNvPr>
          <p:cNvGraphicFramePr>
            <a:graphicFrameLocks noChangeAspect="1"/>
          </p:cNvGraphicFramePr>
          <p:nvPr>
            <p:extLst>
              <p:ext uri="{D42A27DB-BD31-4B8C-83A1-F6EECF244321}">
                <p14:modId xmlns:p14="http://schemas.microsoft.com/office/powerpoint/2010/main" val="3532879991"/>
              </p:ext>
            </p:extLst>
          </p:nvPr>
        </p:nvGraphicFramePr>
        <p:xfrm>
          <a:off x="2980266" y="1684866"/>
          <a:ext cx="5926667" cy="1156423"/>
        </p:xfrm>
        <a:graphic>
          <a:graphicData uri="http://schemas.openxmlformats.org/presentationml/2006/ole">
            <mc:AlternateContent xmlns:mc="http://schemas.openxmlformats.org/markup-compatibility/2006">
              <mc:Choice xmlns:v="urn:schemas-microsoft-com:vml" Requires="v">
                <p:oleObj spid="_x0000_s7208" r:id="rId6" imgW="3619500" imgH="685800" progId="Equation.DSMT4">
                  <p:embed/>
                </p:oleObj>
              </mc:Choice>
              <mc:Fallback>
                <p:oleObj r:id="rId6" imgW="3619500" imgH="6858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0266" y="1684866"/>
                        <a:ext cx="5926667" cy="1156423"/>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53079FA3-1907-4D5E-9EB6-0A659A1FCA9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9040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sz="3600" kern="2200" cap="small" dirty="0">
                <a:effectLst/>
                <a:latin typeface="Calibri" panose="020F0502020204030204" pitchFamily="34" charset="0"/>
                <a:ea typeface="DengXian" panose="02010600030101010101" pitchFamily="2" charset="-122"/>
                <a:cs typeface="Times New Roman" panose="02020603050405020304" pitchFamily="18" charset="0"/>
              </a:rPr>
              <a:t>理解自相关</a:t>
            </a:r>
            <a:endParaRPr lang="en-CA" sz="3600" dirty="0"/>
          </a:p>
        </p:txBody>
      </p:sp>
      <p:sp>
        <p:nvSpPr>
          <p:cNvPr id="4" name="Footer Placeholder 3">
            <a:extLst>
              <a:ext uri="{FF2B5EF4-FFF2-40B4-BE49-F238E27FC236}">
                <a16:creationId xmlns:a16="http://schemas.microsoft.com/office/drawing/2014/main" id="{7B0B2861-AC80-4B48-B097-4CC9FC23F52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003126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7E2A0-31D2-4719-B2EF-817F03214359}"/>
              </a:ext>
            </a:extLst>
          </p:cNvPr>
          <p:cNvSpPr>
            <a:spLocks noGrp="1"/>
          </p:cNvSpPr>
          <p:nvPr>
            <p:ph type="title"/>
          </p:nvPr>
        </p:nvSpPr>
        <p:spPr/>
        <p:txBody>
          <a:bodyPr/>
          <a:lstStyle/>
          <a:p>
            <a:r>
              <a:rPr lang="zh-CN" altLang="zh-CN" dirty="0"/>
              <a:t>定义 </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C8F2AE1E-6EE9-422F-8C63-0AC9005967A4}"/>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违背</a:t>
                </a:r>
                <a14:m>
                  <m:oMath xmlns:m="http://schemas.openxmlformats.org/officeDocument/2006/math">
                    <m:r>
                      <m:rPr>
                        <m:sty m:val="p"/>
                      </m:rPr>
                      <a:rPr lang="en-CA"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m:rPr>
                                <m:sty m:val="p"/>
                              </m:rPr>
                              <a:rPr lang="en-CA" altLang="zh-CN">
                                <a:latin typeface="Cambria Math" panose="02040503050406030204" pitchFamily="18" charset="0"/>
                              </a:rPr>
                              <m:t>i</m:t>
                            </m:r>
                          </m:sub>
                        </m:sSub>
                        <m:r>
                          <a:rPr lang="en-CA" altLang="zh-CN">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m:rPr>
                                <m:sty m:val="p"/>
                              </m:rPr>
                              <a:rPr lang="en-CA" altLang="zh-CN">
                                <a:latin typeface="Cambria Math" panose="02040503050406030204" pitchFamily="18" charset="0"/>
                              </a:rPr>
                              <m:t>j</m:t>
                            </m:r>
                          </m:sub>
                        </m:sSub>
                      </m:e>
                    </m:d>
                    <m:r>
                      <a:rPr lang="en-CA" altLang="zh-CN">
                        <a:latin typeface="Cambria Math" panose="02040503050406030204" pitchFamily="18" charset="0"/>
                      </a:rPr>
                      <m:t>=0</m:t>
                    </m:r>
                  </m:oMath>
                </a14:m>
                <a:r>
                  <a:rPr lang="zh-CN" altLang="zh-CN" dirty="0"/>
                  <a:t>，</a:t>
                </a:r>
                <a14:m>
                  <m:oMath xmlns:m="http://schemas.openxmlformats.org/officeDocument/2006/math">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oMath>
                </a14:m>
                <a:r>
                  <a:rPr lang="zh-CN" altLang="zh-CN" dirty="0"/>
                  <a:t>这一假设会产生自相关（</a:t>
                </a:r>
                <a:r>
                  <a:rPr lang="en-CA" altLang="zh-CN" dirty="0"/>
                  <a:t>Autocorrelation</a:t>
                </a:r>
                <a:r>
                  <a:rPr lang="zh-CN" altLang="zh-CN" dirty="0"/>
                  <a:t>），即不同观测点的干扰项是相关的。自相关常见于包含时间序列的数据。实证研究中，通常存在自相关的干扰项，也会存在异方差，因此我们将二者一并考虑。</a:t>
                </a:r>
              </a:p>
              <a:p>
                <a:pPr marL="342900" indent="-342900">
                  <a:buFont typeface="Arial" panose="020B0604020202020204" pitchFamily="34" charset="0"/>
                  <a:buChar char="•"/>
                </a:pPr>
                <a:endParaRPr lang="en-CA" dirty="0"/>
              </a:p>
              <a:p>
                <a:pPr marL="342900" indent="-342900" algn="just">
                  <a:buFont typeface="Arial" panose="020B0604020202020204" pitchFamily="34" charset="0"/>
                  <a:buChar char="•"/>
                </a:pPr>
                <a:r>
                  <a:rPr lang="zh-CN" altLang="zh-CN" dirty="0"/>
                  <a:t>自相关和异方差意味着每个观测点的干扰项是从相关的并且不相同的分布</a:t>
                </a:r>
                <a:r>
                  <a:rPr lang="en-US" altLang="zh-CN" dirty="0"/>
                  <a:t>(interdependent, non-identical distribution)</a:t>
                </a:r>
                <a:r>
                  <a:rPr lang="zh-CN" altLang="zh-CN" dirty="0"/>
                  <a:t>中产生的</a:t>
                </a:r>
                <a:r>
                  <a:rPr lang="zh-CN" altLang="en-US" dirty="0"/>
                  <a:t>。</a:t>
                </a:r>
                <a:endParaRPr lang="en-CA" altLang="zh-CN" dirty="0"/>
              </a:p>
              <a:p>
                <a:pPr marL="342900" indent="-342900" algn="just">
                  <a:buFont typeface="Arial" panose="020B0604020202020204" pitchFamily="34" charset="0"/>
                  <a:buChar char="•"/>
                </a:pPr>
                <a:endParaRPr lang="en-US" dirty="0"/>
              </a:p>
              <a:p>
                <a:pPr marL="342900" indent="-342900">
                  <a:buFont typeface="Arial" panose="020B0604020202020204" pitchFamily="34" charset="0"/>
                  <a:buChar char="•"/>
                </a:pPr>
                <a:r>
                  <a:rPr lang="zh-CN" altLang="zh-CN" dirty="0"/>
                  <a:t>在异方差和自相关同时存在的情况下，干扰项的方差矩阵如下</a:t>
                </a:r>
                <a:r>
                  <a:rPr lang="zh-CN" altLang="en-US" dirty="0"/>
                  <a:t>：</a:t>
                </a:r>
                <a:endParaRPr lang="en-US" altLang="zh-CN" dirty="0"/>
              </a:p>
              <a:p>
                <a:pPr algn="ctr"/>
                <a14:m>
                  <m:oMath xmlns:m="http://schemas.openxmlformats.org/officeDocument/2006/math">
                    <m:r>
                      <a:rPr lang="en-CA" altLang="zh-CN" sz="2000" i="1">
                        <a:latin typeface="Cambria Math" panose="02040503050406030204" pitchFamily="18" charset="0"/>
                      </a:rPr>
                      <m:t>𝐸</m:t>
                    </m:r>
                    <m:r>
                      <a:rPr lang="en-CA" altLang="zh-CN" sz="2000" i="1">
                        <a:latin typeface="Cambria Math" panose="02040503050406030204" pitchFamily="18" charset="0"/>
                      </a:rPr>
                      <m:t>(</m:t>
                    </m:r>
                    <m:r>
                      <a:rPr lang="en-CA" altLang="zh-CN" sz="2000" b="1" i="1">
                        <a:latin typeface="Cambria Math" panose="02040503050406030204" pitchFamily="18" charset="0"/>
                      </a:rPr>
                      <m:t>𝒆</m:t>
                    </m:r>
                    <m:sSup>
                      <m:sSupPr>
                        <m:ctrlPr>
                          <a:rPr lang="zh-CN" altLang="zh-CN" sz="2000" i="1">
                            <a:latin typeface="Cambria Math" panose="02040503050406030204" pitchFamily="18" charset="0"/>
                          </a:rPr>
                        </m:ctrlPr>
                      </m:sSupPr>
                      <m:e>
                        <m:r>
                          <a:rPr lang="en-CA" altLang="zh-CN" sz="2000" b="1" i="1">
                            <a:latin typeface="Cambria Math" panose="02040503050406030204" pitchFamily="18" charset="0"/>
                          </a:rPr>
                          <m:t>𝒆</m:t>
                        </m:r>
                      </m:e>
                      <m:sup>
                        <m:r>
                          <a:rPr lang="en-CA" altLang="zh-CN" sz="2000" i="1">
                            <a:latin typeface="Cambria Math" panose="02040503050406030204" pitchFamily="18" charset="0"/>
                          </a:rPr>
                          <m:t>′</m:t>
                        </m:r>
                      </m:sup>
                    </m:sSup>
                    <m:r>
                      <a:rPr lang="en-CA" altLang="zh-CN" sz="2000" i="1">
                        <a:latin typeface="Cambria Math" panose="02040503050406030204" pitchFamily="18" charset="0"/>
                      </a:rPr>
                      <m:t>)=</m:t>
                    </m:r>
                    <m:sSub>
                      <m:sSubPr>
                        <m:ctrlPr>
                          <a:rPr lang="zh-CN" altLang="zh-CN" sz="2000" b="1" i="1">
                            <a:latin typeface="Cambria Math" panose="02040503050406030204" pitchFamily="18" charset="0"/>
                          </a:rPr>
                        </m:ctrlPr>
                      </m:sSubPr>
                      <m:e>
                        <m:r>
                          <a:rPr lang="en-US" altLang="zh-CN" sz="2000" b="1" i="1">
                            <a:latin typeface="Cambria Math" panose="02040503050406030204" pitchFamily="18" charset="0"/>
                          </a:rPr>
                          <m:t>𝜴</m:t>
                        </m:r>
                      </m:e>
                      <m:sub>
                        <m:r>
                          <a:rPr lang="en-US" altLang="zh-CN" sz="2000" b="1" i="1">
                            <a:latin typeface="Cambria Math" panose="02040503050406030204" pitchFamily="18" charset="0"/>
                          </a:rPr>
                          <m:t>𝒂𝒖𝒕𝒐</m:t>
                        </m:r>
                      </m:sub>
                    </m:sSub>
                    <m:r>
                      <a:rPr lang="en-CA" altLang="zh-CN" sz="2000" i="1">
                        <a:latin typeface="Cambria Math" panose="02040503050406030204" pitchFamily="18" charset="0"/>
                      </a:rPr>
                      <m:t>=</m:t>
                    </m:r>
                    <m:d>
                      <m:dPr>
                        <m:begChr m:val="["/>
                        <m:endChr m:val="]"/>
                        <m:ctrlPr>
                          <a:rPr lang="zh-CN" altLang="zh-CN" sz="2000" i="1">
                            <a:latin typeface="Cambria Math" panose="02040503050406030204" pitchFamily="18" charset="0"/>
                          </a:rPr>
                        </m:ctrlPr>
                      </m:dPr>
                      <m:e>
                        <m:m>
                          <m:mPr>
                            <m:mcs>
                              <m:mc>
                                <m:mcPr>
                                  <m:count m:val="5"/>
                                  <m:mcJc m:val="center"/>
                                </m:mcPr>
                              </m:mc>
                            </m:mcs>
                            <m:ctrlPr>
                              <a:rPr lang="zh-CN" altLang="zh-CN" sz="2000" i="1">
                                <a:latin typeface="Cambria Math" panose="02040503050406030204" pitchFamily="18" charset="0"/>
                              </a:rPr>
                            </m:ctrlPr>
                          </m:mPr>
                          <m:mr>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1</m:t>
                                  </m:r>
                                </m:sub>
                                <m:sup>
                                  <m:r>
                                    <a:rPr lang="en-CA" altLang="zh-CN" sz="2000" i="1">
                                      <a:latin typeface="Cambria Math" panose="02040503050406030204" pitchFamily="18" charset="0"/>
                                    </a:rPr>
                                    <m:t>2</m:t>
                                  </m:r>
                                </m:sup>
                              </m:sSubSup>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12</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13</m:t>
                                  </m:r>
                                </m:sub>
                              </m:sSub>
                            </m:e>
                            <m:e>
                              <m:r>
                                <a:rPr lang="en-CA" altLang="zh-CN" sz="2000" i="1">
                                  <a:latin typeface="Cambria Math" panose="02040503050406030204" pitchFamily="18" charset="0"/>
                                </a:rPr>
                                <m:t>...</m:t>
                              </m:r>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1</m:t>
                                  </m:r>
                                  <m:r>
                                    <a:rPr lang="en-CA" altLang="zh-CN" sz="2000" i="1">
                                      <a:latin typeface="Cambria Math" panose="02040503050406030204" pitchFamily="18" charset="0"/>
                                    </a:rPr>
                                    <m:t>𝑁</m:t>
                                  </m:r>
                                </m:sub>
                              </m:sSub>
                            </m:e>
                          </m:mr>
                          <m:m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21</m:t>
                                  </m:r>
                                </m:sub>
                              </m:sSub>
                            </m:e>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2</m:t>
                                  </m:r>
                                </m:sub>
                                <m:sup>
                                  <m:r>
                                    <a:rPr lang="en-CA" altLang="zh-CN" sz="2000" i="1">
                                      <a:latin typeface="Cambria Math" panose="02040503050406030204" pitchFamily="18" charset="0"/>
                                    </a:rPr>
                                    <m:t>2</m:t>
                                  </m:r>
                                </m:sup>
                              </m:sSubSup>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23</m:t>
                                  </m:r>
                                </m:sub>
                              </m:sSub>
                            </m:e>
                            <m:e>
                              <m:r>
                                <a:rPr lang="en-CA" altLang="zh-CN" sz="2000" i="1">
                                  <a:latin typeface="Cambria Math" panose="02040503050406030204" pitchFamily="18" charset="0"/>
                                </a:rPr>
                                <m:t>...</m:t>
                              </m:r>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2</m:t>
                                  </m:r>
                                  <m:r>
                                    <a:rPr lang="en-CA" altLang="zh-CN" sz="2000" i="1">
                                      <a:latin typeface="Cambria Math" panose="02040503050406030204" pitchFamily="18" charset="0"/>
                                    </a:rPr>
                                    <m:t>𝑁</m:t>
                                  </m:r>
                                </m:sub>
                              </m:sSub>
                            </m:e>
                          </m:mr>
                          <m:m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31</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32</m:t>
                                  </m:r>
                                </m:sub>
                              </m:sSub>
                            </m:e>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3</m:t>
                                  </m:r>
                                </m:sub>
                                <m:sup>
                                  <m:r>
                                    <a:rPr lang="en-CA" altLang="zh-CN" sz="2000" i="1">
                                      <a:latin typeface="Cambria Math" panose="02040503050406030204" pitchFamily="18" charset="0"/>
                                    </a:rPr>
                                    <m:t>2</m:t>
                                  </m:r>
                                </m:sup>
                              </m:sSubSup>
                            </m:e>
                            <m:e>
                              <m:r>
                                <a:rPr lang="en-CA" altLang="zh-CN" sz="2000" i="1">
                                  <a:latin typeface="Cambria Math" panose="02040503050406030204" pitchFamily="18" charset="0"/>
                                </a:rPr>
                                <m:t>...</m:t>
                              </m:r>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3</m:t>
                                  </m:r>
                                  <m:r>
                                    <a:rPr lang="en-CA" altLang="zh-CN" sz="2000" i="1">
                                      <a:latin typeface="Cambria Math" panose="02040503050406030204" pitchFamily="18" charset="0"/>
                                    </a:rPr>
                                    <m:t>𝑁</m:t>
                                  </m:r>
                                </m:sub>
                              </m:sSub>
                            </m:e>
                          </m:mr>
                          <m:mr>
                            <m:e>
                              <m:r>
                                <a:rPr lang="zh-CN" altLang="zh-CN" sz="2000" i="1">
                                  <a:latin typeface="Cambria Math" panose="02040503050406030204" pitchFamily="18" charset="0"/>
                                </a:rPr>
                                <m:t>⋮</m:t>
                              </m:r>
                            </m:e>
                            <m:e>
                              <m:r>
                                <a:rPr lang="zh-CN" altLang="zh-CN" sz="2000" i="1">
                                  <a:latin typeface="Cambria Math" panose="02040503050406030204" pitchFamily="18" charset="0"/>
                                </a:rPr>
                                <m:t>⋮</m:t>
                              </m:r>
                            </m:e>
                            <m:e>
                              <m:r>
                                <a:rPr lang="zh-CN" altLang="zh-CN" sz="2000" i="1">
                                  <a:latin typeface="Cambria Math" panose="02040503050406030204" pitchFamily="18" charset="0"/>
                                </a:rPr>
                                <m:t>⋮</m:t>
                              </m:r>
                            </m:e>
                            <m:e>
                              <m:r>
                                <a:rPr lang="zh-CN" altLang="zh-CN" sz="2000" i="1">
                                  <a:latin typeface="Cambria Math" panose="02040503050406030204" pitchFamily="18" charset="0"/>
                                </a:rPr>
                                <m:t>⋱</m:t>
                              </m:r>
                            </m:e>
                            <m:e>
                              <m:r>
                                <a:rPr lang="zh-CN" altLang="zh-CN" sz="2000" i="1">
                                  <a:latin typeface="Cambria Math" panose="02040503050406030204" pitchFamily="18" charset="0"/>
                                </a:rPr>
                                <m:t>⋮</m:t>
                              </m:r>
                            </m:e>
                          </m:mr>
                          <m:m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r>
                                    <a:rPr lang="en-CA" altLang="zh-CN" sz="2000" i="1">
                                      <a:latin typeface="Cambria Math" panose="02040503050406030204" pitchFamily="18" charset="0"/>
                                    </a:rPr>
                                    <m:t>1</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r>
                                    <a:rPr lang="en-CA" altLang="zh-CN" sz="2000" i="1">
                                      <a:latin typeface="Cambria Math" panose="02040503050406030204" pitchFamily="18" charset="0"/>
                                    </a:rPr>
                                    <m:t>2</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r>
                                    <a:rPr lang="en-CA" altLang="zh-CN" sz="2000" i="1">
                                      <a:latin typeface="Cambria Math" panose="02040503050406030204" pitchFamily="18" charset="0"/>
                                    </a:rPr>
                                    <m:t>3</m:t>
                                  </m:r>
                                </m:sub>
                              </m:sSub>
                            </m:e>
                            <m:e>
                              <m:r>
                                <a:rPr lang="en-CA" altLang="zh-CN" sz="2000" i="1">
                                  <a:latin typeface="Cambria Math" panose="02040503050406030204" pitchFamily="18" charset="0"/>
                                </a:rPr>
                                <m:t>...</m:t>
                              </m:r>
                            </m:e>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sub>
                                <m:sup>
                                  <m:r>
                                    <a:rPr lang="en-CA" altLang="zh-CN" sz="2000" i="1">
                                      <a:latin typeface="Cambria Math" panose="02040503050406030204" pitchFamily="18" charset="0"/>
                                    </a:rPr>
                                    <m:t>2</m:t>
                                  </m:r>
                                </m:sup>
                              </m:sSubSup>
                            </m:e>
                          </m:mr>
                        </m:m>
                      </m:e>
                    </m:d>
                  </m:oMath>
                </a14:m>
                <a:r>
                  <a:rPr lang="zh-CN" altLang="zh-CN" sz="2000" dirty="0">
                    <a:effectLst/>
                  </a:rPr>
                  <a:t> </a:t>
                </a:r>
                <a:endParaRPr lang="en-CA" sz="2000" dirty="0"/>
              </a:p>
            </p:txBody>
          </p:sp>
        </mc:Choice>
        <mc:Fallback>
          <p:sp>
            <p:nvSpPr>
              <p:cNvPr id="3" name="Text Placeholder 2">
                <a:extLst>
                  <a:ext uri="{FF2B5EF4-FFF2-40B4-BE49-F238E27FC236}">
                    <a16:creationId xmlns:a16="http://schemas.microsoft.com/office/drawing/2014/main" id="{C8F2AE1E-6EE9-422F-8C63-0AC9005967A4}"/>
                  </a:ext>
                </a:extLst>
              </p:cNvPr>
              <p:cNvSpPr>
                <a:spLocks noGrp="1" noRot="1" noChangeAspect="1" noMove="1" noResize="1" noEditPoints="1" noAdjustHandles="1" noChangeArrowheads="1" noChangeShapeType="1" noTextEdit="1"/>
              </p:cNvSpPr>
              <p:nvPr>
                <p:ph type="body" idx="1"/>
              </p:nvPr>
            </p:nvSpPr>
            <p:spPr>
              <a:blipFill>
                <a:blip r:embed="rId3"/>
                <a:stretch>
                  <a:fillRect l="-504" t="-935" r="-370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53B905F-F82C-48FC-8C78-EA201BDFDA5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738432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7D027A-9D67-6943-8027-B92DB673E4FA}"/>
              </a:ext>
            </a:extLst>
          </p:cNvPr>
          <p:cNvSpPr>
            <a:spLocks noGrp="1"/>
          </p:cNvSpPr>
          <p:nvPr>
            <p:ph type="title"/>
          </p:nvPr>
        </p:nvSpPr>
        <p:spPr/>
        <p:txBody>
          <a:bodyPr/>
          <a:lstStyle/>
          <a:p>
            <a:endParaRPr kumimoji="1" lang="zh-CN" altLang="en-US"/>
          </a:p>
        </p:txBody>
      </p:sp>
      <mc:AlternateContent xmlns:mc="http://schemas.openxmlformats.org/markup-compatibility/2006">
        <mc:Choice xmlns:a14="http://schemas.microsoft.com/office/drawing/2010/main" Requires="a14">
          <p:sp>
            <p:nvSpPr>
              <p:cNvPr id="3" name="文本占位符 2">
                <a:extLst>
                  <a:ext uri="{FF2B5EF4-FFF2-40B4-BE49-F238E27FC236}">
                    <a16:creationId xmlns:a16="http://schemas.microsoft.com/office/drawing/2014/main" id="{1D3CC5BD-EE6F-1948-A4C1-62BCCD98ECE7}"/>
                  </a:ext>
                </a:extLst>
              </p:cNvPr>
              <p:cNvSpPr>
                <a:spLocks noGrp="1"/>
              </p:cNvSpPr>
              <p:nvPr>
                <p:ph type="body" idx="1"/>
              </p:nvPr>
            </p:nvSpPr>
            <p:spPr>
              <a:xfrm>
                <a:off x="5382663" y="1066800"/>
                <a:ext cx="6216670" cy="5221061"/>
              </a:xfrm>
            </p:spPr>
            <p:txBody>
              <a:bodyPr/>
              <a:lstStyle/>
              <a:p>
                <a:pPr marL="342900" indent="-342900" algn="just">
                  <a:buFont typeface="Arial" panose="020B0604020202020204" pitchFamily="34" charset="0"/>
                  <a:buChar char="•"/>
                </a:pPr>
                <a:r>
                  <a:rPr lang="zh-CN" altLang="zh-CN" sz="2000" dirty="0"/>
                  <a:t>干扰项正或负相关关系</a:t>
                </a:r>
                <a:r>
                  <a:rPr lang="zh-CN" altLang="en-US" sz="2000" dirty="0"/>
                  <a:t>影响</a:t>
                </a:r>
                <a:r>
                  <a:rPr lang="zh-CN" altLang="zh-CN" sz="2000" dirty="0"/>
                  <a:t>方差</a:t>
                </a:r>
                <a:r>
                  <a:rPr lang="zh-CN" altLang="en-US" sz="2000" dirty="0"/>
                  <a:t>。细菌增殖速度</a:t>
                </a:r>
                <a:r>
                  <a:rPr lang="en-US" altLang="zh-CN" sz="2000" dirty="0"/>
                  <a:t>-</a:t>
                </a:r>
                <a:r>
                  <a:rPr lang="zh-CN" altLang="en-US" sz="2000" dirty="0"/>
                  <a:t>温度实验中，两个观测点的总方差为</a:t>
                </a:r>
                <a:endParaRPr lang="en-US" altLang="zh-CN" sz="2000" dirty="0"/>
              </a:p>
              <a:p>
                <a:pPr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)+2</m:t>
                    </m:r>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+2</m:t>
                    </m:r>
                    <m:r>
                      <a:rPr lang="en-US" altLang="zh-CN" sz="2000" i="1">
                        <a:latin typeface="Cambria Math" panose="02040503050406030204" pitchFamily="18" charset="0"/>
                      </a:rPr>
                      <m:t>𝑝</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Sub>
                  </m:oMath>
                </a14:m>
                <a:r>
                  <a:rPr lang="zh-CN" altLang="zh-CN" sz="2000" dirty="0">
                    <a:effectLst/>
                  </a:rPr>
                  <a:t> </a:t>
                </a:r>
                <a:endParaRPr lang="en-US" altLang="zh-CN" sz="2000" dirty="0"/>
              </a:p>
              <a:p>
                <a:pPr marL="684900" indent="-342900" algn="just">
                  <a:buFont typeface="Wingdings" pitchFamily="2" charset="2"/>
                  <a:buChar char="Ø"/>
                </a:pPr>
                <a:r>
                  <a:rPr lang="zh-CN" altLang="en-US" sz="2000" dirty="0"/>
                  <a:t>当两个干扰项的相关系数为正时（𝑝</a:t>
                </a:r>
                <a:r>
                  <a:rPr lang="en-US" altLang="zh-CN" sz="2000" dirty="0"/>
                  <a:t>&gt;0</a:t>
                </a:r>
                <a:r>
                  <a:rPr lang="zh-CN" altLang="en-US" sz="2000" dirty="0"/>
                  <a:t>），自相关增加总方差（降低估计精确度）；</a:t>
                </a:r>
                <a:endParaRPr lang="en-US" altLang="zh-CN" sz="2000" dirty="0"/>
              </a:p>
              <a:p>
                <a:pPr marL="684900" indent="-342900" algn="just">
                  <a:buFont typeface="Wingdings" pitchFamily="2" charset="2"/>
                  <a:buChar char="Ø"/>
                </a:pPr>
                <a:r>
                  <a:rPr lang="zh-CN" altLang="en-US" sz="2000" dirty="0"/>
                  <a:t>当两个观点干扰项的相关系数为负时（𝑝</a:t>
                </a:r>
                <a:r>
                  <a:rPr lang="en-US" altLang="zh-CN" sz="2000" dirty="0"/>
                  <a:t>&lt;0</a:t>
                </a:r>
                <a:r>
                  <a:rPr lang="zh-CN" altLang="en-US" sz="2000" dirty="0"/>
                  <a:t>），自相关降低了总方差（增加估计精确度）。 </a:t>
                </a:r>
                <a:endParaRPr kumimoji="1" lang="zh-CN" altLang="en-US" sz="2000" dirty="0"/>
              </a:p>
            </p:txBody>
          </p:sp>
        </mc:Choice>
        <mc:Fallback>
          <p:sp>
            <p:nvSpPr>
              <p:cNvPr id="3" name="文本占位符 2">
                <a:extLst>
                  <a:ext uri="{FF2B5EF4-FFF2-40B4-BE49-F238E27FC236}">
                    <a16:creationId xmlns:a16="http://schemas.microsoft.com/office/drawing/2014/main" id="{1D3CC5BD-EE6F-1948-A4C1-62BCCD98ECE7}"/>
                  </a:ext>
                </a:extLst>
              </p:cNvPr>
              <p:cNvSpPr>
                <a:spLocks noGrp="1" noRot="1" noChangeAspect="1" noMove="1" noResize="1" noEditPoints="1" noAdjustHandles="1" noChangeArrowheads="1" noChangeShapeType="1" noTextEdit="1"/>
              </p:cNvSpPr>
              <p:nvPr>
                <p:ph type="body" idx="1"/>
              </p:nvPr>
            </p:nvSpPr>
            <p:spPr>
              <a:xfrm>
                <a:off x="5382663" y="1066800"/>
                <a:ext cx="6216670" cy="5221061"/>
              </a:xfrm>
              <a:blipFill>
                <a:blip r:embed="rId3"/>
                <a:stretch>
                  <a:fillRect l="-490" t="-1168" r="-980"/>
                </a:stretch>
              </a:blipFill>
            </p:spPr>
            <p:txBody>
              <a:bodyPr/>
              <a:lstStyle/>
              <a:p>
                <a:r>
                  <a:rPr lang="en-CA">
                    <a:noFill/>
                  </a:rPr>
                  <a:t> </a:t>
                </a:r>
              </a:p>
            </p:txBody>
          </p:sp>
        </mc:Fallback>
      </mc:AlternateContent>
      <p:pic>
        <p:nvPicPr>
          <p:cNvPr id="4" name="Picture 362">
            <a:extLst>
              <a:ext uri="{FF2B5EF4-FFF2-40B4-BE49-F238E27FC236}">
                <a16:creationId xmlns:a16="http://schemas.microsoft.com/office/drawing/2014/main" id="{2AD9426A-7061-4A4C-A1A5-B08D1498993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811227"/>
            <a:ext cx="5382665" cy="3732205"/>
          </a:xfrm>
          <a:prstGeom prst="rect">
            <a:avLst/>
          </a:prstGeom>
          <a:noFill/>
          <a:ln>
            <a:noFill/>
          </a:ln>
        </p:spPr>
      </p:pic>
      <p:sp>
        <p:nvSpPr>
          <p:cNvPr id="5" name="矩形 4">
            <a:extLst>
              <a:ext uri="{FF2B5EF4-FFF2-40B4-BE49-F238E27FC236}">
                <a16:creationId xmlns:a16="http://schemas.microsoft.com/office/drawing/2014/main" id="{A7CDB659-09AB-E74B-BA2A-24DA009B0087}"/>
              </a:ext>
            </a:extLst>
          </p:cNvPr>
          <p:cNvSpPr/>
          <p:nvPr/>
        </p:nvSpPr>
        <p:spPr>
          <a:xfrm>
            <a:off x="565589" y="5543432"/>
            <a:ext cx="4251485" cy="473206"/>
          </a:xfrm>
          <a:prstGeom prst="rect">
            <a:avLst/>
          </a:prstGeom>
        </p:spPr>
        <p:txBody>
          <a:bodyPr wrap="none">
            <a:spAutoFit/>
          </a:bodyPr>
          <a:lstStyle/>
          <a:p>
            <a:pPr indent="228600" algn="ctr">
              <a:lnSpc>
                <a:spcPct val="150000"/>
              </a:lnSpc>
              <a:spcAft>
                <a:spcPts val="0"/>
              </a:spcAft>
            </a:pPr>
            <a:r>
              <a:rPr lang="zh-CN" altLang="zh-CN" b="1" dirty="0">
                <a:ea typeface="DengXian" panose="02010600030101010101" pitchFamily="2" charset="-122"/>
                <a:cs typeface="Times New Roman" panose="02020603050405020304" pitchFamily="18" charset="0"/>
              </a:rPr>
              <a:t>图</a:t>
            </a:r>
            <a:r>
              <a:rPr lang="en-US" altLang="zh-CN" b="1" dirty="0">
                <a:ea typeface="DengXian" panose="02010600030101010101" pitchFamily="2" charset="-122"/>
                <a:cs typeface="Times New Roman" panose="02020603050405020304" pitchFamily="18" charset="0"/>
              </a:rPr>
              <a:t>4.3  </a:t>
            </a:r>
            <a:r>
              <a:rPr lang="zh-CN" altLang="zh-CN" b="1" dirty="0">
                <a:ea typeface="DengXian" panose="02010600030101010101" pitchFamily="2" charset="-122"/>
                <a:cs typeface="Times New Roman" panose="02020603050405020304" pitchFamily="18" charset="0"/>
              </a:rPr>
              <a:t>自相关方差情况下干扰项的分布</a:t>
            </a:r>
            <a:endParaRPr lang="zh-CN" altLang="zh-CN" dirty="0">
              <a:effectLst/>
            </a:endParaRPr>
          </a:p>
        </p:txBody>
      </p:sp>
      <p:sp>
        <p:nvSpPr>
          <p:cNvPr id="6" name="Footer Placeholder 5">
            <a:extLst>
              <a:ext uri="{FF2B5EF4-FFF2-40B4-BE49-F238E27FC236}">
                <a16:creationId xmlns:a16="http://schemas.microsoft.com/office/drawing/2014/main" id="{83C51071-A783-465A-BBCF-8D7BD16F993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733067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188ABA-FAA0-974E-9FBB-1ADF0F63E9B5}"/>
              </a:ext>
            </a:extLst>
          </p:cNvPr>
          <p:cNvSpPr>
            <a:spLocks noGrp="1"/>
          </p:cNvSpPr>
          <p:nvPr>
            <p:ph type="title"/>
          </p:nvPr>
        </p:nvSpPr>
        <p:spPr/>
        <p:txBody>
          <a:bodyPr/>
          <a:lstStyle/>
          <a:p>
            <a:r>
              <a:rPr lang="zh-CN" altLang="zh-CN" dirty="0"/>
              <a:t>处理方法</a:t>
            </a:r>
            <a:r>
              <a:rPr lang="en-US" altLang="zh-CN" dirty="0"/>
              <a:t>1</a:t>
            </a:r>
            <a:r>
              <a:rPr lang="zh-CN" altLang="en-US" dirty="0"/>
              <a:t> </a:t>
            </a:r>
            <a:r>
              <a:rPr lang="en-US" altLang="zh-CN" dirty="0"/>
              <a:t>—</a:t>
            </a:r>
            <a:r>
              <a:rPr lang="zh-CN" altLang="en-US" dirty="0"/>
              <a:t> </a:t>
            </a:r>
            <a:r>
              <a:rPr lang="zh-CN" altLang="zh-CN" dirty="0"/>
              <a:t>使用</a:t>
            </a:r>
            <a:r>
              <a:rPr lang="en-US" altLang="zh-CN" dirty="0"/>
              <a:t>OLS</a:t>
            </a:r>
            <a:r>
              <a:rPr lang="zh-CN" altLang="zh-CN" dirty="0"/>
              <a:t>估计并计算稳健标准误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6AB84AAB-B20B-064B-8BF9-14507EB6B3C8}"/>
                  </a:ext>
                </a:extLst>
              </p:cNvPr>
              <p:cNvSpPr>
                <a:spLocks noGrp="1"/>
              </p:cNvSpPr>
              <p:nvPr>
                <p:ph type="body" idx="1"/>
              </p:nvPr>
            </p:nvSpPr>
            <p:spPr>
              <a:xfrm>
                <a:off x="508000" y="1066800"/>
                <a:ext cx="10871200" cy="5221061"/>
              </a:xfrm>
            </p:spPr>
            <p:txBody>
              <a:bodyPr/>
              <a:lstStyle/>
              <a:p>
                <a:pPr marL="342900" indent="-342900">
                  <a:buFont typeface="Arial" panose="020B0604020202020204" pitchFamily="34" charset="0"/>
                  <a:buChar char="•"/>
                </a:pPr>
                <a:r>
                  <a:rPr lang="zh-CN" altLang="zh-CN" dirty="0"/>
                  <a:t>如果干扰项存在一阶自相关，即</a:t>
                </a:r>
                <a14:m>
                  <m:oMath xmlns:m="http://schemas.openxmlformats.org/officeDocument/2006/math">
                    <m:r>
                      <a:rPr lang="en-CA" altLang="zh-CN" i="1">
                        <a:latin typeface="Cambria Math" panose="02040503050406030204" pitchFamily="18" charset="0"/>
                      </a:rPr>
                      <m:t>𝑡</m:t>
                    </m:r>
                    <m:r>
                      <a:rPr lang="zh-CN" altLang="zh-CN">
                        <a:latin typeface="Cambria Math" panose="02040503050406030204" pitchFamily="18" charset="0"/>
                      </a:rPr>
                      <m:t>期和</m:t>
                    </m:r>
                    <m:r>
                      <m:rPr>
                        <m:sty m:val="p"/>
                      </m:rPr>
                      <a:rPr lang="en-CA" altLang="zh-CN">
                        <a:latin typeface="Cambria Math" panose="02040503050406030204" pitchFamily="18" charset="0"/>
                      </a:rPr>
                      <m:t>t</m:t>
                    </m:r>
                    <m:r>
                      <a:rPr lang="en-CA" altLang="zh-CN">
                        <a:latin typeface="Cambria Math" panose="02040503050406030204" pitchFamily="18" charset="0"/>
                      </a:rPr>
                      <m:t>+1</m:t>
                    </m:r>
                  </m:oMath>
                </a14:m>
                <a:r>
                  <a:rPr lang="zh-CN" altLang="zh-CN" dirty="0"/>
                  <a:t>期的干扰项存在相关性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𝐶𝑜𝑣</m:t>
                        </m:r>
                        <m:r>
                          <a:rPr lang="en-CA" altLang="zh-CN" i="1">
                            <a:latin typeface="Cambria Math" panose="02040503050406030204" pitchFamily="18" charset="0"/>
                          </a:rPr>
                          <m:t>(</m:t>
                        </m:r>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𝜎</m:t>
                        </m:r>
                      </m:e>
                      <m:sub>
                        <m:r>
                          <a:rPr lang="en-CA" altLang="zh-CN" i="1">
                            <a:latin typeface="Cambria Math" panose="02040503050406030204" pitchFamily="18" charset="0"/>
                          </a:rPr>
                          <m:t>𝑡</m:t>
                        </m:r>
                        <m:r>
                          <a:rPr lang="en-CA" altLang="zh-CN" i="1">
                            <a:latin typeface="Cambria Math" panose="02040503050406030204" pitchFamily="18" charset="0"/>
                          </a:rPr>
                          <m:t>,</m:t>
                        </m:r>
                        <m:r>
                          <a:rPr lang="en-CA" altLang="zh-CN" i="1">
                            <a:latin typeface="Cambria Math" panose="02040503050406030204" pitchFamily="18" charset="0"/>
                          </a:rPr>
                          <m:t>𝑡</m:t>
                        </m:r>
                        <m:r>
                          <a:rPr lang="en-CA" altLang="zh-CN" i="1">
                            <a:latin typeface="Cambria Math" panose="02040503050406030204" pitchFamily="18" charset="0"/>
                          </a:rPr>
                          <m:t>+1</m:t>
                        </m:r>
                      </m:sub>
                    </m:sSub>
                  </m:oMath>
                </a14:m>
                <a:r>
                  <a:rPr lang="zh-CN" altLang="zh-CN" dirty="0"/>
                  <a:t>，</a:t>
                </a:r>
                <a:r>
                  <a:rPr lang="zh-CN" altLang="en-US" dirty="0"/>
                  <a:t>那么</a:t>
                </a:r>
                <a:r>
                  <a:rPr lang="en-CA" altLang="zh-CN" dirty="0"/>
                  <a:t>OLS</a:t>
                </a:r>
                <a:r>
                  <a:rPr lang="zh-CN" altLang="zh-CN" dirty="0"/>
                  <a:t>系数的方差为：</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lgn="just">
                  <a:buFont typeface="Arial" panose="020B0604020202020204" pitchFamily="34" charset="0"/>
                  <a:buChar char="•"/>
                </a:pPr>
                <a:r>
                  <a:rPr lang="en-CA" altLang="zh-CN" dirty="0"/>
                  <a:t>Newey</a:t>
                </a:r>
                <a:r>
                  <a:rPr lang="zh-CN" altLang="zh-CN" dirty="0"/>
                  <a:t>和</a:t>
                </a:r>
                <a:r>
                  <a:rPr lang="en-CA" altLang="zh-CN" dirty="0"/>
                  <a:t>West</a:t>
                </a:r>
                <a:r>
                  <a:rPr lang="zh-CN" altLang="zh-CN" dirty="0"/>
                  <a:t>提出，在大样本下，一次性估计自相关情况下的</a:t>
                </a:r>
                <a:r>
                  <a:rPr lang="en-CA" altLang="zh-CN" dirty="0"/>
                  <a:t>OLS</a:t>
                </a:r>
                <a:r>
                  <a:rPr lang="zh-CN" altLang="zh-CN" dirty="0"/>
                  <a:t>估计值方差</a:t>
                </a:r>
                <a14:m>
                  <m:oMath xmlns:m="http://schemas.openxmlformats.org/officeDocument/2006/math">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𝐴𝑢𝑡𝑜</m:t>
                            </m:r>
                          </m:sub>
                          <m:sup>
                            <m:r>
                              <a:rPr lang="en-CA" altLang="zh-CN" i="1">
                                <a:latin typeface="Cambria Math" panose="02040503050406030204" pitchFamily="18" charset="0"/>
                              </a:rPr>
                              <m:t>𝑂𝐿𝑆</m:t>
                            </m:r>
                          </m:sup>
                        </m:sSubSup>
                      </m:e>
                    </m:d>
                  </m:oMath>
                </a14:m>
                <a:r>
                  <a:rPr lang="zh-CN" altLang="zh-CN" dirty="0"/>
                  <a:t>的一致估计量</a:t>
                </a:r>
                <a:r>
                  <a:rPr lang="zh-CN" altLang="en-US" dirty="0"/>
                  <a:t>，</a:t>
                </a:r>
                <a:r>
                  <a:rPr lang="zh-CN" altLang="zh-CN" dirty="0"/>
                  <a:t>即用</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𝑒</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en-CA" altLang="zh-CN" dirty="0"/>
                  <a:t> </a:t>
                </a:r>
                <a:r>
                  <a:rPr lang="zh-CN" altLang="zh-CN" dirty="0"/>
                  <a:t>替代</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zh-CN" altLang="zh-CN" dirty="0"/>
                  <a:t>，</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r>
                          <a:rPr lang="en-CA" altLang="zh-CN" i="1">
                            <a:latin typeface="Cambria Math" panose="02040503050406030204" pitchFamily="18" charset="0"/>
                          </a:rPr>
                          <m:t>+1</m:t>
                        </m:r>
                      </m:sub>
                    </m:sSub>
                  </m:oMath>
                </a14:m>
                <a:r>
                  <a:rPr lang="zh-CN" altLang="zh-CN" dirty="0"/>
                  <a:t>替代</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𝜎</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𝑖</m:t>
                        </m:r>
                        <m:r>
                          <a:rPr lang="en-CA" altLang="zh-CN" i="1">
                            <a:latin typeface="Cambria Math" panose="02040503050406030204" pitchFamily="18" charset="0"/>
                          </a:rPr>
                          <m:t>+1</m:t>
                        </m:r>
                      </m:sub>
                    </m:sSub>
                  </m:oMath>
                </a14:m>
                <a:r>
                  <a:rPr lang="zh-CN" altLang="en-US" dirty="0"/>
                  <a:t>。</a:t>
                </a:r>
                <a:r>
                  <a:rPr lang="zh-CN" altLang="zh-CN" dirty="0"/>
                  <a:t>这个估计量通常被称为</a:t>
                </a:r>
                <a:r>
                  <a:rPr lang="en-CA" altLang="zh-CN" dirty="0"/>
                  <a:t>Newey-West</a:t>
                </a:r>
                <a:r>
                  <a:rPr lang="zh-CN" altLang="zh-CN" dirty="0"/>
                  <a:t>标准误</a:t>
                </a:r>
                <a:r>
                  <a:rPr lang="zh-CN" altLang="en-US" dirty="0"/>
                  <a:t>。</a:t>
                </a:r>
                <a:endParaRPr lang="zh-CN" altLang="zh-CN" dirty="0"/>
              </a:p>
              <a:p>
                <a:endParaRPr kumimoji="1" lang="zh-CN" altLang="en-US" dirty="0"/>
              </a:p>
            </p:txBody>
          </p:sp>
        </mc:Choice>
        <mc:Fallback xmlns="">
          <p:sp>
            <p:nvSpPr>
              <p:cNvPr id="3" name="文本占位符 2">
                <a:extLst>
                  <a:ext uri="{FF2B5EF4-FFF2-40B4-BE49-F238E27FC236}">
                    <a16:creationId xmlns:a16="http://schemas.microsoft.com/office/drawing/2014/main" id="{6AB84AAB-B20B-064B-8BF9-14507EB6B3C8}"/>
                  </a:ext>
                </a:extLst>
              </p:cNvPr>
              <p:cNvSpPr>
                <a:spLocks noGrp="1" noRot="1" noChangeAspect="1" noMove="1" noResize="1" noEditPoints="1" noAdjustHandles="1" noChangeArrowheads="1" noChangeShapeType="1" noTextEdit="1"/>
              </p:cNvSpPr>
              <p:nvPr>
                <p:ph type="body" idx="1"/>
              </p:nvPr>
            </p:nvSpPr>
            <p:spPr>
              <a:xfrm>
                <a:off x="508000" y="1066800"/>
                <a:ext cx="10871200" cy="5221061"/>
              </a:xfrm>
              <a:blipFill>
                <a:blip r:embed="rId4"/>
                <a:stretch>
                  <a:fillRect l="-467" t="-1703" r="-817"/>
                </a:stretch>
              </a:blipFill>
            </p:spPr>
            <p:txBody>
              <a:bodyPr/>
              <a:lstStyle/>
              <a:p>
                <a:r>
                  <a:rPr lang="zh-CN" altLang="en-US">
                    <a:noFill/>
                  </a:rPr>
                  <a:t> </a:t>
                </a:r>
              </a:p>
            </p:txBody>
          </p:sp>
        </mc:Fallback>
      </mc:AlternateContent>
      <p:sp>
        <p:nvSpPr>
          <p:cNvPr id="4" name="Rectangle 2">
            <a:extLst>
              <a:ext uri="{FF2B5EF4-FFF2-40B4-BE49-F238E27FC236}">
                <a16:creationId xmlns:a16="http://schemas.microsoft.com/office/drawing/2014/main" id="{98EDFB76-800D-1143-B3F3-DE102577707D}"/>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0CC601D5-9A15-1F45-9AFB-8999E44B4790}"/>
              </a:ext>
            </a:extLst>
          </p:cNvPr>
          <p:cNvGraphicFramePr>
            <a:graphicFrameLocks noChangeAspect="1"/>
          </p:cNvGraphicFramePr>
          <p:nvPr>
            <p:extLst>
              <p:ext uri="{D42A27DB-BD31-4B8C-83A1-F6EECF244321}">
                <p14:modId xmlns:p14="http://schemas.microsoft.com/office/powerpoint/2010/main" val="2676431957"/>
              </p:ext>
            </p:extLst>
          </p:nvPr>
        </p:nvGraphicFramePr>
        <p:xfrm>
          <a:off x="2826809" y="2054784"/>
          <a:ext cx="5775325" cy="2254750"/>
        </p:xfrm>
        <a:graphic>
          <a:graphicData uri="http://schemas.openxmlformats.org/presentationml/2006/ole">
            <mc:AlternateContent xmlns:mc="http://schemas.openxmlformats.org/markup-compatibility/2006">
              <mc:Choice xmlns:v="urn:schemas-microsoft-com:vml" Requires="v">
                <p:oleObj spid="_x0000_s8223" r:id="rId5" imgW="3695700" imgH="1447800" progId="Equation.DSMT4">
                  <p:embed/>
                </p:oleObj>
              </mc:Choice>
              <mc:Fallback>
                <p:oleObj r:id="rId5" imgW="3695700" imgH="14478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6809" y="2054784"/>
                        <a:ext cx="5775325" cy="2254750"/>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F8BF5E88-4FF9-46DD-8805-764210931C4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3446355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A575C6-3B41-F140-B456-CB0B075A46C0}"/>
              </a:ext>
            </a:extLst>
          </p:cNvPr>
          <p:cNvSpPr>
            <a:spLocks noGrp="1"/>
          </p:cNvSpPr>
          <p:nvPr>
            <p:ph type="title"/>
          </p:nvPr>
        </p:nvSpPr>
        <p:spPr/>
        <p:txBody>
          <a:bodyPr/>
          <a:lstStyle/>
          <a:p>
            <a:r>
              <a:rPr lang="zh-CN" altLang="zh-CN" dirty="0"/>
              <a:t>处理方法</a:t>
            </a:r>
            <a:r>
              <a:rPr lang="en-US" altLang="zh-CN" dirty="0"/>
              <a:t>1</a:t>
            </a:r>
            <a:r>
              <a:rPr lang="zh-CN" altLang="en-US" dirty="0"/>
              <a:t> </a:t>
            </a:r>
            <a:r>
              <a:rPr lang="en-US" altLang="zh-CN" dirty="0"/>
              <a:t>—</a:t>
            </a:r>
            <a:r>
              <a:rPr lang="zh-CN" altLang="en-US" dirty="0"/>
              <a:t> </a:t>
            </a:r>
            <a:r>
              <a:rPr lang="zh-CN" altLang="zh-CN" dirty="0"/>
              <a:t>使用</a:t>
            </a:r>
            <a:r>
              <a:rPr lang="en-US" altLang="zh-CN" dirty="0"/>
              <a:t>OLS</a:t>
            </a:r>
            <a:r>
              <a:rPr lang="zh-CN" altLang="zh-CN" dirty="0"/>
              <a:t>估计并计算稳健标准误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CD3714D-57FF-B044-AD19-8B382597B6B4}"/>
                  </a:ext>
                </a:extLst>
              </p:cNvPr>
              <p:cNvSpPr>
                <a:spLocks noGrp="1"/>
              </p:cNvSpPr>
              <p:nvPr>
                <p:ph type="body" idx="1"/>
              </p:nvPr>
            </p:nvSpPr>
            <p:spPr/>
            <p:txBody>
              <a:bodyPr/>
              <a:lstStyle/>
              <a:p>
                <a:pPr marL="342900" indent="-342900">
                  <a:buFont typeface="Arial" panose="020B0604020202020204" pitchFamily="34" charset="0"/>
                  <a:buChar char="•"/>
                </a:pPr>
                <a:r>
                  <a:rPr lang="en-CA" altLang="zh-CN" dirty="0"/>
                  <a:t>Newey-West</a:t>
                </a:r>
                <a:r>
                  <a:rPr lang="zh-CN" altLang="zh-CN" dirty="0"/>
                  <a:t>标准误具体如下</a:t>
                </a:r>
                <a:r>
                  <a:rPr lang="zh-CN" altLang="en-US" dirty="0"/>
                  <a:t>：</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endParaRPr lang="en-US" altLang="zh-CN" dirty="0"/>
              </a:p>
              <a:p>
                <a:pPr marL="684900" indent="-342900">
                  <a:buFont typeface="Arial" panose="020B0604020202020204" pitchFamily="34" charset="0"/>
                  <a:buChar char="•"/>
                </a:pPr>
                <a:r>
                  <a:rPr lang="zh-CN" altLang="zh-CN" dirty="0"/>
                  <a:t>自相关的系数方差一致估计量</a:t>
                </a:r>
                <a14:m>
                  <m:oMath xmlns:m="http://schemas.openxmlformats.org/officeDocument/2006/math">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𝑉𝑎𝑟</m:t>
                        </m:r>
                      </m:e>
                    </m:acc>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𝐴𝑢𝑡𝑜</m:t>
                            </m:r>
                          </m:sub>
                          <m:sup>
                            <m:r>
                              <a:rPr lang="en-CA" altLang="zh-CN" i="1">
                                <a:latin typeface="Cambria Math" panose="02040503050406030204" pitchFamily="18" charset="0"/>
                              </a:rPr>
                              <m:t>𝑂𝐿𝑆</m:t>
                            </m:r>
                          </m:sup>
                        </m:sSubSup>
                      </m:e>
                    </m:d>
                  </m:oMath>
                </a14:m>
                <a:r>
                  <a:rPr lang="zh-CN" altLang="zh-CN" dirty="0"/>
                  <a:t>包含了两个部分，第一部分是处理异方差，第二部分是处理自相关。</a:t>
                </a:r>
                <a:r>
                  <a:rPr lang="zh-CN" altLang="zh-CN" dirty="0">
                    <a:effectLst/>
                  </a:rPr>
                  <a:t> </a:t>
                </a:r>
                <a:endParaRPr lang="en-US" altLang="zh-CN" dirty="0">
                  <a:effectLst/>
                </a:endParaRPr>
              </a:p>
              <a:p>
                <a:pPr marL="684900" indent="-342900">
                  <a:buFont typeface="Arial" panose="020B0604020202020204" pitchFamily="34" charset="0"/>
                  <a:buChar char="•"/>
                </a:pPr>
                <a:r>
                  <a:rPr lang="zh-CN" altLang="zh-CN" dirty="0"/>
                  <a:t>由于</a:t>
                </a:r>
                <a:r>
                  <a:rPr lang="en-CA" altLang="zh-CN" dirty="0"/>
                  <a:t>Newey-West</a:t>
                </a:r>
                <a:r>
                  <a:rPr lang="zh-CN" altLang="zh-CN" dirty="0"/>
                  <a:t>标准误估计量同时也处理了异方差。因此常被称为异方差和自相关一致标准误差（</a:t>
                </a:r>
                <a:r>
                  <a:rPr lang="en-CA" altLang="zh-CN" dirty="0"/>
                  <a:t>Heteroskedasticity and Autocorrelation Consistent standard error</a:t>
                </a:r>
                <a:r>
                  <a:rPr lang="zh-CN" altLang="zh-CN" dirty="0"/>
                  <a:t>），简称</a:t>
                </a:r>
                <a:r>
                  <a:rPr lang="en-CA" altLang="zh-CN" dirty="0"/>
                  <a:t>HAC</a:t>
                </a:r>
                <a:r>
                  <a:rPr lang="zh-CN" altLang="zh-CN" dirty="0"/>
                  <a:t>标准误。 </a:t>
                </a:r>
                <a:endParaRPr kumimoji="1" lang="zh-CN" altLang="en-US" dirty="0"/>
              </a:p>
            </p:txBody>
          </p:sp>
        </mc:Choice>
        <mc:Fallback xmlns="">
          <p:sp>
            <p:nvSpPr>
              <p:cNvPr id="3" name="文本占位符 2">
                <a:extLst>
                  <a:ext uri="{FF2B5EF4-FFF2-40B4-BE49-F238E27FC236}">
                    <a16:creationId xmlns:a16="http://schemas.microsoft.com/office/drawing/2014/main" id="{CCD3714D-57FF-B044-AD19-8B382597B6B4}"/>
                  </a:ext>
                </a:extLst>
              </p:cNvPr>
              <p:cNvSpPr>
                <a:spLocks noGrp="1" noRot="1" noChangeAspect="1" noMove="1" noResize="1" noEditPoints="1" noAdjustHandles="1" noChangeArrowheads="1" noChangeShapeType="1" noTextEdit="1"/>
              </p:cNvSpPr>
              <p:nvPr>
                <p:ph type="body" idx="1"/>
              </p:nvPr>
            </p:nvSpPr>
            <p:spPr>
              <a:blipFill>
                <a:blip r:embed="rId4"/>
                <a:stretch>
                  <a:fillRect l="-467" t="-1703" r="-350" b="-9732"/>
                </a:stretch>
              </a:blipFill>
            </p:spPr>
            <p:txBody>
              <a:bodyPr/>
              <a:lstStyle/>
              <a:p>
                <a:r>
                  <a:rPr lang="zh-CN" altLang="en-US">
                    <a:noFill/>
                  </a:rPr>
                  <a:t> </a:t>
                </a:r>
              </a:p>
            </p:txBody>
          </p:sp>
        </mc:Fallback>
      </mc:AlternateContent>
      <p:sp>
        <p:nvSpPr>
          <p:cNvPr id="4" name="Rectangle 2">
            <a:extLst>
              <a:ext uri="{FF2B5EF4-FFF2-40B4-BE49-F238E27FC236}">
                <a16:creationId xmlns:a16="http://schemas.microsoft.com/office/drawing/2014/main" id="{3680E815-8644-0B46-9097-7D21C1013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CD85532F-7607-0F43-A4D3-F451626A3FEF}"/>
              </a:ext>
            </a:extLst>
          </p:cNvPr>
          <p:cNvGraphicFramePr>
            <a:graphicFrameLocks noChangeAspect="1"/>
          </p:cNvGraphicFramePr>
          <p:nvPr>
            <p:extLst>
              <p:ext uri="{D42A27DB-BD31-4B8C-83A1-F6EECF244321}">
                <p14:modId xmlns:p14="http://schemas.microsoft.com/office/powerpoint/2010/main" val="3065382856"/>
              </p:ext>
            </p:extLst>
          </p:nvPr>
        </p:nvGraphicFramePr>
        <p:xfrm>
          <a:off x="1371599" y="1518306"/>
          <a:ext cx="8686801" cy="3155296"/>
        </p:xfrm>
        <a:graphic>
          <a:graphicData uri="http://schemas.openxmlformats.org/presentationml/2006/ole">
            <mc:AlternateContent xmlns:mc="http://schemas.openxmlformats.org/markup-compatibility/2006">
              <mc:Choice xmlns:v="urn:schemas-microsoft-com:vml" Requires="v">
                <p:oleObj spid="_x0000_s9246" name="Equation" r:id="rId5" imgW="5663880" imgH="2057400" progId="Equation.DSMT4">
                  <p:embed/>
                </p:oleObj>
              </mc:Choice>
              <mc:Fallback>
                <p:oleObj name="Equation" r:id="rId5" imgW="5663880" imgH="2057400" progId="Equation.DSMT4">
                  <p:embed/>
                  <p:pic>
                    <p:nvPicPr>
                      <p:cNvPr id="0" name="Object 1"/>
                      <p:cNvPicPr>
                        <a:picLocks noChangeAspect="1" noChangeArrowheads="1"/>
                      </p:cNvPicPr>
                      <p:nvPr/>
                    </p:nvPicPr>
                    <p:blipFill>
                      <a:blip r:embed="rId6"/>
                      <a:srcRect/>
                      <a:stretch>
                        <a:fillRect/>
                      </a:stretch>
                    </p:blipFill>
                    <p:spPr bwMode="auto">
                      <a:xfrm>
                        <a:off x="1371599" y="1518306"/>
                        <a:ext cx="8686801" cy="3155296"/>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0797B8AA-70C1-4A26-AD49-1DC48E3927A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26175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E5BAF1-115A-BB4D-A30C-23028E4BEDD9}"/>
              </a:ext>
            </a:extLst>
          </p:cNvPr>
          <p:cNvSpPr>
            <a:spLocks noGrp="1"/>
          </p:cNvSpPr>
          <p:nvPr>
            <p:ph type="title"/>
          </p:nvPr>
        </p:nvSpPr>
        <p:spPr/>
        <p:txBody>
          <a:bodyPr/>
          <a:lstStyle/>
          <a:p>
            <a:r>
              <a:rPr lang="zh-CN" altLang="zh-CN" dirty="0"/>
              <a:t>方法</a:t>
            </a:r>
            <a:r>
              <a:rPr lang="en-US" altLang="zh-CN" dirty="0"/>
              <a:t>1</a:t>
            </a:r>
            <a:r>
              <a:rPr lang="zh-CN" altLang="en-US" dirty="0"/>
              <a:t> </a:t>
            </a:r>
            <a:r>
              <a:rPr lang="en-US" altLang="zh-CN" dirty="0"/>
              <a:t>—</a:t>
            </a:r>
            <a:r>
              <a:rPr lang="zh-CN" altLang="en-US" dirty="0"/>
              <a:t> </a:t>
            </a:r>
            <a:r>
              <a:rPr lang="zh-CN" altLang="zh-CN" dirty="0"/>
              <a:t>使用</a:t>
            </a:r>
            <a:r>
              <a:rPr lang="en-US" altLang="zh-CN" dirty="0"/>
              <a:t>OLS</a:t>
            </a:r>
            <a:r>
              <a:rPr lang="zh-CN" altLang="zh-CN" dirty="0"/>
              <a:t>估计并计算稳健标准误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DF938027-CE9C-F54D-845F-69044312270A}"/>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如果干扰项存在</a:t>
                </a:r>
                <a14:m>
                  <m:oMath xmlns:m="http://schemas.openxmlformats.org/officeDocument/2006/math">
                    <m:r>
                      <a:rPr lang="en-CA" altLang="zh-CN" i="1">
                        <a:latin typeface="Cambria Math" panose="02040503050406030204" pitchFamily="18" charset="0"/>
                      </a:rPr>
                      <m:t>𝐻</m:t>
                    </m:r>
                  </m:oMath>
                </a14:m>
                <a:r>
                  <a:rPr lang="zh-CN" altLang="zh-CN" dirty="0"/>
                  <a:t>（</a:t>
                </a:r>
                <a14:m>
                  <m:oMath xmlns:m="http://schemas.openxmlformats.org/officeDocument/2006/math">
                    <m:r>
                      <a:rPr lang="en-CA" altLang="zh-CN" i="1">
                        <a:latin typeface="Cambria Math" panose="02040503050406030204" pitchFamily="18" charset="0"/>
                      </a:rPr>
                      <m:t>&gt;1</m:t>
                    </m:r>
                  </m:oMath>
                </a14:m>
                <a:r>
                  <a:rPr lang="zh-CN" altLang="zh-CN" dirty="0"/>
                  <a:t>）阶自相关，</a:t>
                </a:r>
                <a:r>
                  <a:rPr lang="en-CA" altLang="zh-CN" dirty="0"/>
                  <a:t>Newey-West</a:t>
                </a:r>
                <a:r>
                  <a:rPr lang="zh-CN" altLang="zh-CN" dirty="0"/>
                  <a:t>标准误估计量的一般表达形式为： </a:t>
                </a:r>
                <a14:m>
                  <m:oMath xmlns:m="http://schemas.openxmlformats.org/officeDocument/2006/math">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𝑉𝑎𝑟</m:t>
                        </m:r>
                      </m:e>
                    </m:acc>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𝑂𝐿𝑆</m:t>
                            </m:r>
                          </m:sup>
                        </m:sSubSup>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r>
                                  <a:rPr lang="en-CA" altLang="zh-CN" b="1" i="1">
                                    <a:latin typeface="Cambria Math" panose="02040503050406030204" pitchFamily="18" charset="0"/>
                                  </a:rPr>
                                  <m:t>𝑿</m:t>
                                </m:r>
                              </m:e>
                              <m:sup>
                                <m:r>
                                  <a:rPr lang="en-CA" altLang="zh-CN" i="1">
                                    <a:latin typeface="Cambria Math" panose="02040503050406030204" pitchFamily="18" charset="0"/>
                                  </a:rPr>
                                  <m:t>′</m:t>
                                </m:r>
                              </m:sup>
                            </m:s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sSup>
                      <m:sSupPr>
                        <m:ctrlPr>
                          <a:rPr lang="zh-CN" altLang="zh-CN" i="1">
                            <a:latin typeface="Cambria Math" panose="02040503050406030204" pitchFamily="18" charset="0"/>
                          </a:rPr>
                        </m:ctrlPr>
                      </m:sSupPr>
                      <m:e>
                        <m:r>
                          <a:rPr lang="en-CA" altLang="zh-CN" b="1" i="1">
                            <a:latin typeface="Cambria Math" panose="02040503050406030204" pitchFamily="18" charset="0"/>
                          </a:rPr>
                          <m:t>𝑿</m:t>
                        </m:r>
                      </m:e>
                      <m:sup>
                        <m:r>
                          <a:rPr lang="en-CA" altLang="zh-CN" i="1">
                            <a:latin typeface="Cambria Math" panose="02040503050406030204" pitchFamily="18" charset="0"/>
                          </a:rPr>
                          <m:t>′</m:t>
                        </m:r>
                      </m:sup>
                    </m:sSup>
                    <m:sSub>
                      <m:sSubPr>
                        <m:ctrlPr>
                          <a:rPr lang="zh-CN" altLang="zh-CN" i="1">
                            <a:latin typeface="Cambria Math" panose="02040503050406030204" pitchFamily="18" charset="0"/>
                          </a:rPr>
                        </m:ctrlPr>
                      </m:sSub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𝜴</m:t>
                            </m:r>
                          </m:e>
                        </m:acc>
                      </m:e>
                      <m:sub>
                        <m:r>
                          <a:rPr lang="en-CA" altLang="zh-CN" i="1">
                            <a:latin typeface="Cambria Math" panose="02040503050406030204" pitchFamily="18" charset="0"/>
                          </a:rPr>
                          <m:t>𝑎𝑢𝑡𝑜</m:t>
                        </m:r>
                      </m:sub>
                    </m:sSub>
                    <m:r>
                      <a:rPr lang="en-CA" altLang="zh-CN" b="1" i="1">
                        <a:latin typeface="Cambria Math" panose="02040503050406030204" pitchFamily="18" charset="0"/>
                      </a:rPr>
                      <m:t>𝑿</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r>
                                  <a:rPr lang="en-CA" altLang="zh-CN" b="1" i="1">
                                    <a:latin typeface="Cambria Math" panose="02040503050406030204" pitchFamily="18" charset="0"/>
                                  </a:rPr>
                                  <m:t>𝑿</m:t>
                                </m:r>
                              </m:e>
                              <m:sup>
                                <m:r>
                                  <a:rPr lang="en-CA" altLang="zh-CN" i="1">
                                    <a:latin typeface="Cambria Math" panose="02040503050406030204" pitchFamily="18" charset="0"/>
                                  </a:rPr>
                                  <m:t>′</m:t>
                                </m:r>
                              </m:sup>
                            </m:s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oMath>
                </a14:m>
                <a:endParaRPr lang="zh-CN" altLang="zh-CN" dirty="0"/>
              </a:p>
              <a:p>
                <a:pPr marL="342000"/>
                <a:r>
                  <a:rPr lang="zh-CN" altLang="zh-CN" dirty="0"/>
                  <a:t>其中，</a:t>
                </a:r>
              </a:p>
              <a:p>
                <a:pPr/>
                <a14:m>
                  <m:oMathPara xmlns:m="http://schemas.openxmlformats.org/officeDocument/2006/math">
                    <m:oMathParaPr>
                      <m:jc m:val="centerGroup"/>
                    </m:oMathParaPr>
                    <m:oMath xmlns:m="http://schemas.openxmlformats.org/officeDocument/2006/math">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US" altLang="zh-CN" b="1" i="1">
                              <a:latin typeface="Cambria Math" panose="02040503050406030204" pitchFamily="18" charset="0"/>
                            </a:rPr>
                            <m:t>′</m:t>
                          </m:r>
                        </m:sup>
                      </m:sSup>
                      <m:sSub>
                        <m:sSubPr>
                          <m:ctrlPr>
                            <a:rPr lang="zh-CN" altLang="zh-CN" b="1" i="1">
                              <a:latin typeface="Cambria Math" panose="02040503050406030204" pitchFamily="18" charset="0"/>
                            </a:rPr>
                          </m:ctrlPr>
                        </m:sSubPr>
                        <m:e>
                          <m:acc>
                            <m:accPr>
                              <m:chr m:val="̂"/>
                              <m:ctrlPr>
                                <a:rPr lang="zh-CN" altLang="zh-CN" b="1" i="1">
                                  <a:latin typeface="Cambria Math" panose="02040503050406030204" pitchFamily="18" charset="0"/>
                                </a:rPr>
                              </m:ctrlPr>
                            </m:accPr>
                            <m:e>
                              <m:r>
                                <a:rPr lang="en-CA" altLang="zh-CN" b="1" i="1">
                                  <a:latin typeface="Cambria Math" panose="02040503050406030204" pitchFamily="18" charset="0"/>
                                </a:rPr>
                                <m:t>𝜴</m:t>
                              </m:r>
                            </m:e>
                          </m:acc>
                        </m:e>
                        <m:sub>
                          <m:r>
                            <a:rPr lang="en-CA" altLang="zh-CN" i="1">
                              <a:latin typeface="Cambria Math" panose="02040503050406030204" pitchFamily="18" charset="0"/>
                            </a:rPr>
                            <m:t>𝑎𝑢𝑡𝑜</m:t>
                          </m:r>
                        </m:sub>
                      </m:sSub>
                      <m:r>
                        <a:rPr lang="en-CA" altLang="zh-CN" b="1" i="1">
                          <a:latin typeface="Cambria Math" panose="02040503050406030204" pitchFamily="18" charset="0"/>
                        </a:rPr>
                        <m:t>𝑿</m:t>
                      </m:r>
                      <m:r>
                        <a:rPr lang="en-CA" altLang="zh-CN" i="1">
                          <a:latin typeface="Cambria Math" panose="02040503050406030204" pitchFamily="18" charset="0"/>
                        </a:rPr>
                        <m:t>=</m:t>
                      </m:r>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=1</m:t>
                          </m:r>
                        </m:sub>
                        <m:sup>
                          <m:r>
                            <a:rPr lang="en-CA" altLang="zh-CN" i="1">
                              <a:latin typeface="Cambria Math" panose="02040503050406030204" pitchFamily="18" charset="0"/>
                            </a:rPr>
                            <m:t>𝑁</m:t>
                          </m:r>
                        </m:sup>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𝑡</m:t>
                              </m:r>
                            </m:sub>
                            <m:sup>
                              <m:r>
                                <a:rPr lang="en-CA" altLang="zh-CN" i="1">
                                  <a:latin typeface="Cambria Math" panose="02040503050406030204" pitchFamily="18" charset="0"/>
                                </a:rPr>
                                <m:t>2</m:t>
                              </m:r>
                            </m:sup>
                          </m:sSubSup>
                          <m:sSub>
                            <m:sSubPr>
                              <m:ctrlPr>
                                <a:rPr lang="zh-CN" altLang="zh-CN" b="1" i="1">
                                  <a:latin typeface="Cambria Math" panose="02040503050406030204" pitchFamily="18" charset="0"/>
                                </a:rPr>
                              </m:ctrlPr>
                            </m:sSubPr>
                            <m:e>
                              <m:r>
                                <a:rPr lang="en-CA" altLang="zh-CN" b="1" i="1">
                                  <a:latin typeface="Cambria Math" panose="02040503050406030204" pitchFamily="18" charset="0"/>
                                </a:rPr>
                                <m:t>𝑿</m:t>
                              </m:r>
                            </m:e>
                            <m:sub>
                              <m:r>
                                <a:rPr lang="en-CA" altLang="zh-CN" i="1">
                                  <a:latin typeface="Cambria Math" panose="02040503050406030204" pitchFamily="18" charset="0"/>
                                </a:rPr>
                                <m:t>𝑡</m:t>
                              </m:r>
                            </m:sub>
                          </m:sSub>
                          <m:sSubSup>
                            <m:sSubSupPr>
                              <m:ctrlPr>
                                <a:rPr lang="zh-CN" altLang="zh-CN" b="1" i="1">
                                  <a:latin typeface="Cambria Math" panose="02040503050406030204" pitchFamily="18" charset="0"/>
                                </a:rPr>
                              </m:ctrlPr>
                            </m:sSubSupPr>
                            <m:e>
                              <m:r>
                                <a:rPr lang="en-CA" altLang="zh-CN" b="1" i="1">
                                  <a:latin typeface="Cambria Math" panose="02040503050406030204" pitchFamily="18" charset="0"/>
                                </a:rPr>
                                <m:t>𝑿</m:t>
                              </m:r>
                            </m:e>
                            <m:sub>
                              <m:r>
                                <a:rPr lang="en-CA" altLang="zh-CN" i="1">
                                  <a:latin typeface="Cambria Math" panose="02040503050406030204" pitchFamily="18" charset="0"/>
                                </a:rPr>
                                <m:t>𝑡</m:t>
                              </m:r>
                            </m:sub>
                            <m:sup>
                              <m:r>
                                <a:rPr lang="en-US" altLang="zh-CN" b="1" i="1">
                                  <a:latin typeface="Cambria Math" panose="02040503050406030204" pitchFamily="18" charset="0"/>
                                </a:rPr>
                                <m:t>′</m:t>
                              </m:r>
                            </m:sup>
                          </m:sSubSup>
                        </m:e>
                      </m:nary>
                      <m:r>
                        <a:rPr lang="en-CA" altLang="zh-CN" i="1">
                          <a:latin typeface="Cambria Math" panose="02040503050406030204" pitchFamily="18" charset="0"/>
                        </a:rPr>
                        <m:t>+</m:t>
                      </m:r>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𝑗</m:t>
                          </m:r>
                          <m:r>
                            <a:rPr lang="en-CA" altLang="zh-CN" i="1">
                              <a:latin typeface="Cambria Math" panose="02040503050406030204" pitchFamily="18" charset="0"/>
                            </a:rPr>
                            <m:t>=1</m:t>
                          </m:r>
                        </m:sub>
                        <m:sup>
                          <m:r>
                            <a:rPr lang="en-CA" altLang="zh-CN" i="1">
                              <a:latin typeface="Cambria Math" panose="02040503050406030204" pitchFamily="18" charset="0"/>
                            </a:rPr>
                            <m:t>𝐻</m:t>
                          </m:r>
                        </m:sup>
                        <m:e>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r>
                                <a:rPr lang="en-CA" altLang="zh-CN" i="1">
                                  <a:latin typeface="Cambria Math" panose="02040503050406030204" pitchFamily="18" charset="0"/>
                                </a:rPr>
                                <m:t>+1</m:t>
                              </m:r>
                            </m:sub>
                            <m:sup>
                              <m:r>
                                <a:rPr lang="en-CA" altLang="zh-CN" i="1">
                                  <a:latin typeface="Cambria Math" panose="02040503050406030204" pitchFamily="18" charset="0"/>
                                </a:rPr>
                                <m:t>𝑁</m:t>
                              </m:r>
                            </m:sup>
                            <m:e>
                              <m:r>
                                <a:rPr lang="en-CA" altLang="zh-CN" i="1">
                                  <a:latin typeface="Cambria Math" panose="02040503050406030204" pitchFamily="18" charset="0"/>
                                </a:rPr>
                                <m:t>(1−</m:t>
                              </m:r>
                              <m:f>
                                <m:fPr>
                                  <m:ctrlPr>
                                    <a:rPr lang="zh-CN" altLang="zh-CN" i="1">
                                      <a:latin typeface="Cambria Math" panose="02040503050406030204" pitchFamily="18" charset="0"/>
                                    </a:rPr>
                                  </m:ctrlPr>
                                </m:fPr>
                                <m:num>
                                  <m:r>
                                    <a:rPr lang="en-CA" altLang="zh-CN" i="1">
                                      <a:latin typeface="Cambria Math" panose="02040503050406030204" pitchFamily="18" charset="0"/>
                                    </a:rPr>
                                    <m:t>𝑗</m:t>
                                  </m:r>
                                </m:num>
                                <m:den>
                                  <m:r>
                                    <a:rPr lang="en-CA" altLang="zh-CN" i="1">
                                      <a:latin typeface="Cambria Math" panose="02040503050406030204" pitchFamily="18" charset="0"/>
                                    </a:rPr>
                                    <m:t>𝐻</m:t>
                                  </m:r>
                                  <m:r>
                                    <a:rPr lang="en-CA" altLang="zh-CN" i="1">
                                      <a:latin typeface="Cambria Math" panose="02040503050406030204" pitchFamily="18" charset="0"/>
                                    </a:rPr>
                                    <m:t>+1</m:t>
                                  </m:r>
                                </m:den>
                              </m:f>
                              <m:r>
                                <a:rPr lang="en-CA" altLang="zh-CN" i="1">
                                  <a:latin typeface="Cambria Math" panose="02040503050406030204" pitchFamily="18" charset="0"/>
                                </a:rPr>
                                <m:t>)</m:t>
                              </m:r>
                              <m:sSub>
                                <m:sSubPr>
                                  <m:ctrlPr>
                                    <a:rPr lang="zh-CN" altLang="zh-CN" i="1">
                                      <a:latin typeface="Cambria Math" panose="02040503050406030204" pitchFamily="18" charset="0"/>
                                    </a:rPr>
                                  </m:ctrlPr>
                                </m:sSub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sub>
                              </m:sSub>
                              <m:sSub>
                                <m:sSubPr>
                                  <m:ctrlPr>
                                    <a:rPr lang="zh-CN" altLang="zh-CN" i="1">
                                      <a:latin typeface="Cambria Math" panose="02040503050406030204" pitchFamily="18" charset="0"/>
                                    </a:rPr>
                                  </m:ctrlPr>
                                </m:sSub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sub>
                              </m:sSub>
                              <m:r>
                                <a:rPr lang="en-CA" altLang="zh-CN" i="1">
                                  <a:latin typeface="Cambria Math" panose="02040503050406030204" pitchFamily="18" charset="0"/>
                                </a:rPr>
                                <m:t>(</m:t>
                              </m:r>
                            </m:e>
                          </m:nary>
                          <m:sSub>
                            <m:sSubPr>
                              <m:ctrlPr>
                                <a:rPr lang="zh-CN" altLang="zh-CN" b="1" i="1">
                                  <a:latin typeface="Cambria Math" panose="02040503050406030204" pitchFamily="18" charset="0"/>
                                </a:rPr>
                              </m:ctrlPr>
                            </m:sSubPr>
                            <m:e>
                              <m:r>
                                <a:rPr lang="en-CA" altLang="zh-CN" b="1" i="1">
                                  <a:latin typeface="Cambria Math" panose="02040503050406030204" pitchFamily="18" charset="0"/>
                                </a:rPr>
                                <m:t>𝑿</m:t>
                              </m:r>
                            </m:e>
                            <m:sub>
                              <m:r>
                                <a:rPr lang="en-CA" altLang="zh-CN" i="1">
                                  <a:latin typeface="Cambria Math" panose="02040503050406030204" pitchFamily="18" charset="0"/>
                                </a:rPr>
                                <m:t>𝑖</m:t>
                              </m:r>
                            </m:sub>
                          </m:sSub>
                          <m:sSubSup>
                            <m:sSubSupPr>
                              <m:ctrlPr>
                                <a:rPr lang="zh-CN" altLang="zh-CN" b="1" i="1">
                                  <a:latin typeface="Cambria Math" panose="02040503050406030204" pitchFamily="18" charset="0"/>
                                </a:rPr>
                              </m:ctrlPr>
                            </m:sSubSupPr>
                            <m:e>
                              <m:r>
                                <a:rPr lang="en-CA" altLang="zh-CN" b="1" i="1">
                                  <a:latin typeface="Cambria Math" panose="02040503050406030204" pitchFamily="18" charset="0"/>
                                </a:rPr>
                                <m:t>𝑿</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sub>
                            <m:sup>
                              <m:r>
                                <a:rPr lang="en-US" altLang="zh-CN" b="1" i="1">
                                  <a:latin typeface="Cambria Math" panose="02040503050406030204" pitchFamily="18" charset="0"/>
                                </a:rPr>
                                <m:t>′</m:t>
                              </m:r>
                            </m:sup>
                          </m:sSubSup>
                          <m:r>
                            <a:rPr lang="en-CA" altLang="zh-CN" b="1" i="1">
                              <a:latin typeface="Cambria Math" panose="02040503050406030204" pitchFamily="18" charset="0"/>
                            </a:rPr>
                            <m:t>+</m:t>
                          </m:r>
                          <m:sSub>
                            <m:sSubPr>
                              <m:ctrlPr>
                                <a:rPr lang="zh-CN" altLang="zh-CN" b="1" i="1">
                                  <a:latin typeface="Cambria Math" panose="02040503050406030204" pitchFamily="18" charset="0"/>
                                </a:rPr>
                              </m:ctrlPr>
                            </m:sSubPr>
                            <m:e>
                              <m:r>
                                <a:rPr lang="en-CA" altLang="zh-CN" b="1" i="1">
                                  <a:latin typeface="Cambria Math" panose="02040503050406030204" pitchFamily="18" charset="0"/>
                                </a:rPr>
                                <m:t>𝑿</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sub>
                          </m:sSub>
                          <m:sSubSup>
                            <m:sSubSupPr>
                              <m:ctrlPr>
                                <a:rPr lang="zh-CN" altLang="zh-CN" b="1" i="1">
                                  <a:latin typeface="Cambria Math" panose="02040503050406030204" pitchFamily="18" charset="0"/>
                                </a:rPr>
                              </m:ctrlPr>
                            </m:sSubSupPr>
                            <m:e>
                              <m:r>
                                <a:rPr lang="en-CA" altLang="zh-CN" b="1" i="1">
                                  <a:latin typeface="Cambria Math" panose="02040503050406030204" pitchFamily="18" charset="0"/>
                                </a:rPr>
                                <m:t>𝑿</m:t>
                              </m:r>
                            </m:e>
                            <m:sub>
                              <m:r>
                                <a:rPr lang="en-CA" altLang="zh-CN" i="1">
                                  <a:latin typeface="Cambria Math" panose="02040503050406030204" pitchFamily="18" charset="0"/>
                                </a:rPr>
                                <m:t>𝑖</m:t>
                              </m:r>
                            </m:sub>
                            <m:sup>
                              <m:r>
                                <a:rPr lang="en-US" altLang="zh-CN" b="1" i="1">
                                  <a:latin typeface="Cambria Math" panose="02040503050406030204" pitchFamily="18" charset="0"/>
                                </a:rPr>
                                <m:t>′</m:t>
                              </m:r>
                            </m:sup>
                          </m:sSubSup>
                          <m:r>
                            <a:rPr lang="en-CA" altLang="zh-CN" i="1">
                              <a:latin typeface="Cambria Math" panose="02040503050406030204" pitchFamily="18" charset="0"/>
                            </a:rPr>
                            <m:t>)</m:t>
                          </m:r>
                        </m:e>
                      </m:nary>
                    </m:oMath>
                  </m:oMathPara>
                </a14:m>
                <a:endParaRPr lang="zh-CN" altLang="zh-CN" dirty="0"/>
              </a:p>
              <a:p>
                <a:pPr marL="684000" indent="-342900">
                  <a:buFont typeface="Arial" panose="020B0604020202020204" pitchFamily="34" charset="0"/>
                  <a:buChar char="•"/>
                </a:pPr>
                <a:r>
                  <a:rPr lang="zh-CN" altLang="zh-CN" dirty="0"/>
                  <a:t>第一部分</a:t>
                </a:r>
                <a14:m>
                  <m:oMath xmlns:m="http://schemas.openxmlformats.org/officeDocument/2006/math">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=1</m:t>
                        </m:r>
                      </m:sub>
                      <m:sup>
                        <m:r>
                          <a:rPr lang="en-CA" altLang="zh-CN" i="1">
                            <a:latin typeface="Cambria Math" panose="02040503050406030204" pitchFamily="18" charset="0"/>
                          </a:rPr>
                          <m:t>𝑁</m:t>
                        </m:r>
                      </m:sup>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𝑡</m:t>
                            </m:r>
                          </m:sub>
                          <m:sup>
                            <m:r>
                              <a:rPr lang="en-CA" altLang="zh-CN" i="1">
                                <a:latin typeface="Cambria Math" panose="02040503050406030204" pitchFamily="18" charset="0"/>
                              </a:rPr>
                              <m:t>2</m:t>
                            </m:r>
                          </m:sup>
                        </m:sSubSup>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sub>
                        </m:sSub>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𝑋</m:t>
                            </m:r>
                          </m:e>
                          <m:sub>
                            <m:r>
                              <a:rPr lang="en-CA" altLang="zh-CN" i="1">
                                <a:latin typeface="Cambria Math" panose="02040503050406030204" pitchFamily="18" charset="0"/>
                              </a:rPr>
                              <m:t>𝑡</m:t>
                            </m:r>
                          </m:sub>
                          <m:sup>
                            <m:r>
                              <a:rPr lang="en-CA" altLang="zh-CN" i="1">
                                <a:latin typeface="Cambria Math" panose="02040503050406030204" pitchFamily="18" charset="0"/>
                              </a:rPr>
                              <m:t>′</m:t>
                            </m:r>
                          </m:sup>
                        </m:sSubSup>
                      </m:e>
                    </m:nary>
                  </m:oMath>
                </a14:m>
                <a:r>
                  <a:rPr lang="zh-CN" altLang="zh-CN" dirty="0"/>
                  <a:t>是处理异方差，第二部分是处理自相关。</a:t>
                </a:r>
                <a14:m>
                  <m:oMath xmlns:m="http://schemas.openxmlformats.org/officeDocument/2006/math">
                    <m:r>
                      <a:rPr lang="en-US" altLang="zh-CN" i="1">
                        <a:latin typeface="Cambria Math" panose="02040503050406030204" pitchFamily="18" charset="0"/>
                      </a:rPr>
                      <m:t>𝐻</m:t>
                    </m:r>
                  </m:oMath>
                </a14:m>
                <a:r>
                  <a:rPr lang="zh-CN" altLang="zh-CN" dirty="0"/>
                  <a:t>也称为滞后参数，即自相关效应只延续</a:t>
                </a:r>
                <a14:m>
                  <m:oMath xmlns:m="http://schemas.openxmlformats.org/officeDocument/2006/math">
                    <m:r>
                      <a:rPr lang="en-CA" altLang="zh-CN" i="1">
                        <a:latin typeface="Cambria Math" panose="02040503050406030204" pitchFamily="18" charset="0"/>
                      </a:rPr>
                      <m:t>𝐻</m:t>
                    </m:r>
                  </m:oMath>
                </a14:m>
                <a:r>
                  <a:rPr lang="zh-CN" altLang="zh-CN" dirty="0"/>
                  <a:t>时段，</a:t>
                </a:r>
                <a14:m>
                  <m:oMath xmlns:m="http://schemas.openxmlformats.org/officeDocument/2006/math">
                    <m:r>
                      <a:rPr lang="en-CA" altLang="zh-CN" i="1">
                        <a:latin typeface="Cambria Math" panose="02040503050406030204" pitchFamily="18" charset="0"/>
                      </a:rPr>
                      <m:t>𝐸</m:t>
                    </m:r>
                    <m:d>
                      <m:dPr>
                        <m:begChr m:val="["/>
                        <m:endChr m:val="]"/>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𝑠</m:t>
                            </m:r>
                          </m:sub>
                        </m:sSub>
                      </m:e>
                    </m:d>
                    <m:r>
                      <a:rPr lang="en-CA" altLang="zh-CN" i="1">
                        <a:latin typeface="Cambria Math" panose="02040503050406030204" pitchFamily="18" charset="0"/>
                      </a:rPr>
                      <m:t>=0</m:t>
                    </m:r>
                  </m:oMath>
                </a14:m>
                <a:r>
                  <a:rPr lang="zh-CN" altLang="zh-CN" dirty="0"/>
                  <a:t>，</a:t>
                </a:r>
                <a14:m>
                  <m:oMath xmlns:m="http://schemas.openxmlformats.org/officeDocument/2006/math">
                    <m:r>
                      <a:rPr lang="en-CA" altLang="zh-CN" i="1">
                        <a:latin typeface="Cambria Math" panose="02040503050406030204" pitchFamily="18" charset="0"/>
                      </a:rPr>
                      <m:t>𝑠</m:t>
                    </m:r>
                    <m:r>
                      <a:rPr lang="en-CA" altLang="zh-CN" i="1">
                        <a:latin typeface="Cambria Math" panose="02040503050406030204" pitchFamily="18" charset="0"/>
                      </a:rPr>
                      <m:t>= </m:t>
                    </m:r>
                    <m:r>
                      <a:rPr lang="en-CA" altLang="zh-CN" i="1">
                        <a:latin typeface="Cambria Math" panose="02040503050406030204" pitchFamily="18" charset="0"/>
                      </a:rPr>
                      <m:t>𝐻</m:t>
                    </m:r>
                    <m:r>
                      <a:rPr lang="en-CA" altLang="zh-CN" i="1">
                        <a:latin typeface="Cambria Math" panose="02040503050406030204" pitchFamily="18" charset="0"/>
                      </a:rPr>
                      <m:t>+1, </m:t>
                    </m:r>
                    <m:r>
                      <a:rPr lang="en-CA" altLang="zh-CN" i="1">
                        <a:latin typeface="Cambria Math" panose="02040503050406030204" pitchFamily="18" charset="0"/>
                      </a:rPr>
                      <m:t>𝐻</m:t>
                    </m:r>
                    <m:r>
                      <a:rPr lang="en-CA" altLang="zh-CN" i="1">
                        <a:latin typeface="Cambria Math" panose="02040503050406030204" pitchFamily="18" charset="0"/>
                      </a:rPr>
                      <m:t>+2,…</m:t>
                    </m:r>
                    <m:r>
                      <a:rPr lang="zh-CN" altLang="en-US" b="0" i="1" smtClean="0">
                        <a:latin typeface="Cambria Math" panose="02040503050406030204" pitchFamily="18" charset="0"/>
                      </a:rPr>
                      <m:t>。</m:t>
                    </m:r>
                  </m:oMath>
                </a14:m>
                <a:endParaRPr kumimoji="1" lang="en-US" altLang="zh-CN" dirty="0"/>
              </a:p>
              <a:p>
                <a:pPr marL="684000" indent="-342900">
                  <a:buFont typeface="Arial" panose="020B0604020202020204" pitchFamily="34" charset="0"/>
                  <a:buChar char="•"/>
                </a:pPr>
                <a:r>
                  <a:rPr lang="en-CA" altLang="zh-CN" dirty="0"/>
                  <a:t>HAC</a:t>
                </a:r>
                <a:r>
                  <a:rPr lang="zh-CN" altLang="zh-CN" dirty="0"/>
                  <a:t>加入了（</a:t>
                </a:r>
                <a14:m>
                  <m:oMath xmlns:m="http://schemas.openxmlformats.org/officeDocument/2006/math">
                    <m:r>
                      <a:rPr lang="en-CA" altLang="zh-CN" i="1">
                        <a:latin typeface="Cambria Math" panose="02040503050406030204" pitchFamily="18" charset="0"/>
                      </a:rPr>
                      <m:t>1−</m:t>
                    </m:r>
                    <m:f>
                      <m:fPr>
                        <m:ctrlPr>
                          <a:rPr lang="zh-CN" altLang="zh-CN" i="1">
                            <a:latin typeface="Cambria Math" panose="02040503050406030204" pitchFamily="18" charset="0"/>
                          </a:rPr>
                        </m:ctrlPr>
                      </m:fPr>
                      <m:num>
                        <m:r>
                          <a:rPr lang="en-CA" altLang="zh-CN" i="1">
                            <a:latin typeface="Cambria Math" panose="02040503050406030204" pitchFamily="18" charset="0"/>
                          </a:rPr>
                          <m:t>𝑗</m:t>
                        </m:r>
                      </m:num>
                      <m:den>
                        <m:r>
                          <a:rPr lang="en-CA" altLang="zh-CN" i="1">
                            <a:latin typeface="Cambria Math" panose="02040503050406030204" pitchFamily="18" charset="0"/>
                          </a:rPr>
                          <m:t>𝐻</m:t>
                        </m:r>
                        <m:r>
                          <a:rPr lang="en-CA" altLang="zh-CN" i="1">
                            <a:latin typeface="Cambria Math" panose="02040503050406030204" pitchFamily="18" charset="0"/>
                          </a:rPr>
                          <m:t>+1</m:t>
                        </m:r>
                      </m:den>
                    </m:f>
                  </m:oMath>
                </a14:m>
                <a:r>
                  <a:rPr lang="zh-CN" altLang="zh-CN" dirty="0"/>
                  <a:t>），直观上，也可以理解为时间距离越远（</a:t>
                </a:r>
                <a14:m>
                  <m:oMath xmlns:m="http://schemas.openxmlformats.org/officeDocument/2006/math">
                    <m:r>
                      <a:rPr lang="en-CA" altLang="zh-CN" i="1">
                        <a:latin typeface="Cambria Math" panose="02040503050406030204" pitchFamily="18" charset="0"/>
                      </a:rPr>
                      <m:t>𝑗</m:t>
                    </m:r>
                  </m:oMath>
                </a14:m>
                <a:r>
                  <a:rPr lang="zh-CN" altLang="zh-CN" dirty="0"/>
                  <a:t>越大）的自相关效应对估计的影响越小，因此赋予更小的权重。</a:t>
                </a:r>
                <a:r>
                  <a:rPr lang="zh-CN" altLang="zh-CN" dirty="0">
                    <a:effectLst/>
                  </a:rPr>
                  <a:t> </a:t>
                </a:r>
                <a:endParaRPr lang="en-US" altLang="zh-CN" dirty="0">
                  <a:effectLst/>
                </a:endParaRPr>
              </a:p>
              <a:p>
                <a:pPr marL="684000" indent="-342900">
                  <a:buFont typeface="Arial" panose="020B0604020202020204" pitchFamily="34" charset="0"/>
                  <a:buChar char="•"/>
                </a:pPr>
                <a:r>
                  <a:rPr lang="en-CA" altLang="zh-CN" dirty="0"/>
                  <a:t>Newey-West</a:t>
                </a:r>
                <a:r>
                  <a:rPr lang="zh-CN" altLang="zh-CN" dirty="0"/>
                  <a:t>标准误必须选择最大滞后</a:t>
                </a:r>
                <a14:m>
                  <m:oMath xmlns:m="http://schemas.openxmlformats.org/officeDocument/2006/math">
                    <m:r>
                      <a:rPr lang="en-CA" altLang="zh-CN" i="1">
                        <a:latin typeface="Cambria Math" panose="02040503050406030204" pitchFamily="18" charset="0"/>
                      </a:rPr>
                      <m:t>𝐻</m:t>
                    </m:r>
                  </m:oMath>
                </a14:m>
                <a:r>
                  <a:rPr lang="zh-CN" altLang="zh-CN" dirty="0"/>
                  <a:t>。通常情况下，设定超过数据周期的滞后时间就足够了</a:t>
                </a:r>
                <a:r>
                  <a:rPr lang="en-CA" altLang="zh-CN" dirty="0"/>
                  <a:t>; </a:t>
                </a:r>
                <a:r>
                  <a:rPr lang="zh-CN" altLang="zh-CN" dirty="0"/>
                  <a:t>例如对于季度数据至少为</a:t>
                </a:r>
                <a:r>
                  <a:rPr lang="en-CA" altLang="zh-CN" dirty="0"/>
                  <a:t>4</a:t>
                </a:r>
                <a:r>
                  <a:rPr lang="zh-CN" altLang="zh-CN" dirty="0"/>
                  <a:t>，</a:t>
                </a:r>
                <a:r>
                  <a:rPr lang="zh-CN" altLang="zh-CN" dirty="0">
                    <a:effectLst/>
                  </a:rPr>
                  <a:t> </a:t>
                </a:r>
                <a:endParaRPr kumimoji="1" lang="zh-CN" altLang="en-US" dirty="0"/>
              </a:p>
            </p:txBody>
          </p:sp>
        </mc:Choice>
        <mc:Fallback xmlns="">
          <p:sp>
            <p:nvSpPr>
              <p:cNvPr id="3" name="文本占位符 2">
                <a:extLst>
                  <a:ext uri="{FF2B5EF4-FFF2-40B4-BE49-F238E27FC236}">
                    <a16:creationId xmlns:a16="http://schemas.microsoft.com/office/drawing/2014/main" id="{DF938027-CE9C-F54D-845F-69044312270A}"/>
                  </a:ext>
                </a:extLst>
              </p:cNvPr>
              <p:cNvSpPr>
                <a:spLocks noGrp="1" noRot="1" noChangeAspect="1" noMove="1" noResize="1" noEditPoints="1" noAdjustHandles="1" noChangeArrowheads="1" noChangeShapeType="1" noTextEdit="1"/>
              </p:cNvSpPr>
              <p:nvPr>
                <p:ph type="body" idx="1"/>
              </p:nvPr>
            </p:nvSpPr>
            <p:spPr>
              <a:blipFill>
                <a:blip r:embed="rId3"/>
                <a:stretch>
                  <a:fillRect l="-504" t="-1752" b="-560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A509ACA-AC8F-4696-BD90-0C0B4EE6486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603344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5A2EB3-8138-B643-BF4C-E08CB7E8D0C8}"/>
              </a:ext>
            </a:extLst>
          </p:cNvPr>
          <p:cNvSpPr>
            <a:spLocks noGrp="1"/>
          </p:cNvSpPr>
          <p:nvPr>
            <p:ph type="title"/>
          </p:nvPr>
        </p:nvSpPr>
        <p:spPr/>
        <p:txBody>
          <a:bodyPr/>
          <a:lstStyle/>
          <a:p>
            <a:r>
              <a:rPr lang="zh-CN" altLang="zh-CN" dirty="0"/>
              <a:t>方法</a:t>
            </a:r>
            <a:r>
              <a:rPr lang="en-US" altLang="zh-CN" dirty="0"/>
              <a:t>2</a:t>
            </a:r>
            <a:r>
              <a:rPr lang="zh-CN" altLang="en-US" dirty="0"/>
              <a:t> </a:t>
            </a:r>
            <a:r>
              <a:rPr lang="en-US" altLang="zh-CN" dirty="0"/>
              <a:t>—</a:t>
            </a:r>
            <a:r>
              <a:rPr lang="zh-CN" altLang="en-US" dirty="0"/>
              <a:t> </a:t>
            </a:r>
            <a:r>
              <a:rPr lang="zh-CN" altLang="zh-CN" dirty="0"/>
              <a:t>广义最小二乘法</a:t>
            </a:r>
            <a:r>
              <a:rPr lang="en-US" altLang="zh-CN" dirty="0"/>
              <a:t>(GLS)</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353A8B16-6847-814B-A4D9-62026C955D06}"/>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假设模型的形式为</a:t>
                </a:r>
              </a:p>
              <a:p>
                <a:pPr algn="ct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𝛽</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a:latin typeface="Cambria Math" panose="02040503050406030204" pitchFamily="18" charset="0"/>
                      </a:rPr>
                      <m:t>,</m:t>
                    </m:r>
                    <m:r>
                      <m:rPr>
                        <m:sty m:val="p"/>
                      </m:rPr>
                      <a:rPr lang="en-CA" altLang="zh-CN">
                        <a:latin typeface="Cambria Math" panose="02040503050406030204" pitchFamily="18" charset="0"/>
                      </a:rPr>
                      <m:t>t</m:t>
                    </m:r>
                    <m:r>
                      <a:rPr lang="en-CA" altLang="zh-CN">
                        <a:latin typeface="Cambria Math" panose="02040503050406030204" pitchFamily="18" charset="0"/>
                      </a:rPr>
                      <m:t>=1,2,…,</m:t>
                    </m:r>
                    <m:r>
                      <m:rPr>
                        <m:sty m:val="p"/>
                      </m:rPr>
                      <a:rPr lang="en-CA" altLang="zh-CN">
                        <a:latin typeface="Cambria Math" panose="02040503050406030204" pitchFamily="18" charset="0"/>
                      </a:rPr>
                      <m:t>T</m:t>
                    </m:r>
                  </m:oMath>
                </a14:m>
                <a:r>
                  <a:rPr lang="zh-CN" altLang="zh-CN" dirty="0">
                    <a:effectLst/>
                  </a:rPr>
                  <a:t> </a:t>
                </a:r>
                <a:endParaRPr lang="en-US" altLang="zh-CN" dirty="0">
                  <a:effectLst/>
                </a:endParaRPr>
              </a:p>
              <a:p>
                <a:pPr marL="342000"/>
                <a:r>
                  <a:rPr lang="zh-CN" altLang="zh-CN" dirty="0"/>
                  <a:t>由于自相关通常出现在时间序列，所以我们用</a:t>
                </a:r>
                <a14:m>
                  <m:oMath xmlns:m="http://schemas.openxmlformats.org/officeDocument/2006/math">
                    <m:r>
                      <a:rPr lang="en-CA" altLang="zh-CN" i="1">
                        <a:latin typeface="Cambria Math" panose="02040503050406030204" pitchFamily="18" charset="0"/>
                      </a:rPr>
                      <m:t>𝑡</m:t>
                    </m:r>
                  </m:oMath>
                </a14:m>
                <a:r>
                  <a:rPr lang="zh-CN" altLang="zh-CN" dirty="0"/>
                  <a:t>代表时间</a:t>
                </a:r>
                <a14:m>
                  <m:oMath xmlns:m="http://schemas.openxmlformats.org/officeDocument/2006/math">
                    <m:r>
                      <a:rPr lang="en-CA" altLang="zh-CN" i="1">
                        <a:latin typeface="Cambria Math" panose="02040503050406030204" pitchFamily="18" charset="0"/>
                      </a:rPr>
                      <m:t>𝑡</m:t>
                    </m:r>
                  </m:oMath>
                </a14:m>
                <a:r>
                  <a:rPr lang="zh-CN" altLang="zh-CN" dirty="0"/>
                  <a:t>的观测点。</a:t>
                </a:r>
                <a:endParaRPr lang="en-US" altLang="zh-CN" dirty="0"/>
              </a:p>
              <a:p>
                <a:pPr indent="-342900">
                  <a:buFont typeface="Arial" panose="020B0604020202020204" pitchFamily="34" charset="0"/>
                  <a:buChar char="•"/>
                </a:pPr>
                <a:r>
                  <a:rPr lang="zh-CN" altLang="zh-CN" dirty="0"/>
                  <a:t>干扰项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oMath>
                </a14:m>
                <a:r>
                  <a:rPr lang="zh-CN" altLang="zh-CN" dirty="0"/>
                  <a:t>（假设 </a:t>
                </a:r>
                <a14:m>
                  <m:oMath xmlns:m="http://schemas.openxmlformats.org/officeDocument/2006/math">
                    <m:d>
                      <m:dPr>
                        <m:begChr m:val="|"/>
                        <m:endChr m:val="|"/>
                        <m:ctrlPr>
                          <a:rPr lang="zh-CN" altLang="zh-CN" i="1">
                            <a:latin typeface="Cambria Math" panose="02040503050406030204" pitchFamily="18" charset="0"/>
                          </a:rPr>
                        </m:ctrlPr>
                      </m:dPr>
                      <m:e>
                        <m:r>
                          <a:rPr lang="en-CA" altLang="zh-CN" i="1">
                            <a:latin typeface="Cambria Math" panose="02040503050406030204" pitchFamily="18" charset="0"/>
                          </a:rPr>
                          <m:t>𝜌</m:t>
                        </m:r>
                      </m:e>
                    </m:d>
                    <m:r>
                      <a:rPr lang="en-CA" altLang="zh-CN" i="1">
                        <a:latin typeface="Cambria Math" panose="02040503050406030204" pitchFamily="18" charset="0"/>
                      </a:rPr>
                      <m:t>&lt;1</m:t>
                    </m:r>
                  </m:oMath>
                </a14:m>
                <a:r>
                  <a:rPr lang="zh-CN" altLang="zh-CN" dirty="0"/>
                  <a:t>）一阶自相关模型如下：</a:t>
                </a:r>
                <a:endParaRPr lang="en-US" altLang="zh-CN" dirty="0"/>
              </a:p>
              <a:p>
                <a:pPr algn="ct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oMath>
                </a14:m>
                <a:r>
                  <a:rPr lang="en-CA" altLang="zh-CN" i="1" dirty="0"/>
                  <a:t>,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𝑑</m:t>
                    </m:r>
                    <m:d>
                      <m:dPr>
                        <m:ctrlPr>
                          <a:rPr lang="zh-CN" altLang="zh-CN" i="1">
                            <a:latin typeface="Cambria Math" panose="02040503050406030204" pitchFamily="18" charset="0"/>
                          </a:rPr>
                        </m:ctrlPr>
                      </m:dPr>
                      <m:e>
                        <m:r>
                          <a:rPr lang="en-CA" altLang="zh-CN" i="1">
                            <a:latin typeface="Cambria Math" panose="02040503050406030204" pitchFamily="18" charset="0"/>
                          </a:rPr>
                          <m:t>0, </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𝑣</m:t>
                            </m:r>
                          </m:sub>
                          <m:sup>
                            <m:r>
                              <a:rPr lang="en-CA" altLang="zh-CN" i="1">
                                <a:latin typeface="Cambria Math" panose="02040503050406030204" pitchFamily="18" charset="0"/>
                              </a:rPr>
                              <m:t>2</m:t>
                            </m:r>
                          </m:sup>
                        </m:sSubSup>
                      </m:e>
                    </m:d>
                  </m:oMath>
                </a14:m>
                <a:r>
                  <a:rPr lang="zh-CN" altLang="zh-CN" dirty="0">
                    <a:effectLst/>
                  </a:rPr>
                  <a:t> </a:t>
                </a:r>
                <a:endParaRPr lang="en-US" altLang="zh-CN" dirty="0"/>
              </a:p>
              <a:p>
                <a:pPr marL="342000"/>
                <a:r>
                  <a:rPr lang="zh-CN" altLang="zh-CN" dirty="0"/>
                  <a:t>干扰项的性质</a:t>
                </a:r>
                <a:r>
                  <a:rPr lang="zh-CN" altLang="en-US" dirty="0"/>
                  <a:t>为</a:t>
                </a:r>
                <a:endParaRPr lang="en-US" altLang="zh-CN" dirty="0"/>
              </a:p>
              <a:p>
                <a:pPr marL="342000" algn="ctr"/>
                <a14:m>
                  <m:oMath xmlns:m="http://schemas.openxmlformats.org/officeDocument/2006/math">
                    <m:r>
                      <a:rPr lang="en-CA" altLang="zh-CN" i="1">
                        <a:latin typeface="Cambria Math" panose="02040503050406030204" pitchFamily="18" charset="0"/>
                      </a:rPr>
                      <m:t>𝐸</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)=0</m:t>
                    </m:r>
                  </m:oMath>
                </a14:m>
                <a:r>
                  <a:rPr lang="zh-CN" altLang="zh-CN" dirty="0"/>
                  <a:t>，</a:t>
                </a:r>
                <a14:m>
                  <m:oMath xmlns:m="http://schemas.openxmlformats.org/officeDocument/2006/math">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e>
                    </m:d>
                    <m:r>
                      <a:rPr lang="en-CA" altLang="zh-CN" i="1">
                        <a:latin typeface="Cambria Math" panose="02040503050406030204" pitchFamily="18" charset="0"/>
                      </a:rPr>
                      <m:t>=</m:t>
                    </m:r>
                    <m:f>
                      <m:fPr>
                        <m:ctrlPr>
                          <a:rPr lang="zh-CN" altLang="zh-CN" i="1">
                            <a:latin typeface="Cambria Math" panose="02040503050406030204" pitchFamily="18" charset="0"/>
                          </a:rPr>
                        </m:ctrlPr>
                      </m:fPr>
                      <m:num>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𝑣</m:t>
                            </m:r>
                          </m:sub>
                          <m:sup>
                            <m:r>
                              <a:rPr lang="en-CA" altLang="zh-CN" i="1">
                                <a:latin typeface="Cambria Math" panose="02040503050406030204" pitchFamily="18" charset="0"/>
                              </a:rPr>
                              <m:t>2</m:t>
                            </m:r>
                          </m:sup>
                        </m:sSubSup>
                      </m:num>
                      <m:den>
                        <m:r>
                          <a:rPr lang="en-CA" altLang="zh-CN" i="1">
                            <a:latin typeface="Cambria Math" panose="02040503050406030204" pitchFamily="18" charset="0"/>
                          </a:rPr>
                          <m:t>1−</m:t>
                        </m:r>
                        <m:sSup>
                          <m:sSupPr>
                            <m:ctrlPr>
                              <a:rPr lang="zh-CN" altLang="zh-CN" i="1">
                                <a:latin typeface="Cambria Math" panose="02040503050406030204" pitchFamily="18" charset="0"/>
                              </a:rPr>
                            </m:ctrlPr>
                          </m:sSupPr>
                          <m:e>
                            <m:r>
                              <a:rPr lang="en-CA" altLang="zh-CN" i="1">
                                <a:latin typeface="Cambria Math" panose="02040503050406030204" pitchFamily="18" charset="0"/>
                              </a:rPr>
                              <m:t>𝜌</m:t>
                            </m:r>
                          </m:e>
                          <m:sup>
                            <m:r>
                              <a:rPr lang="en-CA" altLang="zh-CN" i="1">
                                <a:latin typeface="Cambria Math" panose="02040503050406030204" pitchFamily="18" charset="0"/>
                              </a:rPr>
                              <m:t>2</m:t>
                            </m:r>
                          </m:sup>
                        </m:sSup>
                      </m:den>
                    </m:f>
                  </m:oMath>
                </a14:m>
                <a:r>
                  <a:rPr lang="zh-CN" altLang="zh-CN" dirty="0"/>
                  <a:t>，</a:t>
                </a:r>
                <a14:m>
                  <m:oMath xmlns:m="http://schemas.openxmlformats.org/officeDocument/2006/math">
                    <m:r>
                      <a:rPr lang="en-CA" altLang="zh-CN" i="1">
                        <a:latin typeface="Cambria Math" panose="02040503050406030204" pitchFamily="18" charset="0"/>
                      </a:rPr>
                      <m:t>𝐶𝑜𝑣</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m:t>
                            </m:r>
                            <m:r>
                              <a:rPr lang="en-CA" altLang="zh-CN" i="1">
                                <a:latin typeface="Cambria Math" panose="02040503050406030204" pitchFamily="18" charset="0"/>
                              </a:rPr>
                              <m:t>𝑘</m:t>
                            </m:r>
                          </m:sub>
                        </m:sSub>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𝜌</m:t>
                        </m:r>
                      </m:e>
                      <m:sup>
                        <m:r>
                          <a:rPr lang="en-CA" altLang="zh-CN" i="1">
                            <a:latin typeface="Cambria Math" panose="02040503050406030204" pitchFamily="18" charset="0"/>
                          </a:rPr>
                          <m:t>𝑘</m:t>
                        </m:r>
                      </m:sup>
                    </m:sSup>
                    <m:f>
                      <m:fPr>
                        <m:ctrlPr>
                          <a:rPr lang="zh-CN" altLang="zh-CN" i="1">
                            <a:latin typeface="Cambria Math" panose="02040503050406030204" pitchFamily="18" charset="0"/>
                          </a:rPr>
                        </m:ctrlPr>
                      </m:fPr>
                      <m:num>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𝑣</m:t>
                            </m:r>
                          </m:sub>
                          <m:sup>
                            <m:r>
                              <a:rPr lang="en-CA" altLang="zh-CN" i="1">
                                <a:latin typeface="Cambria Math" panose="02040503050406030204" pitchFamily="18" charset="0"/>
                              </a:rPr>
                              <m:t>2</m:t>
                            </m:r>
                          </m:sup>
                        </m:sSubSup>
                      </m:num>
                      <m:den>
                        <m:r>
                          <a:rPr lang="en-CA" altLang="zh-CN" i="1">
                            <a:latin typeface="Cambria Math" panose="02040503050406030204" pitchFamily="18" charset="0"/>
                          </a:rPr>
                          <m:t>1−</m:t>
                        </m:r>
                        <m:sSup>
                          <m:sSupPr>
                            <m:ctrlPr>
                              <a:rPr lang="zh-CN" altLang="zh-CN" i="1">
                                <a:latin typeface="Cambria Math" panose="02040503050406030204" pitchFamily="18" charset="0"/>
                              </a:rPr>
                            </m:ctrlPr>
                          </m:sSupPr>
                          <m:e>
                            <m:r>
                              <a:rPr lang="en-CA" altLang="zh-CN" i="1">
                                <a:latin typeface="Cambria Math" panose="02040503050406030204" pitchFamily="18" charset="0"/>
                              </a:rPr>
                              <m:t>𝜌</m:t>
                            </m:r>
                          </m:e>
                          <m:sup>
                            <m:r>
                              <a:rPr lang="en-CA" altLang="zh-CN" i="1">
                                <a:latin typeface="Cambria Math" panose="02040503050406030204" pitchFamily="18" charset="0"/>
                              </a:rPr>
                              <m:t>2</m:t>
                            </m:r>
                          </m:sup>
                        </m:sSup>
                      </m:den>
                    </m:f>
                  </m:oMath>
                </a14:m>
                <a:r>
                  <a:rPr lang="zh-CN" altLang="zh-CN" dirty="0">
                    <a:effectLst/>
                  </a:rPr>
                  <a:t> </a:t>
                </a:r>
                <a:endParaRPr lang="en-US" altLang="zh-CN" dirty="0">
                  <a:effectLst/>
                </a:endParaRPr>
              </a:p>
              <a:p>
                <a:pPr marL="342900" indent="-342900">
                  <a:buFont typeface="Arial" panose="020B0604020202020204" pitchFamily="34" charset="0"/>
                  <a:buChar char="•"/>
                </a:pPr>
                <a:r>
                  <a:rPr lang="zh-CN" altLang="zh-CN" dirty="0"/>
                  <a:t>转换模型</a:t>
                </a:r>
                <a:r>
                  <a:rPr lang="zh-CN" altLang="en-US" dirty="0"/>
                  <a:t>为</a:t>
                </a:r>
                <a:endParaRPr lang="en-US" altLang="zh-CN" dirty="0"/>
              </a:p>
              <a:p>
                <a:pPr algn="ct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𝑝</m:t>
                            </m:r>
                            <m:r>
                              <a:rPr lang="en-CA" altLang="zh-CN" i="1">
                                <a:latin typeface="Cambria Math" panose="02040503050406030204" pitchFamily="18" charset="0"/>
                              </a:rPr>
                              <m:t>𝛼</m:t>
                            </m:r>
                          </m:e>
                        </m:d>
                        <m:r>
                          <a:rPr lang="en-CA" altLang="zh-CN" i="1">
                            <a:latin typeface="Cambria Math" panose="02040503050406030204" pitchFamily="18" charset="0"/>
                          </a:rPr>
                          <m:t>+</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r>
                                  <a:rPr lang="en-CA" altLang="zh-CN" i="1">
                                    <a:latin typeface="Cambria Math" panose="02040503050406030204" pitchFamily="18" charset="0"/>
                                  </a:rPr>
                                  <m:t>−1</m:t>
                                </m:r>
                              </m:sub>
                            </m:sSub>
                          </m:e>
                        </m:d>
                      </m:e>
                      <m:sup>
                        <m:r>
                          <a:rPr lang="en-CA" altLang="zh-CN" i="1">
                            <a:latin typeface="Cambria Math" panose="02040503050406030204" pitchFamily="18" charset="0"/>
                          </a:rPr>
                          <m:t>′</m:t>
                        </m:r>
                      </m:sup>
                    </m:sSup>
                    <m:r>
                      <a:rPr lang="en-CA" altLang="zh-CN" i="1">
                        <a:latin typeface="Cambria Math" panose="02040503050406030204" pitchFamily="18" charset="0"/>
                      </a:rPr>
                      <m:t>𝛽</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m:t>
                        </m:r>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oMath>
                </a14:m>
                <a:r>
                  <a:rPr lang="zh-CN" altLang="zh-CN" dirty="0"/>
                  <a:t>，</a:t>
                </a:r>
                <a14:m>
                  <m:oMath xmlns:m="http://schemas.openxmlformats.org/officeDocument/2006/math">
                    <m:r>
                      <a:rPr lang="en-CA" altLang="zh-CN" i="1">
                        <a:latin typeface="Cambria Math" panose="02040503050406030204" pitchFamily="18" charset="0"/>
                      </a:rPr>
                      <m:t>𝑡</m:t>
                    </m:r>
                    <m:r>
                      <a:rPr lang="en-CA" altLang="zh-CN" i="1">
                        <a:latin typeface="Cambria Math" panose="02040503050406030204" pitchFamily="18" charset="0"/>
                      </a:rPr>
                      <m:t>=2,3,…,</m:t>
                    </m:r>
                    <m:r>
                      <a:rPr lang="en-CA" altLang="zh-CN" i="1">
                        <a:latin typeface="Cambria Math" panose="02040503050406030204" pitchFamily="18" charset="0"/>
                      </a:rPr>
                      <m:t>𝑇</m:t>
                    </m:r>
                  </m:oMath>
                </a14:m>
                <a:r>
                  <a:rPr lang="en-CA" altLang="zh-CN" i="1" dirty="0"/>
                  <a:t>	</a:t>
                </a:r>
                <a:endParaRPr lang="zh-CN" altLang="zh-CN" dirty="0"/>
              </a:p>
              <a:p>
                <a:pPr algn="ct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𝑌</m:t>
                        </m:r>
                      </m:e>
                      <m:sub>
                        <m:r>
                          <a:rPr lang="en-CA" altLang="zh-CN" i="1">
                            <a:latin typeface="Cambria Math" panose="02040503050406030204" pitchFamily="18" charset="0"/>
                          </a:rPr>
                          <m:t>𝑡</m:t>
                        </m:r>
                      </m:sub>
                      <m:sup>
                        <m:r>
                          <a:rPr lang="en-CA" altLang="zh-CN" i="1">
                            <a:latin typeface="Cambria Math" panose="02040503050406030204" pitchFamily="18" charset="0"/>
                          </a:rPr>
                          <m:t>∗</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𝛼</m:t>
                        </m:r>
                      </m:e>
                      <m:sup>
                        <m:r>
                          <a:rPr lang="en-CA" altLang="zh-CN" i="1">
                            <a:latin typeface="Cambria Math" panose="02040503050406030204" pitchFamily="18" charset="0"/>
                          </a:rPr>
                          <m:t>∗</m:t>
                        </m:r>
                      </m:sup>
                    </m:sSup>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𝑋</m:t>
                        </m:r>
                      </m:e>
                      <m:sub>
                        <m:r>
                          <a:rPr lang="en-CA" altLang="zh-CN" i="1">
                            <a:latin typeface="Cambria Math" panose="02040503050406030204" pitchFamily="18" charset="0"/>
                          </a:rPr>
                          <m:t>𝑡</m:t>
                        </m:r>
                      </m:sub>
                      <m:sup>
                        <m:r>
                          <a:rPr lang="en-CA" altLang="zh-CN" i="1">
                            <a:latin typeface="Cambria Math" panose="02040503050406030204" pitchFamily="18" charset="0"/>
                          </a:rPr>
                          <m:t>∗</m:t>
                        </m:r>
                      </m:sup>
                    </m:sSubSup>
                    <m:r>
                      <a:rPr lang="en-CA" altLang="zh-CN" i="1">
                        <a:latin typeface="Cambria Math" panose="02040503050406030204" pitchFamily="18" charset="0"/>
                      </a:rPr>
                      <m:t>𝛽</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oMath>
                </a14:m>
                <a:r>
                  <a:rPr lang="zh-CN" altLang="zh-CN" dirty="0"/>
                  <a:t>，</a:t>
                </a:r>
                <a14:m>
                  <m:oMath xmlns:m="http://schemas.openxmlformats.org/officeDocument/2006/math">
                    <m:r>
                      <a:rPr lang="en-CA" altLang="zh-CN" i="1">
                        <a:latin typeface="Cambria Math" panose="02040503050406030204" pitchFamily="18" charset="0"/>
                      </a:rPr>
                      <m:t>𝑡</m:t>
                    </m:r>
                    <m:r>
                      <a:rPr lang="en-CA" altLang="zh-CN" i="1">
                        <a:latin typeface="Cambria Math" panose="02040503050406030204" pitchFamily="18" charset="0"/>
                      </a:rPr>
                      <m:t>=2,3,…,</m:t>
                    </m:r>
                    <m:r>
                      <a:rPr lang="en-CA" altLang="zh-CN" i="1">
                        <a:latin typeface="Cambria Math" panose="02040503050406030204" pitchFamily="18" charset="0"/>
                      </a:rPr>
                      <m:t>𝑇</m:t>
                    </m:r>
                  </m:oMath>
                </a14:m>
                <a:endParaRPr lang="zh-CN" altLang="zh-CN" dirty="0"/>
              </a:p>
              <a:p>
                <a:pPr marL="342000"/>
                <a:r>
                  <a:rPr lang="zh-CN" altLang="zh-CN" dirty="0"/>
                  <a:t>干扰项</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oMath>
                </a14:m>
                <a:r>
                  <a:rPr lang="zh-CN" altLang="zh-CN" dirty="0"/>
                  <a:t>满足同方差，对其进行回归可以得到</a:t>
                </a:r>
                <a:r>
                  <a:rPr lang="en-CA" altLang="zh-CN" dirty="0"/>
                  <a:t>GLS</a:t>
                </a:r>
                <a:r>
                  <a:rPr lang="zh-CN" altLang="zh-CN" dirty="0"/>
                  <a:t>估计量</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𝛽</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𝐺𝐿𝑆</m:t>
                        </m:r>
                      </m:sup>
                    </m:sSubSup>
                  </m:oMath>
                </a14:m>
                <a:r>
                  <a:rPr lang="zh-CN" altLang="en-US" dirty="0"/>
                  <a:t>，</a:t>
                </a:r>
                <a:r>
                  <a:rPr lang="zh-CN" altLang="zh-CN" dirty="0"/>
                  <a:t>它是最有效的线性估计值（</a:t>
                </a:r>
                <a14:m>
                  <m:oMath xmlns:m="http://schemas.openxmlformats.org/officeDocument/2006/math">
                    <m:r>
                      <m:rPr>
                        <m:sty m:val="p"/>
                      </m:rPr>
                      <a:rPr lang="en-CA" altLang="zh-CN">
                        <a:latin typeface="Cambria Math" panose="02040503050406030204" pitchFamily="18" charset="0"/>
                      </a:rPr>
                      <m:t>Var</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𝛽</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𝑂𝐿𝑆</m:t>
                            </m:r>
                          </m:sup>
                        </m:sSubSup>
                      </m:e>
                    </m:d>
                    <m:r>
                      <a:rPr lang="en-CA" altLang="zh-CN">
                        <a:latin typeface="Cambria Math" panose="02040503050406030204" pitchFamily="18" charset="0"/>
                      </a:rPr>
                      <m:t>&gt;</m:t>
                    </m:r>
                    <m:r>
                      <m:rPr>
                        <m:sty m:val="p"/>
                      </m:rPr>
                      <a:rPr lang="en-CA" altLang="zh-CN">
                        <a:latin typeface="Cambria Math" panose="02040503050406030204" pitchFamily="18" charset="0"/>
                      </a:rPr>
                      <m:t>Var</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𝛽</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𝐺𝐿𝑆</m:t>
                            </m:r>
                          </m:sup>
                        </m:sSubSup>
                      </m:e>
                    </m:d>
                  </m:oMath>
                </a14:m>
                <a:r>
                  <a:rPr lang="zh-CN" altLang="zh-CN" dirty="0"/>
                  <a:t>）</a:t>
                </a:r>
                <a:r>
                  <a:rPr lang="zh-CN" altLang="en-US" dirty="0">
                    <a:effectLst/>
                  </a:rPr>
                  <a:t>。</a:t>
                </a:r>
                <a:endParaRPr lang="zh-CN" altLang="zh-CN" dirty="0"/>
              </a:p>
              <a:p>
                <a:endParaRPr kumimoji="1" lang="zh-CN" altLang="en-US" dirty="0"/>
              </a:p>
            </p:txBody>
          </p:sp>
        </mc:Choice>
        <mc:Fallback xmlns="">
          <p:sp>
            <p:nvSpPr>
              <p:cNvPr id="3" name="文本占位符 2">
                <a:extLst>
                  <a:ext uri="{FF2B5EF4-FFF2-40B4-BE49-F238E27FC236}">
                    <a16:creationId xmlns:a16="http://schemas.microsoft.com/office/drawing/2014/main" id="{353A8B16-6847-814B-A4D9-62026C955D06}"/>
                  </a:ext>
                </a:extLst>
              </p:cNvPr>
              <p:cNvSpPr>
                <a:spLocks noGrp="1" noRot="1" noChangeAspect="1" noMove="1" noResize="1" noEditPoints="1" noAdjustHandles="1" noChangeArrowheads="1" noChangeShapeType="1" noTextEdit="1"/>
              </p:cNvSpPr>
              <p:nvPr>
                <p:ph type="body" idx="1"/>
              </p:nvPr>
            </p:nvSpPr>
            <p:spPr>
              <a:blipFill>
                <a:blip r:embed="rId3"/>
                <a:stretch>
                  <a:fillRect l="-467" t="-1703" b="-997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D46148F-91A7-40D8-A044-7809A5C0736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924795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altLang="en-US" dirty="0"/>
              <a:t>集群相关标准误差</a:t>
            </a:r>
            <a:endParaRPr lang="en-CA" dirty="0"/>
          </a:p>
        </p:txBody>
      </p:sp>
      <p:sp>
        <p:nvSpPr>
          <p:cNvPr id="4" name="Footer Placeholder 3">
            <a:extLst>
              <a:ext uri="{FF2B5EF4-FFF2-40B4-BE49-F238E27FC236}">
                <a16:creationId xmlns:a16="http://schemas.microsoft.com/office/drawing/2014/main" id="{56F6D2FE-62CB-400F-9D23-AA72D766A71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597266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kern="2200" cap="small" dirty="0">
                <a:effectLst/>
                <a:latin typeface="Calibri" panose="020F0502020204030204" pitchFamily="34" charset="0"/>
                <a:ea typeface="DengXian" panose="02010600030101010101" pitchFamily="2" charset="-122"/>
                <a:cs typeface="Times New Roman" panose="02020603050405020304" pitchFamily="18" charset="0"/>
              </a:rPr>
              <a:t>理解同方差</a:t>
            </a:r>
            <a:endParaRPr lang="en-CA" dirty="0"/>
          </a:p>
        </p:txBody>
      </p:sp>
      <p:sp>
        <p:nvSpPr>
          <p:cNvPr id="4" name="Footer Placeholder 3">
            <a:extLst>
              <a:ext uri="{FF2B5EF4-FFF2-40B4-BE49-F238E27FC236}">
                <a16:creationId xmlns:a16="http://schemas.microsoft.com/office/drawing/2014/main" id="{F0A7937C-7868-4483-A5AD-005DC35A36E9}"/>
              </a:ext>
            </a:extLst>
          </p:cNvPr>
          <p:cNvSpPr>
            <a:spLocks noGrp="1"/>
          </p:cNvSpPr>
          <p:nvPr>
            <p:ph type="ftr" sz="quarter" idx="11"/>
          </p:nvPr>
        </p:nvSpPr>
        <p:spPr>
          <a:xfrm>
            <a:off x="6847367" y="6306879"/>
            <a:ext cx="5283200" cy="457200"/>
          </a:xfrm>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80599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885FB-2B10-4C0B-A065-3804812F02A5}"/>
              </a:ext>
            </a:extLst>
          </p:cNvPr>
          <p:cNvSpPr>
            <a:spLocks noGrp="1"/>
          </p:cNvSpPr>
          <p:nvPr>
            <p:ph type="title"/>
          </p:nvPr>
        </p:nvSpPr>
        <p:spPr/>
        <p:txBody>
          <a:bodyPr/>
          <a:lstStyle/>
          <a:p>
            <a:r>
              <a:rPr lang="zh-CN" b="1" dirty="0">
                <a:effectLst/>
                <a:latin typeface="+mj-ea"/>
              </a:rPr>
              <a:t>定义</a:t>
            </a:r>
            <a:endParaRPr lang="en-CA" dirty="0">
              <a:latin typeface="+mj-ea"/>
            </a:endParaRPr>
          </a:p>
        </p:txBody>
      </p:sp>
      <p:sp>
        <p:nvSpPr>
          <p:cNvPr id="3" name="Text Placeholder 2">
            <a:extLst>
              <a:ext uri="{FF2B5EF4-FFF2-40B4-BE49-F238E27FC236}">
                <a16:creationId xmlns:a16="http://schemas.microsoft.com/office/drawing/2014/main" id="{FD696C5A-07B2-4CFE-9E96-BE7A1BB1C0A5}"/>
              </a:ext>
            </a:extLst>
          </p:cNvPr>
          <p:cNvSpPr>
            <a:spLocks noGrp="1"/>
          </p:cNvSpPr>
          <p:nvPr>
            <p:ph type="body" idx="1"/>
          </p:nvPr>
        </p:nvSpPr>
        <p:spPr/>
        <p:txBody>
          <a:bodyPr/>
          <a:lstStyle/>
          <a:p>
            <a:pPr marL="285750" indent="-285750" algn="just">
              <a:buFont typeface="Arial" panose="020B0604020202020204" pitchFamily="34" charset="0"/>
              <a:buChar char="•"/>
            </a:pPr>
            <a:r>
              <a:rPr lang="zh-CN" altLang="en-US" dirty="0"/>
              <a:t>集群相关标准误（</a:t>
            </a:r>
            <a:r>
              <a:rPr lang="en-CA" dirty="0"/>
              <a:t>Clustering Standard Error</a:t>
            </a:r>
            <a:r>
              <a:rPr lang="zh-CN" altLang="en-US" dirty="0"/>
              <a:t>）指的是在同一个集群内的干扰项是相关的，但不同集群间的干扰项是不相关的情况下的标准误差。</a:t>
            </a:r>
            <a:endParaRPr lang="en-CA" altLang="zh-CN" dirty="0"/>
          </a:p>
          <a:p>
            <a:pPr algn="just"/>
            <a:endParaRPr lang="en-CA" altLang="zh-CN" dirty="0"/>
          </a:p>
          <a:p>
            <a:pPr marL="285750" indent="-285750" algn="just">
              <a:buFont typeface="Arial" panose="020B0604020202020204" pitchFamily="34" charset="0"/>
              <a:buChar char="•"/>
            </a:pPr>
            <a:r>
              <a:rPr lang="zh-CN" altLang="en-US" dirty="0"/>
              <a:t>例如：</a:t>
            </a:r>
            <a:endParaRPr lang="en-CA" altLang="zh-CN" dirty="0"/>
          </a:p>
          <a:p>
            <a:pPr marL="890588" lvl="1" indent="-342900" algn="just">
              <a:spcBef>
                <a:spcPts val="575"/>
              </a:spcBef>
              <a:buClr>
                <a:schemeClr val="accent1"/>
              </a:buClr>
              <a:buFont typeface="Arial" panose="020B0604020202020204" pitchFamily="34" charset="0"/>
              <a:buChar char="•"/>
            </a:pPr>
            <a:r>
              <a:rPr lang="zh-CN" altLang="en-US" sz="2400" dirty="0">
                <a:solidFill>
                  <a:schemeClr val="tx1"/>
                </a:solidFill>
              </a:rPr>
              <a:t>同一个企业不同年份的观测点是一个集群：同个企业不同年份观测点的干扰项很可能是相关的，因为影响同一家企业经营的干扰因素有连续性，但不同企业观测点的干扰项可能是不相关的。</a:t>
            </a:r>
            <a:endParaRPr lang="en-CA" altLang="zh-CN" sz="2400" dirty="0">
              <a:solidFill>
                <a:schemeClr val="tx1"/>
              </a:solidFill>
            </a:endParaRPr>
          </a:p>
          <a:p>
            <a:pPr marL="833438" lvl="1" indent="-285750" algn="just">
              <a:spcBef>
                <a:spcPts val="575"/>
              </a:spcBef>
              <a:buClr>
                <a:schemeClr val="accent1"/>
              </a:buClr>
              <a:buFont typeface="Arial" panose="020B0604020202020204" pitchFamily="34" charset="0"/>
              <a:buChar char="•"/>
            </a:pPr>
            <a:endParaRPr lang="en-CA" altLang="zh-CN" sz="2400" dirty="0">
              <a:solidFill>
                <a:schemeClr val="tx1"/>
              </a:solidFill>
            </a:endParaRPr>
          </a:p>
          <a:p>
            <a:pPr marL="833438" lvl="1" indent="-285750" algn="just">
              <a:spcBef>
                <a:spcPts val="575"/>
              </a:spcBef>
              <a:buClr>
                <a:schemeClr val="accent1"/>
              </a:buClr>
              <a:buFont typeface="Arial" panose="020B0604020202020204" pitchFamily="34" charset="0"/>
              <a:buChar char="•"/>
            </a:pPr>
            <a:r>
              <a:rPr lang="zh-CN" altLang="en-US" sz="2400" dirty="0">
                <a:solidFill>
                  <a:schemeClr val="tx1"/>
                </a:solidFill>
              </a:rPr>
              <a:t>同一个班级的学生是一个集群：每个班级不同学生的干扰项可能是相关的，因为同一班的学生容易受到同样的干扰因素影响（例如老师生病），但不同班级学生的干扰项可能是不相关的。</a:t>
            </a:r>
            <a:endParaRPr lang="en-CA" sz="2400" dirty="0">
              <a:solidFill>
                <a:schemeClr val="tx1"/>
              </a:solidFill>
            </a:endParaRPr>
          </a:p>
          <a:p>
            <a:endParaRPr lang="en-CA" dirty="0"/>
          </a:p>
        </p:txBody>
      </p:sp>
      <p:sp>
        <p:nvSpPr>
          <p:cNvPr id="4" name="Footer Placeholder 3">
            <a:extLst>
              <a:ext uri="{FF2B5EF4-FFF2-40B4-BE49-F238E27FC236}">
                <a16:creationId xmlns:a16="http://schemas.microsoft.com/office/drawing/2014/main" id="{84FCBACF-8637-4B2F-8A93-E215F904165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823904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FDAA8-8F77-4443-B55D-BAA1FC923BE0}"/>
              </a:ext>
            </a:extLst>
          </p:cNvPr>
          <p:cNvSpPr>
            <a:spLocks noGrp="1"/>
          </p:cNvSpPr>
          <p:nvPr>
            <p:ph type="title"/>
          </p:nvPr>
        </p:nvSpPr>
        <p:spPr/>
        <p:txBody>
          <a:bodyPr/>
          <a:lstStyle/>
          <a:p>
            <a:r>
              <a:rPr lang="zh-CN" altLang="en-US" dirty="0"/>
              <a:t>公式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4FA7027-E85B-445D-B270-E1E8194B7B4E}"/>
                  </a:ext>
                </a:extLst>
              </p:cNvPr>
              <p:cNvSpPr>
                <a:spLocks noGrp="1"/>
              </p:cNvSpPr>
              <p:nvPr>
                <p:ph type="body" idx="1"/>
              </p:nvPr>
            </p:nvSpPr>
            <p:spPr/>
            <p:txBody>
              <a:bodyPr/>
              <a:lstStyle/>
              <a:p>
                <a:pPr marL="285750" indent="-285750" algn="just">
                  <a:lnSpc>
                    <a:spcPct val="150000"/>
                  </a:lnSpc>
                  <a:buFont typeface="Arial" panose="020B0604020202020204" pitchFamily="34" charset="0"/>
                  <a:buChar char="•"/>
                </a:pPr>
                <a:r>
                  <a:rPr lang="zh-CN" sz="2000" dirty="0"/>
                  <a:t>对于某个集群</a:t>
                </a:r>
                <a14:m>
                  <m:oMath xmlns:m="http://schemas.openxmlformats.org/officeDocument/2006/math">
                    <m:r>
                      <a:rPr lang="en-CA" sz="2000">
                        <a:latin typeface="Cambria Math" panose="02040503050406030204" pitchFamily="18" charset="0"/>
                      </a:rPr>
                      <m:t>𝑔</m:t>
                    </m:r>
                  </m:oMath>
                </a14:m>
                <a:r>
                  <a:rPr lang="zh-CN" sz="2000" dirty="0"/>
                  <a:t>中的</a:t>
                </a:r>
                <a14:m>
                  <m:oMath xmlns:m="http://schemas.openxmlformats.org/officeDocument/2006/math">
                    <m:r>
                      <a:rPr lang="en-CA" sz="2000">
                        <a:latin typeface="Cambria Math" panose="02040503050406030204" pitchFamily="18" charset="0"/>
                      </a:rPr>
                      <m:t>𝑇</m:t>
                    </m:r>
                  </m:oMath>
                </a14:m>
                <a:r>
                  <a:rPr lang="zh-CN" sz="2000" dirty="0"/>
                  <a:t>个观测点，其变量线性关系可以表示成：</a:t>
                </a:r>
                <a:endParaRPr lang="en-CA" sz="2000" dirty="0"/>
              </a:p>
              <a:p>
                <a:pPr algn="just">
                  <a:lnSpc>
                    <a:spcPct val="150000"/>
                  </a:lnSpc>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𝑔𝑡</m:t>
                          </m:r>
                        </m:sub>
                      </m:sSub>
                      <m:r>
                        <a:rPr lang="en-CA" sz="2000">
                          <a:latin typeface="Cambria Math" panose="02040503050406030204" pitchFamily="18" charset="0"/>
                        </a:rPr>
                        <m:t>=</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𝑔𝑡</m:t>
                          </m:r>
                        </m:sub>
                        <m:sup>
                          <m:r>
                            <a:rPr lang="en-CA" sz="2000">
                              <a:latin typeface="Cambria Math" panose="02040503050406030204" pitchFamily="18" charset="0"/>
                            </a:rPr>
                            <m:t>′</m:t>
                          </m:r>
                        </m:sup>
                      </m:sSubSup>
                      <m:r>
                        <a:rPr lang="en-CA" sz="2000">
                          <a:latin typeface="Cambria Math" panose="02040503050406030204" pitchFamily="18" charset="0"/>
                        </a:rPr>
                        <m:t>𝜷</m:t>
                      </m:r>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𝑔𝑡</m:t>
                          </m:r>
                        </m:sub>
                      </m:sSub>
                      <m:r>
                        <a:rPr lang="en-CA" sz="2000">
                          <a:latin typeface="Cambria Math" panose="02040503050406030204" pitchFamily="18" charset="0"/>
                        </a:rPr>
                        <m:t>, </m:t>
                      </m:r>
                      <m:r>
                        <m:rPr>
                          <m:sty m:val="p"/>
                        </m:rPr>
                        <a:rPr lang="en-CA" sz="2000">
                          <a:latin typeface="Cambria Math" panose="02040503050406030204" pitchFamily="18" charset="0"/>
                        </a:rPr>
                        <m:t>t</m:t>
                      </m:r>
                      <m:r>
                        <a:rPr lang="en-CA" sz="2000">
                          <a:latin typeface="Cambria Math" panose="02040503050406030204" pitchFamily="18" charset="0"/>
                        </a:rPr>
                        <m:t>=1,2,…,</m:t>
                      </m:r>
                      <m:r>
                        <m:rPr>
                          <m:sty m:val="p"/>
                        </m:rPr>
                        <a:rPr lang="en-CA" sz="2000">
                          <a:latin typeface="Cambria Math" panose="02040503050406030204" pitchFamily="18" charset="0"/>
                        </a:rPr>
                        <m:t>T</m:t>
                      </m:r>
                    </m:oMath>
                  </m:oMathPara>
                </a14:m>
                <a:endParaRPr lang="en-CA" sz="2000" dirty="0"/>
              </a:p>
              <a:p>
                <a:pPr algn="just">
                  <a:lnSpc>
                    <a:spcPct val="150000"/>
                  </a:lnSpc>
                </a:pPr>
                <a14:m>
                  <m:oMath xmlns:m="http://schemas.openxmlformats.org/officeDocument/2006/math">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𝑔𝑡</m:t>
                        </m:r>
                      </m:sub>
                      <m:sup>
                        <m:r>
                          <a:rPr lang="en-CA" sz="2000">
                            <a:latin typeface="Cambria Math" panose="02040503050406030204" pitchFamily="18" charset="0"/>
                          </a:rPr>
                          <m:t>′</m:t>
                        </m:r>
                      </m:sup>
                    </m:sSubSup>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𝑋</m:t>
                        </m:r>
                      </m:e>
                      <m:sub>
                        <m:r>
                          <a:rPr lang="en-CA" sz="2000">
                            <a:latin typeface="Cambria Math" panose="02040503050406030204" pitchFamily="18" charset="0"/>
                          </a:rPr>
                          <m:t>1</m:t>
                        </m:r>
                        <m:r>
                          <a:rPr lang="en-CA" sz="2000">
                            <a:latin typeface="Cambria Math" panose="02040503050406030204" pitchFamily="18" charset="0"/>
                          </a:rPr>
                          <m:t>𝑔𝑡</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𝑋</m:t>
                        </m:r>
                      </m:e>
                      <m:sub>
                        <m:r>
                          <a:rPr lang="en-CA" sz="2000">
                            <a:latin typeface="Cambria Math" panose="02040503050406030204" pitchFamily="18" charset="0"/>
                          </a:rPr>
                          <m:t>2</m:t>
                        </m:r>
                        <m:r>
                          <a:rPr lang="en-CA" sz="2000">
                            <a:latin typeface="Cambria Math" panose="02040503050406030204" pitchFamily="18" charset="0"/>
                          </a:rPr>
                          <m:t>𝑔𝑡</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𝑋</m:t>
                        </m:r>
                      </m:e>
                      <m:sub>
                        <m:r>
                          <a:rPr lang="en-CA" sz="2000">
                            <a:latin typeface="Cambria Math" panose="02040503050406030204" pitchFamily="18" charset="0"/>
                          </a:rPr>
                          <m:t>𝑘𝑔𝑡</m:t>
                        </m:r>
                      </m:sub>
                    </m:sSub>
                    <m:r>
                      <a:rPr lang="en-CA" sz="2000">
                        <a:latin typeface="Cambria Math" panose="02040503050406030204" pitchFamily="18" charset="0"/>
                      </a:rPr>
                      <m:t> ]</m:t>
                    </m:r>
                  </m:oMath>
                </a14:m>
                <a:r>
                  <a:rPr lang="zh-CN" sz="2000" dirty="0"/>
                  <a:t>为</a:t>
                </a:r>
                <a14:m>
                  <m:oMath xmlns:m="http://schemas.openxmlformats.org/officeDocument/2006/math">
                    <m:r>
                      <a:rPr lang="en-CA" sz="2000">
                        <a:latin typeface="Cambria Math" panose="02040503050406030204" pitchFamily="18" charset="0"/>
                      </a:rPr>
                      <m:t>𝑘</m:t>
                    </m:r>
                  </m:oMath>
                </a14:m>
                <a:r>
                  <a:rPr lang="zh-CN" sz="2000" dirty="0"/>
                  <a:t>个解释变量。</a:t>
                </a:r>
                <a:endParaRPr lang="en-CA" altLang="zh-CN" sz="2000" dirty="0"/>
              </a:p>
              <a:p>
                <a:pPr marL="285750" indent="-285750" algn="just">
                  <a:lnSpc>
                    <a:spcPct val="150000"/>
                  </a:lnSpc>
                  <a:buFont typeface="Arial" panose="020B0604020202020204" pitchFamily="34" charset="0"/>
                  <a:buChar char="•"/>
                </a:pPr>
                <a:r>
                  <a:rPr lang="zh-CN" sz="2000" dirty="0"/>
                  <a:t>可以将集群</a:t>
                </a:r>
                <a14:m>
                  <m:oMath xmlns:m="http://schemas.openxmlformats.org/officeDocument/2006/math">
                    <m:r>
                      <a:rPr lang="en-CA" sz="2000">
                        <a:latin typeface="Cambria Math" panose="02040503050406030204" pitchFamily="18" charset="0"/>
                      </a:rPr>
                      <m:t>𝑔</m:t>
                    </m:r>
                  </m:oMath>
                </a14:m>
                <a:r>
                  <a:rPr lang="zh-CN" sz="2000" dirty="0"/>
                  <a:t>的</a:t>
                </a:r>
                <a14:m>
                  <m:oMath xmlns:m="http://schemas.openxmlformats.org/officeDocument/2006/math">
                    <m:r>
                      <a:rPr lang="en-CA" sz="2000">
                        <a:latin typeface="Cambria Math" panose="02040503050406030204" pitchFamily="18" charset="0"/>
                      </a:rPr>
                      <m:t>𝑇</m:t>
                    </m:r>
                  </m:oMath>
                </a14:m>
                <a:r>
                  <a:rPr lang="zh-CN" sz="2000" dirty="0"/>
                  <a:t>个观测点用向量表示为 ：</a:t>
                </a:r>
                <a:endParaRPr lang="en-CA" sz="2000" dirty="0"/>
              </a:p>
              <a:p>
                <a:pPr algn="just">
                  <a:lnSpc>
                    <a:spcPct val="150000"/>
                  </a:lnSpc>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𝒀</m:t>
                          </m:r>
                        </m:e>
                        <m:sub>
                          <m:r>
                            <a:rPr lang="en-CA" sz="2000">
                              <a:latin typeface="Cambria Math" panose="02040503050406030204" pitchFamily="18" charset="0"/>
                            </a:rPr>
                            <m:t>𝑔</m:t>
                          </m:r>
                        </m:sub>
                      </m:sSub>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sub>
                      </m:sSub>
                      <m:r>
                        <a:rPr lang="en-CA" sz="2000">
                          <a:latin typeface="Cambria Math" panose="02040503050406030204" pitchFamily="18" charset="0"/>
                        </a:rPr>
                        <m:t>𝜷</m:t>
                      </m:r>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𝒆</m:t>
                          </m:r>
                        </m:e>
                        <m:sub>
                          <m:r>
                            <a:rPr lang="en-CA" sz="2000">
                              <a:latin typeface="Cambria Math" panose="02040503050406030204" pitchFamily="18" charset="0"/>
                            </a:rPr>
                            <m:t>𝑔</m:t>
                          </m:r>
                        </m:sub>
                      </m:sSub>
                      <m:r>
                        <a:rPr lang="en-CA" sz="2000">
                          <a:latin typeface="Cambria Math" panose="02040503050406030204" pitchFamily="18" charset="0"/>
                        </a:rPr>
                        <m:t>,</m:t>
                      </m:r>
                    </m:oMath>
                  </m:oMathPara>
                </a14:m>
                <a:endParaRPr lang="en-CA" sz="2000" dirty="0"/>
              </a:p>
              <a:p>
                <a:pPr algn="just">
                  <a:lnSpc>
                    <a:spcPct val="150000"/>
                  </a:lnSpc>
                </a:pPr>
                <a:r>
                  <a:rPr lang="zh-CN" sz="2000" dirty="0"/>
                  <a:t>其中</a:t>
                </a:r>
                <a14:m>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𝒀</m:t>
                        </m:r>
                      </m:e>
                      <m:sub>
                        <m:r>
                          <a:rPr lang="en-CA" sz="2000">
                            <a:latin typeface="Cambria Math" panose="02040503050406030204" pitchFamily="18" charset="0"/>
                          </a:rPr>
                          <m:t>𝑔</m:t>
                        </m:r>
                      </m:sub>
                    </m:sSub>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m:t>
                            </m:r>
                            <m:r>
                              <a:rPr lang="en-CA" sz="2000">
                                <a:latin typeface="Cambria Math" panose="02040503050406030204" pitchFamily="18" charset="0"/>
                              </a:rPr>
                              <m:t>1</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m:t>
                            </m:r>
                            <m:r>
                              <a:rPr lang="en-CA" sz="2000">
                                <a:latin typeface="Cambria Math" panose="02040503050406030204" pitchFamily="18" charset="0"/>
                              </a:rPr>
                              <m:t>2</m:t>
                            </m:r>
                          </m:sub>
                        </m:sSub>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𝑔𝑇</m:t>
                            </m:r>
                          </m:sub>
                        </m:sSub>
                      </m:e>
                    </m:d>
                    <m:r>
                      <a:rPr lang="en-CA" sz="2000">
                        <a:latin typeface="Cambria Math" panose="02040503050406030204" pitchFamily="18" charset="0"/>
                      </a:rPr>
                      <m:t>′</m:t>
                    </m:r>
                  </m:oMath>
                </a14:m>
                <a:r>
                  <a:rPr lang="zh-CN" sz="2000" dirty="0"/>
                  <a:t>，</a:t>
                </a:r>
                <a14:m>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sub>
                    </m:sSub>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r>
                              <a:rPr lang="en-CA" sz="2000">
                                <a:latin typeface="Cambria Math" panose="02040503050406030204" pitchFamily="18" charset="0"/>
                              </a:rPr>
                              <m:t>1</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r>
                              <a:rPr lang="en-CA" sz="2000">
                                <a:latin typeface="Cambria Math" panose="02040503050406030204" pitchFamily="18" charset="0"/>
                              </a:rPr>
                              <m:t>2</m:t>
                            </m:r>
                          </m:sub>
                        </m:sSub>
                        <m:r>
                          <a:rPr lang="en-CA" sz="2000">
                            <a:latin typeface="Cambria Math" panose="02040503050406030204" pitchFamily="18" charset="0"/>
                          </a:rPr>
                          <m:t> ... </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𝑔𝑇</m:t>
                            </m:r>
                          </m:sub>
                        </m:sSub>
                      </m:e>
                    </m:d>
                    <m:r>
                      <a:rPr lang="en-CA" sz="2000">
                        <a:latin typeface="Cambria Math" panose="02040503050406030204" pitchFamily="18" charset="0"/>
                      </a:rPr>
                      <m:t>′</m:t>
                    </m:r>
                  </m:oMath>
                </a14:m>
                <a:r>
                  <a:rPr lang="en-CA" sz="2000" dirty="0"/>
                  <a:t> </a:t>
                </a:r>
                <a:r>
                  <a:rPr lang="zh-CN" sz="2000" dirty="0"/>
                  <a:t>，</a:t>
                </a:r>
                <a14:m>
                  <m:oMath xmlns:m="http://schemas.openxmlformats.org/officeDocument/2006/math">
                    <m:r>
                      <a:rPr lang="en-CA" sz="2000">
                        <a:latin typeface="Cambria Math" panose="02040503050406030204" pitchFamily="18" charset="0"/>
                      </a:rPr>
                      <m:t>𝒆</m:t>
                    </m:r>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m:t>
                            </m:r>
                            <m:r>
                              <a:rPr lang="en-CA" sz="2000">
                                <a:latin typeface="Cambria Math" panose="02040503050406030204" pitchFamily="18" charset="0"/>
                              </a:rPr>
                              <m:t>1</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m:t>
                            </m:r>
                            <m:r>
                              <a:rPr lang="en-CA" sz="2000">
                                <a:latin typeface="Cambria Math" panose="02040503050406030204" pitchFamily="18" charset="0"/>
                              </a:rPr>
                              <m:t>2</m:t>
                            </m:r>
                          </m:sub>
                        </m:sSub>
                        <m:r>
                          <a:rPr lang="en-CA" sz="2000">
                            <a:latin typeface="Cambria Math" panose="02040503050406030204" pitchFamily="18" charset="0"/>
                          </a:rPr>
                          <m:t> ... </m:t>
                        </m:r>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𝑔𝑇</m:t>
                            </m:r>
                          </m:sub>
                        </m:sSub>
                      </m:e>
                    </m:d>
                    <m:r>
                      <a:rPr lang="en-CA" sz="2000">
                        <a:latin typeface="Cambria Math" panose="02040503050406030204" pitchFamily="18" charset="0"/>
                      </a:rPr>
                      <m:t>′</m:t>
                    </m:r>
                  </m:oMath>
                </a14:m>
                <a:r>
                  <a:rPr lang="zh-CN" sz="2000" dirty="0"/>
                  <a:t>。</a:t>
                </a:r>
                <a:endParaRPr lang="en-CA" sz="2000" dirty="0"/>
              </a:p>
              <a:p>
                <a:pPr marL="285750" indent="-285750" algn="just">
                  <a:lnSpc>
                    <a:spcPct val="150000"/>
                  </a:lnSpc>
                  <a:buFont typeface="Arial" panose="020B0604020202020204" pitchFamily="34" charset="0"/>
                  <a:buChar char="•"/>
                </a:pPr>
                <a:r>
                  <a:rPr lang="zh-CN" sz="2000" dirty="0"/>
                  <a:t>如果有</a:t>
                </a:r>
                <a14:m>
                  <m:oMath xmlns:m="http://schemas.openxmlformats.org/officeDocument/2006/math">
                    <m:r>
                      <a:rPr lang="en-CA" sz="2000">
                        <a:latin typeface="Cambria Math" panose="02040503050406030204" pitchFamily="18" charset="0"/>
                      </a:rPr>
                      <m:t>𝐺</m:t>
                    </m:r>
                  </m:oMath>
                </a14:m>
                <a:r>
                  <a:rPr lang="zh-CN" sz="2000" dirty="0"/>
                  <a:t>个集群，我们将</a:t>
                </a:r>
                <a14:m>
                  <m:oMath xmlns:m="http://schemas.openxmlformats.org/officeDocument/2006/math">
                    <m:r>
                      <a:rPr lang="en-CA" sz="2000">
                        <a:latin typeface="Cambria Math" panose="02040503050406030204" pitchFamily="18" charset="0"/>
                      </a:rPr>
                      <m:t>𝐺</m:t>
                    </m:r>
                  </m:oMath>
                </a14:m>
                <a:r>
                  <a:rPr lang="zh-CN" sz="2000" dirty="0"/>
                  <a:t>个集群线性关系矩阵</a:t>
                </a:r>
                <a14:m>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𝒀</m:t>
                        </m:r>
                      </m:e>
                      <m:sub>
                        <m:r>
                          <a:rPr lang="en-CA" sz="2000">
                            <a:latin typeface="Cambria Math" panose="02040503050406030204" pitchFamily="18" charset="0"/>
                          </a:rPr>
                          <m:t>𝑔</m:t>
                        </m:r>
                      </m:sub>
                    </m:sSub>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sub>
                    </m:sSub>
                    <m:r>
                      <a:rPr lang="en-CA" sz="2000">
                        <a:latin typeface="Cambria Math" panose="02040503050406030204" pitchFamily="18" charset="0"/>
                      </a:rPr>
                      <m:t>𝜷</m:t>
                    </m:r>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𝒆</m:t>
                        </m:r>
                      </m:e>
                      <m:sub>
                        <m:r>
                          <a:rPr lang="en-CA" sz="2000">
                            <a:latin typeface="Cambria Math" panose="02040503050406030204" pitchFamily="18" charset="0"/>
                          </a:rPr>
                          <m:t>𝑔</m:t>
                        </m:r>
                      </m:sub>
                    </m:sSub>
                    <m:r>
                      <a:rPr lang="en-CA" sz="2000">
                        <a:latin typeface="Cambria Math" panose="02040503050406030204" pitchFamily="18" charset="0"/>
                      </a:rPr>
                      <m:t>, </m:t>
                    </m:r>
                    <m:r>
                      <a:rPr lang="en-CA" sz="2000">
                        <a:latin typeface="Cambria Math" panose="02040503050406030204" pitchFamily="18" charset="0"/>
                      </a:rPr>
                      <m:t>𝑔</m:t>
                    </m:r>
                    <m:r>
                      <a:rPr lang="en-CA" sz="2000">
                        <a:latin typeface="Cambria Math" panose="02040503050406030204" pitchFamily="18" charset="0"/>
                      </a:rPr>
                      <m:t>=1,2,…,</m:t>
                    </m:r>
                    <m:r>
                      <a:rPr lang="en-CA" sz="2000">
                        <a:latin typeface="Cambria Math" panose="02040503050406030204" pitchFamily="18" charset="0"/>
                      </a:rPr>
                      <m:t>𝐺</m:t>
                    </m:r>
                  </m:oMath>
                </a14:m>
                <a:r>
                  <a:rPr lang="zh-CN" sz="2000" dirty="0"/>
                  <a:t>进一步迭加表示为</a:t>
                </a:r>
                <a:endParaRPr lang="en-CA" sz="2000" dirty="0"/>
              </a:p>
              <a:p>
                <a:pPr algn="just">
                  <a:lnSpc>
                    <a:spcPct val="150000"/>
                  </a:lnSpc>
                </a:pPr>
                <a14:m>
                  <m:oMathPara xmlns:m="http://schemas.openxmlformats.org/officeDocument/2006/math">
                    <m:oMathParaPr>
                      <m:jc m:val="centerGroup"/>
                    </m:oMathParaPr>
                    <m:oMath xmlns:m="http://schemas.openxmlformats.org/officeDocument/2006/math">
                      <m:r>
                        <a:rPr lang="en-CA" sz="2000">
                          <a:latin typeface="Cambria Math" panose="02040503050406030204" pitchFamily="18" charset="0"/>
                        </a:rPr>
                        <m:t>𝒀</m:t>
                      </m:r>
                      <m:r>
                        <a:rPr lang="en-CA" sz="2000">
                          <a:latin typeface="Cambria Math" panose="02040503050406030204" pitchFamily="18" charset="0"/>
                        </a:rPr>
                        <m:t>=</m:t>
                      </m:r>
                      <m:r>
                        <a:rPr lang="en-CA" sz="2000">
                          <a:latin typeface="Cambria Math" panose="02040503050406030204" pitchFamily="18" charset="0"/>
                        </a:rPr>
                        <m:t>𝑿</m:t>
                      </m:r>
                      <m:r>
                        <a:rPr lang="en-CA" sz="2000">
                          <a:latin typeface="Cambria Math" panose="02040503050406030204" pitchFamily="18" charset="0"/>
                        </a:rPr>
                        <m:t>𝜷</m:t>
                      </m:r>
                      <m:r>
                        <a:rPr lang="en-CA" sz="2000">
                          <a:latin typeface="Cambria Math" panose="02040503050406030204" pitchFamily="18" charset="0"/>
                        </a:rPr>
                        <m:t>+</m:t>
                      </m:r>
                      <m:r>
                        <a:rPr lang="en-CA" sz="2000">
                          <a:latin typeface="Cambria Math" panose="02040503050406030204" pitchFamily="18" charset="0"/>
                        </a:rPr>
                        <m:t>𝒆</m:t>
                      </m:r>
                      <m:r>
                        <a:rPr lang="en-CA" sz="2000">
                          <a:latin typeface="Cambria Math" panose="02040503050406030204" pitchFamily="18" charset="0"/>
                        </a:rPr>
                        <m:t>,</m:t>
                      </m:r>
                    </m:oMath>
                  </m:oMathPara>
                </a14:m>
                <a:endParaRPr lang="en-CA" sz="2000" dirty="0"/>
              </a:p>
              <a:p>
                <a:pPr algn="just">
                  <a:lnSpc>
                    <a:spcPct val="150000"/>
                  </a:lnSpc>
                </a:pPr>
                <a:r>
                  <a:rPr lang="zh-CN" sz="2000" dirty="0"/>
                  <a:t>其中</a:t>
                </a:r>
                <a14:m>
                  <m:oMath xmlns:m="http://schemas.openxmlformats.org/officeDocument/2006/math">
                    <m:r>
                      <a:rPr lang="en-CA" sz="2000">
                        <a:latin typeface="Cambria Math" panose="02040503050406030204" pitchFamily="18" charset="0"/>
                      </a:rPr>
                      <m:t>𝒀</m:t>
                    </m:r>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Sup>
                          <m:sSubSupPr>
                            <m:ctrlPr>
                              <a:rPr lang="en-CA" sz="2000" i="1">
                                <a:latin typeface="Cambria Math" panose="02040503050406030204" pitchFamily="18" charset="0"/>
                              </a:rPr>
                            </m:ctrlPr>
                          </m:sSubSupPr>
                          <m:e>
                            <m:r>
                              <a:rPr lang="en-CA" sz="2000">
                                <a:latin typeface="Cambria Math" panose="02040503050406030204" pitchFamily="18" charset="0"/>
                              </a:rPr>
                              <m:t>𝒀</m:t>
                            </m:r>
                          </m:e>
                          <m:sub>
                            <m:r>
                              <a:rPr lang="en-CA" sz="2000">
                                <a:latin typeface="Cambria Math" panose="02040503050406030204" pitchFamily="18" charset="0"/>
                              </a:rPr>
                              <m:t>1</m:t>
                            </m:r>
                          </m:sub>
                          <m:sup>
                            <m:r>
                              <a:rPr lang="en-CA" sz="2000">
                                <a:latin typeface="Cambria Math" panose="02040503050406030204" pitchFamily="18" charset="0"/>
                              </a:rPr>
                              <m:t>′</m:t>
                            </m:r>
                          </m:sup>
                        </m:sSubSup>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𝒀</m:t>
                            </m:r>
                          </m:e>
                          <m:sub>
                            <m:r>
                              <a:rPr lang="en-CA" sz="2000">
                                <a:latin typeface="Cambria Math" panose="02040503050406030204" pitchFamily="18" charset="0"/>
                              </a:rPr>
                              <m:t>2</m:t>
                            </m:r>
                          </m:sub>
                          <m:sup>
                            <m:r>
                              <a:rPr lang="en-CA" sz="2000">
                                <a:latin typeface="Cambria Math" panose="02040503050406030204" pitchFamily="18" charset="0"/>
                              </a:rPr>
                              <m:t>′</m:t>
                            </m:r>
                          </m:sup>
                        </m:sSubSup>
                        <m:r>
                          <a:rPr lang="en-CA" sz="2000">
                            <a:latin typeface="Cambria Math" panose="02040503050406030204" pitchFamily="18" charset="0"/>
                          </a:rPr>
                          <m:t> ... </m:t>
                        </m:r>
                        <m:sSubSup>
                          <m:sSubSupPr>
                            <m:ctrlPr>
                              <a:rPr lang="en-CA" sz="2000" i="1">
                                <a:latin typeface="Cambria Math" panose="02040503050406030204" pitchFamily="18" charset="0"/>
                              </a:rPr>
                            </m:ctrlPr>
                          </m:sSubSupPr>
                          <m:e>
                            <m:r>
                              <a:rPr lang="en-CA" sz="2000">
                                <a:latin typeface="Cambria Math" panose="02040503050406030204" pitchFamily="18" charset="0"/>
                              </a:rPr>
                              <m:t>𝒀</m:t>
                            </m:r>
                          </m:e>
                          <m:sub>
                            <m:r>
                              <a:rPr lang="en-CA" sz="2000">
                                <a:latin typeface="Cambria Math" panose="02040503050406030204" pitchFamily="18" charset="0"/>
                              </a:rPr>
                              <m:t>𝐺</m:t>
                            </m:r>
                          </m:sub>
                          <m:sup>
                            <m:r>
                              <a:rPr lang="en-CA" sz="2000">
                                <a:latin typeface="Cambria Math" panose="02040503050406030204" pitchFamily="18" charset="0"/>
                              </a:rPr>
                              <m:t>′</m:t>
                            </m:r>
                          </m:sup>
                        </m:sSubSup>
                      </m:e>
                    </m:d>
                    <m:r>
                      <a:rPr lang="en-CA" sz="2000">
                        <a:latin typeface="Cambria Math" panose="02040503050406030204" pitchFamily="18" charset="0"/>
                      </a:rPr>
                      <m:t>′</m:t>
                    </m:r>
                  </m:oMath>
                </a14:m>
                <a:r>
                  <a:rPr lang="en-CA" sz="2000" dirty="0"/>
                  <a:t> ,</a:t>
                </a:r>
                <a14:m>
                  <m:oMath xmlns:m="http://schemas.openxmlformats.org/officeDocument/2006/math">
                    <m:r>
                      <a:rPr lang="en-CA" sz="2000">
                        <a:latin typeface="Cambria Math" panose="02040503050406030204" pitchFamily="18" charset="0"/>
                      </a:rPr>
                      <m:t>𝑿</m:t>
                    </m:r>
                    <m:r>
                      <a:rPr lang="en-CA" sz="2000">
                        <a:latin typeface="Cambria Math" panose="02040503050406030204" pitchFamily="18" charset="0"/>
                      </a:rPr>
                      <m:t>=</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1</m:t>
                                </m:r>
                              </m:sub>
                              <m:sup>
                                <m:r>
                                  <a:rPr lang="en-CA" sz="2000">
                                    <a:latin typeface="Cambria Math" panose="02040503050406030204" pitchFamily="18" charset="0"/>
                                  </a:rPr>
                                  <m:t>′</m:t>
                                </m:r>
                              </m:sup>
                            </m:sSubSup>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2</m:t>
                                </m:r>
                              </m:sub>
                              <m:sup>
                                <m:r>
                                  <a:rPr lang="en-CA" sz="2000">
                                    <a:latin typeface="Cambria Math" panose="02040503050406030204" pitchFamily="18" charset="0"/>
                                  </a:rPr>
                                  <m:t>′</m:t>
                                </m:r>
                              </m:sup>
                            </m:sSubSup>
                            <m:r>
                              <a:rPr lang="en-CA" sz="2000">
                                <a:latin typeface="Cambria Math" panose="02040503050406030204" pitchFamily="18" charset="0"/>
                              </a:rPr>
                              <m:t> ... </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𝐺</m:t>
                                </m:r>
                              </m:sub>
                              <m:sup>
                                <m:r>
                                  <a:rPr lang="en-CA" sz="2000">
                                    <a:latin typeface="Cambria Math" panose="02040503050406030204" pitchFamily="18" charset="0"/>
                                  </a:rPr>
                                  <m:t>′</m:t>
                                </m:r>
                              </m:sup>
                            </m:sSubSup>
                          </m:e>
                        </m:d>
                      </m:e>
                      <m:sup>
                        <m:r>
                          <a:rPr lang="en-CA" sz="2000">
                            <a:latin typeface="Cambria Math" panose="02040503050406030204" pitchFamily="18" charset="0"/>
                          </a:rPr>
                          <m:t>′</m:t>
                        </m:r>
                      </m:sup>
                    </m:sSup>
                  </m:oMath>
                </a14:m>
                <a:r>
                  <a:rPr lang="en-CA" sz="2000" dirty="0"/>
                  <a:t>, </a:t>
                </a:r>
                <a14:m>
                  <m:oMath xmlns:m="http://schemas.openxmlformats.org/officeDocument/2006/math">
                    <m:r>
                      <a:rPr lang="en-CA" sz="2000">
                        <a:latin typeface="Cambria Math" panose="02040503050406030204" pitchFamily="18" charset="0"/>
                      </a:rPr>
                      <m:t>𝒆</m:t>
                    </m:r>
                    <m:r>
                      <a:rPr lang="en-CA" sz="2000">
                        <a:latin typeface="Cambria Math" panose="02040503050406030204" pitchFamily="18" charset="0"/>
                      </a:rPr>
                      <m:t>=</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Sup>
                              <m:sSubSupPr>
                                <m:ctrlPr>
                                  <a:rPr lang="en-CA" sz="2000" i="1">
                                    <a:latin typeface="Cambria Math" panose="02040503050406030204" pitchFamily="18" charset="0"/>
                                  </a:rPr>
                                </m:ctrlPr>
                              </m:sSubSupPr>
                              <m:e>
                                <m:r>
                                  <a:rPr lang="en-CA" sz="2000">
                                    <a:latin typeface="Cambria Math" panose="02040503050406030204" pitchFamily="18" charset="0"/>
                                  </a:rPr>
                                  <m:t>𝒆</m:t>
                                </m:r>
                              </m:e>
                              <m:sub>
                                <m:r>
                                  <a:rPr lang="en-CA" sz="2000">
                                    <a:latin typeface="Cambria Math" panose="02040503050406030204" pitchFamily="18" charset="0"/>
                                  </a:rPr>
                                  <m:t>1</m:t>
                                </m:r>
                              </m:sub>
                              <m:sup>
                                <m:r>
                                  <a:rPr lang="en-CA" sz="2000">
                                    <a:latin typeface="Cambria Math" panose="02040503050406030204" pitchFamily="18" charset="0"/>
                                  </a:rPr>
                                  <m:t>′</m:t>
                                </m:r>
                              </m:sup>
                            </m:sSubSup>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𝒆</m:t>
                                </m:r>
                              </m:e>
                              <m:sub>
                                <m:r>
                                  <a:rPr lang="en-CA" sz="2000">
                                    <a:latin typeface="Cambria Math" panose="02040503050406030204" pitchFamily="18" charset="0"/>
                                  </a:rPr>
                                  <m:t>2</m:t>
                                </m:r>
                              </m:sub>
                              <m:sup>
                                <m:r>
                                  <a:rPr lang="en-CA" sz="2000">
                                    <a:latin typeface="Cambria Math" panose="02040503050406030204" pitchFamily="18" charset="0"/>
                                  </a:rPr>
                                  <m:t>′</m:t>
                                </m:r>
                              </m:sup>
                            </m:sSubSup>
                            <m:r>
                              <a:rPr lang="en-CA" sz="2000">
                                <a:latin typeface="Cambria Math" panose="02040503050406030204" pitchFamily="18" charset="0"/>
                              </a:rPr>
                              <m:t> ... </m:t>
                            </m:r>
                            <m:sSubSup>
                              <m:sSubSupPr>
                                <m:ctrlPr>
                                  <a:rPr lang="en-CA" sz="2000" i="1">
                                    <a:latin typeface="Cambria Math" panose="02040503050406030204" pitchFamily="18" charset="0"/>
                                  </a:rPr>
                                </m:ctrlPr>
                              </m:sSubSupPr>
                              <m:e>
                                <m:r>
                                  <a:rPr lang="en-CA" sz="2000">
                                    <a:latin typeface="Cambria Math" panose="02040503050406030204" pitchFamily="18" charset="0"/>
                                  </a:rPr>
                                  <m:t>𝒆</m:t>
                                </m:r>
                              </m:e>
                              <m:sub>
                                <m:r>
                                  <a:rPr lang="en-CA" sz="2000">
                                    <a:latin typeface="Cambria Math" panose="02040503050406030204" pitchFamily="18" charset="0"/>
                                  </a:rPr>
                                  <m:t>𝐺</m:t>
                                </m:r>
                              </m:sub>
                              <m:sup>
                                <m:r>
                                  <a:rPr lang="en-CA" sz="2000">
                                    <a:latin typeface="Cambria Math" panose="02040503050406030204" pitchFamily="18" charset="0"/>
                                  </a:rPr>
                                  <m:t>′</m:t>
                                </m:r>
                              </m:sup>
                            </m:sSubSup>
                          </m:e>
                        </m:d>
                      </m:e>
                      <m:sup>
                        <m:r>
                          <a:rPr lang="en-CA" sz="2000">
                            <a:latin typeface="Cambria Math" panose="02040503050406030204" pitchFamily="18" charset="0"/>
                          </a:rPr>
                          <m:t>′</m:t>
                        </m:r>
                      </m:sup>
                    </m:sSup>
                  </m:oMath>
                </a14:m>
                <a:r>
                  <a:rPr lang="zh-CN" sz="2000" dirty="0"/>
                  <a:t>。</a:t>
                </a:r>
                <a:endParaRPr lang="en-CA" sz="2000" dirty="0"/>
              </a:p>
              <a:p>
                <a:endParaRPr lang="en-CA" dirty="0"/>
              </a:p>
            </p:txBody>
          </p:sp>
        </mc:Choice>
        <mc:Fallback xmlns="">
          <p:sp>
            <p:nvSpPr>
              <p:cNvPr id="3" name="Text Placeholder 2">
                <a:extLst>
                  <a:ext uri="{FF2B5EF4-FFF2-40B4-BE49-F238E27FC236}">
                    <a16:creationId xmlns:a16="http://schemas.microsoft.com/office/drawing/2014/main" id="{44FA7027-E85B-445D-B270-E1E8194B7B4E}"/>
                  </a:ext>
                </a:extLst>
              </p:cNvPr>
              <p:cNvSpPr>
                <a:spLocks noGrp="1" noRot="1" noChangeAspect="1" noMove="1" noResize="1" noEditPoints="1" noAdjustHandles="1" noChangeArrowheads="1" noChangeShapeType="1" noTextEdit="1"/>
              </p:cNvSpPr>
              <p:nvPr>
                <p:ph type="body" idx="1"/>
              </p:nvPr>
            </p:nvSpPr>
            <p:spPr>
              <a:blipFill>
                <a:blip r:embed="rId3"/>
                <a:stretch>
                  <a:fillRect l="-467" r="-350"/>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C9345FAE-DAB1-4083-9314-B3F294A113D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4034630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D1651-BE6A-4801-AAD3-54A97684B3D2}"/>
              </a:ext>
            </a:extLst>
          </p:cNvPr>
          <p:cNvSpPr>
            <a:spLocks noGrp="1"/>
          </p:cNvSpPr>
          <p:nvPr>
            <p:ph type="title"/>
          </p:nvPr>
        </p:nvSpPr>
        <p:spPr/>
        <p:txBody>
          <a:bodyPr/>
          <a:lstStyle/>
          <a:p>
            <a:r>
              <a:rPr lang="zh-CN" altLang="en-US" sz="2800" dirty="0">
                <a:effectLst/>
                <a:latin typeface="+mj-ea"/>
                <a:cs typeface="Times New Roman" panose="02020603050405020304" pitchFamily="18" charset="0"/>
              </a:rPr>
              <a:t>集群</a:t>
            </a:r>
            <a:r>
              <a:rPr lang="zh-CN" sz="2800" dirty="0">
                <a:effectLst/>
                <a:latin typeface="+mj-ea"/>
                <a:cs typeface="Times New Roman" panose="02020603050405020304" pitchFamily="18" charset="0"/>
              </a:rPr>
              <a:t>干扰项方差矩阵</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152852C-AE0F-462D-A3A9-86ED06C603C7}"/>
                  </a:ext>
                </a:extLst>
              </p:cNvPr>
              <p:cNvSpPr>
                <a:spLocks noGrp="1"/>
              </p:cNvSpPr>
              <p:nvPr>
                <p:ph type="body" idx="1"/>
              </p:nvPr>
            </p:nvSpPr>
            <p:spPr/>
            <p:txBody>
              <a:bodyPr/>
              <a:lstStyle/>
              <a:p>
                <a:r>
                  <a:rPr lang="zh-CN" sz="2000" dirty="0">
                    <a:effectLst/>
                    <a:cs typeface="Times New Roman" panose="02020603050405020304" pitchFamily="18" charset="0"/>
                  </a:rPr>
                  <a:t>干扰项方差矩阵结构为</a:t>
                </a:r>
                <a:endParaRPr lang="en-CA" sz="2000" i="1" dirty="0">
                  <a:effectLst/>
                  <a:cs typeface="Times New Roman" panose="02020603050405020304" pitchFamily="18" charset="0"/>
                </a:endParaRPr>
              </a:p>
              <a:p>
                <a:endParaRPr lang="en-CA" sz="1800" i="1" dirty="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1800" i="1" smtClean="0">
                          <a:effectLst/>
                          <a:latin typeface="Cambria Math" panose="02040503050406030204" pitchFamily="18" charset="0"/>
                          <a:cs typeface="Times New Roman" panose="02020603050405020304" pitchFamily="18" charset="0"/>
                        </a:rPr>
                        <m:t>𝐸</m:t>
                      </m:r>
                      <m:r>
                        <a:rPr lang="en-CA" sz="1800" i="1" smtClean="0">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𝒆</m:t>
                      </m:r>
                      <m:sSup>
                        <m:sSupPr>
                          <m:ctrlPr>
                            <a:rPr lang="en-CA"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𝒆</m:t>
                          </m:r>
                        </m:e>
                        <m:sup>
                          <m:r>
                            <a:rPr lang="en-CA" sz="1800" i="1">
                              <a:effectLst/>
                              <a:latin typeface="Cambria Math" panose="02040503050406030204" pitchFamily="18" charset="0"/>
                              <a:cs typeface="Times New Roman" panose="02020603050405020304" pitchFamily="18" charset="0"/>
                            </a:rPr>
                            <m:t>′</m:t>
                          </m:r>
                        </m:sup>
                      </m:sSup>
                      <m:r>
                        <a:rPr lang="en-CA" sz="1800"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𝑐𝑙𝑢𝑠𝑡𝑒𝑟</m:t>
                          </m:r>
                        </m:sub>
                      </m:sSub>
                      <m:r>
                        <a:rPr lang="en-CA" sz="1800" i="1">
                          <a:effectLst/>
                          <a:latin typeface="Cambria Math" panose="02040503050406030204" pitchFamily="18" charset="0"/>
                          <a:cs typeface="Times New Roman" panose="02020603050405020304" pitchFamily="18" charset="0"/>
                        </a:rPr>
                        <m:t>=</m:t>
                      </m:r>
                      <m:d>
                        <m:dPr>
                          <m:begChr m:val="["/>
                          <m:endChr m:val="]"/>
                          <m:ctrlPr>
                            <a:rPr lang="en-CA"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i="1">
                                  <a:effectLst/>
                                  <a:latin typeface="Cambria Math" panose="02040503050406030204" pitchFamily="18" charset="0"/>
                                  <a:cs typeface="Times New Roman" panose="02020603050405020304" pitchFamily="18" charset="0"/>
                                </a:rPr>
                              </m:ctrlPr>
                            </m:mPr>
                            <m:mr>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1</m:t>
                                    </m:r>
                                  </m:sub>
                                </m:sSub>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0</m:t>
                                </m:r>
                              </m:e>
                            </m:mr>
                            <m:mr>
                              <m:e>
                                <m:r>
                                  <a:rPr lang="en-CA" sz="1800" i="1">
                                    <a:effectLst/>
                                    <a:latin typeface="Cambria Math" panose="02040503050406030204" pitchFamily="18" charset="0"/>
                                    <a:cs typeface="Times New Roman" panose="02020603050405020304" pitchFamily="18" charset="0"/>
                                  </a:rPr>
                                  <m:t>0</m:t>
                                </m:r>
                              </m:e>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2</m:t>
                                    </m:r>
                                  </m:sub>
                                </m:sSub>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0</m:t>
                                </m:r>
                              </m:e>
                            </m:mr>
                            <m:mr>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m:t>
                                </m:r>
                              </m:e>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3</m:t>
                                    </m:r>
                                  </m:sub>
                                </m:sSub>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0</m:t>
                                </m:r>
                              </m:e>
                            </m:mr>
                            <m:mr>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mr>
                            <m:mr>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m:t>
                                </m:r>
                              </m:e>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𝐺</m:t>
                                    </m:r>
                                  </m:sub>
                                </m:sSub>
                              </m:e>
                            </m:mr>
                          </m:m>
                        </m:e>
                      </m:d>
                    </m:oMath>
                  </m:oMathPara>
                </a14:m>
                <a:endParaRPr lang="en-CA" dirty="0"/>
              </a:p>
              <a:p>
                <a:endParaRPr lang="en-CA" altLang="zh-CN" sz="2000" dirty="0">
                  <a:effectLst/>
                  <a:cs typeface="Times New Roman" panose="02020603050405020304" pitchFamily="18" charset="0"/>
                </a:endParaRPr>
              </a:p>
              <a:p>
                <a:r>
                  <a:rPr lang="zh-CN" sz="2000" dirty="0">
                    <a:effectLst/>
                    <a:cs typeface="Times New Roman" panose="02020603050405020304" pitchFamily="18" charset="0"/>
                  </a:rPr>
                  <a:t>对角线外项为</a:t>
                </a:r>
                <a:r>
                  <a:rPr lang="en-CA" sz="2000" dirty="0">
                    <a:effectLst/>
                    <a:cs typeface="Times New Roman" panose="02020603050405020304" pitchFamily="18" charset="0"/>
                  </a:rPr>
                  <a:t>0</a:t>
                </a:r>
                <a:r>
                  <a:rPr lang="zh-CN" sz="2000" dirty="0">
                    <a:effectLst/>
                    <a:cs typeface="Times New Roman" panose="02020603050405020304" pitchFamily="18" charset="0"/>
                  </a:rPr>
                  <a:t>反映了集群间干扰项不相关。对角线是集群</a:t>
                </a:r>
                <a14:m>
                  <m:oMath xmlns:m="http://schemas.openxmlformats.org/officeDocument/2006/math">
                    <m:r>
                      <a:rPr lang="en-CA" sz="2000" i="1">
                        <a:effectLst/>
                        <a:latin typeface="Cambria Math" panose="02040503050406030204" pitchFamily="18" charset="0"/>
                        <a:cs typeface="Times New Roman" panose="02020603050405020304" pitchFamily="18" charset="0"/>
                      </a:rPr>
                      <m:t>𝑔</m:t>
                    </m:r>
                  </m:oMath>
                </a14:m>
                <a:r>
                  <a:rPr lang="zh-CN" sz="2000" dirty="0">
                    <a:effectLst/>
                    <a:cs typeface="Times New Roman" panose="02020603050405020304" pitchFamily="18" charset="0"/>
                  </a:rPr>
                  <a:t>的方差矩阵</a:t>
                </a:r>
                <a14:m>
                  <m:oMath xmlns:m="http://schemas.openxmlformats.org/officeDocument/2006/math">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𝑔</m:t>
                        </m:r>
                      </m:sub>
                    </m:sSub>
                  </m:oMath>
                </a14:m>
                <a:r>
                  <a:rPr lang="en-CA" sz="2000" dirty="0">
                    <a:effectLst/>
                    <a:cs typeface="Times New Roman" panose="02020603050405020304" pitchFamily="18" charset="0"/>
                  </a:rPr>
                  <a:t> </a:t>
                </a:r>
                <a:endParaRPr lang="en-CA" sz="2000" dirty="0"/>
              </a:p>
            </p:txBody>
          </p:sp>
        </mc:Choice>
        <mc:Fallback xmlns="">
          <p:sp>
            <p:nvSpPr>
              <p:cNvPr id="3" name="Text Placeholder 2">
                <a:extLst>
                  <a:ext uri="{FF2B5EF4-FFF2-40B4-BE49-F238E27FC236}">
                    <a16:creationId xmlns:a16="http://schemas.microsoft.com/office/drawing/2014/main" id="{2152852C-AE0F-462D-A3A9-86ED06C603C7}"/>
                  </a:ext>
                </a:extLst>
              </p:cNvPr>
              <p:cNvSpPr>
                <a:spLocks noGrp="1" noRot="1" noChangeAspect="1" noMove="1" noResize="1" noEditPoints="1" noAdjustHandles="1" noChangeArrowheads="1" noChangeShapeType="1" noTextEdit="1"/>
              </p:cNvSpPr>
              <p:nvPr>
                <p:ph type="body" idx="1"/>
              </p:nvPr>
            </p:nvSpPr>
            <p:spPr>
              <a:blipFill>
                <a:blip r:embed="rId3"/>
                <a:stretch>
                  <a:fillRect l="-467" t="-1460"/>
                </a:stretch>
              </a:blipFill>
            </p:spPr>
            <p:txBody>
              <a:bodyPr/>
              <a:lstStyle/>
              <a:p>
                <a:r>
                  <a:rPr lang="zh-CN" altLang="en-US">
                    <a:noFill/>
                  </a:rPr>
                  <a:t> </a:t>
                </a:r>
              </a:p>
            </p:txBody>
          </p:sp>
        </mc:Fallback>
      </mc:AlternateContent>
      <p:pic>
        <p:nvPicPr>
          <p:cNvPr id="4" name="Picture 3">
            <a:extLst>
              <a:ext uri="{FF2B5EF4-FFF2-40B4-BE49-F238E27FC236}">
                <a16:creationId xmlns:a16="http://schemas.microsoft.com/office/drawing/2014/main" id="{CF686511-BA76-4D11-85B5-702CEDB62917}"/>
              </a:ext>
            </a:extLst>
          </p:cNvPr>
          <p:cNvPicPr>
            <a:picLocks noChangeAspect="1"/>
          </p:cNvPicPr>
          <p:nvPr/>
        </p:nvPicPr>
        <p:blipFill>
          <a:blip r:embed="rId4"/>
          <a:stretch>
            <a:fillRect/>
          </a:stretch>
        </p:blipFill>
        <p:spPr>
          <a:xfrm>
            <a:off x="4076286" y="4137891"/>
            <a:ext cx="4214917" cy="2041236"/>
          </a:xfrm>
          <a:prstGeom prst="rect">
            <a:avLst/>
          </a:prstGeom>
        </p:spPr>
      </p:pic>
      <p:sp>
        <p:nvSpPr>
          <p:cNvPr id="5" name="Footer Placeholder 4">
            <a:extLst>
              <a:ext uri="{FF2B5EF4-FFF2-40B4-BE49-F238E27FC236}">
                <a16:creationId xmlns:a16="http://schemas.microsoft.com/office/drawing/2014/main" id="{8635DAF0-13BB-480A-9B9D-74B22485C3C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397897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5A230-610A-4FFC-B517-6A957890796F}"/>
              </a:ext>
            </a:extLst>
          </p:cNvPr>
          <p:cNvSpPr>
            <a:spLocks noGrp="1"/>
          </p:cNvSpPr>
          <p:nvPr>
            <p:ph type="title"/>
          </p:nvPr>
        </p:nvSpPr>
        <p:spPr/>
        <p:txBody>
          <a:bodyPr/>
          <a:lstStyle/>
          <a:p>
            <a:r>
              <a:rPr lang="zh-CN" altLang="en-US" dirty="0"/>
              <a:t>例子</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7C21C66-4FBB-471F-B876-75466D94BC1E}"/>
                  </a:ext>
                </a:extLst>
              </p:cNvPr>
              <p:cNvSpPr>
                <a:spLocks noGrp="1"/>
              </p:cNvSpPr>
              <p:nvPr>
                <p:ph type="body" idx="1"/>
              </p:nvPr>
            </p:nvSpPr>
            <p:spPr/>
            <p:txBody>
              <a:bodyPr/>
              <a:lstStyle/>
              <a:p>
                <a:r>
                  <a:rPr lang="zh-CN" dirty="0">
                    <a:effectLst/>
                    <a:cs typeface="Times New Roman" panose="02020603050405020304" pitchFamily="18" charset="0"/>
                  </a:rPr>
                  <a:t>例如如果每个集群有</a:t>
                </a:r>
                <a:r>
                  <a:rPr lang="en-CA" dirty="0">
                    <a:effectLst/>
                    <a:cs typeface="Times New Roman" panose="02020603050405020304" pitchFamily="18" charset="0"/>
                  </a:rPr>
                  <a:t>3</a:t>
                </a:r>
                <a:r>
                  <a:rPr lang="zh-CN" dirty="0">
                    <a:effectLst/>
                    <a:cs typeface="Times New Roman" panose="02020603050405020304" pitchFamily="18" charset="0"/>
                  </a:rPr>
                  <a:t>个观测点，干扰项方差矩阵的具体形式为：</a:t>
                </a:r>
                <a:endParaRPr lang="en-CA" altLang="zh-CN" dirty="0">
                  <a:cs typeface="Times New Roman" panose="02020603050405020304" pitchFamily="18" charset="0"/>
                </a:endParaRPr>
              </a:p>
              <a:p>
                <a:endParaRPr lang="en-CA" sz="1800" dirty="0">
                  <a:effectLst/>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US" sz="1800" i="1">
                          <a:effectLst/>
                          <a:latin typeface="Cambria Math" panose="02040503050406030204" pitchFamily="18" charset="0"/>
                          <a:cs typeface="Times New Roman" panose="02020603050405020304" pitchFamily="18" charset="0"/>
                        </a:rPr>
                        <m:t>𝐸</m:t>
                      </m:r>
                      <m:r>
                        <a:rPr lang="en-US" sz="1800"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𝒆</m:t>
                      </m:r>
                      <m:sSup>
                        <m:sSupPr>
                          <m:ctrlPr>
                            <a:rPr lang="en-CA"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𝒆</m:t>
                          </m:r>
                        </m:e>
                        <m:sup>
                          <m:r>
                            <a:rPr lang="en-US" sz="1800" i="1">
                              <a:effectLst/>
                              <a:latin typeface="Cambria Math" panose="02040503050406030204" pitchFamily="18" charset="0"/>
                              <a:cs typeface="Times New Roman" panose="02020603050405020304" pitchFamily="18" charset="0"/>
                            </a:rPr>
                            <m:t>′</m:t>
                          </m:r>
                        </m:sup>
                      </m:sSup>
                      <m:r>
                        <a:rPr lang="en-US" sz="1800"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sz="1800" b="1" i="1">
                              <a:effectLst/>
                              <a:latin typeface="Cambria Math" panose="02040503050406030204" pitchFamily="18" charset="0"/>
                              <a:cs typeface="Times New Roman" panose="02020603050405020304" pitchFamily="18" charset="0"/>
                            </a:rPr>
                            <m:t>𝜴</m:t>
                          </m:r>
                        </m:e>
                        <m:sub>
                          <m:r>
                            <a:rPr lang="en-US" sz="1800" i="1">
                              <a:effectLst/>
                              <a:latin typeface="Cambria Math" panose="02040503050406030204" pitchFamily="18" charset="0"/>
                              <a:cs typeface="Times New Roman" panose="02020603050405020304" pitchFamily="18" charset="0"/>
                            </a:rPr>
                            <m:t>𝑐𝑙𝑢𝑠𝑡𝑒𝑟</m:t>
                          </m:r>
                        </m:sub>
                      </m:sSub>
                      <m:r>
                        <a:rPr lang="en-US" sz="1800" i="1">
                          <a:effectLst/>
                          <a:latin typeface="Cambria Math" panose="02040503050406030204" pitchFamily="18" charset="0"/>
                          <a:cs typeface="Times New Roman" panose="02020603050405020304" pitchFamily="18" charset="0"/>
                        </a:rPr>
                        <m:t>=</m:t>
                      </m:r>
                      <m:d>
                        <m:dPr>
                          <m:begChr m:val="["/>
                          <m:endChr m:val="]"/>
                          <m:ctrlPr>
                            <a:rPr lang="en-CA"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i="1">
                                  <a:effectLst/>
                                  <a:latin typeface="Cambria Math" panose="02040503050406030204" pitchFamily="18" charset="0"/>
                                  <a:cs typeface="Times New Roman" panose="02020603050405020304" pitchFamily="18" charset="0"/>
                                </a:rPr>
                              </m:ctrlPr>
                            </m:mPr>
                            <m:mr>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13</m:t>
                                          </m:r>
                                        </m:sub>
                                        <m:sup>
                                          <m:r>
                                            <a:rPr lang="en-US" sz="1800" i="1">
                                              <a:effectLst/>
                                              <a:latin typeface="Cambria Math" panose="02040503050406030204" pitchFamily="18" charset="0"/>
                                              <a:cs typeface="Times New Roman" panose="02020603050405020304" pitchFamily="18" charset="0"/>
                                            </a:rPr>
                                            <m:t>2</m:t>
                                          </m:r>
                                        </m:sup>
                                      </m:sSubSup>
                                    </m:e>
                                  </m:mr>
                                </m:m>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mr>
                            <m:mr>
                              <m:e>
                                <m:r>
                                  <a:rPr lang="en-US" sz="1800" i="1">
                                    <a:effectLst/>
                                    <a:latin typeface="Cambria Math" panose="02040503050406030204" pitchFamily="18" charset="0"/>
                                    <a:cs typeface="Times New Roman" panose="02020603050405020304" pitchFamily="18" charset="0"/>
                                  </a:rPr>
                                  <m:t>...</m:t>
                                </m:r>
                              </m:e>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23</m:t>
                                          </m:r>
                                        </m:sub>
                                        <m:sup>
                                          <m:r>
                                            <a:rPr lang="en-US" sz="1800" i="1">
                                              <a:effectLst/>
                                              <a:latin typeface="Cambria Math" panose="02040503050406030204" pitchFamily="18" charset="0"/>
                                              <a:cs typeface="Times New Roman" panose="02020603050405020304" pitchFamily="18" charset="0"/>
                                            </a:rPr>
                                            <m:t>2</m:t>
                                          </m:r>
                                        </m:sup>
                                      </m:sSubSup>
                                    </m:e>
                                  </m:mr>
                                </m:m>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mr>
                            <m:mr>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33</m:t>
                                          </m:r>
                                        </m:sub>
                                        <m:sup>
                                          <m:r>
                                            <a:rPr lang="en-US" sz="1800" i="1">
                                              <a:effectLst/>
                                              <a:latin typeface="Cambria Math" panose="02040503050406030204" pitchFamily="18" charset="0"/>
                                              <a:cs typeface="Times New Roman" panose="02020603050405020304" pitchFamily="18" charset="0"/>
                                            </a:rPr>
                                            <m:t>2</m:t>
                                          </m:r>
                                        </m:sup>
                                      </m:sSubSup>
                                    </m:e>
                                  </m:mr>
                                </m:m>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mr>
                            <m:mr>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mr>
                            <m:mr>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3</m:t>
                                          </m:r>
                                        </m:sub>
                                        <m:sup>
                                          <m:r>
                                            <a:rPr lang="en-US" sz="1800" i="1">
                                              <a:effectLst/>
                                              <a:latin typeface="Cambria Math" panose="02040503050406030204" pitchFamily="18" charset="0"/>
                                              <a:cs typeface="Times New Roman" panose="02020603050405020304" pitchFamily="18" charset="0"/>
                                            </a:rPr>
                                            <m:t>2</m:t>
                                          </m:r>
                                        </m:sup>
                                      </m:sSubSup>
                                    </m:e>
                                  </m:mr>
                                </m:m>
                              </m:e>
                            </m:mr>
                          </m:m>
                        </m:e>
                      </m:d>
                    </m:oMath>
                  </m:oMathPara>
                </a14:m>
                <a:endParaRPr lang="en-CA" dirty="0"/>
              </a:p>
            </p:txBody>
          </p:sp>
        </mc:Choice>
        <mc:Fallback xmlns="">
          <p:sp>
            <p:nvSpPr>
              <p:cNvPr id="3" name="Text Placeholder 2">
                <a:extLst>
                  <a:ext uri="{FF2B5EF4-FFF2-40B4-BE49-F238E27FC236}">
                    <a16:creationId xmlns:a16="http://schemas.microsoft.com/office/drawing/2014/main" id="{37C21C66-4FBB-471F-B876-75466D94BC1E}"/>
                  </a:ext>
                </a:extLst>
              </p:cNvPr>
              <p:cNvSpPr>
                <a:spLocks noGrp="1" noRot="1" noChangeAspect="1" noMove="1" noResize="1" noEditPoints="1" noAdjustHandles="1" noChangeArrowheads="1" noChangeShapeType="1" noTextEdit="1"/>
              </p:cNvSpPr>
              <p:nvPr>
                <p:ph type="body" idx="1"/>
              </p:nvPr>
            </p:nvSpPr>
            <p:spPr>
              <a:blipFill>
                <a:blip r:embed="rId3"/>
                <a:stretch>
                  <a:fillRect l="-817" t="-170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299C0D00-2AA2-4730-BD15-3112B5B12DE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035383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11111-95E3-4E89-8AB4-5FE7588A0A98}"/>
              </a:ext>
            </a:extLst>
          </p:cNvPr>
          <p:cNvSpPr>
            <a:spLocks noGrp="1"/>
          </p:cNvSpPr>
          <p:nvPr>
            <p:ph type="title"/>
          </p:nvPr>
        </p:nvSpPr>
        <p:spPr/>
        <p:txBody>
          <a:bodyPr/>
          <a:lstStyle/>
          <a:p>
            <a:r>
              <a:rPr lang="zh-CN"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3B6571F-97DC-4E9F-8390-5289BDDCBE3C}"/>
                  </a:ext>
                </a:extLst>
              </p:cNvPr>
              <p:cNvSpPr>
                <a:spLocks noGrp="1"/>
              </p:cNvSpPr>
              <p:nvPr>
                <p:ph type="body" idx="1"/>
              </p:nvPr>
            </p:nvSpPr>
            <p:spPr>
              <a:xfrm>
                <a:off x="304801" y="1057564"/>
                <a:ext cx="11453091" cy="5221061"/>
              </a:xfrm>
            </p:spPr>
            <p:txBody>
              <a:bodyPr/>
              <a:lstStyle/>
              <a:p>
                <a:pPr marL="342900" indent="-342900">
                  <a:spcBef>
                    <a:spcPts val="0"/>
                  </a:spcBef>
                  <a:buFont typeface="Arial" panose="020B0604020202020204" pitchFamily="34" charset="0"/>
                  <a:buChar char="•"/>
                </a:pPr>
                <a:r>
                  <a:rPr lang="zh-CN" dirty="0">
                    <a:effectLst/>
                    <a:cs typeface="Helvetica" panose="020B0604020202020204" pitchFamily="34" charset="0"/>
                  </a:rPr>
                  <a:t>假设我们想估计全市中学生期末考试的平均成绩，通过在不同学校进行抽样，抽取了</a:t>
                </a:r>
                <a:r>
                  <a:rPr lang="en-CA" dirty="0">
                    <a:effectLst/>
                  </a:rPr>
                  <a:t>100</a:t>
                </a:r>
                <a:r>
                  <a:rPr lang="zh-CN" dirty="0">
                    <a:effectLst/>
                    <a:cs typeface="Helvetica" panose="020B0604020202020204" pitchFamily="34" charset="0"/>
                  </a:rPr>
                  <a:t>名学生的成绩，得到样本均值</a:t>
                </a:r>
                <a:r>
                  <a:rPr lang="zh-CN" altLang="en-US" dirty="0">
                    <a:effectLst/>
                    <a:cs typeface="Helvetica" panose="020B0604020202020204" pitchFamily="34" charset="0"/>
                  </a:rPr>
                  <a:t>：</a:t>
                </a:r>
                <a:endParaRPr lang="en-CA" altLang="zh-CN" dirty="0">
                  <a:effectLst/>
                  <a:cs typeface="Helvetica" panose="020B0604020202020204" pitchFamily="34" charset="0"/>
                </a:endParaRPr>
              </a:p>
              <a:p>
                <a:pPr>
                  <a:spcBef>
                    <a:spcPts val="0"/>
                  </a:spcBef>
                </a:pPr>
                <a14:m>
                  <m:oMathPara xmlns:m="http://schemas.openxmlformats.org/officeDocument/2006/math">
                    <m:oMathParaPr>
                      <m:jc m:val="centerGroup"/>
                    </m:oMathParaPr>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𝑌</m:t>
                          </m:r>
                        </m:e>
                      </m:acc>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100</m:t>
                          </m:r>
                        </m:den>
                      </m:f>
                      <m:nary>
                        <m:naryPr>
                          <m:chr m:val="∑"/>
                          <m:limLoc m:val="subSup"/>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100</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r>
                        <a:rPr lang="en-CA" sz="2000" i="1">
                          <a:effectLst/>
                          <a:latin typeface="Cambria Math" panose="02040503050406030204" pitchFamily="18" charset="0"/>
                          <a:cs typeface="Helvetica" panose="020B0604020202020204" pitchFamily="34" charset="0"/>
                        </a:rPr>
                        <m:t>=75</m:t>
                      </m:r>
                    </m:oMath>
                  </m:oMathPara>
                </a14:m>
                <a:endParaRPr lang="en-CA" sz="2000" dirty="0"/>
              </a:p>
              <a:p>
                <a:pPr marL="285750" indent="-285750" algn="just">
                  <a:spcBef>
                    <a:spcPts val="0"/>
                  </a:spcBef>
                  <a:spcAft>
                    <a:spcPts val="0"/>
                  </a:spcAft>
                  <a:buFont typeface="Arial" panose="020B0604020202020204" pitchFamily="34" charset="0"/>
                  <a:buChar char="•"/>
                </a:pPr>
                <a:endParaRPr lang="en-CA" altLang="zh-CN"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dirty="0">
                    <a:effectLst/>
                    <a:cs typeface="Helvetica" panose="020B0604020202020204" pitchFamily="34" charset="0"/>
                  </a:rPr>
                  <a:t>样本均值是总体均值的无偏估计，因为</a:t>
                </a:r>
                <a:r>
                  <a:rPr lang="en-CA" dirty="0">
                    <a:effectLst/>
                    <a:cs typeface="Helvetica" panose="020B0604020202020204" pitchFamily="34" charset="0"/>
                  </a:rPr>
                  <a:t>:</a:t>
                </a:r>
                <a:endParaRPr lang="en-CA" dirty="0">
                  <a:effectLst/>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𝑌</m:t>
                              </m:r>
                            </m:e>
                          </m:acc>
                        </m:e>
                      </m:d>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e>
                      </m:d>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d>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r>
                            <a:rPr lang="en-CA" sz="2000" i="1">
                              <a:effectLst/>
                              <a:latin typeface="Cambria Math" panose="02040503050406030204" pitchFamily="18" charset="0"/>
                              <a:cs typeface="Helvetica" panose="020B0604020202020204" pitchFamily="34" charset="0"/>
                            </a:rPr>
                            <m:t>𝑁</m:t>
                          </m:r>
                        </m:e>
                      </m:nary>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d>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d>
                    </m:oMath>
                  </m:oMathPara>
                </a14:m>
                <a:endParaRPr lang="en-CA" sz="2000" dirty="0">
                  <a:effectLst/>
                  <a:cs typeface="Times New Roman" panose="02020603050405020304" pitchFamily="18" charset="0"/>
                </a:endParaRPr>
              </a:p>
              <a:p>
                <a:pPr marL="342900" indent="-342900">
                  <a:spcBef>
                    <a:spcPts val="0"/>
                  </a:spcBef>
                  <a:buFont typeface="Arial" panose="020B0604020202020204" pitchFamily="34" charset="0"/>
                  <a:buChar char="•"/>
                </a:pPr>
                <a:endParaRPr lang="en-CA" dirty="0"/>
              </a:p>
              <a:p>
                <a:pPr marL="285750" indent="-285750" algn="just">
                  <a:spcBef>
                    <a:spcPts val="0"/>
                  </a:spcBef>
                  <a:spcAft>
                    <a:spcPts val="0"/>
                  </a:spcAft>
                  <a:buFont typeface="Arial" panose="020B0604020202020204" pitchFamily="34" charset="0"/>
                  <a:buChar char="•"/>
                </a:pPr>
                <a:endParaRPr lang="en-CA" altLang="zh-CN"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dirty="0">
                    <a:effectLst/>
                    <a:cs typeface="Helvetica" panose="020B0604020202020204" pitchFamily="34" charset="0"/>
                  </a:rPr>
                  <a:t>无偏估计是通过重复抽样得到的。如果只是一次抽样得到的样本均值和总体均值是有差异的，我们需要通过样本均值方差来知道样本均值的可能误差范围。样本平均值的方差为：</a:t>
                </a:r>
                <a:endParaRPr lang="en-CA" dirty="0">
                  <a:effectLst/>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en-CA" sz="2000" i="1">
                              <a:effectLst/>
                              <a:latin typeface="Cambria Math" panose="02040503050406030204" pitchFamily="18" charset="0"/>
                              <a:cs typeface="Helvetica" panose="020B0604020202020204" pitchFamily="34" charset="0"/>
                            </a:rPr>
                            <m:t>)</m:t>
                          </m:r>
                        </m:e>
                      </m:nary>
                    </m:oMath>
                  </m:oMathPara>
                </a14:m>
                <a:endParaRPr lang="en-CA" sz="2000"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03B6571F-97DC-4E9F-8390-5289BDDCBE3C}"/>
                  </a:ext>
                </a:extLst>
              </p:cNvPr>
              <p:cNvSpPr>
                <a:spLocks noGrp="1" noRot="1" noChangeAspect="1" noMove="1" noResize="1" noEditPoints="1" noAdjustHandles="1" noChangeArrowheads="1" noChangeShapeType="1" noTextEdit="1"/>
              </p:cNvSpPr>
              <p:nvPr>
                <p:ph type="body" idx="1"/>
              </p:nvPr>
            </p:nvSpPr>
            <p:spPr>
              <a:xfrm>
                <a:off x="304801" y="1057564"/>
                <a:ext cx="11453091" cy="5221061"/>
              </a:xfrm>
              <a:blipFill>
                <a:blip r:embed="rId3"/>
                <a:stretch>
                  <a:fillRect l="-554" t="-6068" r="-776" b="-38350"/>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E9C0916-0E5C-4734-BFBF-DBD2C6D5EF7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5099133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61C50-D6A1-4E05-B7E9-8E1055BB19CA}"/>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E68DA71-A760-4CEB-AB90-5DD476450DE6}"/>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dirty="0">
                    <a:effectLst/>
                    <a:cs typeface="Helvetica" panose="020B0604020202020204" pitchFamily="34" charset="0"/>
                  </a:rPr>
                  <a:t>如果这</a:t>
                </a:r>
                <a:r>
                  <a:rPr lang="en-CA" dirty="0">
                    <a:effectLst/>
                    <a:cs typeface="Times New Roman" panose="02020603050405020304" pitchFamily="18" charset="0"/>
                  </a:rPr>
                  <a:t>100</a:t>
                </a:r>
                <a:r>
                  <a:rPr lang="zh-CN" dirty="0">
                    <a:effectLst/>
                    <a:cs typeface="Helvetica" panose="020B0604020202020204" pitchFamily="34" charset="0"/>
                  </a:rPr>
                  <a:t>个学生是独立抽样，它们的成绩并不相关，可得</a:t>
                </a:r>
                <a:r>
                  <a:rPr lang="zh-CN" altLang="en-US" dirty="0">
                    <a:cs typeface="Helvetica" panose="020B0604020202020204" pitchFamily="34" charset="0"/>
                  </a:rPr>
                  <a:t>：</a:t>
                </a:r>
                <a:endParaRPr lang="en-CA" dirty="0">
                  <a:effectLst/>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en-CA" sz="2000" i="1">
                              <a:effectLst/>
                              <a:latin typeface="Cambria Math" panose="02040503050406030204" pitchFamily="18" charset="0"/>
                              <a:cs typeface="Helvetica" panose="020B0604020202020204" pitchFamily="34" charset="0"/>
                            </a:rPr>
                            <m:t>)</m:t>
                          </m:r>
                        </m:e>
                      </m:nary>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𝑁</m:t>
                              </m:r>
                            </m:e>
                            <m:sup>
                              <m:r>
                                <a:rPr lang="en-CA" sz="2000" i="1">
                                  <a:effectLst/>
                                  <a:latin typeface="Cambria Math" panose="02040503050406030204" pitchFamily="18" charset="0"/>
                                  <a:cs typeface="Helvetica" panose="020B0604020202020204" pitchFamily="34" charset="0"/>
                                </a:rPr>
                                <m:t>2</m:t>
                              </m:r>
                            </m:sup>
                          </m:sSup>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r>
                        <a:rPr lang="en-CA" sz="2000" i="1">
                          <a:effectLst/>
                          <a:latin typeface="Cambria Math" panose="02040503050406030204" pitchFamily="18" charset="0"/>
                          <a:cs typeface="Helvetica" panose="020B0604020202020204" pitchFamily="34" charset="0"/>
                        </a:rPr>
                        <m:t>)</m:t>
                      </m:r>
                    </m:oMath>
                  </m:oMathPara>
                </a14:m>
                <a:endParaRPr lang="en-CA" sz="2000" dirty="0">
                  <a:effectLst/>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zh-CN" dirty="0">
                    <a:effectLst/>
                    <a:cs typeface="Helvetica" panose="020B0604020202020204" pitchFamily="34" charset="0"/>
                  </a:rPr>
                  <a:t>如果学生的成绩方差同为</a:t>
                </a:r>
                <a14:m>
                  <m:oMath xmlns:m="http://schemas.openxmlformats.org/officeDocument/2006/math">
                    <m:r>
                      <a:rPr lang="en-CA" i="1">
                        <a:effectLst/>
                        <a:latin typeface="Cambria Math" panose="02040503050406030204" pitchFamily="18" charset="0"/>
                        <a:cs typeface="Helvetica" panose="020B0604020202020204" pitchFamily="34" charset="0"/>
                      </a:rPr>
                      <m:t>𝑉𝑎𝑟</m:t>
                    </m:r>
                    <m:r>
                      <a:rPr lang="en-CA" i="1">
                        <a:effectLst/>
                        <a:latin typeface="Cambria Math" panose="02040503050406030204" pitchFamily="18" charset="0"/>
                        <a:cs typeface="Helvetica" panose="020B0604020202020204" pitchFamily="34" charset="0"/>
                      </a:rPr>
                      <m:t>(</m:t>
                    </m:r>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𝑌</m:t>
                        </m:r>
                      </m:e>
                      <m:sub>
                        <m:r>
                          <a:rPr lang="en-CA" i="1">
                            <a:effectLst/>
                            <a:latin typeface="Cambria Math" panose="02040503050406030204" pitchFamily="18" charset="0"/>
                            <a:cs typeface="Helvetica" panose="020B0604020202020204" pitchFamily="34" charset="0"/>
                          </a:rPr>
                          <m:t>𝑖</m:t>
                        </m:r>
                      </m:sub>
                    </m:sSub>
                    <m:r>
                      <a:rPr lang="en-CA" i="1">
                        <a:effectLst/>
                        <a:latin typeface="Cambria Math" panose="02040503050406030204" pitchFamily="18" charset="0"/>
                        <a:cs typeface="Helvetica" panose="020B0604020202020204" pitchFamily="34" charset="0"/>
                      </a:rPr>
                      <m:t>)=</m:t>
                    </m:r>
                    <m:sSup>
                      <m:sSupPr>
                        <m:ctrlPr>
                          <a:rPr lang="en-CA" i="1">
                            <a:effectLst/>
                            <a:latin typeface="Cambria Math" panose="02040503050406030204" pitchFamily="18" charset="0"/>
                            <a:cs typeface="Helvetica" panose="020B0604020202020204" pitchFamily="34" charset="0"/>
                          </a:rPr>
                        </m:ctrlPr>
                      </m:sSupPr>
                      <m:e>
                        <m:r>
                          <a:rPr lang="en-CA" i="1">
                            <a:effectLst/>
                            <a:latin typeface="Cambria Math" panose="02040503050406030204" pitchFamily="18" charset="0"/>
                            <a:cs typeface="Helvetica" panose="020B0604020202020204" pitchFamily="34" charset="0"/>
                          </a:rPr>
                          <m:t>𝜎</m:t>
                        </m:r>
                      </m:e>
                      <m:sup>
                        <m:r>
                          <a:rPr lang="en-CA" i="1">
                            <a:effectLst/>
                            <a:latin typeface="Cambria Math" panose="02040503050406030204" pitchFamily="18" charset="0"/>
                            <a:cs typeface="Helvetica" panose="020B0604020202020204" pitchFamily="34" charset="0"/>
                          </a:rPr>
                          <m:t>2</m:t>
                        </m:r>
                      </m:sup>
                    </m:sSup>
                    <m:r>
                      <a:rPr lang="en-CA" i="1">
                        <a:effectLst/>
                        <a:latin typeface="Cambria Math" panose="02040503050406030204" pitchFamily="18" charset="0"/>
                        <a:cs typeface="Helvetica" panose="020B0604020202020204" pitchFamily="34" charset="0"/>
                      </a:rPr>
                      <m:t>=</m:t>
                    </m:r>
                    <m:sSup>
                      <m:sSupPr>
                        <m:ctrlPr>
                          <a:rPr lang="en-CA" i="1">
                            <a:effectLst/>
                            <a:latin typeface="Cambria Math" panose="02040503050406030204" pitchFamily="18" charset="0"/>
                            <a:cs typeface="Helvetica" panose="020B0604020202020204" pitchFamily="34" charset="0"/>
                          </a:rPr>
                        </m:ctrlPr>
                      </m:sSupPr>
                      <m:e>
                        <m:r>
                          <a:rPr lang="en-CA" i="1">
                            <a:effectLst/>
                            <a:latin typeface="Cambria Math" panose="02040503050406030204" pitchFamily="18" charset="0"/>
                            <a:cs typeface="Helvetica" panose="020B0604020202020204" pitchFamily="34" charset="0"/>
                          </a:rPr>
                          <m:t>5</m:t>
                        </m:r>
                      </m:e>
                      <m:sup>
                        <m:r>
                          <a:rPr lang="en-CA" i="1">
                            <a:effectLst/>
                            <a:latin typeface="Cambria Math" panose="02040503050406030204" pitchFamily="18" charset="0"/>
                            <a:cs typeface="Helvetica" panose="020B0604020202020204" pitchFamily="34" charset="0"/>
                          </a:rPr>
                          <m:t>2</m:t>
                        </m:r>
                      </m:sup>
                    </m:sSup>
                  </m:oMath>
                </a14:m>
                <a:r>
                  <a:rPr lang="zh-CN" dirty="0">
                    <a:effectLst/>
                    <a:cs typeface="Helvetica" panose="020B0604020202020204" pitchFamily="34" charset="0"/>
                  </a:rPr>
                  <a:t>，可进一步得到：</a:t>
                </a:r>
                <a:endParaRPr lang="en-CA" dirty="0">
                  <a:effectLst/>
                  <a:cs typeface="Times New Roman" panose="02020603050405020304" pitchFamily="18" charset="0"/>
                </a:endParaRPr>
              </a:p>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𝜎</m:t>
                              </m:r>
                            </m:e>
                            <m:sup>
                              <m:r>
                                <a:rPr lang="en-CA" sz="2000" i="1">
                                  <a:effectLst/>
                                  <a:latin typeface="Cambria Math" panose="02040503050406030204" pitchFamily="18" charset="0"/>
                                  <a:cs typeface="Helvetica" panose="020B0604020202020204" pitchFamily="34" charset="0"/>
                                </a:rPr>
                                <m:t>2</m:t>
                              </m:r>
                            </m:sup>
                          </m:sSup>
                        </m:num>
                        <m:den>
                          <m:r>
                            <a:rPr lang="en-CA" sz="2000" i="1">
                              <a:effectLst/>
                              <a:latin typeface="Cambria Math" panose="02040503050406030204" pitchFamily="18" charset="0"/>
                              <a:cs typeface="Helvetica" panose="020B0604020202020204" pitchFamily="34" charset="0"/>
                            </a:rPr>
                            <m:t>𝑁</m:t>
                          </m:r>
                        </m:den>
                      </m:f>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5</m:t>
                              </m:r>
                            </m:e>
                            <m:sup>
                              <m:r>
                                <a:rPr lang="en-CA" sz="2000" i="1">
                                  <a:effectLst/>
                                  <a:latin typeface="Cambria Math" panose="02040503050406030204" pitchFamily="18" charset="0"/>
                                  <a:cs typeface="Helvetica" panose="020B0604020202020204" pitchFamily="34" charset="0"/>
                                </a:rPr>
                                <m:t>2</m:t>
                              </m:r>
                            </m:sup>
                          </m:sSup>
                        </m:num>
                        <m:den>
                          <m:r>
                            <a:rPr lang="en-CA" sz="2000" i="1">
                              <a:effectLst/>
                              <a:latin typeface="Cambria Math" panose="02040503050406030204" pitchFamily="18" charset="0"/>
                              <a:cs typeface="Helvetica" panose="020B0604020202020204" pitchFamily="34" charset="0"/>
                            </a:rPr>
                            <m:t>100</m:t>
                          </m:r>
                        </m:den>
                      </m:f>
                    </m:oMath>
                  </m:oMathPara>
                </a14:m>
                <a:endParaRPr lang="en-CA" altLang="zh-CN" sz="2000" dirty="0">
                  <a:effectLst/>
                  <a:cs typeface="Helvetica" panose="020B0604020202020204" pitchFamily="34" charset="0"/>
                </a:endParaRPr>
              </a:p>
              <a:p>
                <a:pPr marL="342900" indent="-342900" algn="just">
                  <a:lnSpc>
                    <a:spcPct val="150000"/>
                  </a:lnSpc>
                  <a:spcAft>
                    <a:spcPts val="0"/>
                  </a:spcAft>
                  <a:buFont typeface="Arial" panose="020B0604020202020204" pitchFamily="34" charset="0"/>
                  <a:buChar char="•"/>
                </a:pPr>
                <a:r>
                  <a:rPr lang="zh-CN" dirty="0">
                    <a:effectLst/>
                    <a:cs typeface="Helvetica" panose="020B0604020202020204" pitchFamily="34" charset="0"/>
                  </a:rPr>
                  <a:t>因此样本均值的标准误差为：</a:t>
                </a:r>
                <a:endParaRPr lang="en-CA" dirty="0">
                  <a:effectLst/>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m:rPr>
                          <m:nor/>
                        </m:rPr>
                        <a:rPr lang="en-CA">
                          <a:effectLst/>
                          <a:cs typeface="Times New Roman" panose="02020603050405020304" pitchFamily="18" charset="0"/>
                        </a:rPr>
                        <m:t>Std</m:t>
                      </m:r>
                      <m:r>
                        <m:rPr>
                          <m:nor/>
                        </m:rPr>
                        <a:rPr lang="en-CA">
                          <a:effectLst/>
                          <a:cs typeface="Times New Roman" panose="02020603050405020304" pitchFamily="18" charset="0"/>
                        </a:rPr>
                        <m:t>. </m:t>
                      </m:r>
                      <m:r>
                        <m:rPr>
                          <m:nor/>
                        </m:rPr>
                        <a:rPr lang="en-CA">
                          <a:effectLst/>
                          <a:cs typeface="Times New Roman" panose="02020603050405020304" pitchFamily="18" charset="0"/>
                        </a:rPr>
                        <m:t>Err</m:t>
                      </m:r>
                      <m:r>
                        <m:rPr>
                          <m:nor/>
                        </m:rPr>
                        <a:rPr lang="en-CA">
                          <a:effectLst/>
                          <a:cs typeface="Times New Roman" panose="02020603050405020304" pitchFamily="18" charset="0"/>
                        </a:rPr>
                        <m:t>. </m:t>
                      </m:r>
                      <m:r>
                        <a:rPr lang="en-CA">
                          <a:effectLst/>
                          <a:latin typeface="Cambria Math" panose="02040503050406030204" pitchFamily="18" charset="0"/>
                          <a:cs typeface="Times New Roman" panose="02020603050405020304" pitchFamily="18" charset="0"/>
                        </a:rPr>
                        <m:t>(</m:t>
                      </m:r>
                      <m:bar>
                        <m:barPr>
                          <m:pos m:val="top"/>
                          <m:ctrlPr>
                            <a:rPr lang="en-CA" i="1">
                              <a:effectLst/>
                              <a:latin typeface="Cambria Math" panose="02040503050406030204" pitchFamily="18" charset="0"/>
                              <a:cs typeface="Times New Roman" panose="02020603050405020304" pitchFamily="18" charset="0"/>
                            </a:rPr>
                          </m:ctrlPr>
                        </m:barPr>
                        <m:e>
                          <m:r>
                            <a:rPr lang="en-CA" i="1">
                              <a:effectLst/>
                              <a:latin typeface="Cambria Math" panose="02040503050406030204" pitchFamily="18" charset="0"/>
                              <a:cs typeface="Times New Roman" panose="02020603050405020304" pitchFamily="18" charset="0"/>
                            </a:rPr>
                            <m:t>𝑌</m:t>
                          </m:r>
                        </m:e>
                      </m:bar>
                      <m:r>
                        <a:rPr lang="en-CA" i="1">
                          <a:effectLst/>
                          <a:latin typeface="Cambria Math" panose="02040503050406030204" pitchFamily="18" charset="0"/>
                          <a:cs typeface="Times New Roman" panose="02020603050405020304" pitchFamily="18" charset="0"/>
                        </a:rPr>
                        <m:t>)=</m:t>
                      </m:r>
                      <m:rad>
                        <m:radPr>
                          <m:degHide m:val="on"/>
                          <m:ctrlPr>
                            <a:rPr lang="en-CA" i="1">
                              <a:effectLst/>
                              <a:latin typeface="Cambria Math" panose="02040503050406030204" pitchFamily="18" charset="0"/>
                              <a:cs typeface="Times New Roman" panose="02020603050405020304" pitchFamily="18" charset="0"/>
                            </a:rPr>
                          </m:ctrlPr>
                        </m:radPr>
                        <m:deg/>
                        <m:e>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bar>
                            <m:barPr>
                              <m:pos m:val="top"/>
                              <m:ctrlPr>
                                <a:rPr lang="en-CA" i="1">
                                  <a:effectLst/>
                                  <a:latin typeface="Cambria Math" panose="02040503050406030204" pitchFamily="18" charset="0"/>
                                  <a:cs typeface="Times New Roman" panose="02020603050405020304" pitchFamily="18" charset="0"/>
                                </a:rPr>
                              </m:ctrlPr>
                            </m:barPr>
                            <m:e>
                              <m:r>
                                <a:rPr lang="en-CA" i="1">
                                  <a:effectLst/>
                                  <a:latin typeface="Cambria Math" panose="02040503050406030204" pitchFamily="18" charset="0"/>
                                  <a:cs typeface="Times New Roman" panose="02020603050405020304" pitchFamily="18" charset="0"/>
                                </a:rPr>
                                <m:t>𝑌</m:t>
                              </m:r>
                            </m:e>
                          </m:bar>
                          <m:r>
                            <a:rPr lang="en-CA" i="1">
                              <a:effectLst/>
                              <a:latin typeface="Cambria Math" panose="02040503050406030204" pitchFamily="18" charset="0"/>
                              <a:cs typeface="Times New Roman" panose="02020603050405020304" pitchFamily="18" charset="0"/>
                            </a:rPr>
                            <m:t>)</m:t>
                          </m:r>
                        </m:e>
                      </m:rad>
                      <m:r>
                        <a:rPr lang="en-CA" i="1">
                          <a:effectLst/>
                          <a:latin typeface="Cambria Math" panose="02040503050406030204" pitchFamily="18" charset="0"/>
                          <a:cs typeface="Times New Roman" panose="02020603050405020304" pitchFamily="18" charset="0"/>
                        </a:rPr>
                        <m:t>=</m:t>
                      </m:r>
                      <m:rad>
                        <m:radPr>
                          <m:degHide m:val="on"/>
                          <m:ctrlPr>
                            <a:rPr lang="en-CA" i="1">
                              <a:effectLst/>
                              <a:latin typeface="Cambria Math" panose="02040503050406030204" pitchFamily="18" charset="0"/>
                              <a:cs typeface="Times New Roman" panose="02020603050405020304" pitchFamily="18" charset="0"/>
                            </a:rPr>
                          </m:ctrlPr>
                        </m:radPr>
                        <m:deg/>
                        <m:e>
                          <m:f>
                            <m:fPr>
                              <m:ctrlPr>
                                <a:rPr lang="en-CA" i="1">
                                  <a:effectLst/>
                                  <a:latin typeface="Cambria Math" panose="02040503050406030204" pitchFamily="18" charset="0"/>
                                  <a:cs typeface="Times New Roman" panose="02020603050405020304" pitchFamily="18" charset="0"/>
                                </a:rPr>
                              </m:ctrlPr>
                            </m:fPr>
                            <m:num>
                              <m:sSup>
                                <m:sSupPr>
                                  <m:ctrlPr>
                                    <a:rPr lang="en-CA" i="1">
                                      <a:effectLst/>
                                      <a:latin typeface="Cambria Math" panose="02040503050406030204" pitchFamily="18" charset="0"/>
                                      <a:cs typeface="Times New Roman" panose="02020603050405020304" pitchFamily="18" charset="0"/>
                                    </a:rPr>
                                  </m:ctrlPr>
                                </m:sSupPr>
                                <m:e>
                                  <m:r>
                                    <a:rPr lang="en-CA" i="1">
                                      <a:effectLst/>
                                      <a:latin typeface="Cambria Math" panose="02040503050406030204" pitchFamily="18" charset="0"/>
                                      <a:cs typeface="Times New Roman" panose="02020603050405020304" pitchFamily="18" charset="0"/>
                                    </a:rPr>
                                    <m:t>𝜎</m:t>
                                  </m:r>
                                </m:e>
                                <m:sup>
                                  <m:r>
                                    <a:rPr lang="en-CA" i="1">
                                      <a:effectLst/>
                                      <a:latin typeface="Cambria Math" panose="02040503050406030204" pitchFamily="18" charset="0"/>
                                      <a:cs typeface="Times New Roman" panose="02020603050405020304" pitchFamily="18" charset="0"/>
                                    </a:rPr>
                                    <m:t>2</m:t>
                                  </m:r>
                                </m:sup>
                              </m:sSup>
                            </m:num>
                            <m:den>
                              <m:r>
                                <a:rPr lang="en-CA" i="1">
                                  <a:effectLst/>
                                  <a:latin typeface="Cambria Math" panose="02040503050406030204" pitchFamily="18" charset="0"/>
                                  <a:cs typeface="Times New Roman" panose="02020603050405020304" pitchFamily="18" charset="0"/>
                                </a:rPr>
                                <m:t>𝑁</m:t>
                              </m:r>
                            </m:den>
                          </m:f>
                        </m:e>
                      </m:rad>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5</m:t>
                          </m:r>
                        </m:num>
                        <m:den>
                          <m:r>
                            <a:rPr lang="en-CA" i="1">
                              <a:effectLst/>
                              <a:latin typeface="Cambria Math" panose="02040503050406030204" pitchFamily="18" charset="0"/>
                              <a:cs typeface="Times New Roman" panose="02020603050405020304" pitchFamily="18" charset="0"/>
                            </a:rPr>
                            <m:t>10</m:t>
                          </m:r>
                        </m:den>
                      </m:f>
                      <m:r>
                        <a:rPr lang="en-CA" i="1">
                          <a:effectLst/>
                          <a:latin typeface="Cambria Math" panose="02040503050406030204" pitchFamily="18" charset="0"/>
                          <a:cs typeface="Times New Roman" panose="02020603050405020304" pitchFamily="18" charset="0"/>
                        </a:rPr>
                        <m:t>=0.5</m:t>
                      </m:r>
                    </m:oMath>
                  </m:oMathPara>
                </a14:m>
                <a:endParaRPr lang="en-CA"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E68DA71-A760-4CEB-AB90-5DD476450DE6}"/>
                  </a:ext>
                </a:extLst>
              </p:cNvPr>
              <p:cNvSpPr>
                <a:spLocks noGrp="1" noRot="1" noChangeAspect="1" noMove="1" noResize="1" noEditPoints="1" noAdjustHandles="1" noChangeArrowheads="1" noChangeShapeType="1" noTextEdit="1"/>
              </p:cNvSpPr>
              <p:nvPr>
                <p:ph type="body" idx="1"/>
              </p:nvPr>
            </p:nvSpPr>
            <p:spPr>
              <a:blipFill>
                <a:blip r:embed="rId3"/>
                <a:stretch>
                  <a:fillRect l="-467" b="-656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97FDC3D-BAF0-47E6-A276-FB2950476E2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71160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93FF2-C9E5-4058-BD50-15B2230D2C21}"/>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A49416E-46AE-4B91-8EDA-E81B510A015C}"/>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cs typeface="Helvetica" panose="020B0604020202020204" pitchFamily="34" charset="0"/>
                  </a:rPr>
                  <a:t>但如果学生的成绩分布不是独立的，会造成什么后果呢？</a:t>
                </a:r>
                <a:endParaRPr lang="en-CA" altLang="zh-CN" sz="2000" dirty="0">
                  <a:effectLst/>
                  <a:cs typeface="Helvetica" panose="020B0604020202020204" pitchFamily="34" charset="0"/>
                </a:endParaRPr>
              </a:p>
              <a:p>
                <a:pPr marL="285750" indent="-285750" algn="just">
                  <a:lnSpc>
                    <a:spcPct val="150000"/>
                  </a:lnSpc>
                  <a:spcAft>
                    <a:spcPts val="0"/>
                  </a:spcAft>
                  <a:buFont typeface="Arial" panose="020B0604020202020204" pitchFamily="34" charset="0"/>
                  <a:buChar char="•"/>
                </a:pPr>
                <a:endParaRPr lang="en-CA" altLang="zh-CN" sz="2000" dirty="0">
                  <a:effectLst/>
                  <a:cs typeface="Helvetica" panose="020B0604020202020204" pitchFamily="34" charset="0"/>
                </a:endParaRPr>
              </a:p>
              <a:p>
                <a:pPr marL="285750" indent="-285750" algn="just">
                  <a:lnSpc>
                    <a:spcPct val="150000"/>
                  </a:lnSpc>
                  <a:spcAft>
                    <a:spcPts val="0"/>
                  </a:spcAft>
                  <a:buFont typeface="Arial" panose="020B0604020202020204" pitchFamily="34" charset="0"/>
                  <a:buChar char="•"/>
                </a:pPr>
                <a:r>
                  <a:rPr lang="zh-CN" sz="2000" dirty="0">
                    <a:effectLst/>
                    <a:cs typeface="Helvetica" panose="020B0604020202020204" pitchFamily="34" charset="0"/>
                  </a:rPr>
                  <a:t>假设抽样的时候并没有注意是否有重复抽取学生的情况，极端的情况，如果被抽查的</a:t>
                </a:r>
                <a:r>
                  <a:rPr lang="en-CA" sz="2000" dirty="0">
                    <a:effectLst/>
                    <a:cs typeface="Helvetica" panose="020B0604020202020204" pitchFamily="34" charset="0"/>
                  </a:rPr>
                  <a:t>100</a:t>
                </a:r>
                <a:r>
                  <a:rPr lang="zh-CN" sz="2000" dirty="0">
                    <a:effectLst/>
                    <a:cs typeface="Helvetica" panose="020B0604020202020204" pitchFamily="34" charset="0"/>
                  </a:rPr>
                  <a:t>人都是同一个学生，它们的成绩完全相关，他们的成绩只反映了一个学生的成绩，对于估计所有学生平均成绩的信息含量等同于一个学生提供的信息。这个样本均值的方差为：</a:t>
                </a:r>
                <a:endParaRPr lang="en-CA" sz="2000" dirty="0">
                  <a:effectLst/>
                  <a:cs typeface="Times New Roman" panose="02020603050405020304" pitchFamily="18" charset="0"/>
                </a:endParaRPr>
              </a:p>
              <a:p>
                <a:pPr algn="ctr">
                  <a:lnSpc>
                    <a:spcPct val="150000"/>
                  </a:lnSpc>
                  <a:spcAft>
                    <a:spcPts val="0"/>
                  </a:spcAft>
                </a:pPr>
                <a:endParaRPr lang="en-CA" sz="2000" i="1" dirty="0">
                  <a:effectLst/>
                  <a:cs typeface="Helvetica" panose="020B0604020202020204" pitchFamily="34" charset="0"/>
                </a:endParaRPr>
              </a:p>
              <a:p>
                <a:pPr algn="ctr">
                  <a:lnSpc>
                    <a:spcPct val="150000"/>
                  </a:lnSpc>
                  <a:spcAft>
                    <a:spcPts val="0"/>
                  </a:spcAft>
                </a:pPr>
                <a14:m>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en-CA" sz="2000" i="1">
                            <a:effectLst/>
                            <a:latin typeface="Cambria Math" panose="02040503050406030204" pitchFamily="18" charset="0"/>
                            <a:cs typeface="Helvetica" panose="020B0604020202020204" pitchFamily="34" charset="0"/>
                          </a:rPr>
                          <m:t>)</m:t>
                        </m:r>
                      </m:e>
                    </m:nary>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𝑁</m:t>
                            </m:r>
                          </m:e>
                          <m:sup>
                            <m:r>
                              <a:rPr lang="en-CA" sz="2000" i="1">
                                <a:effectLst/>
                                <a:latin typeface="Cambria Math" panose="02040503050406030204" pitchFamily="18" charset="0"/>
                                <a:cs typeface="Helvetica" panose="020B0604020202020204" pitchFamily="34" charset="0"/>
                              </a:rPr>
                              <m:t>2</m:t>
                            </m:r>
                          </m:sup>
                        </m:sSup>
                      </m:den>
                    </m:f>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𝑁</m:t>
                        </m:r>
                      </m:e>
                      <m:sup>
                        <m:r>
                          <a:rPr lang="en-CA" sz="2000" i="1">
                            <a:effectLst/>
                            <a:latin typeface="Cambria Math" panose="02040503050406030204" pitchFamily="18" charset="0"/>
                            <a:cs typeface="Helvetica" panose="020B0604020202020204" pitchFamily="34" charset="0"/>
                          </a:rPr>
                          <m:t>2</m:t>
                        </m:r>
                      </m:sup>
                    </m:sSup>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𝜎</m:t>
                        </m:r>
                      </m:e>
                      <m:sup>
                        <m:r>
                          <a:rPr lang="en-CA" sz="2000" i="1">
                            <a:effectLst/>
                            <a:latin typeface="Cambria Math" panose="02040503050406030204" pitchFamily="18" charset="0"/>
                            <a:cs typeface="Helvetica" panose="020B0604020202020204" pitchFamily="34" charset="0"/>
                          </a:rPr>
                          <m:t>2</m:t>
                        </m:r>
                      </m:sup>
                    </m:sSup>
                    <m:r>
                      <a:rPr lang="en-CA" sz="2000" i="1">
                        <a:effectLst/>
                        <a:latin typeface="Cambria Math" panose="02040503050406030204" pitchFamily="18" charset="0"/>
                        <a:cs typeface="Helvetica" panose="020B0604020202020204" pitchFamily="34" charset="0"/>
                      </a:rPr>
                      <m:t>=</m:t>
                    </m:r>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𝜎</m:t>
                        </m:r>
                      </m:e>
                      <m:sup>
                        <m:r>
                          <a:rPr lang="en-CA" sz="2000" i="1">
                            <a:effectLst/>
                            <a:latin typeface="Cambria Math" panose="02040503050406030204" pitchFamily="18" charset="0"/>
                            <a:cs typeface="Helvetica" panose="020B0604020202020204" pitchFamily="34" charset="0"/>
                          </a:rPr>
                          <m:t>2</m:t>
                        </m:r>
                      </m:sup>
                    </m:sSup>
                  </m:oMath>
                </a14:m>
                <a:r>
                  <a:rPr lang="zh-CN" sz="2000" dirty="0">
                    <a:effectLst/>
                    <a:cs typeface="Helvetica" panose="020B0604020202020204" pitchFamily="34" charset="0"/>
                  </a:rPr>
                  <a:t>。</a:t>
                </a:r>
                <a:endParaRPr lang="en-CA" sz="2000" dirty="0">
                  <a:effectLst/>
                  <a:cs typeface="Times New Roman" panose="02020603050405020304" pitchFamily="18" charset="0"/>
                </a:endParaRPr>
              </a:p>
              <a:p>
                <a:pPr marL="285750" indent="-285750">
                  <a:buFont typeface="Arial" panose="020B0604020202020204" pitchFamily="34" charset="0"/>
                  <a:buChar char="•"/>
                </a:pPr>
                <a:endParaRPr lang="en-CA" altLang="zh-CN" sz="2000" dirty="0">
                  <a:effectLst/>
                  <a:cs typeface="Helvetica" panose="020B0604020202020204" pitchFamily="34" charset="0"/>
                </a:endParaRPr>
              </a:p>
              <a:p>
                <a:pPr marL="285750" indent="-285750">
                  <a:buFont typeface="Arial" panose="020B0604020202020204" pitchFamily="34" charset="0"/>
                  <a:buChar char="•"/>
                </a:pPr>
                <a:r>
                  <a:rPr lang="zh-CN" sz="2000" dirty="0">
                    <a:effectLst/>
                    <a:cs typeface="Helvetica" panose="020B0604020202020204" pitchFamily="34" charset="0"/>
                  </a:rPr>
                  <a:t>和</a:t>
                </a:r>
                <a:r>
                  <a:rPr lang="en-CA" sz="2000" dirty="0">
                    <a:effectLst/>
                    <a:cs typeface="Helvetica" panose="020B0604020202020204" pitchFamily="34" charset="0"/>
                  </a:rPr>
                  <a:t>100</a:t>
                </a:r>
                <a:r>
                  <a:rPr lang="zh-CN" sz="2000" dirty="0">
                    <a:effectLst/>
                    <a:cs typeface="Helvetica" panose="020B0604020202020204" pitchFamily="34" charset="0"/>
                  </a:rPr>
                  <a:t>个成绩是独立抽样的方差</a:t>
                </a:r>
                <a14:m>
                  <m:oMath xmlns:m="http://schemas.openxmlformats.org/officeDocument/2006/math">
                    <m:f>
                      <m:fPr>
                        <m:ctrlPr>
                          <a:rPr lang="en-CA" sz="2000" i="1">
                            <a:effectLst/>
                            <a:latin typeface="Cambria Math" panose="02040503050406030204" pitchFamily="18" charset="0"/>
                          </a:rPr>
                        </m:ctrlPr>
                      </m:fPr>
                      <m:num>
                        <m:sSup>
                          <m:sSupPr>
                            <m:ctrlPr>
                              <a:rPr lang="en-CA" sz="2000" i="1">
                                <a:effectLst/>
                                <a:latin typeface="Cambria Math" panose="020405030504060302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cs typeface="Helvetica" panose="020B0604020202020204" pitchFamily="34" charset="0"/>
                  </a:rPr>
                  <a:t>相比</a:t>
                </a:r>
                <a:r>
                  <a:rPr lang="zh-CN" sz="2000" dirty="0">
                    <a:effectLst/>
                    <a:cs typeface="Times New Roman" panose="02020603050405020304" pitchFamily="18" charset="0"/>
                  </a:rPr>
                  <a:t>，方差大了</a:t>
                </a:r>
                <a14:m>
                  <m:oMath xmlns:m="http://schemas.openxmlformats.org/officeDocument/2006/math">
                    <m:r>
                      <a:rPr lang="en-CA" sz="2000" i="1">
                        <a:effectLst/>
                        <a:latin typeface="Cambria Math" panose="02040503050406030204" pitchFamily="18" charset="0"/>
                        <a:cs typeface="Times New Roman" panose="02020603050405020304" pitchFamily="18" charset="0"/>
                      </a:rPr>
                      <m:t>𝑁</m:t>
                    </m:r>
                  </m:oMath>
                </a14:m>
                <a:r>
                  <a:rPr lang="zh-CN" sz="2000" dirty="0">
                    <a:effectLst/>
                    <a:cs typeface="Times New Roman" panose="02020603050405020304" pitchFamily="18" charset="0"/>
                  </a:rPr>
                  <a:t>倍。如果我们把</a:t>
                </a:r>
                <a:r>
                  <a:rPr lang="en-CA" sz="2000" dirty="0">
                    <a:effectLst/>
                    <a:cs typeface="Helvetica" panose="020B0604020202020204" pitchFamily="34" charset="0"/>
                  </a:rPr>
                  <a:t>100</a:t>
                </a:r>
                <a:r>
                  <a:rPr lang="zh-CN" sz="2000" dirty="0">
                    <a:effectLst/>
                    <a:cs typeface="Helvetica" panose="020B0604020202020204" pitchFamily="34" charset="0"/>
                  </a:rPr>
                  <a:t>个同一个人的成绩当作</a:t>
                </a:r>
                <a:r>
                  <a:rPr lang="en-CA" sz="2000" dirty="0">
                    <a:effectLst/>
                    <a:cs typeface="Times New Roman" panose="02020603050405020304" pitchFamily="18" charset="0"/>
                  </a:rPr>
                  <a:t>100</a:t>
                </a:r>
                <a:r>
                  <a:rPr lang="zh-CN" sz="2000" dirty="0">
                    <a:effectLst/>
                    <a:cs typeface="Times New Roman" panose="02020603050405020304" pitchFamily="18" charset="0"/>
                  </a:rPr>
                  <a:t>个不同人的成绩，那么我们会认为估计的平均成绩方差比真实的少</a:t>
                </a:r>
                <a:r>
                  <a:rPr lang="en-CA" sz="2000" dirty="0">
                    <a:effectLst/>
                    <a:cs typeface="Times New Roman" panose="02020603050405020304" pitchFamily="18" charset="0"/>
                  </a:rPr>
                  <a:t>100</a:t>
                </a:r>
                <a:r>
                  <a:rPr lang="zh-CN" sz="2000" dirty="0">
                    <a:effectLst/>
                    <a:cs typeface="Times New Roman" panose="02020603050405020304" pitchFamily="18" charset="0"/>
                  </a:rPr>
                  <a:t>倍。</a:t>
                </a:r>
                <a:endParaRPr lang="en-CA" altLang="zh-CN" sz="2000" dirty="0">
                  <a:effectLst/>
                  <a:cs typeface="Times New Roman" panose="02020603050405020304" pitchFamily="18" charset="0"/>
                </a:endParaRPr>
              </a:p>
              <a:p>
                <a:endParaRPr lang="en-CA" sz="1800" dirty="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A49416E-46AE-4B91-8EDA-E81B510A015C}"/>
                  </a:ext>
                </a:extLst>
              </p:cNvPr>
              <p:cNvSpPr>
                <a:spLocks noGrp="1" noRot="1" noChangeAspect="1" noMove="1" noResize="1" noEditPoints="1" noAdjustHandles="1" noChangeArrowheads="1" noChangeShapeType="1" noTextEdit="1"/>
              </p:cNvSpPr>
              <p:nvPr>
                <p:ph type="body" idx="1"/>
              </p:nvPr>
            </p:nvSpPr>
            <p:spPr>
              <a:blipFill>
                <a:blip r:embed="rId3"/>
                <a:stretch>
                  <a:fillRect l="-233" r="-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90A03EB0-2871-4850-8D90-FDB20BFDF475}"/>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25653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B6CF-8A0C-4B87-9EC4-4EAEE9D52912}"/>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p:sp>
        <p:nvSpPr>
          <p:cNvPr id="3" name="Text Placeholder 2">
            <a:extLst>
              <a:ext uri="{FF2B5EF4-FFF2-40B4-BE49-F238E27FC236}">
                <a16:creationId xmlns:a16="http://schemas.microsoft.com/office/drawing/2014/main" id="{AEDE94F4-4F92-4A3D-AE24-525DF7D3BFB5}"/>
              </a:ext>
            </a:extLst>
          </p:cNvPr>
          <p:cNvSpPr>
            <a:spLocks noGrp="1"/>
          </p:cNvSpPr>
          <p:nvPr>
            <p:ph type="body" idx="1"/>
          </p:nvPr>
        </p:nvSpPr>
        <p:spPr>
          <a:xfrm>
            <a:off x="304801" y="1066800"/>
            <a:ext cx="11074399" cy="5221061"/>
          </a:xfrm>
        </p:spPr>
        <p:txBody>
          <a:bodyPr/>
          <a:lstStyle/>
          <a:p>
            <a:pPr marL="342900" indent="-342900">
              <a:buFont typeface="Arial" panose="020B0604020202020204" pitchFamily="34" charset="0"/>
              <a:buChar char="•"/>
            </a:pPr>
            <a:endParaRPr lang="en-CA" altLang="zh-CN" dirty="0">
              <a:effectLst/>
              <a:cs typeface="Times New Roman" panose="02020603050405020304" pitchFamily="18" charset="0"/>
            </a:endParaRPr>
          </a:p>
          <a:p>
            <a:pPr marL="342900" indent="-342900">
              <a:buFont typeface="Arial" panose="020B0604020202020204" pitchFamily="34" charset="0"/>
              <a:buChar char="•"/>
            </a:pPr>
            <a:r>
              <a:rPr lang="zh-CN" dirty="0">
                <a:effectLst/>
                <a:cs typeface="Times New Roman" panose="02020603050405020304" pitchFamily="18" charset="0"/>
              </a:rPr>
              <a:t>另一个不那么极端</a:t>
            </a:r>
            <a:r>
              <a:rPr lang="zh-CN" dirty="0">
                <a:effectLst/>
                <a:cs typeface="Helvetica" panose="020B0604020202020204" pitchFamily="34" charset="0"/>
              </a:rPr>
              <a:t>，但更可能出现的情况是，同一所学校所有学生的成绩可能相关，但不同学校间的学生成绩不相关。</a:t>
            </a:r>
            <a:endParaRPr lang="en-CA" altLang="zh-CN" dirty="0">
              <a:effectLst/>
              <a:cs typeface="Helvetica" panose="020B0604020202020204" pitchFamily="34" charset="0"/>
            </a:endParaRPr>
          </a:p>
          <a:p>
            <a:pPr marL="342900" indent="-342900">
              <a:buFont typeface="Arial" panose="020B0604020202020204" pitchFamily="34" charset="0"/>
              <a:buChar char="•"/>
            </a:pPr>
            <a:endParaRPr lang="en-CA" altLang="zh-CN" dirty="0">
              <a:cs typeface="Helvetica" panose="020B0604020202020204" pitchFamily="34" charset="0"/>
            </a:endParaRPr>
          </a:p>
          <a:p>
            <a:pPr marL="342900" indent="-342900">
              <a:buFont typeface="Arial" panose="020B0604020202020204" pitchFamily="34" charset="0"/>
              <a:buChar char="•"/>
            </a:pPr>
            <a:endParaRPr lang="en-CA" altLang="zh-CN" dirty="0">
              <a:effectLst/>
              <a:cs typeface="Helvetica" panose="020B0604020202020204" pitchFamily="34" charset="0"/>
            </a:endParaRPr>
          </a:p>
          <a:p>
            <a:pPr marL="342900" indent="-342900">
              <a:buFont typeface="Arial" panose="020B0604020202020204" pitchFamily="34" charset="0"/>
              <a:buChar char="•"/>
            </a:pPr>
            <a:r>
              <a:rPr lang="zh-CN" dirty="0">
                <a:effectLst/>
                <a:cs typeface="Helvetica" panose="020B0604020202020204" pitchFamily="34" charset="0"/>
              </a:rPr>
              <a:t>如果抽取的</a:t>
            </a:r>
            <a:r>
              <a:rPr lang="en-CA" dirty="0">
                <a:effectLst/>
                <a:cs typeface="Times New Roman" panose="02020603050405020304" pitchFamily="18" charset="0"/>
              </a:rPr>
              <a:t>A</a:t>
            </a:r>
            <a:r>
              <a:rPr lang="zh-CN" dirty="0">
                <a:effectLst/>
                <a:cs typeface="Helvetica" panose="020B0604020202020204" pitchFamily="34" charset="0"/>
              </a:rPr>
              <a:t>学生和</a:t>
            </a:r>
            <a:r>
              <a:rPr lang="en-CA" dirty="0">
                <a:effectLst/>
                <a:cs typeface="Times New Roman" panose="02020603050405020304" pitchFamily="18" charset="0"/>
              </a:rPr>
              <a:t>B</a:t>
            </a:r>
            <a:r>
              <a:rPr lang="zh-CN" dirty="0">
                <a:effectLst/>
                <a:cs typeface="Helvetica" panose="020B0604020202020204" pitchFamily="34" charset="0"/>
              </a:rPr>
              <a:t>学生来自同一所学校，他们的成绩并不完全相同，但却是正相关的。如果我们知道</a:t>
            </a:r>
            <a:r>
              <a:rPr lang="en-CA" dirty="0">
                <a:effectLst/>
                <a:cs typeface="Times New Roman" panose="02020603050405020304" pitchFamily="18" charset="0"/>
              </a:rPr>
              <a:t>A</a:t>
            </a:r>
            <a:r>
              <a:rPr lang="zh-CN" dirty="0">
                <a:effectLst/>
                <a:cs typeface="Helvetica" panose="020B0604020202020204" pitchFamily="34" charset="0"/>
              </a:rPr>
              <a:t>的成绩，就可以在一定程度上推断</a:t>
            </a:r>
            <a:r>
              <a:rPr lang="en-CA" dirty="0">
                <a:effectLst/>
                <a:cs typeface="Times New Roman" panose="02020603050405020304" pitchFamily="18" charset="0"/>
              </a:rPr>
              <a:t>B</a:t>
            </a:r>
            <a:r>
              <a:rPr lang="zh-CN" dirty="0">
                <a:effectLst/>
                <a:cs typeface="Helvetica" panose="020B0604020202020204" pitchFamily="34" charset="0"/>
              </a:rPr>
              <a:t>的成绩。因此</a:t>
            </a:r>
            <a:r>
              <a:rPr lang="en-CA" dirty="0">
                <a:effectLst/>
                <a:cs typeface="Times New Roman" panose="02020603050405020304" pitchFamily="18" charset="0"/>
              </a:rPr>
              <a:t>B</a:t>
            </a:r>
            <a:r>
              <a:rPr lang="zh-CN" dirty="0">
                <a:effectLst/>
                <a:cs typeface="Helvetica" panose="020B0604020202020204" pitchFamily="34" charset="0"/>
              </a:rPr>
              <a:t>的成绩并不完全是新信息，有效信息量较少。</a:t>
            </a:r>
            <a:endParaRPr lang="en-CA" altLang="zh-CN" dirty="0">
              <a:effectLst/>
              <a:cs typeface="Helvetica" panose="020B0604020202020204" pitchFamily="34" charset="0"/>
            </a:endParaRPr>
          </a:p>
          <a:p>
            <a:pPr marL="342900" indent="-342900">
              <a:buFont typeface="Arial" panose="020B0604020202020204" pitchFamily="34" charset="0"/>
              <a:buChar char="•"/>
            </a:pPr>
            <a:endParaRPr lang="en-CA" altLang="zh-CN" sz="2000" dirty="0">
              <a:cs typeface="Helvetica" panose="020B0604020202020204" pitchFamily="34" charset="0"/>
            </a:endParaRPr>
          </a:p>
          <a:p>
            <a:pPr marL="342900" indent="-342900">
              <a:buFont typeface="Arial" panose="020B0604020202020204" pitchFamily="34" charset="0"/>
              <a:buChar char="•"/>
            </a:pPr>
            <a:endParaRPr lang="en-CA" dirty="0"/>
          </a:p>
        </p:txBody>
      </p:sp>
      <p:sp>
        <p:nvSpPr>
          <p:cNvPr id="4" name="Footer Placeholder 3">
            <a:extLst>
              <a:ext uri="{FF2B5EF4-FFF2-40B4-BE49-F238E27FC236}">
                <a16:creationId xmlns:a16="http://schemas.microsoft.com/office/drawing/2014/main" id="{D35CCF76-484E-4443-A2DD-B71CC2A3AF4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7526447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58BC9-14F2-449C-BB71-11862A262911}"/>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p:sp>
        <p:nvSpPr>
          <p:cNvPr id="3" name="Text Placeholder 2">
            <a:extLst>
              <a:ext uri="{FF2B5EF4-FFF2-40B4-BE49-F238E27FC236}">
                <a16:creationId xmlns:a16="http://schemas.microsoft.com/office/drawing/2014/main" id="{DC24E213-2485-43C3-840B-8B3B19E62350}"/>
              </a:ext>
            </a:extLst>
          </p:cNvPr>
          <p:cNvSpPr>
            <a:spLocks noGrp="1"/>
          </p:cNvSpPr>
          <p:nvPr>
            <p:ph type="body" idx="1"/>
          </p:nvPr>
        </p:nvSpPr>
        <p:spPr/>
        <p:txBody>
          <a:bodyPr/>
          <a:lstStyle/>
          <a:p>
            <a:pPr marL="342900" indent="-342900">
              <a:buFont typeface="Arial" panose="020B0604020202020204" pitchFamily="34" charset="0"/>
              <a:buChar char="•"/>
            </a:pPr>
            <a:endParaRPr lang="en-CA" altLang="zh-CN" dirty="0">
              <a:effectLst/>
              <a:cs typeface="Helvetica" panose="020B0604020202020204" pitchFamily="34" charset="0"/>
            </a:endParaRPr>
          </a:p>
          <a:p>
            <a:pPr marL="342900" indent="-342900">
              <a:buFont typeface="Arial" panose="020B0604020202020204" pitchFamily="34" charset="0"/>
              <a:buChar char="•"/>
            </a:pPr>
            <a:r>
              <a:rPr lang="zh-CN" dirty="0">
                <a:effectLst/>
                <a:cs typeface="Helvetica" panose="020B0604020202020204" pitchFamily="34" charset="0"/>
              </a:rPr>
              <a:t>那么在</a:t>
            </a:r>
            <a:r>
              <a:rPr lang="en-CA" dirty="0">
                <a:effectLst/>
                <a:cs typeface="Times New Roman" panose="02020603050405020304" pitchFamily="18" charset="0"/>
              </a:rPr>
              <a:t>A</a:t>
            </a:r>
            <a:r>
              <a:rPr lang="zh-CN" dirty="0">
                <a:effectLst/>
                <a:cs typeface="Helvetica" panose="020B0604020202020204" pitchFamily="34" charset="0"/>
              </a:rPr>
              <a:t>学生和</a:t>
            </a:r>
            <a:r>
              <a:rPr lang="en-CA" dirty="0">
                <a:effectLst/>
                <a:cs typeface="Times New Roman" panose="02020603050405020304" pitchFamily="18" charset="0"/>
              </a:rPr>
              <a:t>B</a:t>
            </a:r>
            <a:r>
              <a:rPr lang="zh-CN" dirty="0">
                <a:effectLst/>
                <a:cs typeface="Helvetica" panose="020B0604020202020204" pitchFamily="34" charset="0"/>
              </a:rPr>
              <a:t>学生的成绩相关的情况下，学生</a:t>
            </a:r>
            <a:r>
              <a:rPr lang="en-CA" dirty="0">
                <a:effectLst/>
                <a:cs typeface="Times New Roman" panose="02020603050405020304" pitchFamily="18" charset="0"/>
              </a:rPr>
              <a:t>B</a:t>
            </a:r>
            <a:r>
              <a:rPr lang="zh-CN" dirty="0">
                <a:effectLst/>
                <a:cs typeface="Helvetica" panose="020B0604020202020204" pitchFamily="34" charset="0"/>
              </a:rPr>
              <a:t>的成绩提供了多少新信息？</a:t>
            </a:r>
            <a:endParaRPr lang="en-CA" altLang="zh-CN" dirty="0">
              <a:effectLst/>
              <a:cs typeface="Helvetica" panose="020B0604020202020204" pitchFamily="34" charset="0"/>
            </a:endParaRPr>
          </a:p>
          <a:p>
            <a:endParaRPr lang="en-CA" altLang="zh-CN" dirty="0">
              <a:cs typeface="Helvetica" panose="020B0604020202020204" pitchFamily="34" charset="0"/>
            </a:endParaRPr>
          </a:p>
          <a:p>
            <a:pPr marL="342900" indent="-342900">
              <a:buFont typeface="Arial" panose="020B0604020202020204" pitchFamily="34" charset="0"/>
              <a:buChar char="•"/>
            </a:pPr>
            <a:r>
              <a:rPr lang="zh-CN" dirty="0">
                <a:effectLst/>
                <a:cs typeface="Helvetica" panose="020B0604020202020204" pitchFamily="34" charset="0"/>
              </a:rPr>
              <a:t>这取决于学校共同干扰因素对</a:t>
            </a:r>
            <a:r>
              <a:rPr lang="en-CA" dirty="0">
                <a:effectLst/>
                <a:cs typeface="Times New Roman" panose="02020603050405020304" pitchFamily="18" charset="0"/>
              </a:rPr>
              <a:t>A</a:t>
            </a:r>
            <a:r>
              <a:rPr lang="zh-CN" dirty="0">
                <a:effectLst/>
                <a:cs typeface="Helvetica" panose="020B0604020202020204" pitchFamily="34" charset="0"/>
              </a:rPr>
              <a:t>和</a:t>
            </a:r>
            <a:r>
              <a:rPr lang="en-CA" dirty="0">
                <a:effectLst/>
                <a:cs typeface="Times New Roman" panose="02020603050405020304" pitchFamily="18" charset="0"/>
              </a:rPr>
              <a:t>B</a:t>
            </a:r>
            <a:r>
              <a:rPr lang="zh-CN" dirty="0">
                <a:effectLst/>
                <a:cs typeface="Helvetica" panose="020B0604020202020204" pitchFamily="34" charset="0"/>
              </a:rPr>
              <a:t>的影响</a:t>
            </a:r>
            <a:r>
              <a:rPr lang="zh-CN" altLang="en-US" dirty="0">
                <a:effectLst/>
                <a:cs typeface="Helvetica" panose="020B0604020202020204" pitchFamily="34" charset="0"/>
              </a:rPr>
              <a:t>，</a:t>
            </a:r>
            <a:r>
              <a:rPr lang="zh-CN" altLang="en-US" sz="2400" dirty="0">
                <a:solidFill>
                  <a:schemeClr val="tx1"/>
                </a:solidFill>
                <a:cs typeface="Helvetica" panose="020B0604020202020204" pitchFamily="34" charset="0"/>
              </a:rPr>
              <a:t>学校可以认为是一个集群</a:t>
            </a:r>
            <a:r>
              <a:rPr lang="zh-CN" dirty="0">
                <a:effectLst/>
                <a:cs typeface="Helvetica" panose="020B0604020202020204" pitchFamily="34" charset="0"/>
              </a:rPr>
              <a:t>。</a:t>
            </a:r>
            <a:endParaRPr lang="en-CA" altLang="zh-CN" dirty="0">
              <a:effectLst/>
              <a:cs typeface="Helvetica" panose="020B0604020202020204" pitchFamily="34" charset="0"/>
            </a:endParaRPr>
          </a:p>
          <a:p>
            <a:endParaRPr lang="en-CA" altLang="zh-CN" dirty="0">
              <a:cs typeface="Helvetica" panose="020B0604020202020204" pitchFamily="34" charset="0"/>
            </a:endParaRPr>
          </a:p>
          <a:p>
            <a:pPr marL="661988" lvl="1" indent="-342900">
              <a:buFont typeface="Arial" panose="020B0604020202020204" pitchFamily="34" charset="0"/>
              <a:buChar char="•"/>
            </a:pPr>
            <a:r>
              <a:rPr lang="zh-CN" sz="2400" dirty="0">
                <a:solidFill>
                  <a:schemeClr val="tx1"/>
                </a:solidFill>
                <a:effectLst/>
                <a:cs typeface="Helvetica" panose="020B0604020202020204" pitchFamily="34" charset="0"/>
              </a:rPr>
              <a:t>如果他们的成绩都非常受到学校情况的影响，那么他们的学习成绩会非常类似，即正相关性较大，新信息含量少。</a:t>
            </a:r>
            <a:endParaRPr lang="en-CA" altLang="zh-CN" sz="2400" dirty="0">
              <a:solidFill>
                <a:schemeClr val="tx1"/>
              </a:solidFill>
              <a:effectLst/>
              <a:cs typeface="Helvetica" panose="020B0604020202020204" pitchFamily="34" charset="0"/>
            </a:endParaRPr>
          </a:p>
          <a:p>
            <a:pPr marL="661988" lvl="1" indent="-342900">
              <a:buFont typeface="Arial" panose="020B0604020202020204" pitchFamily="34" charset="0"/>
              <a:buChar char="•"/>
            </a:pPr>
            <a:endParaRPr lang="en-CA" altLang="zh-CN" sz="2400" dirty="0">
              <a:solidFill>
                <a:schemeClr val="tx1"/>
              </a:solidFill>
              <a:effectLst/>
              <a:cs typeface="Helvetica" panose="020B0604020202020204" pitchFamily="34" charset="0"/>
            </a:endParaRPr>
          </a:p>
          <a:p>
            <a:pPr marL="661988" lvl="1" indent="-342900">
              <a:buFont typeface="Arial" panose="020B0604020202020204" pitchFamily="34" charset="0"/>
              <a:buChar char="•"/>
            </a:pPr>
            <a:r>
              <a:rPr lang="zh-CN" sz="2400" dirty="0">
                <a:solidFill>
                  <a:schemeClr val="tx1"/>
                </a:solidFill>
                <a:effectLst/>
                <a:cs typeface="Helvetica" panose="020B0604020202020204" pitchFamily="34" charset="0"/>
              </a:rPr>
              <a:t>如果他们的学习成绩受学校因素的影响不大，主要取决个人的情况，那么他们的正相关性较少，新信息含量多。</a:t>
            </a:r>
            <a:endParaRPr lang="en-CA" altLang="zh-CN" sz="2400" dirty="0">
              <a:solidFill>
                <a:schemeClr val="tx1"/>
              </a:solidFill>
              <a:effectLst/>
              <a:cs typeface="Helvetica" panose="020B0604020202020204" pitchFamily="34" charset="0"/>
            </a:endParaRPr>
          </a:p>
          <a:p>
            <a:pPr marL="661988" lvl="1" indent="-342900">
              <a:buFont typeface="Arial" panose="020B0604020202020204" pitchFamily="34" charset="0"/>
              <a:buChar char="•"/>
            </a:pPr>
            <a:endParaRPr lang="en-CA" sz="2400" dirty="0">
              <a:solidFill>
                <a:schemeClr val="tx1"/>
              </a:solidFill>
              <a:cs typeface="Helvetica" panose="020B0604020202020204" pitchFamily="34" charset="0"/>
            </a:endParaRPr>
          </a:p>
          <a:p>
            <a:endParaRPr lang="en-CA" dirty="0"/>
          </a:p>
        </p:txBody>
      </p:sp>
      <p:sp>
        <p:nvSpPr>
          <p:cNvPr id="4" name="Footer Placeholder 3">
            <a:extLst>
              <a:ext uri="{FF2B5EF4-FFF2-40B4-BE49-F238E27FC236}">
                <a16:creationId xmlns:a16="http://schemas.microsoft.com/office/drawing/2014/main" id="{42314A2A-2A08-4FA7-9C80-47FC2250D59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977609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D76D8-5B96-4E0E-82BB-0382C340260C}"/>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F2A9BD4-1132-4FB6-9CF7-1BD9844B77B1}"/>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dirty="0">
                    <a:effectLst/>
                    <a:cs typeface="Helvetica" panose="020B0604020202020204" pitchFamily="34" charset="0"/>
                  </a:rPr>
                  <a:t>上述问题也可以表述为估计只有常数项的回归方程：</a:t>
                </a:r>
                <a:endParaRPr lang="en-CA" dirty="0">
                  <a:effectLst/>
                  <a:cs typeface="Times New Roman" panose="02020603050405020304" pitchFamily="18" charset="0"/>
                </a:endParaRPr>
              </a:p>
              <a:p>
                <a:pPr algn="ctr"/>
                <a14:m>
                  <m:oMath xmlns:m="http://schemas.openxmlformats.org/officeDocument/2006/math">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𝑌</m:t>
                        </m:r>
                      </m:e>
                      <m:sub>
                        <m:r>
                          <a:rPr lang="en-CA" i="1">
                            <a:effectLst/>
                            <a:latin typeface="Cambria Math" panose="02040503050406030204" pitchFamily="18" charset="0"/>
                            <a:cs typeface="Helvetica" panose="020B0604020202020204" pitchFamily="34" charset="0"/>
                          </a:rPr>
                          <m:t>𝑖</m:t>
                        </m:r>
                      </m:sub>
                    </m:sSub>
                    <m:r>
                      <a:rPr lang="en-CA" i="1">
                        <a:effectLst/>
                        <a:latin typeface="Cambria Math" panose="02040503050406030204" pitchFamily="18" charset="0"/>
                        <a:cs typeface="Helvetica" panose="020B0604020202020204" pitchFamily="34" charset="0"/>
                      </a:rPr>
                      <m:t>=</m:t>
                    </m:r>
                    <m:r>
                      <a:rPr lang="en-CA" i="1">
                        <a:effectLst/>
                        <a:latin typeface="Cambria Math" panose="02040503050406030204" pitchFamily="18" charset="0"/>
                        <a:cs typeface="Helvetica" panose="020B0604020202020204" pitchFamily="34" charset="0"/>
                      </a:rPr>
                      <m:t>𝛼</m:t>
                    </m:r>
                    <m:r>
                      <a:rPr lang="en-CA" i="1">
                        <a:effectLst/>
                        <a:latin typeface="Cambria Math" panose="02040503050406030204" pitchFamily="18" charset="0"/>
                        <a:cs typeface="Helvetica" panose="020B0604020202020204" pitchFamily="34" charset="0"/>
                      </a:rPr>
                      <m:t>+</m:t>
                    </m:r>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𝑒</m:t>
                        </m:r>
                      </m:e>
                      <m:sub>
                        <m:r>
                          <a:rPr lang="en-CA" i="1">
                            <a:effectLst/>
                            <a:latin typeface="Cambria Math" panose="02040503050406030204" pitchFamily="18" charset="0"/>
                            <a:cs typeface="Helvetica" panose="020B0604020202020204" pitchFamily="34" charset="0"/>
                          </a:rPr>
                          <m:t>𝑖</m:t>
                        </m:r>
                      </m:sub>
                    </m:sSub>
                  </m:oMath>
                </a14:m>
                <a:r>
                  <a:rPr lang="zh-CN" dirty="0">
                    <a:effectLst/>
                    <a:cs typeface="Helvetica" panose="020B0604020202020204" pitchFamily="34" charset="0"/>
                  </a:rPr>
                  <a:t>，</a:t>
                </a:r>
                <a14:m>
                  <m:oMath xmlns:m="http://schemas.openxmlformats.org/officeDocument/2006/math">
                    <m:r>
                      <a:rPr lang="en-CA" i="1">
                        <a:effectLst/>
                        <a:latin typeface="Cambria Math" panose="02040503050406030204" pitchFamily="18" charset="0"/>
                        <a:cs typeface="Helvetica" panose="020B0604020202020204" pitchFamily="34" charset="0"/>
                      </a:rPr>
                      <m:t>𝑖</m:t>
                    </m:r>
                    <m:r>
                      <a:rPr lang="en-CA" i="1">
                        <a:effectLst/>
                        <a:latin typeface="Cambria Math" panose="02040503050406030204" pitchFamily="18" charset="0"/>
                        <a:cs typeface="Helvetica" panose="020B0604020202020204" pitchFamily="34" charset="0"/>
                      </a:rPr>
                      <m:t>=1,2,...,</m:t>
                    </m:r>
                    <m:r>
                      <a:rPr lang="en-CA" i="1">
                        <a:effectLst/>
                        <a:latin typeface="Cambria Math" panose="02040503050406030204" pitchFamily="18" charset="0"/>
                        <a:cs typeface="Helvetica" panose="020B0604020202020204" pitchFamily="34" charset="0"/>
                      </a:rPr>
                      <m:t>𝑁</m:t>
                    </m:r>
                  </m:oMath>
                </a14:m>
                <a:endParaRPr lang="en-CA" dirty="0"/>
              </a:p>
              <a:p>
                <a:pPr marL="360363"/>
                <a:r>
                  <a:rPr lang="zh-CN" dirty="0">
                    <a:effectLst/>
                    <a:cs typeface="Helvetica" panose="020B0604020202020204" pitchFamily="34" charset="0"/>
                  </a:rPr>
                  <a:t>其中干扰项均值为</a:t>
                </a:r>
                <a:r>
                  <a:rPr lang="en-CA" dirty="0">
                    <a:effectLst/>
                    <a:cs typeface="Helvetica" panose="020B0604020202020204" pitchFamily="34" charset="0"/>
                  </a:rPr>
                  <a:t>0</a:t>
                </a:r>
                <a:r>
                  <a:rPr lang="zh-CN" dirty="0">
                    <a:effectLst/>
                    <a:cs typeface="Helvetica" panose="020B0604020202020204" pitchFamily="34" charset="0"/>
                  </a:rPr>
                  <a:t>，</a:t>
                </a:r>
                <a14:m>
                  <m:oMath xmlns:m="http://schemas.openxmlformats.org/officeDocument/2006/math">
                    <m:r>
                      <a:rPr lang="en-CA" i="1">
                        <a:effectLst/>
                        <a:latin typeface="Cambria Math" panose="02040503050406030204" pitchFamily="18" charset="0"/>
                        <a:cs typeface="Helvetica" panose="020B0604020202020204" pitchFamily="34" charset="0"/>
                      </a:rPr>
                      <m:t>𝐸</m:t>
                    </m:r>
                    <m:r>
                      <a:rPr lang="en-CA" i="1">
                        <a:effectLst/>
                        <a:latin typeface="Cambria Math" panose="02040503050406030204" pitchFamily="18" charset="0"/>
                        <a:cs typeface="Helvetica" panose="020B0604020202020204" pitchFamily="34" charset="0"/>
                      </a:rPr>
                      <m:t>(</m:t>
                    </m:r>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𝑒</m:t>
                        </m:r>
                      </m:e>
                      <m:sub>
                        <m:r>
                          <a:rPr lang="en-CA" i="1">
                            <a:effectLst/>
                            <a:latin typeface="Cambria Math" panose="02040503050406030204" pitchFamily="18" charset="0"/>
                            <a:cs typeface="Helvetica" panose="020B0604020202020204" pitchFamily="34" charset="0"/>
                          </a:rPr>
                          <m:t>𝑖</m:t>
                        </m:r>
                      </m:sub>
                    </m:sSub>
                    <m:r>
                      <a:rPr lang="en-CA" i="1">
                        <a:effectLst/>
                        <a:latin typeface="Cambria Math" panose="02040503050406030204" pitchFamily="18" charset="0"/>
                        <a:cs typeface="Helvetica" panose="020B0604020202020204" pitchFamily="34" charset="0"/>
                      </a:rPr>
                      <m:t>)=0</m:t>
                    </m:r>
                  </m:oMath>
                </a14:m>
                <a:r>
                  <a:rPr lang="zh-CN" dirty="0">
                    <a:effectLst/>
                    <a:cs typeface="Helvetica" panose="020B0604020202020204" pitchFamily="34" charset="0"/>
                  </a:rPr>
                  <a:t>。</a:t>
                </a:r>
                <a:endParaRPr lang="en-CA" altLang="zh-CN" dirty="0">
                  <a:effectLst/>
                  <a:cs typeface="Helvetica" panose="020B0604020202020204" pitchFamily="34" charset="0"/>
                </a:endParaRPr>
              </a:p>
              <a:p>
                <a:pPr marL="285750" indent="-285750">
                  <a:buFont typeface="Arial" panose="020B0604020202020204" pitchFamily="34" charset="0"/>
                  <a:buChar char="•"/>
                </a:pPr>
                <a:endParaRPr lang="en-CA" altLang="zh-CN" dirty="0">
                  <a:effectLst/>
                  <a:cs typeface="Helvetica" panose="020B0604020202020204" pitchFamily="34" charset="0"/>
                </a:endParaRPr>
              </a:p>
              <a:p>
                <a:pPr marL="285750" indent="-285750">
                  <a:buFont typeface="Arial" panose="020B0604020202020204" pitchFamily="34" charset="0"/>
                  <a:buChar char="•"/>
                </a:pPr>
                <a:r>
                  <a:rPr lang="zh-CN" dirty="0">
                    <a:effectLst/>
                    <a:cs typeface="Helvetica" panose="020B0604020202020204" pitchFamily="34" charset="0"/>
                  </a:rPr>
                  <a:t>对上式两边取期望值，得到</a:t>
                </a:r>
                <a:endParaRPr lang="en-CA" altLang="zh-CN" dirty="0">
                  <a:effectLst/>
                  <a:cs typeface="Helvetica" panose="020B0604020202020204" pitchFamily="34" charset="0"/>
                </a:endParaRPr>
              </a:p>
              <a:p>
                <a:pPr algn="ctr"/>
                <a14:m>
                  <m:oMath xmlns:m="http://schemas.openxmlformats.org/officeDocument/2006/math">
                    <m:r>
                      <a:rPr lang="en-CA" i="1">
                        <a:effectLst/>
                        <a:latin typeface="Cambria Math" panose="02040503050406030204" pitchFamily="18" charset="0"/>
                        <a:cs typeface="Times New Roman" panose="02020603050405020304" pitchFamily="18" charset="0"/>
                      </a:rPr>
                      <m:t>𝐸</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rPr>
                        </m:ctrlPr>
                      </m:sSubPr>
                      <m:e>
                        <m:r>
                          <a:rPr lang="en-CA" i="1">
                            <a:effectLst/>
                            <a:latin typeface="Cambria Math" panose="02040503050406030204" pitchFamily="18" charset="0"/>
                            <a:cs typeface="Times New Roman" panose="02020603050405020304" pitchFamily="18" charset="0"/>
                          </a:rPr>
                          <m:t>𝑌</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𝛼</m:t>
                    </m:r>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𝐸</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𝛼</m:t>
                    </m:r>
                  </m:oMath>
                </a14:m>
                <a:r>
                  <a:rPr lang="zh-CN" dirty="0">
                    <a:effectLst/>
                    <a:cs typeface="Helvetica" panose="020B0604020202020204" pitchFamily="34" charset="0"/>
                  </a:rPr>
                  <a:t>。</a:t>
                </a:r>
                <a:endParaRPr lang="en-CA" altLang="zh-CN" dirty="0">
                  <a:effectLst/>
                  <a:cs typeface="Helvetica" panose="020B0604020202020204" pitchFamily="34" charset="0"/>
                </a:endParaRPr>
              </a:p>
              <a:p>
                <a:pPr indent="442913"/>
                <a:r>
                  <a:rPr lang="zh-CN" dirty="0">
                    <a:effectLst/>
                    <a:cs typeface="Helvetica" panose="020B0604020202020204" pitchFamily="34" charset="0"/>
                  </a:rPr>
                  <a:t>可见常数项是被解释变量的均值。</a:t>
                </a:r>
                <a:endParaRPr lang="en-CA" altLang="zh-CN" dirty="0">
                  <a:effectLst/>
                  <a:cs typeface="Helvetica" panose="020B0604020202020204" pitchFamily="34" charset="0"/>
                </a:endParaRPr>
              </a:p>
              <a:p>
                <a:pPr algn="ctr"/>
                <a:endParaRPr lang="en-CA" dirty="0">
                  <a:cs typeface="Helvetica" panose="020B0604020202020204" pitchFamily="34" charset="0"/>
                </a:endParaRPr>
              </a:p>
              <a:p>
                <a:pPr marL="342900" indent="-342900" algn="ctr">
                  <a:buFont typeface="Arial" panose="020B0604020202020204" pitchFamily="34" charset="0"/>
                  <a:buChar char="•"/>
                </a:pPr>
                <a:r>
                  <a:rPr lang="zh-CN" dirty="0">
                    <a:effectLst/>
                    <a:cs typeface="Helvetica" panose="020B0604020202020204" pitchFamily="34" charset="0"/>
                  </a:rPr>
                  <a:t>可以理解为学生</a:t>
                </a:r>
                <a14:m>
                  <m:oMath xmlns:m="http://schemas.openxmlformats.org/officeDocument/2006/math">
                    <m:r>
                      <a:rPr lang="en-CA" i="1">
                        <a:effectLst/>
                        <a:latin typeface="Cambria Math" panose="02040503050406030204" pitchFamily="18" charset="0"/>
                        <a:cs typeface="Times New Roman" panose="02020603050405020304" pitchFamily="18" charset="0"/>
                      </a:rPr>
                      <m:t>𝑖</m:t>
                    </m:r>
                  </m:oMath>
                </a14:m>
                <a:r>
                  <a:rPr lang="zh-CN" dirty="0">
                    <a:effectLst/>
                    <a:cs typeface="Times New Roman" panose="02020603050405020304" pitchFamily="18" charset="0"/>
                  </a:rPr>
                  <a:t>的</a:t>
                </a:r>
                <a:r>
                  <a:rPr lang="zh-CN" dirty="0">
                    <a:effectLst/>
                    <a:cs typeface="Helvetica" panose="020B0604020202020204" pitchFamily="34" charset="0"/>
                  </a:rPr>
                  <a:t>成绩</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𝑌</m:t>
                        </m:r>
                      </m:e>
                      <m:sub>
                        <m:r>
                          <a:rPr lang="en-CA" i="1">
                            <a:effectLst/>
                            <a:latin typeface="Cambria Math" panose="02040503050406030204" pitchFamily="18" charset="0"/>
                            <a:cs typeface="Times New Roman" panose="02020603050405020304" pitchFamily="18" charset="0"/>
                          </a:rPr>
                          <m:t>𝑖</m:t>
                        </m:r>
                      </m:sub>
                    </m:sSub>
                  </m:oMath>
                </a14:m>
                <a:r>
                  <a:rPr lang="zh-CN" dirty="0">
                    <a:effectLst/>
                    <a:cs typeface="Helvetica" panose="020B0604020202020204" pitchFamily="34" charset="0"/>
                  </a:rPr>
                  <a:t>和全市平均值</a:t>
                </a:r>
                <a14:m>
                  <m:oMath xmlns:m="http://schemas.openxmlformats.org/officeDocument/2006/math">
                    <m:r>
                      <a:rPr lang="en-CA" i="1">
                        <a:effectLst/>
                        <a:latin typeface="Cambria Math" panose="02040503050406030204" pitchFamily="18" charset="0"/>
                        <a:cs typeface="Times New Roman" panose="02020603050405020304" pitchFamily="18" charset="0"/>
                      </a:rPr>
                      <m:t>𝛼</m:t>
                    </m:r>
                  </m:oMath>
                </a14:m>
                <a:r>
                  <a:rPr lang="zh-CN" dirty="0">
                    <a:effectLst/>
                    <a:cs typeface="Times New Roman" panose="02020603050405020304" pitchFamily="18" charset="0"/>
                  </a:rPr>
                  <a:t>差别为</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oMath>
                </a14:m>
                <a:r>
                  <a:rPr lang="zh-CN" dirty="0">
                    <a:effectLst/>
                    <a:cs typeface="Helvetica" panose="020B0604020202020204" pitchFamily="34" charset="0"/>
                  </a:rPr>
                  <a:t>，或者说</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oMath>
                </a14:m>
                <a:r>
                  <a:rPr lang="zh-CN" dirty="0">
                    <a:effectLst/>
                    <a:cs typeface="Times New Roman" panose="02020603050405020304" pitchFamily="18" charset="0"/>
                  </a:rPr>
                  <a:t>代表了个体学习成绩的差异，</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&gt;0</m:t>
                    </m:r>
                  </m:oMath>
                </a14:m>
                <a:r>
                  <a:rPr lang="zh-CN" dirty="0">
                    <a:effectLst/>
                    <a:cs typeface="Times New Roman" panose="02020603050405020304" pitchFamily="18" charset="0"/>
                  </a:rPr>
                  <a:t>（</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&lt;0</m:t>
                    </m:r>
                  </m:oMath>
                </a14:m>
                <a:r>
                  <a:rPr lang="zh-CN" dirty="0">
                    <a:effectLst/>
                    <a:cs typeface="Times New Roman" panose="02020603050405020304" pitchFamily="18" charset="0"/>
                  </a:rPr>
                  <a:t>）说明学生</a:t>
                </a:r>
                <a14:m>
                  <m:oMath xmlns:m="http://schemas.openxmlformats.org/officeDocument/2006/math">
                    <m:r>
                      <a:rPr lang="en-CA" i="1">
                        <a:effectLst/>
                        <a:latin typeface="Cambria Math" panose="02040503050406030204" pitchFamily="18" charset="0"/>
                        <a:cs typeface="Times New Roman" panose="02020603050405020304" pitchFamily="18" charset="0"/>
                      </a:rPr>
                      <m:t>𝑖</m:t>
                    </m:r>
                  </m:oMath>
                </a14:m>
                <a:r>
                  <a:rPr lang="zh-CN" dirty="0">
                    <a:effectLst/>
                    <a:cs typeface="Times New Roman" panose="02020603050405020304" pitchFamily="18" charset="0"/>
                  </a:rPr>
                  <a:t>成绩高于（低于）全市平均</a:t>
                </a:r>
                <a:r>
                  <a:rPr lang="zh-CN" dirty="0">
                    <a:effectLst/>
                    <a:cs typeface="Helvetica" panose="020B0604020202020204" pitchFamily="34" charset="0"/>
                  </a:rPr>
                  <a:t>。</a:t>
                </a:r>
                <a:endParaRPr lang="en-CA" dirty="0">
                  <a:effectLst/>
                  <a:cs typeface="Times New Roman" panose="02020603050405020304" pitchFamily="18" charset="0"/>
                </a:endParaRPr>
              </a:p>
              <a:p>
                <a:pPr algn="ctr"/>
                <a:endParaRPr lang="en-CA" dirty="0"/>
              </a:p>
            </p:txBody>
          </p:sp>
        </mc:Choice>
        <mc:Fallback xmlns="">
          <p:sp>
            <p:nvSpPr>
              <p:cNvPr id="3" name="Text Placeholder 2">
                <a:extLst>
                  <a:ext uri="{FF2B5EF4-FFF2-40B4-BE49-F238E27FC236}">
                    <a16:creationId xmlns:a16="http://schemas.microsoft.com/office/drawing/2014/main" id="{7F2A9BD4-1132-4FB6-9CF7-1BD9844B77B1}"/>
                  </a:ext>
                </a:extLst>
              </p:cNvPr>
              <p:cNvSpPr>
                <a:spLocks noGrp="1" noRot="1" noChangeAspect="1" noMove="1" noResize="1" noEditPoints="1" noAdjustHandles="1" noChangeArrowheads="1" noChangeShapeType="1" noTextEdit="1"/>
              </p:cNvSpPr>
              <p:nvPr>
                <p:ph type="body" idx="1"/>
              </p:nvPr>
            </p:nvSpPr>
            <p:spPr>
              <a:blipFill>
                <a:blip r:embed="rId3"/>
                <a:stretch>
                  <a:fillRect l="-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942510B-41B5-49C5-8B4B-1BA915596E5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891188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522C367-24B6-BD40-9AED-7143036BBED4}"/>
              </a:ext>
            </a:extLst>
          </p:cNvPr>
          <p:cNvSpPr>
            <a:spLocks noGrp="1"/>
          </p:cNvSpPr>
          <p:nvPr>
            <p:ph type="title"/>
          </p:nvPr>
        </p:nvSpPr>
        <p:spPr/>
        <p:txBody>
          <a:bodyPr/>
          <a:lstStyle/>
          <a:p>
            <a:r>
              <a:rPr kumimoji="1" lang="zh-CN" altLang="en-US" dirty="0"/>
              <a:t>模型：𝑌</a:t>
            </a:r>
            <a:r>
              <a:rPr kumimoji="1" lang="en-US" altLang="zh-CN" dirty="0"/>
              <a:t>=𝛼+𝛽𝑋+𝑒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DB94F930-2537-BC4D-8542-96925EB4C51D}"/>
                  </a:ext>
                </a:extLst>
              </p:cNvPr>
              <p:cNvSpPr>
                <a:spLocks noGrp="1"/>
              </p:cNvSpPr>
              <p:nvPr>
                <p:ph type="body" idx="1"/>
              </p:nvPr>
            </p:nvSpPr>
            <p:spPr>
              <a:xfrm>
                <a:off x="508000" y="1066800"/>
                <a:ext cx="10871200" cy="5791200"/>
              </a:xfrm>
            </p:spPr>
            <p:txBody>
              <a:bodyPr/>
              <a:lstStyle/>
              <a:p>
                <a:pPr marL="342900" indent="-342900">
                  <a:buFont typeface="Arial" panose="020B0604020202020204" pitchFamily="34" charset="0"/>
                  <a:buChar char="•"/>
                </a:pPr>
                <a:r>
                  <a:rPr kumimoji="1" lang="zh-CN" altLang="en-US" dirty="0"/>
                  <a:t>假设</a:t>
                </a:r>
                <a:r>
                  <a:rPr lang="zh-CN" altLang="zh-CN" dirty="0"/>
                  <a:t>解释变量</a:t>
                </a:r>
                <a:r>
                  <a:rPr kumimoji="1" lang="en-US" altLang="zh-CN" dirty="0"/>
                  <a:t>𝑋</a:t>
                </a:r>
                <a:r>
                  <a:rPr lang="zh-CN" altLang="zh-CN" dirty="0"/>
                  <a:t>是非随机的</a:t>
                </a:r>
                <a:r>
                  <a:rPr lang="zh-CN" altLang="en-US" dirty="0"/>
                  <a:t>。</a:t>
                </a:r>
                <a:endParaRPr lang="en-US" altLang="zh-CN" dirty="0"/>
              </a:p>
              <a:p>
                <a:pPr marL="342900" indent="-342900">
                  <a:buFont typeface="Arial" panose="020B0604020202020204" pitchFamily="34" charset="0"/>
                  <a:buChar char="•"/>
                </a:pPr>
                <a:r>
                  <a:rPr lang="en-US" altLang="zh-CN" dirty="0"/>
                  <a:t>OLS</a:t>
                </a:r>
                <a:r>
                  <a:rPr lang="zh-CN" altLang="zh-CN" dirty="0"/>
                  <a:t>样本回归系数协方差矩阵</a:t>
                </a:r>
                <a14:m>
                  <m:oMath xmlns:m="http://schemas.openxmlformats.org/officeDocument/2006/math">
                    <m:r>
                      <m:rPr>
                        <m:sty m:val="p"/>
                      </m:rPr>
                      <a:rPr lang="en-US" altLang="zh-CN">
                        <a:latin typeface="Cambria Math" panose="02040503050406030204" pitchFamily="18" charset="0"/>
                      </a:rPr>
                      <m:t>Var</m:t>
                    </m:r>
                    <m:d>
                      <m:dPr>
                        <m:ctrlPr>
                          <a:rPr lang="zh-CN" altLang="zh-CN" i="1">
                            <a:latin typeface="Cambria Math" panose="02040503050406030204" pitchFamily="18" charset="0"/>
                          </a:rPr>
                        </m:ctrlPr>
                      </m:d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d>
                  </m:oMath>
                </a14:m>
                <a:r>
                  <a:rPr lang="zh-CN" altLang="zh-CN" dirty="0"/>
                  <a:t>的表达式</a:t>
                </a:r>
                <a:r>
                  <a:rPr lang="zh-CN" altLang="en-US" dirty="0"/>
                  <a:t>为</a:t>
                </a:r>
                <a:endParaRPr lang="en-US" altLang="zh-CN" dirty="0">
                  <a:effectLst/>
                </a:endParaRPr>
              </a:p>
              <a:p>
                <a:pPr algn="ctr"/>
                <a14:m>
                  <m:oMath xmlns:m="http://schemas.openxmlformats.org/officeDocument/2006/math">
                    <m:sSup>
                      <m:sSupPr>
                        <m:ctrlPr>
                          <a:rPr lang="zh-CN" altLang="zh-CN" i="1">
                            <a:latin typeface="Cambria Math" panose="02040503050406030204" pitchFamily="18" charset="0"/>
                          </a:rPr>
                        </m:ctrlPr>
                      </m:s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p>
                        <m:r>
                          <a:rPr lang="en-CA" altLang="zh-CN" i="1">
                            <a:latin typeface="Cambria Math" panose="02040503050406030204" pitchFamily="18" charset="0"/>
                          </a:rPr>
                          <m:t>𝑂𝐿𝑆</m:t>
                        </m:r>
                      </m:sup>
                    </m:sSup>
                  </m:oMath>
                </a14:m>
                <a:r>
                  <a:rPr lang="en-US" altLang="zh-CN" b="1" dirty="0"/>
                  <a:t>=</a:t>
                </a:r>
                <a14:m>
                  <m:oMath xmlns:m="http://schemas.openxmlformats.org/officeDocument/2006/math">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𝑿</m:t>
                            </m:r>
                          </m:e>
                        </m:d>
                      </m:e>
                      <m:sup>
                        <m:r>
                          <a:rPr lang="en-US" altLang="zh-CN" b="1" i="1">
                            <a:latin typeface="Cambria Math" panose="02040503050406030204" pitchFamily="18" charset="0"/>
                          </a:rPr>
                          <m:t>−</m:t>
                        </m:r>
                        <m:r>
                          <a:rPr lang="en-US"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𝐘</m:t>
                    </m:r>
                    <m:r>
                      <a:rPr lang="en-US" altLang="zh-CN" b="1">
                        <a:latin typeface="Cambria Math" panose="02040503050406030204" pitchFamily="18" charset="0"/>
                      </a:rPr>
                      <m:t>=</m:t>
                    </m:r>
                    <m:r>
                      <a:rPr lang="en-US" altLang="zh-CN" b="1" i="1">
                        <a:latin typeface="Cambria Math" panose="02040503050406030204" pitchFamily="18" charset="0"/>
                      </a:rPr>
                      <m:t>𝛃</m:t>
                    </m:r>
                  </m:oMath>
                </a14:m>
                <a:r>
                  <a:rPr lang="en-US" altLang="zh-CN" b="1" dirty="0"/>
                  <a:t>+</a:t>
                </a:r>
                <a14:m>
                  <m:oMath xmlns:m="http://schemas.openxmlformats.org/officeDocument/2006/math">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𝑿</m:t>
                            </m:r>
                          </m:e>
                        </m:d>
                      </m:e>
                      <m:sup>
                        <m:r>
                          <a:rPr lang="en-US" altLang="zh-CN" b="1" i="1">
                            <a:latin typeface="Cambria Math" panose="02040503050406030204" pitchFamily="18" charset="0"/>
                          </a:rPr>
                          <m:t>−</m:t>
                        </m:r>
                        <m:r>
                          <a:rPr lang="en-US"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𝒆</m:t>
                    </m:r>
                  </m:oMath>
                </a14:m>
                <a:endParaRPr kumimoji="1" lang="en-US" altLang="zh-CN" dirty="0"/>
              </a:p>
              <a:p>
                <a:pPr algn="ctr"/>
                <a14:m>
                  <m:oMath xmlns:m="http://schemas.openxmlformats.org/officeDocument/2006/math">
                    <m:r>
                      <m:rPr>
                        <m:sty m:val="p"/>
                      </m:rPr>
                      <a:rPr lang="en-CA" altLang="zh-CN">
                        <a:latin typeface="Cambria Math" panose="02040503050406030204" pitchFamily="18" charset="0"/>
                      </a:rPr>
                      <m:t>Var</m:t>
                    </m:r>
                    <m:d>
                      <m:dPr>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p>
                            <m:r>
                              <a:rPr lang="en-CA" altLang="zh-CN" i="1">
                                <a:latin typeface="Cambria Math" panose="02040503050406030204" pitchFamily="18" charset="0"/>
                              </a:rPr>
                              <m:t>𝑂𝐿𝑆</m:t>
                            </m:r>
                          </m:sup>
                        </m:sSup>
                      </m:e>
                    </m:d>
                    <m:r>
                      <a:rPr lang="en-CA" altLang="zh-CN">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𝑿</m:t>
                            </m:r>
                          </m:e>
                        </m:d>
                      </m:e>
                      <m:sup>
                        <m:r>
                          <a:rPr lang="en-CA" altLang="zh-CN" b="1" i="1">
                            <a:latin typeface="Cambria Math" panose="02040503050406030204" pitchFamily="18" charset="0"/>
                          </a:rPr>
                          <m:t>−</m:t>
                        </m:r>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i="1">
                        <a:latin typeface="Cambria Math" panose="02040503050406030204" pitchFamily="18" charset="0"/>
                      </a:rPr>
                      <m:t>𝐸</m:t>
                    </m:r>
                    <m:d>
                      <m:dPr>
                        <m:begChr m:val="["/>
                        <m:endChr m:val="]"/>
                        <m:ctrlPr>
                          <a:rPr lang="zh-CN" altLang="zh-CN" b="1" i="1">
                            <a:latin typeface="Cambria Math" panose="02040503050406030204" pitchFamily="18" charset="0"/>
                          </a:rPr>
                        </m:ctrlPr>
                      </m:dPr>
                      <m:e>
                        <m:r>
                          <a:rPr lang="en-CA" altLang="zh-CN" b="1" i="1">
                            <a:latin typeface="Cambria Math" panose="02040503050406030204" pitchFamily="18" charset="0"/>
                          </a:rPr>
                          <m:t>𝒆</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e>
                    </m:d>
                    <m:r>
                      <a:rPr lang="en-CA" altLang="zh-CN" b="1" i="1">
                        <a:latin typeface="Cambria Math" panose="02040503050406030204" pitchFamily="18" charset="0"/>
                      </a:rPr>
                      <m:t>𝑿</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𝑿</m:t>
                            </m:r>
                          </m:e>
                        </m:d>
                      </m:e>
                      <m:sup>
                        <m:r>
                          <a:rPr lang="en-CA" altLang="zh-CN" b="1" i="1">
                            <a:latin typeface="Cambria Math" panose="02040503050406030204" pitchFamily="18" charset="0"/>
                          </a:rPr>
                          <m:t>−</m:t>
                        </m:r>
                        <m:r>
                          <a:rPr lang="en-CA" altLang="zh-CN" i="1">
                            <a:latin typeface="Cambria Math" panose="02040503050406030204" pitchFamily="18" charset="0"/>
                          </a:rPr>
                          <m:t>1</m:t>
                        </m:r>
                      </m:sup>
                    </m:sSup>
                  </m:oMath>
                </a14:m>
                <a:r>
                  <a:rPr lang="zh-CN" altLang="zh-CN" dirty="0">
                    <a:effectLst/>
                  </a:rPr>
                  <a:t> </a:t>
                </a:r>
                <a:endParaRPr lang="en-US" altLang="zh-CN" dirty="0">
                  <a:effectLst/>
                </a:endParaRPr>
              </a:p>
              <a:p>
                <a:pPr marL="684000" indent="-342900">
                  <a:buFont typeface="Arial" panose="020B0604020202020204" pitchFamily="34" charset="0"/>
                  <a:buChar char="•"/>
                </a:pPr>
                <a14:m>
                  <m:oMath xmlns:m="http://schemas.openxmlformats.org/officeDocument/2006/math">
                    <m:r>
                      <a:rPr lang="en-US" altLang="zh-CN" i="1">
                        <a:latin typeface="Cambria Math" panose="02040503050406030204" pitchFamily="18" charset="0"/>
                      </a:rPr>
                      <m:t>𝐸</m:t>
                    </m:r>
                    <m:d>
                      <m:dPr>
                        <m:begChr m:val="["/>
                        <m:endChr m:val="]"/>
                        <m:ctrlPr>
                          <a:rPr lang="zh-CN" altLang="zh-CN" b="1" i="1">
                            <a:latin typeface="Cambria Math" panose="02040503050406030204" pitchFamily="18" charset="0"/>
                          </a:rPr>
                        </m:ctrlPr>
                      </m:dPr>
                      <m:e>
                        <m:r>
                          <a:rPr lang="en-US" altLang="zh-CN" b="1" i="1">
                            <a:latin typeface="Cambria Math" panose="02040503050406030204" pitchFamily="18" charset="0"/>
                          </a:rPr>
                          <m:t>𝒆</m:t>
                        </m:r>
                        <m:sSup>
                          <m:sSupPr>
                            <m:ctrlPr>
                              <a:rPr lang="zh-CN" altLang="zh-CN" b="1" i="1">
                                <a:latin typeface="Cambria Math" panose="02040503050406030204" pitchFamily="18" charset="0"/>
                              </a:rPr>
                            </m:ctrlPr>
                          </m:sSupPr>
                          <m:e>
                            <m:r>
                              <a:rPr lang="en-US" altLang="zh-CN" b="1" i="1">
                                <a:latin typeface="Cambria Math" panose="02040503050406030204" pitchFamily="18" charset="0"/>
                              </a:rPr>
                              <m:t>𝒆</m:t>
                            </m:r>
                          </m:e>
                          <m:sup>
                            <m:r>
                              <a:rPr lang="en-US" altLang="zh-CN" b="1" i="1">
                                <a:latin typeface="Cambria Math" panose="02040503050406030204" pitchFamily="18" charset="0"/>
                              </a:rPr>
                              <m:t>′</m:t>
                            </m:r>
                          </m:sup>
                        </m:sSup>
                      </m:e>
                    </m:d>
                  </m:oMath>
                </a14:m>
                <a:r>
                  <a:rPr lang="zh-CN" altLang="zh-CN" dirty="0"/>
                  <a:t>是干扰项的协方差矩阵，它的一般形式为</a:t>
                </a: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DB94F930-2537-BC4D-8542-96925EB4C51D}"/>
                  </a:ext>
                </a:extLst>
              </p:cNvPr>
              <p:cNvSpPr>
                <a:spLocks noGrp="1" noRot="1" noChangeAspect="1" noMove="1" noResize="1" noEditPoints="1" noAdjustHandles="1" noChangeArrowheads="1" noChangeShapeType="1" noTextEdit="1"/>
              </p:cNvSpPr>
              <p:nvPr>
                <p:ph type="body" idx="1"/>
              </p:nvPr>
            </p:nvSpPr>
            <p:spPr>
              <a:xfrm>
                <a:off x="508000" y="1066800"/>
                <a:ext cx="10871200" cy="5791200"/>
              </a:xfrm>
              <a:blipFill>
                <a:blip r:embed="rId4"/>
                <a:stretch>
                  <a:fillRect l="-467" t="-1535"/>
                </a:stretch>
              </a:blipFill>
            </p:spPr>
            <p:txBody>
              <a:bodyPr/>
              <a:lstStyle/>
              <a:p>
                <a:r>
                  <a:rPr lang="zh-CN" altLang="en-US">
                    <a:noFill/>
                  </a:rPr>
                  <a:t> </a:t>
                </a:r>
              </a:p>
            </p:txBody>
          </p:sp>
        </mc:Fallback>
      </mc:AlternateContent>
      <p:sp>
        <p:nvSpPr>
          <p:cNvPr id="6" name="Rectangle 4">
            <a:extLst>
              <a:ext uri="{FF2B5EF4-FFF2-40B4-BE49-F238E27FC236}">
                <a16:creationId xmlns:a16="http://schemas.microsoft.com/office/drawing/2014/main" id="{F21507C9-4FDA-CF49-92D3-FF6AFE066AB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a:extLst>
              <a:ext uri="{FF2B5EF4-FFF2-40B4-BE49-F238E27FC236}">
                <a16:creationId xmlns:a16="http://schemas.microsoft.com/office/drawing/2014/main" id="{332EEF31-E0BE-2C4C-8AD4-77C0FFE14F98}"/>
              </a:ext>
            </a:extLst>
          </p:cNvPr>
          <p:cNvGraphicFramePr>
            <a:graphicFrameLocks noChangeAspect="1"/>
          </p:cNvGraphicFramePr>
          <p:nvPr>
            <p:extLst>
              <p:ext uri="{D42A27DB-BD31-4B8C-83A1-F6EECF244321}">
                <p14:modId xmlns:p14="http://schemas.microsoft.com/office/powerpoint/2010/main" val="2044829360"/>
              </p:ext>
            </p:extLst>
          </p:nvPr>
        </p:nvGraphicFramePr>
        <p:xfrm>
          <a:off x="2931832" y="3677330"/>
          <a:ext cx="6328336" cy="2382733"/>
        </p:xfrm>
        <a:graphic>
          <a:graphicData uri="http://schemas.openxmlformats.org/presentationml/2006/ole">
            <mc:AlternateContent xmlns:mc="http://schemas.openxmlformats.org/markup-compatibility/2006">
              <mc:Choice xmlns:v="urn:schemas-microsoft-com:vml" Requires="v">
                <p:oleObj spid="_x0000_s3131" r:id="rId5" imgW="3149600" imgH="1168400" progId="Equation.DSMT4">
                  <p:embed/>
                </p:oleObj>
              </mc:Choice>
              <mc:Fallback>
                <p:oleObj r:id="rId5" imgW="3149600" imgH="11684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31832" y="3677330"/>
                        <a:ext cx="6328336" cy="2382733"/>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BE3BAF3D-37F6-45C0-9D09-0D4ACB88634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2552407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93311-600E-48BC-A1BE-790400E3EE86}"/>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D69ACF9-5586-4B0E-A771-40B642538F54}"/>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zh-CN" sz="2000" dirty="0">
                    <a:effectLst/>
                    <a:cs typeface="Helvetica" panose="020B0604020202020204" pitchFamily="34" charset="0"/>
                  </a:rPr>
                  <a:t>我们也可以通过回归方法估计总体平均值</a:t>
                </a:r>
                <a14:m>
                  <m:oMath xmlns:m="http://schemas.openxmlformats.org/officeDocument/2006/math">
                    <m:r>
                      <a:rPr lang="en-CA" sz="2000" i="1">
                        <a:effectLst/>
                        <a:latin typeface="Cambria Math" panose="02040503050406030204" pitchFamily="18" charset="0"/>
                        <a:cs typeface="Times New Roman" panose="02020603050405020304" pitchFamily="18" charset="0"/>
                      </a:rPr>
                      <m:t>𝛼</m:t>
                    </m:r>
                  </m:oMath>
                </a14:m>
                <a:r>
                  <a:rPr lang="en-CA" sz="2000" dirty="0">
                    <a:effectLst/>
                    <a:cs typeface="Helvetica" panose="020B0604020202020204" pitchFamily="34" charset="0"/>
                  </a:rPr>
                  <a:t> </a:t>
                </a:r>
                <a:r>
                  <a:rPr lang="zh-CN" sz="2000" dirty="0">
                    <a:effectLst/>
                    <a:cs typeface="Helvetica" panose="020B0604020202020204" pitchFamily="34" charset="0"/>
                  </a:rPr>
                  <a:t>。</a:t>
                </a:r>
                <a:r>
                  <a:rPr lang="en-CA" sz="2000" dirty="0">
                    <a:effectLst/>
                    <a:cs typeface="Times New Roman" panose="02020603050405020304" pitchFamily="18" charset="0"/>
                  </a:rPr>
                  <a:t>OLS</a:t>
                </a:r>
                <a:r>
                  <a:rPr lang="zh-CN" sz="2000" dirty="0">
                    <a:effectLst/>
                    <a:cs typeface="Helvetica" panose="020B0604020202020204" pitchFamily="34" charset="0"/>
                  </a:rPr>
                  <a:t>求解系数</a:t>
                </a:r>
                <a14:m>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𝛼</m:t>
                        </m:r>
                      </m:e>
                    </m:acc>
                  </m:oMath>
                </a14:m>
                <a:r>
                  <a:rPr lang="zh-CN" sz="2000" dirty="0">
                    <a:effectLst/>
                    <a:cs typeface="Helvetica" panose="020B0604020202020204" pitchFamily="34" charset="0"/>
                  </a:rPr>
                  <a:t>使得残差平方和均值最小，即</a:t>
                </a:r>
                <a:endParaRPr lang="en-CA" altLang="zh-CN" sz="2000" dirty="0">
                  <a:effectLst/>
                  <a:cs typeface="Helvetica" panose="020B0604020202020204" pitchFamily="34" charset="0"/>
                </a:endParaRPr>
              </a:p>
              <a:p>
                <a:pPr algn="ctr">
                  <a:spcBef>
                    <a:spcPts val="0"/>
                  </a:spcBef>
                  <a:spcAft>
                    <a:spcPts val="0"/>
                  </a:spcAft>
                </a:pPr>
                <a:endParaRPr lang="en-CA" sz="2000" i="1" dirty="0">
                  <a:effectLst/>
                  <a:cs typeface="Helvetica" panose="020B0604020202020204" pitchFamily="34" charset="0"/>
                </a:endParaRPr>
              </a:p>
              <a:p>
                <a:pPr algn="ctr">
                  <a:spcBef>
                    <a:spcPts val="0"/>
                  </a:spcBef>
                  <a:spcAft>
                    <a:spcPts val="0"/>
                  </a:spcAft>
                </a:pPr>
                <a14:m>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𝛼</m:t>
                        </m:r>
                      </m:e>
                    </m:acc>
                    <m:r>
                      <a:rPr lang="en-CA" sz="2000" i="1">
                        <a:effectLst/>
                        <a:latin typeface="Cambria Math" panose="02040503050406030204" pitchFamily="18" charset="0"/>
                        <a:cs typeface="Helvetica" panose="020B0604020202020204" pitchFamily="34" charset="0"/>
                      </a:rPr>
                      <m:t>=</m:t>
                    </m:r>
                    <m:limLow>
                      <m:limLowPr>
                        <m:ctrlPr>
                          <a:rPr lang="en-CA" sz="2000" i="1">
                            <a:effectLst/>
                            <a:latin typeface="Cambria Math" panose="02040503050406030204" pitchFamily="18" charset="0"/>
                            <a:cs typeface="Helvetica" panose="020B0604020202020204" pitchFamily="34" charset="0"/>
                          </a:rPr>
                        </m:ctrlPr>
                      </m:limLowPr>
                      <m:e>
                        <m:r>
                          <m:rPr>
                            <m:sty m:val="p"/>
                          </m:rPr>
                          <a:rPr lang="en-CA" sz="2000">
                            <a:effectLst/>
                            <a:latin typeface="Cambria Math" panose="02040503050406030204" pitchFamily="18" charset="0"/>
                            <a:cs typeface="Helvetica" panose="020B0604020202020204" pitchFamily="34" charset="0"/>
                          </a:rPr>
                          <m:t>argmin</m:t>
                        </m:r>
                      </m:e>
                      <m:lim>
                        <m:r>
                          <a:rPr lang="en-CA" sz="2000" i="1">
                            <a:effectLst/>
                            <a:latin typeface="Cambria Math" panose="02040503050406030204" pitchFamily="18" charset="0"/>
                            <a:cs typeface="Helvetica" panose="020B0604020202020204" pitchFamily="34" charset="0"/>
                          </a:rPr>
                          <m:t>𝑎</m:t>
                        </m:r>
                      </m:lim>
                    </m:limLow>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100</m:t>
                        </m:r>
                      </m:sup>
                      <m:e>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zh-CN" altLang="en-US" sz="2000" i="1">
                            <a:effectLst/>
                            <a:latin typeface="Cambria Math" panose="02040503050406030204" pitchFamily="18" charset="0"/>
                            <a:cs typeface="Microsoft YaHei" panose="020B0503020204020204" pitchFamily="34" charset="-122"/>
                          </a:rPr>
                          <m:t>−</m:t>
                        </m:r>
                        <m:r>
                          <a:rPr lang="en-CA" sz="2000" i="1">
                            <a:effectLst/>
                            <a:latin typeface="Cambria Math" panose="02040503050406030204" pitchFamily="18" charset="0"/>
                            <a:cs typeface="Microsoft YaHei" panose="020B0503020204020204" pitchFamily="34" charset="-122"/>
                          </a:rPr>
                          <m:t>𝑎</m:t>
                        </m:r>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m:t>
                            </m:r>
                          </m:e>
                          <m:sup>
                            <m:r>
                              <a:rPr lang="en-CA" sz="2000" i="1">
                                <a:effectLst/>
                                <a:latin typeface="Cambria Math" panose="02040503050406030204" pitchFamily="18" charset="0"/>
                                <a:cs typeface="Helvetica" panose="020B0604020202020204" pitchFamily="34" charset="0"/>
                              </a:rPr>
                              <m:t>2</m:t>
                            </m:r>
                          </m:sup>
                        </m:sSup>
                      </m:e>
                    </m:nary>
                  </m:oMath>
                </a14:m>
                <a:r>
                  <a:rPr lang="zh-CN" sz="2000" dirty="0">
                    <a:effectLst/>
                    <a:cs typeface="Helvetica" panose="020B0604020202020204" pitchFamily="34" charset="0"/>
                  </a:rPr>
                  <a:t>。</a:t>
                </a:r>
                <a:endParaRPr lang="en-CA" altLang="zh-CN" sz="2000" dirty="0">
                  <a:effectLst/>
                  <a:cs typeface="Helvetica" panose="020B0604020202020204" pitchFamily="34" charset="0"/>
                </a:endParaRPr>
              </a:p>
              <a:p>
                <a:pPr algn="just">
                  <a:spcBef>
                    <a:spcPts val="0"/>
                  </a:spcBef>
                  <a:spcAft>
                    <a:spcPts val="0"/>
                  </a:spcAft>
                </a:pPr>
                <a:r>
                  <a:rPr lang="zh-CN" sz="2000" dirty="0">
                    <a:effectLst/>
                    <a:cs typeface="Helvetica" panose="020B0604020202020204" pitchFamily="34" charset="0"/>
                  </a:rPr>
                  <a:t>一阶求导得到解为</a:t>
                </a:r>
                <a:endParaRPr lang="en-CA" altLang="zh-CN" sz="2000" dirty="0">
                  <a:effectLst/>
                  <a:cs typeface="Helvetica" panose="020B0604020202020204" pitchFamily="34" charset="0"/>
                </a:endParaRPr>
              </a:p>
              <a:p>
                <a:pPr algn="ctr">
                  <a:spcBef>
                    <a:spcPts val="0"/>
                  </a:spcBef>
                  <a:spcAft>
                    <a:spcPts val="0"/>
                  </a:spcAft>
                </a:pPr>
                <a:endParaRPr lang="en-CA" sz="2000" i="1" dirty="0">
                  <a:effectLst/>
                  <a:cs typeface="Helvetica" panose="020B0604020202020204" pitchFamily="34" charset="0"/>
                </a:endParaRPr>
              </a:p>
              <a:p>
                <a:pPr algn="ctr">
                  <a:spcBef>
                    <a:spcPts val="0"/>
                  </a:spcBef>
                  <a:spcAft>
                    <a:spcPts val="0"/>
                  </a:spcAft>
                </a:pPr>
                <a14:m>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𝛼</m:t>
                        </m:r>
                      </m:e>
                    </m:acc>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100</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oMath>
                </a14:m>
                <a:r>
                  <a:rPr lang="en-CA" sz="2000" dirty="0">
                    <a:effectLst/>
                    <a:cs typeface="Helvetica" panose="020B0604020202020204" pitchFamily="34" charset="0"/>
                  </a:rPr>
                  <a:t> </a:t>
                </a:r>
                <a:r>
                  <a:rPr lang="zh-CN" sz="2000" dirty="0">
                    <a:effectLst/>
                    <a:cs typeface="Helvetica" panose="020B0604020202020204" pitchFamily="34" charset="0"/>
                  </a:rPr>
                  <a:t>。</a:t>
                </a:r>
                <a:endParaRPr lang="en-CA" altLang="zh-CN" sz="2000" dirty="0">
                  <a:effectLst/>
                  <a:cs typeface="Helvetica" panose="020B0604020202020204" pitchFamily="34" charset="0"/>
                </a:endParaRPr>
              </a:p>
              <a:p>
                <a:pPr algn="just">
                  <a:spcBef>
                    <a:spcPts val="0"/>
                  </a:spcBef>
                  <a:spcAft>
                    <a:spcPts val="0"/>
                  </a:spcAft>
                </a:pPr>
                <a:endParaRPr lang="en-CA" altLang="zh-CN" sz="2000" dirty="0">
                  <a:effectLst/>
                  <a:cs typeface="Helvetica" panose="020B0604020202020204" pitchFamily="34" charset="0"/>
                </a:endParaRPr>
              </a:p>
              <a:p>
                <a:pPr algn="just">
                  <a:spcBef>
                    <a:spcPts val="0"/>
                  </a:spcBef>
                  <a:spcAft>
                    <a:spcPts val="0"/>
                  </a:spcAft>
                </a:pPr>
                <a:r>
                  <a:rPr lang="zh-CN" sz="2000" dirty="0">
                    <a:effectLst/>
                    <a:cs typeface="Helvetica" panose="020B0604020202020204" pitchFamily="34" charset="0"/>
                  </a:rPr>
                  <a:t>可见只有常数项的回归方程也是使用样本均值</a:t>
                </a:r>
                <a14:m>
                  <m:oMath xmlns:m="http://schemas.openxmlformats.org/officeDocument/2006/math">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𝛼</m:t>
                        </m:r>
                      </m:e>
                    </m:acc>
                  </m:oMath>
                </a14:m>
                <a:r>
                  <a:rPr lang="zh-CN" sz="2000" dirty="0">
                    <a:effectLst/>
                    <a:cs typeface="Helvetica" panose="020B0604020202020204" pitchFamily="34" charset="0"/>
                  </a:rPr>
                  <a:t>去估计总体均值</a:t>
                </a:r>
                <a14:m>
                  <m:oMath xmlns:m="http://schemas.openxmlformats.org/officeDocument/2006/math">
                    <m:r>
                      <a:rPr lang="en-CA" sz="2000" i="1">
                        <a:effectLst/>
                        <a:latin typeface="Cambria Math" panose="02040503050406030204" pitchFamily="18" charset="0"/>
                        <a:cs typeface="Times New Roman" panose="02020603050405020304" pitchFamily="18" charset="0"/>
                      </a:rPr>
                      <m:t>𝛼</m:t>
                    </m:r>
                  </m:oMath>
                </a14:m>
                <a:r>
                  <a:rPr lang="zh-CN" sz="2000" dirty="0">
                    <a:effectLst/>
                    <a:cs typeface="Helvetica" panose="020B0604020202020204" pitchFamily="34" charset="0"/>
                  </a:rPr>
                  <a:t>的。</a:t>
                </a:r>
                <a:endParaRPr lang="en-CA" sz="2000" dirty="0">
                  <a:effectLst/>
                  <a:cs typeface="Times New Roman" panose="02020603050405020304" pitchFamily="18" charset="0"/>
                </a:endParaRPr>
              </a:p>
              <a:p>
                <a:pPr indent="270510" algn="just">
                  <a:spcBef>
                    <a:spcPts val="0"/>
                  </a:spcBef>
                  <a:spcAft>
                    <a:spcPts val="0"/>
                  </a:spcAft>
                </a:pPr>
                <a:endParaRPr lang="en-CA" altLang="zh-CN" sz="2000"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sz="2000" dirty="0">
                    <a:effectLst/>
                    <a:cs typeface="Helvetica" panose="020B0604020202020204" pitchFamily="34" charset="0"/>
                  </a:rPr>
                  <a:t>如果样本是独立抽样，干扰项满足同方差</a:t>
                </a:r>
                <a14:m>
                  <m:oMath xmlns:m="http://schemas.openxmlformats.org/officeDocument/2006/math">
                    <m:r>
                      <a:rPr lang="en-CA" sz="2000" i="1">
                        <a:effectLst/>
                        <a:latin typeface="Cambria Math" panose="02040503050406030204" pitchFamily="18" charset="0"/>
                        <a:cs typeface="Times New Roman" panose="02020603050405020304" pitchFamily="18" charset="0"/>
                      </a:rPr>
                      <m:t>𝐸</m:t>
                    </m:r>
                    <m:r>
                      <a:rPr lang="en-CA" sz="2000" i="1">
                        <a:effectLst/>
                        <a:latin typeface="Cambria Math" panose="02040503050406030204" pitchFamily="18" charset="0"/>
                        <a:cs typeface="Times New Roman" panose="02020603050405020304" pitchFamily="18" charset="0"/>
                      </a:rPr>
                      <m:t>(</m:t>
                    </m:r>
                    <m:sSubSup>
                      <m:sSubSupPr>
                        <m:ctrlPr>
                          <a:rPr lang="en-CA" sz="2000" i="1">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up>
                        <m:r>
                          <a:rPr lang="en-CA" sz="2000" i="1">
                            <a:effectLst/>
                            <a:latin typeface="Cambria Math" panose="02040503050406030204" pitchFamily="18" charset="0"/>
                            <a:cs typeface="Times New Roman" panose="02020603050405020304" pitchFamily="18" charset="0"/>
                          </a:rPr>
                          <m:t>2</m:t>
                        </m:r>
                      </m:sup>
                    </m:sSub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Times New Roman" panose="02020603050405020304" pitchFamily="18" charset="0"/>
                      </a:rPr>
                      <m:t>𝐸</m:t>
                    </m:r>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𝑗</m:t>
                        </m:r>
                      </m:sub>
                    </m:sSub>
                    <m:r>
                      <a:rPr lang="en-CA" sz="2000" i="1">
                        <a:effectLst/>
                        <a:latin typeface="Cambria Math" panose="02040503050406030204" pitchFamily="18" charset="0"/>
                        <a:cs typeface="Times New Roman" panose="02020603050405020304" pitchFamily="18" charset="0"/>
                      </a:rPr>
                      <m:t>)=0</m:t>
                    </m:r>
                  </m:oMath>
                </a14:m>
                <a:r>
                  <a:rPr lang="zh-CN" sz="2000" dirty="0">
                    <a:effectLst/>
                    <a:cs typeface="Helvetica" panose="020B0604020202020204" pitchFamily="34" charset="0"/>
                  </a:rPr>
                  <a:t>。我们知道估计系数的方差为</a:t>
                </a: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𝑋</m:t>
                        </m:r>
                      </m:e>
                      <m:sup>
                        <m:r>
                          <a:rPr lang="en-CA" sz="2000" i="1">
                            <a:effectLst/>
                            <a:latin typeface="Cambria Math" panose="02040503050406030204" pitchFamily="18" charset="0"/>
                            <a:cs typeface="Times New Roman" panose="02020603050405020304" pitchFamily="18" charset="0"/>
                          </a:rPr>
                          <m:t>′</m:t>
                        </m:r>
                      </m:sup>
                    </m:sSup>
                    <m:r>
                      <a:rPr lang="en-CA" sz="2000" i="1">
                        <a:effectLst/>
                        <a:latin typeface="Cambria Math" panose="02040503050406030204" pitchFamily="18" charset="0"/>
                        <a:cs typeface="Times New Roman" panose="02020603050405020304" pitchFamily="18" charset="0"/>
                      </a:rPr>
                      <m:t>𝑋</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m:t>
                        </m:r>
                      </m:e>
                      <m:sup>
                        <m:r>
                          <a:rPr lang="en-CA" sz="2000" i="1">
                            <a:effectLst/>
                            <a:latin typeface="Cambria Math" panose="02040503050406030204" pitchFamily="18" charset="0"/>
                            <a:cs typeface="Times New Roman" panose="02020603050405020304" pitchFamily="18" charset="0"/>
                          </a:rPr>
                          <m:t>−1</m:t>
                        </m:r>
                      </m:sup>
                    </m:sSup>
                  </m:oMath>
                </a14:m>
                <a:r>
                  <a:rPr lang="zh-CN" sz="2000" dirty="0">
                    <a:effectLst/>
                    <a:cs typeface="Helvetica" panose="020B0604020202020204" pitchFamily="34" charset="0"/>
                  </a:rPr>
                  <a:t>，因为</a:t>
                </a:r>
                <a14:m>
                  <m:oMath xmlns:m="http://schemas.openxmlformats.org/officeDocument/2006/math">
                    <m:r>
                      <a:rPr lang="en-CA" sz="2000" i="1">
                        <a:effectLst/>
                        <a:latin typeface="Cambria Math" panose="02040503050406030204" pitchFamily="18" charset="0"/>
                        <a:cs typeface="Times New Roman" panose="02020603050405020304" pitchFamily="18" charset="0"/>
                      </a:rPr>
                      <m:t>𝑋</m:t>
                    </m:r>
                  </m:oMath>
                </a14:m>
                <a:r>
                  <a:rPr lang="zh-CN" sz="2000" dirty="0">
                    <a:effectLst/>
                    <a:cs typeface="Helvetica" panose="020B0604020202020204" pitchFamily="34" charset="0"/>
                  </a:rPr>
                  <a:t>只有</a:t>
                </a:r>
                <a:r>
                  <a:rPr lang="en-CA" sz="2000" dirty="0">
                    <a:effectLst/>
                    <a:cs typeface="Helvetica" panose="020B0604020202020204" pitchFamily="34" charset="0"/>
                  </a:rPr>
                  <a:t>1</a:t>
                </a:r>
                <a:r>
                  <a:rPr lang="zh-CN" sz="2000" dirty="0">
                    <a:effectLst/>
                    <a:cs typeface="Helvetica" panose="020B0604020202020204" pitchFamily="34" charset="0"/>
                  </a:rPr>
                  <a:t>一个变量（</a:t>
                </a:r>
                <a14:m>
                  <m:oMath xmlns:m="http://schemas.openxmlformats.org/officeDocument/2006/math">
                    <m:r>
                      <a:rPr lang="en-CA" sz="2000" i="1">
                        <a:effectLst/>
                        <a:latin typeface="Cambria Math" panose="02040503050406030204" pitchFamily="18" charset="0"/>
                        <a:cs typeface="Helvetica" panose="020B0604020202020204" pitchFamily="34" charset="0"/>
                      </a:rPr>
                      <m:t>𝑋</m:t>
                    </m:r>
                    <m:r>
                      <a:rPr lang="en-CA" sz="2000" i="1">
                        <a:effectLst/>
                        <a:latin typeface="Cambria Math" panose="02040503050406030204" pitchFamily="18" charset="0"/>
                        <a:cs typeface="Helvetica" panose="020B0604020202020204" pitchFamily="34" charset="0"/>
                      </a:rPr>
                      <m:t>=</m:t>
                    </m:r>
                    <m:d>
                      <m:dPr>
                        <m:begChr m:val="["/>
                        <m:endChr m:val="]"/>
                        <m:ctrlPr>
                          <a:rPr lang="en-CA" sz="2000" i="1">
                            <a:effectLst/>
                            <a:latin typeface="Cambria Math" panose="02040503050406030204" pitchFamily="18" charset="0"/>
                            <a:cs typeface="Helvetica" panose="020B0604020202020204" pitchFamily="34" charset="0"/>
                          </a:rPr>
                        </m:ctrlPr>
                      </m:dPr>
                      <m:e>
                        <m:r>
                          <a:rPr lang="en-CA" sz="2000" i="1">
                            <a:effectLst/>
                            <a:latin typeface="Cambria Math" panose="02040503050406030204" pitchFamily="18" charset="0"/>
                            <a:cs typeface="Helvetica" panose="020B0604020202020204" pitchFamily="34" charset="0"/>
                          </a:rPr>
                          <m:t>1, 1, ... 1</m:t>
                        </m:r>
                      </m:e>
                    </m:d>
                    <m:r>
                      <a:rPr lang="en-CA" sz="2000" i="1">
                        <a:effectLst/>
                        <a:latin typeface="Cambria Math" panose="02040503050406030204" pitchFamily="18" charset="0"/>
                        <a:cs typeface="Helvetica" panose="020B0604020202020204" pitchFamily="34" charset="0"/>
                      </a:rPr>
                      <m:t>′≡</m:t>
                    </m:r>
                    <m:r>
                      <a:rPr lang="en-CA" sz="2000" b="1" i="1">
                        <a:effectLst/>
                        <a:latin typeface="Cambria Math" panose="02040503050406030204" pitchFamily="18" charset="0"/>
                        <a:cs typeface="Helvetica" panose="020B0604020202020204" pitchFamily="34" charset="0"/>
                      </a:rPr>
                      <m:t>𝟏</m:t>
                    </m:r>
                  </m:oMath>
                </a14:m>
                <a:r>
                  <a:rPr lang="zh-CN" sz="2000" dirty="0">
                    <a:effectLst/>
                    <a:cs typeface="Helvetica" panose="020B0604020202020204" pitchFamily="34" charset="0"/>
                  </a:rPr>
                  <a:t>），因此</a:t>
                </a:r>
                <a:endParaRPr lang="en-CA" altLang="zh-CN" sz="2000" dirty="0">
                  <a:effectLst/>
                  <a:cs typeface="Helvetica" panose="020B0604020202020204" pitchFamily="34" charset="0"/>
                </a:endParaRPr>
              </a:p>
              <a:p>
                <a:pPr algn="just">
                  <a:spcBef>
                    <a:spcPts val="0"/>
                  </a:spcBef>
                  <a:spcAft>
                    <a:spcPts val="0"/>
                  </a:spcAft>
                </a:pPr>
                <a:endParaRPr lang="en-CA" sz="2000" i="1" dirty="0">
                  <a:effectLst/>
                  <a:cs typeface="Times New Roman" panose="02020603050405020304" pitchFamily="18" charset="0"/>
                </a:endParaRPr>
              </a:p>
              <a:p>
                <a:pPr algn="ctr">
                  <a:spcBef>
                    <a:spcPts val="0"/>
                  </a:spcBef>
                  <a:spcAft>
                    <a:spcPts val="0"/>
                  </a:spcAft>
                </a:pP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𝑋</m:t>
                        </m:r>
                      </m:e>
                      <m:sup>
                        <m:r>
                          <a:rPr lang="en-CA" sz="2000" i="1">
                            <a:effectLst/>
                            <a:latin typeface="Cambria Math" panose="02040503050406030204" pitchFamily="18" charset="0"/>
                            <a:cs typeface="Times New Roman" panose="02020603050405020304" pitchFamily="18" charset="0"/>
                          </a:rPr>
                          <m:t>′</m:t>
                        </m:r>
                      </m:sup>
                    </m:sSup>
                    <m:r>
                      <a:rPr lang="en-CA" sz="2000" i="1">
                        <a:effectLst/>
                        <a:latin typeface="Cambria Math" panose="02040503050406030204" pitchFamily="18" charset="0"/>
                        <a:cs typeface="Times New Roman" panose="02020603050405020304" pitchFamily="18" charset="0"/>
                      </a:rPr>
                      <m:t>𝑋</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m:t>
                        </m:r>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m:t>
                        </m:r>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m:t>
                    </m:r>
                    <m:f>
                      <m:fPr>
                        <m:ctrlPr>
                          <a:rPr lang="en-CA" sz="2000" i="1">
                            <a:effectLst/>
                            <a:latin typeface="Cambria Math" panose="02040503050406030204" pitchFamily="18" charset="0"/>
                            <a:cs typeface="Times New Roman" panose="02020603050405020304" pitchFamily="18" charset="0"/>
                          </a:rPr>
                        </m:ctrlPr>
                      </m:fPr>
                      <m:num>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num>
                      <m:den>
                        <m:r>
                          <a:rPr lang="en-CA" sz="2000" i="1">
                            <a:effectLst/>
                            <a:latin typeface="Cambria Math" panose="02040503050406030204" pitchFamily="18" charset="0"/>
                            <a:cs typeface="Times New Roman" panose="02020603050405020304" pitchFamily="18" charset="0"/>
                          </a:rPr>
                          <m:t>𝑁</m:t>
                        </m:r>
                      </m:den>
                    </m:f>
                    <m:r>
                      <a:rPr lang="en-CA" sz="2000" b="0" i="1" smtClean="0">
                        <a:effectLst/>
                        <a:latin typeface="Cambria Math" panose="02040503050406030204" pitchFamily="18" charset="0"/>
                        <a:cs typeface="Times New Roman" panose="02020603050405020304" pitchFamily="18" charset="0"/>
                      </a:rPr>
                      <m:t>=</m:t>
                    </m:r>
                    <m:f>
                      <m:fPr>
                        <m:ctrlPr>
                          <a:rPr lang="en-CA" sz="2000" i="1">
                            <a:effectLst/>
                            <a:latin typeface="Cambria Math" panose="02040503050406030204" pitchFamily="18" charset="0"/>
                            <a:cs typeface="Times New Roman" panose="02020603050405020304" pitchFamily="18" charset="0"/>
                          </a:rPr>
                        </m:ctrlPr>
                      </m:fPr>
                      <m:num>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5</m:t>
                            </m:r>
                          </m:e>
                          <m:sup>
                            <m:r>
                              <a:rPr lang="en-CA" sz="2000" i="1">
                                <a:effectLst/>
                                <a:latin typeface="Cambria Math" panose="02040503050406030204" pitchFamily="18" charset="0"/>
                                <a:cs typeface="Times New Roman" panose="02020603050405020304" pitchFamily="18" charset="0"/>
                              </a:rPr>
                              <m:t>2</m:t>
                            </m:r>
                          </m:sup>
                        </m:sSup>
                      </m:num>
                      <m:den>
                        <m:r>
                          <a:rPr lang="en-CA" sz="2000" i="1">
                            <a:effectLst/>
                            <a:latin typeface="Cambria Math" panose="02040503050406030204" pitchFamily="18" charset="0"/>
                            <a:cs typeface="Times New Roman" panose="02020603050405020304" pitchFamily="18" charset="0"/>
                          </a:rPr>
                          <m:t>100</m:t>
                        </m:r>
                      </m:den>
                    </m:f>
                  </m:oMath>
                </a14:m>
                <a:r>
                  <a:rPr lang="zh-CN" sz="2000" dirty="0">
                    <a:effectLst/>
                    <a:cs typeface="Helvetica" panose="020B0604020202020204" pitchFamily="34" charset="0"/>
                  </a:rPr>
                  <a:t>。</a:t>
                </a:r>
                <a:endParaRPr lang="en-CA" altLang="zh-CN" sz="2000" dirty="0">
                  <a:effectLst/>
                  <a:cs typeface="Helvetica" panose="020B0604020202020204" pitchFamily="34" charset="0"/>
                </a:endParaRPr>
              </a:p>
              <a:p>
                <a:pPr algn="ctr">
                  <a:spcBef>
                    <a:spcPts val="0"/>
                  </a:spcBef>
                  <a:spcAft>
                    <a:spcPts val="0"/>
                  </a:spcAft>
                </a:pPr>
                <a:endParaRPr lang="en-CA" altLang="zh-CN" sz="2000"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sz="2000" dirty="0">
                    <a:effectLst/>
                    <a:cs typeface="Helvetica" panose="020B0604020202020204" pitchFamily="34" charset="0"/>
                  </a:rPr>
                  <a:t>可见只有常数项的回归方程，在同方差（不同观测点的干扰项方差相同并且不相关）的情况下，得到的结果和通常使用的（假设样本独立）样本均值估计方法所得的结果是一致的。</a:t>
                </a:r>
                <a:endParaRPr lang="en-CA" sz="2000"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D69ACF9-5586-4B0E-A771-40B642538F54}"/>
                  </a:ext>
                </a:extLst>
              </p:cNvPr>
              <p:cNvSpPr>
                <a:spLocks noGrp="1" noRot="1" noChangeAspect="1" noMove="1" noResize="1" noEditPoints="1" noAdjustHandles="1" noChangeArrowheads="1" noChangeShapeType="1" noTextEdit="1"/>
              </p:cNvSpPr>
              <p:nvPr>
                <p:ph type="body" idx="1"/>
              </p:nvPr>
            </p:nvSpPr>
            <p:spPr>
              <a:blipFill>
                <a:blip r:embed="rId3"/>
                <a:stretch>
                  <a:fillRect l="-467" t="-1460" r="-467" b="-778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C56F6A0-8073-4543-9637-6CFF1E1A05A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264496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C2D00-E39E-4F53-84FD-377664AFA4CA}"/>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9DBB46D-714D-440F-86F4-902D2A05AF94}"/>
                  </a:ext>
                </a:extLst>
              </p:cNvPr>
              <p:cNvSpPr>
                <a:spLocks noGrp="1"/>
              </p:cNvSpPr>
              <p:nvPr>
                <p:ph type="body" idx="1"/>
              </p:nvPr>
            </p:nvSpPr>
            <p:spPr/>
            <p:txBody>
              <a:bodyPr/>
              <a:lstStyle/>
              <a:p>
                <a:pPr marL="285750" indent="-285750">
                  <a:buFont typeface="Arial" panose="020B0604020202020204" pitchFamily="34" charset="0"/>
                  <a:buChar char="•"/>
                </a:pPr>
                <a:r>
                  <a:rPr lang="zh-CN" sz="2000" dirty="0">
                    <a:effectLst/>
                    <a:cs typeface="Helvetica" panose="020B0604020202020204" pitchFamily="34" charset="0"/>
                  </a:rPr>
                  <a:t>如果同一个学校的学生成绩是相关的，我们可以把同一个学校的学生当成一个集群，</a:t>
                </a:r>
                <a:endParaRPr lang="en-CA" altLang="zh-CN" sz="2000" dirty="0">
                  <a:effectLst/>
                  <a:cs typeface="Helvetica" panose="020B0604020202020204" pitchFamily="34" charset="0"/>
                </a:endParaRPr>
              </a:p>
              <a:p>
                <a:pPr algn="ctr"/>
                <a:endParaRPr lang="en-CA" sz="2000" i="1" dirty="0">
                  <a:effectLst/>
                  <a:cs typeface="Helvetica" panose="020B0604020202020204" pitchFamily="34" charset="0"/>
                </a:endParaRPr>
              </a:p>
              <a:p>
                <a:pPr algn="ctr"/>
                <a14:m>
                  <m:oMath xmlns:m="http://schemas.openxmlformats.org/officeDocument/2006/math">
                    <m:sSub>
                      <m:sSubPr>
                        <m:ctrlPr>
                          <a:rPr lang="en-CA" sz="2000" i="1" smtClean="0">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𝑔𝑡</m:t>
                        </m:r>
                      </m:sub>
                    </m:sSub>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𝛼</m:t>
                    </m:r>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𝑒</m:t>
                        </m:r>
                      </m:e>
                      <m:sub>
                        <m:r>
                          <a:rPr lang="en-CA" sz="2000" i="1">
                            <a:effectLst/>
                            <a:latin typeface="Cambria Math" panose="02040503050406030204" pitchFamily="18" charset="0"/>
                            <a:cs typeface="Helvetica" panose="020B0604020202020204" pitchFamily="34" charset="0"/>
                          </a:rPr>
                          <m:t>𝑔𝑡</m:t>
                        </m:r>
                      </m:sub>
                    </m:sSub>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𝑔</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𝐺</m:t>
                    </m:r>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𝑡</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𝑇</m:t>
                    </m:r>
                  </m:oMath>
                </a14:m>
                <a:endParaRPr lang="en-CA" sz="2000" dirty="0">
                  <a:effectLst/>
                  <a:cs typeface="Helvetica" panose="020B0604020202020204" pitchFamily="34" charset="0"/>
                </a:endParaRPr>
              </a:p>
              <a:p>
                <a:pPr algn="ctr"/>
                <a:endParaRPr lang="en-CA" sz="2000" i="1" dirty="0">
                  <a:effectLst/>
                  <a:cs typeface="Helvetica" panose="020B0604020202020204" pitchFamily="34" charset="0"/>
                </a:endParaRPr>
              </a:p>
              <a:p>
                <a14:m>
                  <m:oMath xmlns:m="http://schemas.openxmlformats.org/officeDocument/2006/math">
                    <m:r>
                      <a:rPr lang="en-CA" sz="2000" i="1" smtClean="0">
                        <a:effectLst/>
                        <a:latin typeface="Cambria Math" panose="02040503050406030204" pitchFamily="18" charset="0"/>
                        <a:cs typeface="Helvetica" panose="020B0604020202020204" pitchFamily="34" charset="0"/>
                      </a:rPr>
                      <m:t>𝑔</m:t>
                    </m:r>
                  </m:oMath>
                </a14:m>
                <a:r>
                  <a:rPr lang="zh-CN" sz="2000" dirty="0">
                    <a:effectLst/>
                    <a:cs typeface="Helvetica" panose="020B0604020202020204" pitchFamily="34" charset="0"/>
                  </a:rPr>
                  <a:t>代表学校，</a:t>
                </a:r>
                <a14:m>
                  <m:oMath xmlns:m="http://schemas.openxmlformats.org/officeDocument/2006/math">
                    <m:r>
                      <a:rPr lang="en-CA" sz="2000" i="1">
                        <a:effectLst/>
                        <a:latin typeface="Cambria Math" panose="02040503050406030204" pitchFamily="18" charset="0"/>
                        <a:cs typeface="Helvetica" panose="020B0604020202020204" pitchFamily="34" charset="0"/>
                      </a:rPr>
                      <m:t>𝐺</m:t>
                    </m:r>
                  </m:oMath>
                </a14:m>
                <a:r>
                  <a:rPr lang="zh-CN" sz="2000" dirty="0">
                    <a:effectLst/>
                    <a:cs typeface="Helvetica" panose="020B0604020202020204" pitchFamily="34" charset="0"/>
                  </a:rPr>
                  <a:t>是集群（学校）数量，</a:t>
                </a:r>
                <a14:m>
                  <m:oMath xmlns:m="http://schemas.openxmlformats.org/officeDocument/2006/math">
                    <m:r>
                      <a:rPr lang="en-CA" sz="2000" i="1">
                        <a:effectLst/>
                        <a:latin typeface="Cambria Math" panose="02040503050406030204" pitchFamily="18" charset="0"/>
                        <a:cs typeface="Helvetica" panose="020B0604020202020204" pitchFamily="34" charset="0"/>
                      </a:rPr>
                      <m:t>𝑡</m:t>
                    </m:r>
                  </m:oMath>
                </a14:m>
                <a:r>
                  <a:rPr lang="zh-CN" sz="2000" dirty="0">
                    <a:effectLst/>
                    <a:cs typeface="Helvetica" panose="020B0604020202020204" pitchFamily="34" charset="0"/>
                  </a:rPr>
                  <a:t>代表学生，</a:t>
                </a:r>
                <a14:m>
                  <m:oMath xmlns:m="http://schemas.openxmlformats.org/officeDocument/2006/math">
                    <m:r>
                      <a:rPr lang="en-CA" sz="2000" i="1">
                        <a:effectLst/>
                        <a:latin typeface="Cambria Math" panose="02040503050406030204" pitchFamily="18" charset="0"/>
                        <a:cs typeface="Helvetica" panose="020B0604020202020204" pitchFamily="34" charset="0"/>
                      </a:rPr>
                      <m:t>𝑇</m:t>
                    </m:r>
                  </m:oMath>
                </a14:m>
                <a:r>
                  <a:rPr lang="zh-CN" sz="2000" dirty="0">
                    <a:effectLst/>
                    <a:cs typeface="Helvetica" panose="020B0604020202020204" pitchFamily="34" charset="0"/>
                  </a:rPr>
                  <a:t>是每个学校的学生人数。</a:t>
                </a:r>
                <a:endParaRPr lang="en-CA" altLang="zh-CN" sz="2000" dirty="0">
                  <a:effectLst/>
                  <a:cs typeface="Helvetica" panose="020B0604020202020204" pitchFamily="34" charset="0"/>
                </a:endParaRPr>
              </a:p>
              <a:p>
                <a:endParaRPr lang="en-CA" altLang="zh-CN" sz="2000" dirty="0">
                  <a:effectLst/>
                  <a:cs typeface="Helvetica" panose="020B0604020202020204" pitchFamily="34" charset="0"/>
                </a:endParaRPr>
              </a:p>
              <a:p>
                <a:pPr marL="285750" indent="-285750">
                  <a:buFont typeface="Arial" panose="020B0604020202020204" pitchFamily="34" charset="0"/>
                  <a:buChar char="•"/>
                </a:pPr>
                <a:r>
                  <a:rPr lang="zh-CN" altLang="en-US" sz="2000" dirty="0">
                    <a:cs typeface="Helvetica" panose="020B0604020202020204" pitchFamily="34" charset="0"/>
                  </a:rPr>
                  <a:t>如果</a:t>
                </a:r>
                <a:r>
                  <a:rPr lang="zh-CN" sz="2000" dirty="0">
                    <a:effectLst/>
                    <a:cs typeface="Helvetica" panose="020B0604020202020204" pitchFamily="34" charset="0"/>
                  </a:rPr>
                  <a:t>学生成绩和全市平均成绩的差异</a:t>
                </a:r>
                <a14:m>
                  <m:oMath xmlns:m="http://schemas.openxmlformats.org/officeDocument/2006/math">
                    <m:sSub>
                      <m:sSubPr>
                        <m:ctrlPr>
                          <a:rPr lang="en-CA" sz="2000" i="1" smtClean="0">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𝑒</m:t>
                        </m:r>
                      </m:e>
                      <m:sub>
                        <m:r>
                          <a:rPr lang="en-CA" sz="2000" i="1">
                            <a:effectLst/>
                            <a:latin typeface="Cambria Math" panose="02040503050406030204" pitchFamily="18" charset="0"/>
                            <a:cs typeface="Helvetica" panose="020B0604020202020204" pitchFamily="34" charset="0"/>
                          </a:rPr>
                          <m:t>𝑔𝑡</m:t>
                        </m:r>
                      </m:sub>
                    </m:sSub>
                  </m:oMath>
                </a14:m>
                <a:r>
                  <a:rPr lang="zh-CN" sz="2000" dirty="0">
                    <a:effectLst/>
                    <a:cs typeface="Helvetica" panose="020B0604020202020204" pitchFamily="34" charset="0"/>
                  </a:rPr>
                  <a:t>是受到集群（学校）因素和个人因素影响的</a:t>
                </a:r>
                <a:r>
                  <a:rPr lang="zh-CN" altLang="en-US" sz="2000" dirty="0">
                    <a:effectLst/>
                    <a:cs typeface="Helvetica" panose="020B0604020202020204" pitchFamily="34" charset="0"/>
                  </a:rPr>
                  <a:t>，</a:t>
                </a:r>
                <a:r>
                  <a:rPr lang="zh-CN" sz="2000" dirty="0">
                    <a:effectLst/>
                    <a:cs typeface="Helvetica" panose="020B0604020202020204" pitchFamily="34" charset="0"/>
                  </a:rPr>
                  <a:t>干扰项</a:t>
                </a:r>
                <a:r>
                  <a:rPr lang="zh-CN" altLang="en-US" sz="2000" dirty="0">
                    <a:effectLst/>
                    <a:cs typeface="Helvetica" panose="020B0604020202020204" pitchFamily="34" charset="0"/>
                  </a:rPr>
                  <a:t>可以</a:t>
                </a:r>
                <a:r>
                  <a:rPr lang="zh-CN" sz="2000" dirty="0">
                    <a:effectLst/>
                    <a:cs typeface="Helvetica" panose="020B0604020202020204" pitchFamily="34" charset="0"/>
                  </a:rPr>
                  <a:t>分解为</a:t>
                </a:r>
                <a:r>
                  <a:rPr lang="zh-CN" sz="2000" dirty="0">
                    <a:effectLst/>
                    <a:cs typeface="Times New Roman" panose="02020603050405020304" pitchFamily="18" charset="0"/>
                  </a:rPr>
                  <a:t>两部分</a:t>
                </a:r>
                <a:endParaRPr lang="en-CA" altLang="zh-CN" sz="2000" dirty="0">
                  <a:effectLst/>
                  <a:cs typeface="Times New Roman" panose="02020603050405020304" pitchFamily="18" charset="0"/>
                </a:endParaRPr>
              </a:p>
              <a:p>
                <a:endParaRPr lang="en-CA" altLang="zh-CN" sz="2000" dirty="0">
                  <a:cs typeface="Helvetica" panose="020B0604020202020204" pitchFamily="34" charset="0"/>
                </a:endParaRPr>
              </a:p>
              <a:p>
                <a:pPr algn="ctr"/>
                <a14:m>
                  <m:oMath xmlns:m="http://schemas.openxmlformats.org/officeDocument/2006/math">
                    <m:sSub>
                      <m:sSubPr>
                        <m:ctrlPr>
                          <a:rPr lang="en-CA" sz="2000" i="1" smtClean="0">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𝑔𝑡</m:t>
                        </m:r>
                      </m:sub>
                    </m:sSub>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𝛼</m:t>
                    </m:r>
                    <m:r>
                      <a:rPr lang="en-CA" sz="2000" i="1">
                        <a:effectLst/>
                        <a:latin typeface="Cambria Math" panose="02040503050406030204" pitchFamily="18" charset="0"/>
                        <a:cs typeface="Helvetica" panose="020B0604020202020204" pitchFamily="34" charset="0"/>
                      </a:rPr>
                      <m:t>+</m:t>
                    </m:r>
                    <m:limLow>
                      <m:limLowPr>
                        <m:ctrlPr>
                          <a:rPr lang="en-CA" sz="2000" i="1">
                            <a:effectLst/>
                            <a:latin typeface="Cambria Math" panose="02040503050406030204" pitchFamily="18" charset="0"/>
                            <a:cs typeface="Helvetica" panose="020B0604020202020204" pitchFamily="34" charset="0"/>
                          </a:rPr>
                        </m:ctrlPr>
                      </m:limLowPr>
                      <m:e>
                        <m:groupChr>
                          <m:groupChrPr>
                            <m:chr m:val="⏟"/>
                            <m:ctrlPr>
                              <a:rPr lang="en-CA" sz="2000" i="1">
                                <a:effectLst/>
                                <a:latin typeface="Cambria Math" panose="02040503050406030204" pitchFamily="18" charset="0"/>
                                <a:cs typeface="Helvetica" panose="020B0604020202020204" pitchFamily="34" charset="0"/>
                              </a:rPr>
                            </m:ctrlPr>
                          </m:groupChr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𝑐</m:t>
                                </m:r>
                              </m:e>
                              <m:sub>
                                <m:r>
                                  <a:rPr lang="en-CA" sz="2000" i="1">
                                    <a:effectLst/>
                                    <a:latin typeface="Cambria Math" panose="02040503050406030204" pitchFamily="18" charset="0"/>
                                    <a:cs typeface="Helvetica" panose="020B0604020202020204" pitchFamily="34" charset="0"/>
                                  </a:rPr>
                                  <m:t>𝑔</m:t>
                                </m:r>
                              </m:sub>
                            </m:sSub>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𝑣</m:t>
                                </m:r>
                              </m:e>
                              <m:sub>
                                <m:r>
                                  <a:rPr lang="en-CA" sz="2000" i="1">
                                    <a:effectLst/>
                                    <a:latin typeface="Cambria Math" panose="02040503050406030204" pitchFamily="18" charset="0"/>
                                    <a:cs typeface="Helvetica" panose="020B0604020202020204" pitchFamily="34" charset="0"/>
                                  </a:rPr>
                                  <m:t>𝑔𝑡</m:t>
                                </m:r>
                              </m:sub>
                            </m:sSub>
                          </m:e>
                        </m:groupChr>
                      </m:e>
                      <m:lim>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𝑒</m:t>
                            </m:r>
                          </m:e>
                          <m:sub>
                            <m:r>
                              <a:rPr lang="en-CA" sz="2000" i="1">
                                <a:effectLst/>
                                <a:latin typeface="Cambria Math" panose="02040503050406030204" pitchFamily="18" charset="0"/>
                                <a:cs typeface="Helvetica" panose="020B0604020202020204" pitchFamily="34" charset="0"/>
                              </a:rPr>
                              <m:t>𝑔𝑡</m:t>
                            </m:r>
                          </m:sub>
                        </m:sSub>
                      </m:lim>
                    </m:limLow>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𝑔</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𝐺</m:t>
                    </m:r>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𝑡</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𝑇</m:t>
                    </m:r>
                  </m:oMath>
                </a14:m>
                <a:endParaRPr lang="en-CA" sz="2000" dirty="0">
                  <a:effectLst/>
                  <a:cs typeface="Helvetica" panose="020B0604020202020204" pitchFamily="34" charset="0"/>
                </a:endParaRPr>
              </a:p>
              <a:p>
                <a:r>
                  <a:rPr lang="zh-CN" altLang="en-US" sz="2000" dirty="0">
                    <a:cs typeface="Times New Roman" panose="02020603050405020304" pitchFamily="18" charset="0"/>
                  </a:rPr>
                  <a:t>其中</a:t>
                </a:r>
                <a:r>
                  <a:rPr lang="zh-CN" altLang="en-US" sz="2000" dirty="0"/>
                  <a:t> </a:t>
                </a:r>
                <a14:m>
                  <m:oMath xmlns:m="http://schemas.openxmlformats.org/officeDocument/2006/math">
                    <m:sSub>
                      <m:sSubPr>
                        <m:ctrlPr>
                          <a:rPr lang="en-CA" sz="2000" i="1">
                            <a:latin typeface="Cambria Math" panose="02040503050406030204" pitchFamily="18" charset="0"/>
                            <a:cs typeface="Times New Roman" panose="02020603050405020304" pitchFamily="18" charset="0"/>
                          </a:rPr>
                        </m:ctrlPr>
                      </m:sSubPr>
                      <m:e>
                        <m:r>
                          <a:rPr lang="en-CA" sz="2000" i="1">
                            <a:latin typeface="Cambria Math" panose="02040503050406030204" pitchFamily="18" charset="0"/>
                            <a:cs typeface="Times New Roman" panose="02020603050405020304" pitchFamily="18" charset="0"/>
                          </a:rPr>
                          <m:t>𝑐</m:t>
                        </m:r>
                      </m:e>
                      <m:sub>
                        <m:r>
                          <a:rPr lang="en-CA" sz="2000" i="1">
                            <a:latin typeface="Cambria Math" panose="02040503050406030204" pitchFamily="18" charset="0"/>
                            <a:cs typeface="Times New Roman" panose="02020603050405020304" pitchFamily="18" charset="0"/>
                          </a:rPr>
                          <m:t>𝑔</m:t>
                        </m:r>
                      </m:sub>
                    </m:sSub>
                  </m:oMath>
                </a14:m>
                <a:r>
                  <a:rPr lang="zh-CN" altLang="en-US" sz="2000" dirty="0">
                    <a:cs typeface="Times New Roman" panose="02020603050405020304" pitchFamily="18" charset="0"/>
                  </a:rPr>
                  <a:t>是集群因素造成的学习成绩差异，</a:t>
                </a:r>
                <a14:m>
                  <m:oMath xmlns:m="http://schemas.openxmlformats.org/officeDocument/2006/math">
                    <m:sSub>
                      <m:sSubPr>
                        <m:ctrlPr>
                          <a:rPr lang="en-CA" sz="2000" i="1">
                            <a:latin typeface="Cambria Math" panose="02040503050406030204" pitchFamily="18" charset="0"/>
                            <a:cs typeface="Times New Roman" panose="02020603050405020304" pitchFamily="18" charset="0"/>
                          </a:rPr>
                        </m:ctrlPr>
                      </m:sSubPr>
                      <m:e>
                        <m:r>
                          <a:rPr lang="en-CA" sz="2000" i="1">
                            <a:latin typeface="Cambria Math" panose="02040503050406030204" pitchFamily="18" charset="0"/>
                            <a:cs typeface="Times New Roman" panose="02020603050405020304" pitchFamily="18" charset="0"/>
                          </a:rPr>
                          <m:t>𝑣</m:t>
                        </m:r>
                      </m:e>
                      <m:sub>
                        <m:r>
                          <a:rPr lang="en-CA" sz="2000" i="1">
                            <a:latin typeface="Cambria Math" panose="02040503050406030204" pitchFamily="18" charset="0"/>
                            <a:cs typeface="Times New Roman" panose="02020603050405020304" pitchFamily="18" charset="0"/>
                          </a:rPr>
                          <m:t>𝑔𝑡</m:t>
                        </m:r>
                      </m:sub>
                    </m:sSub>
                  </m:oMath>
                </a14:m>
                <a:r>
                  <a:rPr lang="zh-CN" altLang="en-US" sz="2000" dirty="0">
                    <a:cs typeface="Times New Roman" panose="02020603050405020304" pitchFamily="18" charset="0"/>
                  </a:rPr>
                  <a:t>是学生</a:t>
                </a:r>
                <a14:m>
                  <m:oMath xmlns:m="http://schemas.openxmlformats.org/officeDocument/2006/math">
                    <m:r>
                      <m:rPr>
                        <m:sty m:val="p"/>
                      </m:rPr>
                      <a:rPr lang="en-CA" sz="2000">
                        <a:latin typeface="Cambria Math" panose="02040503050406030204" pitchFamily="18" charset="0"/>
                        <a:cs typeface="Times New Roman" panose="02020603050405020304" pitchFamily="18" charset="0"/>
                      </a:rPr>
                      <m:t>t</m:t>
                    </m:r>
                  </m:oMath>
                </a14:m>
                <a:r>
                  <a:rPr lang="zh-CN" altLang="en-US" sz="2000" dirty="0">
                    <a:cs typeface="Times New Roman" panose="02020603050405020304" pitchFamily="18" charset="0"/>
                  </a:rPr>
                  <a:t>个人因素造成的学习成绩差异。</a:t>
                </a:r>
                <a:endParaRPr lang="en-CA" altLang="zh-CN" sz="2000" dirty="0">
                  <a:cs typeface="Times New Roman" panose="02020603050405020304" pitchFamily="18" charset="0"/>
                </a:endParaRPr>
              </a:p>
              <a:p>
                <a:endParaRPr lang="en-CA" altLang="zh-CN" sz="2000" dirty="0">
                  <a:cs typeface="Times New Roman" panose="02020603050405020304" pitchFamily="18" charset="0"/>
                </a:endParaRPr>
              </a:p>
              <a:p>
                <a:pPr marL="285750" indent="-285750">
                  <a:buFont typeface="Arial" panose="020B0604020202020204" pitchFamily="34" charset="0"/>
                  <a:buChar char="•"/>
                </a:pPr>
                <a:r>
                  <a:rPr lang="zh-CN" sz="2000" dirty="0">
                    <a:effectLst/>
                    <a:cs typeface="Helvetica" panose="020B0604020202020204" pitchFamily="34" charset="0"/>
                  </a:rPr>
                  <a:t>在这种情况下，对于同一个学校的学生，他们有共同的干扰因素</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𝑐</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Helvetica" panose="020B0604020202020204" pitchFamily="34" charset="0"/>
                  </a:rPr>
                  <a:t>，因此同一学校的学生的成绩会通过</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𝑐</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而产生相关关系</a:t>
                </a:r>
                <a:r>
                  <a:rPr lang="zh-CN" sz="2000" dirty="0">
                    <a:effectLst/>
                    <a:cs typeface="Helvetica" panose="020B0604020202020204" pitchFamily="34" charset="0"/>
                  </a:rPr>
                  <a:t>。</a:t>
                </a:r>
                <a:endParaRPr lang="en-CA" sz="2000" dirty="0">
                  <a:effectLst/>
                  <a:cs typeface="Times New Roman" panose="02020603050405020304" pitchFamily="18" charset="0"/>
                </a:endParaRPr>
              </a:p>
              <a:p>
                <a:pPr algn="ctr"/>
                <a:endParaRPr lang="en-CA" sz="2000" dirty="0"/>
              </a:p>
            </p:txBody>
          </p:sp>
        </mc:Choice>
        <mc:Fallback xmlns="">
          <p:sp>
            <p:nvSpPr>
              <p:cNvPr id="3" name="Text Placeholder 2">
                <a:extLst>
                  <a:ext uri="{FF2B5EF4-FFF2-40B4-BE49-F238E27FC236}">
                    <a16:creationId xmlns:a16="http://schemas.microsoft.com/office/drawing/2014/main" id="{A9DBB46D-714D-440F-86F4-902D2A05AF94}"/>
                  </a:ext>
                </a:extLst>
              </p:cNvPr>
              <p:cNvSpPr>
                <a:spLocks noGrp="1" noRot="1" noChangeAspect="1" noMove="1" noResize="1" noEditPoints="1" noAdjustHandles="1" noChangeArrowheads="1" noChangeShapeType="1" noTextEdit="1"/>
              </p:cNvSpPr>
              <p:nvPr>
                <p:ph type="body" idx="1"/>
              </p:nvPr>
            </p:nvSpPr>
            <p:spPr>
              <a:blipFill>
                <a:blip r:embed="rId3"/>
                <a:stretch>
                  <a:fillRect l="-467" t="-1460" r="-467" b="-102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4E74343-3481-4C8C-8674-E9260A2E9E5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09359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62D0F-D6E2-42A7-94D0-5FF541FAB7E7}"/>
              </a:ext>
            </a:extLst>
          </p:cNvPr>
          <p:cNvSpPr>
            <a:spLocks noGrp="1"/>
          </p:cNvSpPr>
          <p:nvPr>
            <p:ph type="title"/>
          </p:nvPr>
        </p:nvSpPr>
        <p:spPr/>
        <p:txBody>
          <a:bodyPr/>
          <a:lstStyle/>
          <a:p>
            <a:r>
              <a:rPr lang="zh-CN" altLang="en-US" dirty="0">
                <a:latin typeface="+mj-ea"/>
                <a:cs typeface="Times New Roman" panose="02020603050405020304" pitchFamily="18" charset="0"/>
              </a:rPr>
              <a:t>忽略集群相关</a:t>
            </a:r>
            <a:r>
              <a:rPr lang="zh-CN" dirty="0">
                <a:effectLst/>
                <a:latin typeface="+mj-ea"/>
                <a:cs typeface="Times New Roman" panose="02020603050405020304" pitchFamily="18" charset="0"/>
              </a:rPr>
              <a:t>造成参数估计准确度被高估</a:t>
            </a:r>
            <a:r>
              <a:rPr lang="zh-CN" dirty="0">
                <a:effectLst/>
                <a:latin typeface="+mj-ea"/>
                <a:cs typeface="Helvetica" panose="020B0604020202020204" pitchFamily="34" charset="0"/>
              </a:rPr>
              <a:t>的</a:t>
            </a:r>
            <a:r>
              <a:rPr lang="zh-CN" dirty="0">
                <a:effectLst/>
                <a:latin typeface="+mj-ea"/>
                <a:cs typeface="Times New Roman" panose="02020603050405020304" pitchFamily="18" charset="0"/>
              </a:rPr>
              <a:t>程度</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094A3AF-028F-4EE2-9DBB-42698809EC41}"/>
                  </a:ext>
                </a:extLst>
              </p:cNvPr>
              <p:cNvSpPr>
                <a:spLocks noGrp="1"/>
              </p:cNvSpPr>
              <p:nvPr>
                <p:ph type="body" idx="1"/>
              </p:nvPr>
            </p:nvSpPr>
            <p:spPr>
              <a:xfrm>
                <a:off x="507999" y="1066800"/>
                <a:ext cx="11619345" cy="5221061"/>
              </a:xfrm>
            </p:spPr>
            <p:txBody>
              <a:bodyPr/>
              <a:lstStyle/>
              <a:p>
                <a:pPr marL="342900" indent="-342900" algn="just">
                  <a:spcBef>
                    <a:spcPts val="0"/>
                  </a:spcBef>
                  <a:spcAft>
                    <a:spcPts val="0"/>
                  </a:spcAft>
                  <a:buFont typeface="Arial" panose="020B0604020202020204" pitchFamily="34" charset="0"/>
                  <a:buChar char="•"/>
                </a:pPr>
                <a:r>
                  <a:rPr lang="en-CA" dirty="0">
                    <a:effectLst/>
                    <a:cs typeface="Helvetica" panose="020B0604020202020204" pitchFamily="34" charset="0"/>
                  </a:rPr>
                  <a:t>Moulton</a:t>
                </a:r>
                <a:r>
                  <a:rPr lang="zh-CN" dirty="0">
                    <a:effectLst/>
                    <a:cs typeface="Helvetica" panose="020B0604020202020204" pitchFamily="34" charset="0"/>
                  </a:rPr>
                  <a:t>（</a:t>
                </a:r>
                <a:r>
                  <a:rPr lang="en-CA" dirty="0">
                    <a:effectLst/>
                    <a:cs typeface="Helvetica" panose="020B0604020202020204" pitchFamily="34" charset="0"/>
                  </a:rPr>
                  <a:t>1986</a:t>
                </a:r>
                <a:r>
                  <a:rPr lang="zh-CN" dirty="0">
                    <a:effectLst/>
                    <a:cs typeface="Helvetica" panose="020B0604020202020204" pitchFamily="34" charset="0"/>
                  </a:rPr>
                  <a:t>）比较了在集群方差和同方差情况下的回归系数估计值方差的差异</a:t>
                </a:r>
                <a:r>
                  <a:rPr lang="zh-CN" b="1" i="1" dirty="0">
                    <a:effectLst/>
                    <a:cs typeface="Times New Roman" panose="02020603050405020304" pitchFamily="18" charset="0"/>
                  </a:rPr>
                  <a:t>，</a:t>
                </a:r>
                <a:r>
                  <a:rPr lang="en-US" dirty="0">
                    <a:effectLst/>
                    <a:cs typeface="Times New Roman" panose="02020603050405020304" pitchFamily="18" charset="0"/>
                  </a:rPr>
                  <a:t> Moulton</a:t>
                </a:r>
                <a:r>
                  <a:rPr lang="zh-CN" dirty="0">
                    <a:effectLst/>
                    <a:cs typeface="Times New Roman" panose="02020603050405020304" pitchFamily="18" charset="0"/>
                  </a:rPr>
                  <a:t>考虑了一个单变量的回归方程：</a:t>
                </a:r>
                <a:endParaRPr lang="en-CA" dirty="0">
                  <a:effectLst/>
                </a:endParaRPr>
              </a:p>
              <a:p>
                <a:pPr algn="ctr">
                  <a:spcBef>
                    <a:spcPts val="0"/>
                  </a:spcBef>
                </a:pPr>
                <a:endParaRPr lang="en-CA" i="1" dirty="0">
                  <a:effectLst/>
                  <a:cs typeface="Times New Roman" panose="02020603050405020304" pitchFamily="18" charset="0"/>
                </a:endParaRPr>
              </a:p>
              <a:p>
                <a:pPr algn="ctr">
                  <a:spcBef>
                    <a:spcPts val="0"/>
                  </a:spcBef>
                </a:pP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𝑌</m:t>
                        </m:r>
                      </m:e>
                      <m:sub>
                        <m:r>
                          <a:rPr lang="en-US" i="1">
                            <a:effectLst/>
                            <a:latin typeface="Cambria Math" panose="02040503050406030204" pitchFamily="18" charset="0"/>
                            <a:cs typeface="Times New Roman" panose="02020603050405020304" pitchFamily="18" charset="0"/>
                          </a:rPr>
                          <m:t>𝑔𝑡</m:t>
                        </m:r>
                      </m:sub>
                    </m:sSub>
                    <m:r>
                      <a:rPr lang="en-US"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𝛽</m:t>
                        </m:r>
                      </m:e>
                      <m:sub>
                        <m:r>
                          <a:rPr lang="en-US" i="1">
                            <a:effectLst/>
                            <a:latin typeface="Cambria Math" panose="02040503050406030204" pitchFamily="18" charset="0"/>
                            <a:cs typeface="Times New Roman" panose="02020603050405020304" pitchFamily="18" charset="0"/>
                          </a:rPr>
                          <m:t>0</m:t>
                        </m:r>
                      </m:sub>
                    </m:sSub>
                    <m:r>
                      <a:rPr lang="en-US"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𝛽</m:t>
                        </m:r>
                      </m:e>
                      <m:sub>
                        <m:r>
                          <a:rPr lang="en-US" i="1">
                            <a:effectLst/>
                            <a:latin typeface="Cambria Math" panose="02040503050406030204" pitchFamily="18" charset="0"/>
                            <a:cs typeface="Times New Roman" panose="02020603050405020304" pitchFamily="18" charset="0"/>
                          </a:rPr>
                          <m:t>1</m:t>
                        </m:r>
                      </m:sub>
                    </m:sSub>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𝑋</m:t>
                        </m:r>
                      </m:e>
                      <m:sub>
                        <m:r>
                          <a:rPr lang="en-US" i="1">
                            <a:effectLst/>
                            <a:latin typeface="Cambria Math" panose="02040503050406030204" pitchFamily="18" charset="0"/>
                            <a:cs typeface="Times New Roman" panose="02020603050405020304" pitchFamily="18" charset="0"/>
                          </a:rPr>
                          <m:t>𝑔𝑡</m:t>
                        </m:r>
                      </m:sub>
                    </m:sSub>
                    <m:r>
                      <a:rPr lang="en-US"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𝑒</m:t>
                        </m:r>
                      </m:e>
                      <m:sub>
                        <m:r>
                          <a:rPr lang="en-US" i="1">
                            <a:effectLst/>
                            <a:latin typeface="Cambria Math" panose="02040503050406030204" pitchFamily="18" charset="0"/>
                            <a:cs typeface="Times New Roman" panose="02020603050405020304" pitchFamily="18" charset="0"/>
                          </a:rPr>
                          <m:t>𝑔𝑡</m:t>
                        </m:r>
                      </m:sub>
                    </m:sSub>
                  </m:oMath>
                </a14:m>
                <a:r>
                  <a:rPr lang="zh-CN" dirty="0">
                    <a:effectLst/>
                    <a:cs typeface="Times New Roman" panose="02020603050405020304" pitchFamily="18" charset="0"/>
                  </a:rPr>
                  <a:t>，</a:t>
                </a:r>
                <a14:m>
                  <m:oMath xmlns:m="http://schemas.openxmlformats.org/officeDocument/2006/math">
                    <m:r>
                      <a:rPr lang="en-US" i="1">
                        <a:effectLst/>
                        <a:latin typeface="Cambria Math" panose="02040503050406030204" pitchFamily="18" charset="0"/>
                        <a:cs typeface="Times New Roman" panose="02020603050405020304" pitchFamily="18" charset="0"/>
                      </a:rPr>
                      <m:t>𝑔</m:t>
                    </m:r>
                    <m:r>
                      <a:rPr lang="en-US" i="1">
                        <a:effectLst/>
                        <a:latin typeface="Cambria Math" panose="02040503050406030204" pitchFamily="18" charset="0"/>
                        <a:cs typeface="Times New Roman" panose="02020603050405020304" pitchFamily="18" charset="0"/>
                      </a:rPr>
                      <m:t>=1,2,...,</m:t>
                    </m:r>
                    <m:r>
                      <a:rPr lang="en-US" i="1">
                        <a:effectLst/>
                        <a:latin typeface="Cambria Math" panose="02040503050406030204" pitchFamily="18" charset="0"/>
                        <a:cs typeface="Times New Roman" panose="02020603050405020304" pitchFamily="18" charset="0"/>
                      </a:rPr>
                      <m:t>𝐺</m:t>
                    </m:r>
                  </m:oMath>
                </a14:m>
                <a:r>
                  <a:rPr lang="zh-CN" dirty="0">
                    <a:effectLst/>
                    <a:cs typeface="Times New Roman" panose="02020603050405020304" pitchFamily="18" charset="0"/>
                  </a:rPr>
                  <a:t>，</a:t>
                </a:r>
                <a14:m>
                  <m:oMath xmlns:m="http://schemas.openxmlformats.org/officeDocument/2006/math">
                    <m:r>
                      <a:rPr lang="en-US" i="1">
                        <a:effectLst/>
                        <a:latin typeface="Cambria Math" panose="02040503050406030204" pitchFamily="18" charset="0"/>
                        <a:cs typeface="Times New Roman" panose="02020603050405020304" pitchFamily="18" charset="0"/>
                      </a:rPr>
                      <m:t>𝑡</m:t>
                    </m:r>
                    <m:r>
                      <a:rPr lang="en-US" i="1">
                        <a:effectLst/>
                        <a:latin typeface="Cambria Math" panose="02040503050406030204" pitchFamily="18" charset="0"/>
                        <a:cs typeface="Times New Roman" panose="02020603050405020304" pitchFamily="18" charset="0"/>
                      </a:rPr>
                      <m:t>=1,2,...,</m:t>
                    </m:r>
                    <m:r>
                      <a:rPr lang="en-US" i="1">
                        <a:effectLst/>
                        <a:latin typeface="Cambria Math" panose="02040503050406030204" pitchFamily="18" charset="0"/>
                        <a:cs typeface="Times New Roman" panose="02020603050405020304" pitchFamily="18" charset="0"/>
                      </a:rPr>
                      <m:t>𝑇</m:t>
                    </m:r>
                  </m:oMath>
                </a14:m>
                <a:r>
                  <a:rPr lang="en-US" dirty="0">
                    <a:effectLst/>
                    <a:cs typeface="Times New Roman" panose="02020603050405020304" pitchFamily="18" charset="0"/>
                  </a:rPr>
                  <a:t>	</a:t>
                </a:r>
              </a:p>
              <a:p>
                <a:pPr>
                  <a:spcBef>
                    <a:spcPts val="0"/>
                  </a:spcBef>
                </a:pPr>
                <a:endParaRPr lang="en-US" dirty="0">
                  <a:effectLst/>
                  <a:cs typeface="Times New Roman" panose="02020603050405020304" pitchFamily="18" charset="0"/>
                </a:endParaRPr>
              </a:p>
              <a:p>
                <a:pPr marL="342900" indent="-342900">
                  <a:spcBef>
                    <a:spcPts val="0"/>
                  </a:spcBef>
                  <a:spcAft>
                    <a:spcPts val="800"/>
                  </a:spcAft>
                  <a:buFont typeface="Arial" panose="020B0604020202020204" pitchFamily="34" charset="0"/>
                  <a:buChar char="•"/>
                </a:pPr>
                <a:endParaRPr lang="en-CA" altLang="zh-CN" dirty="0">
                  <a:effectLst/>
                  <a:cs typeface="Helvetica" panose="020B0604020202020204" pitchFamily="34" charset="0"/>
                </a:endParaRPr>
              </a:p>
              <a:p>
                <a:pPr marL="342900" indent="-342900">
                  <a:spcBef>
                    <a:spcPts val="0"/>
                  </a:spcBef>
                  <a:spcAft>
                    <a:spcPts val="800"/>
                  </a:spcAft>
                  <a:buFont typeface="Arial" panose="020B0604020202020204" pitchFamily="34" charset="0"/>
                  <a:buChar char="•"/>
                </a:pPr>
                <a:r>
                  <a:rPr lang="zh-CN" dirty="0">
                    <a:effectLst/>
                    <a:cs typeface="Helvetica" panose="020B0604020202020204" pitchFamily="34" charset="0"/>
                  </a:rPr>
                  <a:t>干扰项包含集群干扰项和个体干扰项，表示为：</a:t>
                </a:r>
                <a:endParaRPr lang="en-CA" dirty="0">
                  <a:effectLst/>
                  <a:cs typeface="Times New Roman" panose="02020603050405020304" pitchFamily="18" charset="0"/>
                </a:endParaRPr>
              </a:p>
              <a:p>
                <a:pPr algn="ctr">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𝑔𝑡</m:t>
                          </m:r>
                        </m:sub>
                      </m:sSub>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𝑣</m:t>
                          </m:r>
                        </m:e>
                        <m:sub>
                          <m:r>
                            <a:rPr lang="en-CA" i="1">
                              <a:effectLst/>
                              <a:latin typeface="Cambria Math" panose="02040503050406030204" pitchFamily="18" charset="0"/>
                              <a:cs typeface="Times New Roman" panose="02020603050405020304" pitchFamily="18" charset="0"/>
                            </a:rPr>
                            <m:t>𝑔𝑡</m:t>
                          </m:r>
                        </m:sub>
                      </m:sSub>
                    </m:oMath>
                  </m:oMathPara>
                </a14:m>
                <a:endParaRPr lang="en-CA" dirty="0">
                  <a:effectLst/>
                  <a:cs typeface="Times New Roman" panose="02020603050405020304" pitchFamily="18" charset="0"/>
                </a:endParaRPr>
              </a:p>
              <a:p>
                <a:pPr algn="just">
                  <a:spcBef>
                    <a:spcPts val="0"/>
                  </a:spcBef>
                  <a:spcAft>
                    <a:spcPts val="800"/>
                  </a:spcAft>
                </a:pPr>
                <a:endParaRPr lang="en-CA" altLang="zh-CN" dirty="0">
                  <a:effectLst/>
                  <a:cs typeface="Times New Roman" panose="02020603050405020304" pitchFamily="18" charset="0"/>
                </a:endParaRPr>
              </a:p>
              <a:p>
                <a:pPr marL="342900" indent="-342900" algn="just">
                  <a:spcBef>
                    <a:spcPts val="0"/>
                  </a:spcBef>
                  <a:spcAft>
                    <a:spcPts val="800"/>
                  </a:spcAft>
                  <a:buFont typeface="Arial" panose="020B0604020202020204" pitchFamily="34" charset="0"/>
                  <a:buChar char="•"/>
                </a:pPr>
                <a:r>
                  <a:rPr lang="zh-CN" dirty="0">
                    <a:effectLst/>
                    <a:cs typeface="Times New Roman" panose="02020603050405020304" pitchFamily="18" charset="0"/>
                  </a:rPr>
                  <a:t>集群内两个观测点</a:t>
                </a:r>
                <a14:m>
                  <m:oMath xmlns:m="http://schemas.openxmlformats.org/officeDocument/2006/math">
                    <m:r>
                      <a:rPr lang="en-CA" i="1">
                        <a:effectLst/>
                        <a:latin typeface="Cambria Math" panose="02040503050406030204" pitchFamily="18" charset="0"/>
                        <a:cs typeface="Times New Roman" panose="02020603050405020304" pitchFamily="18" charset="0"/>
                      </a:rPr>
                      <m:t>𝑡</m:t>
                    </m:r>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𝑖</m:t>
                    </m:r>
                  </m:oMath>
                </a14:m>
                <a:r>
                  <a:rPr lang="zh-CN" dirty="0">
                    <a:effectLst/>
                    <a:cs typeface="Helvetica" panose="020B0604020202020204" pitchFamily="34" charset="0"/>
                  </a:rPr>
                  <a:t>和</a:t>
                </a:r>
                <a14:m>
                  <m:oMath xmlns:m="http://schemas.openxmlformats.org/officeDocument/2006/math">
                    <m:r>
                      <a:rPr lang="en-CA" i="1">
                        <a:effectLst/>
                        <a:latin typeface="Cambria Math" panose="02040503050406030204" pitchFamily="18" charset="0"/>
                        <a:cs typeface="Times New Roman" panose="02020603050405020304" pitchFamily="18" charset="0"/>
                      </a:rPr>
                      <m:t>𝑡</m:t>
                    </m:r>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𝑗</m:t>
                    </m:r>
                  </m:oMath>
                </a14:m>
                <a:r>
                  <a:rPr lang="zh-CN" dirty="0">
                    <a:effectLst/>
                    <a:cs typeface="Times New Roman" panose="02020603050405020304" pitchFamily="18" charset="0"/>
                  </a:rPr>
                  <a:t>的干扰项由于共同的干扰因素</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oMath>
                </a14:m>
                <a:r>
                  <a:rPr lang="zh-CN" dirty="0">
                    <a:effectLst/>
                    <a:cs typeface="Times New Roman" panose="02020603050405020304" pitchFamily="18" charset="0"/>
                  </a:rPr>
                  <a:t>造成的相关系数为： </a:t>
                </a:r>
                <a:endParaRPr lang="en-CA" dirty="0">
                  <a:effectLst/>
                  <a:cs typeface="Times New Roman" panose="02020603050405020304" pitchFamily="18" charset="0"/>
                </a:endParaRPr>
              </a:p>
              <a:p>
                <a:pPr algn="ctr">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𝜌</m:t>
                          </m:r>
                        </m:e>
                        <m:sub>
                          <m:r>
                            <a:rPr lang="en-CA" i="1">
                              <a:effectLst/>
                              <a:latin typeface="Cambria Math" panose="02040503050406030204" pitchFamily="18" charset="0"/>
                              <a:cs typeface="Times New Roman" panose="02020603050405020304" pitchFamily="18" charset="0"/>
                            </a:rPr>
                            <m:t>𝑒</m:t>
                          </m:r>
                        </m:sub>
                      </m:sSub>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𝐶𝑜𝑣</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𝑔𝑖</m:t>
                              </m:r>
                            </m:sub>
                          </m:sSub>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𝑔𝑗</m:t>
                              </m:r>
                            </m:sub>
                          </m:sSub>
                          <m:r>
                            <a:rPr lang="en-CA" i="1">
                              <a:effectLst/>
                              <a:latin typeface="Cambria Math" panose="02040503050406030204" pitchFamily="18" charset="0"/>
                              <a:cs typeface="Times New Roman" panose="02020603050405020304" pitchFamily="18" charset="0"/>
                            </a:rPr>
                            <m:t>)</m:t>
                          </m:r>
                        </m:num>
                        <m:den>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𝜎</m:t>
                              </m:r>
                            </m:e>
                            <m:sub>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𝑔𝑖</m:t>
                                  </m:r>
                                </m:sub>
                              </m:sSub>
                            </m:sub>
                          </m:sSub>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𝜎</m:t>
                              </m:r>
                            </m:e>
                            <m:sub>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𝑔𝑗</m:t>
                                  </m:r>
                                </m:sub>
                              </m:sSub>
                            </m:sub>
                          </m:sSub>
                        </m:den>
                      </m:f>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r>
                            <a:rPr lang="en-CA" i="1">
                              <a:effectLst/>
                              <a:latin typeface="Cambria Math" panose="02040503050406030204" pitchFamily="18" charset="0"/>
                              <a:cs typeface="Times New Roman" panose="02020603050405020304" pitchFamily="18" charset="0"/>
                            </a:rPr>
                            <m:t>)</m:t>
                          </m:r>
                        </m:num>
                        <m:den>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𝑣</m:t>
                              </m:r>
                            </m:e>
                            <m:sub>
                              <m:r>
                                <a:rPr lang="en-CA" i="1">
                                  <a:effectLst/>
                                  <a:latin typeface="Cambria Math" panose="02040503050406030204" pitchFamily="18" charset="0"/>
                                  <a:cs typeface="Times New Roman" panose="02020603050405020304" pitchFamily="18" charset="0"/>
                                </a:rPr>
                                <m:t>𝑔𝑡</m:t>
                              </m:r>
                            </m:sub>
                          </m:sSub>
                          <m:r>
                            <a:rPr lang="en-CA" i="1">
                              <a:effectLst/>
                              <a:latin typeface="Cambria Math" panose="02040503050406030204" pitchFamily="18" charset="0"/>
                              <a:cs typeface="Times New Roman" panose="02020603050405020304" pitchFamily="18" charset="0"/>
                            </a:rPr>
                            <m:t>)</m:t>
                          </m:r>
                        </m:den>
                      </m:f>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sSubSup>
                            <m:sSubSupPr>
                              <m:ctrlPr>
                                <a:rPr lang="en-CA" i="1">
                                  <a:effectLst/>
                                  <a:latin typeface="Cambria Math" panose="02040503050406030204" pitchFamily="18" charset="0"/>
                                  <a:cs typeface="Times New Roman" panose="02020603050405020304" pitchFamily="18" charset="0"/>
                                </a:rPr>
                              </m:ctrlPr>
                            </m:sSubSupPr>
                            <m:e>
                              <m:r>
                                <a:rPr lang="en-CA" i="1">
                                  <a:effectLst/>
                                  <a:latin typeface="Cambria Math" panose="02040503050406030204" pitchFamily="18" charset="0"/>
                                  <a:cs typeface="Times New Roman" panose="02020603050405020304" pitchFamily="18" charset="0"/>
                                </a:rPr>
                                <m:t>𝜎</m:t>
                              </m:r>
                            </m:e>
                            <m:sub>
                              <m:r>
                                <a:rPr lang="en-CA" i="1">
                                  <a:effectLst/>
                                  <a:latin typeface="Cambria Math" panose="02040503050406030204" pitchFamily="18" charset="0"/>
                                  <a:cs typeface="Times New Roman" panose="02020603050405020304" pitchFamily="18" charset="0"/>
                                </a:rPr>
                                <m:t>𝑐</m:t>
                              </m:r>
                            </m:sub>
                            <m:sup>
                              <m:r>
                                <a:rPr lang="en-CA" i="1">
                                  <a:effectLst/>
                                  <a:latin typeface="Cambria Math" panose="02040503050406030204" pitchFamily="18" charset="0"/>
                                  <a:cs typeface="Times New Roman" panose="02020603050405020304" pitchFamily="18" charset="0"/>
                                </a:rPr>
                                <m:t>2</m:t>
                              </m:r>
                            </m:sup>
                          </m:sSubSup>
                        </m:num>
                        <m:den>
                          <m:sSubSup>
                            <m:sSubSupPr>
                              <m:ctrlPr>
                                <a:rPr lang="en-CA" i="1">
                                  <a:effectLst/>
                                  <a:latin typeface="Cambria Math" panose="02040503050406030204" pitchFamily="18" charset="0"/>
                                  <a:cs typeface="Times New Roman" panose="02020603050405020304" pitchFamily="18" charset="0"/>
                                </a:rPr>
                              </m:ctrlPr>
                            </m:sSubSupPr>
                            <m:e>
                              <m:r>
                                <a:rPr lang="en-CA" i="1">
                                  <a:effectLst/>
                                  <a:latin typeface="Cambria Math" panose="02040503050406030204" pitchFamily="18" charset="0"/>
                                  <a:cs typeface="Times New Roman" panose="02020603050405020304" pitchFamily="18" charset="0"/>
                                </a:rPr>
                                <m:t>𝜎</m:t>
                              </m:r>
                            </m:e>
                            <m:sub>
                              <m:r>
                                <a:rPr lang="en-CA" i="1">
                                  <a:effectLst/>
                                  <a:latin typeface="Cambria Math" panose="02040503050406030204" pitchFamily="18" charset="0"/>
                                  <a:cs typeface="Times New Roman" panose="02020603050405020304" pitchFamily="18" charset="0"/>
                                </a:rPr>
                                <m:t>𝑐</m:t>
                              </m:r>
                            </m:sub>
                            <m:sup>
                              <m:r>
                                <a:rPr lang="en-CA" i="1">
                                  <a:effectLst/>
                                  <a:latin typeface="Cambria Math" panose="02040503050406030204" pitchFamily="18" charset="0"/>
                                  <a:cs typeface="Times New Roman" panose="02020603050405020304" pitchFamily="18" charset="0"/>
                                </a:rPr>
                                <m:t>2</m:t>
                              </m:r>
                            </m:sup>
                          </m:sSubSup>
                          <m:r>
                            <a:rPr lang="en-CA" i="1">
                              <a:effectLst/>
                              <a:latin typeface="Cambria Math" panose="02040503050406030204" pitchFamily="18" charset="0"/>
                              <a:cs typeface="Times New Roman" panose="02020603050405020304" pitchFamily="18" charset="0"/>
                            </a:rPr>
                            <m:t>+</m:t>
                          </m:r>
                          <m:sSubSup>
                            <m:sSubSupPr>
                              <m:ctrlPr>
                                <a:rPr lang="en-CA" i="1">
                                  <a:effectLst/>
                                  <a:latin typeface="Cambria Math" panose="02040503050406030204" pitchFamily="18" charset="0"/>
                                  <a:cs typeface="Times New Roman" panose="02020603050405020304" pitchFamily="18" charset="0"/>
                                </a:rPr>
                              </m:ctrlPr>
                            </m:sSubSupPr>
                            <m:e>
                              <m:r>
                                <a:rPr lang="en-CA" i="1">
                                  <a:effectLst/>
                                  <a:latin typeface="Cambria Math" panose="02040503050406030204" pitchFamily="18" charset="0"/>
                                  <a:cs typeface="Times New Roman" panose="02020603050405020304" pitchFamily="18" charset="0"/>
                                </a:rPr>
                                <m:t>𝜎</m:t>
                              </m:r>
                            </m:e>
                            <m:sub>
                              <m:r>
                                <a:rPr lang="en-CA" i="1">
                                  <a:effectLst/>
                                  <a:latin typeface="Cambria Math" panose="02040503050406030204" pitchFamily="18" charset="0"/>
                                  <a:cs typeface="Times New Roman" panose="02020603050405020304" pitchFamily="18" charset="0"/>
                                </a:rPr>
                                <m:t>𝑣</m:t>
                              </m:r>
                            </m:sub>
                            <m:sup>
                              <m:r>
                                <a:rPr lang="en-CA" i="1">
                                  <a:effectLst/>
                                  <a:latin typeface="Cambria Math" panose="02040503050406030204" pitchFamily="18" charset="0"/>
                                  <a:cs typeface="Times New Roman" panose="02020603050405020304" pitchFamily="18" charset="0"/>
                                </a:rPr>
                                <m:t>2</m:t>
                              </m:r>
                            </m:sup>
                          </m:sSubSup>
                        </m:den>
                      </m:f>
                    </m:oMath>
                  </m:oMathPara>
                </a14:m>
                <a:endParaRPr lang="en-CA" dirty="0">
                  <a:effectLst/>
                  <a:cs typeface="Times New Roman" panose="02020603050405020304" pitchFamily="18" charset="0"/>
                </a:endParaRPr>
              </a:p>
              <a:p>
                <a:pPr marL="285750" indent="-285750">
                  <a:spcBef>
                    <a:spcPts val="0"/>
                  </a:spcBef>
                  <a:spcAft>
                    <a:spcPts val="800"/>
                  </a:spcAft>
                  <a:buFont typeface="Arial" panose="020B0604020202020204" pitchFamily="34" charset="0"/>
                  <a:buChar char="•"/>
                </a:pPr>
                <a:endParaRPr lang="en-CA" altLang="zh-CN" dirty="0">
                  <a:effectLst/>
                  <a:cs typeface="Times New Roman" panose="02020603050405020304" pitchFamily="18" charset="0"/>
                </a:endParaRPr>
              </a:p>
              <a:p>
                <a:pPr algn="ctr">
                  <a:spcBef>
                    <a:spcPts val="0"/>
                  </a:spcBef>
                  <a:spcAft>
                    <a:spcPts val="800"/>
                  </a:spcAft>
                </a:pPr>
                <a:endParaRPr lang="en-CA"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6094A3AF-028F-4EE2-9DBB-42698809EC41}"/>
                  </a:ext>
                </a:extLst>
              </p:cNvPr>
              <p:cNvSpPr>
                <a:spLocks noGrp="1" noRot="1" noChangeAspect="1" noMove="1" noResize="1" noEditPoints="1" noAdjustHandles="1" noChangeArrowheads="1" noChangeShapeType="1" noTextEdit="1"/>
              </p:cNvSpPr>
              <p:nvPr>
                <p:ph type="body" idx="1"/>
              </p:nvPr>
            </p:nvSpPr>
            <p:spPr>
              <a:xfrm>
                <a:off x="507999" y="1066800"/>
                <a:ext cx="11619345" cy="5221061"/>
              </a:xfrm>
              <a:blipFill>
                <a:blip r:embed="rId3"/>
                <a:stretch>
                  <a:fillRect l="-437" t="-1703" r="-764" b="-121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1B73350-818C-4066-ADDF-6783631DFE6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9207977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56987-67CE-4395-A8D1-B667C18F77BE}"/>
              </a:ext>
            </a:extLst>
          </p:cNvPr>
          <p:cNvSpPr>
            <a:spLocks noGrp="1"/>
          </p:cNvSpPr>
          <p:nvPr>
            <p:ph type="title"/>
          </p:nvPr>
        </p:nvSpPr>
        <p:spPr/>
        <p:txBody>
          <a:bodyPr/>
          <a:lstStyle/>
          <a:p>
            <a:r>
              <a:rPr lang="zh-CN" sz="2800" dirty="0">
                <a:effectLst/>
                <a:latin typeface="+mj-ea"/>
                <a:cs typeface="Times New Roman" panose="02020603050405020304" pitchFamily="18" charset="0"/>
              </a:rPr>
              <a:t>简单</a:t>
            </a:r>
            <a:r>
              <a:rPr lang="en-CA" sz="2800" dirty="0">
                <a:effectLst/>
                <a:latin typeface="+mj-ea"/>
                <a:cs typeface="Times New Roman" panose="02020603050405020304" pitchFamily="18" charset="0"/>
              </a:rPr>
              <a:t>Moulton</a:t>
            </a:r>
            <a:r>
              <a:rPr lang="zh-CN" sz="2800" dirty="0">
                <a:effectLst/>
                <a:latin typeface="+mj-ea"/>
                <a:cs typeface="Times New Roman" panose="02020603050405020304" pitchFamily="18" charset="0"/>
              </a:rPr>
              <a:t>因子</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1609ED1-99D2-4060-A738-33929D76BAC4}"/>
                  </a:ext>
                </a:extLst>
              </p:cNvPr>
              <p:cNvSpPr>
                <a:spLocks noGrp="1"/>
              </p:cNvSpPr>
              <p:nvPr>
                <p:ph type="body" idx="1"/>
              </p:nvPr>
            </p:nvSpPr>
            <p:spPr/>
            <p:txBody>
              <a:bodyPr/>
              <a:lstStyle/>
              <a:p>
                <a:pPr marL="285750" indent="-285750">
                  <a:buFont typeface="Arial" panose="020B0604020202020204" pitchFamily="34" charset="0"/>
                  <a:buChar char="•"/>
                </a:pPr>
                <a:r>
                  <a:rPr lang="zh-CN" dirty="0">
                    <a:effectLst/>
                    <a:cs typeface="Times New Roman" panose="02020603050405020304" pitchFamily="18" charset="0"/>
                  </a:rPr>
                  <a:t>简单的</a:t>
                </a:r>
                <a:r>
                  <a:rPr lang="en-CA" dirty="0">
                    <a:effectLst/>
                    <a:cs typeface="Times New Roman" panose="02020603050405020304" pitchFamily="18" charset="0"/>
                  </a:rPr>
                  <a:t>Moulton</a:t>
                </a:r>
                <a:r>
                  <a:rPr lang="zh-CN" dirty="0">
                    <a:effectLst/>
                    <a:cs typeface="Times New Roman" panose="02020603050405020304" pitchFamily="18" charset="0"/>
                  </a:rPr>
                  <a:t>因子给出了如果真实情况是集群方差，但错误地使用同方差假设去估计模型系数的方差会导致的后果。</a:t>
                </a:r>
                <a:endParaRPr lang="en-CA" altLang="zh-CN" dirty="0">
                  <a:effectLst/>
                  <a:cs typeface="Times New Roman" panose="02020603050405020304" pitchFamily="18" charset="0"/>
                </a:endParaRPr>
              </a:p>
              <a:p>
                <a:endParaRPr lang="en-CA" altLang="zh-CN" dirty="0">
                  <a:effectLst/>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zh-CN" smtClean="0">
                          <a:effectLst/>
                          <a:latin typeface="Cambria Math" panose="02040503050406030204" pitchFamily="18" charset="0"/>
                          <a:cs typeface="Times New Roman" panose="02020603050405020304" pitchFamily="18" charset="0"/>
                        </a:rPr>
                        <m:t>简单</m:t>
                      </m:r>
                      <m:r>
                        <m:rPr>
                          <m:sty m:val="p"/>
                        </m:rPr>
                        <a:rPr lang="en-CA">
                          <a:effectLst/>
                          <a:latin typeface="Cambria Math" panose="02040503050406030204" pitchFamily="18" charset="0"/>
                          <a:cs typeface="Times New Roman" panose="02020603050405020304" pitchFamily="18" charset="0"/>
                        </a:rPr>
                        <m:t>Moulton</m:t>
                      </m:r>
                      <m:r>
                        <a:rPr lang="zh-CN">
                          <a:effectLst/>
                          <a:latin typeface="Cambria Math" panose="02040503050406030204" pitchFamily="18" charset="0"/>
                          <a:cs typeface="Times New Roman" panose="02020603050405020304" pitchFamily="18" charset="0"/>
                        </a:rPr>
                        <m:t>因子＝</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cs typeface="Times New Roman" panose="02020603050405020304" pitchFamily="18" charset="0"/>
                                </a:rPr>
                              </m:ctrlPr>
                            </m:dPr>
                            <m:e>
                              <m:sSubSup>
                                <m:sSubSupPr>
                                  <m:ctrlPr>
                                    <a:rPr lang="en-CA" i="1">
                                      <a:effectLst/>
                                      <a:latin typeface="Cambria Math" panose="02040503050406030204" pitchFamily="18" charset="0"/>
                                      <a:cs typeface="Times New Roman" panose="02020603050405020304" pitchFamily="18" charset="0"/>
                                    </a:rPr>
                                  </m:ctrlPr>
                                </m:sSubSupPr>
                                <m:e>
                                  <m:acc>
                                    <m:accPr>
                                      <m:chr m:val="̂"/>
                                      <m:ctrlPr>
                                        <a:rPr lang="en-CA" i="1">
                                          <a:effectLst/>
                                          <a:latin typeface="Cambria Math" panose="02040503050406030204" pitchFamily="18" charset="0"/>
                                          <a:cs typeface="Times New Roman" panose="020206030504050203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𝑐𝑙𝑢𝑠𝑡𝑒𝑟</m:t>
                                  </m:r>
                                </m:sub>
                                <m:sup>
                                  <m:r>
                                    <a:rPr lang="en-CA" i="1">
                                      <a:effectLst/>
                                      <a:latin typeface="Cambria Math" panose="02040503050406030204" pitchFamily="18" charset="0"/>
                                      <a:cs typeface="Times New Roman" panose="02020603050405020304" pitchFamily="18" charset="0"/>
                                    </a:rPr>
                                    <m:t>𝑂𝐿𝑆</m:t>
                                  </m:r>
                                </m:sup>
                              </m:sSubSup>
                            </m:e>
                          </m:d>
                        </m:num>
                        <m:den>
                          <m:r>
                            <a:rPr lang="en-CA" i="1">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cs typeface="Times New Roman" panose="02020603050405020304" pitchFamily="18" charset="0"/>
                                </a:rPr>
                              </m:ctrlPr>
                            </m:dPr>
                            <m:e>
                              <m:sSubSup>
                                <m:sSubSupPr>
                                  <m:ctrlPr>
                                    <a:rPr lang="en-CA" i="1">
                                      <a:effectLst/>
                                      <a:latin typeface="Cambria Math" panose="02040503050406030204" pitchFamily="18" charset="0"/>
                                      <a:cs typeface="Times New Roman" panose="02020603050405020304" pitchFamily="18" charset="0"/>
                                    </a:rPr>
                                  </m:ctrlPr>
                                </m:sSubSupPr>
                                <m:e>
                                  <m:acc>
                                    <m:accPr>
                                      <m:chr m:val="̂"/>
                                      <m:ctrlPr>
                                        <a:rPr lang="en-CA" i="1">
                                          <a:effectLst/>
                                          <a:latin typeface="Cambria Math" panose="02040503050406030204" pitchFamily="18" charset="0"/>
                                          <a:cs typeface="Times New Roman" panose="020206030504050203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h𝑜𝑚𝑜</m:t>
                                  </m:r>
                                </m:sub>
                                <m:sup>
                                  <m:r>
                                    <a:rPr lang="en-CA" i="1">
                                      <a:effectLst/>
                                      <a:latin typeface="Cambria Math" panose="02040503050406030204" pitchFamily="18" charset="0"/>
                                      <a:cs typeface="Times New Roman" panose="02020603050405020304" pitchFamily="18" charset="0"/>
                                    </a:rPr>
                                    <m:t>𝑂𝐿𝑆</m:t>
                                  </m:r>
                                </m:sup>
                              </m:sSubSup>
                            </m:e>
                          </m:d>
                        </m:den>
                      </m:f>
                      <m:r>
                        <a:rPr lang="en-CA" i="1">
                          <a:effectLst/>
                          <a:latin typeface="Cambria Math" panose="02040503050406030204" pitchFamily="18" charset="0"/>
                          <a:cs typeface="Times New Roman" panose="02020603050405020304" pitchFamily="18" charset="0"/>
                        </a:rPr>
                        <m:t>=1+</m:t>
                      </m:r>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cs typeface="Times New Roman" panose="02020603050405020304" pitchFamily="18" charset="0"/>
                            </a:rPr>
                            <m:t>𝑇</m:t>
                          </m:r>
                          <m:r>
                            <a:rPr lang="en-CA" i="1">
                              <a:effectLst/>
                              <a:latin typeface="Cambria Math" panose="02040503050406030204" pitchFamily="18" charset="0"/>
                              <a:cs typeface="Times New Roman" panose="02020603050405020304" pitchFamily="18" charset="0"/>
                            </a:rPr>
                            <m:t>−1</m:t>
                          </m:r>
                        </m:e>
                      </m:d>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𝜌</m:t>
                          </m:r>
                        </m:e>
                        <m:sub>
                          <m:r>
                            <a:rPr lang="en-CA" i="1">
                              <a:effectLst/>
                              <a:latin typeface="Cambria Math" panose="02040503050406030204" pitchFamily="18" charset="0"/>
                              <a:cs typeface="Times New Roman" panose="02020603050405020304" pitchFamily="18" charset="0"/>
                            </a:rPr>
                            <m:t>𝑒</m:t>
                          </m:r>
                        </m:sub>
                      </m:sSub>
                    </m:oMath>
                  </m:oMathPara>
                </a14:m>
                <a:endParaRPr lang="en-CA" dirty="0">
                  <a:effectLst/>
                  <a:cs typeface="Times New Roman" panose="02020603050405020304" pitchFamily="18" charset="0"/>
                </a:endParaRPr>
              </a:p>
              <a:p>
                <a:endParaRPr lang="en-CA" dirty="0">
                  <a:cs typeface="Times New Roman" panose="02020603050405020304" pitchFamily="18" charset="0"/>
                </a:endParaRPr>
              </a:p>
              <a:p>
                <a:pPr marL="285750" indent="-285750">
                  <a:buFont typeface="Arial" panose="020B0604020202020204" pitchFamily="34" charset="0"/>
                  <a:buChar char="•"/>
                </a:pPr>
                <a14:m>
                  <m:oMath xmlns:m="http://schemas.openxmlformats.org/officeDocument/2006/math">
                    <m:r>
                      <a:rPr lang="en-CA" i="1" smtClean="0">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rPr>
                        </m:ctrlPr>
                      </m:dPr>
                      <m:e>
                        <m:sSubSup>
                          <m:sSubSupPr>
                            <m:ctrlPr>
                              <a:rPr lang="en-CA" i="1">
                                <a:effectLst/>
                                <a:latin typeface="Cambria Math" panose="02040503050406030204" pitchFamily="18" charset="0"/>
                              </a:rPr>
                            </m:ctrlPr>
                          </m:sSubSupPr>
                          <m:e>
                            <m:acc>
                              <m:accPr>
                                <m:chr m:val="̂"/>
                                <m:ctrlPr>
                                  <a:rPr lang="en-CA" i="1">
                                    <a:effectLst/>
                                    <a:latin typeface="Cambria Math" panose="020405030504060302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h𝑜𝑚𝑜</m:t>
                            </m:r>
                          </m:sub>
                          <m:sup>
                            <m:r>
                              <a:rPr lang="en-CA" i="1">
                                <a:effectLst/>
                                <a:latin typeface="Cambria Math" panose="02040503050406030204" pitchFamily="18" charset="0"/>
                                <a:cs typeface="Times New Roman" panose="02020603050405020304" pitchFamily="18" charset="0"/>
                              </a:rPr>
                              <m:t>𝑂𝐿𝑆</m:t>
                            </m:r>
                          </m:sup>
                        </m:sSubSup>
                      </m:e>
                    </m:d>
                  </m:oMath>
                </a14:m>
                <a:r>
                  <a:rPr lang="zh-CN" dirty="0">
                    <a:effectLst/>
                    <a:cs typeface="Times New Roman" panose="02020603050405020304" pitchFamily="18" charset="0"/>
                  </a:rPr>
                  <a:t>代表在使用同方差假设下</a:t>
                </a:r>
                <a:r>
                  <a:rPr lang="en-CA" dirty="0">
                    <a:effectLst/>
                    <a:cs typeface="Times New Roman" panose="02020603050405020304" pitchFamily="18" charset="0"/>
                  </a:rPr>
                  <a:t>OLS</a:t>
                </a:r>
                <a:r>
                  <a:rPr lang="zh-CN" dirty="0">
                    <a:effectLst/>
                    <a:cs typeface="Times New Roman" panose="02020603050405020304" pitchFamily="18" charset="0"/>
                  </a:rPr>
                  <a:t>估计系数的方差值，</a:t>
                </a:r>
                <a14:m>
                  <m:oMath xmlns:m="http://schemas.openxmlformats.org/officeDocument/2006/math">
                    <m:r>
                      <a:rPr lang="en-CA" i="1">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rPr>
                        </m:ctrlPr>
                      </m:dPr>
                      <m:e>
                        <m:sSubSup>
                          <m:sSubSupPr>
                            <m:ctrlPr>
                              <a:rPr lang="en-CA" i="1">
                                <a:effectLst/>
                                <a:latin typeface="Cambria Math" panose="02040503050406030204" pitchFamily="18" charset="0"/>
                              </a:rPr>
                            </m:ctrlPr>
                          </m:sSubSupPr>
                          <m:e>
                            <m:acc>
                              <m:accPr>
                                <m:chr m:val="̂"/>
                                <m:ctrlPr>
                                  <a:rPr lang="en-CA" i="1">
                                    <a:effectLst/>
                                    <a:latin typeface="Cambria Math" panose="020405030504060302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𝑐𝑙𝑢𝑠𝑡𝑒𝑟</m:t>
                            </m:r>
                          </m:sub>
                          <m:sup>
                            <m:r>
                              <a:rPr lang="en-CA" i="1">
                                <a:effectLst/>
                                <a:latin typeface="Cambria Math" panose="02040503050406030204" pitchFamily="18" charset="0"/>
                                <a:cs typeface="Times New Roman" panose="02020603050405020304" pitchFamily="18" charset="0"/>
                              </a:rPr>
                              <m:t>𝑂𝐿𝑆</m:t>
                            </m:r>
                          </m:sup>
                        </m:sSubSup>
                      </m:e>
                    </m:d>
                  </m:oMath>
                </a14:m>
                <a:r>
                  <a:rPr lang="zh-CN" dirty="0">
                    <a:effectLst/>
                    <a:cs typeface="Times New Roman" panose="02020603050405020304" pitchFamily="18" charset="0"/>
                  </a:rPr>
                  <a:t>代表在假设集群方差下</a:t>
                </a:r>
                <a:r>
                  <a:rPr lang="en-CA" dirty="0">
                    <a:effectLst/>
                    <a:cs typeface="Times New Roman" panose="02020603050405020304" pitchFamily="18" charset="0"/>
                  </a:rPr>
                  <a:t>OLS</a:t>
                </a:r>
                <a:r>
                  <a:rPr lang="zh-CN" dirty="0">
                    <a:effectLst/>
                    <a:cs typeface="Times New Roman" panose="02020603050405020304" pitchFamily="18" charset="0"/>
                  </a:rPr>
                  <a:t>估计系数的方差值</a:t>
                </a:r>
                <a:r>
                  <a:rPr lang="zh-CN" altLang="en-US" dirty="0">
                    <a:cs typeface="Times New Roman" panose="02020603050405020304" pitchFamily="18" charset="0"/>
                  </a:rPr>
                  <a:t>。</a:t>
                </a:r>
                <a:endParaRPr lang="en-CA" altLang="zh-CN" dirty="0">
                  <a:cs typeface="Times New Roman" panose="02020603050405020304" pitchFamily="18" charset="0"/>
                </a:endParaRPr>
              </a:p>
              <a:p>
                <a:pPr marL="285750" indent="-285750">
                  <a:buFont typeface="Arial" panose="020B0604020202020204" pitchFamily="34" charset="0"/>
                  <a:buChar char="•"/>
                </a:pPr>
                <a:endParaRPr lang="en-CA" dirty="0">
                  <a:effectLst/>
                  <a:cs typeface="Times New Roman" panose="02020603050405020304" pitchFamily="18" charset="0"/>
                </a:endParaRPr>
              </a:p>
              <a:p>
                <a:pPr marL="285750" indent="-285750">
                  <a:buFont typeface="Arial" panose="020B0604020202020204" pitchFamily="34" charset="0"/>
                  <a:buChar char="•"/>
                </a:pPr>
                <a:r>
                  <a:rPr lang="zh-CN" dirty="0">
                    <a:effectLst/>
                    <a:cs typeface="Times New Roman" panose="02020603050405020304" pitchFamily="18" charset="0"/>
                  </a:rPr>
                  <a:t>例如如果</a:t>
                </a:r>
                <a:r>
                  <a:rPr lang="en-US" dirty="0">
                    <a:effectLst/>
                    <a:cs typeface="Times New Roman" panose="02020603050405020304" pitchFamily="18" charset="0"/>
                  </a:rPr>
                  <a:t>1000</a:t>
                </a:r>
                <a:r>
                  <a:rPr lang="zh-CN" dirty="0">
                    <a:effectLst/>
                    <a:cs typeface="Times New Roman" panose="02020603050405020304" pitchFamily="18" charset="0"/>
                  </a:rPr>
                  <a:t>个观测点分属于</a:t>
                </a:r>
                <a:r>
                  <a:rPr lang="en-US" dirty="0">
                    <a:effectLst/>
                    <a:cs typeface="Times New Roman" panose="02020603050405020304" pitchFamily="18" charset="0"/>
                  </a:rPr>
                  <a:t>10</a:t>
                </a:r>
                <a:r>
                  <a:rPr lang="zh-CN" dirty="0">
                    <a:effectLst/>
                    <a:cs typeface="Times New Roman" panose="02020603050405020304" pitchFamily="18" charset="0"/>
                  </a:rPr>
                  <a:t>集群</a:t>
                </a:r>
                <a:r>
                  <a:rPr lang="en-CA" altLang="zh-CN" dirty="0">
                    <a:effectLst/>
                    <a:cs typeface="Times New Roman" panose="02020603050405020304" pitchFamily="18" charset="0"/>
                  </a:rPr>
                  <a:t> </a:t>
                </a:r>
                <a:r>
                  <a:rPr lang="zh-CN" altLang="en-US" dirty="0">
                    <a:effectLst/>
                    <a:cs typeface="Times New Roman" panose="02020603050405020304" pitchFamily="18" charset="0"/>
                  </a:rPr>
                  <a:t>（</a:t>
                </a:r>
                <a:r>
                  <a:rPr lang="en-US" altLang="zh-CN" dirty="0">
                    <a:effectLst/>
                    <a:cs typeface="Times New Roman" panose="02020603050405020304" pitchFamily="18" charset="0"/>
                  </a:rPr>
                  <a:t>T=100</a:t>
                </a:r>
                <a:r>
                  <a:rPr lang="zh-CN" altLang="en-US" dirty="0">
                    <a:effectLst/>
                    <a:cs typeface="Times New Roman" panose="02020603050405020304" pitchFamily="18" charset="0"/>
                  </a:rPr>
                  <a:t>）</a:t>
                </a:r>
                <a:r>
                  <a:rPr lang="zh-CN" dirty="0">
                    <a:effectLst/>
                    <a:cs typeface="Times New Roman" panose="02020603050405020304" pitchFamily="18" charset="0"/>
                  </a:rPr>
                  <a:t>，组内相关系数为</a:t>
                </a:r>
                <a14:m>
                  <m:oMath xmlns:m="http://schemas.openxmlformats.org/officeDocument/2006/math">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cs typeface="Times New Roman" panose="02020603050405020304" pitchFamily="18" charset="0"/>
                          </a:rPr>
                          <m:t>𝜌</m:t>
                        </m:r>
                      </m:e>
                      <m:sub>
                        <m:r>
                          <a:rPr lang="en-CA" i="1">
                            <a:latin typeface="Cambria Math" panose="02040503050406030204" pitchFamily="18" charset="0"/>
                            <a:cs typeface="Times New Roman" panose="02020603050405020304" pitchFamily="18" charset="0"/>
                          </a:rPr>
                          <m:t>𝑒</m:t>
                        </m:r>
                      </m:sub>
                    </m:sSub>
                    <m:r>
                      <a:rPr lang="en-CA" i="1">
                        <a:latin typeface="Cambria Math" panose="02040503050406030204" pitchFamily="18" charset="0"/>
                        <a:cs typeface="Times New Roman" panose="02020603050405020304" pitchFamily="18" charset="0"/>
                      </a:rPr>
                      <m:t> </m:t>
                    </m:r>
                  </m:oMath>
                </a14:m>
                <a:r>
                  <a:rPr lang="en-US" altLang="zh-CN" dirty="0">
                    <a:effectLst/>
                    <a:cs typeface="Times New Roman" panose="02020603050405020304" pitchFamily="18" charset="0"/>
                  </a:rPr>
                  <a:t>=</a:t>
                </a:r>
                <a:r>
                  <a:rPr lang="en-US" dirty="0">
                    <a:effectLst/>
                    <a:cs typeface="Times New Roman" panose="02020603050405020304" pitchFamily="18" charset="0"/>
                  </a:rPr>
                  <a:t>0.1</a:t>
                </a:r>
                <a:r>
                  <a:rPr lang="zh-CN" dirty="0">
                    <a:effectLst/>
                    <a:cs typeface="Times New Roman" panose="02020603050405020304" pitchFamily="18" charset="0"/>
                  </a:rPr>
                  <a:t>，此时</a:t>
                </a:r>
                <a14:m>
                  <m:oMath xmlns:m="http://schemas.openxmlformats.org/officeDocument/2006/math">
                    <m:r>
                      <a:rPr lang="zh-CN">
                        <a:effectLst/>
                        <a:latin typeface="Cambria Math" panose="02040503050406030204" pitchFamily="18" charset="0"/>
                        <a:cs typeface="Times New Roman" panose="02020603050405020304" pitchFamily="18" charset="0"/>
                      </a:rPr>
                      <m:t>简单</m:t>
                    </m:r>
                    <m:r>
                      <m:rPr>
                        <m:sty m:val="p"/>
                      </m:rPr>
                      <a:rPr lang="en-US">
                        <a:effectLst/>
                        <a:latin typeface="Cambria Math" panose="02040503050406030204" pitchFamily="18" charset="0"/>
                        <a:cs typeface="Times New Roman" panose="02020603050405020304" pitchFamily="18" charset="0"/>
                      </a:rPr>
                      <m:t>Moulton</m:t>
                    </m:r>
                    <m:r>
                      <a:rPr lang="zh-CN">
                        <a:effectLst/>
                        <a:latin typeface="Cambria Math" panose="02040503050406030204" pitchFamily="18" charset="0"/>
                        <a:cs typeface="Times New Roman" panose="02020603050405020304" pitchFamily="18" charset="0"/>
                      </a:rPr>
                      <m:t>因子</m:t>
                    </m:r>
                    <m:r>
                      <a:rPr lang="en-US" i="1">
                        <a:effectLst/>
                        <a:latin typeface="Cambria Math" panose="02040503050406030204" pitchFamily="18" charset="0"/>
                        <a:cs typeface="Times New Roman" panose="02020603050405020304" pitchFamily="18" charset="0"/>
                      </a:rPr>
                      <m:t>=1+</m:t>
                    </m:r>
                    <m:d>
                      <m:dPr>
                        <m:ctrlPr>
                          <a:rPr lang="en-CA" i="1">
                            <a:effectLst/>
                            <a:latin typeface="Cambria Math" panose="02040503050406030204" pitchFamily="18" charset="0"/>
                          </a:rPr>
                        </m:ctrlPr>
                      </m:dPr>
                      <m:e>
                        <m:r>
                          <a:rPr lang="en-US" i="1">
                            <a:effectLst/>
                            <a:latin typeface="Cambria Math" panose="02040503050406030204" pitchFamily="18" charset="0"/>
                            <a:cs typeface="Times New Roman" panose="02020603050405020304" pitchFamily="18" charset="0"/>
                          </a:rPr>
                          <m:t>100−1</m:t>
                        </m:r>
                      </m:e>
                    </m:d>
                    <m:r>
                      <a:rPr lang="en-US" i="1">
                        <a:effectLst/>
                        <a:latin typeface="Cambria Math" panose="02040503050406030204" pitchFamily="18" charset="0"/>
                        <a:cs typeface="Times New Roman" panose="02020603050405020304" pitchFamily="18" charset="0"/>
                      </a:rPr>
                      <m:t>×0.1=10.9</m:t>
                    </m:r>
                  </m:oMath>
                </a14:m>
                <a:r>
                  <a:rPr lang="zh-CN" dirty="0">
                    <a:effectLst/>
                    <a:cs typeface="Times New Roman" panose="02020603050405020304" pitchFamily="18" charset="0"/>
                  </a:rPr>
                  <a:t>，意味着忽略集群相关性会造成方差低估</a:t>
                </a:r>
                <a:r>
                  <a:rPr lang="en-US" dirty="0">
                    <a:effectLst/>
                    <a:cs typeface="Times New Roman" panose="02020603050405020304" pitchFamily="18" charset="0"/>
                  </a:rPr>
                  <a:t>10.9</a:t>
                </a:r>
                <a:r>
                  <a:rPr lang="zh-CN" dirty="0">
                    <a:effectLst/>
                    <a:cs typeface="Times New Roman" panose="02020603050405020304" pitchFamily="18" charset="0"/>
                  </a:rPr>
                  <a:t>倍。</a:t>
                </a:r>
                <a:endParaRPr lang="en-CA" dirty="0"/>
              </a:p>
            </p:txBody>
          </p:sp>
        </mc:Choice>
        <mc:Fallback xmlns="">
          <p:sp>
            <p:nvSpPr>
              <p:cNvPr id="3" name="Text Placeholder 2">
                <a:extLst>
                  <a:ext uri="{FF2B5EF4-FFF2-40B4-BE49-F238E27FC236}">
                    <a16:creationId xmlns:a16="http://schemas.microsoft.com/office/drawing/2014/main" id="{71609ED1-99D2-4060-A738-33929D76BAC4}"/>
                  </a:ext>
                </a:extLst>
              </p:cNvPr>
              <p:cNvSpPr>
                <a:spLocks noGrp="1" noRot="1" noChangeAspect="1" noMove="1" noResize="1" noEditPoints="1" noAdjustHandles="1" noChangeArrowheads="1" noChangeShapeType="1" noTextEdit="1"/>
              </p:cNvSpPr>
              <p:nvPr>
                <p:ph type="body" idx="1"/>
              </p:nvPr>
            </p:nvSpPr>
            <p:spPr>
              <a:blipFill>
                <a:blip r:embed="rId3"/>
                <a:stretch>
                  <a:fillRect l="-467" t="-1703" r="-700"/>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01CD8C1C-C55E-4812-A50D-93855D8DF16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928339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D25B-8577-4945-B822-0FF6782AB7D4}"/>
              </a:ext>
            </a:extLst>
          </p:cNvPr>
          <p:cNvSpPr>
            <a:spLocks noGrp="1"/>
          </p:cNvSpPr>
          <p:nvPr>
            <p:ph type="title"/>
          </p:nvPr>
        </p:nvSpPr>
        <p:spPr/>
        <p:txBody>
          <a:bodyPr/>
          <a:lstStyle/>
          <a:p>
            <a:r>
              <a:rPr lang="zh-CN" b="1" dirty="0">
                <a:effectLst/>
                <a:latin typeface="+mj-ea"/>
              </a:rPr>
              <a:t>处理方法</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158FB27-EF1C-456F-B078-F7DC5D76E534}"/>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en-CA" sz="2000" dirty="0">
                    <a:effectLst/>
                    <a:cs typeface="Times New Roman" panose="02020603050405020304" pitchFamily="18" charset="0"/>
                  </a:rPr>
                  <a:t>OLS</a:t>
                </a:r>
                <a:r>
                  <a:rPr lang="zh-CN" sz="2000" dirty="0">
                    <a:effectLst/>
                    <a:cs typeface="Times New Roman" panose="02020603050405020304" pitchFamily="18" charset="0"/>
                  </a:rPr>
                  <a:t>的估计系数方差为</a:t>
                </a:r>
                <a:r>
                  <a:rPr lang="en-CA" sz="2000" dirty="0">
                    <a:effectLst/>
                    <a:cs typeface="Times New Roman" panose="02020603050405020304" pitchFamily="18" charset="0"/>
                  </a:rPr>
                  <a:t>:</a:t>
                </a:r>
              </a:p>
              <a:p>
                <a:pPr marL="457200" indent="-367030" algn="just">
                  <a:spcBef>
                    <a:spcPts val="0"/>
                  </a:spcBef>
                  <a:spcAft>
                    <a:spcPts val="0"/>
                  </a:spcAft>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Var</m:t>
                      </m:r>
                      <m:r>
                        <a:rPr lang="en-US" sz="2000" b="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acc>
                            <m:accPr>
                              <m:chr m:val="̂"/>
                              <m:ctrlPr>
                                <a:rPr lang="en-CA" sz="2000" b="1" i="1">
                                  <a:effectLst/>
                                  <a:latin typeface="Cambria Math" panose="02040503050406030204" pitchFamily="18" charset="0"/>
                                  <a:cs typeface="Times New Roman" panose="02020603050405020304" pitchFamily="18" charset="0"/>
                                </a:rPr>
                              </m:ctrlPr>
                            </m:accPr>
                            <m:e>
                              <m:r>
                                <a:rPr lang="en-US" sz="2000" b="1" i="1">
                                  <a:effectLst/>
                                  <a:latin typeface="Cambria Math" panose="02040503050406030204" pitchFamily="18" charset="0"/>
                                  <a:cs typeface="Times New Roman" panose="02020603050405020304" pitchFamily="18" charset="0"/>
                                </a:rPr>
                                <m:t>𝜷</m:t>
                              </m:r>
                            </m:e>
                          </m:acc>
                        </m:e>
                        <m:sup>
                          <m:r>
                            <a:rPr lang="en-US" sz="2000" i="1">
                              <a:effectLst/>
                              <a:latin typeface="Cambria Math" panose="02040503050406030204" pitchFamily="18" charset="0"/>
                              <a:cs typeface="Times New Roman" panose="02020603050405020304" pitchFamily="18" charset="0"/>
                            </a:rPr>
                            <m:t>𝑂𝐿𝑆</m:t>
                          </m:r>
                        </m:sup>
                      </m:sSup>
                      <m:r>
                        <a:rPr lang="en-US" sz="2000" b="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𝟏</m:t>
                          </m:r>
                        </m:sup>
                      </m:sSup>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i="1">
                          <a:effectLst/>
                          <a:latin typeface="Cambria Math" panose="02040503050406030204" pitchFamily="18" charset="0"/>
                          <a:cs typeface="Times New Roman" panose="02020603050405020304" pitchFamily="18" charset="0"/>
                        </a:rPr>
                        <m:t>𝐸</m:t>
                      </m:r>
                      <m:d>
                        <m:dPr>
                          <m:begChr m:val="["/>
                          <m:endChr m:val="]"/>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𝒆</m:t>
                              </m:r>
                            </m:e>
                            <m:sup>
                              <m:r>
                                <a:rPr lang="en-US" sz="2000" b="1" i="1">
                                  <a:effectLst/>
                                  <a:latin typeface="Cambria Math" panose="02040503050406030204" pitchFamily="18" charset="0"/>
                                  <a:cs typeface="Times New Roman" panose="02020603050405020304" pitchFamily="18" charset="0"/>
                                </a:rPr>
                                <m:t>′</m:t>
                              </m:r>
                            </m:sup>
                          </m:sSup>
                        </m:e>
                      </m:d>
                      <m:r>
                        <a:rPr lang="en-US" sz="2000" b="1" i="1">
                          <a:effectLst/>
                          <a:latin typeface="Cambria Math" panose="02040503050406030204" pitchFamily="18" charset="0"/>
                          <a:cs typeface="Times New Roman" panose="02020603050405020304" pitchFamily="18" charset="0"/>
                        </a:rPr>
                        <m:t>𝑿</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𝟏</m:t>
                          </m:r>
                        </m:sup>
                      </m:sSup>
                    </m:oMath>
                  </m:oMathPara>
                </a14:m>
                <a:endParaRPr lang="en-CA" sz="2000" dirty="0">
                  <a:effectLst/>
                </a:endParaRPr>
              </a:p>
              <a:p>
                <a:pPr marL="285750" indent="-285750" algn="just">
                  <a:spcBef>
                    <a:spcPts val="0"/>
                  </a:spcBef>
                  <a:spcAft>
                    <a:spcPts val="0"/>
                  </a:spcAft>
                  <a:buFont typeface="Arial" panose="020B0604020202020204" pitchFamily="34" charset="0"/>
                  <a:buChar char="•"/>
                </a:pPr>
                <a:endParaRPr lang="en-CA" altLang="zh-CN" sz="2000" dirty="0">
                  <a:effectLst/>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cs typeface="Times New Roman" panose="02020603050405020304" pitchFamily="18" charset="0"/>
                  </a:rPr>
                  <a:t>将集群方差矩阵代入</a:t>
                </a:r>
                <a:r>
                  <a:rPr lang="zh-CN" sz="2000" i="1" dirty="0">
                    <a:effectLst/>
                    <a:cs typeface="Times New Roman" panose="02020603050405020304" pitchFamily="18" charset="0"/>
                  </a:rPr>
                  <a:t>，</a:t>
                </a:r>
                <a:r>
                  <a:rPr lang="zh-CN" sz="2000" dirty="0">
                    <a:effectLst/>
                    <a:cs typeface="Times New Roman" panose="02020603050405020304" pitchFamily="18" charset="0"/>
                  </a:rPr>
                  <a:t>得到： </a:t>
                </a:r>
                <a:endParaRPr lang="en-CA" sz="2000" dirty="0">
                  <a:effectLst/>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Times New Roman" panose="02020603050405020304" pitchFamily="18" charset="0"/>
                        </a:rPr>
                        <m:t>𝑉𝑎𝑟</m:t>
                      </m:r>
                      <m:r>
                        <a:rPr lang="en-CA" sz="2000" i="1">
                          <a:effectLst/>
                          <a:latin typeface="Cambria Math" panose="02040503050406030204" pitchFamily="18" charset="0"/>
                          <a:cs typeface="Times New Roman" panose="02020603050405020304" pitchFamily="18" charset="0"/>
                        </a:rPr>
                        <m:t>(</m:t>
                      </m:r>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𝜷</m:t>
                              </m:r>
                            </m:e>
                          </m:acc>
                        </m:e>
                        <m:sub>
                          <m:r>
                            <a:rPr lang="en-CA" sz="2000" i="1">
                              <a:effectLst/>
                              <a:latin typeface="Cambria Math" panose="02040503050406030204" pitchFamily="18" charset="0"/>
                              <a:cs typeface="Times New Roman" panose="02020603050405020304" pitchFamily="18" charset="0"/>
                            </a:rPr>
                            <m:t>𝑐𝑙𝑢𝑠𝑡𝑒𝑟</m:t>
                          </m:r>
                        </m:sub>
                        <m:sup>
                          <m:r>
                            <a:rPr lang="en-CA" sz="2000" i="1">
                              <a:effectLst/>
                              <a:latin typeface="Cambria Math" panose="02040503050406030204" pitchFamily="18" charset="0"/>
                              <a:cs typeface="Times New Roman" panose="02020603050405020304" pitchFamily="18" charset="0"/>
                            </a:rPr>
                            <m:t>𝑂𝐿𝑆</m:t>
                          </m:r>
                        </m:sup>
                      </m:sSub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zh-CN" altLang="en-US" sz="2000" i="1">
                              <a:effectLst/>
                              <a:latin typeface="Cambria Math" panose="02040503050406030204" pitchFamily="18" charset="0"/>
                              <a:cs typeface="Microsoft YaHei" panose="020B0503020204020204" pitchFamily="34" charset="-122"/>
                            </a:rPr>
                            <m:t>−</m:t>
                          </m:r>
                          <m:r>
                            <a:rPr lang="en-CA" sz="2000" i="1">
                              <a:effectLst/>
                              <a:latin typeface="Cambria Math" panose="02040503050406030204" pitchFamily="18" charset="0"/>
                              <a:cs typeface="Times New Roman" panose="02020603050405020304" pitchFamily="18" charset="0"/>
                            </a:rPr>
                            <m:t>1</m:t>
                          </m:r>
                        </m:sup>
                      </m:sSup>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d>
                        <m:dPr>
                          <m:begChr m:val="["/>
                          <m:endChr m:val="]"/>
                          <m:ctrlPr>
                            <a:rPr lang="en-CA" sz="2000"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sz="2000" i="1">
                                  <a:effectLst/>
                                  <a:latin typeface="Cambria Math" panose="02040503050406030204" pitchFamily="18" charset="0"/>
                                  <a:cs typeface="Times New Roman" panose="02020603050405020304" pitchFamily="18" charset="0"/>
                                </a:rPr>
                              </m:ctrlPr>
                            </m:mPr>
                            <m:mr>
                              <m:e>
                                <m:sSub>
                                  <m:sSubPr>
                                    <m:ctrlPr>
                                      <a:rPr lang="en-CA" sz="2000"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1</m:t>
                                    </m:r>
                                  </m:sub>
                                </m:sSub>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0</m:t>
                                </m:r>
                              </m:e>
                            </m:mr>
                            <m:mr>
                              <m:e>
                                <m:r>
                                  <a:rPr lang="en-CA" sz="2000" i="1">
                                    <a:effectLst/>
                                    <a:latin typeface="Cambria Math" panose="02040503050406030204" pitchFamily="18" charset="0"/>
                                    <a:cs typeface="Times New Roman" panose="02020603050405020304" pitchFamily="18" charset="0"/>
                                  </a:rPr>
                                  <m:t>0</m:t>
                                </m:r>
                              </m:e>
                              <m:e>
                                <m:sSub>
                                  <m:sSubPr>
                                    <m:ctrlPr>
                                      <a:rPr lang="en-CA" sz="2000"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2</m:t>
                                    </m:r>
                                  </m:sub>
                                </m:sSub>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0</m:t>
                                </m:r>
                              </m:e>
                            </m:mr>
                            <m:mr>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0</m:t>
                                </m:r>
                              </m:e>
                            </m:mr>
                            <m:mr>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mr>
                            <m:mr>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m:t>
                                </m:r>
                              </m:e>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b="1" i="1">
                                        <a:effectLst/>
                                        <a:latin typeface="Cambria Math" panose="02040503050406030204" pitchFamily="18" charset="0"/>
                                        <a:cs typeface="Times New Roman" panose="02020603050405020304" pitchFamily="18" charset="0"/>
                                      </a:rPr>
                                      <m:t>𝑮</m:t>
                                    </m:r>
                                  </m:sub>
                                </m:sSub>
                              </m:e>
                            </m:mr>
                          </m:m>
                        </m:e>
                      </m:d>
                      <m:r>
                        <a:rPr lang="en-CA" sz="2000" b="1" i="1">
                          <a:effectLst/>
                          <a:latin typeface="Cambria Math" panose="02040503050406030204" pitchFamily="18" charset="0"/>
                          <a:cs typeface="Times New Roman" panose="02020603050405020304" pitchFamily="18" charset="0"/>
                        </a:rPr>
                        <m:t>𝑿</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zh-CN" altLang="en-US" sz="2000" i="1">
                              <a:effectLst/>
                              <a:latin typeface="Cambria Math" panose="02040503050406030204" pitchFamily="18" charset="0"/>
                              <a:cs typeface="Microsoft YaHei" panose="020B0503020204020204" pitchFamily="34" charset="-122"/>
                            </a:rPr>
                            <m:t>−</m:t>
                          </m:r>
                          <m:r>
                            <a:rPr lang="en-CA" sz="2000" i="1">
                              <a:effectLst/>
                              <a:latin typeface="Cambria Math" panose="02040503050406030204" pitchFamily="18" charset="0"/>
                              <a:cs typeface="Times New Roman" panose="02020603050405020304" pitchFamily="18" charset="0"/>
                            </a:rPr>
                            <m:t>1</m:t>
                          </m:r>
                        </m:sup>
                      </m:sSup>
                    </m:oMath>
                  </m:oMathPara>
                </a14:m>
                <a:endParaRPr lang="en-CA" sz="2000" dirty="0"/>
              </a:p>
              <a:p>
                <a:pPr algn="just">
                  <a:spcBef>
                    <a:spcPts val="0"/>
                  </a:spcBef>
                  <a:spcAft>
                    <a:spcPts val="0"/>
                  </a:spcAft>
                </a:pPr>
                <a:endParaRPr lang="en-CA" altLang="zh-CN" sz="2000" dirty="0">
                  <a:effectLst/>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cs typeface="Times New Roman" panose="02020603050405020304" pitchFamily="18" charset="0"/>
                  </a:rPr>
                  <a:t>要得到</a:t>
                </a:r>
                <a14:m>
                  <m:oMath xmlns:m="http://schemas.openxmlformats.org/officeDocument/2006/math">
                    <m:r>
                      <a:rPr lang="en-CA" sz="2000" i="1">
                        <a:effectLst/>
                        <a:latin typeface="Cambria Math" panose="02040503050406030204" pitchFamily="18" charset="0"/>
                        <a:cs typeface="Times New Roman" panose="02020603050405020304" pitchFamily="18" charset="0"/>
                      </a:rPr>
                      <m:t>𝑉𝑎𝑟</m:t>
                    </m:r>
                    <m:d>
                      <m:dPr>
                        <m:ctrlPr>
                          <a:rPr lang="en-CA" sz="2000" i="1">
                            <a:effectLst/>
                            <a:latin typeface="Cambria Math" panose="02040503050406030204" pitchFamily="18" charset="0"/>
                            <a:cs typeface="Times New Roman" panose="02020603050405020304" pitchFamily="18" charset="0"/>
                          </a:rPr>
                        </m:ctrlPr>
                      </m:dPr>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𝜷</m:t>
                                </m:r>
                              </m:e>
                            </m:acc>
                          </m:e>
                          <m:sub>
                            <m:r>
                              <a:rPr lang="en-CA" sz="2000" i="1">
                                <a:effectLst/>
                                <a:latin typeface="Cambria Math" panose="02040503050406030204" pitchFamily="18" charset="0"/>
                                <a:cs typeface="Times New Roman" panose="02020603050405020304" pitchFamily="18" charset="0"/>
                              </a:rPr>
                              <m:t>𝑐𝑙𝑢𝑠𝑡𝑒𝑟</m:t>
                            </m:r>
                          </m:sub>
                          <m:sup>
                            <m:r>
                              <a:rPr lang="en-CA" sz="2000" i="1">
                                <a:effectLst/>
                                <a:latin typeface="Cambria Math" panose="02040503050406030204" pitchFamily="18" charset="0"/>
                                <a:cs typeface="Times New Roman" panose="02020603050405020304" pitchFamily="18" charset="0"/>
                              </a:rPr>
                              <m:t>𝑂𝐿𝑆</m:t>
                            </m:r>
                          </m:sup>
                        </m:sSubSup>
                      </m:e>
                    </m:d>
                  </m:oMath>
                </a14:m>
                <a:r>
                  <a:rPr lang="zh-CN" sz="2000" dirty="0">
                    <a:effectLst/>
                    <a:cs typeface="Times New Roman" panose="02020603050405020304" pitchFamily="18" charset="0"/>
                  </a:rPr>
                  <a:t>的一致估计量，用估计值</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𝜴</m:t>
                            </m:r>
                          </m:e>
                        </m:acc>
                      </m:e>
                      <m:sub>
                        <m:r>
                          <a:rPr lang="en-CA" sz="2000" i="1">
                            <a:effectLst/>
                            <a:latin typeface="Cambria Math" panose="02040503050406030204" pitchFamily="18" charset="0"/>
                            <a:cs typeface="Times New Roman" panose="02020603050405020304" pitchFamily="18" charset="0"/>
                          </a:rPr>
                          <m:t>𝑔</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e>
                      <m:sub>
                        <m:r>
                          <a:rPr lang="en-CA" sz="2000" i="1">
                            <a:effectLst/>
                            <a:latin typeface="Cambria Math" panose="02040503050406030204" pitchFamily="18" charset="0"/>
                            <a:cs typeface="Times New Roman" panose="02020603050405020304" pitchFamily="18" charset="0"/>
                          </a:rPr>
                          <m:t>𝑔</m:t>
                        </m:r>
                      </m:sub>
                    </m:sSub>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替代</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𝛺</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，即残差值</a:t>
                </a:r>
                <a14:m>
                  <m:oMath xmlns:m="http://schemas.openxmlformats.org/officeDocument/2006/math">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𝑔𝑖</m:t>
                        </m:r>
                      </m:sub>
                      <m:sup>
                        <m:r>
                          <a:rPr lang="en-CA" sz="2000" i="1">
                            <a:effectLst/>
                            <a:latin typeface="Cambria Math" panose="02040503050406030204" pitchFamily="18" charset="0"/>
                            <a:cs typeface="Times New Roman" panose="02020603050405020304" pitchFamily="18" charset="0"/>
                          </a:rPr>
                          <m:t>2</m:t>
                        </m:r>
                      </m:sup>
                    </m:sSubSup>
                  </m:oMath>
                </a14:m>
                <a:r>
                  <a:rPr lang="en-CA" sz="2000" dirty="0">
                    <a:effectLst/>
                    <a:cs typeface="Times New Roman" panose="02020603050405020304" pitchFamily="18" charset="0"/>
                  </a:rPr>
                  <a:t> </a:t>
                </a:r>
                <a:r>
                  <a:rPr lang="zh-CN" sz="2000" dirty="0">
                    <a:effectLst/>
                    <a:cs typeface="Times New Roman" panose="02020603050405020304" pitchFamily="18" charset="0"/>
                  </a:rPr>
                  <a:t>替代</a:t>
                </a:r>
                <a14:m>
                  <m:oMath xmlns:m="http://schemas.openxmlformats.org/officeDocument/2006/math">
                    <m:sSubSup>
                      <m:sSubSupPr>
                        <m:ctrlPr>
                          <a:rPr lang="en-CA" sz="2000" i="1">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cs typeface="Times New Roman" panose="02020603050405020304" pitchFamily="18" charset="0"/>
                          </a:rPr>
                          <m:t>𝜎</m:t>
                        </m:r>
                      </m:e>
                      <m:sub>
                        <m:r>
                          <a:rPr lang="en-CA" sz="2000" i="1">
                            <a:effectLst/>
                            <a:latin typeface="Cambria Math" panose="02040503050406030204" pitchFamily="18" charset="0"/>
                            <a:cs typeface="Times New Roman" panose="02020603050405020304" pitchFamily="18" charset="0"/>
                          </a:rPr>
                          <m:t>𝑔𝑖</m:t>
                        </m:r>
                      </m:sub>
                      <m:sup>
                        <m:r>
                          <a:rPr lang="en-CA" sz="2000" i="1">
                            <a:effectLst/>
                            <a:latin typeface="Cambria Math" panose="02040503050406030204" pitchFamily="18" charset="0"/>
                            <a:cs typeface="Times New Roman" panose="02020603050405020304" pitchFamily="18" charset="0"/>
                          </a:rPr>
                          <m:t>2</m:t>
                        </m:r>
                      </m:sup>
                    </m:sSubSup>
                  </m:oMath>
                </a14:m>
                <a:r>
                  <a:rPr lang="zh-CN" sz="2000" dirty="0">
                    <a:effectLst/>
                    <a:cs typeface="Times New Roman" panose="02020603050405020304" pitchFamily="18" charset="0"/>
                  </a:rPr>
                  <a:t>，</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𝑔𝑖</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𝑔𝑗</m:t>
                        </m:r>
                      </m:sub>
                    </m:sSub>
                  </m:oMath>
                </a14:m>
                <a:r>
                  <a:rPr lang="zh-CN" sz="2000" dirty="0">
                    <a:effectLst/>
                    <a:cs typeface="Times New Roman" panose="02020603050405020304" pitchFamily="18" charset="0"/>
                  </a:rPr>
                  <a:t>替代</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𝜎</m:t>
                        </m:r>
                      </m:e>
                      <m:sub>
                        <m:r>
                          <a:rPr lang="en-CA" sz="2000" i="1">
                            <a:effectLst/>
                            <a:latin typeface="Cambria Math" panose="02040503050406030204" pitchFamily="18" charset="0"/>
                            <a:cs typeface="Times New Roman" panose="02020603050405020304" pitchFamily="18" charset="0"/>
                          </a:rPr>
                          <m:t>𝑔𝑖𝑔𝑗</m:t>
                        </m:r>
                      </m:sub>
                    </m:sSub>
                  </m:oMath>
                </a14:m>
                <a:r>
                  <a:rPr lang="zh-CN" sz="2000" dirty="0">
                    <a:effectLst/>
                    <a:cs typeface="Times New Roman" panose="02020603050405020304" pitchFamily="18" charset="0"/>
                  </a:rPr>
                  <a:t>。</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𝜴</m:t>
                            </m:r>
                          </m:e>
                        </m:acc>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为：</a:t>
                </a:r>
                <a:endParaRPr lang="en-CA" sz="2000" dirty="0">
                  <a:effectLst/>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𝜴</m:t>
                              </m:r>
                            </m:e>
                          </m:acc>
                        </m:e>
                        <m:sub>
                          <m:r>
                            <a:rPr lang="en-CA" sz="2000" i="1">
                              <a:effectLst/>
                              <a:latin typeface="Cambria Math" panose="02040503050406030204" pitchFamily="18" charset="0"/>
                              <a:cs typeface="Times New Roman" panose="02020603050405020304" pitchFamily="18" charset="0"/>
                            </a:rPr>
                            <m:t>𝑔</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e>
                        <m:sub>
                          <m:r>
                            <a:rPr lang="en-CA" sz="2000" i="1">
                              <a:effectLst/>
                              <a:latin typeface="Cambria Math" panose="02040503050406030204" pitchFamily="18" charset="0"/>
                              <a:cs typeface="Times New Roman" panose="02020603050405020304" pitchFamily="18" charset="0"/>
                            </a:rPr>
                            <m:t>𝑔</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e>
                        <m:sub>
                          <m:r>
                            <a:rPr lang="en-CA" sz="2000" i="1">
                              <a:effectLst/>
                              <a:latin typeface="Cambria Math" panose="02040503050406030204" pitchFamily="18" charset="0"/>
                              <a:cs typeface="Times New Roman" panose="02020603050405020304" pitchFamily="18" charset="0"/>
                            </a:rPr>
                            <m:t>𝑔</m:t>
                          </m:r>
                        </m:sub>
                      </m:sSub>
                      <m:r>
                        <a:rPr lang="en-CA" sz="2000" i="1">
                          <a:effectLst/>
                          <a:latin typeface="Cambria Math" panose="02040503050406030204" pitchFamily="18" charset="0"/>
                          <a:cs typeface="Times New Roman" panose="02020603050405020304" pitchFamily="18" charset="0"/>
                        </a:rPr>
                        <m:t>=</m:t>
                      </m:r>
                      <m:d>
                        <m:dPr>
                          <m:begChr m:val="["/>
                          <m:endChr m:val="]"/>
                          <m:ctrlPr>
                            <a:rPr lang="en-CA" sz="2000"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sz="2000" i="1">
                                  <a:effectLst/>
                                  <a:latin typeface="Cambria Math" panose="02040503050406030204" pitchFamily="18" charset="0"/>
                                  <a:cs typeface="Times New Roman" panose="02020603050405020304" pitchFamily="18" charset="0"/>
                                </a:rPr>
                              </m:ctrlPr>
                            </m:mPr>
                            <m:mr>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up>
                                    <m:r>
                                      <a:rPr lang="en-CA" sz="2000" i="1">
                                        <a:effectLst/>
                                        <a:latin typeface="Cambria Math" panose="02040503050406030204" pitchFamily="18" charset="0"/>
                                        <a:cs typeface="Times New Roman" panose="02020603050405020304" pitchFamily="18" charset="0"/>
                                      </a:rPr>
                                      <m:t>2</m:t>
                                    </m:r>
                                  </m:sup>
                                </m:sSubSup>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e>
                            </m:mr>
                            <m:mr>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e>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up>
                                    <m:r>
                                      <a:rPr lang="en-CA" sz="2000" i="1">
                                        <a:effectLst/>
                                        <a:latin typeface="Cambria Math" panose="02040503050406030204" pitchFamily="18" charset="0"/>
                                        <a:cs typeface="Times New Roman" panose="02020603050405020304" pitchFamily="18" charset="0"/>
                                      </a:rPr>
                                      <m:t>2</m:t>
                                    </m:r>
                                  </m:sup>
                                </m:sSubSup>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e>
                            </m:mr>
                            <m:mr>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e>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up>
                                    <m:r>
                                      <a:rPr lang="en-CA" sz="2000" i="1">
                                        <a:effectLst/>
                                        <a:latin typeface="Cambria Math" panose="02040503050406030204" pitchFamily="18" charset="0"/>
                                        <a:cs typeface="Times New Roman" panose="02020603050405020304" pitchFamily="18" charset="0"/>
                                      </a:rPr>
                                      <m:t>2</m:t>
                                    </m:r>
                                  </m:sup>
                                </m:sSubSup>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e>
                            </m:mr>
                            <m:mr>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mr>
                            <m:mr>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up>
                                    <m:r>
                                      <a:rPr lang="en-CA" sz="2000" i="1">
                                        <a:effectLst/>
                                        <a:latin typeface="Cambria Math" panose="02040503050406030204" pitchFamily="18" charset="0"/>
                                        <a:cs typeface="Times New Roman" panose="02020603050405020304" pitchFamily="18" charset="0"/>
                                      </a:rPr>
                                      <m:t>2</m:t>
                                    </m:r>
                                  </m:sup>
                                </m:sSubSup>
                              </m:e>
                            </m:mr>
                          </m:m>
                        </m:e>
                      </m:d>
                    </m:oMath>
                  </m:oMathPara>
                </a14:m>
                <a:endParaRPr lang="en-CA" sz="2000" dirty="0">
                  <a:effectLst/>
                  <a:cs typeface="Times New Roman" panose="02020603050405020304" pitchFamily="18" charset="0"/>
                </a:endParaRPr>
              </a:p>
              <a:p>
                <a:pPr algn="just">
                  <a:spcBef>
                    <a:spcPts val="0"/>
                  </a:spcBef>
                  <a:spcAft>
                    <a:spcPts val="0"/>
                  </a:spcAft>
                </a:pPr>
                <a:endParaRPr lang="en-CA" altLang="zh-CN" sz="2000" dirty="0">
                  <a:effectLst/>
                  <a:cs typeface="Times New Roman" panose="02020603050405020304" pitchFamily="18" charset="0"/>
                </a:endParaRPr>
              </a:p>
              <a:p>
                <a:endParaRPr lang="en-CA" sz="2000" dirty="0"/>
              </a:p>
            </p:txBody>
          </p:sp>
        </mc:Choice>
        <mc:Fallback xmlns="">
          <p:sp>
            <p:nvSpPr>
              <p:cNvPr id="3" name="Text Placeholder 2">
                <a:extLst>
                  <a:ext uri="{FF2B5EF4-FFF2-40B4-BE49-F238E27FC236}">
                    <a16:creationId xmlns:a16="http://schemas.microsoft.com/office/drawing/2014/main" id="{A158FB27-EF1C-456F-B078-F7DC5D76E534}"/>
                  </a:ext>
                </a:extLst>
              </p:cNvPr>
              <p:cNvSpPr>
                <a:spLocks noGrp="1" noRot="1" noChangeAspect="1" noMove="1" noResize="1" noEditPoints="1" noAdjustHandles="1" noChangeArrowheads="1" noChangeShapeType="1" noTextEdit="1"/>
              </p:cNvSpPr>
              <p:nvPr>
                <p:ph type="body" idx="1"/>
              </p:nvPr>
            </p:nvSpPr>
            <p:spPr>
              <a:blipFill>
                <a:blip r:embed="rId3"/>
                <a:stretch>
                  <a:fillRect l="-233" t="-1460" b="-1070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4C8BEC77-74E4-41EC-962D-8571E6944C1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0613483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B42FD-3E0C-42AA-BB31-5637D6D14B87}"/>
              </a:ext>
            </a:extLst>
          </p:cNvPr>
          <p:cNvSpPr>
            <a:spLocks noGrp="1"/>
          </p:cNvSpPr>
          <p:nvPr>
            <p:ph type="title"/>
          </p:nvPr>
        </p:nvSpPr>
        <p:spPr/>
        <p:txBody>
          <a:bodyPr/>
          <a:lstStyle/>
          <a:p>
            <a:r>
              <a:rPr lang="zh-CN" b="1" dirty="0">
                <a:effectLst/>
                <a:latin typeface="+mj-ea"/>
              </a:rPr>
              <a:t>处理方法</a:t>
            </a:r>
            <a:endParaRPr lang="en-CA" dirty="0">
              <a:latin typeface="+mj-ea"/>
            </a:endParaRPr>
          </a:p>
        </p:txBody>
      </p:sp>
      <p:sp>
        <p:nvSpPr>
          <p:cNvPr id="3" name="Text Placeholder 2">
            <a:extLst>
              <a:ext uri="{FF2B5EF4-FFF2-40B4-BE49-F238E27FC236}">
                <a16:creationId xmlns:a16="http://schemas.microsoft.com/office/drawing/2014/main" id="{081AAEB1-9372-4DF7-A9A7-AF390970C0C2}"/>
              </a:ext>
            </a:extLst>
          </p:cNvPr>
          <p:cNvSpPr>
            <a:spLocks noGrp="1"/>
          </p:cNvSpPr>
          <p:nvPr>
            <p:ph type="body" idx="1"/>
          </p:nvPr>
        </p:nvSpPr>
        <p:spPr/>
        <p:txBody>
          <a:bodyPr/>
          <a:lstStyle/>
          <a:p>
            <a:r>
              <a:rPr lang="en-CA" altLang="zh-CN" dirty="0">
                <a:effectLst/>
                <a:cs typeface="Times New Roman" panose="02020603050405020304" pitchFamily="18" charset="0"/>
              </a:rPr>
              <a:t>OLS</a:t>
            </a:r>
            <a:r>
              <a:rPr lang="zh-CN" dirty="0">
                <a:effectLst/>
                <a:cs typeface="Times New Roman" panose="02020603050405020304" pitchFamily="18" charset="0"/>
              </a:rPr>
              <a:t>所得系数方差在干扰项集群方差情况的一致估计量为：</a:t>
            </a:r>
            <a:endParaRPr lang="en-CA" dirty="0">
              <a:effectLst/>
              <a:cs typeface="Times New Roman" panose="02020603050405020304" pitchFamily="18" charset="0"/>
            </a:endParaRPr>
          </a:p>
          <a:p>
            <a:endParaRPr lang="en-CA" dirty="0"/>
          </a:p>
        </p:txBody>
      </p:sp>
      <p:sp>
        <p:nvSpPr>
          <p:cNvPr id="4" name="Rectangle 2">
            <a:extLst>
              <a:ext uri="{FF2B5EF4-FFF2-40B4-BE49-F238E27FC236}">
                <a16:creationId xmlns:a16="http://schemas.microsoft.com/office/drawing/2014/main" id="{4D9F99F0-E0B1-45DC-AB08-50EF9606D003}"/>
              </a:ext>
            </a:extLst>
          </p:cNvPr>
          <p:cNvSpPr>
            <a:spLocks noChangeArrowheads="1"/>
          </p:cNvSpPr>
          <p:nvPr/>
        </p:nvSpPr>
        <p:spPr bwMode="auto">
          <a:xfrm>
            <a:off x="2724727" y="2170623"/>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400"/>
          </a:p>
        </p:txBody>
      </p:sp>
      <p:graphicFrame>
        <p:nvGraphicFramePr>
          <p:cNvPr id="5" name="Object 4">
            <a:extLst>
              <a:ext uri="{FF2B5EF4-FFF2-40B4-BE49-F238E27FC236}">
                <a16:creationId xmlns:a16="http://schemas.microsoft.com/office/drawing/2014/main" id="{32E307B4-343E-4EFA-A864-8BD16B7F9E9B}"/>
              </a:ext>
            </a:extLst>
          </p:cNvPr>
          <p:cNvGraphicFramePr>
            <a:graphicFrameLocks noChangeAspect="1"/>
          </p:cNvGraphicFramePr>
          <p:nvPr>
            <p:extLst>
              <p:ext uri="{D42A27DB-BD31-4B8C-83A1-F6EECF244321}">
                <p14:modId xmlns:p14="http://schemas.microsoft.com/office/powerpoint/2010/main" val="139903521"/>
              </p:ext>
            </p:extLst>
          </p:nvPr>
        </p:nvGraphicFramePr>
        <p:xfrm>
          <a:off x="2633663" y="1370013"/>
          <a:ext cx="6161087" cy="4624387"/>
        </p:xfrm>
        <a:graphic>
          <a:graphicData uri="http://schemas.openxmlformats.org/presentationml/2006/ole">
            <mc:AlternateContent xmlns:mc="http://schemas.openxmlformats.org/markup-compatibility/2006">
              <mc:Choice xmlns:v="urn:schemas-microsoft-com:vml" Requires="v">
                <p:oleObj spid="_x0000_s2108" name="Equation" r:id="rId4" imgW="4686120" imgH="3225600" progId="Equation.DSMT4">
                  <p:embed/>
                </p:oleObj>
              </mc:Choice>
              <mc:Fallback>
                <p:oleObj name="Equation" r:id="rId4" imgW="4686120" imgH="3225600" progId="Equation.DSMT4">
                  <p:embed/>
                  <p:pic>
                    <p:nvPicPr>
                      <p:cNvPr id="0" name="Object 1"/>
                      <p:cNvPicPr>
                        <a:picLocks noChangeAspect="1" noChangeArrowheads="1"/>
                      </p:cNvPicPr>
                      <p:nvPr/>
                    </p:nvPicPr>
                    <p:blipFill>
                      <a:blip r:embed="rId5"/>
                      <a:srcRect/>
                      <a:stretch>
                        <a:fillRect/>
                      </a:stretch>
                    </p:blipFill>
                    <p:spPr bwMode="auto">
                      <a:xfrm>
                        <a:off x="2633663" y="1370013"/>
                        <a:ext cx="6161087" cy="4624387"/>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08D97A1-926A-4789-BDF8-9266F5F01267}"/>
                  </a:ext>
                </a:extLst>
              </p:cNvPr>
              <p:cNvSpPr txBox="1"/>
              <p:nvPr/>
            </p:nvSpPr>
            <p:spPr>
              <a:xfrm>
                <a:off x="655782" y="5905425"/>
                <a:ext cx="11323782" cy="883062"/>
              </a:xfrm>
              <a:prstGeom prst="rect">
                <a:avLst/>
              </a:prstGeom>
              <a:noFill/>
            </p:spPr>
            <p:txBody>
              <a:bodyPr wrap="square">
                <a:spAutoFit/>
              </a:bodyPr>
              <a:lstStyle/>
              <a:p>
                <a14:m>
                  <m:oMath xmlns:m="http://schemas.openxmlformats.org/officeDocument/2006/math">
                    <m:acc>
                      <m:accPr>
                        <m:chr m:val="̂"/>
                        <m:ctrlPr>
                          <a:rPr lang="en-CA" sz="2400" i="1" smtClean="0">
                            <a:effectLst/>
                            <a:latin typeface="Cambria Math" panose="02040503050406030204" pitchFamily="18" charset="0"/>
                          </a:rPr>
                        </m:ctrlPr>
                      </m:accPr>
                      <m:e>
                        <m:r>
                          <a:rPr lang="en-CA" sz="2400" i="1">
                            <a:effectLst/>
                            <a:latin typeface="Cambria Math" panose="02040503050406030204" pitchFamily="18" charset="0"/>
                            <a:cs typeface="Times New Roman" panose="02020603050405020304" pitchFamily="18" charset="0"/>
                          </a:rPr>
                          <m:t>𝑉𝑎𝑟</m:t>
                        </m:r>
                      </m:e>
                    </m:acc>
                    <m:d>
                      <m:dPr>
                        <m:ctrlPr>
                          <a:rPr lang="en-CA" sz="2400" i="1">
                            <a:effectLst/>
                            <a:latin typeface="Cambria Math" panose="02040503050406030204" pitchFamily="18" charset="0"/>
                          </a:rPr>
                        </m:ctrlPr>
                      </m:dPr>
                      <m:e>
                        <m:sSubSup>
                          <m:sSubSupPr>
                            <m:ctrlPr>
                              <a:rPr lang="en-CA" sz="2400" i="1">
                                <a:effectLst/>
                                <a:latin typeface="Cambria Math" panose="02040503050406030204" pitchFamily="18" charset="0"/>
                              </a:rPr>
                            </m:ctrlPr>
                          </m:sSubSupPr>
                          <m:e>
                            <m:acc>
                              <m:accPr>
                                <m:chr m:val="̂"/>
                                <m:ctrlPr>
                                  <a:rPr lang="en-CA" sz="2400" i="1">
                                    <a:effectLst/>
                                    <a:latin typeface="Cambria Math" panose="02040503050406030204" pitchFamily="18" charset="0"/>
                                  </a:rPr>
                                </m:ctrlPr>
                              </m:accPr>
                              <m:e>
                                <m:r>
                                  <a:rPr lang="en-CA" sz="2400" b="1" i="1">
                                    <a:effectLst/>
                                    <a:latin typeface="Cambria Math" panose="02040503050406030204" pitchFamily="18" charset="0"/>
                                    <a:cs typeface="Times New Roman" panose="02020603050405020304" pitchFamily="18" charset="0"/>
                                  </a:rPr>
                                  <m:t>𝜷</m:t>
                                </m:r>
                              </m:e>
                            </m:acc>
                          </m:e>
                          <m:sub>
                            <m:r>
                              <a:rPr lang="en-CA" sz="2400" i="1">
                                <a:effectLst/>
                                <a:latin typeface="Cambria Math" panose="02040503050406030204" pitchFamily="18" charset="0"/>
                                <a:cs typeface="Times New Roman" panose="02020603050405020304" pitchFamily="18" charset="0"/>
                              </a:rPr>
                              <m:t>𝑐𝑙𝑢𝑠𝑡𝑒𝑟</m:t>
                            </m:r>
                          </m:sub>
                          <m:sup>
                            <m:r>
                              <a:rPr lang="en-CA" sz="2400" i="1">
                                <a:effectLst/>
                                <a:latin typeface="Cambria Math" panose="02040503050406030204" pitchFamily="18" charset="0"/>
                                <a:cs typeface="Times New Roman" panose="02020603050405020304" pitchFamily="18" charset="0"/>
                              </a:rPr>
                              <m:t>𝑂𝐿𝑆</m:t>
                            </m:r>
                          </m:sup>
                        </m:sSubSup>
                      </m:e>
                    </m:d>
                  </m:oMath>
                </a14:m>
                <a:r>
                  <a:rPr lang="zh-CN" sz="2400" dirty="0">
                    <a:effectLst/>
                    <a:cs typeface="Helvetica" panose="020B0604020202020204" pitchFamily="34" charset="0"/>
                  </a:rPr>
                  <a:t>被</a:t>
                </a:r>
                <a:r>
                  <a:rPr lang="zh-CN" sz="2400" dirty="0">
                    <a:effectLst/>
                    <a:cs typeface="Times New Roman" panose="02020603050405020304" pitchFamily="18" charset="0"/>
                  </a:rPr>
                  <a:t>称为集群稳健协方差矩阵估计值（</a:t>
                </a:r>
                <a:r>
                  <a:rPr lang="en-CA" sz="2400" dirty="0">
                    <a:effectLst/>
                    <a:cs typeface="Times New Roman" panose="02020603050405020304" pitchFamily="18" charset="0"/>
                  </a:rPr>
                  <a:t>cluster-robust covariance matrix estimator</a:t>
                </a:r>
                <a:r>
                  <a:rPr lang="zh-CN" sz="2400" dirty="0">
                    <a:effectLst/>
                    <a:cs typeface="Times New Roman" panose="02020603050405020304" pitchFamily="18" charset="0"/>
                  </a:rPr>
                  <a:t>）。</a:t>
                </a:r>
                <a:endParaRPr lang="en-CA" sz="2400" dirty="0"/>
              </a:p>
            </p:txBody>
          </p:sp>
        </mc:Choice>
        <mc:Fallback xmlns="">
          <p:sp>
            <p:nvSpPr>
              <p:cNvPr id="7" name="TextBox 6">
                <a:extLst>
                  <a:ext uri="{FF2B5EF4-FFF2-40B4-BE49-F238E27FC236}">
                    <a16:creationId xmlns:a16="http://schemas.microsoft.com/office/drawing/2014/main" id="{B08D97A1-926A-4789-BDF8-9266F5F01267}"/>
                  </a:ext>
                </a:extLst>
              </p:cNvPr>
              <p:cNvSpPr txBox="1">
                <a:spLocks noRot="1" noChangeAspect="1" noMove="1" noResize="1" noEditPoints="1" noAdjustHandles="1" noChangeArrowheads="1" noChangeShapeType="1" noTextEdit="1"/>
              </p:cNvSpPr>
              <p:nvPr/>
            </p:nvSpPr>
            <p:spPr>
              <a:xfrm>
                <a:off x="655782" y="5905425"/>
                <a:ext cx="11323782" cy="883062"/>
              </a:xfrm>
              <a:prstGeom prst="rect">
                <a:avLst/>
              </a:prstGeom>
              <a:blipFill>
                <a:blip r:embed="rId6"/>
                <a:stretch>
                  <a:fillRect l="-785" t="-4225" b="-14085"/>
                </a:stretch>
              </a:blipFill>
            </p:spPr>
            <p:txBody>
              <a:bodyPr/>
              <a:lstStyle/>
              <a:p>
                <a:r>
                  <a:rPr lang="zh-CN" altLang="en-US">
                    <a:noFill/>
                  </a:rPr>
                  <a:t> </a:t>
                </a:r>
              </a:p>
            </p:txBody>
          </p:sp>
        </mc:Fallback>
      </mc:AlternateContent>
      <p:sp>
        <p:nvSpPr>
          <p:cNvPr id="6" name="Footer Placeholder 5">
            <a:extLst>
              <a:ext uri="{FF2B5EF4-FFF2-40B4-BE49-F238E27FC236}">
                <a16:creationId xmlns:a16="http://schemas.microsoft.com/office/drawing/2014/main" id="{F6D5926C-0718-48B4-B00B-899BFCA9305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5353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1D9546-A1E2-EF43-8624-0852B963EAAD}"/>
              </a:ext>
            </a:extLst>
          </p:cNvPr>
          <p:cNvSpPr>
            <a:spLocks noGrp="1"/>
          </p:cNvSpPr>
          <p:nvPr>
            <p:ph type="title"/>
          </p:nvPr>
        </p:nvSpPr>
        <p:spPr/>
        <p:txBody>
          <a:bodyPr/>
          <a:lstStyle/>
          <a:p>
            <a:r>
              <a:rPr kumimoji="1" lang="zh-CN" altLang="en-US" dirty="0"/>
              <a:t>定义</a:t>
            </a:r>
          </a:p>
        </p:txBody>
      </p:sp>
      <mc:AlternateContent xmlns:mc="http://schemas.openxmlformats.org/markup-compatibility/2006">
        <mc:Choice xmlns:a14="http://schemas.microsoft.com/office/drawing/2010/main" Requires="a14">
          <p:sp>
            <p:nvSpPr>
              <p:cNvPr id="3" name="文本占位符 2">
                <a:extLst>
                  <a:ext uri="{FF2B5EF4-FFF2-40B4-BE49-F238E27FC236}">
                    <a16:creationId xmlns:a16="http://schemas.microsoft.com/office/drawing/2014/main" id="{37E379BC-EBDD-CD49-A999-91556A996B7E}"/>
                  </a:ext>
                </a:extLst>
              </p:cNvPr>
              <p:cNvSpPr>
                <a:spLocks noGrp="1"/>
              </p:cNvSpPr>
              <p:nvPr>
                <p:ph type="body" idx="1"/>
              </p:nvPr>
            </p:nvSpPr>
            <p:spPr>
              <a:xfrm>
                <a:off x="507999" y="1066800"/>
                <a:ext cx="11006667" cy="5221061"/>
              </a:xfrm>
            </p:spPr>
            <p:txBody>
              <a:bodyPr/>
              <a:lstStyle/>
              <a:p>
                <a:pPr marL="342900" indent="-342900" algn="just">
                  <a:buFont typeface="Arial" panose="020B0604020202020204" pitchFamily="34" charset="0"/>
                  <a:buChar char="•"/>
                </a:pPr>
                <a:r>
                  <a:rPr lang="zh-CN" altLang="zh-CN" dirty="0"/>
                  <a:t>同方差（</a:t>
                </a:r>
                <a:r>
                  <a:rPr lang="en-US" altLang="zh-CN" dirty="0"/>
                  <a:t>homoscedasticity</a:t>
                </a:r>
                <a:r>
                  <a:rPr lang="zh-CN" altLang="zh-CN" dirty="0"/>
                  <a:t>）是指每个观测点干扰项的方差大小是相同的，</a:t>
                </a:r>
                <a:r>
                  <a:rPr lang="zh-CN" altLang="en-US" dirty="0"/>
                  <a:t>通常情况下</a:t>
                </a:r>
                <a:r>
                  <a:rPr lang="en-US" altLang="zh-CN" dirty="0"/>
                  <a:t>,</a:t>
                </a:r>
                <a:r>
                  <a:rPr lang="zh-CN" altLang="en-US" dirty="0"/>
                  <a:t>同方差假设也伴随着不自相关假设</a:t>
                </a:r>
                <a:r>
                  <a:rPr lang="en-US" altLang="zh-CN" dirty="0"/>
                  <a:t>,</a:t>
                </a:r>
                <a:r>
                  <a:rPr lang="zh-CN" altLang="en-US" dirty="0"/>
                  <a:t>即</a:t>
                </a:r>
                <a:r>
                  <a:rPr lang="zh-CN" altLang="zh-CN" dirty="0"/>
                  <a:t>不同观测点的干扰项是不相关的</a:t>
                </a:r>
                <a14:m>
                  <m:oMath xmlns:m="http://schemas.openxmlformats.org/officeDocument/2006/math">
                    <m:r>
                      <a:rPr lang="en-US" altLang="zh-CN" dirty="0">
                        <a:latin typeface="Cambria Math" panose="02040503050406030204" pitchFamily="18" charset="0"/>
                      </a:rPr>
                      <m:t>.</m:t>
                    </m:r>
                  </m:oMath>
                </a14:m>
                <a:r>
                  <a:rPr lang="zh-CN" altLang="en-US" dirty="0"/>
                  <a:t>为方便讲解</a:t>
                </a:r>
                <a14:m>
                  <m:oMath xmlns:m="http://schemas.openxmlformats.org/officeDocument/2006/math">
                    <m:r>
                      <a:rPr lang="en-US" altLang="zh-CN">
                        <a:latin typeface="Cambria Math" panose="02040503050406030204" pitchFamily="18" charset="0"/>
                      </a:rPr>
                      <m:t>,</m:t>
                    </m:r>
                    <m:r>
                      <a:rPr lang="zh-CN" altLang="en-US" i="1" smtClean="0">
                        <a:latin typeface="Cambria Math" panose="02040503050406030204" pitchFamily="18" charset="0"/>
                      </a:rPr>
                      <m:t>我们</m:t>
                    </m:r>
                  </m:oMath>
                </a14:m>
                <a:r>
                  <a:rPr lang="zh-CN" altLang="en-US" dirty="0"/>
                  <a:t>把同方差和不自相关简称为同方差</a:t>
                </a:r>
                <a14:m>
                  <m:oMath xmlns:m="http://schemas.openxmlformats.org/officeDocument/2006/math">
                    <m:r>
                      <a:rPr lang="en-US" altLang="zh-CN" dirty="0">
                        <a:latin typeface="Cambria Math" panose="02040503050406030204" pitchFamily="18" charset="0"/>
                      </a:rPr>
                      <m:t>:</m:t>
                    </m:r>
                  </m:oMath>
                </a14:m>
                <a:r>
                  <a:rPr lang="en-CA" altLang="zh-CN" dirty="0"/>
                  <a:t> </a:t>
                </a:r>
                <a:r>
                  <a:rPr lang="zh-CN" altLang="zh-CN" dirty="0"/>
                  <a:t>即</a:t>
                </a:r>
                <a14:m>
                  <m:oMath xmlns:m="http://schemas.openxmlformats.org/officeDocument/2006/math">
                    <m:r>
                      <a:rPr lang="en-CA" altLang="zh-CN" i="1">
                        <a:latin typeface="Cambria Math" panose="02040503050406030204" pitchFamily="18" charset="0"/>
                      </a:rPr>
                      <m:t>𝑉</m:t>
                    </m:r>
                    <m:r>
                      <m:rPr>
                        <m:sty m:val="p"/>
                      </m:rPr>
                      <a:rPr lang="en-CA" altLang="zh-CN">
                        <a:latin typeface="Cambria Math" panose="02040503050406030204" pitchFamily="18" charset="0"/>
                      </a:rPr>
                      <m:t>ar</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m:rPr>
                            <m:sty m:val="p"/>
                          </m:rPr>
                          <a:rPr lang="en-CA" altLang="zh-CN">
                            <a:latin typeface="Cambria Math" panose="02040503050406030204" pitchFamily="18" charset="0"/>
                          </a:rPr>
                          <m:t>i</m:t>
                        </m:r>
                      </m:sub>
                    </m:sSub>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oMath>
                </a14:m>
                <a:r>
                  <a:rPr lang="zh-CN" altLang="zh-CN" dirty="0"/>
                  <a:t>。并且对于任意的</a:t>
                </a:r>
                <a14:m>
                  <m:oMath xmlns:m="http://schemas.openxmlformats.org/officeDocument/2006/math">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oMath>
                </a14:m>
                <a:r>
                  <a:rPr lang="zh-CN" altLang="zh-CN" dirty="0"/>
                  <a:t>，均有</a:t>
                </a:r>
                <a14:m>
                  <m:oMath xmlns:m="http://schemas.openxmlformats.org/officeDocument/2006/math">
                    <m:r>
                      <m:rPr>
                        <m:sty m:val="p"/>
                      </m:rPr>
                      <a:rPr lang="en-CA"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𝑗</m:t>
                            </m:r>
                          </m:sub>
                        </m:sSub>
                      </m:e>
                    </m:d>
                    <m:r>
                      <a:rPr lang="en-CA" altLang="zh-CN">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𝑖𝑗</m:t>
                        </m:r>
                      </m:sub>
                      <m:sup>
                        <m:r>
                          <a:rPr lang="en-CA" altLang="zh-CN" i="1">
                            <a:latin typeface="Cambria Math" panose="02040503050406030204" pitchFamily="18" charset="0"/>
                          </a:rPr>
                          <m:t>2</m:t>
                        </m:r>
                      </m:sup>
                    </m:sSubSup>
                    <m:r>
                      <a:rPr lang="en-CA" altLang="zh-CN">
                        <a:latin typeface="Cambria Math" panose="02040503050406030204" pitchFamily="18" charset="0"/>
                      </a:rPr>
                      <m:t>=0</m:t>
                    </m:r>
                  </m:oMath>
                </a14:m>
                <a:r>
                  <a:rPr lang="zh-CN" altLang="zh-CN" dirty="0"/>
                  <a:t>。</a:t>
                </a:r>
                <a:r>
                  <a:rPr lang="zh-CN" altLang="zh-CN" dirty="0">
                    <a:effectLst/>
                  </a:rPr>
                  <a:t> </a:t>
                </a:r>
                <a:endParaRPr lang="en-US" altLang="zh-CN" dirty="0">
                  <a:effectLst/>
                </a:endParaRPr>
              </a:p>
              <a:p>
                <a:pPr algn="just"/>
                <a:endParaRPr lang="en-US" altLang="zh-CN" dirty="0">
                  <a:effectLst/>
                </a:endParaRPr>
              </a:p>
              <a:p>
                <a:pPr marL="342000" indent="-342900" algn="just">
                  <a:buFont typeface="Arial" panose="020B0604020202020204" pitchFamily="34" charset="0"/>
                  <a:buChar char="•"/>
                </a:pPr>
                <a:r>
                  <a:rPr lang="zh-CN" altLang="zh-CN" dirty="0"/>
                  <a:t>同方差矩阵可以表示为</a:t>
                </a:r>
                <a:endParaRPr lang="en-US" altLang="zh-CN" dirty="0"/>
              </a:p>
              <a:p>
                <a:pPr marL="684000" indent="-342900" algn="just">
                  <a:buFont typeface="Arial" panose="020B0604020202020204" pitchFamily="34" charset="0"/>
                  <a:buChar char="•"/>
                </a:pPr>
                <a:endParaRPr lang="en-US" altLang="zh-CN" dirty="0">
                  <a:effectLst/>
                </a:endParaRPr>
              </a:p>
              <a:p>
                <a:pPr marL="342900" indent="-342900" algn="just">
                  <a:buFont typeface="Arial" panose="020B0604020202020204" pitchFamily="34" charset="0"/>
                  <a:buChar char="•"/>
                </a:pPr>
                <a:endParaRPr kumimoji="1" lang="en-US" altLang="zh-CN" dirty="0"/>
              </a:p>
              <a:p>
                <a:pPr marL="342900" indent="-342900" algn="just">
                  <a:buFont typeface="Arial" panose="020B0604020202020204" pitchFamily="34" charset="0"/>
                  <a:buChar char="•"/>
                </a:pPr>
                <a:endParaRPr kumimoji="1" lang="en-US" altLang="zh-CN" dirty="0"/>
              </a:p>
              <a:p>
                <a:pPr marL="342900" indent="-342900" algn="just">
                  <a:buFont typeface="Arial" panose="020B0604020202020204" pitchFamily="34" charset="0"/>
                  <a:buChar char="•"/>
                </a:pPr>
                <a:endParaRPr kumimoji="1" lang="en-US" altLang="zh-CN" dirty="0"/>
              </a:p>
              <a:p>
                <a:pPr marL="342900" indent="-342900" algn="just">
                  <a:buFont typeface="Arial" panose="020B0604020202020204" pitchFamily="34" charset="0"/>
                  <a:buChar char="•"/>
                </a:pPr>
                <a:endParaRPr kumimoji="1" lang="en-US" altLang="zh-CN" dirty="0"/>
              </a:p>
              <a:p>
                <a:pPr algn="just"/>
                <a:endParaRPr kumimoji="1" lang="zh-CN" altLang="en-US" dirty="0"/>
              </a:p>
            </p:txBody>
          </p:sp>
        </mc:Choice>
        <mc:Fallback>
          <p:sp>
            <p:nvSpPr>
              <p:cNvPr id="3" name="文本占位符 2">
                <a:extLst>
                  <a:ext uri="{FF2B5EF4-FFF2-40B4-BE49-F238E27FC236}">
                    <a16:creationId xmlns:a16="http://schemas.microsoft.com/office/drawing/2014/main" id="{37E379BC-EBDD-CD49-A999-91556A996B7E}"/>
                  </a:ext>
                </a:extLst>
              </p:cNvPr>
              <p:cNvSpPr>
                <a:spLocks noGrp="1" noRot="1" noChangeAspect="1" noMove="1" noResize="1" noEditPoints="1" noAdjustHandles="1" noChangeArrowheads="1" noChangeShapeType="1" noTextEdit="1"/>
              </p:cNvSpPr>
              <p:nvPr>
                <p:ph type="body" idx="1"/>
              </p:nvPr>
            </p:nvSpPr>
            <p:spPr>
              <a:xfrm>
                <a:off x="507999" y="1066800"/>
                <a:ext cx="11006667" cy="5221061"/>
              </a:xfrm>
              <a:blipFill>
                <a:blip r:embed="rId4"/>
                <a:stretch>
                  <a:fillRect l="-498" t="-1752" r="-886"/>
                </a:stretch>
              </a:blipFill>
            </p:spPr>
            <p:txBody>
              <a:bodyPr/>
              <a:lstStyle/>
              <a:p>
                <a:r>
                  <a:rPr lang="en-CA">
                    <a:noFill/>
                  </a:rPr>
                  <a:t> </a:t>
                </a:r>
              </a:p>
            </p:txBody>
          </p:sp>
        </mc:Fallback>
      </mc:AlternateContent>
      <p:sp>
        <p:nvSpPr>
          <p:cNvPr id="9" name="Rectangle 7">
            <a:extLst>
              <a:ext uri="{FF2B5EF4-FFF2-40B4-BE49-F238E27FC236}">
                <a16:creationId xmlns:a16="http://schemas.microsoft.com/office/drawing/2014/main" id="{F2C31DF3-8113-CF47-944B-92E7BEAF1034}"/>
              </a:ext>
            </a:extLst>
          </p:cNvPr>
          <p:cNvSpPr>
            <a:spLocks noChangeArrowheads="1"/>
          </p:cNvSpPr>
          <p:nvPr/>
        </p:nvSpPr>
        <p:spPr bwMode="auto">
          <a:xfrm flipV="1">
            <a:off x="3603811" y="3173505"/>
            <a:ext cx="1496477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0" name="对象 9">
            <a:extLst>
              <a:ext uri="{FF2B5EF4-FFF2-40B4-BE49-F238E27FC236}">
                <a16:creationId xmlns:a16="http://schemas.microsoft.com/office/drawing/2014/main" id="{AFB9D584-57BC-3840-8D38-DDF90631B327}"/>
              </a:ext>
            </a:extLst>
          </p:cNvPr>
          <p:cNvGraphicFramePr>
            <a:graphicFrameLocks noChangeAspect="1"/>
          </p:cNvGraphicFramePr>
          <p:nvPr>
            <p:extLst>
              <p:ext uri="{D42A27DB-BD31-4B8C-83A1-F6EECF244321}">
                <p14:modId xmlns:p14="http://schemas.microsoft.com/office/powerpoint/2010/main" val="3261968520"/>
              </p:ext>
            </p:extLst>
          </p:nvPr>
        </p:nvGraphicFramePr>
        <p:xfrm>
          <a:off x="2563905" y="4160056"/>
          <a:ext cx="6759389" cy="2001985"/>
        </p:xfrm>
        <a:graphic>
          <a:graphicData uri="http://schemas.openxmlformats.org/presentationml/2006/ole">
            <mc:AlternateContent xmlns:mc="http://schemas.openxmlformats.org/markup-compatibility/2006">
              <mc:Choice xmlns:v="urn:schemas-microsoft-com:vml" Requires="v">
                <p:oleObj spid="_x0000_s4150" r:id="rId5" imgW="4000500" imgH="1168400" progId="Equation.DSMT4">
                  <p:embed/>
                </p:oleObj>
              </mc:Choice>
              <mc:Fallback>
                <p:oleObj r:id="rId5" imgW="4000500" imgH="1168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3905" y="4160056"/>
                        <a:ext cx="6759389" cy="2001985"/>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1EC3560F-9FBE-4B87-88D4-ED6E340CDD4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33549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3AD73E-A83C-2649-9136-7E807BAC6BCD}"/>
              </a:ext>
            </a:extLst>
          </p:cNvPr>
          <p:cNvSpPr>
            <a:spLocks noGrp="1"/>
          </p:cNvSpPr>
          <p:nvPr>
            <p:ph type="title"/>
          </p:nvPr>
        </p:nvSpPr>
        <p:spPr/>
        <p:txBody>
          <a:bodyPr/>
          <a:lstStyle/>
          <a:p>
            <a:endParaRPr kumimoji="1" lang="zh-CN" altLang="en-US"/>
          </a:p>
        </p:txBody>
      </p:sp>
      <p:sp>
        <p:nvSpPr>
          <p:cNvPr id="3" name="文本占位符 2">
            <a:extLst>
              <a:ext uri="{FF2B5EF4-FFF2-40B4-BE49-F238E27FC236}">
                <a16:creationId xmlns:a16="http://schemas.microsoft.com/office/drawing/2014/main" id="{0177F843-4740-2341-9606-49C6665395FA}"/>
              </a:ext>
            </a:extLst>
          </p:cNvPr>
          <p:cNvSpPr>
            <a:spLocks noGrp="1"/>
          </p:cNvSpPr>
          <p:nvPr>
            <p:ph type="body" idx="1"/>
          </p:nvPr>
        </p:nvSpPr>
        <p:spPr/>
        <p:txBody>
          <a:bodyPr/>
          <a:lstStyle/>
          <a:p>
            <a:endParaRPr kumimoji="1" lang="zh-CN" altLang="en-US" dirty="0"/>
          </a:p>
        </p:txBody>
      </p:sp>
      <p:pic>
        <p:nvPicPr>
          <p:cNvPr id="4" name="Picture 360">
            <a:extLst>
              <a:ext uri="{FF2B5EF4-FFF2-40B4-BE49-F238E27FC236}">
                <a16:creationId xmlns:a16="http://schemas.microsoft.com/office/drawing/2014/main" id="{C76F0A44-E7FC-3149-9433-0A403E5B950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4704" y="1248665"/>
            <a:ext cx="5557791" cy="4204034"/>
          </a:xfrm>
          <a:prstGeom prst="rect">
            <a:avLst/>
          </a:prstGeom>
          <a:noFill/>
          <a:ln>
            <a:noFill/>
          </a:ln>
        </p:spPr>
      </p:pic>
      <p:sp>
        <p:nvSpPr>
          <p:cNvPr id="5" name="矩形 4">
            <a:extLst>
              <a:ext uri="{FF2B5EF4-FFF2-40B4-BE49-F238E27FC236}">
                <a16:creationId xmlns:a16="http://schemas.microsoft.com/office/drawing/2014/main" id="{9051B322-C06D-F946-8693-D0A45997E69D}"/>
              </a:ext>
            </a:extLst>
          </p:cNvPr>
          <p:cNvSpPr/>
          <p:nvPr/>
        </p:nvSpPr>
        <p:spPr>
          <a:xfrm>
            <a:off x="3971745" y="5270115"/>
            <a:ext cx="3943708" cy="400110"/>
          </a:xfrm>
          <a:prstGeom prst="rect">
            <a:avLst/>
          </a:prstGeom>
        </p:spPr>
        <p:txBody>
          <a:bodyPr wrap="none">
            <a:spAutoFit/>
          </a:bodyPr>
          <a:lstStyle/>
          <a:p>
            <a:r>
              <a:rPr lang="zh-CN" altLang="zh-CN" sz="2000" dirty="0"/>
              <a:t>图</a:t>
            </a:r>
            <a:r>
              <a:rPr lang="en-CA" altLang="zh-CN" sz="2000" dirty="0"/>
              <a:t>4.1 </a:t>
            </a:r>
            <a:r>
              <a:rPr lang="zh-CN" altLang="zh-CN" sz="2000" dirty="0"/>
              <a:t>同方差情况下的干扰项分布 </a:t>
            </a:r>
            <a:endParaRPr lang="zh-CN" altLang="en-US" sz="2000" dirty="0"/>
          </a:p>
        </p:txBody>
      </p:sp>
      <p:sp>
        <p:nvSpPr>
          <p:cNvPr id="6" name="Footer Placeholder 5">
            <a:extLst>
              <a:ext uri="{FF2B5EF4-FFF2-40B4-BE49-F238E27FC236}">
                <a16:creationId xmlns:a16="http://schemas.microsoft.com/office/drawing/2014/main" id="{72C17C2C-412C-419F-B97C-135E4C88B0C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68914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A92CB6-7D81-194A-AE0C-EFE274BC2C75}"/>
              </a:ext>
            </a:extLst>
          </p:cNvPr>
          <p:cNvSpPr>
            <a:spLocks noGrp="1"/>
          </p:cNvSpPr>
          <p:nvPr>
            <p:ph type="title"/>
          </p:nvPr>
        </p:nvSpPr>
        <p:spPr/>
        <p:txBody>
          <a:bodyPr/>
          <a:lstStyle/>
          <a:p>
            <a:r>
              <a:rPr lang="zh-CN" altLang="zh-CN" dirty="0"/>
              <a:t>同方差情况下的估计系数协方差矩阵</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A07781A1-C416-C348-BB80-F2626BA3A508}"/>
                  </a:ext>
                </a:extLst>
              </p:cNvPr>
              <p:cNvSpPr>
                <a:spLocks noGrp="1"/>
              </p:cNvSpPr>
              <p:nvPr>
                <p:ph type="body" idx="1"/>
              </p:nvPr>
            </p:nvSpPr>
            <p:spPr>
              <a:xfrm>
                <a:off x="5522258" y="1066798"/>
                <a:ext cx="6347012" cy="5221061"/>
              </a:xfrm>
            </p:spPr>
            <p:txBody>
              <a:bodyPr/>
              <a:lstStyle/>
              <a:p>
                <a:pPr marL="342000"/>
                <a:r>
                  <a:rPr lang="zh-CN" altLang="zh-CN" dirty="0"/>
                  <a:t>实际运用中，由于干扰项的方差</a:t>
                </a:r>
                <a14:m>
                  <m:oMath xmlns:m="http://schemas.openxmlformats.org/officeDocument/2006/math">
                    <m:sSup>
                      <m:sSupPr>
                        <m:ctrlPr>
                          <a:rPr lang="zh-CN" altLang="zh-CN" i="1">
                            <a:latin typeface="Cambria Math" panose="02040503050406030204" pitchFamily="18" charset="0"/>
                          </a:rPr>
                        </m:ctrlPr>
                      </m:sSupPr>
                      <m:e>
                        <m:r>
                          <a:rPr lang="en-US" altLang="zh-CN" i="1">
                            <a:latin typeface="Cambria Math" panose="02040503050406030204" pitchFamily="18" charset="0"/>
                          </a:rPr>
                          <m:t>𝜎</m:t>
                        </m:r>
                      </m:e>
                      <m:sup>
                        <m:r>
                          <a:rPr lang="en-US" altLang="zh-CN" i="1">
                            <a:latin typeface="Cambria Math" panose="02040503050406030204" pitchFamily="18" charset="0"/>
                          </a:rPr>
                          <m:t>2</m:t>
                        </m:r>
                      </m:sup>
                    </m:sSup>
                  </m:oMath>
                </a14:m>
                <a:r>
                  <a:rPr lang="zh-CN" altLang="zh-CN" dirty="0"/>
                  <a:t>是未知的，我们需要利用样本残差值</a:t>
                </a:r>
                <a14:m>
                  <m:oMath xmlns:m="http://schemas.openxmlformats.org/officeDocument/2006/math">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𝒆</m:t>
                        </m:r>
                      </m:e>
                    </m:acc>
                  </m:oMath>
                </a14:m>
                <a:r>
                  <a:rPr lang="zh-CN" altLang="zh-CN" dirty="0"/>
                  <a:t>去估计</a:t>
                </a:r>
                <a14:m>
                  <m:oMath xmlns:m="http://schemas.openxmlformats.org/officeDocument/2006/math">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oMath>
                </a14:m>
                <a:r>
                  <a:rPr lang="zh-CN" altLang="zh-CN" dirty="0"/>
                  <a:t>。</a:t>
                </a:r>
                <a:endParaRPr lang="en-US" altLang="zh-CN" dirty="0"/>
              </a:p>
              <a:p>
                <a:endParaRPr lang="en-US" altLang="zh-CN" dirty="0"/>
              </a:p>
              <a:p>
                <a:pPr marL="342900" indent="-342900">
                  <a:buFont typeface="Arial" panose="020B0604020202020204" pitchFamily="34" charset="0"/>
                  <a:buChar char="•"/>
                </a:pPr>
                <a14:m>
                  <m:oMath xmlns:m="http://schemas.openxmlformats.org/officeDocument/2006/math">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oMath>
                </a14:m>
                <a:r>
                  <a:rPr lang="zh-CN" altLang="zh-CN" dirty="0"/>
                  <a:t>的无偏和一致估计</a:t>
                </a:r>
                <a:r>
                  <a:rPr lang="zh-CN" altLang="en-US" dirty="0"/>
                  <a:t>为：</a:t>
                </a:r>
                <a:endParaRPr lang="en-US" altLang="zh-CN" dirty="0"/>
              </a:p>
              <a:p>
                <a:pPr algn="ctr"/>
                <a:r>
                  <a:rPr lang="zh-CN" altLang="zh-CN" dirty="0"/>
                  <a:t> </a:t>
                </a:r>
                <a14:m>
                  <m:oMath xmlns:m="http://schemas.openxmlformats.org/officeDocument/2006/math">
                    <m:sSup>
                      <m:sSupPr>
                        <m:ctrlPr>
                          <a:rPr lang="zh-CN" altLang="zh-CN" i="1">
                            <a:latin typeface="Cambria Math" panose="02040503050406030204" pitchFamily="18" charset="0"/>
                          </a:rPr>
                        </m:ctrlPr>
                      </m:sSupPr>
                      <m:e>
                        <m:r>
                          <m:rPr>
                            <m:sty m:val="p"/>
                          </m:rPr>
                          <a:rPr lang="en-CA" altLang="zh-CN">
                            <a:latin typeface="Cambria Math" panose="02040503050406030204" pitchFamily="18" charset="0"/>
                          </a:rPr>
                          <m:t>s</m:t>
                        </m:r>
                      </m:e>
                      <m:sup>
                        <m:r>
                          <a:rPr lang="en-CA" altLang="zh-CN">
                            <a:latin typeface="Cambria Math" panose="02040503050406030204" pitchFamily="18" charset="0"/>
                          </a:rPr>
                          <m:t>2</m:t>
                        </m:r>
                      </m:sup>
                    </m:sSup>
                    <m:r>
                      <a:rPr lang="en-CA" altLang="zh-CN" i="1">
                        <a:latin typeface="Cambria Math" panose="02040503050406030204" pitchFamily="18" charset="0"/>
                      </a:rPr>
                      <m:t>=</m:t>
                    </m:r>
                    <m:f>
                      <m:fPr>
                        <m:ctrlPr>
                          <a:rPr lang="zh-CN" altLang="zh-CN" i="1">
                            <a:latin typeface="Cambria Math" panose="02040503050406030204" pitchFamily="18" charset="0"/>
                          </a:rPr>
                        </m:ctrlPr>
                      </m:fPr>
                      <m:num>
                        <m:sSup>
                          <m:sSupPr>
                            <m:ctrlPr>
                              <a:rPr lang="zh-CN" altLang="zh-CN" i="1">
                                <a:latin typeface="Cambria Math" panose="02040503050406030204" pitchFamily="18" charset="0"/>
                              </a:rPr>
                            </m:ctrlPr>
                          </m:s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𝒆</m:t>
                                </m:r>
                              </m:e>
                            </m:acc>
                          </m:e>
                          <m:sup>
                            <m:r>
                              <a:rPr lang="en-CA" altLang="zh-CN" i="1">
                                <a:latin typeface="Cambria Math" panose="02040503050406030204" pitchFamily="18" charset="0"/>
                              </a:rPr>
                              <m:t>′</m:t>
                            </m:r>
                          </m:sup>
                        </m:sSup>
                        <m:acc>
                          <m:accPr>
                            <m:chr m:val="̂"/>
                            <m:ctrlPr>
                              <a:rPr lang="zh-CN" altLang="zh-CN" b="1" i="1">
                                <a:latin typeface="Cambria Math" panose="02040503050406030204" pitchFamily="18" charset="0"/>
                              </a:rPr>
                            </m:ctrlPr>
                          </m:accPr>
                          <m:e>
                            <m:r>
                              <a:rPr lang="en-CA" altLang="zh-CN" b="1" i="1">
                                <a:latin typeface="Cambria Math" panose="02040503050406030204" pitchFamily="18" charset="0"/>
                              </a:rPr>
                              <m:t>𝒆</m:t>
                            </m:r>
                          </m:e>
                        </m:acc>
                      </m:num>
                      <m:den>
                        <m:r>
                          <a:rPr lang="en-CA" altLang="zh-CN" i="1">
                            <a:latin typeface="Cambria Math" panose="02040503050406030204" pitchFamily="18" charset="0"/>
                          </a:rPr>
                          <m:t>𝑁</m:t>
                        </m:r>
                        <m:r>
                          <a:rPr lang="en-CA" altLang="zh-CN" i="1">
                            <a:latin typeface="Cambria Math" panose="02040503050406030204" pitchFamily="18" charset="0"/>
                          </a:rPr>
                          <m:t>−</m:t>
                        </m:r>
                        <m:r>
                          <a:rPr lang="en-CA" altLang="zh-CN" i="1">
                            <a:latin typeface="Cambria Math" panose="02040503050406030204" pitchFamily="18" charset="0"/>
                          </a:rPr>
                          <m:t>𝐾</m:t>
                        </m:r>
                      </m:den>
                    </m:f>
                    <m:r>
                      <a:rPr lang="en-CA" altLang="zh-CN">
                        <a:latin typeface="Cambria Math" panose="02040503050406030204" pitchFamily="18" charset="0"/>
                      </a:rPr>
                      <m:t>=</m:t>
                    </m:r>
                    <m:f>
                      <m:fPr>
                        <m:ctrlPr>
                          <a:rPr lang="zh-CN" altLang="zh-CN" i="1">
                            <a:latin typeface="Cambria Math" panose="02040503050406030204" pitchFamily="18" charset="0"/>
                          </a:rPr>
                        </m:ctrlPr>
                      </m:fPr>
                      <m:num>
                        <m:r>
                          <a:rPr lang="en-CA" altLang="zh-CN" i="1">
                            <a:latin typeface="Cambria Math" panose="02040503050406030204" pitchFamily="18" charset="0"/>
                          </a:rPr>
                          <m:t>1</m:t>
                        </m:r>
                      </m:num>
                      <m:den>
                        <m:r>
                          <a:rPr lang="en-CA" altLang="zh-CN" i="1">
                            <a:latin typeface="Cambria Math" panose="02040503050406030204" pitchFamily="18" charset="0"/>
                          </a:rPr>
                          <m:t>𝑁</m:t>
                        </m:r>
                        <m:r>
                          <a:rPr lang="en-CA" altLang="zh-CN" i="1">
                            <a:latin typeface="Cambria Math" panose="02040503050406030204" pitchFamily="18" charset="0"/>
                          </a:rPr>
                          <m:t>−</m:t>
                        </m:r>
                        <m:r>
                          <a:rPr lang="en-CA" altLang="zh-CN" i="1">
                            <a:latin typeface="Cambria Math" panose="02040503050406030204" pitchFamily="18" charset="0"/>
                          </a:rPr>
                          <m:t>𝐾</m:t>
                        </m:r>
                      </m:den>
                    </m:f>
                    <m:nary>
                      <m:naryPr>
                        <m:chr m:val="∑"/>
                        <m:limLoc m:val="subSup"/>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=1</m:t>
                        </m:r>
                      </m:sub>
                      <m:sup>
                        <m:r>
                          <a:rPr lang="en-CA" altLang="zh-CN" i="1">
                            <a:latin typeface="Cambria Math" panose="02040503050406030204" pitchFamily="18" charset="0"/>
                          </a:rPr>
                          <m:t>𝑁</m:t>
                        </m:r>
                      </m:sup>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e>
                    </m:nary>
                  </m:oMath>
                </a14:m>
                <a:r>
                  <a:rPr lang="en-CA" altLang="zh-CN" dirty="0"/>
                  <a:t> </a:t>
                </a:r>
                <a:endParaRPr lang="en-US" altLang="zh-CN" dirty="0"/>
              </a:p>
              <a:p>
                <a:pPr marL="342000"/>
                <a:r>
                  <a:rPr lang="zh-CN" altLang="en-CA" dirty="0"/>
                  <a:t>其中</a:t>
                </a:r>
                <a:r>
                  <a:rPr lang="zh-CN" altLang="en-US" dirty="0"/>
                  <a:t>，</a:t>
                </a:r>
                <a14:m>
                  <m:oMath xmlns:m="http://schemas.openxmlformats.org/officeDocument/2006/math">
                    <m:r>
                      <a:rPr lang="en-CA" altLang="zh-CN" i="1">
                        <a:latin typeface="Cambria Math" panose="02040503050406030204" pitchFamily="18" charset="0"/>
                      </a:rPr>
                      <m:t>𝑁</m:t>
                    </m:r>
                  </m:oMath>
                </a14:m>
                <a:r>
                  <a:rPr lang="zh-CN" altLang="zh-CN" dirty="0"/>
                  <a:t>是样本数，</a:t>
                </a:r>
                <a14:m>
                  <m:oMath xmlns:m="http://schemas.openxmlformats.org/officeDocument/2006/math">
                    <m:r>
                      <a:rPr lang="en-CA" altLang="zh-CN" i="1">
                        <a:latin typeface="Cambria Math" panose="02040503050406030204" pitchFamily="18" charset="0"/>
                      </a:rPr>
                      <m:t>𝐾</m:t>
                    </m:r>
                  </m:oMath>
                </a14:m>
                <a:r>
                  <a:rPr lang="zh-CN" altLang="zh-CN" dirty="0"/>
                  <a:t>是解释变量数</a:t>
                </a:r>
                <a:r>
                  <a:rPr lang="zh-CN" altLang="en-US" dirty="0"/>
                  <a:t>。</a:t>
                </a:r>
                <a:endParaRPr lang="en-US" altLang="zh-CN" dirty="0"/>
              </a:p>
              <a:p>
                <a:pPr marL="342000"/>
                <a:endParaRPr lang="en-US" altLang="zh-CN" dirty="0"/>
              </a:p>
              <a:p>
                <a:pPr marL="342900" indent="-342900">
                  <a:buFont typeface="Arial" panose="020B0604020202020204" pitchFamily="34" charset="0"/>
                  <a:buChar char="•"/>
                </a:pPr>
                <a:r>
                  <a:rPr lang="en-CA" altLang="zh-CN" dirty="0"/>
                  <a:t>OLS</a:t>
                </a:r>
                <a:r>
                  <a:rPr lang="zh-CN" altLang="zh-CN" dirty="0"/>
                  <a:t>系数估计值方差的估计量为：</a:t>
                </a:r>
              </a:p>
              <a:p>
                <a:pPr/>
                <a14:m>
                  <m:oMathPara xmlns:m="http://schemas.openxmlformats.org/officeDocument/2006/math">
                    <m:oMathParaPr>
                      <m:jc m:val="center"/>
                    </m:oMathParaPr>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m:rPr>
                                  <m:sty m:val="p"/>
                                </m:rPr>
                                <a:rPr lang="en-US" altLang="zh-CN" sz="2000">
                                  <a:latin typeface="Cambria Math" panose="02040503050406030204" pitchFamily="18" charset="0"/>
                                </a:rPr>
                                <m:t>Var</m:t>
                              </m:r>
                            </m:e>
                          </m:acc>
                          <m:r>
                            <a:rPr lang="en-US"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US" altLang="zh-CN" sz="2000" i="1">
                              <a:latin typeface="Cambria Math" panose="02040503050406030204" pitchFamily="18" charset="0"/>
                            </a:rPr>
                            <m:t>h𝑜𝑚𝑜</m:t>
                          </m:r>
                        </m:sub>
                        <m:sup>
                          <m:r>
                            <a:rPr lang="en-US" altLang="zh-CN" sz="2000" i="1">
                              <a:latin typeface="Cambria Math" panose="02040503050406030204" pitchFamily="18" charset="0"/>
                            </a:rPr>
                            <m:t>𝑂𝐿𝑆</m:t>
                          </m:r>
                        </m:sup>
                      </m:sSubSup>
                      <m:r>
                        <a:rPr lang="en-US" altLang="zh-CN" sz="2000" i="1">
                          <a:latin typeface="Cambria Math" panose="02040503050406030204" pitchFamily="18" charset="0"/>
                        </a:rPr>
                        <m:t>)=</m:t>
                      </m:r>
                      <m:f>
                        <m:fPr>
                          <m:ctrlPr>
                            <a:rPr lang="zh-CN" altLang="zh-CN" sz="2000" i="1">
                              <a:latin typeface="Cambria Math" panose="02040503050406030204" pitchFamily="18" charset="0"/>
                            </a:rPr>
                          </m:ctrlPr>
                        </m:fPr>
                        <m:num>
                          <m:sSup>
                            <m:sSupPr>
                              <m:ctrlPr>
                                <a:rPr lang="zh-CN" altLang="zh-CN" sz="2000" i="1">
                                  <a:latin typeface="Cambria Math" panose="02040503050406030204" pitchFamily="18" charset="0"/>
                                </a:rPr>
                              </m:ctrlPr>
                            </m:s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e>
                            <m:sup>
                              <m:r>
                                <a:rPr lang="en-CA" altLang="zh-CN" sz="2000" i="1">
                                  <a:latin typeface="Cambria Math" panose="02040503050406030204" pitchFamily="18" charset="0"/>
                                </a:rPr>
                                <m:t>′</m:t>
                              </m:r>
                            </m:sup>
                          </m:sSup>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num>
                        <m:den>
                          <m:r>
                            <a:rPr lang="en-CA" altLang="zh-CN" sz="2000" i="1">
                              <a:latin typeface="Cambria Math" panose="02040503050406030204" pitchFamily="18" charset="0"/>
                            </a:rPr>
                            <m:t>𝑁</m:t>
                          </m:r>
                          <m:r>
                            <a:rPr lang="en-CA" altLang="zh-CN" sz="2000" i="1">
                              <a:latin typeface="Cambria Math" panose="02040503050406030204" pitchFamily="18" charset="0"/>
                            </a:rPr>
                            <m:t>−</m:t>
                          </m:r>
                          <m:r>
                            <a:rPr lang="en-CA" altLang="zh-CN" sz="2000" i="1">
                              <a:latin typeface="Cambria Math" panose="02040503050406030204" pitchFamily="18" charset="0"/>
                            </a:rPr>
                            <m:t>𝐾</m:t>
                          </m:r>
                        </m:den>
                      </m:f>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sSup>
                                <m:sSupPr>
                                  <m:ctrlPr>
                                    <a:rPr lang="zh-CN" altLang="zh-CN" sz="2000"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i="1">
                              <a:latin typeface="Cambria Math" panose="02040503050406030204" pitchFamily="18" charset="0"/>
                            </a:rPr>
                            <m:t>−1</m:t>
                          </m:r>
                        </m:sup>
                      </m:sSup>
                    </m:oMath>
                  </m:oMathPara>
                </a14:m>
                <a:endParaRPr lang="zh-CN" altLang="zh-CN" sz="2000" dirty="0"/>
              </a:p>
              <a:p>
                <a:pPr marL="342900" indent="-342900">
                  <a:buFont typeface="Arial" panose="020B0604020202020204" pitchFamily="34" charset="0"/>
                  <a:buChar char="•"/>
                </a:pPr>
                <a:r>
                  <a:rPr lang="zh-CN" altLang="zh-CN" dirty="0"/>
                  <a:t>估计系数的标准误差</a:t>
                </a:r>
                <a:r>
                  <a:rPr lang="en-CA" altLang="zh-CN" dirty="0"/>
                  <a:t>(Standard Error)</a:t>
                </a:r>
                <a:r>
                  <a:rPr lang="zh-CN" altLang="zh-CN" dirty="0"/>
                  <a:t>估计量为：</a:t>
                </a:r>
              </a:p>
              <a:p>
                <a:pPr algn="ctr"/>
                <a14:m>
                  <m:oMath xmlns:m="http://schemas.openxmlformats.org/officeDocument/2006/math">
                    <m:r>
                      <a:rPr lang="en-US" altLang="zh-CN" sz="2000" i="1">
                        <a:latin typeface="Cambria Math" panose="02040503050406030204" pitchFamily="18" charset="0"/>
                      </a:rPr>
                      <m:t>𝑆𝑡𝑑</m:t>
                    </m:r>
                    <m:r>
                      <a:rPr lang="en-US" altLang="zh-CN" sz="2000" i="1">
                        <a:latin typeface="Cambria Math" panose="02040503050406030204" pitchFamily="18" charset="0"/>
                      </a:rPr>
                      <m:t>. </m:t>
                    </m:r>
                    <m:r>
                      <a:rPr lang="en-US" altLang="zh-CN" sz="2000" i="1">
                        <a:latin typeface="Cambria Math" panose="02040503050406030204" pitchFamily="18" charset="0"/>
                      </a:rPr>
                      <m:t>𝐸𝑟𝑟</m:t>
                    </m:r>
                    <m:r>
                      <a:rPr lang="en-US" altLang="zh-CN" sz="2000" i="1">
                        <a:latin typeface="Cambria Math" panose="02040503050406030204" pitchFamily="18" charset="0"/>
                      </a:rPr>
                      <m:t>. (</m:t>
                    </m:r>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CA" altLang="zh-CN" sz="2000" i="1">
                            <a:latin typeface="Cambria Math" panose="02040503050406030204" pitchFamily="18" charset="0"/>
                          </a:rPr>
                          <m:t>h𝑜𝑚𝑜</m:t>
                        </m:r>
                      </m:sub>
                      <m:sup>
                        <m:r>
                          <a:rPr lang="en-CA" altLang="zh-CN" sz="2000" i="1">
                            <a:latin typeface="Cambria Math" panose="02040503050406030204" pitchFamily="18" charset="0"/>
                          </a:rPr>
                          <m:t>𝑂𝐿𝑆</m:t>
                        </m:r>
                      </m:sup>
                    </m:sSubSup>
                    <m:r>
                      <a:rPr lang="en-US" altLang="zh-CN" sz="2000" i="1">
                        <a:latin typeface="Cambria Math" panose="02040503050406030204" pitchFamily="18" charset="0"/>
                      </a:rPr>
                      <m:t>)=</m:t>
                    </m:r>
                    <m:rad>
                      <m:radPr>
                        <m:degHide m:val="on"/>
                        <m:ctrlPr>
                          <a:rPr lang="zh-CN" altLang="zh-CN" sz="2000" i="1">
                            <a:latin typeface="Cambria Math" panose="02040503050406030204" pitchFamily="18" charset="0"/>
                          </a:rPr>
                        </m:ctrlPr>
                      </m:radPr>
                      <m:deg/>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m:rPr>
                                    <m:sty m:val="p"/>
                                  </m:rPr>
                                  <a:rPr lang="en-US" altLang="zh-CN" sz="2000">
                                    <a:latin typeface="Cambria Math" panose="02040503050406030204" pitchFamily="18" charset="0"/>
                                  </a:rPr>
                                  <m:t>Var</m:t>
                                </m:r>
                              </m:e>
                            </m:acc>
                            <m:r>
                              <a:rPr lang="en-US"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US" altLang="zh-CN" sz="2000" i="1">
                                <a:latin typeface="Cambria Math" panose="02040503050406030204" pitchFamily="18" charset="0"/>
                              </a:rPr>
                              <m:t>h𝑜𝑚𝑜</m:t>
                            </m:r>
                          </m:sub>
                          <m:sup>
                            <m:r>
                              <a:rPr lang="en-US" altLang="zh-CN" sz="2000" i="1">
                                <a:latin typeface="Cambria Math" panose="02040503050406030204" pitchFamily="18" charset="0"/>
                              </a:rPr>
                              <m:t>𝑂𝐿𝑆</m:t>
                            </m:r>
                          </m:sup>
                        </m:sSubSup>
                        <m:r>
                          <a:rPr lang="en-US" altLang="zh-CN" sz="2000" i="1">
                            <a:latin typeface="Cambria Math" panose="02040503050406030204" pitchFamily="18" charset="0"/>
                          </a:rPr>
                          <m:t>)</m:t>
                        </m:r>
                      </m:e>
                    </m:rad>
                    <m:r>
                      <a:rPr lang="en-US" altLang="zh-CN" sz="2000" i="1">
                        <a:latin typeface="Cambria Math" panose="02040503050406030204" pitchFamily="18" charset="0"/>
                      </a:rPr>
                      <m:t>=</m:t>
                    </m:r>
                    <m:rad>
                      <m:radPr>
                        <m:degHide m:val="on"/>
                        <m:ctrlPr>
                          <a:rPr lang="zh-CN" altLang="zh-CN" sz="2000" i="1">
                            <a:latin typeface="Cambria Math" panose="02040503050406030204" pitchFamily="18" charset="0"/>
                          </a:rPr>
                        </m:ctrlPr>
                      </m:radPr>
                      <m:deg/>
                      <m:e>
                        <m:f>
                          <m:fPr>
                            <m:ctrlPr>
                              <a:rPr lang="zh-CN" altLang="zh-CN" sz="2000" i="1">
                                <a:latin typeface="Cambria Math" panose="02040503050406030204" pitchFamily="18" charset="0"/>
                              </a:rPr>
                            </m:ctrlPr>
                          </m:fPr>
                          <m:num>
                            <m:sSup>
                              <m:sSupPr>
                                <m:ctrlPr>
                                  <a:rPr lang="zh-CN" altLang="zh-CN" sz="2000" i="1">
                                    <a:latin typeface="Cambria Math" panose="02040503050406030204" pitchFamily="18" charset="0"/>
                                  </a:rPr>
                                </m:ctrlPr>
                              </m:s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e>
                              <m:sup>
                                <m:r>
                                  <a:rPr lang="en-CA" altLang="zh-CN" sz="2000" i="1">
                                    <a:latin typeface="Cambria Math" panose="02040503050406030204" pitchFamily="18" charset="0"/>
                                  </a:rPr>
                                  <m:t>′</m:t>
                                </m:r>
                              </m:sup>
                            </m:sSup>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num>
                          <m:den>
                            <m:r>
                              <a:rPr lang="en-CA" altLang="zh-CN" sz="2000" i="1">
                                <a:latin typeface="Cambria Math" panose="02040503050406030204" pitchFamily="18" charset="0"/>
                              </a:rPr>
                              <m:t>𝑁</m:t>
                            </m:r>
                            <m:r>
                              <a:rPr lang="en-CA" altLang="zh-CN" sz="2000" i="1">
                                <a:latin typeface="Cambria Math" panose="02040503050406030204" pitchFamily="18" charset="0"/>
                              </a:rPr>
                              <m:t>−</m:t>
                            </m:r>
                            <m:r>
                              <a:rPr lang="en-CA" altLang="zh-CN" sz="2000" i="1">
                                <a:latin typeface="Cambria Math" panose="02040503050406030204" pitchFamily="18" charset="0"/>
                              </a:rPr>
                              <m:t>𝐾</m:t>
                            </m:r>
                          </m:den>
                        </m:f>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sSup>
                                  <m:sSupPr>
                                    <m:ctrlPr>
                                      <a:rPr lang="zh-CN" altLang="zh-CN" sz="2000"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i="1">
                                <a:latin typeface="Cambria Math" panose="02040503050406030204" pitchFamily="18" charset="0"/>
                              </a:rPr>
                              <m:t>−1</m:t>
                            </m:r>
                          </m:sup>
                        </m:sSup>
                      </m:e>
                    </m:rad>
                  </m:oMath>
                </a14:m>
                <a:r>
                  <a:rPr lang="zh-CN" altLang="zh-CN" sz="2000" dirty="0">
                    <a:effectLst/>
                  </a:rPr>
                  <a:t> </a:t>
                </a:r>
                <a:endParaRPr kumimoji="1" lang="zh-CN" altLang="en-US" sz="2000" dirty="0"/>
              </a:p>
            </p:txBody>
          </p:sp>
        </mc:Choice>
        <mc:Fallback xmlns="">
          <p:sp>
            <p:nvSpPr>
              <p:cNvPr id="3" name="文本占位符 2">
                <a:extLst>
                  <a:ext uri="{FF2B5EF4-FFF2-40B4-BE49-F238E27FC236}">
                    <a16:creationId xmlns:a16="http://schemas.microsoft.com/office/drawing/2014/main" id="{A07781A1-C416-C348-BB80-F2626BA3A508}"/>
                  </a:ext>
                </a:extLst>
              </p:cNvPr>
              <p:cNvSpPr>
                <a:spLocks noGrp="1" noRot="1" noChangeAspect="1" noMove="1" noResize="1" noEditPoints="1" noAdjustHandles="1" noChangeArrowheads="1" noChangeShapeType="1" noTextEdit="1"/>
              </p:cNvSpPr>
              <p:nvPr>
                <p:ph type="body" idx="1"/>
              </p:nvPr>
            </p:nvSpPr>
            <p:spPr>
              <a:xfrm>
                <a:off x="5522258" y="1066798"/>
                <a:ext cx="6347012" cy="5221061"/>
              </a:xfrm>
              <a:blipFill>
                <a:blip r:embed="rId4"/>
                <a:stretch>
                  <a:fillRect l="-798" t="-1217" r="-6188" b="-4866"/>
                </a:stretch>
              </a:blipFill>
            </p:spPr>
            <p:txBody>
              <a:bodyPr/>
              <a:lstStyle/>
              <a:p>
                <a:r>
                  <a:rPr lang="zh-CN" altLang="en-US">
                    <a:noFill/>
                  </a:rPr>
                  <a:t> </a:t>
                </a:r>
              </a:p>
            </p:txBody>
          </p:sp>
        </mc:Fallback>
      </mc:AlternateContent>
      <p:sp>
        <p:nvSpPr>
          <p:cNvPr id="4" name="Rectangle 2">
            <a:extLst>
              <a:ext uri="{FF2B5EF4-FFF2-40B4-BE49-F238E27FC236}">
                <a16:creationId xmlns:a16="http://schemas.microsoft.com/office/drawing/2014/main" id="{55CDAD29-AE85-604C-92EA-2FC79FC3D2C9}"/>
              </a:ext>
            </a:extLst>
          </p:cNvPr>
          <p:cNvSpPr>
            <a:spLocks noChangeArrowheads="1"/>
          </p:cNvSpPr>
          <p:nvPr/>
        </p:nvSpPr>
        <p:spPr bwMode="auto">
          <a:xfrm>
            <a:off x="788893" y="1290917"/>
            <a:ext cx="1745381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0F518078-3277-4141-9A3B-C7BB2993EA80}"/>
              </a:ext>
            </a:extLst>
          </p:cNvPr>
          <p:cNvGraphicFramePr>
            <a:graphicFrameLocks noChangeAspect="1"/>
          </p:cNvGraphicFramePr>
          <p:nvPr>
            <p:extLst>
              <p:ext uri="{D42A27DB-BD31-4B8C-83A1-F6EECF244321}">
                <p14:modId xmlns:p14="http://schemas.microsoft.com/office/powerpoint/2010/main" val="2328850806"/>
              </p:ext>
            </p:extLst>
          </p:nvPr>
        </p:nvGraphicFramePr>
        <p:xfrm>
          <a:off x="304801" y="1405642"/>
          <a:ext cx="5008660" cy="3936631"/>
        </p:xfrm>
        <a:graphic>
          <a:graphicData uri="http://schemas.openxmlformats.org/presentationml/2006/ole">
            <mc:AlternateContent xmlns:mc="http://schemas.openxmlformats.org/markup-compatibility/2006">
              <mc:Choice xmlns:v="urn:schemas-microsoft-com:vml" Requires="v">
                <p:oleObj spid="_x0000_s5168" r:id="rId5" imgW="3632200" imgH="2844800" progId="Equation.DSMT4">
                  <p:embed/>
                </p:oleObj>
              </mc:Choice>
              <mc:Fallback>
                <p:oleObj r:id="rId5" imgW="3632200" imgH="28448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1" y="1405642"/>
                        <a:ext cx="5008660" cy="3936631"/>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4F1785C0-0C6D-5B4E-B441-E263DA064B8C}"/>
                  </a:ext>
                </a:extLst>
              </p:cNvPr>
              <p:cNvSpPr/>
              <p:nvPr/>
            </p:nvSpPr>
            <p:spPr>
              <a:xfrm>
                <a:off x="304801" y="5548921"/>
                <a:ext cx="3223575" cy="389658"/>
              </a:xfrm>
              <a:prstGeom prst="rect">
                <a:avLst/>
              </a:prstGeom>
            </p:spPr>
            <p:txBody>
              <a:bodyPr wrap="none">
                <a:spAutoFit/>
              </a:bodyPr>
              <a:lstStyle/>
              <a:p>
                <a:r>
                  <a:rPr lang="zh-CN" altLang="en-CA" dirty="0"/>
                  <a:t>即</a:t>
                </a:r>
                <a:r>
                  <a:rPr lang="zh-CN" altLang="en-US" dirty="0"/>
                  <a:t>，</a:t>
                </a:r>
                <a14:m>
                  <m:oMath xmlns:m="http://schemas.openxmlformats.org/officeDocument/2006/math">
                    <m:r>
                      <a:rPr lang="en-CA" altLang="zh-CN" i="1">
                        <a:latin typeface="Cambria Math" panose="02040503050406030204" pitchFamily="18" charset="0"/>
                      </a:rPr>
                      <m:t>𝑉𝑎𝑟</m:t>
                    </m:r>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h𝑜𝑚𝑜</m:t>
                        </m:r>
                      </m:sub>
                      <m:sup>
                        <m:r>
                          <a:rPr lang="en-CA" altLang="zh-CN" i="1">
                            <a:latin typeface="Cambria Math" panose="02040503050406030204" pitchFamily="18" charset="0"/>
                          </a:rPr>
                          <m:t>𝑂𝐿𝑆</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𝑿</m:t>
                    </m:r>
                    <m:sSup>
                      <m:sSupPr>
                        <m:ctrlPr>
                          <a:rPr lang="zh-CN" altLang="zh-CN" i="1">
                            <a:latin typeface="Cambria Math" panose="02040503050406030204" pitchFamily="18" charset="0"/>
                          </a:rPr>
                        </m:ctrlPr>
                      </m:sSupPr>
                      <m:e>
                        <m:r>
                          <a:rPr lang="en-CA" altLang="zh-CN" i="1">
                            <a:latin typeface="Cambria Math" panose="02040503050406030204" pitchFamily="18" charset="0"/>
                          </a:rPr>
                          <m:t>)</m:t>
                        </m:r>
                      </m:e>
                      <m:sup>
                        <m:r>
                          <a:rPr lang="en-CA" altLang="zh-CN" i="1">
                            <a:latin typeface="Cambria Math" panose="02040503050406030204" pitchFamily="18" charset="0"/>
                          </a:rPr>
                          <m:t>−1</m:t>
                        </m:r>
                      </m:sup>
                    </m:sSup>
                  </m:oMath>
                </a14:m>
                <a:endParaRPr lang="en-US" altLang="zh-CN" dirty="0"/>
              </a:p>
            </p:txBody>
          </p:sp>
        </mc:Choice>
        <mc:Fallback xmlns="">
          <p:sp>
            <p:nvSpPr>
              <p:cNvPr id="6" name="矩形 5">
                <a:extLst>
                  <a:ext uri="{FF2B5EF4-FFF2-40B4-BE49-F238E27FC236}">
                    <a16:creationId xmlns:a16="http://schemas.microsoft.com/office/drawing/2014/main" id="{4F1785C0-0C6D-5B4E-B441-E263DA064B8C}"/>
                  </a:ext>
                </a:extLst>
              </p:cNvPr>
              <p:cNvSpPr>
                <a:spLocks noRot="1" noChangeAspect="1" noMove="1" noResize="1" noEditPoints="1" noAdjustHandles="1" noChangeArrowheads="1" noChangeShapeType="1" noTextEdit="1"/>
              </p:cNvSpPr>
              <p:nvPr/>
            </p:nvSpPr>
            <p:spPr>
              <a:xfrm>
                <a:off x="304801" y="5548921"/>
                <a:ext cx="3223575" cy="389658"/>
              </a:xfrm>
              <a:prstGeom prst="rect">
                <a:avLst/>
              </a:prstGeom>
              <a:blipFill>
                <a:blip r:embed="rId7"/>
                <a:stretch>
                  <a:fillRect l="-1575" t="-12500" b="-9375"/>
                </a:stretch>
              </a:blipFill>
            </p:spPr>
            <p:txBody>
              <a:bodyPr/>
              <a:lstStyle/>
              <a:p>
                <a:r>
                  <a:rPr lang="zh-CN" altLang="en-US">
                    <a:noFill/>
                  </a:rPr>
                  <a:t> </a:t>
                </a:r>
              </a:p>
            </p:txBody>
          </p:sp>
        </mc:Fallback>
      </mc:AlternateContent>
      <p:sp>
        <p:nvSpPr>
          <p:cNvPr id="7" name="Footer Placeholder 6">
            <a:extLst>
              <a:ext uri="{FF2B5EF4-FFF2-40B4-BE49-F238E27FC236}">
                <a16:creationId xmlns:a16="http://schemas.microsoft.com/office/drawing/2014/main" id="{A7DA88F4-FE17-47A0-9643-097E5CA54530}"/>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956490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52DC11-F8D7-6845-841D-AE073FE1AD20}"/>
              </a:ext>
            </a:extLst>
          </p:cNvPr>
          <p:cNvSpPr>
            <a:spLocks noGrp="1"/>
          </p:cNvSpPr>
          <p:nvPr>
            <p:ph type="title"/>
          </p:nvPr>
        </p:nvSpPr>
        <p:spPr/>
        <p:txBody>
          <a:bodyPr/>
          <a:lstStyle/>
          <a:p>
            <a:endParaRPr kumimoji="1" lang="zh-CN" altLang="en-US"/>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93697911-DA59-D342-A3D0-3328F0DBF005}"/>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违反</a:t>
                </a:r>
                <a14:m>
                  <m:oMath xmlns:m="http://schemas.openxmlformats.org/officeDocument/2006/math">
                    <m:r>
                      <a:rPr lang="en-US" altLang="zh-CN" i="1">
                        <a:latin typeface="Cambria Math" panose="02040503050406030204" pitchFamily="18" charset="0"/>
                      </a:rPr>
                      <m:t>𝑉</m:t>
                    </m:r>
                    <m:r>
                      <m:rPr>
                        <m:sty m:val="p"/>
                      </m:rPr>
                      <a:rPr lang="en-US" altLang="zh-CN">
                        <a:latin typeface="Cambria Math" panose="02040503050406030204" pitchFamily="18" charset="0"/>
                      </a:rPr>
                      <m:t>ar</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i</m:t>
                        </m:r>
                      </m:sub>
                    </m:sSub>
                    <m:r>
                      <a:rPr lang="en-US" altLang="zh-CN" i="1">
                        <a:latin typeface="Cambria Math" panose="02040503050406030204" pitchFamily="18" charset="0"/>
                      </a:rPr>
                      <m:t>)=</m:t>
                    </m:r>
                    <m:sSup>
                      <m:sSupPr>
                        <m:ctrlPr>
                          <a:rPr lang="zh-CN" altLang="zh-CN" i="1">
                            <a:latin typeface="Cambria Math" panose="02040503050406030204" pitchFamily="18" charset="0"/>
                          </a:rPr>
                        </m:ctrlPr>
                      </m:sSupPr>
                      <m:e>
                        <m:r>
                          <a:rPr lang="en-US" altLang="zh-CN" i="1">
                            <a:latin typeface="Cambria Math" panose="02040503050406030204" pitchFamily="18" charset="0"/>
                          </a:rPr>
                          <m:t>𝜎</m:t>
                        </m:r>
                      </m:e>
                      <m:sup>
                        <m:r>
                          <a:rPr lang="en-US" altLang="zh-CN" i="1">
                            <a:latin typeface="Cambria Math" panose="02040503050406030204" pitchFamily="18" charset="0"/>
                          </a:rPr>
                          <m:t>2</m:t>
                        </m:r>
                      </m:sup>
                    </m:sSup>
                    <m:r>
                      <a:rPr lang="zh-CN" altLang="zh-CN">
                        <a:latin typeface="Cambria Math" panose="02040503050406030204" pitchFamily="18" charset="0"/>
                      </a:rPr>
                      <m:t>或</m:t>
                    </m:r>
                    <m:r>
                      <m:rPr>
                        <m:sty m:val="p"/>
                      </m:rPr>
                      <a:rPr lang="en-US"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𝑖</m:t>
                            </m:r>
                          </m:sub>
                        </m:sSub>
                        <m:r>
                          <a:rPr lang="en-US" altLang="zh-CN">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j</m:t>
                            </m:r>
                          </m:sub>
                        </m:sSub>
                      </m:e>
                    </m:d>
                    <m:r>
                      <a:rPr lang="en-US" altLang="zh-CN">
                        <a:latin typeface="Cambria Math" panose="02040503050406030204" pitchFamily="18" charset="0"/>
                      </a:rPr>
                      <m:t>=0 </m:t>
                    </m:r>
                  </m:oMath>
                </a14:m>
                <a:r>
                  <a:rPr lang="zh-CN" altLang="zh-CN" dirty="0"/>
                  <a:t>这两个假设分别会产生异方差（</a:t>
                </a:r>
                <a:r>
                  <a:rPr lang="en-US" altLang="zh-CN" dirty="0"/>
                  <a:t>Heteroskedasticity</a:t>
                </a:r>
                <a:r>
                  <a:rPr lang="zh-CN" altLang="zh-CN" dirty="0"/>
                  <a:t>）和自相关（</a:t>
                </a:r>
                <a:r>
                  <a:rPr lang="en-US" altLang="zh-CN" dirty="0"/>
                  <a:t>Autocorrelation</a:t>
                </a:r>
                <a:r>
                  <a:rPr lang="zh-CN" altLang="zh-CN" dirty="0"/>
                  <a:t>）。</a:t>
                </a:r>
                <a:endParaRPr lang="en-US" altLang="zh-CN" dirty="0"/>
              </a:p>
              <a:p>
                <a:endParaRPr lang="zh-CN" altLang="zh-CN" sz="2000" dirty="0">
                  <a:effectLst/>
                </a:endParaRPr>
              </a:p>
              <a:p>
                <a:pPr marL="342900" indent="-342900">
                  <a:buFont typeface="Arial" panose="020B0604020202020204" pitchFamily="34" charset="0"/>
                  <a:buChar char="•"/>
                </a:pPr>
                <a:r>
                  <a:rPr kumimoji="1" lang="zh-CN" altLang="en-US" sz="2000" dirty="0"/>
                  <a:t>例：</a:t>
                </a:r>
                <a:r>
                  <a:rPr lang="zh-CN" altLang="zh-CN" sz="2000" dirty="0"/>
                  <a:t>细菌生长</a:t>
                </a:r>
                <a:r>
                  <a:rPr lang="en-US" altLang="zh-CN" sz="2000" dirty="0"/>
                  <a:t>-</a:t>
                </a:r>
                <a:r>
                  <a:rPr lang="zh-CN" altLang="zh-CN" sz="2000" dirty="0"/>
                  <a:t>温度实验</a:t>
                </a:r>
                <a:r>
                  <a:rPr lang="zh-CN" altLang="en-US" sz="2000" dirty="0"/>
                  <a:t>中，</a:t>
                </a:r>
                <a:r>
                  <a:rPr lang="zh-CN" altLang="zh-CN" sz="2000" dirty="0"/>
                  <a:t>有两个观测点，每个观测点满足以下关系： </a:t>
                </a:r>
                <a:endParaRPr lang="en-US" altLang="zh-CN" sz="2000" dirty="0"/>
              </a:p>
              <a:p>
                <a:pPr/>
                <a14:m>
                  <m:oMathPara xmlns:m="http://schemas.openxmlformats.org/officeDocument/2006/math">
                    <m:oMathParaPr>
                      <m:jc m:val="centerGroup"/>
                    </m:oMathParaPr>
                    <m:oMath xmlns:m="http://schemas.openxmlformats.org/officeDocument/2006/math">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细菌生长速度</m:t>
                          </m:r>
                        </m:e>
                        <m:sub>
                          <m:r>
                            <a:rPr lang="en-CA" altLang="zh-CN" sz="2000">
                              <a:latin typeface="Cambria Math" panose="02040503050406030204" pitchFamily="18" charset="0"/>
                            </a:rPr>
                            <m:t>1</m:t>
                          </m:r>
                        </m:sub>
                      </m:sSub>
                      <m:r>
                        <a:rPr lang="en-US" altLang="zh-CN" sz="2000">
                          <a:latin typeface="Cambria Math" panose="02040503050406030204" pitchFamily="18" charset="0"/>
                        </a:rPr>
                        <m:t>=</m:t>
                      </m:r>
                      <m:r>
                        <m:rPr>
                          <m:sty m:val="p"/>
                        </m:rPr>
                        <a:rPr lang="en-US" altLang="zh-CN" sz="2000">
                          <a:latin typeface="Cambria Math" panose="02040503050406030204" pitchFamily="18" charset="0"/>
                        </a:rPr>
                        <m:t>α</m:t>
                      </m:r>
                      <m:r>
                        <a:rPr lang="en-US"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US" altLang="zh-CN" sz="2000">
                              <a:latin typeface="Cambria Math" panose="02040503050406030204" pitchFamily="18" charset="0"/>
                            </a:rPr>
                            <m:t>β</m:t>
                          </m:r>
                        </m:e>
                        <m:sub>
                          <m:r>
                            <a:rPr lang="en-US" altLang="zh-CN" sz="2000">
                              <a:latin typeface="Cambria Math" panose="02040503050406030204" pitchFamily="18" charset="0"/>
                            </a:rPr>
                            <m:t>1</m:t>
                          </m:r>
                        </m:sub>
                      </m:sSub>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温度</m:t>
                          </m:r>
                        </m:e>
                        <m:sub>
                          <m:r>
                            <a:rPr lang="en-US" altLang="zh-CN" sz="2000">
                              <a:latin typeface="Cambria Math" panose="02040503050406030204" pitchFamily="18" charset="0"/>
                            </a:rPr>
                            <m:t>1</m:t>
                          </m:r>
                        </m:sub>
                      </m:sSub>
                      <m:r>
                        <a:rPr lang="en-CA"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CA" altLang="zh-CN" sz="2000">
                              <a:latin typeface="Cambria Math" panose="02040503050406030204" pitchFamily="18" charset="0"/>
                            </a:rPr>
                            <m:t>e</m:t>
                          </m:r>
                        </m:e>
                        <m:sub>
                          <m:r>
                            <a:rPr lang="en-CA" altLang="zh-CN" sz="2000">
                              <a:latin typeface="Cambria Math" panose="02040503050406030204" pitchFamily="18" charset="0"/>
                            </a:rPr>
                            <m:t>1</m:t>
                          </m:r>
                        </m:sub>
                      </m:sSub>
                    </m:oMath>
                  </m:oMathPara>
                </a14:m>
                <a:endParaRPr lang="zh-CN" altLang="zh-CN" sz="2000" dirty="0"/>
              </a:p>
              <a:p>
                <a:pPr/>
                <a14:m>
                  <m:oMathPara xmlns:m="http://schemas.openxmlformats.org/officeDocument/2006/math">
                    <m:oMathParaPr>
                      <m:jc m:val="centerGroup"/>
                    </m:oMathParaPr>
                    <m:oMath xmlns:m="http://schemas.openxmlformats.org/officeDocument/2006/math">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细菌生长速度</m:t>
                          </m:r>
                        </m:e>
                        <m:sub>
                          <m:r>
                            <a:rPr lang="en-US" altLang="zh-CN" sz="2000">
                              <a:latin typeface="Cambria Math" panose="02040503050406030204" pitchFamily="18" charset="0"/>
                            </a:rPr>
                            <m:t>2</m:t>
                          </m:r>
                        </m:sub>
                      </m:sSub>
                      <m:r>
                        <a:rPr lang="en-US" altLang="zh-CN" sz="2000">
                          <a:latin typeface="Cambria Math" panose="02040503050406030204" pitchFamily="18" charset="0"/>
                        </a:rPr>
                        <m:t>=</m:t>
                      </m:r>
                      <m:r>
                        <m:rPr>
                          <m:sty m:val="p"/>
                        </m:rPr>
                        <a:rPr lang="en-US" altLang="zh-CN" sz="2000">
                          <a:latin typeface="Cambria Math" panose="02040503050406030204" pitchFamily="18" charset="0"/>
                        </a:rPr>
                        <m:t>α</m:t>
                      </m:r>
                      <m:r>
                        <a:rPr lang="en-US"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US" altLang="zh-CN" sz="2000">
                              <a:latin typeface="Cambria Math" panose="02040503050406030204" pitchFamily="18" charset="0"/>
                            </a:rPr>
                            <m:t>β</m:t>
                          </m:r>
                        </m:e>
                        <m:sub>
                          <m:r>
                            <a:rPr lang="en-US" altLang="zh-CN" sz="2000">
                              <a:latin typeface="Cambria Math" panose="02040503050406030204" pitchFamily="18" charset="0"/>
                            </a:rPr>
                            <m:t>1</m:t>
                          </m:r>
                        </m:sub>
                      </m:sSub>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温度</m:t>
                          </m:r>
                        </m:e>
                        <m:sub>
                          <m:r>
                            <a:rPr lang="en-US" altLang="zh-CN" sz="2000">
                              <a:latin typeface="Cambria Math" panose="02040503050406030204" pitchFamily="18" charset="0"/>
                            </a:rPr>
                            <m:t>2</m:t>
                          </m:r>
                        </m:sub>
                      </m:sSub>
                      <m:r>
                        <a:rPr lang="en-CA"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CA" altLang="zh-CN" sz="2000">
                              <a:latin typeface="Cambria Math" panose="02040503050406030204" pitchFamily="18" charset="0"/>
                            </a:rPr>
                            <m:t>e</m:t>
                          </m:r>
                        </m:e>
                        <m:sub>
                          <m:r>
                            <a:rPr lang="en-CA" altLang="zh-CN" sz="2000">
                              <a:latin typeface="Cambria Math" panose="02040503050406030204" pitchFamily="18" charset="0"/>
                            </a:rPr>
                            <m:t>2</m:t>
                          </m:r>
                        </m:sub>
                      </m:sSub>
                    </m:oMath>
                  </m:oMathPara>
                </a14:m>
                <a:endParaRPr lang="zh-CN" altLang="zh-CN" sz="2000" dirty="0"/>
              </a:p>
              <a:p>
                <a:pPr marL="684000" indent="-342900" algn="just">
                  <a:buFont typeface="Arial" panose="020B0604020202020204" pitchFamily="34" charset="0"/>
                  <a:buChar char="•"/>
                </a:pPr>
                <a:r>
                  <a:rPr lang="zh-CN" altLang="zh-CN" sz="2000" dirty="0"/>
                  <a:t>干扰项的存在会影响对细菌生长和温度线性关系系数</a:t>
                </a:r>
                <a14:m>
                  <m:oMath xmlns:m="http://schemas.openxmlformats.org/officeDocument/2006/math">
                    <m:sSub>
                      <m:sSubPr>
                        <m:ctrlPr>
                          <a:rPr lang="zh-CN" altLang="zh-CN" sz="2000" i="1">
                            <a:latin typeface="Cambria Math" panose="02040503050406030204" pitchFamily="18" charset="0"/>
                          </a:rPr>
                        </m:ctrlPr>
                      </m:sSubPr>
                      <m:e>
                        <m:r>
                          <m:rPr>
                            <m:sty m:val="p"/>
                          </m:rPr>
                          <a:rPr lang="en-US" altLang="zh-CN" sz="2000">
                            <a:latin typeface="Cambria Math" panose="02040503050406030204" pitchFamily="18" charset="0"/>
                          </a:rPr>
                          <m:t>β</m:t>
                        </m:r>
                      </m:e>
                      <m:sub>
                        <m:r>
                          <a:rPr lang="en-US" altLang="zh-CN" sz="2000">
                            <a:latin typeface="Cambria Math" panose="02040503050406030204" pitchFamily="18" charset="0"/>
                          </a:rPr>
                          <m:t>1</m:t>
                        </m:r>
                      </m:sub>
                    </m:sSub>
                  </m:oMath>
                </a14:m>
                <a:r>
                  <a:rPr lang="zh-CN" altLang="zh-CN" sz="2000" dirty="0"/>
                  <a:t>的估计。干扰项方差越大（噪音越多），估计系数的方差越大（精确度越低）。两个观测点干扰项总方差为：</a:t>
                </a:r>
                <a:endParaRPr lang="en-US" altLang="zh-CN" sz="2000" dirty="0"/>
              </a:p>
              <a:p>
                <a:pPr marL="341100" algn="just"/>
                <a14:m>
                  <m:oMathPara xmlns:m="http://schemas.openxmlformats.org/officeDocument/2006/math">
                    <m:oMathParaPr>
                      <m:jc m:val="center"/>
                    </m:oMathParaPr>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)+2</m:t>
                      </m:r>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oMath>
                  </m:oMathPara>
                </a14:m>
                <a:endParaRPr lang="en-US" altLang="zh-CN" sz="2000" dirty="0">
                  <a:effectLst/>
                </a:endParaRPr>
              </a:p>
              <a:p>
                <a:pPr marL="684000" indent="-342900">
                  <a:buFont typeface="Wingdings" pitchFamily="2" charset="2"/>
                  <a:buChar char="Ø"/>
                </a:pPr>
                <a:r>
                  <a:rPr lang="zh-CN" altLang="zh-CN" sz="2000" dirty="0"/>
                  <a:t>在同方差的情况下</a:t>
                </a:r>
                <a:r>
                  <a:rPr lang="zh-CN" altLang="en-US" sz="2000" dirty="0"/>
                  <a:t>：</a:t>
                </a:r>
                <a:endParaRPr lang="en-US" altLang="zh-CN" sz="2000" i="1" dirty="0"/>
              </a:p>
              <a:p>
                <a:pPr marL="341100"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𝜎</m:t>
                        </m:r>
                      </m:e>
                      <m:sup>
                        <m:r>
                          <a:rPr lang="en-US" altLang="zh-CN" sz="2000" i="1">
                            <a:latin typeface="Cambria Math" panose="02040503050406030204" pitchFamily="18" charset="0"/>
                          </a:rPr>
                          <m:t>2</m:t>
                        </m:r>
                      </m:sup>
                    </m:sSup>
                  </m:oMath>
                </a14:m>
                <a:r>
                  <a:rPr lang="zh-CN" altLang="zh-CN" sz="2000" dirty="0"/>
                  <a:t>，</a:t>
                </a:r>
                <a14:m>
                  <m:oMath xmlns:m="http://schemas.openxmlformats.org/officeDocument/2006/math">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)=0</m:t>
                    </m:r>
                  </m:oMath>
                </a14:m>
                <a:r>
                  <a:rPr lang="zh-CN" altLang="zh-CN" sz="2000" dirty="0">
                    <a:effectLst/>
                  </a:rPr>
                  <a:t> </a:t>
                </a:r>
                <a:r>
                  <a:rPr lang="zh-CN" altLang="en-US" sz="2000" dirty="0">
                    <a:effectLst/>
                  </a:rPr>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)=2</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𝜎</m:t>
                        </m:r>
                      </m:e>
                      <m:sup>
                        <m:r>
                          <a:rPr lang="en-US" altLang="zh-CN" sz="2000" i="1">
                            <a:latin typeface="Cambria Math" panose="02040503050406030204" pitchFamily="18" charset="0"/>
                          </a:rPr>
                          <m:t>2</m:t>
                        </m:r>
                      </m:sup>
                    </m:sSup>
                  </m:oMath>
                </a14:m>
                <a:r>
                  <a:rPr lang="zh-CN" altLang="zh-CN" sz="2000" dirty="0">
                    <a:effectLst/>
                  </a:rPr>
                  <a:t> </a:t>
                </a:r>
                <a:endParaRPr lang="en-US" altLang="zh-CN" sz="2000" dirty="0">
                  <a:effectLst/>
                </a:endParaRPr>
              </a:p>
              <a:p>
                <a:pPr marL="684000" indent="-342900">
                  <a:buFont typeface="Wingdings" pitchFamily="2" charset="2"/>
                  <a:buChar char="Ø"/>
                </a:pPr>
                <a:r>
                  <a:rPr lang="zh-CN" altLang="zh-CN" sz="2000" dirty="0"/>
                  <a:t>在异方差的情况下 </a:t>
                </a:r>
                <a:r>
                  <a:rPr lang="zh-CN" altLang="en-US" sz="2000" dirty="0"/>
                  <a:t>：</a:t>
                </a:r>
                <a:endParaRPr lang="en-US" altLang="zh-CN" sz="2000" dirty="0"/>
              </a:p>
              <a:p>
                <a:pPr marL="341100"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)=0</m:t>
                    </m:r>
                  </m:oMath>
                </a14:m>
                <a:r>
                  <a:rPr lang="zh-CN" altLang="zh-CN" sz="2000" dirty="0">
                    <a:effectLst/>
                  </a:rPr>
                  <a:t> </a:t>
                </a:r>
                <a:r>
                  <a:rPr lang="zh-CN" altLang="en-US" sz="2000" dirty="0">
                    <a:effectLst/>
                  </a:rPr>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oMath>
                </a14:m>
                <a:r>
                  <a:rPr lang="zh-CN" altLang="zh-CN" sz="2000" dirty="0">
                    <a:effectLst/>
                  </a:rPr>
                  <a:t> </a:t>
                </a:r>
                <a:endParaRPr lang="en-US" altLang="zh-CN" sz="2000" dirty="0">
                  <a:effectLst/>
                </a:endParaRPr>
              </a:p>
              <a:p>
                <a:pPr marL="684000" indent="-342900">
                  <a:buFont typeface="Wingdings" pitchFamily="2" charset="2"/>
                  <a:buChar char="Ø"/>
                </a:pPr>
                <a:r>
                  <a:rPr lang="zh-CN" altLang="en-US" sz="2000" dirty="0"/>
                  <a:t>在</a:t>
                </a:r>
                <a:r>
                  <a:rPr lang="zh-CN" altLang="zh-CN" sz="2000" dirty="0"/>
                  <a:t>自相关和异方差同时存在的情况下</a:t>
                </a:r>
                <a:r>
                  <a:rPr lang="zh-CN" altLang="en-US" sz="2000" dirty="0"/>
                  <a:t>：</a:t>
                </a:r>
                <a:endParaRPr lang="en-US" altLang="zh-CN" sz="2000" dirty="0"/>
              </a:p>
              <a:p>
                <a:pPr marL="341100"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12</m:t>
                        </m:r>
                      </m:sub>
                    </m:sSub>
                  </m:oMath>
                </a14:m>
                <a:r>
                  <a:rPr lang="zh-CN" altLang="zh-CN" sz="2000" dirty="0">
                    <a:effectLst/>
                  </a:rPr>
                  <a:t> </a:t>
                </a:r>
                <a:r>
                  <a:rPr lang="zh-CN" altLang="en-US" sz="2000" dirty="0">
                    <a:effectLst/>
                  </a:rPr>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+2</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12</m:t>
                        </m:r>
                      </m:sub>
                    </m:sSub>
                  </m:oMath>
                </a14:m>
                <a:r>
                  <a:rPr lang="zh-CN" altLang="zh-CN" sz="2000" dirty="0">
                    <a:effectLst/>
                  </a:rPr>
                  <a:t> </a:t>
                </a:r>
                <a:endParaRPr lang="en-US" altLang="zh-CN" sz="2000" dirty="0">
                  <a:effectLst/>
                </a:endParaRPr>
              </a:p>
              <a:p>
                <a:pPr marL="341100"/>
                <a:endParaRPr lang="zh-CN" altLang="zh-CN" dirty="0">
                  <a:effectLst/>
                </a:endParaRPr>
              </a:p>
              <a:p>
                <a:pPr marL="684000" indent="-342900">
                  <a:buFont typeface="Arial" panose="020B0604020202020204" pitchFamily="34" charset="0"/>
                  <a:buChar char="•"/>
                </a:pPr>
                <a:endParaRPr lang="zh-CN" altLang="zh-CN" dirty="0">
                  <a:effectLst/>
                </a:endParaRPr>
              </a:p>
              <a:p>
                <a:pPr marL="342900" indent="-342900">
                  <a:buFont typeface="Arial" panose="020B0604020202020204" pitchFamily="34" charset="0"/>
                  <a:buChar char="•"/>
                </a:pPr>
                <a:endParaRPr lang="zh-CN" altLang="zh-CN" dirty="0"/>
              </a:p>
            </p:txBody>
          </p:sp>
        </mc:Choice>
        <mc:Fallback xmlns="">
          <p:sp>
            <p:nvSpPr>
              <p:cNvPr id="3" name="文本占位符 2">
                <a:extLst>
                  <a:ext uri="{FF2B5EF4-FFF2-40B4-BE49-F238E27FC236}">
                    <a16:creationId xmlns:a16="http://schemas.microsoft.com/office/drawing/2014/main" id="{93697911-DA59-D342-A3D0-3328F0DBF005}"/>
                  </a:ext>
                </a:extLst>
              </p:cNvPr>
              <p:cNvSpPr>
                <a:spLocks noGrp="1" noRot="1" noChangeAspect="1" noMove="1" noResize="1" noEditPoints="1" noAdjustHandles="1" noChangeArrowheads="1" noChangeShapeType="1" noTextEdit="1"/>
              </p:cNvSpPr>
              <p:nvPr>
                <p:ph type="body" idx="1"/>
              </p:nvPr>
            </p:nvSpPr>
            <p:spPr>
              <a:blipFill>
                <a:blip r:embed="rId3"/>
                <a:stretch>
                  <a:fillRect l="-504" t="-935" r="-561" b="-759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B08A9AA-7035-4A17-8F6C-AF0639041DC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91243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833EB2-830C-F047-8F94-F70F460807BB}"/>
              </a:ext>
            </a:extLst>
          </p:cNvPr>
          <p:cNvSpPr>
            <a:spLocks noGrp="1"/>
          </p:cNvSpPr>
          <p:nvPr>
            <p:ph type="title"/>
          </p:nvPr>
        </p:nvSpPr>
        <p:spPr/>
        <p:txBody>
          <a:bodyPr/>
          <a:lstStyle/>
          <a:p>
            <a:r>
              <a:rPr lang="zh-CN" altLang="zh-CN" dirty="0"/>
              <a:t>处理异方差和自相关问题</a:t>
            </a:r>
            <a:r>
              <a:rPr lang="zh-CN" altLang="en-US" dirty="0"/>
              <a:t>方法</a:t>
            </a:r>
            <a:endParaRPr kumimoji="1" lang="zh-CN" altLang="en-US" dirty="0"/>
          </a:p>
        </p:txBody>
      </p:sp>
      <p:sp>
        <p:nvSpPr>
          <p:cNvPr id="3" name="文本占位符 2">
            <a:extLst>
              <a:ext uri="{FF2B5EF4-FFF2-40B4-BE49-F238E27FC236}">
                <a16:creationId xmlns:a16="http://schemas.microsoft.com/office/drawing/2014/main" id="{47947F28-00C7-404E-87FD-6AEFA0093A99}"/>
              </a:ext>
            </a:extLst>
          </p:cNvPr>
          <p:cNvSpPr>
            <a:spLocks noGrp="1"/>
          </p:cNvSpPr>
          <p:nvPr>
            <p:ph type="body" idx="1"/>
          </p:nvPr>
        </p:nvSpPr>
        <p:spPr/>
        <p:txBody>
          <a:bodyPr/>
          <a:lstStyle/>
          <a:p>
            <a:pPr marL="514350" indent="-514350">
              <a:buFont typeface="Wingdings" pitchFamily="2" charset="2"/>
              <a:buChar char="u"/>
            </a:pPr>
            <a:r>
              <a:rPr lang="zh-CN" altLang="zh-CN" dirty="0">
                <a:solidFill>
                  <a:srgbClr val="C00000"/>
                </a:solidFill>
              </a:rPr>
              <a:t>广义最小二乘法（</a:t>
            </a:r>
            <a:r>
              <a:rPr lang="en-US" altLang="zh-CN" dirty="0">
                <a:solidFill>
                  <a:srgbClr val="C00000"/>
                </a:solidFill>
              </a:rPr>
              <a:t>GLS</a:t>
            </a:r>
            <a:r>
              <a:rPr lang="zh-CN" altLang="zh-CN" dirty="0">
                <a:solidFill>
                  <a:srgbClr val="C00000"/>
                </a:solidFill>
              </a:rPr>
              <a:t>） </a:t>
            </a:r>
            <a:endParaRPr lang="en-US" altLang="zh-CN" dirty="0">
              <a:solidFill>
                <a:srgbClr val="C00000"/>
              </a:solidFill>
            </a:endParaRPr>
          </a:p>
          <a:p>
            <a:pPr marL="342000"/>
            <a:r>
              <a:rPr lang="zh-CN" altLang="zh-CN" dirty="0"/>
              <a:t>先将模型进行转换，使得干扰项满足同方差，再用</a:t>
            </a:r>
            <a:r>
              <a:rPr lang="en-US" altLang="zh-CN" dirty="0"/>
              <a:t>OLS</a:t>
            </a:r>
            <a:r>
              <a:rPr lang="zh-CN" altLang="zh-CN" dirty="0"/>
              <a:t>进行回归。 </a:t>
            </a:r>
            <a:endParaRPr lang="en-US" altLang="zh-CN" dirty="0"/>
          </a:p>
          <a:p>
            <a:pPr marL="684900" indent="-342900">
              <a:buFont typeface="Arial" panose="020B0604020202020204" pitchFamily="34" charset="0"/>
              <a:buChar char="•"/>
            </a:pPr>
            <a:r>
              <a:rPr kumimoji="1" lang="zh-CN" altLang="en-US" dirty="0"/>
              <a:t>优点：</a:t>
            </a:r>
            <a:r>
              <a:rPr lang="zh-CN" altLang="zh-CN" dirty="0"/>
              <a:t>线性关系系数估计值的方差是最小的，即系数估计是最有效的</a:t>
            </a:r>
            <a:r>
              <a:rPr lang="zh-CN" altLang="en-US" dirty="0"/>
              <a:t>；</a:t>
            </a:r>
            <a:endParaRPr lang="en-US" altLang="zh-CN" dirty="0"/>
          </a:p>
          <a:p>
            <a:pPr marL="684900" indent="-342900">
              <a:buFont typeface="Arial" panose="020B0604020202020204" pitchFamily="34" charset="0"/>
              <a:buChar char="•"/>
            </a:pPr>
            <a:r>
              <a:rPr kumimoji="1" lang="zh-CN" altLang="en-US" dirty="0"/>
              <a:t>缺点：</a:t>
            </a:r>
            <a:r>
              <a:rPr lang="zh-CN" altLang="zh-CN" dirty="0"/>
              <a:t>模型转换需要预知或估计干扰项的协方差矩阵形式，在实际运用中通常是不可行或十分复杂的。 </a:t>
            </a:r>
            <a:endParaRPr lang="en-US" altLang="zh-CN" dirty="0"/>
          </a:p>
          <a:p>
            <a:pPr indent="-342900">
              <a:buFont typeface="Arial" panose="020B0604020202020204" pitchFamily="34" charset="0"/>
              <a:buChar char="•"/>
            </a:pPr>
            <a:endParaRPr kumimoji="1" lang="en-US" altLang="zh-CN" dirty="0"/>
          </a:p>
          <a:p>
            <a:pPr indent="-342900">
              <a:buFont typeface="Wingdings" pitchFamily="2" charset="2"/>
              <a:buChar char="u"/>
            </a:pPr>
            <a:r>
              <a:rPr lang="en-US" altLang="zh-CN" dirty="0">
                <a:solidFill>
                  <a:srgbClr val="C00000"/>
                </a:solidFill>
              </a:rPr>
              <a:t>OLS</a:t>
            </a:r>
          </a:p>
          <a:p>
            <a:pPr marL="342000"/>
            <a:r>
              <a:rPr lang="zh-CN" altLang="zh-CN" dirty="0"/>
              <a:t>不转换模型，直接使用</a:t>
            </a:r>
            <a:r>
              <a:rPr lang="en-US" altLang="zh-CN" dirty="0"/>
              <a:t>OLS</a:t>
            </a:r>
            <a:r>
              <a:rPr lang="zh-CN" altLang="zh-CN" dirty="0"/>
              <a:t>在原模型中估计系数，并计算出异方差和自相关下</a:t>
            </a:r>
            <a:r>
              <a:rPr lang="en-US" altLang="zh-CN" dirty="0"/>
              <a:t>OLS</a:t>
            </a:r>
            <a:r>
              <a:rPr lang="zh-CN" altLang="zh-CN" dirty="0"/>
              <a:t>估计系数的方差。 </a:t>
            </a:r>
            <a:endParaRPr lang="en-US" altLang="zh-CN" dirty="0"/>
          </a:p>
          <a:p>
            <a:pPr marL="684900" indent="-342900">
              <a:buFont typeface="Arial" panose="020B0604020202020204" pitchFamily="34" charset="0"/>
              <a:buChar char="•"/>
            </a:pPr>
            <a:r>
              <a:rPr kumimoji="1" lang="zh-CN" altLang="en-US" dirty="0"/>
              <a:t>优点：</a:t>
            </a:r>
            <a:r>
              <a:rPr lang="zh-CN" altLang="zh-CN" dirty="0"/>
              <a:t>处理简单，不需要转换模型</a:t>
            </a:r>
            <a:r>
              <a:rPr lang="zh-CN" altLang="en-US" dirty="0"/>
              <a:t>；</a:t>
            </a:r>
            <a:endParaRPr lang="en-US" altLang="zh-CN" dirty="0"/>
          </a:p>
          <a:p>
            <a:pPr marL="684900" indent="-342900">
              <a:buFont typeface="Arial" panose="020B0604020202020204" pitchFamily="34" charset="0"/>
              <a:buChar char="•"/>
            </a:pPr>
            <a:r>
              <a:rPr lang="zh-CN" altLang="en-US" dirty="0"/>
              <a:t>缺点：</a:t>
            </a:r>
            <a:r>
              <a:rPr lang="en-US" altLang="zh-CN" dirty="0"/>
              <a:t>OLS</a:t>
            </a:r>
            <a:r>
              <a:rPr lang="zh-CN" altLang="zh-CN" dirty="0"/>
              <a:t>系数估计量相比</a:t>
            </a:r>
            <a:r>
              <a:rPr lang="en-US" altLang="zh-CN" dirty="0"/>
              <a:t>GLS</a:t>
            </a:r>
            <a:r>
              <a:rPr lang="zh-CN" altLang="zh-CN" dirty="0"/>
              <a:t>的系数估计量的标准误差会较大。  </a:t>
            </a:r>
            <a:endParaRPr kumimoji="1" lang="en-US" altLang="zh-CN" dirty="0"/>
          </a:p>
        </p:txBody>
      </p:sp>
      <p:sp>
        <p:nvSpPr>
          <p:cNvPr id="4" name="Footer Placeholder 3">
            <a:extLst>
              <a:ext uri="{FF2B5EF4-FFF2-40B4-BE49-F238E27FC236}">
                <a16:creationId xmlns:a16="http://schemas.microsoft.com/office/drawing/2014/main" id="{3AD124FF-5585-4765-A285-95F88C1A5E5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7024940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3455</TotalTime>
  <Words>6807</Words>
  <Application>Microsoft Office PowerPoint</Application>
  <PresentationFormat>Widescreen</PresentationFormat>
  <Paragraphs>428</Paragraphs>
  <Slides>45</Slides>
  <Notes>45</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45</vt:i4>
      </vt:variant>
    </vt:vector>
  </HeadingPairs>
  <TitlesOfParts>
    <vt:vector size="58" baseType="lpstr">
      <vt:lpstr>幼圆</vt:lpstr>
      <vt:lpstr>Arial</vt:lpstr>
      <vt:lpstr>Calibri</vt:lpstr>
      <vt:lpstr>Cambria Math</vt:lpstr>
      <vt:lpstr>Century</vt:lpstr>
      <vt:lpstr>Franklin Gothic Book</vt:lpstr>
      <vt:lpstr>Perpetua</vt:lpstr>
      <vt:lpstr>Times New Roman</vt:lpstr>
      <vt:lpstr>Wingdings</vt:lpstr>
      <vt:lpstr>Wingdings 2</vt:lpstr>
      <vt:lpstr>Theme1</vt:lpstr>
      <vt:lpstr>MathType 6.0 Equation</vt:lpstr>
      <vt:lpstr>Equation</vt:lpstr>
      <vt:lpstr>第4章：标准误差</vt:lpstr>
      <vt:lpstr>大纲</vt:lpstr>
      <vt:lpstr>理解同方差</vt:lpstr>
      <vt:lpstr>模型：𝑌=𝛼+𝛽𝑋+𝑒 </vt:lpstr>
      <vt:lpstr>定义</vt:lpstr>
      <vt:lpstr>PowerPoint Presentation</vt:lpstr>
      <vt:lpstr>同方差情况下的估计系数协方差矩阵</vt:lpstr>
      <vt:lpstr>PowerPoint Presentation</vt:lpstr>
      <vt:lpstr>处理异方差和自相关问题方法</vt:lpstr>
      <vt:lpstr>理解异方差</vt:lpstr>
      <vt:lpstr>定义</vt:lpstr>
      <vt:lpstr>理解异方差 </vt:lpstr>
      <vt:lpstr>理解异方差 </vt:lpstr>
      <vt:lpstr>处理方法 </vt:lpstr>
      <vt:lpstr>使用OLS估计</vt:lpstr>
      <vt:lpstr>计算稳健标准误</vt:lpstr>
      <vt:lpstr>广义最小二乘法(GLS) — Ω_heter已知</vt:lpstr>
      <vt:lpstr>广义最小二乘法(GLS) — Ω_heter已知</vt:lpstr>
      <vt:lpstr>广义最小二乘法(GLS) — Ω_heter未知</vt:lpstr>
      <vt:lpstr>广义最小二乘法(GLS) — 例子</vt:lpstr>
      <vt:lpstr>广义最小二乘法(GLS) — Ω_heter未知</vt:lpstr>
      <vt:lpstr>理解自相关</vt:lpstr>
      <vt:lpstr>定义 </vt:lpstr>
      <vt:lpstr>PowerPoint Presentation</vt:lpstr>
      <vt:lpstr>处理方法1 — 使用OLS估计并计算稳健标准误 </vt:lpstr>
      <vt:lpstr>处理方法1 — 使用OLS估计并计算稳健标准误 </vt:lpstr>
      <vt:lpstr>方法1 — 使用OLS估计并计算稳健标准误 </vt:lpstr>
      <vt:lpstr>方法2 — 广义最小二乘法(GLS)</vt:lpstr>
      <vt:lpstr>集群相关标准误差</vt:lpstr>
      <vt:lpstr>定义</vt:lpstr>
      <vt:lpstr>公式</vt:lpstr>
      <vt:lpstr>集群干扰项方差矩阵</vt:lpstr>
      <vt:lpstr>例子</vt:lpstr>
      <vt:lpstr>理解集群方差</vt:lpstr>
      <vt:lpstr>理解集群方差</vt:lpstr>
      <vt:lpstr>理解集群方差</vt:lpstr>
      <vt:lpstr>理解集群方差</vt:lpstr>
      <vt:lpstr>理解集群方差</vt:lpstr>
      <vt:lpstr>理解集群方差</vt:lpstr>
      <vt:lpstr>理解集群方差</vt:lpstr>
      <vt:lpstr>理解集群方差</vt:lpstr>
      <vt:lpstr>忽略集群相关造成参数估计准确度被高估的程度</vt:lpstr>
      <vt:lpstr>简单Moulton因子</vt:lpstr>
      <vt:lpstr>处理方法</vt:lpstr>
      <vt:lpstr>处理方法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集群相关标准误差</dc:title>
  <dc:creator>Qiu, Jiaping</dc:creator>
  <cp:lastModifiedBy>Qiu, Jiaping</cp:lastModifiedBy>
  <cp:revision>86</cp:revision>
  <dcterms:created xsi:type="dcterms:W3CDTF">2020-07-06T13:39:27Z</dcterms:created>
  <dcterms:modified xsi:type="dcterms:W3CDTF">2020-09-17T03:58:34Z</dcterms:modified>
</cp:coreProperties>
</file>