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08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99" d="100"/>
          <a:sy n="99" d="100"/>
        </p:scale>
        <p:origin x="90" y="228"/>
      </p:cViewPr>
      <p:guideLst>
        <p:guide orient="horz" pos="2160"/>
        <p:guide pos="408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EC4DE5A-52A6-6141-8F97-B789079DAE3B}"/>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97C221AB-F87C-4151-3A97-A1A0B95103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9D581D2E-798B-CF47-DD8F-00D918BB6963}"/>
              </a:ext>
            </a:extLst>
          </p:cNvPr>
          <p:cNvSpPr>
            <a:spLocks noGrp="1"/>
          </p:cNvSpPr>
          <p:nvPr>
            <p:ph type="dt" sz="half" idx="10"/>
          </p:nvPr>
        </p:nvSpPr>
        <p:spPr/>
        <p:txBody>
          <a:bodyPr/>
          <a:lstStyle/>
          <a:p>
            <a:fld id="{033F5564-C2AB-4C30-8885-D0CFF363971A}" type="datetimeFigureOut">
              <a:rPr lang="zh-CN" altLang="en-US" smtClean="0"/>
              <a:t>2024/12/9</a:t>
            </a:fld>
            <a:endParaRPr lang="zh-CN" altLang="en-US"/>
          </a:p>
        </p:txBody>
      </p:sp>
      <p:sp>
        <p:nvSpPr>
          <p:cNvPr id="5" name="页脚占位符 4">
            <a:extLst>
              <a:ext uri="{FF2B5EF4-FFF2-40B4-BE49-F238E27FC236}">
                <a16:creationId xmlns:a16="http://schemas.microsoft.com/office/drawing/2014/main" id="{3722F54E-3B01-2588-4BE5-D4BD09D3DC3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51092ED-989E-3F46-8B11-9039191C3656}"/>
              </a:ext>
            </a:extLst>
          </p:cNvPr>
          <p:cNvSpPr>
            <a:spLocks noGrp="1"/>
          </p:cNvSpPr>
          <p:nvPr>
            <p:ph type="sldNum" sz="quarter" idx="12"/>
          </p:nvPr>
        </p:nvSpPr>
        <p:spPr/>
        <p:txBody>
          <a:bodyPr/>
          <a:lstStyle/>
          <a:p>
            <a:fld id="{004A99A4-2BE8-4B01-AB53-77F3FAAF0233}" type="slidenum">
              <a:rPr lang="zh-CN" altLang="en-US" smtClean="0"/>
              <a:t>‹#›</a:t>
            </a:fld>
            <a:endParaRPr lang="zh-CN" altLang="en-US"/>
          </a:p>
        </p:txBody>
      </p:sp>
    </p:spTree>
    <p:extLst>
      <p:ext uri="{BB962C8B-B14F-4D97-AF65-F5344CB8AC3E}">
        <p14:creationId xmlns:p14="http://schemas.microsoft.com/office/powerpoint/2010/main" val="37498808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9894101-8EB2-9D1B-0F9C-D3414D44884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7B48F3E8-BBC0-A668-008B-D62A6C820215}"/>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77408D7-B8BC-5D0F-7713-7460F3AD7698}"/>
              </a:ext>
            </a:extLst>
          </p:cNvPr>
          <p:cNvSpPr>
            <a:spLocks noGrp="1"/>
          </p:cNvSpPr>
          <p:nvPr>
            <p:ph type="dt" sz="half" idx="10"/>
          </p:nvPr>
        </p:nvSpPr>
        <p:spPr/>
        <p:txBody>
          <a:bodyPr/>
          <a:lstStyle/>
          <a:p>
            <a:fld id="{033F5564-C2AB-4C30-8885-D0CFF363971A}" type="datetimeFigureOut">
              <a:rPr lang="zh-CN" altLang="en-US" smtClean="0"/>
              <a:t>2024/12/9</a:t>
            </a:fld>
            <a:endParaRPr lang="zh-CN" altLang="en-US"/>
          </a:p>
        </p:txBody>
      </p:sp>
      <p:sp>
        <p:nvSpPr>
          <p:cNvPr id="5" name="页脚占位符 4">
            <a:extLst>
              <a:ext uri="{FF2B5EF4-FFF2-40B4-BE49-F238E27FC236}">
                <a16:creationId xmlns:a16="http://schemas.microsoft.com/office/drawing/2014/main" id="{B1D1345C-9094-3D05-CD61-068E61DD438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725349E-210A-EC78-3552-DA0C33F68993}"/>
              </a:ext>
            </a:extLst>
          </p:cNvPr>
          <p:cNvSpPr>
            <a:spLocks noGrp="1"/>
          </p:cNvSpPr>
          <p:nvPr>
            <p:ph type="sldNum" sz="quarter" idx="12"/>
          </p:nvPr>
        </p:nvSpPr>
        <p:spPr/>
        <p:txBody>
          <a:bodyPr/>
          <a:lstStyle/>
          <a:p>
            <a:fld id="{004A99A4-2BE8-4B01-AB53-77F3FAAF0233}" type="slidenum">
              <a:rPr lang="zh-CN" altLang="en-US" smtClean="0"/>
              <a:t>‹#›</a:t>
            </a:fld>
            <a:endParaRPr lang="zh-CN" altLang="en-US"/>
          </a:p>
        </p:txBody>
      </p:sp>
    </p:spTree>
    <p:extLst>
      <p:ext uri="{BB962C8B-B14F-4D97-AF65-F5344CB8AC3E}">
        <p14:creationId xmlns:p14="http://schemas.microsoft.com/office/powerpoint/2010/main" val="6787644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D1568921-F5D3-5CE0-C191-B4746192B0A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E9BB2C6-AFED-5274-F068-DE054E7557C5}"/>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745886F-5B85-8F11-9AAD-B6B7470E5284}"/>
              </a:ext>
            </a:extLst>
          </p:cNvPr>
          <p:cNvSpPr>
            <a:spLocks noGrp="1"/>
          </p:cNvSpPr>
          <p:nvPr>
            <p:ph type="dt" sz="half" idx="10"/>
          </p:nvPr>
        </p:nvSpPr>
        <p:spPr/>
        <p:txBody>
          <a:bodyPr/>
          <a:lstStyle/>
          <a:p>
            <a:fld id="{033F5564-C2AB-4C30-8885-D0CFF363971A}" type="datetimeFigureOut">
              <a:rPr lang="zh-CN" altLang="en-US" smtClean="0"/>
              <a:t>2024/12/9</a:t>
            </a:fld>
            <a:endParaRPr lang="zh-CN" altLang="en-US"/>
          </a:p>
        </p:txBody>
      </p:sp>
      <p:sp>
        <p:nvSpPr>
          <p:cNvPr id="5" name="页脚占位符 4">
            <a:extLst>
              <a:ext uri="{FF2B5EF4-FFF2-40B4-BE49-F238E27FC236}">
                <a16:creationId xmlns:a16="http://schemas.microsoft.com/office/drawing/2014/main" id="{B726E5DF-F50A-B7AF-CC43-CEAB34263B4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204EA2C-0757-8B32-3D28-2F4E2C09D02E}"/>
              </a:ext>
            </a:extLst>
          </p:cNvPr>
          <p:cNvSpPr>
            <a:spLocks noGrp="1"/>
          </p:cNvSpPr>
          <p:nvPr>
            <p:ph type="sldNum" sz="quarter" idx="12"/>
          </p:nvPr>
        </p:nvSpPr>
        <p:spPr/>
        <p:txBody>
          <a:bodyPr/>
          <a:lstStyle/>
          <a:p>
            <a:fld id="{004A99A4-2BE8-4B01-AB53-77F3FAAF0233}" type="slidenum">
              <a:rPr lang="zh-CN" altLang="en-US" smtClean="0"/>
              <a:t>‹#›</a:t>
            </a:fld>
            <a:endParaRPr lang="zh-CN" altLang="en-US"/>
          </a:p>
        </p:txBody>
      </p:sp>
    </p:spTree>
    <p:extLst>
      <p:ext uri="{BB962C8B-B14F-4D97-AF65-F5344CB8AC3E}">
        <p14:creationId xmlns:p14="http://schemas.microsoft.com/office/powerpoint/2010/main" val="2459535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3D27707-7831-6F30-05AA-AC17B2942A8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A4F4280-D8DA-0393-BA57-C51D8F8D4A2B}"/>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7B817CF-17A2-69D9-3488-E6B99D9CF2F6}"/>
              </a:ext>
            </a:extLst>
          </p:cNvPr>
          <p:cNvSpPr>
            <a:spLocks noGrp="1"/>
          </p:cNvSpPr>
          <p:nvPr>
            <p:ph type="dt" sz="half" idx="10"/>
          </p:nvPr>
        </p:nvSpPr>
        <p:spPr/>
        <p:txBody>
          <a:bodyPr/>
          <a:lstStyle/>
          <a:p>
            <a:fld id="{033F5564-C2AB-4C30-8885-D0CFF363971A}" type="datetimeFigureOut">
              <a:rPr lang="zh-CN" altLang="en-US" smtClean="0"/>
              <a:t>2024/12/9</a:t>
            </a:fld>
            <a:endParaRPr lang="zh-CN" altLang="en-US"/>
          </a:p>
        </p:txBody>
      </p:sp>
      <p:sp>
        <p:nvSpPr>
          <p:cNvPr id="5" name="页脚占位符 4">
            <a:extLst>
              <a:ext uri="{FF2B5EF4-FFF2-40B4-BE49-F238E27FC236}">
                <a16:creationId xmlns:a16="http://schemas.microsoft.com/office/drawing/2014/main" id="{DCCD95D1-5F26-B75F-6A39-B7B4090CA1D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7CD9C8B-8632-B409-4620-022658378683}"/>
              </a:ext>
            </a:extLst>
          </p:cNvPr>
          <p:cNvSpPr>
            <a:spLocks noGrp="1"/>
          </p:cNvSpPr>
          <p:nvPr>
            <p:ph type="sldNum" sz="quarter" idx="12"/>
          </p:nvPr>
        </p:nvSpPr>
        <p:spPr/>
        <p:txBody>
          <a:bodyPr/>
          <a:lstStyle/>
          <a:p>
            <a:fld id="{004A99A4-2BE8-4B01-AB53-77F3FAAF0233}" type="slidenum">
              <a:rPr lang="zh-CN" altLang="en-US" smtClean="0"/>
              <a:t>‹#›</a:t>
            </a:fld>
            <a:endParaRPr lang="zh-CN" altLang="en-US"/>
          </a:p>
        </p:txBody>
      </p:sp>
    </p:spTree>
    <p:extLst>
      <p:ext uri="{BB962C8B-B14F-4D97-AF65-F5344CB8AC3E}">
        <p14:creationId xmlns:p14="http://schemas.microsoft.com/office/powerpoint/2010/main" val="2590423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6B107A1-3848-4DC8-81CC-1D9D3BCAA06F}"/>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F3571AE-0F8A-9486-8314-0EEF5CE2A49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C58695EA-78F6-F761-BA67-45C72CBC8AAB}"/>
              </a:ext>
            </a:extLst>
          </p:cNvPr>
          <p:cNvSpPr>
            <a:spLocks noGrp="1"/>
          </p:cNvSpPr>
          <p:nvPr>
            <p:ph type="dt" sz="half" idx="10"/>
          </p:nvPr>
        </p:nvSpPr>
        <p:spPr/>
        <p:txBody>
          <a:bodyPr/>
          <a:lstStyle/>
          <a:p>
            <a:fld id="{033F5564-C2AB-4C30-8885-D0CFF363971A}" type="datetimeFigureOut">
              <a:rPr lang="zh-CN" altLang="en-US" smtClean="0"/>
              <a:t>2024/12/9</a:t>
            </a:fld>
            <a:endParaRPr lang="zh-CN" altLang="en-US"/>
          </a:p>
        </p:txBody>
      </p:sp>
      <p:sp>
        <p:nvSpPr>
          <p:cNvPr id="5" name="页脚占位符 4">
            <a:extLst>
              <a:ext uri="{FF2B5EF4-FFF2-40B4-BE49-F238E27FC236}">
                <a16:creationId xmlns:a16="http://schemas.microsoft.com/office/drawing/2014/main" id="{9EACAD7D-ECB3-14D0-F2E2-A01AB590975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D627FC5-079B-BE33-D0C3-892FF677785A}"/>
              </a:ext>
            </a:extLst>
          </p:cNvPr>
          <p:cNvSpPr>
            <a:spLocks noGrp="1"/>
          </p:cNvSpPr>
          <p:nvPr>
            <p:ph type="sldNum" sz="quarter" idx="12"/>
          </p:nvPr>
        </p:nvSpPr>
        <p:spPr/>
        <p:txBody>
          <a:bodyPr/>
          <a:lstStyle/>
          <a:p>
            <a:fld id="{004A99A4-2BE8-4B01-AB53-77F3FAAF0233}" type="slidenum">
              <a:rPr lang="zh-CN" altLang="en-US" smtClean="0"/>
              <a:t>‹#›</a:t>
            </a:fld>
            <a:endParaRPr lang="zh-CN" altLang="en-US"/>
          </a:p>
        </p:txBody>
      </p:sp>
    </p:spTree>
    <p:extLst>
      <p:ext uri="{BB962C8B-B14F-4D97-AF65-F5344CB8AC3E}">
        <p14:creationId xmlns:p14="http://schemas.microsoft.com/office/powerpoint/2010/main" val="3404534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FF40C08-B1F5-8C43-531E-A7C7E599845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7DC05CF-AA96-35F4-270D-DCE0D7F19566}"/>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5F9F6831-44EE-3A50-8624-8678D95BEDA3}"/>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C56467A7-FBE7-03A5-534B-3CF60614D778}"/>
              </a:ext>
            </a:extLst>
          </p:cNvPr>
          <p:cNvSpPr>
            <a:spLocks noGrp="1"/>
          </p:cNvSpPr>
          <p:nvPr>
            <p:ph type="dt" sz="half" idx="10"/>
          </p:nvPr>
        </p:nvSpPr>
        <p:spPr/>
        <p:txBody>
          <a:bodyPr/>
          <a:lstStyle/>
          <a:p>
            <a:fld id="{033F5564-C2AB-4C30-8885-D0CFF363971A}" type="datetimeFigureOut">
              <a:rPr lang="zh-CN" altLang="en-US" smtClean="0"/>
              <a:t>2024/12/9</a:t>
            </a:fld>
            <a:endParaRPr lang="zh-CN" altLang="en-US"/>
          </a:p>
        </p:txBody>
      </p:sp>
      <p:sp>
        <p:nvSpPr>
          <p:cNvPr id="6" name="页脚占位符 5">
            <a:extLst>
              <a:ext uri="{FF2B5EF4-FFF2-40B4-BE49-F238E27FC236}">
                <a16:creationId xmlns:a16="http://schemas.microsoft.com/office/drawing/2014/main" id="{3CB4B297-F415-052C-9FDF-BB133E28B27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0801D11-A324-2ED3-5AC9-DD1449AD7F41}"/>
              </a:ext>
            </a:extLst>
          </p:cNvPr>
          <p:cNvSpPr>
            <a:spLocks noGrp="1"/>
          </p:cNvSpPr>
          <p:nvPr>
            <p:ph type="sldNum" sz="quarter" idx="12"/>
          </p:nvPr>
        </p:nvSpPr>
        <p:spPr/>
        <p:txBody>
          <a:bodyPr/>
          <a:lstStyle/>
          <a:p>
            <a:fld id="{004A99A4-2BE8-4B01-AB53-77F3FAAF0233}" type="slidenum">
              <a:rPr lang="zh-CN" altLang="en-US" smtClean="0"/>
              <a:t>‹#›</a:t>
            </a:fld>
            <a:endParaRPr lang="zh-CN" altLang="en-US"/>
          </a:p>
        </p:txBody>
      </p:sp>
    </p:spTree>
    <p:extLst>
      <p:ext uri="{BB962C8B-B14F-4D97-AF65-F5344CB8AC3E}">
        <p14:creationId xmlns:p14="http://schemas.microsoft.com/office/powerpoint/2010/main" val="2446445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99347BB-6DB7-069D-6299-1A5CA95EB901}"/>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B7105F1D-59C6-2943-12DC-BEB243E2A5D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8D49CADB-83D5-2C31-0F80-5AA2C080BCAE}"/>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16DEEFE7-290E-AC9C-81DC-851C202DCC5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1F9A4C52-3DE4-27C0-6AC4-D15AA8E5B5FB}"/>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CFC11263-6059-D3B7-D6AF-06C70730EAD8}"/>
              </a:ext>
            </a:extLst>
          </p:cNvPr>
          <p:cNvSpPr>
            <a:spLocks noGrp="1"/>
          </p:cNvSpPr>
          <p:nvPr>
            <p:ph type="dt" sz="half" idx="10"/>
          </p:nvPr>
        </p:nvSpPr>
        <p:spPr/>
        <p:txBody>
          <a:bodyPr/>
          <a:lstStyle/>
          <a:p>
            <a:fld id="{033F5564-C2AB-4C30-8885-D0CFF363971A}" type="datetimeFigureOut">
              <a:rPr lang="zh-CN" altLang="en-US" smtClean="0"/>
              <a:t>2024/12/9</a:t>
            </a:fld>
            <a:endParaRPr lang="zh-CN" altLang="en-US"/>
          </a:p>
        </p:txBody>
      </p:sp>
      <p:sp>
        <p:nvSpPr>
          <p:cNvPr id="8" name="页脚占位符 7">
            <a:extLst>
              <a:ext uri="{FF2B5EF4-FFF2-40B4-BE49-F238E27FC236}">
                <a16:creationId xmlns:a16="http://schemas.microsoft.com/office/drawing/2014/main" id="{EAB11253-7E99-E6F9-0EF1-8064567C5C6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D2CF4C3C-DD91-710F-C476-5840997B175A}"/>
              </a:ext>
            </a:extLst>
          </p:cNvPr>
          <p:cNvSpPr>
            <a:spLocks noGrp="1"/>
          </p:cNvSpPr>
          <p:nvPr>
            <p:ph type="sldNum" sz="quarter" idx="12"/>
          </p:nvPr>
        </p:nvSpPr>
        <p:spPr/>
        <p:txBody>
          <a:bodyPr/>
          <a:lstStyle/>
          <a:p>
            <a:fld id="{004A99A4-2BE8-4B01-AB53-77F3FAAF0233}" type="slidenum">
              <a:rPr lang="zh-CN" altLang="en-US" smtClean="0"/>
              <a:t>‹#›</a:t>
            </a:fld>
            <a:endParaRPr lang="zh-CN" altLang="en-US"/>
          </a:p>
        </p:txBody>
      </p:sp>
    </p:spTree>
    <p:extLst>
      <p:ext uri="{BB962C8B-B14F-4D97-AF65-F5344CB8AC3E}">
        <p14:creationId xmlns:p14="http://schemas.microsoft.com/office/powerpoint/2010/main" val="13613213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BEE7384-1555-8823-1805-86BE2272F97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838586B3-C9BB-6B2F-AD6C-88FCD0E851AD}"/>
              </a:ext>
            </a:extLst>
          </p:cNvPr>
          <p:cNvSpPr>
            <a:spLocks noGrp="1"/>
          </p:cNvSpPr>
          <p:nvPr>
            <p:ph type="dt" sz="half" idx="10"/>
          </p:nvPr>
        </p:nvSpPr>
        <p:spPr/>
        <p:txBody>
          <a:bodyPr/>
          <a:lstStyle/>
          <a:p>
            <a:fld id="{033F5564-C2AB-4C30-8885-D0CFF363971A}" type="datetimeFigureOut">
              <a:rPr lang="zh-CN" altLang="en-US" smtClean="0"/>
              <a:t>2024/12/9</a:t>
            </a:fld>
            <a:endParaRPr lang="zh-CN" altLang="en-US"/>
          </a:p>
        </p:txBody>
      </p:sp>
      <p:sp>
        <p:nvSpPr>
          <p:cNvPr id="4" name="页脚占位符 3">
            <a:extLst>
              <a:ext uri="{FF2B5EF4-FFF2-40B4-BE49-F238E27FC236}">
                <a16:creationId xmlns:a16="http://schemas.microsoft.com/office/drawing/2014/main" id="{8DA0EF4C-594A-9BE2-C5EB-F72ABFD8392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39293DD0-31D4-EA22-B1D4-22D1F917870C}"/>
              </a:ext>
            </a:extLst>
          </p:cNvPr>
          <p:cNvSpPr>
            <a:spLocks noGrp="1"/>
          </p:cNvSpPr>
          <p:nvPr>
            <p:ph type="sldNum" sz="quarter" idx="12"/>
          </p:nvPr>
        </p:nvSpPr>
        <p:spPr/>
        <p:txBody>
          <a:bodyPr/>
          <a:lstStyle/>
          <a:p>
            <a:fld id="{004A99A4-2BE8-4B01-AB53-77F3FAAF0233}" type="slidenum">
              <a:rPr lang="zh-CN" altLang="en-US" smtClean="0"/>
              <a:t>‹#›</a:t>
            </a:fld>
            <a:endParaRPr lang="zh-CN" altLang="en-US"/>
          </a:p>
        </p:txBody>
      </p:sp>
    </p:spTree>
    <p:extLst>
      <p:ext uri="{BB962C8B-B14F-4D97-AF65-F5344CB8AC3E}">
        <p14:creationId xmlns:p14="http://schemas.microsoft.com/office/powerpoint/2010/main" val="30076050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888350F-F23F-883D-8C3F-7707B3122CD6}"/>
              </a:ext>
            </a:extLst>
          </p:cNvPr>
          <p:cNvSpPr>
            <a:spLocks noGrp="1"/>
          </p:cNvSpPr>
          <p:nvPr>
            <p:ph type="dt" sz="half" idx="10"/>
          </p:nvPr>
        </p:nvSpPr>
        <p:spPr/>
        <p:txBody>
          <a:bodyPr/>
          <a:lstStyle/>
          <a:p>
            <a:fld id="{033F5564-C2AB-4C30-8885-D0CFF363971A}" type="datetimeFigureOut">
              <a:rPr lang="zh-CN" altLang="en-US" smtClean="0"/>
              <a:t>2024/12/9</a:t>
            </a:fld>
            <a:endParaRPr lang="zh-CN" altLang="en-US"/>
          </a:p>
        </p:txBody>
      </p:sp>
      <p:sp>
        <p:nvSpPr>
          <p:cNvPr id="3" name="页脚占位符 2">
            <a:extLst>
              <a:ext uri="{FF2B5EF4-FFF2-40B4-BE49-F238E27FC236}">
                <a16:creationId xmlns:a16="http://schemas.microsoft.com/office/drawing/2014/main" id="{C052AD72-8EB8-D7D7-DC33-0D69E58331B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F901FB2-A253-8CC1-9EC7-1093FB1C5F37}"/>
              </a:ext>
            </a:extLst>
          </p:cNvPr>
          <p:cNvSpPr>
            <a:spLocks noGrp="1"/>
          </p:cNvSpPr>
          <p:nvPr>
            <p:ph type="sldNum" sz="quarter" idx="12"/>
          </p:nvPr>
        </p:nvSpPr>
        <p:spPr/>
        <p:txBody>
          <a:bodyPr/>
          <a:lstStyle/>
          <a:p>
            <a:fld id="{004A99A4-2BE8-4B01-AB53-77F3FAAF0233}" type="slidenum">
              <a:rPr lang="zh-CN" altLang="en-US" smtClean="0"/>
              <a:t>‹#›</a:t>
            </a:fld>
            <a:endParaRPr lang="zh-CN" altLang="en-US"/>
          </a:p>
        </p:txBody>
      </p:sp>
    </p:spTree>
    <p:extLst>
      <p:ext uri="{BB962C8B-B14F-4D97-AF65-F5344CB8AC3E}">
        <p14:creationId xmlns:p14="http://schemas.microsoft.com/office/powerpoint/2010/main" val="993701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20BAFF8-43AE-81AC-E1D3-E38E353EC0B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29989FA4-FA7F-0D34-0B7E-CEDD06640E3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93BCBC54-077F-FA6D-35E5-C87EB05046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6C30669-6436-D252-B81F-A777F0C22A5C}"/>
              </a:ext>
            </a:extLst>
          </p:cNvPr>
          <p:cNvSpPr>
            <a:spLocks noGrp="1"/>
          </p:cNvSpPr>
          <p:nvPr>
            <p:ph type="dt" sz="half" idx="10"/>
          </p:nvPr>
        </p:nvSpPr>
        <p:spPr/>
        <p:txBody>
          <a:bodyPr/>
          <a:lstStyle/>
          <a:p>
            <a:fld id="{033F5564-C2AB-4C30-8885-D0CFF363971A}" type="datetimeFigureOut">
              <a:rPr lang="zh-CN" altLang="en-US" smtClean="0"/>
              <a:t>2024/12/9</a:t>
            </a:fld>
            <a:endParaRPr lang="zh-CN" altLang="en-US"/>
          </a:p>
        </p:txBody>
      </p:sp>
      <p:sp>
        <p:nvSpPr>
          <p:cNvPr id="6" name="页脚占位符 5">
            <a:extLst>
              <a:ext uri="{FF2B5EF4-FFF2-40B4-BE49-F238E27FC236}">
                <a16:creationId xmlns:a16="http://schemas.microsoft.com/office/drawing/2014/main" id="{3C6A9AA3-B4A2-9A59-06A4-F6307476622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1355A84-5C5F-F89D-F2D3-FCCEAAFEAD47}"/>
              </a:ext>
            </a:extLst>
          </p:cNvPr>
          <p:cNvSpPr>
            <a:spLocks noGrp="1"/>
          </p:cNvSpPr>
          <p:nvPr>
            <p:ph type="sldNum" sz="quarter" idx="12"/>
          </p:nvPr>
        </p:nvSpPr>
        <p:spPr/>
        <p:txBody>
          <a:bodyPr/>
          <a:lstStyle/>
          <a:p>
            <a:fld id="{004A99A4-2BE8-4B01-AB53-77F3FAAF0233}" type="slidenum">
              <a:rPr lang="zh-CN" altLang="en-US" smtClean="0"/>
              <a:t>‹#›</a:t>
            </a:fld>
            <a:endParaRPr lang="zh-CN" altLang="en-US"/>
          </a:p>
        </p:txBody>
      </p:sp>
    </p:spTree>
    <p:extLst>
      <p:ext uri="{BB962C8B-B14F-4D97-AF65-F5344CB8AC3E}">
        <p14:creationId xmlns:p14="http://schemas.microsoft.com/office/powerpoint/2010/main" val="12144594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5FCFD0B-33BA-67DA-CB98-A110E3BF17D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54A075BE-197F-ABF5-53E0-4349701B078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D41D70A0-4293-B04B-1EBB-7298338B65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5E586EBA-4C0C-54AA-2317-1B7DE7B4248E}"/>
              </a:ext>
            </a:extLst>
          </p:cNvPr>
          <p:cNvSpPr>
            <a:spLocks noGrp="1"/>
          </p:cNvSpPr>
          <p:nvPr>
            <p:ph type="dt" sz="half" idx="10"/>
          </p:nvPr>
        </p:nvSpPr>
        <p:spPr/>
        <p:txBody>
          <a:bodyPr/>
          <a:lstStyle/>
          <a:p>
            <a:fld id="{033F5564-C2AB-4C30-8885-D0CFF363971A}" type="datetimeFigureOut">
              <a:rPr lang="zh-CN" altLang="en-US" smtClean="0"/>
              <a:t>2024/12/9</a:t>
            </a:fld>
            <a:endParaRPr lang="zh-CN" altLang="en-US"/>
          </a:p>
        </p:txBody>
      </p:sp>
      <p:sp>
        <p:nvSpPr>
          <p:cNvPr id="6" name="页脚占位符 5">
            <a:extLst>
              <a:ext uri="{FF2B5EF4-FFF2-40B4-BE49-F238E27FC236}">
                <a16:creationId xmlns:a16="http://schemas.microsoft.com/office/drawing/2014/main" id="{92D5488A-F498-255A-0244-DD24226EA9A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F724C63-7ECC-7709-B6D1-AD7AA66FAD5F}"/>
              </a:ext>
            </a:extLst>
          </p:cNvPr>
          <p:cNvSpPr>
            <a:spLocks noGrp="1"/>
          </p:cNvSpPr>
          <p:nvPr>
            <p:ph type="sldNum" sz="quarter" idx="12"/>
          </p:nvPr>
        </p:nvSpPr>
        <p:spPr/>
        <p:txBody>
          <a:bodyPr/>
          <a:lstStyle/>
          <a:p>
            <a:fld id="{004A99A4-2BE8-4B01-AB53-77F3FAAF0233}" type="slidenum">
              <a:rPr lang="zh-CN" altLang="en-US" smtClean="0"/>
              <a:t>‹#›</a:t>
            </a:fld>
            <a:endParaRPr lang="zh-CN" altLang="en-US"/>
          </a:p>
        </p:txBody>
      </p:sp>
    </p:spTree>
    <p:extLst>
      <p:ext uri="{BB962C8B-B14F-4D97-AF65-F5344CB8AC3E}">
        <p14:creationId xmlns:p14="http://schemas.microsoft.com/office/powerpoint/2010/main" val="37789858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2FA440E-DB5A-72A2-BEB8-9458170B5BE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EAFA8A84-8EF1-84EC-2CC8-2FA4299F6AD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505BDF6-2553-BCA8-CB05-6961F065731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3F5564-C2AB-4C30-8885-D0CFF363971A}" type="datetimeFigureOut">
              <a:rPr lang="zh-CN" altLang="en-US" smtClean="0"/>
              <a:t>2024/12/9</a:t>
            </a:fld>
            <a:endParaRPr lang="zh-CN" altLang="en-US"/>
          </a:p>
        </p:txBody>
      </p:sp>
      <p:sp>
        <p:nvSpPr>
          <p:cNvPr id="5" name="页脚占位符 4">
            <a:extLst>
              <a:ext uri="{FF2B5EF4-FFF2-40B4-BE49-F238E27FC236}">
                <a16:creationId xmlns:a16="http://schemas.microsoft.com/office/drawing/2014/main" id="{72C90D83-9B63-AD74-D755-F99DFDA23AA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7E30FD2-DCBD-3041-A3F1-5C6DDCC2579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4A99A4-2BE8-4B01-AB53-77F3FAAF0233}" type="slidenum">
              <a:rPr lang="zh-CN" altLang="en-US" smtClean="0"/>
              <a:t>‹#›</a:t>
            </a:fld>
            <a:endParaRPr lang="zh-CN" altLang="en-US"/>
          </a:p>
        </p:txBody>
      </p:sp>
    </p:spTree>
    <p:extLst>
      <p:ext uri="{BB962C8B-B14F-4D97-AF65-F5344CB8AC3E}">
        <p14:creationId xmlns:p14="http://schemas.microsoft.com/office/powerpoint/2010/main" val="36811271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3F22C66F-069B-C564-95FB-9A976AE67335}"/>
              </a:ext>
            </a:extLst>
          </p:cNvPr>
          <p:cNvSpPr txBox="1"/>
          <p:nvPr/>
        </p:nvSpPr>
        <p:spPr>
          <a:xfrm>
            <a:off x="1518386" y="2844225"/>
            <a:ext cx="3631130" cy="584775"/>
          </a:xfrm>
          <a:prstGeom prst="rect">
            <a:avLst/>
          </a:prstGeom>
          <a:noFill/>
        </p:spPr>
        <p:txBody>
          <a:bodyPr wrap="square">
            <a:spAutoFit/>
          </a:bodyPr>
          <a:lstStyle/>
          <a:p>
            <a:pPr algn="ctr"/>
            <a:r>
              <a:rPr kumimoji="0" lang="zh-CN" altLang="en-US" sz="3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第八章 创业规划</a:t>
            </a:r>
            <a:endParaRPr lang="zh-CN" altLang="en-US" dirty="0">
              <a:latin typeface="宋体" panose="02010600030101010101" pitchFamily="2" charset="-122"/>
              <a:ea typeface="宋体" panose="02010600030101010101" pitchFamily="2" charset="-122"/>
            </a:endParaRPr>
          </a:p>
        </p:txBody>
      </p:sp>
      <p:pic>
        <p:nvPicPr>
          <p:cNvPr id="2050" name="Picture 2">
            <a:extLst>
              <a:ext uri="{FF2B5EF4-FFF2-40B4-BE49-F238E27FC236}">
                <a16:creationId xmlns:a16="http://schemas.microsoft.com/office/drawing/2014/main" id="{05E6568B-4044-7A1E-3DB0-6E4980CF28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5789" y="697629"/>
            <a:ext cx="4982226" cy="54627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10274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DD8C6163-FFEB-1EC3-D989-73FD1C46D5C6}"/>
              </a:ext>
            </a:extLst>
          </p:cNvPr>
          <p:cNvSpPr>
            <a:spLocks noGrp="1"/>
          </p:cNvSpPr>
          <p:nvPr>
            <p:ph idx="1"/>
          </p:nvPr>
        </p:nvSpPr>
        <p:spPr>
          <a:xfrm>
            <a:off x="838200" y="481263"/>
            <a:ext cx="10515600" cy="5695700"/>
          </a:xfrm>
        </p:spPr>
        <p:txBody>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五、市场分析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市场分析是创业计划书中非常重要的一部分</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需要对目标市场进行深入的研究和分析。</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这部分主要包括以下几个方面</a:t>
            </a:r>
            <a:r>
              <a:rPr lang="en-US" altLang="zh-CN" sz="2000" b="0" dirty="0">
                <a:solidFill>
                  <a:srgbClr val="000000"/>
                </a:solidFill>
                <a:effectLst/>
                <a:latin typeface="宋体" panose="02010600030101010101" pitchFamily="2" charset="-122"/>
                <a:ea typeface="宋体" panose="02010600030101010101" pitchFamily="2" charset="-122"/>
              </a:rPr>
              <a:t>: </a:t>
            </a: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其一</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市场概述。介绍目标市场的规模、增长趋势、主要消费者群体等信息。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其二</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竞争对手分析。详细介绍竞争对手的情况</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包括他们的产品特点、市场 份额、营销策略等</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以便更好地了解市场竞争情况。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其三</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市场趋势分析。对市场的未来发展趋势进行预测和分析</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以便为企业的战略决策提供参考。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其四</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目标市场定位。明确企业在目标市场中的定位和目标客户群体</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以便更好地制定营销策略和产品策略。 </a:t>
            </a:r>
            <a:endParaRPr lang="zh-CN" altLang="en-US" sz="2000" dirty="0">
              <a:latin typeface="宋体" panose="02010600030101010101" pitchFamily="2" charset="-122"/>
              <a:ea typeface="宋体" panose="02010600030101010101" pitchFamily="2" charset="-122"/>
            </a:endParaRPr>
          </a:p>
          <a:p>
            <a:endParaRPr lang="zh-CN" altLang="en-US" dirty="0"/>
          </a:p>
        </p:txBody>
      </p:sp>
    </p:spTree>
    <p:extLst>
      <p:ext uri="{BB962C8B-B14F-4D97-AF65-F5344CB8AC3E}">
        <p14:creationId xmlns:p14="http://schemas.microsoft.com/office/powerpoint/2010/main" val="16870803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C77CE9A1-A0E1-390F-4F30-52D327A64EF9}"/>
              </a:ext>
            </a:extLst>
          </p:cNvPr>
          <p:cNvSpPr>
            <a:spLocks noGrp="1"/>
          </p:cNvSpPr>
          <p:nvPr>
            <p:ph idx="1"/>
          </p:nvPr>
        </p:nvSpPr>
        <p:spPr>
          <a:xfrm>
            <a:off x="838200" y="490888"/>
            <a:ext cx="10515600" cy="5686075"/>
          </a:xfrm>
        </p:spPr>
        <p:txBody>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六、团队简介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创业核心团队的简介应包含以下几个方面</a:t>
            </a:r>
            <a:r>
              <a:rPr lang="en-US" altLang="zh-CN" sz="2000" b="0" dirty="0">
                <a:solidFill>
                  <a:srgbClr val="000000"/>
                </a:solidFill>
                <a:effectLst/>
                <a:latin typeface="宋体" panose="02010600030101010101" pitchFamily="2" charset="-122"/>
                <a:ea typeface="宋体" panose="02010600030101010101" pitchFamily="2" charset="-122"/>
              </a:rPr>
              <a:t>: </a:t>
            </a: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(1)</a:t>
            </a:r>
            <a:r>
              <a:rPr lang="zh-CN" altLang="en-US" sz="2000" b="0" dirty="0">
                <a:solidFill>
                  <a:srgbClr val="000000"/>
                </a:solidFill>
                <a:effectLst/>
                <a:latin typeface="宋体" panose="02010600030101010101" pitchFamily="2" charset="-122"/>
                <a:ea typeface="宋体" panose="02010600030101010101" pitchFamily="2" charset="-122"/>
              </a:rPr>
              <a:t>团队核心成员的学习背景、特长、爱好、学历等情况</a:t>
            </a:r>
            <a:r>
              <a:rPr lang="en-US" altLang="zh-CN" sz="2000" b="0" dirty="0">
                <a:solidFill>
                  <a:srgbClr val="000000"/>
                </a:solidFill>
                <a:effectLst/>
                <a:latin typeface="宋体" panose="02010600030101010101" pitchFamily="2" charset="-122"/>
                <a:ea typeface="宋体" panose="02010600030101010101" pitchFamily="2" charset="-122"/>
              </a:rPr>
              <a:t>; </a:t>
            </a: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(2)</a:t>
            </a:r>
            <a:r>
              <a:rPr lang="zh-CN" altLang="en-US" sz="2000" b="0" dirty="0">
                <a:solidFill>
                  <a:srgbClr val="000000"/>
                </a:solidFill>
                <a:effectLst/>
                <a:latin typeface="宋体" panose="02010600030101010101" pitchFamily="2" charset="-122"/>
                <a:ea typeface="宋体" panose="02010600030101010101" pitchFamily="2" charset="-122"/>
              </a:rPr>
              <a:t>团队目前的能力和技术的掌握情况</a:t>
            </a:r>
            <a:r>
              <a:rPr lang="en-US" altLang="zh-CN" sz="2000" b="0" dirty="0">
                <a:solidFill>
                  <a:srgbClr val="000000"/>
                </a:solidFill>
                <a:effectLst/>
                <a:latin typeface="宋体" panose="02010600030101010101" pitchFamily="2" charset="-122"/>
                <a:ea typeface="宋体" panose="02010600030101010101" pitchFamily="2" charset="-122"/>
              </a:rPr>
              <a:t>; </a:t>
            </a: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(3)</a:t>
            </a:r>
            <a:r>
              <a:rPr lang="zh-CN" altLang="en-US" sz="2000" b="0" dirty="0">
                <a:solidFill>
                  <a:srgbClr val="000000"/>
                </a:solidFill>
                <a:effectLst/>
                <a:latin typeface="宋体" panose="02010600030101010101" pitchFamily="2" charset="-122"/>
                <a:ea typeface="宋体" panose="02010600030101010101" pitchFamily="2" charset="-122"/>
              </a:rPr>
              <a:t>团队运营或管理方面的经验和成长的历程</a:t>
            </a:r>
            <a:r>
              <a:rPr lang="en-US" altLang="zh-CN" sz="2000" b="0" dirty="0">
                <a:solidFill>
                  <a:srgbClr val="000000"/>
                </a:solidFill>
                <a:effectLst/>
                <a:latin typeface="宋体" panose="02010600030101010101" pitchFamily="2" charset="-122"/>
                <a:ea typeface="宋体" panose="02010600030101010101" pitchFamily="2" charset="-122"/>
              </a:rPr>
              <a:t>; </a:t>
            </a: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(4)</a:t>
            </a:r>
            <a:r>
              <a:rPr lang="zh-CN" altLang="en-US" sz="2000" b="0" dirty="0">
                <a:solidFill>
                  <a:srgbClr val="000000"/>
                </a:solidFill>
                <a:effectLst/>
                <a:latin typeface="宋体" panose="02010600030101010101" pitchFamily="2" charset="-122"/>
                <a:ea typeface="宋体" panose="02010600030101010101" pitchFamily="2" charset="-122"/>
              </a:rPr>
              <a:t>团队成功的例子</a:t>
            </a:r>
            <a:r>
              <a:rPr lang="en-US" altLang="zh-CN" sz="2000" b="0" dirty="0">
                <a:solidFill>
                  <a:srgbClr val="000000"/>
                </a:solidFill>
                <a:effectLst/>
                <a:latin typeface="宋体" panose="02010600030101010101" pitchFamily="2" charset="-122"/>
                <a:ea typeface="宋体" panose="02010600030101010101" pitchFamily="2" charset="-122"/>
              </a:rPr>
              <a:t>;</a:t>
            </a: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(5)</a:t>
            </a:r>
            <a:r>
              <a:rPr lang="zh-CN" altLang="en-US" sz="2000" b="0" dirty="0">
                <a:solidFill>
                  <a:srgbClr val="000000"/>
                </a:solidFill>
                <a:effectLst/>
                <a:latin typeface="宋体" panose="02010600030101010101" pitchFamily="2" charset="-122"/>
                <a:ea typeface="宋体" panose="02010600030101010101" pitchFamily="2" charset="-122"/>
              </a:rPr>
              <a:t>团队的专业顾问或相关技术指导。</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此外</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还可以简要介绍团队成员的合作经历和默契程度</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突出团队的协作精神和创新能力。同时</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也可以强调团队成员在创业过程中的贡献和作用</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展示团队的 凝聚力和战斗力。</a:t>
            </a:r>
            <a:endParaRPr lang="zh-CN" altLang="en-US" sz="2000" dirty="0">
              <a:latin typeface="宋体" panose="02010600030101010101" pitchFamily="2" charset="-122"/>
              <a:ea typeface="宋体" panose="02010600030101010101" pitchFamily="2" charset="-122"/>
            </a:endParaRPr>
          </a:p>
          <a:p>
            <a:endParaRPr lang="zh-CN" altLang="en-US" dirty="0"/>
          </a:p>
        </p:txBody>
      </p:sp>
    </p:spTree>
    <p:extLst>
      <p:ext uri="{BB962C8B-B14F-4D97-AF65-F5344CB8AC3E}">
        <p14:creationId xmlns:p14="http://schemas.microsoft.com/office/powerpoint/2010/main" val="21750100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839BFA7E-6B24-5500-AFC2-4E84701437D5}"/>
              </a:ext>
            </a:extLst>
          </p:cNvPr>
          <p:cNvSpPr>
            <a:spLocks noGrp="1"/>
          </p:cNvSpPr>
          <p:nvPr>
            <p:ph idx="1"/>
          </p:nvPr>
        </p:nvSpPr>
        <p:spPr>
          <a:xfrm>
            <a:off x="838200" y="385011"/>
            <a:ext cx="10515600" cy="6294921"/>
          </a:xfrm>
        </p:spPr>
        <p:txBody>
          <a:bodyPr>
            <a:normAutofit/>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七、产品与服务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产品与服务介绍是创业计划书中最重要的内容之一</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需要详细介绍企业的产品和服务的特点、优势和竞争力。</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这部分主要包括以下几个方面</a:t>
            </a:r>
            <a:r>
              <a:rPr lang="en-US" altLang="zh-CN" sz="2000" b="0" dirty="0">
                <a:solidFill>
                  <a:srgbClr val="000000"/>
                </a:solidFill>
                <a:effectLst/>
                <a:latin typeface="宋体" panose="02010600030101010101" pitchFamily="2" charset="-122"/>
                <a:ea typeface="宋体" panose="02010600030101010101" pitchFamily="2" charset="-122"/>
              </a:rPr>
              <a:t>:</a:t>
            </a: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其一</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产品与服务概述。介绍企业的主要产品和服务</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包括产品的功能、特点、优势等。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其二</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产品与服务研发。详细介绍产品的研发过程和技术特点</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包括研发团队的情况、研发进度等。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其三</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产品与服务市场应用。详细介绍产品在市场中的应用情况和竞争优势</a:t>
            </a:r>
            <a:r>
              <a:rPr lang="en-US" altLang="zh-CN" sz="2000" b="0" dirty="0">
                <a:solidFill>
                  <a:srgbClr val="000000"/>
                </a:solidFill>
                <a:effectLst/>
                <a:latin typeface="宋体" panose="02010600030101010101" pitchFamily="2" charset="-122"/>
                <a:ea typeface="宋体" panose="02010600030101010101" pitchFamily="2" charset="-122"/>
              </a:rPr>
              <a:t>, </a:t>
            </a:r>
            <a:r>
              <a:rPr lang="zh-CN" altLang="en-US" sz="2000" b="0" dirty="0">
                <a:solidFill>
                  <a:srgbClr val="000000"/>
                </a:solidFill>
                <a:effectLst/>
                <a:latin typeface="宋体" panose="02010600030101010101" pitchFamily="2" charset="-122"/>
                <a:ea typeface="宋体" panose="02010600030101010101" pitchFamily="2" charset="-122"/>
              </a:rPr>
              <a:t>包括市场调研数据、客户反馈等。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其四</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产品与服务未来规划。详细介绍企业对产品和服务的未来规划和发展方向</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包括新产品的研发计划、技术升级计划等。 </a:t>
            </a:r>
            <a:endParaRPr lang="zh-CN" altLang="en-US" sz="2000" dirty="0">
              <a:latin typeface="宋体" panose="02010600030101010101" pitchFamily="2" charset="-122"/>
              <a:ea typeface="宋体" panose="02010600030101010101" pitchFamily="2" charset="-122"/>
            </a:endParaRPr>
          </a:p>
          <a:p>
            <a:endParaRPr lang="zh-CN" altLang="en-US" dirty="0"/>
          </a:p>
        </p:txBody>
      </p:sp>
    </p:spTree>
    <p:extLst>
      <p:ext uri="{BB962C8B-B14F-4D97-AF65-F5344CB8AC3E}">
        <p14:creationId xmlns:p14="http://schemas.microsoft.com/office/powerpoint/2010/main" val="16134693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8D444932-93DE-8486-DECE-DF01A3FD3B6C}"/>
              </a:ext>
            </a:extLst>
          </p:cNvPr>
          <p:cNvSpPr>
            <a:spLocks noGrp="1"/>
          </p:cNvSpPr>
          <p:nvPr>
            <p:ph idx="1"/>
          </p:nvPr>
        </p:nvSpPr>
        <p:spPr>
          <a:xfrm>
            <a:off x="838200" y="798897"/>
            <a:ext cx="10515600" cy="5378066"/>
          </a:xfrm>
        </p:spPr>
        <p:txBody>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八、营销策略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营销策略对于企业经营是极具挑战性的环节</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应着重强调如何开发产品和服务以满足目标市场的需求。</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影响营销策略的因素有许多</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如消费者的特点、产品 </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或服务</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的特性、企业的自身状况以及市场环境等。</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因此</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制定营销策略需要考虑多个方面的因素：</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首先要进行市场调研；其次是确定目标市场；最后是制定营销策略。</a:t>
            </a:r>
            <a:endParaRPr lang="zh-CN" altLang="en-US" dirty="0"/>
          </a:p>
        </p:txBody>
      </p:sp>
    </p:spTree>
    <p:extLst>
      <p:ext uri="{BB962C8B-B14F-4D97-AF65-F5344CB8AC3E}">
        <p14:creationId xmlns:p14="http://schemas.microsoft.com/office/powerpoint/2010/main" val="31693781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78C23CC-C255-7EFC-8248-90687CA3C08C}"/>
              </a:ext>
            </a:extLst>
          </p:cNvPr>
          <p:cNvSpPr>
            <a:spLocks noGrp="1"/>
          </p:cNvSpPr>
          <p:nvPr>
            <p:ph idx="1"/>
          </p:nvPr>
        </p:nvSpPr>
        <p:spPr>
          <a:xfrm>
            <a:off x="838200" y="885523"/>
            <a:ext cx="10515600" cy="5291439"/>
          </a:xfrm>
        </p:spPr>
        <p:txBody>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九、财务保障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财务计划的制定和分析需要由专业的财务人员花费大量时间和精力来完成</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一般包括以下内容</a:t>
            </a:r>
            <a:r>
              <a:rPr lang="en-US" altLang="zh-CN" sz="2000" b="0" dirty="0">
                <a:solidFill>
                  <a:srgbClr val="000000"/>
                </a:solidFill>
                <a:effectLst/>
                <a:latin typeface="宋体" panose="02010600030101010101" pitchFamily="2" charset="-122"/>
                <a:ea typeface="宋体" panose="02010600030101010101" pitchFamily="2" charset="-122"/>
              </a:rPr>
              <a:t>: (1)</a:t>
            </a:r>
            <a:r>
              <a:rPr lang="zh-CN" altLang="en-US" sz="2000" b="0" dirty="0">
                <a:solidFill>
                  <a:srgbClr val="000000"/>
                </a:solidFill>
                <a:effectLst/>
                <a:latin typeface="宋体" panose="02010600030101010101" pitchFamily="2" charset="-122"/>
                <a:ea typeface="宋体" panose="02010600030101010101" pitchFamily="2" charset="-122"/>
              </a:rPr>
              <a:t>资产负债表</a:t>
            </a:r>
            <a:r>
              <a:rPr lang="en-US" altLang="zh-CN" sz="2000" b="0" dirty="0">
                <a:solidFill>
                  <a:srgbClr val="000000"/>
                </a:solidFill>
                <a:effectLst/>
                <a:latin typeface="宋体" panose="02010600030101010101" pitchFamily="2" charset="-122"/>
                <a:ea typeface="宋体" panose="02010600030101010101" pitchFamily="2" charset="-122"/>
              </a:rPr>
              <a:t>(Balance Sheet); </a:t>
            </a: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(2)</a:t>
            </a:r>
            <a:r>
              <a:rPr lang="zh-CN" altLang="en-US" sz="2000" b="0" dirty="0">
                <a:solidFill>
                  <a:srgbClr val="000000"/>
                </a:solidFill>
                <a:effectLst/>
                <a:latin typeface="宋体" panose="02010600030101010101" pitchFamily="2" charset="-122"/>
                <a:ea typeface="宋体" panose="02010600030101010101" pitchFamily="2" charset="-122"/>
              </a:rPr>
              <a:t>未来</a:t>
            </a:r>
            <a:r>
              <a:rPr lang="en-US" altLang="zh-CN" sz="2000" b="0" dirty="0">
                <a:solidFill>
                  <a:srgbClr val="000000"/>
                </a:solidFill>
                <a:effectLst/>
                <a:latin typeface="宋体" panose="02010600030101010101" pitchFamily="2" charset="-122"/>
                <a:ea typeface="宋体" panose="02010600030101010101" pitchFamily="2" charset="-122"/>
              </a:rPr>
              <a:t>3~5</a:t>
            </a:r>
            <a:r>
              <a:rPr lang="zh-CN" altLang="en-US" sz="2000" b="0" dirty="0">
                <a:solidFill>
                  <a:srgbClr val="000000"/>
                </a:solidFill>
                <a:effectLst/>
                <a:latin typeface="宋体" panose="02010600030101010101" pitchFamily="2" charset="-122"/>
                <a:ea typeface="宋体" panose="02010600030101010101" pitchFamily="2" charset="-122"/>
              </a:rPr>
              <a:t>年利润表的</a:t>
            </a:r>
            <a:r>
              <a:rPr lang="en-US" altLang="zh-CN" sz="2000" b="0" dirty="0">
                <a:solidFill>
                  <a:srgbClr val="000000"/>
                </a:solidFill>
                <a:effectLst/>
                <a:latin typeface="宋体" panose="02010600030101010101" pitchFamily="2" charset="-122"/>
                <a:ea typeface="宋体" panose="02010600030101010101" pitchFamily="2" charset="-122"/>
              </a:rPr>
              <a:t>(Profit and Loss); </a:t>
            </a:r>
            <a:r>
              <a:rPr lang="zh-CN" altLang="en-US" sz="2000" dirty="0">
                <a:latin typeface="宋体" panose="02010600030101010101" pitchFamily="2" charset="-122"/>
                <a:ea typeface="宋体" panose="02010600030101010101" pitchFamily="2" charset="-122"/>
              </a:rPr>
              <a:t> </a:t>
            </a:r>
            <a:endParaRPr lang="en-US" altLang="zh-CN" sz="2000" dirty="0">
              <a:latin typeface="宋体" panose="02010600030101010101" pitchFamily="2" charset="-122"/>
              <a:ea typeface="宋体" panose="02010600030101010101" pitchFamily="2" charset="-122"/>
            </a:endParaRP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(3)</a:t>
            </a:r>
            <a:r>
              <a:rPr lang="zh-CN" altLang="en-US" sz="2000" b="0" dirty="0">
                <a:solidFill>
                  <a:srgbClr val="000000"/>
                </a:solidFill>
                <a:effectLst/>
                <a:latin typeface="宋体" panose="02010600030101010101" pitchFamily="2" charset="-122"/>
                <a:ea typeface="宋体" panose="02010600030101010101" pitchFamily="2" charset="-122"/>
              </a:rPr>
              <a:t>现金流量表</a:t>
            </a:r>
            <a:r>
              <a:rPr lang="en-US" altLang="zh-CN" sz="2000" b="0" dirty="0">
                <a:solidFill>
                  <a:srgbClr val="000000"/>
                </a:solidFill>
                <a:effectLst/>
                <a:latin typeface="宋体" panose="02010600030101010101" pitchFamily="2" charset="-122"/>
                <a:ea typeface="宋体" panose="02010600030101010101" pitchFamily="2" charset="-122"/>
              </a:rPr>
              <a:t>(Cash Flow Chart);  </a:t>
            </a: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(4)</a:t>
            </a:r>
            <a:r>
              <a:rPr lang="zh-CN" altLang="en-US" sz="2000" b="0" dirty="0">
                <a:solidFill>
                  <a:srgbClr val="000000"/>
                </a:solidFill>
                <a:effectLst/>
                <a:latin typeface="宋体" panose="02010600030101010101" pitchFamily="2" charset="-122"/>
                <a:ea typeface="宋体" panose="02010600030101010101" pitchFamily="2" charset="-122"/>
              </a:rPr>
              <a:t>盈亏点分析</a:t>
            </a:r>
            <a:r>
              <a:rPr lang="en-US" altLang="zh-CN" sz="2000" b="0" dirty="0">
                <a:solidFill>
                  <a:srgbClr val="000000"/>
                </a:solidFill>
                <a:effectLst/>
                <a:latin typeface="宋体" panose="02010600030101010101" pitchFamily="2" charset="-122"/>
                <a:ea typeface="宋体" panose="02010600030101010101" pitchFamily="2" charset="-122"/>
              </a:rPr>
              <a:t>(Break-even Analysis)</a:t>
            </a:r>
            <a:r>
              <a:rPr lang="zh-CN" altLang="en-US" sz="2000" b="0" dirty="0">
                <a:solidFill>
                  <a:srgbClr val="000000"/>
                </a:solidFill>
                <a:effectLst/>
                <a:latin typeface="宋体" panose="02010600030101010101" pitchFamily="2" charset="-122"/>
                <a:ea typeface="宋体" panose="02010600030101010101" pitchFamily="2" charset="-122"/>
              </a:rPr>
              <a:t>。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此外</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还可以根据企业的实际情况添加一些附加的财务指标和分析报告</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例如销售收入预测表、成本预测表等</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以便更全面地展示企业的财务状况和发展潜力。同时</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也可以对财务数据进行解释和分析</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突出企业的盈利能力和成长潜力。 </a:t>
            </a:r>
            <a:endParaRPr lang="zh-CN" altLang="en-US" sz="2000" dirty="0">
              <a:latin typeface="宋体" panose="02010600030101010101" pitchFamily="2" charset="-122"/>
              <a:ea typeface="宋体" panose="02010600030101010101" pitchFamily="2" charset="-122"/>
            </a:endParaRPr>
          </a:p>
          <a:p>
            <a:endParaRPr lang="zh-CN" altLang="en-US" dirty="0"/>
          </a:p>
        </p:txBody>
      </p:sp>
    </p:spTree>
    <p:extLst>
      <p:ext uri="{BB962C8B-B14F-4D97-AF65-F5344CB8AC3E}">
        <p14:creationId xmlns:p14="http://schemas.microsoft.com/office/powerpoint/2010/main" val="7606218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FB8B56E0-BFEA-FD3F-1829-D9B2A04BC502}"/>
              </a:ext>
            </a:extLst>
          </p:cNvPr>
          <p:cNvSpPr>
            <a:spLocks noGrp="1"/>
          </p:cNvSpPr>
          <p:nvPr>
            <p:ph idx="1"/>
          </p:nvPr>
        </p:nvSpPr>
        <p:spPr>
          <a:xfrm>
            <a:off x="838200" y="1309036"/>
            <a:ext cx="10515600" cy="4071487"/>
          </a:xfrm>
        </p:spPr>
        <p:txBody>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十、附录（佐证材料）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附录也是创业计划书的一个重要部分。为了使正文言简意赅、突出重点</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许多无法在正文详细叙述的内容可以放在附录部分。特别是一些表格、市场调查结果、相关的辅助证明材料等</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均应列入附录部分。当附录部分内容较多时</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应进行分类。附录部分内容并非越多越好</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只需提供必要的、可增加说服力的补充资料即可</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避免冗长烦琐。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endParaRPr lang="zh-CN" altLang="en-US" sz="2000" dirty="0">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3537152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1D3E103-E67A-B343-5533-B7D8C3175C81}"/>
              </a:ext>
            </a:extLst>
          </p:cNvPr>
          <p:cNvSpPr>
            <a:spLocks noGrp="1"/>
          </p:cNvSpPr>
          <p:nvPr>
            <p:ph type="title"/>
          </p:nvPr>
        </p:nvSpPr>
        <p:spPr>
          <a:xfrm>
            <a:off x="838200" y="528754"/>
            <a:ext cx="10515600" cy="1325563"/>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第三节 创业计划书的撰写实例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B218CD76-129B-AD96-9B23-263DD384ADAD}"/>
              </a:ext>
            </a:extLst>
          </p:cNvPr>
          <p:cNvSpPr>
            <a:spLocks noGrp="1"/>
          </p:cNvSpPr>
          <p:nvPr>
            <p:ph idx="1"/>
          </p:nvPr>
        </p:nvSpPr>
        <p:spPr>
          <a:xfrm>
            <a:off x="838200" y="1953929"/>
            <a:ext cx="10515600" cy="4223034"/>
          </a:xfrm>
        </p:spPr>
        <p:txBody>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某高校组队参加“挑战杯”中国大学生创业计划竞赛作品</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其中附录部分资料大部分予以删除</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见本书附录</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 </a:t>
            </a:r>
            <a:endParaRPr lang="zh-CN" altLang="en-US" sz="2000" dirty="0">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4942767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59B8E65-AECC-1FD1-4A42-F4ED17A03CA5}"/>
              </a:ext>
            </a:extLst>
          </p:cNvPr>
          <p:cNvSpPr>
            <a:spLocks noGrp="1"/>
          </p:cNvSpPr>
          <p:nvPr>
            <p:ph type="title"/>
          </p:nvPr>
        </p:nvSpPr>
        <p:spPr>
          <a:xfrm>
            <a:off x="345305" y="548642"/>
            <a:ext cx="5264218" cy="1963554"/>
          </a:xfrm>
        </p:spPr>
        <p:txBody>
          <a:bodyPr>
            <a:normAutofit fontScale="90000"/>
          </a:bodyPr>
          <a:lstStyle/>
          <a:p>
            <a:r>
              <a:rPr lang="zh-CN" altLang="en-US" sz="2700" b="0" dirty="0">
                <a:solidFill>
                  <a:srgbClr val="000000"/>
                </a:solidFill>
                <a:effectLst/>
                <a:latin typeface="宋体" panose="02010600030101010101" pitchFamily="2" charset="-122"/>
                <a:ea typeface="宋体" panose="02010600030101010101" pitchFamily="2" charset="-122"/>
              </a:rPr>
              <a:t>导入案例 </a:t>
            </a:r>
            <a:br>
              <a:rPr lang="zh-CN" altLang="en-US" dirty="0"/>
            </a:br>
            <a:r>
              <a:rPr lang="zh-CN" altLang="en-US" dirty="0"/>
              <a:t>   </a:t>
            </a:r>
            <a:br>
              <a:rPr lang="en-US" altLang="zh-CN" dirty="0"/>
            </a:br>
            <a:r>
              <a:rPr lang="en-US" altLang="zh-CN" dirty="0"/>
              <a:t>   </a:t>
            </a:r>
            <a:r>
              <a:rPr lang="zh-CN" altLang="en-US" sz="2400" b="0" dirty="0">
                <a:solidFill>
                  <a:srgbClr val="000000"/>
                </a:solidFill>
                <a:effectLst/>
                <a:latin typeface="宋体" panose="02010600030101010101" pitchFamily="2" charset="-122"/>
                <a:ea typeface="宋体" panose="02010600030101010101" pitchFamily="2" charset="-122"/>
              </a:rPr>
              <a:t>创业计划书 </a:t>
            </a:r>
            <a:br>
              <a:rPr lang="zh-CN" altLang="en-US" sz="2400" dirty="0">
                <a:latin typeface="宋体" panose="02010600030101010101" pitchFamily="2" charset="-122"/>
                <a:ea typeface="宋体" panose="02010600030101010101" pitchFamily="2" charset="-122"/>
              </a:rPr>
            </a:b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7742D197-476E-C27A-E817-47E1E5165CE9}"/>
              </a:ext>
            </a:extLst>
          </p:cNvPr>
          <p:cNvSpPr>
            <a:spLocks noGrp="1"/>
          </p:cNvSpPr>
          <p:nvPr>
            <p:ph idx="1"/>
          </p:nvPr>
        </p:nvSpPr>
        <p:spPr>
          <a:xfrm>
            <a:off x="345305" y="3429000"/>
            <a:ext cx="5750695" cy="3053616"/>
          </a:xfrm>
        </p:spPr>
        <p:txBody>
          <a:bodyPr>
            <a:normAutofit/>
          </a:bodyPr>
          <a:lstStyle/>
          <a:p>
            <a:pPr marL="0" indent="0">
              <a:lnSpc>
                <a:spcPct val="150000"/>
              </a:lnSpc>
              <a:buNone/>
            </a:pPr>
            <a:r>
              <a:rPr lang="zh-CN" altLang="en-US" sz="2400" b="0" dirty="0">
                <a:solidFill>
                  <a:srgbClr val="000000"/>
                </a:solidFill>
                <a:effectLst/>
                <a:latin typeface="宋体" panose="02010600030101010101" pitchFamily="2" charset="-122"/>
                <a:ea typeface="宋体" panose="02010600030101010101" pitchFamily="2" charset="-122"/>
              </a:rPr>
              <a:t>思考问题</a:t>
            </a:r>
            <a:r>
              <a:rPr lang="en-US" altLang="zh-CN" sz="2400" b="0" dirty="0">
                <a:solidFill>
                  <a:srgbClr val="000000"/>
                </a:solidFill>
                <a:effectLst/>
                <a:latin typeface="宋体" panose="02010600030101010101" pitchFamily="2" charset="-122"/>
                <a:ea typeface="宋体" panose="02010600030101010101" pitchFamily="2" charset="-122"/>
              </a:rPr>
              <a:t>: </a:t>
            </a:r>
            <a:endParaRPr lang="zh-CN" altLang="en-US" sz="2400" dirty="0">
              <a:latin typeface="宋体" panose="02010600030101010101" pitchFamily="2" charset="-122"/>
              <a:ea typeface="宋体" panose="02010600030101010101" pitchFamily="2" charset="-122"/>
            </a:endParaRP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1.</a:t>
            </a:r>
            <a:r>
              <a:rPr lang="zh-CN" altLang="en-US" sz="2000" b="0" dirty="0">
                <a:solidFill>
                  <a:srgbClr val="000000"/>
                </a:solidFill>
                <a:effectLst/>
                <a:latin typeface="宋体" panose="02010600030101010101" pitchFamily="2" charset="-122"/>
                <a:ea typeface="宋体" panose="02010600030101010101" pitchFamily="2" charset="-122"/>
              </a:rPr>
              <a:t>请指出上述作品存在的问题和不足。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2.</a:t>
            </a:r>
            <a:r>
              <a:rPr lang="zh-CN" altLang="en-US" sz="2000" b="0" dirty="0">
                <a:solidFill>
                  <a:srgbClr val="000000"/>
                </a:solidFill>
                <a:effectLst/>
                <a:latin typeface="宋体" panose="02010600030101010101" pitchFamily="2" charset="-122"/>
                <a:ea typeface="宋体" panose="02010600030101010101" pitchFamily="2" charset="-122"/>
              </a:rPr>
              <a:t>上述创业计划书有哪些值得我们借鉴的地方</a:t>
            </a:r>
            <a:r>
              <a:rPr lang="en-US" altLang="zh-CN" sz="2000" b="0" dirty="0">
                <a:solidFill>
                  <a:srgbClr val="000000"/>
                </a:solidFill>
                <a:effectLst/>
                <a:latin typeface="宋体" panose="02010600030101010101" pitchFamily="2" charset="-122"/>
                <a:ea typeface="宋体" panose="02010600030101010101" pitchFamily="2" charset="-122"/>
              </a:rPr>
              <a:t>?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3.</a:t>
            </a:r>
            <a:r>
              <a:rPr lang="zh-CN" altLang="en-US" sz="2000" b="0" dirty="0">
                <a:solidFill>
                  <a:srgbClr val="000000"/>
                </a:solidFill>
                <a:effectLst/>
                <a:latin typeface="宋体" panose="02010600030101010101" pitchFamily="2" charset="-122"/>
                <a:ea typeface="宋体" panose="02010600030101010101" pitchFamily="2" charset="-122"/>
              </a:rPr>
              <a:t>一份完整的创业计划书应该包括哪些内容</a:t>
            </a:r>
            <a:r>
              <a:rPr lang="en-US" altLang="zh-CN" sz="2000" b="0" dirty="0">
                <a:solidFill>
                  <a:srgbClr val="000000"/>
                </a:solidFill>
                <a:effectLst/>
                <a:latin typeface="宋体" panose="02010600030101010101" pitchFamily="2" charset="-122"/>
                <a:ea typeface="宋体" panose="02010600030101010101" pitchFamily="2" charset="-122"/>
              </a:rPr>
              <a:t>? </a:t>
            </a:r>
            <a:endParaRPr lang="zh-CN" altLang="en-US" sz="2000" dirty="0">
              <a:latin typeface="宋体" panose="02010600030101010101" pitchFamily="2" charset="-122"/>
              <a:ea typeface="宋体" panose="02010600030101010101" pitchFamily="2" charset="-122"/>
            </a:endParaRPr>
          </a:p>
          <a:p>
            <a:endParaRPr lang="zh-CN" altLang="en-US" dirty="0"/>
          </a:p>
        </p:txBody>
      </p:sp>
      <p:pic>
        <p:nvPicPr>
          <p:cNvPr id="1026" name="Picture 2">
            <a:extLst>
              <a:ext uri="{FF2B5EF4-FFF2-40B4-BE49-F238E27FC236}">
                <a16:creationId xmlns:a16="http://schemas.microsoft.com/office/drawing/2014/main" id="{EAC677A9-7189-730E-F7F4-46137F7152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9107" y="721895"/>
            <a:ext cx="4437248" cy="48607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65972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528B5A-08B5-221D-0D2B-5AA363FB20D5}"/>
              </a:ext>
            </a:extLst>
          </p:cNvPr>
          <p:cNvSpPr>
            <a:spLocks noGrp="1"/>
          </p:cNvSpPr>
          <p:nvPr>
            <p:ph type="title"/>
          </p:nvPr>
        </p:nvSpPr>
        <p:spPr>
          <a:xfrm>
            <a:off x="838200" y="572703"/>
            <a:ext cx="10515600" cy="539649"/>
          </a:xfrm>
        </p:spPr>
        <p:txBody>
          <a:bodyPr>
            <a:normAutofit fontScale="90000"/>
          </a:bodyPr>
          <a:lstStyle/>
          <a:p>
            <a:br>
              <a:rPr lang="en-US" altLang="zh-CN" sz="2400" b="0" dirty="0">
                <a:solidFill>
                  <a:srgbClr val="000000"/>
                </a:solidFill>
                <a:effectLst/>
                <a:latin typeface="宋体" panose="02010600030101010101" pitchFamily="2" charset="-122"/>
                <a:ea typeface="宋体" panose="02010600030101010101" pitchFamily="2" charset="-122"/>
              </a:rPr>
            </a:br>
            <a:r>
              <a:rPr lang="zh-CN" altLang="en-US" sz="2700" b="0" dirty="0">
                <a:solidFill>
                  <a:srgbClr val="000000"/>
                </a:solidFill>
                <a:effectLst/>
                <a:latin typeface="宋体" panose="02010600030101010101" pitchFamily="2" charset="-122"/>
                <a:ea typeface="宋体" panose="02010600030101010101" pitchFamily="2" charset="-122"/>
              </a:rPr>
              <a:t>第一节 创业规划概述 </a:t>
            </a:r>
            <a:br>
              <a:rPr lang="zh-CN" altLang="en-US" sz="2400" dirty="0">
                <a:latin typeface="宋体" panose="02010600030101010101" pitchFamily="2" charset="-122"/>
                <a:ea typeface="宋体" panose="02010600030101010101" pitchFamily="2" charset="-122"/>
              </a:rPr>
            </a:b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0908341A-B9DF-E4E2-4691-0683D15860C9}"/>
              </a:ext>
            </a:extLst>
          </p:cNvPr>
          <p:cNvSpPr>
            <a:spLocks noGrp="1"/>
          </p:cNvSpPr>
          <p:nvPr>
            <p:ph idx="1"/>
          </p:nvPr>
        </p:nvSpPr>
        <p:spPr>
          <a:xfrm>
            <a:off x="838200" y="1260908"/>
            <a:ext cx="10515600" cy="5024389"/>
          </a:xfrm>
        </p:spPr>
        <p:txBody>
          <a:bodyPr>
            <a:noAutofit/>
          </a:bodyPr>
          <a:lstStyle/>
          <a:p>
            <a:pPr marL="0" indent="0">
              <a:lnSpc>
                <a:spcPct val="160000"/>
              </a:lnSpc>
              <a:buNone/>
            </a:pPr>
            <a:r>
              <a:rPr lang="zh-CN" altLang="en-US" sz="2000" dirty="0">
                <a:solidFill>
                  <a:srgbClr val="000000"/>
                </a:solidFill>
                <a:latin typeface="宋体" panose="02010600030101010101" pitchFamily="2" charset="-122"/>
                <a:ea typeface="宋体" panose="02010600030101010101" pitchFamily="2" charset="-122"/>
              </a:rPr>
              <a:t>一、创业计划书的内涵 </a:t>
            </a:r>
            <a:br>
              <a:rPr lang="zh-CN" altLang="en-US" sz="2000" dirty="0">
                <a:latin typeface="宋体" panose="02010600030101010101" pitchFamily="2" charset="-122"/>
                <a:ea typeface="宋体" panose="02010600030101010101" pitchFamily="2" charset="-122"/>
              </a:rPr>
            </a:br>
            <a:r>
              <a:rPr lang="zh-CN" altLang="en-US" sz="2000" b="0" dirty="0">
                <a:solidFill>
                  <a:srgbClr val="000000"/>
                </a:solidFill>
                <a:effectLst/>
                <a:latin typeface="宋体" panose="02010600030101010101" pitchFamily="2" charset="-122"/>
                <a:ea typeface="宋体" panose="02010600030101010101" pitchFamily="2" charset="-122"/>
              </a:rPr>
              <a:t>创业规划即企业对其发展总体战略目标的规划。为了实现创业目标</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创业者需要制定合理科学的企业发展战略供全体员工遵循和执行。</a:t>
            </a:r>
            <a:endParaRPr lang="en-US" altLang="zh-CN" sz="2000" dirty="0">
              <a:solidFill>
                <a:srgbClr val="000000"/>
              </a:solidFill>
              <a:latin typeface="宋体" panose="02010600030101010101" pitchFamily="2" charset="-122"/>
              <a:ea typeface="宋体" panose="02010600030101010101" pitchFamily="2" charset="-122"/>
            </a:endParaRPr>
          </a:p>
          <a:p>
            <a:pPr marL="0" indent="0">
              <a:lnSpc>
                <a:spcPct val="160000"/>
              </a:lnSpc>
              <a:buNone/>
            </a:pPr>
            <a:r>
              <a:rPr lang="zh-CN" altLang="en-US" sz="2000" b="0" dirty="0">
                <a:solidFill>
                  <a:srgbClr val="000000"/>
                </a:solidFill>
                <a:effectLst/>
                <a:latin typeface="宋体" panose="02010600030101010101" pitchFamily="2" charset="-122"/>
                <a:ea typeface="宋体" panose="02010600030101010101" pitchFamily="2" charset="-122"/>
              </a:rPr>
              <a:t>创业计划书也是一份创业项目计划书</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是对一个创业项目的详细完整的介绍</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也是获取投资人青睐的通行证。</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制定创业计划书时应该做到以下几点：</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第一</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创业计划书不要夸大事实。</a:t>
            </a:r>
            <a:r>
              <a:rPr kumimoji="0" lang="zh-CN" altLang="en-US"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第二</a:t>
            </a:r>
            <a:r>
              <a:rPr kumimoji="0" lang="en-US" altLang="zh-CN"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a:t>
            </a:r>
            <a:r>
              <a:rPr kumimoji="0" lang="zh-CN" altLang="en-US"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创业计划书要有自己的特色。</a:t>
            </a:r>
            <a:endParaRPr kumimoji="0" lang="en-US" altLang="zh-CN"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第三</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创业计划书要有项目评价体系。</a:t>
            </a:r>
            <a:r>
              <a:rPr kumimoji="0" lang="zh-CN" altLang="en-US"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第四</a:t>
            </a:r>
            <a:r>
              <a:rPr kumimoji="0" lang="en-US" altLang="zh-CN"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a:t>
            </a:r>
            <a:r>
              <a:rPr kumimoji="0" lang="zh-CN" altLang="en-US"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创业计划书要体现投资者的评估意见。</a:t>
            </a:r>
            <a:endParaRPr lang="zh-CN" altLang="en-US" sz="20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84532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9AAC34A8-7BDC-EE87-1A99-E68848F2A48A}"/>
              </a:ext>
            </a:extLst>
          </p:cNvPr>
          <p:cNvSpPr>
            <a:spLocks noGrp="1"/>
          </p:cNvSpPr>
          <p:nvPr>
            <p:ph idx="1"/>
          </p:nvPr>
        </p:nvSpPr>
        <p:spPr>
          <a:xfrm>
            <a:off x="838200" y="548640"/>
            <a:ext cx="10515600" cy="6044665"/>
          </a:xfrm>
        </p:spPr>
        <p:txBody>
          <a:bodyPr>
            <a:noAutofit/>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二、创业计划书的要求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（一）要有全面的分析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企业发展战略需要有一个总体规划</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这一点非常重要。对于企业的经营发展战略要进行详细的分析</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这样才能知道企业目前有哪些优势和劣势。</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（二）要用数据说话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通过对数据的整理分析和比较相关项目的各项参数</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对创业过程中所需要的人力、资金、物力等费用进行预算</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对未来的收益进行预测。若利润不够理想</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则可对成本进行重新调整</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减少资源浪费</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以提高效益。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（三）创业目标应该明确且具体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对于创业企业来说</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制定明确的目标非常重要。这个目标需要经过多方面调研来确定</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包括市场需求、竞争情况、企业现有资源等。</a:t>
            </a:r>
            <a:endParaRPr lang="zh-CN" altLang="en-US" sz="20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2226641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EDA231B7-63E5-3CD2-C607-8188CEC275FB}"/>
              </a:ext>
            </a:extLst>
          </p:cNvPr>
          <p:cNvSpPr>
            <a:spLocks noGrp="1"/>
          </p:cNvSpPr>
          <p:nvPr>
            <p:ph idx="1"/>
          </p:nvPr>
        </p:nvSpPr>
        <p:spPr>
          <a:xfrm>
            <a:off x="838200" y="317634"/>
            <a:ext cx="10515600" cy="6362299"/>
          </a:xfrm>
        </p:spPr>
        <p:txBody>
          <a:bodyPr>
            <a:normAutofit fontScale="92500" lnSpcReduction="10000"/>
          </a:bodyPr>
          <a:lstStyle/>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（四）要有完整的客户服务方案 </a:t>
            </a:r>
            <a:endParaRPr kumimoji="0" lang="zh-CN" altLang="en-US" sz="22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endParaRP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在创业过程中</a:t>
            </a:r>
            <a:r>
              <a:rPr kumimoji="0" lang="en-US" altLang="zh-CN"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a:t>
            </a: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客户服务至关重要。创业团队要不断提高解决问题的能力来满足客户在不同时期的需求。</a:t>
            </a:r>
            <a:endParaRPr kumimoji="0" lang="en-US" altLang="zh-CN"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endParaRP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（五）要维持合适的企业发展规模 </a:t>
            </a:r>
            <a:endParaRPr kumimoji="0" lang="zh-CN" altLang="en-US" sz="22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endParaRP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企业规模越大</a:t>
            </a:r>
            <a:r>
              <a:rPr kumimoji="0" lang="en-US" altLang="zh-CN"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a:t>
            </a: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发展所需的资本就越多</a:t>
            </a:r>
            <a:r>
              <a:rPr kumimoji="0" lang="en-US" altLang="zh-CN"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a:t>
            </a: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相应地就会影响企业业务所需要的现金流和支出规模。</a:t>
            </a:r>
            <a:r>
              <a:rPr lang="zh-CN" altLang="en-US" sz="2200" b="0" dirty="0">
                <a:solidFill>
                  <a:srgbClr val="000000"/>
                </a:solidFill>
                <a:effectLst/>
                <a:latin typeface="宋体" panose="02010600030101010101" pitchFamily="2" charset="-122"/>
                <a:ea typeface="宋体" panose="02010600030101010101" pitchFamily="2" charset="-122"/>
              </a:rPr>
              <a:t>如果现有资源不足以支撑企业可持续发展的需求</a:t>
            </a:r>
            <a:r>
              <a:rPr lang="en-US" altLang="zh-CN" sz="2200" b="0" dirty="0">
                <a:solidFill>
                  <a:srgbClr val="000000"/>
                </a:solidFill>
                <a:effectLst/>
                <a:latin typeface="宋体" panose="02010600030101010101" pitchFamily="2" charset="-122"/>
                <a:ea typeface="宋体" panose="02010600030101010101" pitchFamily="2" charset="-122"/>
              </a:rPr>
              <a:t>,</a:t>
            </a:r>
            <a:r>
              <a:rPr lang="zh-CN" altLang="en-US" sz="2200" b="0" dirty="0">
                <a:solidFill>
                  <a:srgbClr val="000000"/>
                </a:solidFill>
                <a:effectLst/>
                <a:latin typeface="宋体" panose="02010600030101010101" pitchFamily="2" charset="-122"/>
                <a:ea typeface="宋体" panose="02010600030101010101" pitchFamily="2" charset="-122"/>
              </a:rPr>
              <a:t>则企业规模须维持在一个可接受的范围中。 </a:t>
            </a:r>
            <a:endParaRPr kumimoji="0" lang="zh-CN" altLang="en-US" sz="22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endParaRP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（六）要有应对竞争对手的策略 </a:t>
            </a:r>
            <a:endParaRPr kumimoji="0" lang="zh-CN" altLang="en-US" sz="22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endParaRP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在决定开始创业时</a:t>
            </a:r>
            <a:r>
              <a:rPr kumimoji="0" lang="en-US" altLang="zh-CN"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a:t>
            </a: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创业者要围绕如何应对竞争对手思考以下问题</a:t>
            </a:r>
            <a:r>
              <a:rPr kumimoji="0" lang="en-US" altLang="zh-CN"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a:t>
            </a: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如何顺利完成销售工作</a:t>
            </a:r>
            <a:r>
              <a:rPr kumimoji="0" lang="en-US" altLang="zh-CN"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 </a:t>
            </a: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如何保证客户满意度</a:t>
            </a:r>
            <a:r>
              <a:rPr kumimoji="0" lang="en-US" altLang="zh-CN"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 </a:t>
            </a: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如何应对竞争对手的竞争行为</a:t>
            </a:r>
            <a:r>
              <a:rPr kumimoji="0" lang="en-US" altLang="zh-CN"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 </a:t>
            </a: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如何制定合适的战略目标</a:t>
            </a:r>
            <a:r>
              <a:rPr kumimoji="0" lang="en-US" altLang="zh-CN"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 </a:t>
            </a: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如何在不增加成本投入和开支的情况下增加利润</a:t>
            </a:r>
            <a:r>
              <a:rPr kumimoji="0" lang="en-US" altLang="zh-CN"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 </a:t>
            </a: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当企业决定进入一个新市场时</a:t>
            </a:r>
            <a:r>
              <a:rPr kumimoji="0" lang="en-US" altLang="zh-CN"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a:t>
            </a: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应考虑如何最大限度地适应竞争对手带来的环境改变。 </a:t>
            </a:r>
            <a:endParaRPr kumimoji="0" lang="zh-CN" altLang="en-US" sz="22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32385402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CBEFFB-AC51-ECD4-6959-F4EED73B3046}"/>
              </a:ext>
            </a:extLst>
          </p:cNvPr>
          <p:cNvSpPr>
            <a:spLocks noGrp="1"/>
          </p:cNvSpPr>
          <p:nvPr>
            <p:ph type="title"/>
          </p:nvPr>
        </p:nvSpPr>
        <p:spPr>
          <a:xfrm>
            <a:off x="838200" y="365126"/>
            <a:ext cx="10515600" cy="780280"/>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第二节 创业计划书的主要内容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A21C0972-BCB3-F141-FB0C-8C0DB59C4A7E}"/>
              </a:ext>
            </a:extLst>
          </p:cNvPr>
          <p:cNvSpPr>
            <a:spLocks noGrp="1"/>
          </p:cNvSpPr>
          <p:nvPr>
            <p:ph idx="1"/>
          </p:nvPr>
        </p:nvSpPr>
        <p:spPr>
          <a:xfrm>
            <a:off x="838200" y="1318662"/>
            <a:ext cx="10515600" cy="5293893"/>
          </a:xfrm>
        </p:spPr>
        <p:txBody>
          <a:bodyPr>
            <a:normAutofit/>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创业计划书应考虑以下内容</a:t>
            </a:r>
            <a:r>
              <a:rPr lang="en-US" altLang="zh-CN" sz="2000" b="0" dirty="0">
                <a:solidFill>
                  <a:srgbClr val="000000"/>
                </a:solidFill>
                <a:effectLst/>
                <a:latin typeface="宋体" panose="02010600030101010101" pitchFamily="2" charset="-122"/>
                <a:ea typeface="宋体" panose="02010600030101010101" pitchFamily="2" charset="-122"/>
              </a:rPr>
              <a:t>:</a:t>
            </a: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(1)</a:t>
            </a:r>
            <a:r>
              <a:rPr lang="zh-CN" altLang="en-US" sz="2000" b="0" dirty="0">
                <a:solidFill>
                  <a:srgbClr val="000000"/>
                </a:solidFill>
                <a:effectLst/>
                <a:latin typeface="宋体" panose="02010600030101010101" pitchFamily="2" charset="-122"/>
                <a:ea typeface="宋体" panose="02010600030101010101" pitchFamily="2" charset="-122"/>
              </a:rPr>
              <a:t>说明创业构想</a:t>
            </a:r>
            <a:r>
              <a:rPr lang="en-US" altLang="zh-CN" sz="2000" b="0" dirty="0">
                <a:solidFill>
                  <a:srgbClr val="000000"/>
                </a:solidFill>
                <a:effectLst/>
                <a:latin typeface="宋体" panose="02010600030101010101" pitchFamily="2" charset="-122"/>
                <a:ea typeface="宋体" panose="02010600030101010101" pitchFamily="2" charset="-122"/>
              </a:rPr>
              <a:t>;</a:t>
            </a: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(2)</a:t>
            </a:r>
            <a:r>
              <a:rPr lang="zh-CN" altLang="en-US" sz="2000" b="0" dirty="0">
                <a:solidFill>
                  <a:srgbClr val="000000"/>
                </a:solidFill>
                <a:effectLst/>
                <a:latin typeface="宋体" panose="02010600030101010101" pitchFamily="2" charset="-122"/>
                <a:ea typeface="宋体" panose="02010600030101010101" pitchFamily="2" charset="-122"/>
              </a:rPr>
              <a:t>对投资和融资作出可行性分析</a:t>
            </a:r>
            <a:r>
              <a:rPr lang="en-US" altLang="zh-CN" sz="2000" b="0" dirty="0">
                <a:solidFill>
                  <a:srgbClr val="000000"/>
                </a:solidFill>
                <a:effectLst/>
                <a:latin typeface="宋体" panose="02010600030101010101" pitchFamily="2" charset="-122"/>
                <a:ea typeface="宋体" panose="02010600030101010101" pitchFamily="2" charset="-122"/>
              </a:rPr>
              <a:t>;</a:t>
            </a: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(3)</a:t>
            </a:r>
            <a:r>
              <a:rPr lang="zh-CN" altLang="en-US" sz="2000" b="0" dirty="0">
                <a:solidFill>
                  <a:srgbClr val="000000"/>
                </a:solidFill>
                <a:effectLst/>
                <a:latin typeface="宋体" panose="02010600030101010101" pitchFamily="2" charset="-122"/>
                <a:ea typeface="宋体" panose="02010600030101010101" pitchFamily="2" charset="-122"/>
              </a:rPr>
              <a:t>描述企业目前所处的竞争环境</a:t>
            </a:r>
            <a:r>
              <a:rPr lang="en-US" altLang="zh-CN" sz="2000" b="0" dirty="0">
                <a:solidFill>
                  <a:srgbClr val="000000"/>
                </a:solidFill>
                <a:effectLst/>
                <a:latin typeface="宋体" panose="02010600030101010101" pitchFamily="2" charset="-122"/>
                <a:ea typeface="宋体" panose="02010600030101010101" pitchFamily="2" charset="-122"/>
              </a:rPr>
              <a:t>;</a:t>
            </a: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(4)</a:t>
            </a:r>
            <a:r>
              <a:rPr lang="zh-CN" altLang="en-US" sz="2000" b="0" dirty="0">
                <a:solidFill>
                  <a:srgbClr val="000000"/>
                </a:solidFill>
                <a:effectLst/>
                <a:latin typeface="宋体" panose="02010600030101010101" pitchFamily="2" charset="-122"/>
                <a:ea typeface="宋体" panose="02010600030101010101" pitchFamily="2" charset="-122"/>
              </a:rPr>
              <a:t>说明企业所能提供给投资人的价值与投资条件</a:t>
            </a:r>
            <a:r>
              <a:rPr lang="en-US" altLang="zh-CN" sz="2000" b="0" dirty="0">
                <a:solidFill>
                  <a:srgbClr val="000000"/>
                </a:solidFill>
                <a:effectLst/>
                <a:latin typeface="宋体" panose="02010600030101010101" pitchFamily="2" charset="-122"/>
                <a:ea typeface="宋体" panose="02010600030101010101" pitchFamily="2" charset="-122"/>
              </a:rPr>
              <a:t>;</a:t>
            </a: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(5)</a:t>
            </a:r>
            <a:r>
              <a:rPr lang="zh-CN" altLang="en-US" sz="2000" b="0" dirty="0">
                <a:solidFill>
                  <a:srgbClr val="000000"/>
                </a:solidFill>
                <a:effectLst/>
                <a:latin typeface="宋体" panose="02010600030101010101" pitchFamily="2" charset="-122"/>
                <a:ea typeface="宋体" panose="02010600030101010101" pitchFamily="2" charset="-122"/>
              </a:rPr>
              <a:t>说明企业的经营计划、财务状况和组织管理</a:t>
            </a:r>
            <a:r>
              <a:rPr lang="en-US" altLang="zh-CN" sz="2000" b="0" dirty="0">
                <a:solidFill>
                  <a:srgbClr val="000000"/>
                </a:solidFill>
                <a:effectLst/>
                <a:latin typeface="宋体" panose="02010600030101010101" pitchFamily="2" charset="-122"/>
                <a:ea typeface="宋体" panose="02010600030101010101" pitchFamily="2" charset="-122"/>
              </a:rPr>
              <a:t>;</a:t>
            </a: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(6)</a:t>
            </a:r>
            <a:r>
              <a:rPr lang="zh-CN" altLang="en-US" sz="2000" b="0" dirty="0">
                <a:solidFill>
                  <a:srgbClr val="000000"/>
                </a:solidFill>
                <a:effectLst/>
                <a:latin typeface="宋体" panose="02010600030101010101" pitchFamily="2" charset="-122"/>
                <a:ea typeface="宋体" panose="02010600030101010101" pitchFamily="2" charset="-122"/>
              </a:rPr>
              <a:t>介绍 企业的主要目标及其他在市场上存在的机会</a:t>
            </a:r>
            <a:r>
              <a:rPr lang="en-US" altLang="zh-CN" sz="2000" b="0" dirty="0">
                <a:solidFill>
                  <a:srgbClr val="000000"/>
                </a:solidFill>
                <a:effectLst/>
                <a:latin typeface="宋体" panose="02010600030101010101" pitchFamily="2" charset="-122"/>
                <a:ea typeface="宋体" panose="02010600030101010101" pitchFamily="2" charset="-122"/>
              </a:rPr>
              <a:t>;</a:t>
            </a: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(7)</a:t>
            </a:r>
            <a:r>
              <a:rPr lang="zh-CN" altLang="en-US" sz="2000" b="0" dirty="0">
                <a:solidFill>
                  <a:srgbClr val="000000"/>
                </a:solidFill>
                <a:effectLst/>
                <a:latin typeface="宋体" panose="02010600030101010101" pitchFamily="2" charset="-122"/>
                <a:ea typeface="宋体" panose="02010600030101010101" pitchFamily="2" charset="-122"/>
              </a:rPr>
              <a:t>说明企业的主要经营项目、财务预测及风险分析</a:t>
            </a:r>
            <a:r>
              <a:rPr lang="en-US" altLang="zh-CN" sz="2000" b="0" dirty="0">
                <a:solidFill>
                  <a:srgbClr val="000000"/>
                </a:solidFill>
                <a:effectLst/>
                <a:latin typeface="宋体" panose="02010600030101010101" pitchFamily="2" charset="-122"/>
                <a:ea typeface="宋体" panose="02010600030101010101" pitchFamily="2" charset="-122"/>
              </a:rPr>
              <a:t>;</a:t>
            </a: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(8)</a:t>
            </a:r>
            <a:r>
              <a:rPr lang="zh-CN" altLang="en-US" sz="2000" b="0" dirty="0">
                <a:solidFill>
                  <a:srgbClr val="000000"/>
                </a:solidFill>
                <a:effectLst/>
                <a:latin typeface="宋体" panose="02010600030101010101" pitchFamily="2" charset="-122"/>
                <a:ea typeface="宋体" panose="02010600030101010101" pitchFamily="2" charset="-122"/>
              </a:rPr>
              <a:t>介绍投资人可能感兴趣的问题。</a:t>
            </a:r>
            <a:endParaRPr lang="zh-CN" altLang="en-US" sz="20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0606513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1B931EC7-94FF-2F39-20FC-88645D445834}"/>
              </a:ext>
            </a:extLst>
          </p:cNvPr>
          <p:cNvSpPr>
            <a:spLocks noGrp="1"/>
          </p:cNvSpPr>
          <p:nvPr>
            <p:ph idx="1"/>
          </p:nvPr>
        </p:nvSpPr>
        <p:spPr>
          <a:xfrm>
            <a:off x="838200" y="519764"/>
            <a:ext cx="10515600" cy="6015789"/>
          </a:xfrm>
        </p:spPr>
        <p:txBody>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一、封面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当投资人拿到一份创业计划书时</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首先看到的就是封面。封面通常包含企业名称、核心业务或理念及企业标识等。</a:t>
            </a:r>
            <a:endParaRPr lang="zh-CN" altLang="en-US" sz="2000" dirty="0">
              <a:latin typeface="宋体" panose="02010600030101010101" pitchFamily="2" charset="-122"/>
              <a:ea typeface="宋体" panose="02010600030101010101" pitchFamily="2" charset="-122"/>
            </a:endParaRPr>
          </a:p>
          <a:p>
            <a:pPr marL="0" indent="0">
              <a:buNone/>
            </a:pPr>
            <a:endParaRPr lang="zh-CN" altLang="en-US" dirty="0"/>
          </a:p>
        </p:txBody>
      </p:sp>
      <p:pic>
        <p:nvPicPr>
          <p:cNvPr id="5" name="图片 4">
            <a:extLst>
              <a:ext uri="{FF2B5EF4-FFF2-40B4-BE49-F238E27FC236}">
                <a16:creationId xmlns:a16="http://schemas.microsoft.com/office/drawing/2014/main" id="{44E73437-8130-C7D8-2A44-DF46A5A0E87C}"/>
              </a:ext>
            </a:extLst>
          </p:cNvPr>
          <p:cNvPicPr>
            <a:picLocks noChangeAspect="1"/>
          </p:cNvPicPr>
          <p:nvPr/>
        </p:nvPicPr>
        <p:blipFill>
          <a:blip r:embed="rId2"/>
          <a:stretch>
            <a:fillRect/>
          </a:stretch>
        </p:blipFill>
        <p:spPr>
          <a:xfrm>
            <a:off x="1790299" y="2261938"/>
            <a:ext cx="8566484" cy="3465094"/>
          </a:xfrm>
          <a:prstGeom prst="rect">
            <a:avLst/>
          </a:prstGeom>
        </p:spPr>
      </p:pic>
      <p:sp>
        <p:nvSpPr>
          <p:cNvPr id="9" name="文本框 8">
            <a:extLst>
              <a:ext uri="{FF2B5EF4-FFF2-40B4-BE49-F238E27FC236}">
                <a16:creationId xmlns:a16="http://schemas.microsoft.com/office/drawing/2014/main" id="{A8AE3D3B-B541-2E6A-E9D2-7352C3AE5E31}"/>
              </a:ext>
            </a:extLst>
          </p:cNvPr>
          <p:cNvSpPr txBox="1"/>
          <p:nvPr/>
        </p:nvSpPr>
        <p:spPr>
          <a:xfrm>
            <a:off x="4588844" y="5946626"/>
            <a:ext cx="3467502" cy="369332"/>
          </a:xfrm>
          <a:prstGeom prst="rect">
            <a:avLst/>
          </a:prstGeom>
          <a:noFill/>
        </p:spPr>
        <p:txBody>
          <a:bodyPr wrap="square">
            <a:spAutoFit/>
          </a:bodyPr>
          <a:lstStyle/>
          <a:p>
            <a:pPr algn="ctr"/>
            <a:r>
              <a:rPr lang="zh-CN" altLang="en-US" sz="1800" b="0" dirty="0">
                <a:solidFill>
                  <a:srgbClr val="000000"/>
                </a:solidFill>
                <a:effectLst/>
                <a:latin typeface="FZHTK--GBK1-0"/>
              </a:rPr>
              <a:t>图</a:t>
            </a:r>
            <a:r>
              <a:rPr lang="en-US" altLang="zh-CN" sz="1800" b="0" dirty="0">
                <a:solidFill>
                  <a:srgbClr val="000000"/>
                </a:solidFill>
                <a:effectLst/>
                <a:latin typeface="E-HZ"/>
              </a:rPr>
              <a:t>8-1</a:t>
            </a:r>
            <a:r>
              <a:rPr lang="zh-CN" altLang="en-US" sz="1800" b="0" dirty="0">
                <a:solidFill>
                  <a:srgbClr val="000000"/>
                </a:solidFill>
                <a:effectLst/>
                <a:latin typeface="E-BZ"/>
              </a:rPr>
              <a:t> </a:t>
            </a:r>
            <a:r>
              <a:rPr lang="zh-CN" altLang="en-US" sz="1800" b="0" dirty="0">
                <a:solidFill>
                  <a:srgbClr val="000000"/>
                </a:solidFill>
                <a:effectLst/>
                <a:latin typeface="FZHTK--GBK1-0"/>
              </a:rPr>
              <a:t>创业计划书封面示例</a:t>
            </a:r>
            <a:endParaRPr lang="zh-CN" altLang="en-US" dirty="0"/>
          </a:p>
        </p:txBody>
      </p:sp>
    </p:spTree>
    <p:extLst>
      <p:ext uri="{BB962C8B-B14F-4D97-AF65-F5344CB8AC3E}">
        <p14:creationId xmlns:p14="http://schemas.microsoft.com/office/powerpoint/2010/main" val="35628934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2A287839-08D7-42C8-97F8-1EF191C40690}"/>
              </a:ext>
            </a:extLst>
          </p:cNvPr>
          <p:cNvSpPr>
            <a:spLocks noGrp="1"/>
          </p:cNvSpPr>
          <p:nvPr>
            <p:ph idx="1"/>
          </p:nvPr>
        </p:nvSpPr>
        <p:spPr>
          <a:xfrm>
            <a:off x="838200" y="885525"/>
            <a:ext cx="10515600" cy="5291438"/>
          </a:xfrm>
        </p:spPr>
        <p:txBody>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二、摘要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摘要列在创业计划书的最前面</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它是创业计划书的浓缩的精华。</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摘要要涵盖创业计划书的要点</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要做到一目了然</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以便投资人能在最短时间内评审计划并作出判断。</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摘要一般包括以下内容</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切入痛点、市场前景、竞争对手、产品介绍、产品优势、 研发实力、市场运作、盈利模式、投资回报、团队优势等。</a:t>
            </a:r>
            <a:endParaRPr lang="en-US" altLang="zh-CN" sz="2000" dirty="0">
              <a:solidFill>
                <a:srgbClr val="000000"/>
              </a:solidFill>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除了常规的文字摘要</a:t>
            </a:r>
            <a:r>
              <a:rPr lang="en-US" altLang="zh-CN" sz="2000" b="0" dirty="0">
                <a:solidFill>
                  <a:srgbClr val="000000"/>
                </a:solidFill>
                <a:effectLst/>
                <a:latin typeface="宋体" panose="02010600030101010101" pitchFamily="2" charset="-122"/>
                <a:ea typeface="宋体" panose="02010600030101010101" pitchFamily="2" charset="-122"/>
              </a:rPr>
              <a:t>, </a:t>
            </a:r>
            <a:r>
              <a:rPr lang="zh-CN" altLang="en-US" sz="2000" b="0" dirty="0">
                <a:solidFill>
                  <a:srgbClr val="000000"/>
                </a:solidFill>
                <a:effectLst/>
                <a:latin typeface="宋体" panose="02010600030101010101" pitchFamily="2" charset="-122"/>
                <a:ea typeface="宋体" panose="02010600030101010101" pitchFamily="2" charset="-122"/>
              </a:rPr>
              <a:t>还可以图文结合。</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虽然摘要在创业计划书的最前面</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但是应在正文写完之后提炼。 </a:t>
            </a:r>
            <a:endParaRPr lang="zh-CN" altLang="en-US" sz="2000" dirty="0">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24794059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352CF92C-E116-3D30-A942-AC8EEE055C4B}"/>
              </a:ext>
            </a:extLst>
          </p:cNvPr>
          <p:cNvSpPr>
            <a:spLocks noGrp="1"/>
          </p:cNvSpPr>
          <p:nvPr>
            <p:ph idx="1"/>
          </p:nvPr>
        </p:nvSpPr>
        <p:spPr>
          <a:xfrm>
            <a:off x="838200" y="500514"/>
            <a:ext cx="10515600" cy="6131292"/>
          </a:xfrm>
        </p:spPr>
        <p:txBody>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三、目录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创业计划书的基本结构框架大多相同</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但因所处行业、产品或服务类型的不同</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可能会有细微的区别。为了让投资人快速找到感兴趣的信息</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目录不仅要有一级标题</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还应有二至三级标题</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一般无需四、五级标题。此外</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还可以根据具体情况添加一些附加章节</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例如市场调研报告、竞争对手分析报告等</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以便更全面地展示创业项目的优势和潜力。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四、企业概述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企业概述部分主要包括企业和项目简介</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例如企业名称、企业标识、注册时间、企业规模、企业使命、企业性质、项目介绍、组织架构和员工人数等。</a:t>
            </a:r>
            <a:endParaRPr lang="en-US" altLang="zh-CN" sz="2000" dirty="0">
              <a:solidFill>
                <a:srgbClr val="000000"/>
              </a:solidFill>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整体要求简洁明了</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让投资人对企业和项目有一个基本的认识和了解。若企业尚未成立</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仍处于创意阶段</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则只需介绍企业的愿景与使命。此外</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还可以列举企业发展过程中的重要事件</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展示企业的成就和实力。同时</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也可以简要介绍企业的创始人和核心团队成员的背景和经历</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突出他们的专业能力和创业精神。 </a:t>
            </a:r>
            <a:endParaRPr lang="zh-CN" altLang="en-US" sz="2000" dirty="0">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112967622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107</TotalTime>
  <Words>1841</Words>
  <Application>Microsoft Office PowerPoint</Application>
  <PresentationFormat>宽屏</PresentationFormat>
  <Paragraphs>88</Paragraphs>
  <Slides>16</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16</vt:i4>
      </vt:variant>
    </vt:vector>
  </HeadingPairs>
  <TitlesOfParts>
    <vt:vector size="24" baseType="lpstr">
      <vt:lpstr>E-BZ</vt:lpstr>
      <vt:lpstr>E-HZ</vt:lpstr>
      <vt:lpstr>FZHTK--GBK1-0</vt:lpstr>
      <vt:lpstr>等线</vt:lpstr>
      <vt:lpstr>等线 Light</vt:lpstr>
      <vt:lpstr>宋体</vt:lpstr>
      <vt:lpstr>Arial</vt:lpstr>
      <vt:lpstr>Office 主题​​</vt:lpstr>
      <vt:lpstr>PowerPoint 演示文稿</vt:lpstr>
      <vt:lpstr>导入案例         创业计划书  </vt:lpstr>
      <vt:lpstr> 第一节 创业规划概述  </vt:lpstr>
      <vt:lpstr>PowerPoint 演示文稿</vt:lpstr>
      <vt:lpstr>PowerPoint 演示文稿</vt:lpstr>
      <vt:lpstr>第二节 创业计划书的主要内容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第三节 创业计划书的撰写实例 </vt:lpstr>
    </vt:vector>
  </TitlesOfParts>
  <Company>HP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金玲 王</dc:creator>
  <cp:lastModifiedBy>金玲 王</cp:lastModifiedBy>
  <cp:revision>2</cp:revision>
  <dcterms:created xsi:type="dcterms:W3CDTF">2024-12-06T07:36:13Z</dcterms:created>
  <dcterms:modified xsi:type="dcterms:W3CDTF">2024-12-09T08:58:20Z</dcterms:modified>
</cp:coreProperties>
</file>