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AC74867-4B6F-4DFF-A47C-61DFCBEE6F0E}"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AAF91D-15FF-4914-A384-0968057620E5}" type="slidenum">
              <a:rPr lang="zh-CN" altLang="en-US" smtClean="0"/>
              <a:t>‹#›</a:t>
            </a:fld>
            <a:endParaRPr lang="zh-CN" altLang="en-US"/>
          </a:p>
        </p:txBody>
      </p:sp>
    </p:spTree>
    <p:extLst>
      <p:ext uri="{BB962C8B-B14F-4D97-AF65-F5344CB8AC3E}">
        <p14:creationId xmlns:p14="http://schemas.microsoft.com/office/powerpoint/2010/main" val="3354751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C74867-4B6F-4DFF-A47C-61DFCBEE6F0E}"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AAF91D-15FF-4914-A384-0968057620E5}" type="slidenum">
              <a:rPr lang="zh-CN" altLang="en-US" smtClean="0"/>
              <a:t>‹#›</a:t>
            </a:fld>
            <a:endParaRPr lang="zh-CN" altLang="en-US"/>
          </a:p>
        </p:txBody>
      </p:sp>
    </p:spTree>
    <p:extLst>
      <p:ext uri="{BB962C8B-B14F-4D97-AF65-F5344CB8AC3E}">
        <p14:creationId xmlns:p14="http://schemas.microsoft.com/office/powerpoint/2010/main" val="975401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C74867-4B6F-4DFF-A47C-61DFCBEE6F0E}"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AAF91D-15FF-4914-A384-0968057620E5}" type="slidenum">
              <a:rPr lang="zh-CN" altLang="en-US" smtClean="0"/>
              <a:t>‹#›</a:t>
            </a:fld>
            <a:endParaRPr lang="zh-CN" altLang="en-US"/>
          </a:p>
        </p:txBody>
      </p:sp>
    </p:spTree>
    <p:extLst>
      <p:ext uri="{BB962C8B-B14F-4D97-AF65-F5344CB8AC3E}">
        <p14:creationId xmlns:p14="http://schemas.microsoft.com/office/powerpoint/2010/main" val="13799502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915886" y="507999"/>
            <a:ext cx="9653815" cy="474707"/>
          </a:xfrm>
        </p:spPr>
        <p:txBody>
          <a:bodyPr>
            <a:noAutofit/>
          </a:bodyPr>
          <a:lstStyle>
            <a:lvl1pPr algn="l">
              <a:defRPr sz="2400" b="0">
                <a:ln w="9525" cmpd="sng">
                  <a:solidFill>
                    <a:schemeClr val="accent1"/>
                  </a:solidFill>
                  <a:prstDash val="solid"/>
                </a:ln>
                <a:solidFill>
                  <a:schemeClr val="tx1"/>
                </a:solidFill>
                <a:effectLst>
                  <a:glow rad="38100">
                    <a:schemeClr val="accent1">
                      <a:alpha val="40000"/>
                    </a:schemeClr>
                  </a:glow>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567543"/>
            <a:ext cx="10947400" cy="4807856"/>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412858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C74867-4B6F-4DFF-A47C-61DFCBEE6F0E}"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AAF91D-15FF-4914-A384-0968057620E5}" type="slidenum">
              <a:rPr lang="zh-CN" altLang="en-US" smtClean="0"/>
              <a:t>‹#›</a:t>
            </a:fld>
            <a:endParaRPr lang="zh-CN" altLang="en-US"/>
          </a:p>
        </p:txBody>
      </p:sp>
    </p:spTree>
    <p:extLst>
      <p:ext uri="{BB962C8B-B14F-4D97-AF65-F5344CB8AC3E}">
        <p14:creationId xmlns:p14="http://schemas.microsoft.com/office/powerpoint/2010/main" val="2407744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AC74867-4B6F-4DFF-A47C-61DFCBEE6F0E}"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5AAF91D-15FF-4914-A384-0968057620E5}" type="slidenum">
              <a:rPr lang="zh-CN" altLang="en-US" smtClean="0"/>
              <a:t>‹#›</a:t>
            </a:fld>
            <a:endParaRPr lang="zh-CN" altLang="en-US"/>
          </a:p>
        </p:txBody>
      </p:sp>
    </p:spTree>
    <p:extLst>
      <p:ext uri="{BB962C8B-B14F-4D97-AF65-F5344CB8AC3E}">
        <p14:creationId xmlns:p14="http://schemas.microsoft.com/office/powerpoint/2010/main" val="1757211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AC74867-4B6F-4DFF-A47C-61DFCBEE6F0E}"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AAF91D-15FF-4914-A384-0968057620E5}" type="slidenum">
              <a:rPr lang="zh-CN" altLang="en-US" smtClean="0"/>
              <a:t>‹#›</a:t>
            </a:fld>
            <a:endParaRPr lang="zh-CN" altLang="en-US"/>
          </a:p>
        </p:txBody>
      </p:sp>
    </p:spTree>
    <p:extLst>
      <p:ext uri="{BB962C8B-B14F-4D97-AF65-F5344CB8AC3E}">
        <p14:creationId xmlns:p14="http://schemas.microsoft.com/office/powerpoint/2010/main" val="381280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AC74867-4B6F-4DFF-A47C-61DFCBEE6F0E}"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5AAF91D-15FF-4914-A384-0968057620E5}" type="slidenum">
              <a:rPr lang="zh-CN" altLang="en-US" smtClean="0"/>
              <a:t>‹#›</a:t>
            </a:fld>
            <a:endParaRPr lang="zh-CN" altLang="en-US"/>
          </a:p>
        </p:txBody>
      </p:sp>
    </p:spTree>
    <p:extLst>
      <p:ext uri="{BB962C8B-B14F-4D97-AF65-F5344CB8AC3E}">
        <p14:creationId xmlns:p14="http://schemas.microsoft.com/office/powerpoint/2010/main" val="330465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AC74867-4B6F-4DFF-A47C-61DFCBEE6F0E}"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5AAF91D-15FF-4914-A384-0968057620E5}" type="slidenum">
              <a:rPr lang="zh-CN" altLang="en-US" smtClean="0"/>
              <a:t>‹#›</a:t>
            </a:fld>
            <a:endParaRPr lang="zh-CN" altLang="en-US"/>
          </a:p>
        </p:txBody>
      </p:sp>
    </p:spTree>
    <p:extLst>
      <p:ext uri="{BB962C8B-B14F-4D97-AF65-F5344CB8AC3E}">
        <p14:creationId xmlns:p14="http://schemas.microsoft.com/office/powerpoint/2010/main" val="303273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C74867-4B6F-4DFF-A47C-61DFCBEE6F0E}"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5AAF91D-15FF-4914-A384-0968057620E5}" type="slidenum">
              <a:rPr lang="zh-CN" altLang="en-US" smtClean="0"/>
              <a:t>‹#›</a:t>
            </a:fld>
            <a:endParaRPr lang="zh-CN" altLang="en-US"/>
          </a:p>
        </p:txBody>
      </p:sp>
    </p:spTree>
    <p:extLst>
      <p:ext uri="{BB962C8B-B14F-4D97-AF65-F5344CB8AC3E}">
        <p14:creationId xmlns:p14="http://schemas.microsoft.com/office/powerpoint/2010/main" val="1864753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C74867-4B6F-4DFF-A47C-61DFCBEE6F0E}"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AAF91D-15FF-4914-A384-0968057620E5}" type="slidenum">
              <a:rPr lang="zh-CN" altLang="en-US" smtClean="0"/>
              <a:t>‹#›</a:t>
            </a:fld>
            <a:endParaRPr lang="zh-CN" altLang="en-US"/>
          </a:p>
        </p:txBody>
      </p:sp>
    </p:spTree>
    <p:extLst>
      <p:ext uri="{BB962C8B-B14F-4D97-AF65-F5344CB8AC3E}">
        <p14:creationId xmlns:p14="http://schemas.microsoft.com/office/powerpoint/2010/main" val="1015271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C74867-4B6F-4DFF-A47C-61DFCBEE6F0E}"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5AAF91D-15FF-4914-A384-0968057620E5}" type="slidenum">
              <a:rPr lang="zh-CN" altLang="en-US" smtClean="0"/>
              <a:t>‹#›</a:t>
            </a:fld>
            <a:endParaRPr lang="zh-CN" altLang="en-US"/>
          </a:p>
        </p:txBody>
      </p:sp>
    </p:spTree>
    <p:extLst>
      <p:ext uri="{BB962C8B-B14F-4D97-AF65-F5344CB8AC3E}">
        <p14:creationId xmlns:p14="http://schemas.microsoft.com/office/powerpoint/2010/main" val="821866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C74867-4B6F-4DFF-A47C-61DFCBEE6F0E}"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AAF91D-15FF-4914-A384-0968057620E5}" type="slidenum">
              <a:rPr lang="zh-CN" altLang="en-US" smtClean="0"/>
              <a:t>‹#›</a:t>
            </a:fld>
            <a:endParaRPr lang="zh-CN" altLang="en-US"/>
          </a:p>
        </p:txBody>
      </p:sp>
    </p:spTree>
    <p:extLst>
      <p:ext uri="{BB962C8B-B14F-4D97-AF65-F5344CB8AC3E}">
        <p14:creationId xmlns:p14="http://schemas.microsoft.com/office/powerpoint/2010/main" val="783259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1582057" y="300355"/>
            <a:ext cx="9085943" cy="790575"/>
          </a:xfrm>
          <a:prstGeom prst="rect">
            <a:avLst/>
          </a:prstGeom>
        </p:spPr>
        <p:txBody>
          <a:bodyPr vert="horz" lIns="91440" tIns="45720" rIns="91440" bIns="45720" rtlCol="0" anchor="ctr">
            <a:normAutofit/>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锐字工房云字库大黑GBK" panose="02010604000000000000" charset="-122"/>
                <a:ea typeface="锐字工房云字库大黑GBK" panose="02010604000000000000" charset="-122"/>
                <a:cs typeface="+mj-cs"/>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lvl1pPr marR="0" lvl="0"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1pPr>
            <a:lvl2pPr marR="0" lvl="1"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2pPr>
            <a:lvl3pPr marR="0" lvl="2"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3pPr>
            <a:lvl4pPr marR="0" lvl="3"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4pPr>
            <a:lvl5pPr marR="0" lvl="4"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1" name="图片 10"/>
          <p:cNvPicPr>
            <a:picLocks noChangeAspect="1"/>
          </p:cNvPicPr>
          <p:nvPr userDrawn="1"/>
        </p:nvPicPr>
        <p:blipFill>
          <a:blip r:embed="rId4"/>
          <a:stretch>
            <a:fillRect/>
          </a:stretch>
        </p:blipFill>
        <p:spPr>
          <a:xfrm>
            <a:off x="0" y="13742"/>
            <a:ext cx="1451429" cy="1171575"/>
          </a:xfrm>
          <a:prstGeom prst="rect">
            <a:avLst/>
          </a:prstGeom>
        </p:spPr>
      </p:pic>
      <p:pic>
        <p:nvPicPr>
          <p:cNvPr id="13" name="图片 12"/>
          <p:cNvPicPr>
            <a:picLocks noChangeAspect="1"/>
          </p:cNvPicPr>
          <p:nvPr userDrawn="1"/>
        </p:nvPicPr>
        <p:blipFill>
          <a:blip r:embed="rId5"/>
          <a:stretch>
            <a:fillRect/>
          </a:stretch>
        </p:blipFill>
        <p:spPr>
          <a:xfrm flipV="1">
            <a:off x="1451434" y="1100687"/>
            <a:ext cx="7854134" cy="87982"/>
          </a:xfrm>
          <a:prstGeom prst="rect">
            <a:avLst/>
          </a:prstGeom>
        </p:spPr>
      </p:pic>
      <p:pic>
        <p:nvPicPr>
          <p:cNvPr id="14"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8566438"/>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b="0" kern="1200">
          <a:solidFill>
            <a:schemeClr val="tx1"/>
          </a:solidFill>
          <a:latin typeface="等线" panose="02010600030101010101" pitchFamily="2" charset="-122"/>
          <a:ea typeface="等线"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nvSpPr>
        <p:spPr>
          <a:xfrm>
            <a:off x="0" y="2505669"/>
            <a:ext cx="12192000" cy="830997"/>
          </a:xfrm>
          <a:prstGeom prst="rect">
            <a:avLst/>
          </a:prstGeom>
        </p:spPr>
        <p:txBody>
          <a:bodyPr wrap="square">
            <a:spAutoFit/>
          </a:bodyPr>
          <a:lstStyle/>
          <a:p>
            <a:pPr algn="ct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第五章　</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董事会</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与监事会</a:t>
            </a:r>
          </a:p>
        </p:txBody>
      </p:sp>
    </p:spTree>
    <p:extLst>
      <p:ext uri="{BB962C8B-B14F-4D97-AF65-F5344CB8AC3E}">
        <p14:creationId xmlns:p14="http://schemas.microsoft.com/office/powerpoint/2010/main" val="297373504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董事会中的独立董事</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 独立董事与企业绩效</a:t>
            </a:r>
          </a:p>
          <a:p>
            <a:r>
              <a:rPr lang="zh-CN" altLang="zh-CN" dirty="0"/>
              <a:t>在独立董事可以更好地履行监督与咨询职能的情况下</a:t>
            </a:r>
            <a:r>
              <a:rPr lang="en-US" altLang="zh-CN" dirty="0"/>
              <a:t>,</a:t>
            </a:r>
            <a:r>
              <a:rPr lang="zh-CN" altLang="zh-CN" dirty="0"/>
              <a:t>独立董事对于公司绩效有何影响</a:t>
            </a:r>
            <a:r>
              <a:rPr lang="en-US" altLang="zh-CN" dirty="0"/>
              <a:t>?</a:t>
            </a:r>
            <a:r>
              <a:rPr lang="zh-CN" altLang="zh-CN" dirty="0"/>
              <a:t>更强的监督和咨询职能并非单纯地提高公司绩效</a:t>
            </a:r>
            <a:r>
              <a:rPr lang="en-US" altLang="zh-CN" dirty="0"/>
              <a:t>,</a:t>
            </a:r>
            <a:r>
              <a:rPr lang="zh-CN" altLang="zh-CN" dirty="0"/>
              <a:t>相反</a:t>
            </a:r>
            <a:r>
              <a:rPr lang="en-US" altLang="zh-CN" dirty="0"/>
              <a:t>,</a:t>
            </a:r>
            <a:r>
              <a:rPr lang="zh-CN" altLang="zh-CN" dirty="0"/>
              <a:t>独立董事和公司绩效的关系一直是公司治理领域一个具有争议的话题。已有的研究都把董事会看作一个具有监督和咨询双重职能的机构。</a:t>
            </a:r>
          </a:p>
          <a:p>
            <a:r>
              <a:rPr lang="zh-CN" altLang="zh-CN" dirty="0"/>
              <a:t>对独立董事在公司中发挥的咨询角色进行了实证研究。结果表明</a:t>
            </a:r>
            <a:r>
              <a:rPr lang="en-US" altLang="zh-CN" dirty="0"/>
              <a:t>,</a:t>
            </a:r>
            <a:r>
              <a:rPr lang="zh-CN" altLang="zh-CN" dirty="0"/>
              <a:t>独立董事的专业特长和经验对于 </a:t>
            </a:r>
            <a:r>
              <a:rPr lang="en-US" altLang="zh-CN" dirty="0"/>
              <a:t>CEO</a:t>
            </a:r>
            <a:r>
              <a:rPr lang="zh-CN" altLang="zh-CN" dirty="0"/>
              <a:t>的战略决策具有很高的参考价值</a:t>
            </a:r>
            <a:r>
              <a:rPr lang="en-US" altLang="zh-CN" dirty="0"/>
              <a:t>,</a:t>
            </a:r>
            <a:r>
              <a:rPr lang="zh-CN" altLang="zh-CN" dirty="0"/>
              <a:t>其中</a:t>
            </a:r>
            <a:r>
              <a:rPr lang="en-US" altLang="zh-CN" dirty="0"/>
              <a:t>,</a:t>
            </a:r>
            <a:r>
              <a:rPr lang="zh-CN" altLang="zh-CN" dirty="0"/>
              <a:t>具有企业家背景、有过</a:t>
            </a:r>
            <a:r>
              <a:rPr lang="en-US" altLang="zh-CN" dirty="0"/>
              <a:t>CEO</a:t>
            </a:r>
            <a:r>
              <a:rPr lang="zh-CN" altLang="zh-CN" dirty="0"/>
              <a:t>工作经验、高学历、任期较长等特点的独立董事具有更强的咨询作用。</a:t>
            </a:r>
          </a:p>
          <a:p>
            <a:endParaRPr lang="zh-CN" altLang="en-US" dirty="0"/>
          </a:p>
        </p:txBody>
      </p:sp>
    </p:spTree>
    <p:extLst>
      <p:ext uri="{BB962C8B-B14F-4D97-AF65-F5344CB8AC3E}">
        <p14:creationId xmlns:p14="http://schemas.microsoft.com/office/powerpoint/2010/main" val="130584012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董事会中的独立董事</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六、 独立董事的激励</a:t>
            </a:r>
          </a:p>
          <a:p>
            <a:r>
              <a:rPr lang="zh-CN" altLang="zh-CN" dirty="0" smtClean="0"/>
              <a:t>独立董事进行有效监督的动力来源于人力资本市场</a:t>
            </a:r>
            <a:r>
              <a:rPr lang="en-US" altLang="zh-CN" dirty="0" smtClean="0"/>
              <a:t>,</a:t>
            </a:r>
            <a:r>
              <a:rPr lang="zh-CN" altLang="zh-CN" dirty="0" smtClean="0"/>
              <a:t>优秀的独立董事在监督中的表现可以通过声誉传导获得更多的任职机会</a:t>
            </a:r>
            <a:r>
              <a:rPr lang="en-US" altLang="zh-CN" dirty="0" smtClean="0"/>
              <a:t>,</a:t>
            </a:r>
            <a:r>
              <a:rPr lang="zh-CN" altLang="zh-CN" dirty="0" smtClean="0"/>
              <a:t>而人力资本市场则可以通过减少留任名额对表现不佳的独立董事进行惩罚。一系列的实证分析为声誉机制提供了实证依据。</a:t>
            </a:r>
          </a:p>
          <a:p>
            <a:r>
              <a:rPr lang="zh-CN" altLang="zh-CN" dirty="0" smtClean="0"/>
              <a:t>薪酬激励对独立董事的监督作用也有很大的影响。公司经常利用会议费用、股票、授予选择权、业绩奖励等不同的补偿方式来鼓励独立董事保护其股东的利益。</a:t>
            </a:r>
          </a:p>
          <a:p>
            <a:endParaRPr lang="zh-CN" altLang="en-US" dirty="0"/>
          </a:p>
        </p:txBody>
      </p:sp>
    </p:spTree>
    <p:extLst>
      <p:ext uri="{BB962C8B-B14F-4D97-AF65-F5344CB8AC3E}">
        <p14:creationId xmlns:p14="http://schemas.microsoft.com/office/powerpoint/2010/main" val="40424672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董事会中的独立董事</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七、 独立董事</a:t>
            </a:r>
            <a:r>
              <a:rPr lang="en-US" altLang="zh-CN" sz="2600" b="1" dirty="0">
                <a:latin typeface="黑体" panose="02010609060101010101" pitchFamily="49" charset="-122"/>
                <a:ea typeface="黑体" panose="02010609060101010101" pitchFamily="49" charset="-122"/>
              </a:rPr>
              <a:t>: </a:t>
            </a:r>
            <a:r>
              <a:rPr lang="zh-CN" altLang="zh-CN" sz="2600" b="1" dirty="0">
                <a:latin typeface="黑体" panose="02010609060101010101" pitchFamily="49" charset="-122"/>
                <a:ea typeface="黑体" panose="02010609060101010101" pitchFamily="49" charset="-122"/>
              </a:rPr>
              <a:t>中国实践</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独立董事的立法</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独立董事人选</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独立董事与治理效率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独立董事制度的反思</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独立董事制度的展望</a:t>
            </a:r>
          </a:p>
          <a:p>
            <a:endParaRPr lang="zh-CN" altLang="en-US" dirty="0"/>
          </a:p>
        </p:txBody>
      </p:sp>
    </p:spTree>
    <p:extLst>
      <p:ext uri="{BB962C8B-B14F-4D97-AF65-F5344CB8AC3E}">
        <p14:creationId xmlns:p14="http://schemas.microsoft.com/office/powerpoint/2010/main" val="169506930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zh-CN" altLang="zh-CN" dirty="0" smtClean="0">
                <a:effectLst/>
              </a:rPr>
              <a:t>三</a:t>
            </a:r>
            <a:r>
              <a:rPr lang="zh-CN" altLang="zh-CN" dirty="0">
                <a:effectLst/>
              </a:rPr>
              <a:t>节　董事会的性别结构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女性董事的法规</a:t>
            </a:r>
          </a:p>
          <a:p>
            <a:r>
              <a:rPr lang="zh-CN" altLang="zh-CN" dirty="0"/>
              <a:t>董事会性别结构也是董事会研究领域的一个热点</a:t>
            </a:r>
            <a:r>
              <a:rPr lang="en-US" altLang="zh-CN" dirty="0"/>
              <a:t>,</a:t>
            </a:r>
            <a:r>
              <a:rPr lang="zh-CN" altLang="zh-CN" dirty="0"/>
              <a:t>但很多国家采取了强制性的女性董事配额制。最具有代表性的是挪威</a:t>
            </a:r>
            <a:r>
              <a:rPr lang="en-US" altLang="zh-CN" dirty="0"/>
              <a:t>,</a:t>
            </a:r>
            <a:r>
              <a:rPr lang="zh-CN" altLang="zh-CN" dirty="0"/>
              <a:t>它率先对女性董事实行了配额制度。</a:t>
            </a:r>
          </a:p>
          <a:p>
            <a:r>
              <a:rPr lang="en-US" altLang="zh-CN" dirty="0"/>
              <a:t>2013</a:t>
            </a:r>
            <a:r>
              <a:rPr lang="zh-CN" altLang="zh-CN" dirty="0"/>
              <a:t>年</a:t>
            </a:r>
            <a:r>
              <a:rPr lang="en-US" altLang="zh-CN" dirty="0"/>
              <a:t>12</a:t>
            </a:r>
            <a:r>
              <a:rPr lang="zh-CN" altLang="zh-CN" dirty="0"/>
              <a:t>月</a:t>
            </a:r>
            <a:r>
              <a:rPr lang="en-US" altLang="zh-CN" dirty="0"/>
              <a:t>20</a:t>
            </a:r>
            <a:r>
              <a:rPr lang="zh-CN" altLang="zh-CN" dirty="0"/>
              <a:t>日</a:t>
            </a:r>
            <a:r>
              <a:rPr lang="en-US" altLang="zh-CN" dirty="0"/>
              <a:t>,</a:t>
            </a:r>
            <a:r>
              <a:rPr lang="zh-CN" altLang="zh-CN" dirty="0"/>
              <a:t>欧盟投票通过了一项女性董事限额制度</a:t>
            </a:r>
            <a:r>
              <a:rPr lang="en-US" altLang="zh-CN" dirty="0"/>
              <a:t>,</a:t>
            </a:r>
            <a:r>
              <a:rPr lang="zh-CN" altLang="zh-CN" dirty="0"/>
              <a:t>该制度要求到</a:t>
            </a:r>
            <a:r>
              <a:rPr lang="en-US" altLang="zh-CN" dirty="0"/>
              <a:t>2020</a:t>
            </a:r>
            <a:r>
              <a:rPr lang="zh-CN" altLang="zh-CN" dirty="0"/>
              <a:t>年</a:t>
            </a:r>
            <a:r>
              <a:rPr lang="en-US" altLang="zh-CN" dirty="0"/>
              <a:t>,</a:t>
            </a:r>
            <a:r>
              <a:rPr lang="zh-CN" altLang="zh-CN" dirty="0"/>
              <a:t>欧盟范围内</a:t>
            </a:r>
            <a:r>
              <a:rPr lang="en-US" altLang="zh-CN" dirty="0"/>
              <a:t>5000</a:t>
            </a:r>
            <a:r>
              <a:rPr lang="zh-CN" altLang="zh-CN" dirty="0"/>
              <a:t>家公开上市公司董事会中女性董事占比至少达到</a:t>
            </a:r>
            <a:r>
              <a:rPr lang="en-US" altLang="zh-CN" dirty="0"/>
              <a:t>40%</a:t>
            </a:r>
            <a:r>
              <a:rPr lang="zh-CN" altLang="zh-CN" dirty="0"/>
              <a:t>。随着各国相继推出的女性董事配额制</a:t>
            </a:r>
            <a:r>
              <a:rPr lang="en-US" altLang="zh-CN" dirty="0"/>
              <a:t>,</a:t>
            </a:r>
            <a:r>
              <a:rPr lang="zh-CN" altLang="zh-CN" dirty="0"/>
              <a:t>女性董事在企业中所占比例不断提高。</a:t>
            </a:r>
          </a:p>
          <a:p>
            <a:endParaRPr lang="zh-CN" altLang="en-US" dirty="0"/>
          </a:p>
        </p:txBody>
      </p:sp>
    </p:spTree>
    <p:extLst>
      <p:ext uri="{BB962C8B-B14F-4D97-AF65-F5344CB8AC3E}">
        <p14:creationId xmlns:p14="http://schemas.microsoft.com/office/powerpoint/2010/main" val="301634894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zh-CN" altLang="zh-CN" dirty="0" smtClean="0">
                <a:effectLst/>
              </a:rPr>
              <a:t>三</a:t>
            </a:r>
            <a:r>
              <a:rPr lang="zh-CN" altLang="zh-CN" dirty="0">
                <a:effectLst/>
              </a:rPr>
              <a:t>节　董事会的性别结构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董事会性别结构</a:t>
            </a:r>
            <a:r>
              <a:rPr lang="en-US" altLang="zh-CN" sz="2600" b="1" dirty="0">
                <a:latin typeface="黑体" panose="02010609060101010101" pitchFamily="49" charset="-122"/>
                <a:ea typeface="黑体" panose="02010609060101010101" pitchFamily="49" charset="-122"/>
              </a:rPr>
              <a:t>: </a:t>
            </a:r>
            <a:r>
              <a:rPr lang="zh-CN" altLang="zh-CN" sz="2600" b="1" dirty="0">
                <a:latin typeface="黑体" panose="02010609060101010101" pitchFamily="49" charset="-122"/>
                <a:ea typeface="黑体" panose="02010609060101010101" pitchFamily="49" charset="-122"/>
              </a:rPr>
              <a:t>委托代理理论观</a:t>
            </a:r>
          </a:p>
          <a:p>
            <a:r>
              <a:rPr lang="zh-CN" altLang="zh-CN" dirty="0"/>
              <a:t>根据委托代理理论</a:t>
            </a:r>
            <a:r>
              <a:rPr lang="en-US" altLang="zh-CN" dirty="0"/>
              <a:t>,</a:t>
            </a:r>
            <a:r>
              <a:rPr lang="zh-CN" altLang="zh-CN" dirty="0"/>
              <a:t>董事会的主要职能是对管理者进行控制和监督</a:t>
            </a:r>
            <a:r>
              <a:rPr lang="en-US" altLang="zh-CN" dirty="0"/>
              <a:t>,</a:t>
            </a:r>
            <a:r>
              <a:rPr lang="zh-CN" altLang="zh-CN" dirty="0"/>
              <a:t>其中一个重要观点是董事会具有相对独立性</a:t>
            </a:r>
            <a:r>
              <a:rPr lang="en-US" altLang="zh-CN" dirty="0"/>
              <a:t>(</a:t>
            </a:r>
            <a:r>
              <a:rPr lang="en-US" altLang="zh-CN" dirty="0" err="1"/>
              <a:t>Fama</a:t>
            </a:r>
            <a:r>
              <a:rPr lang="en-US" altLang="zh-CN" dirty="0"/>
              <a:t> and Jensen, 1983)</a:t>
            </a:r>
            <a:r>
              <a:rPr lang="zh-CN" altLang="zh-CN" dirty="0"/>
              <a:t>。根据这一理论</a:t>
            </a:r>
            <a:r>
              <a:rPr lang="en-US" altLang="zh-CN" dirty="0"/>
              <a:t>,</a:t>
            </a:r>
            <a:r>
              <a:rPr lang="zh-CN" altLang="zh-CN" dirty="0"/>
              <a:t>女性董事比男性董事具有更强的监督能力</a:t>
            </a:r>
            <a:r>
              <a:rPr lang="en-US" altLang="zh-CN" dirty="0"/>
              <a:t>,</a:t>
            </a:r>
            <a:r>
              <a:rPr lang="zh-CN" altLang="zh-CN" dirty="0"/>
              <a:t>因为女性董事更勤勉</a:t>
            </a:r>
            <a:r>
              <a:rPr lang="en-US" altLang="zh-CN" dirty="0"/>
              <a:t>,</a:t>
            </a:r>
            <a:r>
              <a:rPr lang="zh-CN" altLang="zh-CN" dirty="0"/>
              <a:t>出席率也高于男性董事</a:t>
            </a:r>
            <a:r>
              <a:rPr lang="en-US" altLang="zh-CN" dirty="0"/>
              <a:t>;</a:t>
            </a:r>
            <a:r>
              <a:rPr lang="zh-CN" altLang="zh-CN" dirty="0"/>
              <a:t>同时</a:t>
            </a:r>
            <a:r>
              <a:rPr lang="en-US" altLang="zh-CN" dirty="0"/>
              <a:t>,</a:t>
            </a:r>
            <a:r>
              <a:rPr lang="zh-CN" altLang="zh-CN" dirty="0"/>
              <a:t>女性董事人数较多的公司</a:t>
            </a:r>
            <a:r>
              <a:rPr lang="en-US" altLang="zh-CN" dirty="0"/>
              <a:t>,</a:t>
            </a:r>
            <a:r>
              <a:rPr lang="zh-CN" altLang="zh-CN" dirty="0"/>
              <a:t>其男性董事出席率较高。董事会中女性所占比例越大</a:t>
            </a:r>
            <a:r>
              <a:rPr lang="en-US" altLang="zh-CN" dirty="0"/>
              <a:t>,</a:t>
            </a:r>
            <a:r>
              <a:rPr lang="zh-CN" altLang="zh-CN" dirty="0"/>
              <a:t>其首席执行官更替越频繁。因此</a:t>
            </a:r>
            <a:r>
              <a:rPr lang="en-US" altLang="zh-CN" dirty="0"/>
              <a:t>,</a:t>
            </a:r>
            <a:r>
              <a:rPr lang="zh-CN" altLang="zh-CN" dirty="0"/>
              <a:t>女性董事在公司治理中表现出较强的管理能力</a:t>
            </a:r>
            <a:r>
              <a:rPr lang="en-US" altLang="zh-CN" dirty="0"/>
              <a:t>,</a:t>
            </a:r>
            <a:r>
              <a:rPr lang="zh-CN" altLang="zh-CN" dirty="0"/>
              <a:t>从而缓解了公司的委托代理问题</a:t>
            </a:r>
            <a:r>
              <a:rPr lang="en-US" altLang="zh-CN" dirty="0"/>
              <a:t>(Adams and Ferreira, 2009)</a:t>
            </a:r>
            <a:r>
              <a:rPr lang="zh-CN" altLang="zh-CN" dirty="0"/>
              <a:t>。 </a:t>
            </a:r>
          </a:p>
          <a:p>
            <a:r>
              <a:rPr lang="zh-CN" altLang="zh-CN" dirty="0"/>
              <a:t>然而</a:t>
            </a:r>
            <a:r>
              <a:rPr lang="en-US" altLang="zh-CN" dirty="0"/>
              <a:t>,</a:t>
            </a:r>
            <a:r>
              <a:rPr lang="zh-CN" altLang="zh-CN" dirty="0"/>
              <a:t>女性董事的监督角色并不一定都会产生积极的影响</a:t>
            </a:r>
            <a:r>
              <a:rPr lang="en-US" altLang="zh-CN" dirty="0"/>
              <a:t>,</a:t>
            </a:r>
            <a:r>
              <a:rPr lang="zh-CN" altLang="zh-CN" dirty="0"/>
              <a:t>只有在公司治理水平低下的情况下</a:t>
            </a:r>
            <a:r>
              <a:rPr lang="en-US" altLang="zh-CN" dirty="0"/>
              <a:t>,</a:t>
            </a:r>
            <a:r>
              <a:rPr lang="zh-CN" altLang="zh-CN" dirty="0"/>
              <a:t>性别多元化的董事会才会对公司更加有利。</a:t>
            </a:r>
          </a:p>
          <a:p>
            <a:endParaRPr lang="zh-CN" altLang="en-US" dirty="0"/>
          </a:p>
        </p:txBody>
      </p:sp>
    </p:spTree>
    <p:extLst>
      <p:ext uri="{BB962C8B-B14F-4D97-AF65-F5344CB8AC3E}">
        <p14:creationId xmlns:p14="http://schemas.microsoft.com/office/powerpoint/2010/main" val="134825731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zh-CN" altLang="zh-CN" dirty="0" smtClean="0">
                <a:effectLst/>
              </a:rPr>
              <a:t>三</a:t>
            </a:r>
            <a:r>
              <a:rPr lang="zh-CN" altLang="zh-CN" dirty="0">
                <a:effectLst/>
              </a:rPr>
              <a:t>节　董事会的性别结构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董事会性别结构</a:t>
            </a:r>
            <a:r>
              <a:rPr lang="en-US" altLang="zh-CN" sz="2600" b="1" dirty="0">
                <a:latin typeface="黑体" panose="02010609060101010101" pitchFamily="49" charset="-122"/>
                <a:ea typeface="黑体" panose="02010609060101010101" pitchFamily="49" charset="-122"/>
              </a:rPr>
              <a:t>: </a:t>
            </a:r>
            <a:r>
              <a:rPr lang="zh-CN" altLang="zh-CN" sz="2600" b="1" dirty="0">
                <a:latin typeface="黑体" panose="02010609060101010101" pitchFamily="49" charset="-122"/>
                <a:ea typeface="黑体" panose="02010609060101010101" pitchFamily="49" charset="-122"/>
              </a:rPr>
              <a:t>资源依赖理论观</a:t>
            </a:r>
          </a:p>
          <a:p>
            <a:r>
              <a:rPr lang="zh-CN" altLang="zh-CN" dirty="0"/>
              <a:t>首先</a:t>
            </a:r>
            <a:r>
              <a:rPr lang="en-US" altLang="zh-CN" dirty="0"/>
              <a:t>,</a:t>
            </a:r>
            <a:r>
              <a:rPr lang="zh-CN" altLang="zh-CN" dirty="0"/>
              <a:t>女性董事将会影响董事会的建议与咨询功能。</a:t>
            </a:r>
          </a:p>
          <a:p>
            <a:r>
              <a:rPr lang="zh-CN" altLang="zh-CN" dirty="0"/>
              <a:t>其次</a:t>
            </a:r>
            <a:r>
              <a:rPr lang="en-US" altLang="zh-CN" dirty="0"/>
              <a:t>,</a:t>
            </a:r>
            <a:r>
              <a:rPr lang="zh-CN" altLang="zh-CN" dirty="0"/>
              <a:t>董事会性别多元化有助于提高公司的社会认可。</a:t>
            </a:r>
          </a:p>
          <a:p>
            <a:r>
              <a:rPr lang="zh-CN" altLang="zh-CN" dirty="0"/>
              <a:t>最后</a:t>
            </a:r>
            <a:r>
              <a:rPr lang="en-US" altLang="zh-CN" dirty="0"/>
              <a:t>,</a:t>
            </a:r>
            <a:r>
              <a:rPr lang="zh-CN" altLang="zh-CN" dirty="0"/>
              <a:t>女性董事的参与对提升董事会成员间的沟通渠道有重要作用。</a:t>
            </a:r>
          </a:p>
          <a:p>
            <a:endParaRPr lang="zh-CN" altLang="en-US" dirty="0"/>
          </a:p>
        </p:txBody>
      </p:sp>
    </p:spTree>
    <p:extLst>
      <p:ext uri="{BB962C8B-B14F-4D97-AF65-F5344CB8AC3E}">
        <p14:creationId xmlns:p14="http://schemas.microsoft.com/office/powerpoint/2010/main" val="15246849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zh-CN" altLang="zh-CN" dirty="0" smtClean="0">
                <a:effectLst/>
              </a:rPr>
              <a:t>三</a:t>
            </a:r>
            <a:r>
              <a:rPr lang="zh-CN" altLang="zh-CN" dirty="0">
                <a:effectLst/>
              </a:rPr>
              <a:t>节　董事会的性别结构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 董事会性别结构</a:t>
            </a:r>
            <a:r>
              <a:rPr lang="en-US" altLang="zh-CN" sz="2600" b="1" dirty="0">
                <a:latin typeface="黑体" panose="02010609060101010101" pitchFamily="49" charset="-122"/>
                <a:ea typeface="黑体" panose="02010609060101010101" pitchFamily="49" charset="-122"/>
              </a:rPr>
              <a:t>: </a:t>
            </a:r>
            <a:r>
              <a:rPr lang="zh-CN" altLang="zh-CN" sz="2600" b="1" dirty="0">
                <a:latin typeface="黑体" panose="02010609060101010101" pitchFamily="49" charset="-122"/>
                <a:ea typeface="黑体" panose="02010609060101010101" pitchFamily="49" charset="-122"/>
              </a:rPr>
              <a:t>行为经济学理论观</a:t>
            </a:r>
          </a:p>
          <a:p>
            <a:r>
              <a:rPr lang="zh-CN" altLang="zh-CN" dirty="0"/>
              <a:t>心理学、行为经济学等研究表明</a:t>
            </a:r>
            <a:r>
              <a:rPr lang="en-US" altLang="zh-CN" dirty="0"/>
              <a:t>,</a:t>
            </a:r>
            <a:r>
              <a:rPr lang="zh-CN" altLang="zh-CN" dirty="0"/>
              <a:t>女性比男性具有更高的风险规避水平</a:t>
            </a:r>
            <a:r>
              <a:rPr lang="zh-CN" altLang="zh-CN" dirty="0" smtClean="0"/>
              <a:t>。</a:t>
            </a:r>
            <a:endParaRPr lang="en-US" altLang="zh-CN" dirty="0" smtClean="0"/>
          </a:p>
          <a:p>
            <a:r>
              <a:rPr lang="zh-CN" altLang="zh-CN" dirty="0" smtClean="0"/>
              <a:t>首先</a:t>
            </a:r>
            <a:r>
              <a:rPr lang="en-US" altLang="zh-CN" dirty="0"/>
              <a:t>,</a:t>
            </a:r>
            <a:r>
              <a:rPr lang="zh-CN" altLang="zh-CN" dirty="0"/>
              <a:t>当面对不确定的情况时</a:t>
            </a:r>
            <a:r>
              <a:rPr lang="en-US" altLang="zh-CN" dirty="0"/>
              <a:t>,</a:t>
            </a:r>
            <a:r>
              <a:rPr lang="zh-CN" altLang="zh-CN" dirty="0"/>
              <a:t>男性和女性的情绪反应存在差异</a:t>
            </a:r>
            <a:r>
              <a:rPr lang="en-US" altLang="zh-CN" dirty="0"/>
              <a:t>,</a:t>
            </a:r>
            <a:r>
              <a:rPr lang="zh-CN" altLang="zh-CN" dirty="0"/>
              <a:t>女性更加紧张、恐惧</a:t>
            </a:r>
            <a:r>
              <a:rPr lang="en-US" altLang="zh-CN" dirty="0"/>
              <a:t>,</a:t>
            </a:r>
            <a:r>
              <a:rPr lang="zh-CN" altLang="zh-CN" dirty="0"/>
              <a:t>并高估了出现负面情况的可能性</a:t>
            </a:r>
            <a:r>
              <a:rPr lang="en-US" altLang="zh-CN" dirty="0"/>
              <a:t>,</a:t>
            </a:r>
            <a:r>
              <a:rPr lang="zh-CN" altLang="zh-CN" dirty="0"/>
              <a:t>从而更容易避免风险。其次</a:t>
            </a:r>
            <a:r>
              <a:rPr lang="en-US" altLang="zh-CN" dirty="0"/>
              <a:t>,</a:t>
            </a:r>
            <a:r>
              <a:rPr lang="zh-CN" altLang="zh-CN" dirty="0"/>
              <a:t>男性往往比女性更有自信</a:t>
            </a:r>
            <a:r>
              <a:rPr lang="en-US" altLang="zh-CN" dirty="0"/>
              <a:t>,</a:t>
            </a:r>
            <a:r>
              <a:rPr lang="zh-CN" altLang="zh-CN" dirty="0"/>
              <a:t>相反</a:t>
            </a:r>
            <a:r>
              <a:rPr lang="en-US" altLang="zh-CN" dirty="0"/>
              <a:t>,</a:t>
            </a:r>
            <a:r>
              <a:rPr lang="zh-CN" altLang="zh-CN" dirty="0"/>
              <a:t>女性倾向于采取相对保守和稳重的策略。最后</a:t>
            </a:r>
            <a:r>
              <a:rPr lang="en-US" altLang="zh-CN" dirty="0"/>
              <a:t>,</a:t>
            </a:r>
            <a:r>
              <a:rPr lang="zh-CN" altLang="zh-CN" dirty="0"/>
              <a:t>男性对危险的看法和女性不一样。男性把危险情况看作一种挑战</a:t>
            </a:r>
            <a:r>
              <a:rPr lang="en-US" altLang="zh-CN" dirty="0"/>
              <a:t>,</a:t>
            </a:r>
            <a:r>
              <a:rPr lang="zh-CN" altLang="zh-CN" dirty="0"/>
              <a:t>而女性把它看作一种威胁</a:t>
            </a:r>
            <a:r>
              <a:rPr lang="en-US" altLang="zh-CN" dirty="0"/>
              <a:t>,</a:t>
            </a:r>
            <a:r>
              <a:rPr lang="zh-CN" altLang="zh-CN" dirty="0"/>
              <a:t>因此更容易采取规避行为</a:t>
            </a:r>
            <a:r>
              <a:rPr lang="en-US" altLang="zh-CN" dirty="0"/>
              <a:t>(Arch, 1993)</a:t>
            </a:r>
            <a:r>
              <a:rPr lang="zh-CN" altLang="zh-CN" dirty="0"/>
              <a:t>。</a:t>
            </a:r>
          </a:p>
          <a:p>
            <a:endParaRPr lang="zh-CN" altLang="en-US" dirty="0"/>
          </a:p>
        </p:txBody>
      </p:sp>
    </p:spTree>
    <p:extLst>
      <p:ext uri="{BB962C8B-B14F-4D97-AF65-F5344CB8AC3E}">
        <p14:creationId xmlns:p14="http://schemas.microsoft.com/office/powerpoint/2010/main" val="130720528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zh-CN" altLang="zh-CN" dirty="0" smtClean="0">
                <a:effectLst/>
              </a:rPr>
              <a:t>三</a:t>
            </a:r>
            <a:r>
              <a:rPr lang="zh-CN" altLang="zh-CN" dirty="0">
                <a:effectLst/>
              </a:rPr>
              <a:t>节　董事会的性别结构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 董事会性别结构</a:t>
            </a:r>
            <a:r>
              <a:rPr lang="en-US" altLang="zh-CN" sz="2600" b="1" dirty="0">
                <a:latin typeface="黑体" panose="02010609060101010101" pitchFamily="49" charset="-122"/>
                <a:ea typeface="黑体" panose="02010609060101010101" pitchFamily="49" charset="-122"/>
              </a:rPr>
              <a:t>: </a:t>
            </a:r>
            <a:r>
              <a:rPr lang="zh-CN" altLang="zh-CN" sz="2600" b="1" dirty="0">
                <a:latin typeface="黑体" panose="02010609060101010101" pitchFamily="49" charset="-122"/>
                <a:ea typeface="黑体" panose="02010609060101010101" pitchFamily="49" charset="-122"/>
              </a:rPr>
              <a:t>象征主义理论观</a:t>
            </a:r>
          </a:p>
          <a:p>
            <a:r>
              <a:rPr lang="zh-CN" altLang="zh-CN" dirty="0"/>
              <a:t>象征主义理论认为</a:t>
            </a:r>
            <a:r>
              <a:rPr lang="en-US" altLang="zh-CN" dirty="0"/>
              <a:t>,</a:t>
            </a:r>
            <a:r>
              <a:rPr lang="zh-CN" altLang="zh-CN" dirty="0"/>
              <a:t>高管团队中较少的女性或少数民族仅仅是一种“象征”</a:t>
            </a:r>
            <a:r>
              <a:rPr lang="en-US" altLang="zh-CN" dirty="0"/>
              <a:t>,</a:t>
            </a:r>
            <a:r>
              <a:rPr lang="zh-CN" altLang="zh-CN" dirty="0"/>
              <a:t>在极端情况下</a:t>
            </a:r>
            <a:r>
              <a:rPr lang="en-US" altLang="zh-CN" dirty="0"/>
              <a:t>,</a:t>
            </a:r>
            <a:r>
              <a:rPr lang="zh-CN" altLang="zh-CN" dirty="0"/>
              <a:t>她们甚至是特定人群</a:t>
            </a:r>
            <a:r>
              <a:rPr lang="en-US" altLang="zh-CN" dirty="0"/>
              <a:t>(</a:t>
            </a:r>
            <a:r>
              <a:rPr lang="zh-CN" altLang="zh-CN" dirty="0"/>
              <a:t>如性别和种族</a:t>
            </a:r>
            <a:r>
              <a:rPr lang="en-US" altLang="zh-CN" dirty="0"/>
              <a:t>)</a:t>
            </a:r>
            <a:r>
              <a:rPr lang="zh-CN" altLang="zh-CN" dirty="0"/>
              <a:t>的唯一代表。在象征主义理论看来</a:t>
            </a:r>
            <a:r>
              <a:rPr lang="en-US" altLang="zh-CN" dirty="0"/>
              <a:t>,</a:t>
            </a:r>
            <a:r>
              <a:rPr lang="zh-CN" altLang="zh-CN" dirty="0"/>
              <a:t>企业聘用女性董事等少数代表只是为了满足法律对</a:t>
            </a:r>
            <a:r>
              <a:rPr lang="en-US" altLang="zh-CN" dirty="0"/>
              <a:t>(</a:t>
            </a:r>
            <a:r>
              <a:rPr lang="zh-CN" altLang="zh-CN" dirty="0"/>
              <a:t>性别和种族</a:t>
            </a:r>
            <a:r>
              <a:rPr lang="en-US" altLang="zh-CN" dirty="0"/>
              <a:t>)</a:t>
            </a:r>
            <a:r>
              <a:rPr lang="zh-CN" altLang="zh-CN" dirty="0"/>
              <a:t>消除歧视的规定</a:t>
            </a:r>
            <a:r>
              <a:rPr lang="en-US" altLang="zh-CN" dirty="0"/>
              <a:t>,</a:t>
            </a:r>
            <a:r>
              <a:rPr lang="zh-CN" altLang="zh-CN" dirty="0"/>
              <a:t>而女性董事并没有充分参与企业决策。因此</a:t>
            </a:r>
            <a:r>
              <a:rPr lang="en-US" altLang="zh-CN" dirty="0"/>
              <a:t>,</a:t>
            </a:r>
            <a:r>
              <a:rPr lang="zh-CN" altLang="zh-CN" dirty="0"/>
              <a:t>女性董事在董事会中更容易成为内外部利益相关者的象征</a:t>
            </a:r>
            <a:r>
              <a:rPr lang="en-US" altLang="zh-CN" dirty="0"/>
              <a:t>,</a:t>
            </a:r>
            <a:r>
              <a:rPr lang="zh-CN" altLang="zh-CN" dirty="0"/>
              <a:t>其在公司决策中的影响力极其有限</a:t>
            </a:r>
            <a:r>
              <a:rPr lang="en-US" altLang="zh-CN" dirty="0"/>
              <a:t>(</a:t>
            </a:r>
            <a:r>
              <a:rPr lang="en-US" altLang="zh-CN" dirty="0" err="1"/>
              <a:t>Kanter</a:t>
            </a:r>
            <a:r>
              <a:rPr lang="en-US" altLang="zh-CN" dirty="0"/>
              <a:t>, 1977)</a:t>
            </a:r>
            <a:r>
              <a:rPr lang="zh-CN" altLang="zh-CN" dirty="0"/>
              <a:t>。</a:t>
            </a:r>
          </a:p>
          <a:p>
            <a:r>
              <a:rPr lang="zh-CN" altLang="zh-CN" dirty="0"/>
              <a:t>象征是指人们满足某个特定工作职位的形式要件</a:t>
            </a:r>
            <a:r>
              <a:rPr lang="en-US" altLang="zh-CN" dirty="0"/>
              <a:t>,</a:t>
            </a:r>
            <a:r>
              <a:rPr lang="zh-CN" altLang="zh-CN" dirty="0"/>
              <a:t>却不拥有工作职位所需要的附属特征。</a:t>
            </a:r>
          </a:p>
          <a:p>
            <a:endParaRPr lang="zh-CN" altLang="en-US" dirty="0"/>
          </a:p>
        </p:txBody>
      </p:sp>
    </p:spTree>
    <p:extLst>
      <p:ext uri="{BB962C8B-B14F-4D97-AF65-F5344CB8AC3E}">
        <p14:creationId xmlns:p14="http://schemas.microsoft.com/office/powerpoint/2010/main" val="2209123374"/>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a:t>
            </a:r>
            <a:r>
              <a:rPr lang="zh-CN" altLang="zh-CN" dirty="0" smtClean="0">
                <a:effectLst/>
              </a:rPr>
              <a:t>三</a:t>
            </a:r>
            <a:r>
              <a:rPr lang="zh-CN" altLang="zh-CN" dirty="0">
                <a:effectLst/>
              </a:rPr>
              <a:t>节　董事会的性别结构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六、 董事会中的性别结构</a:t>
            </a:r>
            <a:r>
              <a:rPr lang="en-US" altLang="zh-CN" sz="2600" b="1" dirty="0">
                <a:latin typeface="黑体" panose="02010609060101010101" pitchFamily="49" charset="-122"/>
                <a:ea typeface="黑体" panose="02010609060101010101" pitchFamily="49" charset="-122"/>
              </a:rPr>
              <a:t>: </a:t>
            </a:r>
            <a:r>
              <a:rPr lang="zh-CN" altLang="zh-CN" sz="2600" b="1" dirty="0">
                <a:latin typeface="黑体" panose="02010609060101010101" pitchFamily="49" charset="-122"/>
                <a:ea typeface="黑体" panose="02010609060101010101" pitchFamily="49" charset="-122"/>
              </a:rPr>
              <a:t>中国实践</a:t>
            </a:r>
          </a:p>
          <a:p>
            <a:r>
              <a:rPr lang="en-US" altLang="zh-CN" dirty="0"/>
              <a:t>Liu</a:t>
            </a:r>
            <a:r>
              <a:rPr lang="zh-CN" altLang="zh-CN" dirty="0"/>
              <a:t>等</a:t>
            </a:r>
            <a:r>
              <a:rPr lang="en-US" altLang="zh-CN" dirty="0"/>
              <a:t>(2014)</a:t>
            </a:r>
            <a:r>
              <a:rPr lang="zh-CN" altLang="zh-CN" dirty="0"/>
              <a:t>利用中国</a:t>
            </a:r>
            <a:r>
              <a:rPr lang="en-US" altLang="zh-CN" dirty="0"/>
              <a:t>1999</a:t>
            </a:r>
            <a:r>
              <a:rPr lang="zh-CN" altLang="zh-CN" dirty="0"/>
              <a:t>—</a:t>
            </a:r>
            <a:r>
              <a:rPr lang="en-US" altLang="zh-CN" dirty="0"/>
              <a:t>2011</a:t>
            </a:r>
            <a:r>
              <a:rPr lang="zh-CN" altLang="zh-CN" dirty="0"/>
              <a:t>年的数据</a:t>
            </a:r>
            <a:r>
              <a:rPr lang="en-US" altLang="zh-CN" dirty="0"/>
              <a:t>,</a:t>
            </a:r>
            <a:r>
              <a:rPr lang="zh-CN" altLang="zh-CN" dirty="0"/>
              <a:t>对董事会性别多元化与企业绩效之间的关系进行了实证研究</a:t>
            </a:r>
            <a:r>
              <a:rPr lang="en-US" altLang="zh-CN" dirty="0"/>
              <a:t>,</a:t>
            </a:r>
            <a:r>
              <a:rPr lang="zh-CN" altLang="zh-CN" dirty="0"/>
              <a:t>结果表明</a:t>
            </a:r>
            <a:r>
              <a:rPr lang="en-US" altLang="zh-CN" dirty="0"/>
              <a:t>,</a:t>
            </a:r>
            <a:r>
              <a:rPr lang="zh-CN" altLang="zh-CN" dirty="0"/>
              <a:t>董事会性别多元化与企业绩效之间存在着显著的正相关关系</a:t>
            </a:r>
            <a:r>
              <a:rPr lang="en-US" altLang="zh-CN" dirty="0"/>
              <a:t>,</a:t>
            </a:r>
            <a:r>
              <a:rPr lang="zh-CN" altLang="zh-CN" dirty="0"/>
              <a:t>且三个或三个以上女性董事对企业绩效的影响更为显著</a:t>
            </a:r>
            <a:r>
              <a:rPr lang="zh-CN" altLang="zh-CN" dirty="0" smtClean="0"/>
              <a:t>。</a:t>
            </a:r>
            <a:endParaRPr lang="en-US" altLang="zh-CN" dirty="0" smtClean="0"/>
          </a:p>
          <a:p>
            <a:r>
              <a:rPr lang="zh-CN" altLang="zh-CN" dirty="0" smtClean="0"/>
              <a:t>祝</a:t>
            </a:r>
            <a:r>
              <a:rPr lang="zh-CN" altLang="zh-CN" dirty="0"/>
              <a:t>继高等</a:t>
            </a:r>
            <a:r>
              <a:rPr lang="en-US" altLang="zh-CN" dirty="0"/>
              <a:t>(2012)</a:t>
            </a:r>
            <a:r>
              <a:rPr lang="zh-CN" altLang="zh-CN" dirty="0"/>
              <a:t>通过</a:t>
            </a:r>
            <a:r>
              <a:rPr lang="en-US" altLang="zh-CN" dirty="0"/>
              <a:t>2007</a:t>
            </a:r>
            <a:r>
              <a:rPr lang="zh-CN" altLang="zh-CN" dirty="0"/>
              <a:t>—</a:t>
            </a:r>
            <a:r>
              <a:rPr lang="en-US" altLang="zh-CN" dirty="0"/>
              <a:t>2009</a:t>
            </a:r>
            <a:r>
              <a:rPr lang="zh-CN" altLang="zh-CN" dirty="0"/>
              <a:t>年中国上市公司实证研究发现</a:t>
            </a:r>
            <a:r>
              <a:rPr lang="en-US" altLang="zh-CN" dirty="0"/>
              <a:t>,</a:t>
            </a:r>
            <a:r>
              <a:rPr lang="zh-CN" altLang="zh-CN" dirty="0"/>
              <a:t>当面临不确定环境时</a:t>
            </a:r>
            <a:r>
              <a:rPr lang="en-US" altLang="zh-CN" dirty="0"/>
              <a:t>,</a:t>
            </a:r>
            <a:r>
              <a:rPr lang="zh-CN" altLang="zh-CN" dirty="0"/>
              <a:t>女性的风险规避行为有利于降低企业的过度投资动机。当女性董事比例较高时</a:t>
            </a:r>
            <a:r>
              <a:rPr lang="en-US" altLang="zh-CN" dirty="0"/>
              <a:t>,</a:t>
            </a:r>
            <a:r>
              <a:rPr lang="zh-CN" altLang="zh-CN" dirty="0"/>
              <a:t>企业的投资水平下降得较快</a:t>
            </a:r>
            <a:r>
              <a:rPr lang="en-US" altLang="zh-CN" dirty="0"/>
              <a:t>,</a:t>
            </a:r>
            <a:r>
              <a:rPr lang="zh-CN" altLang="zh-CN" dirty="0"/>
              <a:t>同时会减少企业的长期负债</a:t>
            </a:r>
            <a:r>
              <a:rPr lang="en-US" altLang="zh-CN" dirty="0"/>
              <a:t>,</a:t>
            </a:r>
            <a:r>
              <a:rPr lang="zh-CN" altLang="zh-CN" dirty="0"/>
              <a:t>增强企业的债务融资能力</a:t>
            </a:r>
            <a:r>
              <a:rPr lang="en-US" altLang="zh-CN" dirty="0"/>
              <a:t>,</a:t>
            </a:r>
            <a:r>
              <a:rPr lang="zh-CN" altLang="zh-CN" dirty="0"/>
              <a:t>从而为企业的投资提供更多的机会。</a:t>
            </a:r>
          </a:p>
          <a:p>
            <a:endParaRPr lang="zh-CN" altLang="en-US" dirty="0"/>
          </a:p>
        </p:txBody>
      </p:sp>
    </p:spTree>
    <p:extLst>
      <p:ext uri="{BB962C8B-B14F-4D97-AF65-F5344CB8AC3E}">
        <p14:creationId xmlns:p14="http://schemas.microsoft.com/office/powerpoint/2010/main" val="1675970684"/>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董事长与</a:t>
            </a:r>
            <a:r>
              <a:rPr lang="en-US" altLang="zh-CN" dirty="0">
                <a:effectLst/>
              </a:rPr>
              <a:t>CEO</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董事长与</a:t>
            </a:r>
            <a:r>
              <a:rPr lang="en-US" altLang="zh-CN" sz="2600" b="1" dirty="0">
                <a:latin typeface="黑体" panose="02010609060101010101" pitchFamily="49" charset="-122"/>
                <a:ea typeface="黑体" panose="02010609060101010101" pitchFamily="49" charset="-122"/>
              </a:rPr>
              <a:t>CEO: </a:t>
            </a:r>
            <a:r>
              <a:rPr lang="zh-CN" altLang="zh-CN" sz="2600" b="1" dirty="0">
                <a:latin typeface="黑体" panose="02010609060101010101" pitchFamily="49" charset="-122"/>
                <a:ea typeface="黑体" panose="02010609060101010101" pitchFamily="49" charset="-122"/>
              </a:rPr>
              <a:t>合二为一还是分设</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董事长与</a:t>
            </a:r>
            <a:r>
              <a:rPr lang="en-US" altLang="zh-CN" sz="2200" b="1" dirty="0">
                <a:latin typeface="楷体" panose="02010609060101010101" pitchFamily="49" charset="-122"/>
                <a:ea typeface="楷体" panose="02010609060101010101" pitchFamily="49" charset="-122"/>
              </a:rPr>
              <a:t>CEO</a:t>
            </a:r>
            <a:r>
              <a:rPr lang="zh-CN" altLang="zh-CN" sz="2200" b="1" dirty="0">
                <a:latin typeface="楷体" panose="02010609060101010101" pitchFamily="49" charset="-122"/>
                <a:ea typeface="楷体" panose="02010609060101010101" pitchFamily="49" charset="-122"/>
              </a:rPr>
              <a:t>的职位</a:t>
            </a:r>
            <a:r>
              <a:rPr lang="zh-CN" altLang="zh-CN" sz="2200" b="1" dirty="0">
                <a:latin typeface="楷体" panose="02010609060101010101" pitchFamily="49" charset="-122"/>
                <a:ea typeface="楷体" panose="02010609060101010101" pitchFamily="49" charset="-122"/>
              </a:rPr>
              <a:t>设置</a:t>
            </a:r>
          </a:p>
          <a:p>
            <a:r>
              <a:rPr lang="zh-CN" altLang="zh-CN" dirty="0"/>
              <a:t>两职合一的例子很多</a:t>
            </a:r>
            <a:r>
              <a:rPr lang="en-US" altLang="zh-CN" dirty="0"/>
              <a:t>,</a:t>
            </a:r>
            <a:r>
              <a:rPr lang="zh-CN" altLang="zh-CN" dirty="0"/>
              <a:t>两职分离的企业也不少。从两种领导权设置的公司实践情况看</a:t>
            </a:r>
            <a:r>
              <a:rPr lang="en-US" altLang="zh-CN" dirty="0"/>
              <a:t>,</a:t>
            </a:r>
            <a:r>
              <a:rPr lang="zh-CN" altLang="zh-CN" dirty="0"/>
              <a:t>最初</a:t>
            </a:r>
            <a:r>
              <a:rPr lang="en-US" altLang="zh-CN" dirty="0"/>
              <a:t>,</a:t>
            </a:r>
            <a:r>
              <a:rPr lang="zh-CN" altLang="zh-CN" dirty="0"/>
              <a:t>各国的公司大多采用两职合一的领导权设置。然而</a:t>
            </a:r>
            <a:r>
              <a:rPr lang="en-US" altLang="zh-CN" dirty="0"/>
              <a:t>,</a:t>
            </a:r>
            <a:r>
              <a:rPr lang="zh-CN" altLang="zh-CN" dirty="0"/>
              <a:t>在过去</a:t>
            </a:r>
            <a:r>
              <a:rPr lang="en-US" altLang="zh-CN" dirty="0"/>
              <a:t>20</a:t>
            </a:r>
            <a:r>
              <a:rPr lang="zh-CN" altLang="zh-CN" dirty="0"/>
              <a:t>年</a:t>
            </a:r>
            <a:r>
              <a:rPr lang="en-US" altLang="zh-CN" dirty="0"/>
              <a:t>,</a:t>
            </a:r>
            <a:r>
              <a:rPr lang="zh-CN" altLang="zh-CN" dirty="0"/>
              <a:t>以英国为代表的国家开始以法律形式对公司的两职设置做出规定</a:t>
            </a:r>
            <a:r>
              <a:rPr lang="en-US" altLang="zh-CN" dirty="0"/>
              <a:t>,</a:t>
            </a:r>
            <a:r>
              <a:rPr lang="zh-CN" altLang="zh-CN" dirty="0"/>
              <a:t>要求符合一定条件的公司</a:t>
            </a:r>
            <a:r>
              <a:rPr lang="en-US" altLang="zh-CN" dirty="0"/>
              <a:t>(</a:t>
            </a:r>
            <a:r>
              <a:rPr lang="zh-CN" altLang="zh-CN" dirty="0"/>
              <a:t>如上市公司、某些行业公司</a:t>
            </a:r>
            <a:r>
              <a:rPr lang="en-US" altLang="zh-CN" dirty="0"/>
              <a:t>)</a:t>
            </a:r>
            <a:r>
              <a:rPr lang="zh-CN" altLang="zh-CN" dirty="0"/>
              <a:t>必须实现两职分离</a:t>
            </a:r>
            <a:r>
              <a:rPr lang="zh-CN" altLang="zh-CN" dirty="0" smtClean="0"/>
              <a:t>。</a:t>
            </a:r>
            <a:endParaRPr lang="en-US" altLang="zh-CN" dirty="0" smtClean="0"/>
          </a:p>
          <a:p>
            <a:r>
              <a:rPr lang="zh-CN" altLang="zh-CN" dirty="0" smtClean="0"/>
              <a:t>同时</a:t>
            </a:r>
            <a:r>
              <a:rPr lang="en-US" altLang="zh-CN" dirty="0" smtClean="0"/>
              <a:t>,</a:t>
            </a:r>
            <a:r>
              <a:rPr lang="zh-CN" altLang="zh-CN" dirty="0" smtClean="0"/>
              <a:t>来自投资者的压力也使得更多的公司开始考虑或已经采取两职分离的领导权设置。在各国的法律法规和投资者压力下</a:t>
            </a:r>
            <a:r>
              <a:rPr lang="en-US" altLang="zh-CN" dirty="0" smtClean="0"/>
              <a:t>,</a:t>
            </a:r>
            <a:r>
              <a:rPr lang="zh-CN" altLang="zh-CN" dirty="0" smtClean="0"/>
              <a:t>两职合一的公司大幅减少。</a:t>
            </a:r>
          </a:p>
        </p:txBody>
      </p:sp>
    </p:spTree>
    <p:extLst>
      <p:ext uri="{BB962C8B-B14F-4D97-AF65-F5344CB8AC3E}">
        <p14:creationId xmlns:p14="http://schemas.microsoft.com/office/powerpoint/2010/main" val="47885424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90286"/>
            <a:ext cx="12192000" cy="646331"/>
          </a:xfrm>
          <a:prstGeom prst="rect">
            <a:avLst/>
          </a:prstGeom>
          <a:noFill/>
        </p:spPr>
        <p:txBody>
          <a:bodyPr wrap="square" rtlCol="0">
            <a:spAutoFit/>
          </a:bodyPr>
          <a:lstStyle/>
          <a:p>
            <a:r>
              <a:rPr lang="zh-CN" altLang="en-US" sz="3600" b="1" dirty="0">
                <a:solidFill>
                  <a:prstClr val="white"/>
                </a:solidFill>
              </a:rPr>
              <a:t>                   本  章  目   录</a:t>
            </a:r>
            <a:endParaRPr lang="zh-CN" altLang="en-US" sz="3600" b="1" dirty="0">
              <a:solidFill>
                <a:prstClr val="white"/>
              </a:solidFill>
            </a:endParaRPr>
          </a:p>
        </p:txBody>
      </p:sp>
      <p:sp>
        <p:nvSpPr>
          <p:cNvPr id="28" name="文本框 27"/>
          <p:cNvSpPr txBox="1"/>
          <p:nvPr/>
        </p:nvSpPr>
        <p:spPr>
          <a:xfrm>
            <a:off x="152400" y="442686"/>
            <a:ext cx="12192000" cy="646331"/>
          </a:xfrm>
          <a:prstGeom prst="rect">
            <a:avLst/>
          </a:prstGeom>
          <a:noFill/>
        </p:spPr>
        <p:txBody>
          <a:bodyPr wrap="square" rtlCol="0">
            <a:spAutoFit/>
          </a:bodyPr>
          <a:lstStyle/>
          <a:p>
            <a:r>
              <a:rPr lang="zh-CN" altLang="en-US" sz="3600" b="1" dirty="0">
                <a:solidFill>
                  <a:prstClr val="black"/>
                </a:solidFill>
                <a:latin typeface="黑体" panose="02010609060101010101" pitchFamily="49" charset="-122"/>
                <a:ea typeface="黑体" panose="02010609060101010101" pitchFamily="49" charset="-122"/>
              </a:rPr>
              <a:t>         本 章 目 录</a:t>
            </a:r>
            <a:endParaRPr lang="zh-CN" altLang="en-US" sz="3600" b="1" dirty="0">
              <a:solidFill>
                <a:prstClr val="black"/>
              </a:solidFill>
              <a:latin typeface="黑体" panose="02010609060101010101" pitchFamily="49" charset="-122"/>
              <a:ea typeface="黑体" panose="02010609060101010101" pitchFamily="49" charset="-122"/>
            </a:endParaRPr>
          </a:p>
        </p:txBody>
      </p:sp>
      <p:grpSp>
        <p:nvGrpSpPr>
          <p:cNvPr id="2" name="组合 1"/>
          <p:cNvGrpSpPr/>
          <p:nvPr/>
        </p:nvGrpSpPr>
        <p:grpSpPr>
          <a:xfrm>
            <a:off x="1870430" y="2032754"/>
            <a:ext cx="6390109" cy="3909188"/>
            <a:chOff x="1870430" y="2032754"/>
            <a:chExt cx="6390109" cy="3909188"/>
          </a:xfrm>
        </p:grpSpPr>
        <p:grpSp>
          <p:nvGrpSpPr>
            <p:cNvPr id="35" name="Group 4"/>
            <p:cNvGrpSpPr/>
            <p:nvPr/>
          </p:nvGrpSpPr>
          <p:grpSpPr bwMode="auto">
            <a:xfrm>
              <a:off x="1870430" y="2032754"/>
              <a:ext cx="6390109" cy="639332"/>
              <a:chOff x="0" y="0"/>
              <a:chExt cx="2982" cy="288"/>
            </a:xfrm>
          </p:grpSpPr>
          <p:sp>
            <p:nvSpPr>
              <p:cNvPr id="4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4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a:t>
                </a:r>
                <a:r>
                  <a:rPr lang="zh-CN" altLang="en-US" sz="2000" dirty="0" smtClean="0">
                    <a:solidFill>
                      <a:prstClr val="black"/>
                    </a:solidFill>
                    <a:latin typeface="等线" panose="02010600030101010101" pitchFamily="2" charset="-122"/>
                    <a:ea typeface="等线" panose="02010600030101010101" pitchFamily="2" charset="-122"/>
                  </a:rPr>
                  <a:t>一</a:t>
                </a:r>
                <a:r>
                  <a:rPr lang="zh-CN" altLang="en-US" sz="2000" dirty="0">
                    <a:solidFill>
                      <a:prstClr val="black"/>
                    </a:solidFill>
                    <a:latin typeface="等线" panose="02010600030101010101" pitchFamily="2" charset="-122"/>
                    <a:ea typeface="等线" panose="02010600030101010101" pitchFamily="2" charset="-122"/>
                  </a:rPr>
                  <a:t>节　董事会及其职能</a:t>
                </a:r>
              </a:p>
            </p:txBody>
          </p:sp>
          <p:sp>
            <p:nvSpPr>
              <p:cNvPr id="4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6" name="Group 8"/>
            <p:cNvGrpSpPr/>
            <p:nvPr/>
          </p:nvGrpSpPr>
          <p:grpSpPr bwMode="auto">
            <a:xfrm>
              <a:off x="1870430" y="2869347"/>
              <a:ext cx="6390109" cy="639332"/>
              <a:chOff x="0" y="0"/>
              <a:chExt cx="2982" cy="288"/>
            </a:xfrm>
          </p:grpSpPr>
          <p:sp>
            <p:nvSpPr>
              <p:cNvPr id="4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4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第二节　董事会中的独立董事</a:t>
                </a:r>
              </a:p>
            </p:txBody>
          </p:sp>
          <p:sp>
            <p:nvSpPr>
              <p:cNvPr id="4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7" name="Group 12"/>
            <p:cNvGrpSpPr/>
            <p:nvPr/>
          </p:nvGrpSpPr>
          <p:grpSpPr bwMode="auto">
            <a:xfrm>
              <a:off x="1870430" y="3672916"/>
              <a:ext cx="6390109" cy="639332"/>
              <a:chOff x="0" y="0"/>
              <a:chExt cx="2982" cy="288"/>
            </a:xfrm>
          </p:grpSpPr>
          <p:sp>
            <p:nvSpPr>
              <p:cNvPr id="3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a:t>
                </a:r>
                <a:r>
                  <a:rPr lang="zh-CN" altLang="en-US" sz="2000" dirty="0" smtClean="0">
                    <a:solidFill>
                      <a:prstClr val="black"/>
                    </a:solidFill>
                    <a:latin typeface="等线" panose="02010600030101010101" pitchFamily="2" charset="-122"/>
                    <a:ea typeface="等线" panose="02010600030101010101" pitchFamily="2" charset="-122"/>
                  </a:rPr>
                  <a:t>三</a:t>
                </a:r>
                <a:r>
                  <a:rPr lang="zh-CN" altLang="en-US" sz="2000" dirty="0">
                    <a:solidFill>
                      <a:prstClr val="black"/>
                    </a:solidFill>
                    <a:latin typeface="等线" panose="02010600030101010101" pitchFamily="2" charset="-122"/>
                    <a:ea typeface="等线" panose="02010600030101010101" pitchFamily="2" charset="-122"/>
                  </a:rPr>
                  <a:t>节　董事会的性别结构</a:t>
                </a:r>
              </a:p>
            </p:txBody>
          </p:sp>
          <p:sp>
            <p:nvSpPr>
              <p:cNvPr id="4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1" name="Group 4"/>
            <p:cNvGrpSpPr/>
            <p:nvPr/>
          </p:nvGrpSpPr>
          <p:grpSpPr bwMode="auto">
            <a:xfrm>
              <a:off x="1870430" y="4468451"/>
              <a:ext cx="6390109" cy="639332"/>
              <a:chOff x="0" y="0"/>
              <a:chExt cx="2982" cy="288"/>
            </a:xfrm>
          </p:grpSpPr>
          <p:sp>
            <p:nvSpPr>
              <p:cNvPr id="32"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3"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第四节　董事长与</a:t>
                </a:r>
                <a:r>
                  <a:rPr lang="en-US" altLang="zh-CN" sz="2000" dirty="0">
                    <a:solidFill>
                      <a:prstClr val="black"/>
                    </a:solidFill>
                    <a:latin typeface="等线" panose="02010600030101010101" pitchFamily="2" charset="-122"/>
                    <a:ea typeface="等线" panose="02010600030101010101" pitchFamily="2" charset="-122"/>
                  </a:rPr>
                  <a:t>CEO</a:t>
                </a:r>
                <a:endParaRPr lang="zh-CN" altLang="en-US" sz="2000" dirty="0">
                  <a:solidFill>
                    <a:prstClr val="black"/>
                  </a:solidFill>
                  <a:latin typeface="等线" panose="02010600030101010101" pitchFamily="2" charset="-122"/>
                  <a:ea typeface="等线" panose="02010600030101010101" pitchFamily="2" charset="-122"/>
                </a:endParaRPr>
              </a:p>
            </p:txBody>
          </p:sp>
          <p:sp>
            <p:nvSpPr>
              <p:cNvPr id="34"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2" name="Group 8"/>
            <p:cNvGrpSpPr/>
            <p:nvPr/>
          </p:nvGrpSpPr>
          <p:grpSpPr bwMode="auto">
            <a:xfrm>
              <a:off x="1870430" y="5302610"/>
              <a:ext cx="6390109" cy="639332"/>
              <a:chOff x="0" y="0"/>
              <a:chExt cx="2982" cy="288"/>
            </a:xfrm>
          </p:grpSpPr>
          <p:sp>
            <p:nvSpPr>
              <p:cNvPr id="23"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4"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第五节　监事会</a:t>
                </a:r>
              </a:p>
            </p:txBody>
          </p:sp>
          <p:sp>
            <p:nvSpPr>
              <p:cNvPr id="25"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312538002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董事长与</a:t>
            </a:r>
            <a:r>
              <a:rPr lang="en-US" altLang="zh-CN" dirty="0">
                <a:effectLst/>
              </a:rPr>
              <a:t>CEO</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董事长与</a:t>
            </a:r>
            <a:r>
              <a:rPr lang="en-US" altLang="zh-CN" sz="2200" b="1" dirty="0">
                <a:latin typeface="楷体" panose="02010609060101010101" pitchFamily="49" charset="-122"/>
                <a:ea typeface="楷体" panose="02010609060101010101" pitchFamily="49" charset="-122"/>
              </a:rPr>
              <a:t>CEO</a:t>
            </a:r>
            <a:r>
              <a:rPr lang="zh-CN" altLang="zh-CN" sz="2200" b="1" dirty="0">
                <a:latin typeface="楷体" panose="02010609060101010101" pitchFamily="49" charset="-122"/>
                <a:ea typeface="楷体" panose="02010609060101010101" pitchFamily="49" charset="-122"/>
              </a:rPr>
              <a:t>职位设置对治理效率的影响</a:t>
            </a:r>
          </a:p>
          <a:p>
            <a:r>
              <a:rPr lang="zh-CN" altLang="zh-CN" dirty="0" smtClean="0"/>
              <a:t>两</a:t>
            </a:r>
            <a:r>
              <a:rPr lang="zh-CN" altLang="zh-CN" dirty="0"/>
              <a:t>职合一的支持者认为</a:t>
            </a:r>
            <a:r>
              <a:rPr lang="en-US" altLang="zh-CN" dirty="0"/>
              <a:t>,</a:t>
            </a:r>
            <a:r>
              <a:rPr lang="zh-CN" altLang="zh-CN" dirty="0"/>
              <a:t>董事长兼任</a:t>
            </a:r>
            <a:r>
              <a:rPr lang="en-US" altLang="zh-CN" dirty="0"/>
              <a:t>CEO</a:t>
            </a:r>
            <a:r>
              <a:rPr lang="zh-CN" altLang="zh-CN" dirty="0"/>
              <a:t>有助于提高决策效率</a:t>
            </a:r>
            <a:r>
              <a:rPr lang="en-US" altLang="zh-CN" dirty="0"/>
              <a:t>,</a:t>
            </a:r>
            <a:r>
              <a:rPr lang="zh-CN" altLang="zh-CN" dirty="0"/>
              <a:t>有利于企业适应瞬息万变的市场环境</a:t>
            </a:r>
            <a:r>
              <a:rPr lang="en-US" altLang="zh-CN" dirty="0"/>
              <a:t>,</a:t>
            </a:r>
            <a:r>
              <a:rPr lang="zh-CN" altLang="zh-CN" dirty="0"/>
              <a:t>如果分离则可能导致企业领导权力的模糊</a:t>
            </a:r>
            <a:r>
              <a:rPr lang="en-US" altLang="zh-CN" dirty="0"/>
              <a:t>,</a:t>
            </a:r>
            <a:r>
              <a:rPr lang="zh-CN" altLang="zh-CN" dirty="0"/>
              <a:t>造成双头领导</a:t>
            </a:r>
            <a:r>
              <a:rPr lang="zh-CN" altLang="zh-CN" dirty="0" smtClean="0"/>
              <a:t>。</a:t>
            </a:r>
            <a:endParaRPr lang="en-US" altLang="zh-CN" dirty="0" smtClean="0"/>
          </a:p>
          <a:p>
            <a:r>
              <a:rPr lang="zh-CN" altLang="zh-CN" dirty="0" smtClean="0"/>
              <a:t>支持</a:t>
            </a:r>
            <a:r>
              <a:rPr lang="zh-CN" altLang="zh-CN" dirty="0"/>
              <a:t>两职分离的观点是</a:t>
            </a:r>
            <a:r>
              <a:rPr lang="en-US" altLang="zh-CN" dirty="0"/>
              <a:t>,</a:t>
            </a:r>
            <a:r>
              <a:rPr lang="zh-CN" altLang="zh-CN" dirty="0"/>
              <a:t>如果董事长兼</a:t>
            </a:r>
            <a:r>
              <a:rPr lang="en-US" altLang="zh-CN" dirty="0"/>
              <a:t>CEO,</a:t>
            </a:r>
            <a:r>
              <a:rPr lang="zh-CN" altLang="zh-CN" dirty="0"/>
              <a:t>那么董事会的监督功能必然减弱</a:t>
            </a:r>
            <a:r>
              <a:rPr lang="en-US" altLang="zh-CN" dirty="0"/>
              <a:t>,CEO</a:t>
            </a:r>
            <a:r>
              <a:rPr lang="zh-CN" altLang="zh-CN" dirty="0"/>
              <a:t>的机会主义行为就会增加</a:t>
            </a:r>
            <a:r>
              <a:rPr lang="en-US" altLang="zh-CN" dirty="0"/>
              <a:t>,</a:t>
            </a:r>
            <a:r>
              <a:rPr lang="zh-CN" altLang="zh-CN" dirty="0"/>
              <a:t>从而损害企业的利益。双方都能在现实中找到支持自己观点的数据和证据</a:t>
            </a:r>
            <a:r>
              <a:rPr lang="en-US" altLang="zh-CN" dirty="0"/>
              <a:t>,</a:t>
            </a:r>
            <a:r>
              <a:rPr lang="zh-CN" altLang="zh-CN" dirty="0"/>
              <a:t>所以结论模糊。普遍接受的观点是</a:t>
            </a:r>
            <a:r>
              <a:rPr lang="en-US" altLang="zh-CN" dirty="0"/>
              <a:t>,</a:t>
            </a:r>
            <a:r>
              <a:rPr lang="zh-CN" altLang="zh-CN" dirty="0"/>
              <a:t>情境化的因素在这方面发挥着重要作用</a:t>
            </a:r>
            <a:r>
              <a:rPr lang="zh-CN" altLang="zh-CN" dirty="0" smtClean="0"/>
              <a:t>。</a:t>
            </a:r>
            <a:endParaRPr lang="en-US" altLang="zh-CN" dirty="0" smtClean="0"/>
          </a:p>
          <a:p>
            <a:r>
              <a:rPr lang="zh-CN" altLang="zh-CN" dirty="0"/>
              <a:t>解释两职设置是“两职合一”还是“两职分离”主要有两种理论</a:t>
            </a:r>
            <a:r>
              <a:rPr lang="en-US" altLang="zh-CN" dirty="0"/>
              <a:t>,</a:t>
            </a:r>
            <a:r>
              <a:rPr lang="zh-CN" altLang="zh-CN" dirty="0"/>
              <a:t>即委托代理理论与管家理论。根据委托代理理论</a:t>
            </a:r>
            <a:r>
              <a:rPr lang="en-US" altLang="zh-CN" dirty="0"/>
              <a:t>,</a:t>
            </a:r>
            <a:r>
              <a:rPr lang="zh-CN" altLang="zh-CN" dirty="0"/>
              <a:t>人具有自利、有限理性</a:t>
            </a:r>
            <a:r>
              <a:rPr lang="en-US" altLang="zh-CN" dirty="0"/>
              <a:t>,</a:t>
            </a:r>
            <a:r>
              <a:rPr lang="zh-CN" altLang="zh-CN" dirty="0"/>
              <a:t>因此企业有偷懒、机会主义倾向。而管家理论认为</a:t>
            </a:r>
            <a:r>
              <a:rPr lang="en-US" altLang="zh-CN" dirty="0"/>
              <a:t>,</a:t>
            </a:r>
            <a:r>
              <a:rPr lang="zh-CN" altLang="zh-CN" dirty="0"/>
              <a:t>总经理等高层管理者具有利他性和自律性</a:t>
            </a:r>
            <a:r>
              <a:rPr lang="en-US" altLang="zh-CN" dirty="0"/>
              <a:t>,</a:t>
            </a:r>
            <a:r>
              <a:rPr lang="zh-CN" altLang="zh-CN" dirty="0"/>
              <a:t>采取“两职合一”能够为他们提供一种激励机制</a:t>
            </a:r>
            <a:r>
              <a:rPr lang="en-US" altLang="zh-CN" dirty="0"/>
              <a:t>,</a:t>
            </a:r>
            <a:r>
              <a:rPr lang="zh-CN" altLang="zh-CN" dirty="0"/>
              <a:t>有利于提高公司的业绩。</a:t>
            </a:r>
          </a:p>
          <a:p>
            <a:endParaRPr lang="zh-CN" altLang="en-US" dirty="0"/>
          </a:p>
        </p:txBody>
      </p:sp>
    </p:spTree>
    <p:extLst>
      <p:ext uri="{BB962C8B-B14F-4D97-AF65-F5344CB8AC3E}">
        <p14:creationId xmlns:p14="http://schemas.microsoft.com/office/powerpoint/2010/main" val="176151217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董事长与</a:t>
            </a:r>
            <a:r>
              <a:rPr lang="en-US" altLang="zh-CN" dirty="0">
                <a:effectLst/>
              </a:rPr>
              <a:t>CEO</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两职设置的委托代理观</a:t>
            </a:r>
          </a:p>
          <a:p>
            <a:r>
              <a:rPr lang="zh-CN" altLang="zh-CN" dirty="0"/>
              <a:t>委托代理理论认为</a:t>
            </a:r>
            <a:r>
              <a:rPr lang="en-US" altLang="zh-CN" dirty="0"/>
              <a:t>,</a:t>
            </a:r>
            <a:r>
              <a:rPr lang="zh-CN" altLang="zh-CN" dirty="0"/>
              <a:t>由</a:t>
            </a:r>
            <a:r>
              <a:rPr lang="en-US" altLang="zh-CN" dirty="0"/>
              <a:t>CEO</a:t>
            </a:r>
            <a:r>
              <a:rPr lang="zh-CN" altLang="zh-CN" dirty="0"/>
              <a:t>担任董事长</a:t>
            </a:r>
            <a:r>
              <a:rPr lang="en-US" altLang="zh-CN" dirty="0"/>
              <a:t>,</a:t>
            </a:r>
            <a:r>
              <a:rPr lang="zh-CN" altLang="zh-CN" dirty="0"/>
              <a:t>会使董事会更加缺乏独立性、警惕性</a:t>
            </a:r>
            <a:r>
              <a:rPr lang="en-US" altLang="zh-CN" dirty="0"/>
              <a:t>,</a:t>
            </a:r>
            <a:r>
              <a:rPr lang="zh-CN" altLang="zh-CN" dirty="0"/>
              <a:t>增加代理成本</a:t>
            </a:r>
            <a:r>
              <a:rPr lang="en-US" altLang="zh-CN" dirty="0"/>
              <a:t>,</a:t>
            </a:r>
            <a:r>
              <a:rPr lang="zh-CN" altLang="zh-CN" dirty="0"/>
              <a:t>最终导致公司业绩下降</a:t>
            </a:r>
            <a:r>
              <a:rPr lang="en-US" altLang="zh-CN" dirty="0"/>
              <a:t>(Jensen, 1993)</a:t>
            </a:r>
            <a:r>
              <a:rPr lang="zh-CN" altLang="zh-CN" dirty="0"/>
              <a:t>。在此基础上</a:t>
            </a:r>
            <a:r>
              <a:rPr lang="en-US" altLang="zh-CN" dirty="0"/>
              <a:t>,</a:t>
            </a:r>
            <a:r>
              <a:rPr lang="zh-CN" altLang="zh-CN" dirty="0"/>
              <a:t>国内外学者从委托代理理论出发</a:t>
            </a:r>
            <a:r>
              <a:rPr lang="en-US" altLang="zh-CN" dirty="0"/>
              <a:t>,</a:t>
            </a:r>
            <a:r>
              <a:rPr lang="zh-CN" altLang="zh-CN" dirty="0"/>
              <a:t>实证检验了双职设置与企业绩效的关系</a:t>
            </a:r>
            <a:r>
              <a:rPr lang="en-US" altLang="zh-CN" dirty="0"/>
              <a:t>,</a:t>
            </a:r>
            <a:r>
              <a:rPr lang="zh-CN" altLang="zh-CN" dirty="0"/>
              <a:t>为双职设置与企业绩效的关系提供了实证依据。</a:t>
            </a:r>
          </a:p>
          <a:p>
            <a:r>
              <a:rPr lang="zh-CN" altLang="zh-CN" dirty="0"/>
              <a:t>总体而言</a:t>
            </a:r>
            <a:r>
              <a:rPr lang="en-US" altLang="zh-CN" dirty="0"/>
              <a:t>,</a:t>
            </a:r>
            <a:r>
              <a:rPr lang="zh-CN" altLang="zh-CN" dirty="0"/>
              <a:t>从委托代理理论的视角来看</a:t>
            </a:r>
            <a:r>
              <a:rPr lang="en-US" altLang="zh-CN" dirty="0"/>
              <a:t>,</a:t>
            </a:r>
            <a:r>
              <a:rPr lang="zh-CN" altLang="zh-CN" dirty="0"/>
              <a:t>两职合一将导致董事会的监督功能被弱化</a:t>
            </a:r>
            <a:r>
              <a:rPr lang="en-US" altLang="zh-CN" dirty="0"/>
              <a:t>,CEO</a:t>
            </a:r>
            <a:r>
              <a:rPr lang="zh-CN" altLang="zh-CN" dirty="0"/>
              <a:t>与股东之间的代理问题被加剧</a:t>
            </a:r>
            <a:r>
              <a:rPr lang="en-US" altLang="zh-CN" dirty="0"/>
              <a:t>,CEO</a:t>
            </a:r>
            <a:r>
              <a:rPr lang="zh-CN" altLang="zh-CN" dirty="0"/>
              <a:t>在薪酬激励、反收购条款、投资策略等方面更有优势</a:t>
            </a:r>
            <a:r>
              <a:rPr lang="en-US" altLang="zh-CN" dirty="0"/>
              <a:t>,</a:t>
            </a:r>
            <a:r>
              <a:rPr lang="zh-CN" altLang="zh-CN" dirty="0"/>
              <a:t>从而导致公司价值受损。</a:t>
            </a:r>
          </a:p>
          <a:p>
            <a:endParaRPr lang="zh-CN" altLang="en-US" dirty="0"/>
          </a:p>
        </p:txBody>
      </p:sp>
    </p:spTree>
    <p:extLst>
      <p:ext uri="{BB962C8B-B14F-4D97-AF65-F5344CB8AC3E}">
        <p14:creationId xmlns:p14="http://schemas.microsoft.com/office/powerpoint/2010/main" val="246252073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董事长与</a:t>
            </a:r>
            <a:r>
              <a:rPr lang="en-US" altLang="zh-CN" dirty="0">
                <a:effectLst/>
              </a:rPr>
              <a:t>CEO</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两职设置的管家理论观</a:t>
            </a:r>
          </a:p>
          <a:p>
            <a:r>
              <a:rPr lang="zh-CN" altLang="zh-CN" dirty="0"/>
              <a:t>管家理论认为</a:t>
            </a:r>
            <a:r>
              <a:rPr lang="en-US" altLang="zh-CN" dirty="0"/>
              <a:t>,</a:t>
            </a:r>
            <a:r>
              <a:rPr lang="zh-CN" altLang="zh-CN" dirty="0"/>
              <a:t>委托代理理论并不适用于行为主体的“机会主义”“懒惰”等假设</a:t>
            </a:r>
            <a:r>
              <a:rPr lang="en-US" altLang="zh-CN" dirty="0"/>
              <a:t>,</a:t>
            </a:r>
            <a:r>
              <a:rPr lang="zh-CN" altLang="zh-CN" dirty="0"/>
              <a:t>因为“自利”行为主体会理性地追求自身经济利益的最大化。然而</a:t>
            </a:r>
            <a:r>
              <a:rPr lang="en-US" altLang="zh-CN" dirty="0"/>
              <a:t>,</a:t>
            </a:r>
            <a:r>
              <a:rPr lang="zh-CN" altLang="zh-CN" dirty="0"/>
              <a:t>社会心理学与组织行为学的研究表明</a:t>
            </a:r>
            <a:r>
              <a:rPr lang="en-US" altLang="zh-CN" dirty="0"/>
              <a:t>,</a:t>
            </a:r>
            <a:r>
              <a:rPr lang="zh-CN" altLang="zh-CN" dirty="0"/>
              <a:t>行为人也会因完成艰巨任务而获得或增强内心满足感</a:t>
            </a:r>
            <a:r>
              <a:rPr lang="en-US" altLang="zh-CN" dirty="0"/>
              <a:t>,</a:t>
            </a:r>
            <a:r>
              <a:rPr lang="zh-CN" altLang="zh-CN" dirty="0"/>
              <a:t>行使职责与权威</a:t>
            </a:r>
            <a:r>
              <a:rPr lang="en-US" altLang="zh-CN" dirty="0"/>
              <a:t>,</a:t>
            </a:r>
            <a:r>
              <a:rPr lang="zh-CN" altLang="zh-CN" dirty="0"/>
              <a:t>得到同事与上司的认可等</a:t>
            </a:r>
            <a:r>
              <a:rPr lang="en-US" altLang="zh-CN" dirty="0"/>
              <a:t>(McClelland, 1961)</a:t>
            </a:r>
            <a:r>
              <a:rPr lang="zh-CN" altLang="zh-CN" dirty="0"/>
              <a:t>。管理者追求利润最大化的动机往往被内在的人性动机所抵消</a:t>
            </a:r>
            <a:r>
              <a:rPr lang="en-US" altLang="zh-CN" dirty="0"/>
              <a:t>,</a:t>
            </a:r>
            <a:r>
              <a:rPr lang="zh-CN" altLang="zh-CN" dirty="0"/>
              <a:t>即使某种行为对管理者本身并无益处</a:t>
            </a:r>
            <a:r>
              <a:rPr lang="en-US" altLang="zh-CN" dirty="0"/>
              <a:t>,</a:t>
            </a:r>
            <a:r>
              <a:rPr lang="zh-CN" altLang="zh-CN" dirty="0"/>
              <a:t>他也会出于责任而采取行动</a:t>
            </a:r>
            <a:r>
              <a:rPr lang="zh-CN" altLang="zh-CN" dirty="0" smtClean="0"/>
              <a:t>。</a:t>
            </a:r>
            <a:endParaRPr lang="en-US" altLang="zh-CN" dirty="0" smtClean="0"/>
          </a:p>
          <a:p>
            <a:r>
              <a:rPr lang="zh-CN" altLang="zh-CN" dirty="0" smtClean="0"/>
              <a:t>基于</a:t>
            </a:r>
            <a:r>
              <a:rPr lang="zh-CN" altLang="zh-CN" dirty="0"/>
              <a:t>此</a:t>
            </a:r>
            <a:r>
              <a:rPr lang="en-US" altLang="zh-CN" dirty="0"/>
              <a:t>,</a:t>
            </a:r>
            <a:r>
              <a:rPr lang="zh-CN" altLang="zh-CN" dirty="0"/>
              <a:t>高管集体行为比个体行为更能带来更高的效用</a:t>
            </a:r>
            <a:r>
              <a:rPr lang="en-US" altLang="zh-CN" dirty="0"/>
              <a:t>,</a:t>
            </a:r>
            <a:r>
              <a:rPr lang="zh-CN" altLang="zh-CN" dirty="0"/>
              <a:t>尽管其与股东之间存在着利益上的分歧</a:t>
            </a:r>
            <a:r>
              <a:rPr lang="en-US" altLang="zh-CN" dirty="0"/>
              <a:t>,</a:t>
            </a:r>
            <a:r>
              <a:rPr lang="zh-CN" altLang="zh-CN" dirty="0"/>
              <a:t>但高管仍然会按照委托人即股东的利益行事</a:t>
            </a:r>
            <a:r>
              <a:rPr lang="en-US" altLang="zh-CN" dirty="0"/>
              <a:t>,</a:t>
            </a:r>
            <a:r>
              <a:rPr lang="zh-CN" altLang="zh-CN" dirty="0"/>
              <a:t>在满足企业目标的前提下满足自身的需求</a:t>
            </a:r>
            <a:r>
              <a:rPr lang="en-US" altLang="zh-CN" dirty="0"/>
              <a:t>(Davis et al., 1997)</a:t>
            </a:r>
            <a:r>
              <a:rPr lang="zh-CN" altLang="zh-CN" dirty="0"/>
              <a:t>。</a:t>
            </a:r>
          </a:p>
          <a:p>
            <a:endParaRPr lang="zh-CN" altLang="en-US" dirty="0"/>
          </a:p>
        </p:txBody>
      </p:sp>
    </p:spTree>
    <p:extLst>
      <p:ext uri="{BB962C8B-B14F-4D97-AF65-F5344CB8AC3E}">
        <p14:creationId xmlns:p14="http://schemas.microsoft.com/office/powerpoint/2010/main" val="295004081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董事长与</a:t>
            </a:r>
            <a:r>
              <a:rPr lang="en-US" altLang="zh-CN" dirty="0">
                <a:effectLst/>
              </a:rPr>
              <a:t>CEO</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zh-CN" sz="2600" b="1" dirty="0">
                <a:latin typeface="黑体" panose="02010609060101010101" pitchFamily="49" charset="-122"/>
                <a:ea typeface="黑体" panose="02010609060101010101" pitchFamily="49" charset="-122"/>
              </a:rPr>
              <a:t>四、 两职设置的其他理论观点</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信息成本的影响作用</a:t>
            </a:r>
          </a:p>
          <a:p>
            <a:r>
              <a:rPr lang="zh-CN" altLang="zh-CN" dirty="0"/>
              <a:t>首先</a:t>
            </a:r>
            <a:r>
              <a:rPr lang="en-US" altLang="zh-CN" dirty="0"/>
              <a:t>,</a:t>
            </a:r>
            <a:r>
              <a:rPr lang="zh-CN" altLang="zh-CN" dirty="0"/>
              <a:t>人们认为</a:t>
            </a:r>
            <a:r>
              <a:rPr lang="en-US" altLang="zh-CN" dirty="0"/>
              <a:t>,</a:t>
            </a:r>
            <a:r>
              <a:rPr lang="zh-CN" altLang="zh-CN" dirty="0"/>
              <a:t>两职分离所造成的信息费用是最大的。</a:t>
            </a:r>
          </a:p>
          <a:p>
            <a:r>
              <a:rPr lang="zh-CN" altLang="zh-CN" dirty="0"/>
              <a:t>其次</a:t>
            </a:r>
            <a:r>
              <a:rPr lang="en-US" altLang="zh-CN" dirty="0"/>
              <a:t>,</a:t>
            </a:r>
            <a:r>
              <a:rPr lang="zh-CN" altLang="zh-CN" dirty="0"/>
              <a:t>当公司采取双职分离的领导权设置时</a:t>
            </a:r>
            <a:r>
              <a:rPr lang="en-US" altLang="zh-CN" dirty="0"/>
              <a:t>,</a:t>
            </a:r>
            <a:r>
              <a:rPr lang="zh-CN" altLang="zh-CN" dirty="0"/>
              <a:t>也会带来如下代价</a:t>
            </a:r>
            <a:r>
              <a:rPr lang="en-US" altLang="zh-CN" dirty="0"/>
              <a:t>: </a:t>
            </a:r>
            <a:r>
              <a:rPr lang="zh-CN" altLang="zh-CN" dirty="0"/>
              <a:t>第一</a:t>
            </a:r>
            <a:r>
              <a:rPr lang="en-US" altLang="zh-CN" dirty="0"/>
              <a:t>,</a:t>
            </a:r>
            <a:r>
              <a:rPr lang="zh-CN" altLang="zh-CN" dirty="0"/>
              <a:t>聘请非</a:t>
            </a:r>
            <a:r>
              <a:rPr lang="en-US" altLang="zh-CN" dirty="0"/>
              <a:t>CEO</a:t>
            </a:r>
            <a:r>
              <a:rPr lang="zh-CN" altLang="zh-CN" dirty="0"/>
              <a:t>的董事担任董事长</a:t>
            </a:r>
            <a:r>
              <a:rPr lang="en-US" altLang="zh-CN" dirty="0"/>
              <a:t>,</a:t>
            </a:r>
            <a:r>
              <a:rPr lang="zh-CN" altLang="zh-CN" dirty="0"/>
              <a:t>虽然可以降低</a:t>
            </a:r>
            <a:r>
              <a:rPr lang="en-US" altLang="zh-CN" dirty="0"/>
              <a:t>CEO</a:t>
            </a:r>
            <a:r>
              <a:rPr lang="zh-CN" altLang="zh-CN" dirty="0"/>
              <a:t>和股东间的代理成本</a:t>
            </a:r>
            <a:r>
              <a:rPr lang="en-US" altLang="zh-CN" dirty="0"/>
              <a:t>,</a:t>
            </a:r>
            <a:r>
              <a:rPr lang="zh-CN" altLang="zh-CN" dirty="0"/>
              <a:t>但是会带来对董事长的约束</a:t>
            </a:r>
            <a:r>
              <a:rPr lang="en-US" altLang="zh-CN" dirty="0"/>
              <a:t>,</a:t>
            </a:r>
            <a:r>
              <a:rPr lang="zh-CN" altLang="zh-CN" dirty="0"/>
              <a:t>即“谁来监督”的问题。第二</a:t>
            </a:r>
            <a:r>
              <a:rPr lang="en-US" altLang="zh-CN" dirty="0"/>
              <a:t>,</a:t>
            </a:r>
            <a:r>
              <a:rPr lang="zh-CN" altLang="zh-CN" dirty="0"/>
              <a:t>两职分离将导致领导权力分散</a:t>
            </a:r>
            <a:r>
              <a:rPr lang="en-US" altLang="zh-CN" dirty="0"/>
              <a:t>,</a:t>
            </a:r>
            <a:r>
              <a:rPr lang="zh-CN" altLang="zh-CN" dirty="0"/>
              <a:t>并可能引发</a:t>
            </a:r>
            <a:r>
              <a:rPr lang="en-US" altLang="zh-CN" dirty="0"/>
              <a:t>CEO</a:t>
            </a:r>
            <a:r>
              <a:rPr lang="zh-CN" altLang="zh-CN" dirty="0"/>
              <a:t>与董事长的竞争</a:t>
            </a:r>
            <a:r>
              <a:rPr lang="en-US" altLang="zh-CN" dirty="0"/>
              <a:t>,</a:t>
            </a:r>
            <a:r>
              <a:rPr lang="zh-CN" altLang="zh-CN" dirty="0"/>
              <a:t>从而导致双方利益冲突。第三</a:t>
            </a:r>
            <a:r>
              <a:rPr lang="en-US" altLang="zh-CN" dirty="0"/>
              <a:t>,</a:t>
            </a:r>
            <a:r>
              <a:rPr lang="zh-CN" altLang="zh-CN" dirty="0"/>
              <a:t>在一家公司中有两位发言人可能使外界感到迷惑。同样地</a:t>
            </a:r>
            <a:r>
              <a:rPr lang="en-US" altLang="zh-CN" dirty="0"/>
              <a:t>,</a:t>
            </a:r>
            <a:r>
              <a:rPr lang="zh-CN" altLang="zh-CN" dirty="0"/>
              <a:t>如果一家公司表现不佳</a:t>
            </a:r>
            <a:r>
              <a:rPr lang="en-US" altLang="zh-CN" dirty="0"/>
              <a:t>,</a:t>
            </a:r>
            <a:r>
              <a:rPr lang="zh-CN" altLang="zh-CN" dirty="0"/>
              <a:t>两职分离的公司就很难对其进行追责。第四</a:t>
            </a:r>
            <a:r>
              <a:rPr lang="en-US" altLang="zh-CN" dirty="0"/>
              <a:t>,</a:t>
            </a:r>
            <a:r>
              <a:rPr lang="zh-CN" altLang="zh-CN" dirty="0"/>
              <a:t>大量的公司采用两职合一作为</a:t>
            </a:r>
            <a:r>
              <a:rPr lang="en-US" altLang="zh-CN" dirty="0"/>
              <a:t>CEO</a:t>
            </a:r>
            <a:r>
              <a:rPr lang="zh-CN" altLang="zh-CN" dirty="0"/>
              <a:t>继任计划的一部分</a:t>
            </a:r>
            <a:r>
              <a:rPr lang="en-US" altLang="zh-CN" dirty="0"/>
              <a:t>,</a:t>
            </a:r>
            <a:r>
              <a:rPr lang="zh-CN" altLang="zh-CN" dirty="0"/>
              <a:t>当新任</a:t>
            </a:r>
            <a:r>
              <a:rPr lang="en-US" altLang="zh-CN" dirty="0"/>
              <a:t>CEO</a:t>
            </a:r>
            <a:r>
              <a:rPr lang="zh-CN" altLang="zh-CN" dirty="0"/>
              <a:t>在试用期表现良好时</a:t>
            </a:r>
            <a:r>
              <a:rPr lang="en-US" altLang="zh-CN" dirty="0"/>
              <a:t>,</a:t>
            </a:r>
            <a:r>
              <a:rPr lang="zh-CN" altLang="zh-CN" dirty="0"/>
              <a:t>就把董事长的职位授予</a:t>
            </a:r>
            <a:r>
              <a:rPr lang="en-US" altLang="zh-CN" dirty="0"/>
              <a:t>CEO</a:t>
            </a:r>
            <a:r>
              <a:rPr lang="en-US" altLang="zh-CN" dirty="0" smtClean="0"/>
              <a:t>,</a:t>
            </a:r>
            <a:endParaRPr lang="zh-CN" altLang="zh-CN" dirty="0"/>
          </a:p>
        </p:txBody>
      </p:sp>
    </p:spTree>
    <p:extLst>
      <p:ext uri="{BB962C8B-B14F-4D97-AF65-F5344CB8AC3E}">
        <p14:creationId xmlns:p14="http://schemas.microsoft.com/office/powerpoint/2010/main" val="95592676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董事长与</a:t>
            </a:r>
            <a:r>
              <a:rPr lang="en-US" altLang="zh-CN" dirty="0">
                <a:effectLst/>
              </a:rPr>
              <a:t>CEO</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董事长兼任与否的权变观</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环境重要性</a:t>
            </a:r>
          </a:p>
          <a:p>
            <a:r>
              <a:rPr lang="zh-CN" altLang="zh-CN" dirty="0"/>
              <a:t>公司领导结构的设置是企业基于经营需要和企业特点做出的一种理性选择</a:t>
            </a:r>
            <a:r>
              <a:rPr lang="en-US" altLang="zh-CN" dirty="0"/>
              <a:t>,</a:t>
            </a:r>
            <a:r>
              <a:rPr lang="zh-CN" altLang="zh-CN" dirty="0"/>
              <a:t>比如在具有高成长性、大型公司等复杂公司中</a:t>
            </a:r>
            <a:r>
              <a:rPr lang="en-US" altLang="zh-CN" dirty="0"/>
              <a:t>,CEO</a:t>
            </a:r>
            <a:r>
              <a:rPr lang="zh-CN" altLang="zh-CN" dirty="0"/>
              <a:t>决策的灵活性对于企业来说是非常有价值的</a:t>
            </a:r>
            <a:r>
              <a:rPr lang="en-US" altLang="zh-CN" dirty="0"/>
              <a:t>,</a:t>
            </a:r>
            <a:r>
              <a:rPr lang="zh-CN" altLang="zh-CN" dirty="0"/>
              <a:t>而在面对市场压力与制度变迁时</a:t>
            </a:r>
            <a:r>
              <a:rPr lang="en-US" altLang="zh-CN" dirty="0"/>
              <a:t>, CEO</a:t>
            </a:r>
            <a:r>
              <a:rPr lang="zh-CN" altLang="zh-CN" dirty="0"/>
              <a:t>同时兼任董事长的情况下</a:t>
            </a:r>
            <a:r>
              <a:rPr lang="en-US" altLang="zh-CN" dirty="0"/>
              <a:t>,</a:t>
            </a:r>
            <a:r>
              <a:rPr lang="zh-CN" altLang="zh-CN" dirty="0"/>
              <a:t>在制定与执行公司策略方面具有更大的灵活性</a:t>
            </a:r>
            <a:r>
              <a:rPr lang="zh-CN" altLang="zh-CN" dirty="0" smtClean="0"/>
              <a:t>。</a:t>
            </a:r>
            <a:endParaRPr lang="en-US" altLang="zh-CN" dirty="0" smtClean="0"/>
          </a:p>
          <a:p>
            <a:r>
              <a:rPr lang="zh-CN" altLang="zh-CN" dirty="0" smtClean="0"/>
              <a:t>同时</a:t>
            </a:r>
            <a:r>
              <a:rPr lang="en-US" altLang="zh-CN" dirty="0"/>
              <a:t>,</a:t>
            </a:r>
            <a:r>
              <a:rPr lang="zh-CN" altLang="zh-CN" dirty="0"/>
              <a:t>由于两职分离将增加</a:t>
            </a:r>
            <a:r>
              <a:rPr lang="en-US" altLang="zh-CN" dirty="0"/>
              <a:t>CEO</a:t>
            </a:r>
            <a:r>
              <a:rPr lang="zh-CN" altLang="zh-CN" dirty="0"/>
              <a:t>与董事长间的信息传递成本</a:t>
            </a:r>
            <a:r>
              <a:rPr lang="en-US" altLang="zh-CN" dirty="0"/>
              <a:t>,</a:t>
            </a:r>
            <a:r>
              <a:rPr lang="zh-CN" altLang="zh-CN" dirty="0"/>
              <a:t>使得两职合一的收益远高于两职合一的成本</a:t>
            </a:r>
            <a:r>
              <a:rPr lang="en-US" altLang="zh-CN" dirty="0"/>
              <a:t>,</a:t>
            </a:r>
            <a:r>
              <a:rPr lang="zh-CN" altLang="zh-CN" dirty="0"/>
              <a:t>因此使得两职合一更加容易。同时</a:t>
            </a:r>
            <a:r>
              <a:rPr lang="en-US" altLang="zh-CN" dirty="0"/>
              <a:t>,</a:t>
            </a:r>
            <a:r>
              <a:rPr lang="zh-CN" altLang="zh-CN" dirty="0"/>
              <a:t>当</a:t>
            </a:r>
            <a:r>
              <a:rPr lang="en-US" altLang="zh-CN" dirty="0"/>
              <a:t>CEO</a:t>
            </a:r>
            <a:r>
              <a:rPr lang="zh-CN" altLang="zh-CN" dirty="0"/>
              <a:t>的声誉越高</a:t>
            </a:r>
            <a:r>
              <a:rPr lang="en-US" altLang="zh-CN" dirty="0"/>
              <a:t>,</a:t>
            </a:r>
            <a:r>
              <a:rPr lang="zh-CN" altLang="zh-CN" dirty="0"/>
              <a:t>其与股东的利益越一致</a:t>
            </a:r>
            <a:r>
              <a:rPr lang="en-US" altLang="zh-CN" dirty="0"/>
              <a:t>(CEO</a:t>
            </a:r>
            <a:r>
              <a:rPr lang="zh-CN" altLang="zh-CN" dirty="0"/>
              <a:t>持股比例越高</a:t>
            </a:r>
            <a:r>
              <a:rPr lang="en-US" altLang="zh-CN" dirty="0"/>
              <a:t>)</a:t>
            </a:r>
            <a:r>
              <a:rPr lang="zh-CN" altLang="zh-CN" dirty="0"/>
              <a:t>时</a:t>
            </a:r>
            <a:r>
              <a:rPr lang="en-US" altLang="zh-CN" dirty="0"/>
              <a:t>,</a:t>
            </a:r>
            <a:r>
              <a:rPr lang="zh-CN" altLang="zh-CN" dirty="0"/>
              <a:t>其机会主义行为的动机就越弱</a:t>
            </a:r>
            <a:r>
              <a:rPr lang="en-US" altLang="zh-CN" dirty="0"/>
              <a:t>,</a:t>
            </a:r>
            <a:r>
              <a:rPr lang="zh-CN" altLang="zh-CN" dirty="0"/>
              <a:t>企业也越容易两职合一</a:t>
            </a:r>
            <a:r>
              <a:rPr lang="en-US" altLang="zh-CN" dirty="0"/>
              <a:t>(</a:t>
            </a:r>
            <a:r>
              <a:rPr lang="en-US" altLang="zh-CN" dirty="0" err="1"/>
              <a:t>Faleye</a:t>
            </a:r>
            <a:r>
              <a:rPr lang="en-US" altLang="zh-CN" dirty="0"/>
              <a:t>, 2007)</a:t>
            </a:r>
            <a:r>
              <a:rPr lang="zh-CN" altLang="zh-CN" dirty="0"/>
              <a:t>。</a:t>
            </a:r>
          </a:p>
          <a:p>
            <a:endParaRPr lang="zh-CN" altLang="en-US" dirty="0"/>
          </a:p>
        </p:txBody>
      </p:sp>
    </p:spTree>
    <p:extLst>
      <p:ext uri="{BB962C8B-B14F-4D97-AF65-F5344CB8AC3E}">
        <p14:creationId xmlns:p14="http://schemas.microsoft.com/office/powerpoint/2010/main" val="367062090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董事长与</a:t>
            </a:r>
            <a:r>
              <a:rPr lang="en-US" altLang="zh-CN" dirty="0">
                <a:effectLst/>
              </a:rPr>
              <a:t>CEO</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 董事长与</a:t>
            </a:r>
            <a:r>
              <a:rPr lang="en-US" altLang="zh-CN" sz="2600" b="1" dirty="0">
                <a:latin typeface="黑体" panose="02010609060101010101" pitchFamily="49" charset="-122"/>
                <a:ea typeface="黑体" panose="02010609060101010101" pitchFamily="49" charset="-122"/>
              </a:rPr>
              <a:t>CEO</a:t>
            </a:r>
            <a:r>
              <a:rPr lang="zh-CN" altLang="zh-CN" sz="2600" b="1" dirty="0">
                <a:latin typeface="黑体" panose="02010609060101010101" pitchFamily="49" charset="-122"/>
                <a:ea typeface="黑体" panose="02010609060101010101" pitchFamily="49" charset="-122"/>
              </a:rPr>
              <a:t>两职合一</a:t>
            </a:r>
            <a:r>
              <a:rPr lang="en-US" altLang="zh-CN" sz="2600" b="1" dirty="0">
                <a:latin typeface="黑体" panose="02010609060101010101" pitchFamily="49" charset="-122"/>
                <a:ea typeface="黑体" panose="02010609060101010101" pitchFamily="49" charset="-122"/>
              </a:rPr>
              <a:t>: </a:t>
            </a:r>
            <a:r>
              <a:rPr lang="zh-CN" altLang="zh-CN" sz="2600" b="1" dirty="0">
                <a:latin typeface="黑体" panose="02010609060101010101" pitchFamily="49" charset="-122"/>
                <a:ea typeface="黑体" panose="02010609060101010101" pitchFamily="49" charset="-122"/>
              </a:rPr>
              <a:t>中国实践</a:t>
            </a:r>
          </a:p>
          <a:p>
            <a:r>
              <a:rPr lang="zh-CN" altLang="zh-CN" dirty="0"/>
              <a:t>按照中国《公司法》的规定</a:t>
            </a:r>
            <a:r>
              <a:rPr lang="en-US" altLang="zh-CN" dirty="0"/>
              <a:t>,</a:t>
            </a:r>
            <a:r>
              <a:rPr lang="zh-CN" altLang="zh-CN" dirty="0"/>
              <a:t>董事长作为公司的法人代表</a:t>
            </a:r>
            <a:r>
              <a:rPr lang="en-US" altLang="zh-CN" dirty="0"/>
              <a:t>,</a:t>
            </a:r>
            <a:r>
              <a:rPr lang="zh-CN" altLang="zh-CN" dirty="0"/>
              <a:t>在公司中享有多项法律权利</a:t>
            </a:r>
            <a:r>
              <a:rPr lang="en-US" altLang="zh-CN" dirty="0"/>
              <a:t>,</a:t>
            </a:r>
            <a:r>
              <a:rPr lang="zh-CN" altLang="zh-CN" dirty="0"/>
              <a:t>在公司治理中具有特殊的地位。在中国</a:t>
            </a:r>
            <a:r>
              <a:rPr lang="en-US" altLang="zh-CN" dirty="0"/>
              <a:t>,</a:t>
            </a:r>
            <a:r>
              <a:rPr lang="zh-CN" altLang="zh-CN" dirty="0"/>
              <a:t>董事长是企业的实际控制人</a:t>
            </a:r>
            <a:r>
              <a:rPr lang="en-US" altLang="zh-CN" dirty="0"/>
              <a:t>,</a:t>
            </a:r>
            <a:r>
              <a:rPr lang="zh-CN" altLang="zh-CN" dirty="0"/>
              <a:t>权力比总经理大得多</a:t>
            </a:r>
            <a:r>
              <a:rPr lang="en-US" altLang="zh-CN" dirty="0"/>
              <a:t>,</a:t>
            </a:r>
            <a:r>
              <a:rPr lang="zh-CN" altLang="zh-CN" dirty="0"/>
              <a:t>甚至可以决定企业的日常决策。所以</a:t>
            </a:r>
            <a:r>
              <a:rPr lang="en-US" altLang="zh-CN" dirty="0"/>
              <a:t>,</a:t>
            </a:r>
            <a:r>
              <a:rPr lang="zh-CN" altLang="zh-CN" dirty="0"/>
              <a:t>在运用管家理论和委托代理理论解释中国上市公司的董事长</a:t>
            </a:r>
            <a:r>
              <a:rPr lang="en-US" altLang="zh-CN" dirty="0"/>
              <a:t>/CEO</a:t>
            </a:r>
            <a:r>
              <a:rPr lang="zh-CN" altLang="zh-CN" dirty="0"/>
              <a:t>两职设置问题时需要慎重</a:t>
            </a:r>
            <a:r>
              <a:rPr lang="en-US" altLang="zh-CN" dirty="0"/>
              <a:t>,</a:t>
            </a:r>
            <a:r>
              <a:rPr lang="zh-CN" altLang="zh-CN" dirty="0"/>
              <a:t>因为这两种理论都有一个前提假设</a:t>
            </a:r>
            <a:r>
              <a:rPr lang="en-US" altLang="zh-CN" dirty="0"/>
              <a:t>: CEO</a:t>
            </a:r>
            <a:r>
              <a:rPr lang="zh-CN" altLang="zh-CN" dirty="0"/>
              <a:t>掌握着公司资源配置权</a:t>
            </a:r>
            <a:r>
              <a:rPr lang="en-US" altLang="zh-CN" dirty="0"/>
              <a:t>,</a:t>
            </a:r>
            <a:r>
              <a:rPr lang="zh-CN" altLang="zh-CN" dirty="0"/>
              <a:t>是公司的实际决策者</a:t>
            </a:r>
            <a:r>
              <a:rPr lang="en-US" altLang="zh-CN" dirty="0"/>
              <a:t>,</a:t>
            </a:r>
            <a:r>
              <a:rPr lang="zh-CN" altLang="zh-CN" dirty="0"/>
              <a:t>两职合一赋予了</a:t>
            </a:r>
            <a:r>
              <a:rPr lang="en-US" altLang="zh-CN" dirty="0"/>
              <a:t>CEO</a:t>
            </a:r>
            <a:r>
              <a:rPr lang="zh-CN" altLang="zh-CN" dirty="0"/>
              <a:t>更大的权力。而不同于西方国家</a:t>
            </a:r>
            <a:r>
              <a:rPr lang="en-US" altLang="zh-CN" dirty="0"/>
              <a:t>,</a:t>
            </a:r>
            <a:r>
              <a:rPr lang="zh-CN" altLang="zh-CN" dirty="0"/>
              <a:t>在中国</a:t>
            </a:r>
            <a:r>
              <a:rPr lang="en-US" altLang="zh-CN" dirty="0"/>
              <a:t>,</a:t>
            </a:r>
            <a:r>
              <a:rPr lang="zh-CN" altLang="zh-CN" dirty="0"/>
              <a:t>尤其是在民营企业或家族企业中</a:t>
            </a:r>
            <a:r>
              <a:rPr lang="en-US" altLang="zh-CN" dirty="0"/>
              <a:t>,</a:t>
            </a:r>
            <a:r>
              <a:rPr lang="zh-CN" altLang="zh-CN" dirty="0"/>
              <a:t>董事长牢牢地掌握着公司的资源配置权。从这一意义上讲</a:t>
            </a:r>
            <a:r>
              <a:rPr lang="en-US" altLang="zh-CN" dirty="0"/>
              <a:t>,</a:t>
            </a:r>
            <a:r>
              <a:rPr lang="zh-CN" altLang="zh-CN" dirty="0"/>
              <a:t>即使研究发现两职合一导致了同样的经济后果</a:t>
            </a:r>
            <a:r>
              <a:rPr lang="en-US" altLang="zh-CN" dirty="0"/>
              <a:t>,</a:t>
            </a:r>
            <a:r>
              <a:rPr lang="zh-CN" altLang="zh-CN" dirty="0"/>
              <a:t>在分析和讨论时也应该慎重考虑其中的作用在机理上的差异。</a:t>
            </a:r>
          </a:p>
          <a:p>
            <a:r>
              <a:rPr lang="zh-CN" altLang="zh-CN" dirty="0"/>
              <a:t>此外</a:t>
            </a:r>
            <a:r>
              <a:rPr lang="en-US" altLang="zh-CN" dirty="0"/>
              <a:t>,</a:t>
            </a:r>
            <a:r>
              <a:rPr lang="zh-CN" altLang="zh-CN" dirty="0"/>
              <a:t>需要说明的是</a:t>
            </a:r>
            <a:r>
              <a:rPr lang="en-US" altLang="zh-CN" dirty="0"/>
              <a:t>,</a:t>
            </a:r>
            <a:r>
              <a:rPr lang="zh-CN" altLang="zh-CN" dirty="0"/>
              <a:t>在衡量中国企业</a:t>
            </a:r>
            <a:r>
              <a:rPr lang="en-US" altLang="zh-CN" dirty="0"/>
              <a:t>CEO</a:t>
            </a:r>
            <a:r>
              <a:rPr lang="zh-CN" altLang="zh-CN" dirty="0"/>
              <a:t>的权力时</a:t>
            </a:r>
            <a:r>
              <a:rPr lang="en-US" altLang="zh-CN" dirty="0"/>
              <a:t>,</a:t>
            </a:r>
            <a:r>
              <a:rPr lang="zh-CN" altLang="zh-CN" dirty="0"/>
              <a:t>可能不能简单采用西方文献的做法</a:t>
            </a:r>
            <a:r>
              <a:rPr lang="en-US" altLang="zh-CN" dirty="0"/>
              <a:t>,</a:t>
            </a:r>
            <a:r>
              <a:rPr lang="zh-CN" altLang="zh-CN" dirty="0"/>
              <a:t>将董事长和</a:t>
            </a:r>
            <a:r>
              <a:rPr lang="en-US" altLang="zh-CN" dirty="0"/>
              <a:t>CEO</a:t>
            </a:r>
            <a:r>
              <a:rPr lang="zh-CN" altLang="zh-CN" dirty="0"/>
              <a:t>两职合一作为替代变量。在我们看来</a:t>
            </a:r>
            <a:r>
              <a:rPr lang="en-US" altLang="zh-CN" dirty="0"/>
              <a:t>,</a:t>
            </a:r>
            <a:r>
              <a:rPr lang="zh-CN" altLang="zh-CN" dirty="0"/>
              <a:t>如果说两职合一指标衡量了权力的话</a:t>
            </a:r>
            <a:r>
              <a:rPr lang="en-US" altLang="zh-CN" dirty="0"/>
              <a:t>,</a:t>
            </a:r>
            <a:r>
              <a:rPr lang="zh-CN" altLang="zh-CN" dirty="0"/>
              <a:t>可能更多的是衡量了大股东的权力</a:t>
            </a:r>
            <a:r>
              <a:rPr lang="en-US" altLang="zh-CN" dirty="0"/>
              <a:t>,</a:t>
            </a:r>
            <a:r>
              <a:rPr lang="zh-CN" altLang="zh-CN" dirty="0"/>
              <a:t>大股东通过董事长兼任</a:t>
            </a:r>
            <a:r>
              <a:rPr lang="en-US" altLang="zh-CN" dirty="0"/>
              <a:t>CEO</a:t>
            </a:r>
            <a:r>
              <a:rPr lang="zh-CN" altLang="zh-CN" dirty="0"/>
              <a:t>既控制着董事会</a:t>
            </a:r>
            <a:r>
              <a:rPr lang="en-US" altLang="zh-CN" dirty="0"/>
              <a:t>,</a:t>
            </a:r>
            <a:r>
              <a:rPr lang="zh-CN" altLang="zh-CN" dirty="0"/>
              <a:t>也控制着经营团队。</a:t>
            </a:r>
          </a:p>
          <a:p>
            <a:endParaRPr lang="zh-CN" altLang="en-US" dirty="0"/>
          </a:p>
        </p:txBody>
      </p:sp>
    </p:spTree>
    <p:extLst>
      <p:ext uri="{BB962C8B-B14F-4D97-AF65-F5344CB8AC3E}">
        <p14:creationId xmlns:p14="http://schemas.microsoft.com/office/powerpoint/2010/main" val="181800849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监事会</a:t>
            </a:r>
            <a:endParaRPr lang="zh-CN" altLang="en-US" dirty="0"/>
          </a:p>
        </p:txBody>
      </p:sp>
      <p:sp>
        <p:nvSpPr>
          <p:cNvPr id="3" name="内容占位符 2"/>
          <p:cNvSpPr>
            <a:spLocks noGrp="1"/>
          </p:cNvSpPr>
          <p:nvPr>
            <p:ph idx="1"/>
          </p:nvPr>
        </p:nvSpPr>
        <p:spPr/>
        <p:txBody>
          <a:bodyPr>
            <a:normAutofit lnSpcReduction="10000"/>
          </a:bodyPr>
          <a:lstStyle/>
          <a:p>
            <a:pPr marL="0" indent="0">
              <a:buNone/>
            </a:pPr>
            <a:r>
              <a:rPr lang="zh-CN" altLang="zh-CN" sz="2600" b="1" dirty="0">
                <a:latin typeface="黑体" panose="02010609060101010101" pitchFamily="49" charset="-122"/>
                <a:ea typeface="黑体" panose="02010609060101010101" pitchFamily="49" charset="-122"/>
              </a:rPr>
              <a:t>一、 大陆法系的监事会</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德国的监督董事会</a:t>
            </a:r>
          </a:p>
          <a:p>
            <a:r>
              <a:rPr lang="zh-CN" altLang="zh-CN" dirty="0"/>
              <a:t>职工参与公司治理是德国公司治理的最大特点</a:t>
            </a:r>
            <a:r>
              <a:rPr lang="en-US" altLang="zh-CN" dirty="0"/>
              <a:t>,</a:t>
            </a:r>
            <a:r>
              <a:rPr lang="zh-CN" altLang="zh-CN" dirty="0"/>
              <a:t>而员工是通过进入监督董事会来参与公司治理的。根据德国法律的规定</a:t>
            </a:r>
            <a:r>
              <a:rPr lang="en-US" altLang="zh-CN" dirty="0"/>
              <a:t>,</a:t>
            </a:r>
            <a:r>
              <a:rPr lang="zh-CN" altLang="zh-CN" dirty="0"/>
              <a:t>监事会成员由职工代表和股东代表共同组成</a:t>
            </a:r>
            <a:r>
              <a:rPr lang="en-US" altLang="zh-CN" dirty="0"/>
              <a:t>,</a:t>
            </a:r>
            <a:r>
              <a:rPr lang="zh-CN" altLang="zh-CN" dirty="0"/>
              <a:t>人数各占一半。在德国《股份法》和《雇员代表管理法》的双重约束下</a:t>
            </a:r>
            <a:r>
              <a:rPr lang="en-US" altLang="zh-CN" dirty="0"/>
              <a:t>,</a:t>
            </a:r>
            <a:r>
              <a:rPr lang="zh-CN" altLang="zh-CN" dirty="0"/>
              <a:t>监事会的大小取决于企业规模以及企业的共同决定权等法规。银行在公司监事会中也占有重要地位</a:t>
            </a:r>
            <a:r>
              <a:rPr lang="en-US" altLang="zh-CN" dirty="0"/>
              <a:t>,</a:t>
            </a:r>
            <a:r>
              <a:rPr lang="zh-CN" altLang="zh-CN" dirty="0"/>
              <a:t>在监督董事会治理结构中发挥主导作用</a:t>
            </a:r>
            <a:r>
              <a:rPr lang="en-US" altLang="zh-CN" dirty="0"/>
              <a:t>,</a:t>
            </a:r>
            <a:r>
              <a:rPr lang="zh-CN" altLang="zh-CN" dirty="0"/>
              <a:t>譬如</a:t>
            </a:r>
            <a:r>
              <a:rPr lang="en-US" altLang="zh-CN" dirty="0"/>
              <a:t>,</a:t>
            </a:r>
            <a:r>
              <a:rPr lang="zh-CN" altLang="zh-CN" dirty="0"/>
              <a:t>许多德国公司的监督董事会中有大银行的代表</a:t>
            </a:r>
            <a:r>
              <a:rPr lang="zh-CN" altLang="zh-CN" dirty="0" smtClean="0"/>
              <a:t>。</a:t>
            </a:r>
            <a:endParaRPr lang="en-US" altLang="zh-CN" dirty="0" smtClean="0"/>
          </a:p>
          <a:p>
            <a:pPr marL="0" indent="0" algn="l">
              <a:lnSpc>
                <a:spcPct val="135000"/>
              </a:lnSpc>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日本的监事会</a:t>
            </a:r>
          </a:p>
          <a:p>
            <a:r>
              <a:rPr lang="zh-CN" altLang="zh-CN" dirty="0"/>
              <a:t>日本的监事可以独立行使职权。《日本公司法典》规定</a:t>
            </a:r>
            <a:r>
              <a:rPr lang="en-US" altLang="zh-CN" dirty="0"/>
              <a:t>,</a:t>
            </a:r>
            <a:r>
              <a:rPr lang="zh-CN" altLang="zh-CN" dirty="0"/>
              <a:t>虽然监事在监事会有要求时必须报告其执行职务状况</a:t>
            </a:r>
            <a:r>
              <a:rPr lang="en-US" altLang="zh-CN" dirty="0"/>
              <a:t>,</a:t>
            </a:r>
            <a:r>
              <a:rPr lang="zh-CN" altLang="zh-CN" dirty="0"/>
              <a:t>但监事会不能妨碍监事行使职权</a:t>
            </a:r>
            <a:r>
              <a:rPr lang="zh-CN" altLang="zh-CN" dirty="0" smtClean="0"/>
              <a:t>。</a:t>
            </a:r>
            <a:r>
              <a:rPr lang="zh-CN" altLang="zh-CN" dirty="0"/>
              <a:t>。日本《商法特例法》强调了监事的财务监督权</a:t>
            </a:r>
            <a:r>
              <a:rPr lang="en-US" altLang="zh-CN" dirty="0"/>
              <a:t>,</a:t>
            </a:r>
            <a:r>
              <a:rPr lang="zh-CN" altLang="zh-CN" dirty="0"/>
              <a:t>如规定监事应调查董事会向股东会提交的会计文件</a:t>
            </a:r>
            <a:r>
              <a:rPr lang="en-US" altLang="zh-CN" dirty="0"/>
              <a:t>,</a:t>
            </a:r>
            <a:r>
              <a:rPr lang="zh-CN" altLang="zh-CN" dirty="0"/>
              <a:t>可随时查阅或抄录会计账簿及文件</a:t>
            </a:r>
            <a:r>
              <a:rPr lang="en-US" altLang="zh-CN" dirty="0"/>
              <a:t>,</a:t>
            </a:r>
            <a:r>
              <a:rPr lang="zh-CN" altLang="zh-CN" dirty="0"/>
              <a:t>或请求董事或其他使用人提供会计报告</a:t>
            </a:r>
            <a:r>
              <a:rPr lang="en-US" altLang="zh-CN" dirty="0"/>
              <a:t>,</a:t>
            </a:r>
            <a:r>
              <a:rPr lang="zh-CN" altLang="zh-CN" dirty="0"/>
              <a:t>必要时可以调查公司财务和业务状况</a:t>
            </a:r>
            <a:r>
              <a:rPr lang="zh-CN" altLang="zh-CN" dirty="0" smtClean="0"/>
              <a:t>。</a:t>
            </a:r>
            <a:endParaRPr lang="zh-CN" altLang="zh-CN" dirty="0"/>
          </a:p>
          <a:p>
            <a:endParaRPr lang="zh-CN" altLang="zh-CN" dirty="0"/>
          </a:p>
        </p:txBody>
      </p:sp>
    </p:spTree>
    <p:extLst>
      <p:ext uri="{BB962C8B-B14F-4D97-AF65-F5344CB8AC3E}">
        <p14:creationId xmlns:p14="http://schemas.microsoft.com/office/powerpoint/2010/main" val="143902727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第五节　监事会</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中国监事会制度的构建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监事会制度的产生与</a:t>
            </a:r>
            <a:r>
              <a:rPr lang="zh-CN" altLang="zh-CN" sz="2200" b="1" dirty="0">
                <a:latin typeface="楷体" panose="02010609060101010101" pitchFamily="49" charset="-122"/>
                <a:ea typeface="楷体" panose="02010609060101010101" pitchFamily="49" charset="-122"/>
              </a:rPr>
              <a:t>发展</a:t>
            </a:r>
            <a:endParaRPr lang="zh-CN" altLang="zh-CN" sz="2200" b="1" dirty="0">
              <a:latin typeface="楷体" panose="02010609060101010101" pitchFamily="49" charset="-122"/>
              <a:ea typeface="楷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监事会组织架构</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监事会职权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监事会职责</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监事任职条件以及考核</a:t>
            </a:r>
          </a:p>
          <a:p>
            <a:endParaRPr lang="zh-CN" altLang="en-US" dirty="0"/>
          </a:p>
        </p:txBody>
      </p:sp>
    </p:spTree>
    <p:extLst>
      <p:ext uri="{BB962C8B-B14F-4D97-AF65-F5344CB8AC3E}">
        <p14:creationId xmlns:p14="http://schemas.microsoft.com/office/powerpoint/2010/main" val="136339717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董事会及其</a:t>
            </a:r>
            <a:r>
              <a:rPr lang="zh-CN" altLang="en-US" dirty="0" smtClean="0"/>
              <a:t>职能</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董事会的界定</a:t>
            </a:r>
          </a:p>
          <a:p>
            <a:r>
              <a:rPr lang="zh-CN" altLang="zh-CN" dirty="0" smtClean="0"/>
              <a:t>董事会</a:t>
            </a:r>
            <a:r>
              <a:rPr lang="zh-CN" altLang="zh-CN" dirty="0"/>
              <a:t>是公司治理机制的重要组成部分</a:t>
            </a:r>
            <a:r>
              <a:rPr lang="en-US" altLang="zh-CN" dirty="0"/>
              <a:t>,</a:t>
            </a:r>
            <a:r>
              <a:rPr lang="zh-CN" altLang="zh-CN" dirty="0"/>
              <a:t>是股东控制管理者并确保公司根据股东利益行事的机构</a:t>
            </a:r>
            <a:r>
              <a:rPr lang="en-US" altLang="zh-CN" dirty="0"/>
              <a:t>,</a:t>
            </a:r>
            <a:r>
              <a:rPr lang="zh-CN" altLang="zh-CN" dirty="0"/>
              <a:t>是股东大会闭会期间的最高权力机构。董事会类似于内阁</a:t>
            </a:r>
            <a:r>
              <a:rPr lang="en-US" altLang="zh-CN" dirty="0"/>
              <a:t>,</a:t>
            </a:r>
            <a:r>
              <a:rPr lang="zh-CN" altLang="zh-CN" dirty="0"/>
              <a:t>为最高行政中枢和决策机构</a:t>
            </a:r>
            <a:r>
              <a:rPr lang="en-US" altLang="zh-CN" dirty="0"/>
              <a:t>,</a:t>
            </a:r>
            <a:r>
              <a:rPr lang="zh-CN" altLang="zh-CN" dirty="0"/>
              <a:t>尤其是大股东突然出现一些问题的时候</a:t>
            </a:r>
            <a:r>
              <a:rPr lang="en-US" altLang="zh-CN" dirty="0"/>
              <a:t>,</a:t>
            </a:r>
            <a:r>
              <a:rPr lang="zh-CN" altLang="zh-CN" dirty="0"/>
              <a:t>董事会体现其重大价值。</a:t>
            </a:r>
          </a:p>
          <a:p>
            <a:r>
              <a:rPr lang="zh-CN" altLang="zh-CN" dirty="0"/>
              <a:t>董事会的成员即董事</a:t>
            </a:r>
            <a:r>
              <a:rPr lang="en-US" altLang="zh-CN" dirty="0"/>
              <a:t>,</a:t>
            </a:r>
            <a:r>
              <a:rPr lang="zh-CN" altLang="zh-CN" dirty="0"/>
              <a:t>由公司股东大会选举产生的董事会职能履行者</a:t>
            </a:r>
            <a:r>
              <a:rPr lang="en-US" altLang="zh-CN" dirty="0"/>
              <a:t>,</a:t>
            </a:r>
            <a:r>
              <a:rPr lang="zh-CN" altLang="zh-CN" dirty="0"/>
              <a:t>根据是否属于公司管理层</a:t>
            </a:r>
            <a:r>
              <a:rPr lang="en-US" altLang="zh-CN" dirty="0"/>
              <a:t>,</a:t>
            </a:r>
            <a:r>
              <a:rPr lang="zh-CN" altLang="zh-CN" dirty="0"/>
              <a:t>可以分为执行董事与非执行董事。执行董事来自管理层</a:t>
            </a:r>
            <a:r>
              <a:rPr lang="en-US" altLang="zh-CN" dirty="0"/>
              <a:t>,</a:t>
            </a:r>
            <a:r>
              <a:rPr lang="zh-CN" altLang="zh-CN" dirty="0"/>
              <a:t>如总经理董事、首席财务官董事等</a:t>
            </a:r>
            <a:r>
              <a:rPr lang="en-US" altLang="zh-CN" dirty="0"/>
              <a:t>,</a:t>
            </a:r>
            <a:r>
              <a:rPr lang="zh-CN" altLang="zh-CN" dirty="0"/>
              <a:t>负责公司日常经营管理</a:t>
            </a:r>
            <a:r>
              <a:rPr lang="en-US" altLang="zh-CN" dirty="0"/>
              <a:t>,</a:t>
            </a:r>
            <a:r>
              <a:rPr lang="zh-CN" altLang="zh-CN" dirty="0"/>
              <a:t>战略制定以及实施。非执行董事是指不参与公司日常经营管理</a:t>
            </a:r>
            <a:r>
              <a:rPr lang="en-US" altLang="zh-CN" dirty="0"/>
              <a:t>,</a:t>
            </a:r>
            <a:r>
              <a:rPr lang="zh-CN" altLang="zh-CN" dirty="0"/>
              <a:t>负责监督管理层和咨询服务</a:t>
            </a:r>
            <a:r>
              <a:rPr lang="en-US" altLang="zh-CN" dirty="0"/>
              <a:t>,</a:t>
            </a:r>
            <a:r>
              <a:rPr lang="zh-CN" altLang="zh-CN" dirty="0"/>
              <a:t>根据是否属于公司员工</a:t>
            </a:r>
            <a:r>
              <a:rPr lang="en-US" altLang="zh-CN" dirty="0"/>
              <a:t>,</a:t>
            </a:r>
            <a:r>
              <a:rPr lang="zh-CN" altLang="zh-CN" dirty="0"/>
              <a:t>可以分为独立董事和内部董事。独立董事负责监督</a:t>
            </a:r>
            <a:r>
              <a:rPr lang="en-US" altLang="zh-CN" dirty="0"/>
              <a:t>,</a:t>
            </a:r>
            <a:r>
              <a:rPr lang="zh-CN" altLang="zh-CN" dirty="0"/>
              <a:t>而内部董事还承担重要的内部管理职务。内部董事与执行董事高度重叠</a:t>
            </a:r>
            <a:r>
              <a:rPr lang="en-US" altLang="zh-CN" dirty="0"/>
              <a:t>,</a:t>
            </a:r>
            <a:r>
              <a:rPr lang="zh-CN" altLang="zh-CN" dirty="0"/>
              <a:t>独立董事也称非执行董事。</a:t>
            </a:r>
          </a:p>
          <a:p>
            <a:endParaRPr lang="zh-CN" altLang="en-US" dirty="0"/>
          </a:p>
        </p:txBody>
      </p:sp>
    </p:spTree>
    <p:extLst>
      <p:ext uri="{BB962C8B-B14F-4D97-AF65-F5344CB8AC3E}">
        <p14:creationId xmlns:p14="http://schemas.microsoft.com/office/powerpoint/2010/main" val="3869162084"/>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董事会及其</a:t>
            </a:r>
            <a:r>
              <a:rPr lang="zh-CN" altLang="en-US" dirty="0" smtClean="0"/>
              <a:t>职能</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董事会的主要职能</a:t>
            </a:r>
          </a:p>
          <a:p>
            <a:r>
              <a:rPr lang="zh-CN" altLang="zh-CN" dirty="0"/>
              <a:t>董事会主要包括监督及咨询</a:t>
            </a:r>
            <a:r>
              <a:rPr lang="en-US" altLang="zh-CN" dirty="0"/>
              <a:t>(</a:t>
            </a:r>
            <a:r>
              <a:rPr lang="zh-CN" altLang="zh-CN" dirty="0"/>
              <a:t>战略</a:t>
            </a:r>
            <a:r>
              <a:rPr lang="en-US" altLang="zh-CN" dirty="0"/>
              <a:t>)</a:t>
            </a:r>
            <a:r>
              <a:rPr lang="zh-CN" altLang="zh-CN" dirty="0"/>
              <a:t>两大类职能</a:t>
            </a:r>
            <a:r>
              <a:rPr lang="zh-CN" altLang="zh-CN" dirty="0" smtClean="0"/>
              <a:t>。</a:t>
            </a:r>
            <a:endParaRPr lang="en-US" altLang="zh-CN" dirty="0" smtClean="0"/>
          </a:p>
          <a:p>
            <a:r>
              <a:rPr lang="zh-CN" altLang="zh-CN" dirty="0" smtClean="0"/>
              <a:t>一</a:t>
            </a:r>
            <a:r>
              <a:rPr lang="zh-CN" altLang="zh-CN" dirty="0"/>
              <a:t>是监督职能</a:t>
            </a:r>
            <a:r>
              <a:rPr lang="en-US" altLang="zh-CN" dirty="0"/>
              <a:t>,</a:t>
            </a:r>
            <a:r>
              <a:rPr lang="zh-CN" altLang="zh-CN" dirty="0"/>
              <a:t>即代表并帮助股东监督经营团队的行为</a:t>
            </a:r>
            <a:r>
              <a:rPr lang="en-US" altLang="zh-CN" dirty="0"/>
              <a:t>,</a:t>
            </a:r>
            <a:r>
              <a:rPr lang="zh-CN" altLang="zh-CN" dirty="0"/>
              <a:t>包括雇佣、选拔、评估以及在必要时解聘高管等</a:t>
            </a:r>
            <a:r>
              <a:rPr lang="en-US" altLang="zh-CN" dirty="0"/>
              <a:t>,</a:t>
            </a:r>
            <a:r>
              <a:rPr lang="zh-CN" altLang="zh-CN" dirty="0"/>
              <a:t>确保其行为合法合规</a:t>
            </a:r>
            <a:r>
              <a:rPr lang="en-US" altLang="zh-CN" dirty="0"/>
              <a:t>,</a:t>
            </a:r>
            <a:r>
              <a:rPr lang="zh-CN" altLang="zh-CN" dirty="0"/>
              <a:t>符合股东利益</a:t>
            </a:r>
            <a:r>
              <a:rPr lang="en-US" altLang="zh-CN" dirty="0"/>
              <a:t>,</a:t>
            </a:r>
            <a:r>
              <a:rPr lang="zh-CN" altLang="zh-CN" dirty="0"/>
              <a:t>是董事会最为核心的职能</a:t>
            </a:r>
            <a:r>
              <a:rPr lang="zh-CN" altLang="zh-CN" dirty="0" smtClean="0"/>
              <a:t>。</a:t>
            </a:r>
            <a:endParaRPr lang="en-US" altLang="zh-CN" dirty="0" smtClean="0"/>
          </a:p>
          <a:p>
            <a:r>
              <a:rPr lang="zh-CN" altLang="zh-CN" dirty="0" smtClean="0"/>
              <a:t>二</a:t>
            </a:r>
            <a:r>
              <a:rPr lang="zh-CN" altLang="zh-CN" dirty="0"/>
              <a:t>是咨询职能</a:t>
            </a:r>
            <a:r>
              <a:rPr lang="en-US" altLang="zh-CN" dirty="0"/>
              <a:t>,</a:t>
            </a:r>
            <a:r>
              <a:rPr lang="zh-CN" altLang="zh-CN" dirty="0"/>
              <a:t>即为经营团队提供咨询服务</a:t>
            </a:r>
            <a:r>
              <a:rPr lang="en-US" altLang="zh-CN" dirty="0"/>
              <a:t>,</a:t>
            </a:r>
            <a:r>
              <a:rPr lang="zh-CN" altLang="zh-CN" dirty="0"/>
              <a:t>是基于董事会成员的从业经验、专业特长或自身优势</a:t>
            </a:r>
            <a:r>
              <a:rPr lang="en-US" altLang="zh-CN" dirty="0"/>
              <a:t>,</a:t>
            </a:r>
            <a:r>
              <a:rPr lang="zh-CN" altLang="zh-CN" dirty="0"/>
              <a:t>为管理层提供确定公司发展方向和战略的建议。为了确保董事会履行职责</a:t>
            </a:r>
            <a:r>
              <a:rPr lang="en-US" altLang="zh-CN" dirty="0"/>
              <a:t>,</a:t>
            </a:r>
            <a:r>
              <a:rPr lang="zh-CN" altLang="zh-CN" dirty="0"/>
              <a:t>董事会一般会设立诸如审计委员会、薪酬委员会和提名委员会等机构。</a:t>
            </a:r>
            <a:endParaRPr lang="zh-CN" altLang="en-US" dirty="0"/>
          </a:p>
        </p:txBody>
      </p:sp>
    </p:spTree>
    <p:extLst>
      <p:ext uri="{BB962C8B-B14F-4D97-AF65-F5344CB8AC3E}">
        <p14:creationId xmlns:p14="http://schemas.microsoft.com/office/powerpoint/2010/main" val="410648746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董事会及其</a:t>
            </a:r>
            <a:r>
              <a:rPr lang="zh-CN" altLang="en-US" dirty="0" smtClean="0"/>
              <a:t>职能</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董事会职能的理论基础</a:t>
            </a:r>
          </a:p>
          <a:p>
            <a:r>
              <a:rPr lang="zh-CN" altLang="zh-CN" dirty="0"/>
              <a:t>围绕着董事会的监督和咨询职能</a:t>
            </a:r>
            <a:r>
              <a:rPr lang="en-US" altLang="zh-CN" dirty="0"/>
              <a:t>,</a:t>
            </a:r>
            <a:r>
              <a:rPr lang="zh-CN" altLang="zh-CN" dirty="0"/>
              <a:t>目前主要有两种理论进行了解释</a:t>
            </a:r>
            <a:r>
              <a:rPr lang="en-US" altLang="zh-CN" dirty="0"/>
              <a:t>,</a:t>
            </a:r>
            <a:r>
              <a:rPr lang="zh-CN" altLang="zh-CN" dirty="0"/>
              <a:t>即委托代理理论和资源依赖理论。委托代理理论认为</a:t>
            </a:r>
            <a:r>
              <a:rPr lang="en-US" altLang="zh-CN" dirty="0"/>
              <a:t>,</a:t>
            </a:r>
            <a:r>
              <a:rPr lang="zh-CN" altLang="zh-CN" dirty="0"/>
              <a:t>董事会是一种重要的内部控制机制</a:t>
            </a:r>
            <a:r>
              <a:rPr lang="en-US" altLang="zh-CN" dirty="0"/>
              <a:t>,</a:t>
            </a:r>
            <a:r>
              <a:rPr lang="zh-CN" altLang="zh-CN" dirty="0"/>
              <a:t>它通过行使其合法权利来对高管进行监督</a:t>
            </a:r>
            <a:r>
              <a:rPr lang="en-US" altLang="zh-CN" dirty="0"/>
              <a:t>,</a:t>
            </a:r>
            <a:r>
              <a:rPr lang="zh-CN" altLang="zh-CN" dirty="0"/>
              <a:t>雇佣、辞退和激励高管团队</a:t>
            </a:r>
            <a:r>
              <a:rPr lang="en-US" altLang="zh-CN" dirty="0"/>
              <a:t>,</a:t>
            </a:r>
            <a:r>
              <a:rPr lang="zh-CN" altLang="zh-CN" dirty="0"/>
              <a:t>保护权益资本</a:t>
            </a:r>
            <a:r>
              <a:rPr lang="en-US" altLang="zh-CN" dirty="0"/>
              <a:t>,</a:t>
            </a:r>
            <a:r>
              <a:rPr lang="zh-CN" altLang="zh-CN" dirty="0"/>
              <a:t>从而确保股东利益最大化。董事会对高管的监督会使其在业绩不佳时更容易离职。当然</a:t>
            </a:r>
            <a:r>
              <a:rPr lang="en-US" altLang="zh-CN" dirty="0"/>
              <a:t>,</a:t>
            </a:r>
            <a:r>
              <a:rPr lang="zh-CN" altLang="zh-CN" dirty="0"/>
              <a:t>除了</a:t>
            </a:r>
            <a:r>
              <a:rPr lang="en-US" altLang="zh-CN" dirty="0"/>
              <a:t>CEO</a:t>
            </a:r>
            <a:r>
              <a:rPr lang="zh-CN" altLang="zh-CN" dirty="0"/>
              <a:t>个人能力、努力程度之外</a:t>
            </a:r>
            <a:r>
              <a:rPr lang="en-US" altLang="zh-CN" dirty="0"/>
              <a:t>,</a:t>
            </a:r>
            <a:r>
              <a:rPr lang="zh-CN" altLang="zh-CN" dirty="0"/>
              <a:t>企业绩效还受宏观经济环境等因素的影响</a:t>
            </a:r>
            <a:r>
              <a:rPr lang="en-US" altLang="zh-CN" dirty="0"/>
              <a:t>,</a:t>
            </a:r>
            <a:r>
              <a:rPr lang="zh-CN" altLang="zh-CN" dirty="0"/>
              <a:t>因此</a:t>
            </a:r>
            <a:r>
              <a:rPr lang="en-US" altLang="zh-CN" dirty="0"/>
              <a:t>,</a:t>
            </a:r>
            <a:r>
              <a:rPr lang="zh-CN" altLang="zh-CN" dirty="0"/>
              <a:t>董事会可以更好地识别 </a:t>
            </a:r>
            <a:r>
              <a:rPr lang="en-US" altLang="zh-CN" dirty="0"/>
              <a:t>CEO</a:t>
            </a:r>
            <a:r>
              <a:rPr lang="zh-CN" altLang="zh-CN" dirty="0"/>
              <a:t>是否胜任</a:t>
            </a:r>
            <a:r>
              <a:rPr lang="en-US" altLang="zh-CN" dirty="0"/>
              <a:t>,</a:t>
            </a:r>
            <a:r>
              <a:rPr lang="zh-CN" altLang="zh-CN" dirty="0"/>
              <a:t>避免因运气不佳而被解雇。</a:t>
            </a:r>
          </a:p>
          <a:p>
            <a:r>
              <a:rPr lang="zh-CN" altLang="zh-CN" dirty="0"/>
              <a:t>从资源依赖理论的角度来看</a:t>
            </a:r>
            <a:r>
              <a:rPr lang="en-US" altLang="zh-CN" dirty="0"/>
              <a:t>,</a:t>
            </a:r>
            <a:r>
              <a:rPr lang="zh-CN" altLang="zh-CN" dirty="0"/>
              <a:t>董事会作为一种机制</a:t>
            </a:r>
            <a:r>
              <a:rPr lang="en-US" altLang="zh-CN" dirty="0"/>
              <a:t>,</a:t>
            </a:r>
            <a:r>
              <a:rPr lang="zh-CN" altLang="zh-CN" dirty="0"/>
              <a:t>可以降低公司对外部环境的依赖程度</a:t>
            </a:r>
            <a:r>
              <a:rPr lang="en-US" altLang="zh-CN" dirty="0"/>
              <a:t>,</a:t>
            </a:r>
            <a:r>
              <a:rPr lang="zh-CN" altLang="zh-CN" dirty="0"/>
              <a:t>从而降低公司获取资源的成本。董事会的规模与组成是企业在面对外部环境时所做出的一种理性反应</a:t>
            </a:r>
            <a:r>
              <a:rPr lang="en-US" altLang="zh-CN" dirty="0"/>
              <a:t>,</a:t>
            </a:r>
            <a:r>
              <a:rPr lang="zh-CN" altLang="zh-CN" dirty="0"/>
              <a:t>而非随意决定</a:t>
            </a:r>
            <a:r>
              <a:rPr lang="en-US" altLang="zh-CN" dirty="0"/>
              <a:t>(</a:t>
            </a:r>
            <a:r>
              <a:rPr lang="en-US" altLang="zh-CN" dirty="0" err="1"/>
              <a:t>Pfeffer</a:t>
            </a:r>
            <a:r>
              <a:rPr lang="en-US" altLang="zh-CN" dirty="0"/>
              <a:t> and </a:t>
            </a:r>
            <a:r>
              <a:rPr lang="en-US" altLang="zh-CN" dirty="0" err="1"/>
              <a:t>Salancik</a:t>
            </a:r>
            <a:r>
              <a:rPr lang="en-US" altLang="zh-CN" dirty="0"/>
              <a:t>, 1978)</a:t>
            </a:r>
            <a:r>
              <a:rPr lang="zh-CN" altLang="zh-CN" dirty="0"/>
              <a:t>。董事个人所特有的人力资本与社会资本</a:t>
            </a:r>
            <a:r>
              <a:rPr lang="en-US" altLang="zh-CN" dirty="0"/>
              <a:t>,</a:t>
            </a:r>
            <a:r>
              <a:rPr lang="zh-CN" altLang="zh-CN" dirty="0"/>
              <a:t>可为企业提供不同的意见、建议、公共关系及沟通渠道。</a:t>
            </a:r>
          </a:p>
          <a:p>
            <a:endParaRPr lang="zh-CN" altLang="en-US" dirty="0"/>
          </a:p>
        </p:txBody>
      </p:sp>
    </p:spTree>
    <p:extLst>
      <p:ext uri="{BB962C8B-B14F-4D97-AF65-F5344CB8AC3E}">
        <p14:creationId xmlns:p14="http://schemas.microsoft.com/office/powerpoint/2010/main" val="233754346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董事会中的独立董事</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独立董事的界定</a:t>
            </a:r>
          </a:p>
          <a:p>
            <a:r>
              <a:rPr lang="zh-CN" altLang="zh-CN" dirty="0"/>
              <a:t>董事会成员一般分为内部董事和外部董事。外部董事又称非执行董事</a:t>
            </a:r>
            <a:r>
              <a:rPr lang="en-US" altLang="zh-CN" dirty="0"/>
              <a:t>,</a:t>
            </a:r>
            <a:r>
              <a:rPr lang="zh-CN" altLang="zh-CN" dirty="0"/>
              <a:t>如果非执行董事在利益上独立于公司则称为独立董事。也就是说</a:t>
            </a:r>
            <a:r>
              <a:rPr lang="en-US" altLang="zh-CN" dirty="0"/>
              <a:t>,</a:t>
            </a:r>
            <a:r>
              <a:rPr lang="zh-CN" altLang="zh-CN" dirty="0"/>
              <a:t>独立董事是指那些与公司没有利益关联的董事</a:t>
            </a:r>
            <a:r>
              <a:rPr lang="en-US" altLang="zh-CN" dirty="0"/>
              <a:t>,</a:t>
            </a:r>
            <a:r>
              <a:rPr lang="zh-CN" altLang="zh-CN" dirty="0"/>
              <a:t>理论上讲</a:t>
            </a:r>
            <a:r>
              <a:rPr lang="en-US" altLang="zh-CN" dirty="0"/>
              <a:t>,</a:t>
            </a:r>
            <a:r>
              <a:rPr lang="zh-CN" altLang="zh-CN" dirty="0"/>
              <a:t>独立董事制度可以提高董事会运作的透明度和公开性</a:t>
            </a:r>
            <a:r>
              <a:rPr lang="en-US" altLang="zh-CN" dirty="0"/>
              <a:t>,</a:t>
            </a:r>
            <a:r>
              <a:rPr lang="zh-CN" altLang="zh-CN" dirty="0"/>
              <a:t>对管理层进行监督和约束</a:t>
            </a:r>
            <a:r>
              <a:rPr lang="en-US" altLang="zh-CN" dirty="0"/>
              <a:t>,</a:t>
            </a:r>
            <a:r>
              <a:rPr lang="zh-CN" altLang="zh-CN" dirty="0"/>
              <a:t>起到维护股东权益的作用。董事的种类不同</a:t>
            </a:r>
            <a:r>
              <a:rPr lang="en-US" altLang="zh-CN" dirty="0"/>
              <a:t>,</a:t>
            </a:r>
            <a:r>
              <a:rPr lang="zh-CN" altLang="zh-CN" dirty="0"/>
              <a:t>其职能也有所不同</a:t>
            </a:r>
            <a:r>
              <a:rPr lang="zh-CN" altLang="zh-CN" dirty="0" smtClean="0"/>
              <a:t>。</a:t>
            </a:r>
            <a:endParaRPr lang="en-US" altLang="zh-CN" dirty="0" smtClean="0"/>
          </a:p>
          <a:p>
            <a:r>
              <a:rPr lang="zh-CN" altLang="zh-CN" dirty="0" smtClean="0"/>
              <a:t>一般</a:t>
            </a:r>
            <a:r>
              <a:rPr lang="zh-CN" altLang="zh-CN" dirty="0"/>
              <a:t>情况下</a:t>
            </a:r>
            <a:r>
              <a:rPr lang="en-US" altLang="zh-CN" dirty="0"/>
              <a:t>,</a:t>
            </a:r>
            <a:r>
              <a:rPr lang="zh-CN" altLang="zh-CN" dirty="0"/>
              <a:t>董事会行使下列职能</a:t>
            </a:r>
            <a:r>
              <a:rPr lang="en-US" altLang="zh-CN" dirty="0"/>
              <a:t>: </a:t>
            </a:r>
            <a:r>
              <a:rPr lang="zh-CN" altLang="zh-CN" dirty="0"/>
              <a:t>非执行董事</a:t>
            </a:r>
            <a:r>
              <a:rPr lang="en-US" altLang="zh-CN" dirty="0"/>
              <a:t>(</a:t>
            </a:r>
            <a:r>
              <a:rPr lang="zh-CN" altLang="zh-CN" dirty="0"/>
              <a:t>外部董事</a:t>
            </a:r>
            <a:r>
              <a:rPr lang="en-US" altLang="zh-CN" dirty="0"/>
              <a:t>)</a:t>
            </a:r>
            <a:r>
              <a:rPr lang="zh-CN" altLang="zh-CN" dirty="0"/>
              <a:t>对管理人员进行监督</a:t>
            </a:r>
            <a:r>
              <a:rPr lang="en-US" altLang="zh-CN" dirty="0"/>
              <a:t>,</a:t>
            </a:r>
            <a:r>
              <a:rPr lang="zh-CN" altLang="zh-CN" dirty="0"/>
              <a:t>并就经营策略向</a:t>
            </a:r>
            <a:r>
              <a:rPr lang="en-US" altLang="zh-CN" dirty="0"/>
              <a:t>CEO</a:t>
            </a:r>
            <a:r>
              <a:rPr lang="zh-CN" altLang="zh-CN" dirty="0"/>
              <a:t>提出建议</a:t>
            </a:r>
            <a:r>
              <a:rPr lang="en-US" altLang="zh-CN" dirty="0"/>
              <a:t>;</a:t>
            </a:r>
            <a:r>
              <a:rPr lang="zh-CN" altLang="zh-CN" dirty="0"/>
              <a:t>执行董事</a:t>
            </a:r>
            <a:r>
              <a:rPr lang="en-US" altLang="zh-CN" dirty="0"/>
              <a:t>(</a:t>
            </a:r>
            <a:r>
              <a:rPr lang="zh-CN" altLang="zh-CN" dirty="0"/>
              <a:t>内部董事</a:t>
            </a:r>
            <a:r>
              <a:rPr lang="en-US" altLang="zh-CN" dirty="0"/>
              <a:t>)</a:t>
            </a:r>
            <a:r>
              <a:rPr lang="zh-CN" altLang="zh-CN" dirty="0"/>
              <a:t>制定策略并将公司信息传递给外部董事</a:t>
            </a:r>
            <a:r>
              <a:rPr lang="en-US" altLang="zh-CN" dirty="0"/>
              <a:t>(Jensen, 1993)</a:t>
            </a:r>
            <a:r>
              <a:rPr lang="zh-CN" altLang="zh-CN" dirty="0"/>
              <a:t>。</a:t>
            </a:r>
          </a:p>
          <a:p>
            <a:endParaRPr lang="zh-CN" altLang="en-US" dirty="0"/>
          </a:p>
        </p:txBody>
      </p:sp>
    </p:spTree>
    <p:extLst>
      <p:ext uri="{BB962C8B-B14F-4D97-AF65-F5344CB8AC3E}">
        <p14:creationId xmlns:p14="http://schemas.microsoft.com/office/powerpoint/2010/main" val="61987402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董事会中的独立董事</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独立董事的监督职能</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独立董事的独立性</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独立董事的专业性</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独立董事规模考量</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独立董事的局限性</a:t>
            </a:r>
          </a:p>
          <a:p>
            <a:endParaRPr lang="zh-CN" altLang="en-US" dirty="0"/>
          </a:p>
        </p:txBody>
      </p:sp>
    </p:spTree>
    <p:extLst>
      <p:ext uri="{BB962C8B-B14F-4D97-AF65-F5344CB8AC3E}">
        <p14:creationId xmlns:p14="http://schemas.microsoft.com/office/powerpoint/2010/main" val="9634231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董事会中的独立董事</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独立董事的分类</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商业专家独立董事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支持型专家独立董事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共同体意见领袖</a:t>
            </a:r>
          </a:p>
          <a:p>
            <a:endParaRPr lang="zh-CN" altLang="en-US" dirty="0"/>
          </a:p>
        </p:txBody>
      </p:sp>
    </p:spTree>
    <p:extLst>
      <p:ext uri="{BB962C8B-B14F-4D97-AF65-F5344CB8AC3E}">
        <p14:creationId xmlns:p14="http://schemas.microsoft.com/office/powerpoint/2010/main" val="23239630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董事会中的独立董事</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 独立董事的监督和咨询角色</a:t>
            </a:r>
            <a:r>
              <a:rPr lang="en-US" altLang="zh-CN" sz="2600" b="1" dirty="0">
                <a:latin typeface="黑体" panose="02010609060101010101" pitchFamily="49" charset="-122"/>
                <a:ea typeface="黑体" panose="02010609060101010101" pitchFamily="49" charset="-122"/>
              </a:rPr>
              <a:t>: </a:t>
            </a:r>
            <a:r>
              <a:rPr lang="zh-CN" altLang="zh-CN" sz="2600" b="1" dirty="0">
                <a:latin typeface="黑体" panose="02010609060101010101" pitchFamily="49" charset="-122"/>
                <a:ea typeface="黑体" panose="02010609060101010101" pitchFamily="49" charset="-122"/>
              </a:rPr>
              <a:t>替代还是互补</a:t>
            </a:r>
          </a:p>
          <a:p>
            <a:r>
              <a:rPr lang="zh-CN" altLang="zh-CN" dirty="0"/>
              <a:t>人们普遍认为</a:t>
            </a:r>
            <a:r>
              <a:rPr lang="en-US" altLang="zh-CN" dirty="0"/>
              <a:t>,</a:t>
            </a:r>
            <a:r>
              <a:rPr lang="zh-CN" altLang="zh-CN" dirty="0"/>
              <a:t>内部董事是独立董事发挥咨询作用的主要私有信息来源</a:t>
            </a:r>
            <a:r>
              <a:rPr lang="en-US" altLang="zh-CN" dirty="0"/>
              <a:t>,</a:t>
            </a:r>
            <a:r>
              <a:rPr lang="zh-CN" altLang="zh-CN" dirty="0"/>
              <a:t>而外部董事则独立于管理部门</a:t>
            </a:r>
            <a:r>
              <a:rPr lang="en-US" altLang="zh-CN" dirty="0"/>
              <a:t>,</a:t>
            </a:r>
            <a:r>
              <a:rPr lang="zh-CN" altLang="zh-CN" dirty="0"/>
              <a:t>因此可以更好地发挥监督作用</a:t>
            </a:r>
            <a:r>
              <a:rPr lang="en-US" altLang="zh-CN" dirty="0"/>
              <a:t>(</a:t>
            </a:r>
            <a:r>
              <a:rPr lang="en-US" altLang="zh-CN" dirty="0" err="1"/>
              <a:t>Linck</a:t>
            </a:r>
            <a:r>
              <a:rPr lang="en-US" altLang="zh-CN" dirty="0"/>
              <a:t> et al., 2008)</a:t>
            </a:r>
            <a:r>
              <a:rPr lang="zh-CN" altLang="zh-CN" dirty="0"/>
              <a:t>。独立董事能否有效发挥咨询职能</a:t>
            </a:r>
            <a:r>
              <a:rPr lang="en-US" altLang="zh-CN" dirty="0"/>
              <a:t>,</a:t>
            </a:r>
            <a:r>
              <a:rPr lang="zh-CN" altLang="zh-CN" dirty="0"/>
              <a:t>取决于他能从管理层或</a:t>
            </a:r>
            <a:r>
              <a:rPr lang="en-US" altLang="zh-CN" dirty="0"/>
              <a:t>CEO</a:t>
            </a:r>
            <a:r>
              <a:rPr lang="zh-CN" altLang="zh-CN" dirty="0"/>
              <a:t>那里得到多少公司内部的私有信息</a:t>
            </a:r>
            <a:r>
              <a:rPr lang="zh-CN" altLang="zh-CN" dirty="0" smtClean="0"/>
              <a:t>。然而</a:t>
            </a:r>
            <a:r>
              <a:rPr lang="en-US" altLang="zh-CN" dirty="0"/>
              <a:t>,</a:t>
            </a:r>
            <a:r>
              <a:rPr lang="zh-CN" altLang="zh-CN" dirty="0"/>
              <a:t>随着得到的私有信息越多</a:t>
            </a:r>
            <a:r>
              <a:rPr lang="en-US" altLang="zh-CN" dirty="0"/>
              <a:t>,</a:t>
            </a:r>
            <a:r>
              <a:rPr lang="zh-CN" altLang="zh-CN" dirty="0"/>
              <a:t>独立董事监督职能越强</a:t>
            </a:r>
            <a:r>
              <a:rPr lang="en-US" altLang="zh-CN" dirty="0"/>
              <a:t>,</a:t>
            </a:r>
            <a:r>
              <a:rPr lang="zh-CN" altLang="zh-CN" dirty="0"/>
              <a:t>管理层与 </a:t>
            </a:r>
            <a:r>
              <a:rPr lang="en-US" altLang="zh-CN" dirty="0"/>
              <a:t>CEO</a:t>
            </a:r>
            <a:r>
              <a:rPr lang="zh-CN" altLang="zh-CN" dirty="0"/>
              <a:t>获取私人利益的约束也就越强</a:t>
            </a:r>
            <a:r>
              <a:rPr lang="zh-CN" altLang="zh-CN" dirty="0" smtClean="0"/>
              <a:t>。</a:t>
            </a:r>
            <a:endParaRPr lang="en-US" altLang="zh-CN" dirty="0" smtClean="0"/>
          </a:p>
          <a:p>
            <a:r>
              <a:rPr lang="zh-CN" altLang="zh-CN" dirty="0" smtClean="0"/>
              <a:t>因此</a:t>
            </a:r>
            <a:r>
              <a:rPr lang="en-US" altLang="zh-CN" dirty="0"/>
              <a:t>,</a:t>
            </a:r>
            <a:r>
              <a:rPr lang="zh-CN" altLang="zh-CN" dirty="0"/>
              <a:t>独立董事的监督功能破坏了一种信任关系</a:t>
            </a:r>
            <a:r>
              <a:rPr lang="en-US" altLang="zh-CN" dirty="0"/>
              <a:t>,</a:t>
            </a:r>
            <a:r>
              <a:rPr lang="zh-CN" altLang="zh-CN" dirty="0"/>
              <a:t>这种信任关系直接影响</a:t>
            </a:r>
            <a:r>
              <a:rPr lang="en-US" altLang="zh-CN" dirty="0"/>
              <a:t>CEO</a:t>
            </a:r>
            <a:r>
              <a:rPr lang="zh-CN" altLang="zh-CN" dirty="0"/>
              <a:t>是否愿意分享企业战略信息。所以</a:t>
            </a:r>
            <a:r>
              <a:rPr lang="en-US" altLang="zh-CN" dirty="0"/>
              <a:t>,</a:t>
            </a:r>
            <a:r>
              <a:rPr lang="zh-CN" altLang="zh-CN" dirty="0"/>
              <a:t>独立董事的监督功能与咨询功能是相互消长的</a:t>
            </a:r>
            <a:r>
              <a:rPr lang="en-US" altLang="zh-CN" dirty="0"/>
              <a:t>,</a:t>
            </a:r>
            <a:r>
              <a:rPr lang="zh-CN" altLang="zh-CN" dirty="0"/>
              <a:t>一些调查数据也表明</a:t>
            </a:r>
            <a:r>
              <a:rPr lang="en-US" altLang="zh-CN" dirty="0"/>
              <a:t>,</a:t>
            </a:r>
            <a:r>
              <a:rPr lang="zh-CN" altLang="zh-CN" dirty="0"/>
              <a:t>监督程度越高的董事会</a:t>
            </a:r>
            <a:r>
              <a:rPr lang="en-US" altLang="zh-CN" dirty="0"/>
              <a:t>,</a:t>
            </a:r>
            <a:r>
              <a:rPr lang="zh-CN" altLang="zh-CN" dirty="0"/>
              <a:t>其顾问功能越弱</a:t>
            </a:r>
            <a:r>
              <a:rPr lang="en-US" altLang="zh-CN" dirty="0"/>
              <a:t>(</a:t>
            </a:r>
            <a:r>
              <a:rPr lang="en-US" altLang="zh-CN" dirty="0" err="1"/>
              <a:t>Faleye</a:t>
            </a:r>
            <a:r>
              <a:rPr lang="en-US" altLang="zh-CN" dirty="0"/>
              <a:t> et al., 2011)</a:t>
            </a:r>
            <a:r>
              <a:rPr lang="zh-CN" altLang="zh-CN" dirty="0"/>
              <a:t>。</a:t>
            </a:r>
          </a:p>
          <a:p>
            <a:endParaRPr lang="zh-CN" altLang="en-US" dirty="0"/>
          </a:p>
        </p:txBody>
      </p:sp>
    </p:spTree>
    <p:extLst>
      <p:ext uri="{BB962C8B-B14F-4D97-AF65-F5344CB8AC3E}">
        <p14:creationId xmlns:p14="http://schemas.microsoft.com/office/powerpoint/2010/main" val="88924400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3621</Words>
  <Application>Microsoft Office PowerPoint</Application>
  <PresentationFormat>宽屏</PresentationFormat>
  <Paragraphs>124</Paragraphs>
  <Slides>27</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27</vt:i4>
      </vt:variant>
    </vt:vector>
  </HeadingPairs>
  <TitlesOfParts>
    <vt:vector size="38" baseType="lpstr">
      <vt:lpstr>等线</vt:lpstr>
      <vt:lpstr>黑体</vt:lpstr>
      <vt:lpstr>楷体</vt:lpstr>
      <vt:lpstr>锐字工房云字库大黑GBK</vt:lpstr>
      <vt:lpstr>宋体</vt:lpstr>
      <vt:lpstr>Arial</vt:lpstr>
      <vt:lpstr>Calibri</vt:lpstr>
      <vt:lpstr>Calibri Light</vt:lpstr>
      <vt:lpstr>Times New Roman</vt:lpstr>
      <vt:lpstr>Office 主题</vt:lpstr>
      <vt:lpstr>1_Office 主题</vt:lpstr>
      <vt:lpstr>PowerPoint 演示文稿</vt:lpstr>
      <vt:lpstr>PowerPoint 演示文稿</vt:lpstr>
      <vt:lpstr>第一节　董事会及其职能</vt:lpstr>
      <vt:lpstr>第一节　董事会及其职能</vt:lpstr>
      <vt:lpstr>第一节　董事会及其职能</vt:lpstr>
      <vt:lpstr>第二节　董事会中的独立董事</vt:lpstr>
      <vt:lpstr>第二节　董事会中的独立董事</vt:lpstr>
      <vt:lpstr>第二节　董事会中的独立董事</vt:lpstr>
      <vt:lpstr>第二节　董事会中的独立董事</vt:lpstr>
      <vt:lpstr>第二节　董事会中的独立董事</vt:lpstr>
      <vt:lpstr>第二节　董事会中的独立董事</vt:lpstr>
      <vt:lpstr>第二节　董事会中的独立董事</vt:lpstr>
      <vt:lpstr>第三节　董事会的性别结构</vt:lpstr>
      <vt:lpstr>第三节　董事会的性别结构</vt:lpstr>
      <vt:lpstr>第三节　董事会的性别结构</vt:lpstr>
      <vt:lpstr>第三节　董事会的性别结构</vt:lpstr>
      <vt:lpstr>第三节　董事会的性别结构</vt:lpstr>
      <vt:lpstr>第三节　董事会的性别结构</vt:lpstr>
      <vt:lpstr>第四节　董事长与CEO</vt:lpstr>
      <vt:lpstr>第四节　董事长与CEO</vt:lpstr>
      <vt:lpstr>第四节　董事长与CEO</vt:lpstr>
      <vt:lpstr>第四节　董事长与CEO</vt:lpstr>
      <vt:lpstr>第四节　董事长与CEO</vt:lpstr>
      <vt:lpstr>第四节　董事长与CEO</vt:lpstr>
      <vt:lpstr>第四节　董事长与CEO</vt:lpstr>
      <vt:lpstr>第五节　监事会</vt:lpstr>
      <vt:lpstr>第五节　监事会</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2024-06-02T07:56:50Z</dcterms:created>
  <dcterms:modified xsi:type="dcterms:W3CDTF">2024-06-02T08:00:57Z</dcterms:modified>
</cp:coreProperties>
</file>