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notesSlides/notesSlide1.xml" ContentType="application/vnd.openxmlformats-officedocument.presentationml.notesSlide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06" r:id="rId1"/>
    <p:sldMasterId id="2147483718" r:id="rId2"/>
  </p:sldMasterIdLst>
  <p:notesMasterIdLst>
    <p:notesMasterId r:id="rId23"/>
  </p:notesMasterIdLst>
  <p:sldIdLst>
    <p:sldId id="1408" r:id="rId3"/>
    <p:sldId id="1409" r:id="rId4"/>
    <p:sldId id="1410" r:id="rId5"/>
    <p:sldId id="1412" r:id="rId6"/>
    <p:sldId id="1411" r:id="rId7"/>
    <p:sldId id="1413" r:id="rId8"/>
    <p:sldId id="1414" r:id="rId9"/>
    <p:sldId id="1415" r:id="rId10"/>
    <p:sldId id="1416" r:id="rId11"/>
    <p:sldId id="1417" r:id="rId12"/>
    <p:sldId id="1418" r:id="rId13"/>
    <p:sldId id="1419" r:id="rId14"/>
    <p:sldId id="1420" r:id="rId15"/>
    <p:sldId id="1421" r:id="rId16"/>
    <p:sldId id="1422" r:id="rId17"/>
    <p:sldId id="1423" r:id="rId18"/>
    <p:sldId id="1424" r:id="rId19"/>
    <p:sldId id="1425" r:id="rId20"/>
    <p:sldId id="1426" r:id="rId21"/>
    <p:sldId id="1368" r:id="rId22"/>
  </p:sldIdLst>
  <p:sldSz cx="9144000" cy="5143500" type="screen16x9"/>
  <p:notesSz cx="7104063" cy="10234613"/>
  <p:custDataLst>
    <p:tags r:id="rId24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AB97DD"/>
    <a:srgbClr val="5BB9FF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56" autoAdjust="0"/>
    <p:restoredTop sz="99419" autoAdjust="0"/>
  </p:normalViewPr>
  <p:slideViewPr>
    <p:cSldViewPr snapToGrid="0">
      <p:cViewPr varScale="1">
        <p:scale>
          <a:sx n="85" d="100"/>
          <a:sy n="85" d="100"/>
        </p:scale>
        <p:origin x="-876" y="-84"/>
      </p:cViewPr>
      <p:guideLst>
        <p:guide orient="horz" pos="2981"/>
        <p:guide orient="horz" pos="708"/>
        <p:guide pos="2883"/>
        <p:guide pos="560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347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solidFill>
                  <a:prstClr val="black"/>
                </a:solidFill>
                <a:latin typeface="Calibri" pitchFamily="34" charset="0"/>
                <a:ea typeface="宋体" charset="-122"/>
              </a:rPr>
              <a:pPr/>
              <a:t>20</a:t>
            </a:fld>
            <a:endParaRPr lang="zh-CN" altLang="en-US">
              <a:solidFill>
                <a:prstClr val="black"/>
              </a:solidFill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284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3531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69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767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7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85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340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951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20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0653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8537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756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71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24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775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160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561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93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828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455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62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3" Type="http://schemas.openxmlformats.org/officeDocument/2006/relationships/tags" Target="../tags/tag72.xml"/><Relationship Id="rId7" Type="http://schemas.openxmlformats.org/officeDocument/2006/relationships/tags" Target="../tags/tag76.xml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9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93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Relationship Id="rId9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9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95.xml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5" Type="http://schemas.openxmlformats.org/officeDocument/2006/relationships/tags" Target="../tags/tag98.xml"/><Relationship Id="rId4" Type="http://schemas.openxmlformats.org/officeDocument/2006/relationships/tags" Target="../tags/tag9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10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0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07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1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2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19.xml"/><Relationship Id="rId1" Type="http://schemas.openxmlformats.org/officeDocument/2006/relationships/tags" Target="../tags/tag118.xml"/><Relationship Id="rId6" Type="http://schemas.openxmlformats.org/officeDocument/2006/relationships/tags" Target="../tags/tag123.xml"/><Relationship Id="rId5" Type="http://schemas.openxmlformats.org/officeDocument/2006/relationships/tags" Target="../tags/tag122.xml"/><Relationship Id="rId4" Type="http://schemas.openxmlformats.org/officeDocument/2006/relationships/tags" Target="../tags/tag121.xml"/><Relationship Id="rId9" Type="http://schemas.openxmlformats.org/officeDocument/2006/relationships/image" Target="NULL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2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5" Type="http://schemas.openxmlformats.org/officeDocument/2006/relationships/tags" Target="../tags/tag128.xml"/><Relationship Id="rId4" Type="http://schemas.openxmlformats.org/officeDocument/2006/relationships/tags" Target="../tags/tag1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3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6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tags" Target="../tags/tag5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7" Type="http://schemas.openxmlformats.org/officeDocument/2006/relationships/slideLayout" Target="../slideLayouts/slideLayout7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07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9" y="2357441"/>
            <a:ext cx="4651372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应付</a:t>
            </a:r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债券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及</a:t>
            </a:r>
            <a:endParaRPr lang="en-US" altLang="zh-CN" sz="4400" b="1" dirty="0" smtClean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长期应付款的核算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51937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、应付债券账务处理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4217" y="1483697"/>
            <a:ext cx="1760598" cy="1690207"/>
            <a:chOff x="1715" y="4363"/>
            <a:chExt cx="3628" cy="3490"/>
          </a:xfrm>
        </p:grpSpPr>
        <p:sp>
          <p:nvSpPr>
            <p:cNvPr id="23" name="椭圆 22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964463" y="1123950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8"/>
          <p:cNvSpPr txBox="1"/>
          <p:nvPr/>
        </p:nvSpPr>
        <p:spPr>
          <a:xfrm>
            <a:off x="2506980" y="1693885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面值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应计利息（或应付利息）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  <p:sp>
        <p:nvSpPr>
          <p:cNvPr id="27" name="文本框 19"/>
          <p:cNvSpPr txBox="1"/>
          <p:nvPr/>
        </p:nvSpPr>
        <p:spPr>
          <a:xfrm>
            <a:off x="2540463" y="1123950"/>
            <a:ext cx="65700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长期债券到期，债券还本付息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zh-CN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875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8981" y="1188988"/>
            <a:ext cx="8139431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企业发行债券及还本付息情况如下：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）企业于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日发行三年期、到期时一次还本付息、年利率为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％（不计复利）、发行面值总额为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元的债券。该债券按面值发行。</a:t>
            </a: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672541" y="2579008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9888" y="2662123"/>
            <a:ext cx="7767044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）发行债券时：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借：银行存款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面值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  40 000 000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2324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8981" y="1188988"/>
            <a:ext cx="8139431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企业发行债券及还本付息情况如下：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）企业发行债券所筹资金于当日用于建造固定资产，至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12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日时工程尚未完工，计提本年长期债券利息。企业按照《企业会计准则第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l7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号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借款费用》的规定计算，该期债券产生的实际利息费用应全部资本化，作为在建工程成本。</a:t>
            </a: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672541" y="3291916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9887" y="3375031"/>
            <a:ext cx="81385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年计提的利息为：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借：在建工程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1 600 000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应计利息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 1 600 000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40 000 000×8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÷l2×6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2019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2020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年计提利息分录略）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885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48981" y="1188988"/>
            <a:ext cx="81394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企业发行债券及还本付息情况如下：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7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日，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B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企业偿还债券本金和利息。</a:t>
            </a:r>
          </a:p>
        </p:txBody>
      </p:sp>
      <p:sp>
        <p:nvSpPr>
          <p:cNvPr id="16" name="矩形 15"/>
          <p:cNvSpPr/>
          <p:nvPr>
            <p:custDataLst>
              <p:tags r:id="rId7"/>
            </p:custDataLst>
          </p:nvPr>
        </p:nvSpPr>
        <p:spPr>
          <a:xfrm>
            <a:off x="748983" y="1127796"/>
            <a:ext cx="7767949" cy="45719"/>
          </a:xfrm>
          <a:prstGeom prst="rect">
            <a:avLst/>
          </a:prstGeom>
          <a:solidFill>
            <a:srgbClr val="084CA1"/>
          </a:solidFill>
          <a:ln w="25400" cap="flat" cmpd="sng" algn="ctr">
            <a:solidFill>
              <a:srgbClr val="084CA1"/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矩形 16"/>
          <p:cNvSpPr/>
          <p:nvPr>
            <p:custDataLst>
              <p:tags r:id="rId8"/>
            </p:custDataLst>
          </p:nvPr>
        </p:nvSpPr>
        <p:spPr>
          <a:xfrm>
            <a:off x="672541" y="2129566"/>
            <a:ext cx="7844391" cy="5584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54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</a:ln>
          <a:effectLst/>
        </p:spPr>
        <p:txBody>
          <a:bodyPr lIns="68577" tIns="34289" rIns="68577" bIns="34289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49887" y="2212681"/>
            <a:ext cx="81385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en-US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2021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zh-CN" altLang="en-US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还本付息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zh-CN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面值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　　　　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应计利息　 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9 600 000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40 000 000×8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％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×3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贷：银行存款　　　　　　　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     49 600 000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6569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、长期应付款的核算内容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2808" y="1123484"/>
            <a:ext cx="791560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长期应付</a:t>
            </a:r>
            <a:r>
              <a:rPr lang="zh-CN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款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除长期借款和应付债券以外的其他各种长期应付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款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996254" y="1571804"/>
            <a:ext cx="1404046" cy="3516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1197349" y="1571804"/>
            <a:ext cx="0" cy="1999891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1157531" y="2872521"/>
            <a:ext cx="7163248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以分期付款方式购入固定资产发生的应付款项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57531" y="2205618"/>
            <a:ext cx="7163248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应付融资租入固定资产的租赁费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116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736294" y="1214262"/>
            <a:ext cx="4767244" cy="2082094"/>
            <a:chOff x="974114" y="1776576"/>
            <a:chExt cx="4767244" cy="2082094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009600" y="2167473"/>
              <a:ext cx="4731757" cy="0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H="1">
              <a:off x="3365093" y="2167473"/>
              <a:ext cx="1" cy="1691197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文本框 6"/>
            <p:cNvSpPr txBox="1"/>
            <p:nvPr/>
          </p:nvSpPr>
          <p:spPr>
            <a:xfrm>
              <a:off x="2456408" y="1776576"/>
              <a:ext cx="181737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长期应付款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365094" y="2206688"/>
              <a:ext cx="2376264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长期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应付款的增加数</a:t>
              </a:r>
            </a:p>
          </p:txBody>
        </p:sp>
        <p:cxnSp>
          <p:nvCxnSpPr>
            <p:cNvPr id="19" name="直接连接符 18"/>
            <p:cNvCxnSpPr/>
            <p:nvPr/>
          </p:nvCxnSpPr>
          <p:spPr>
            <a:xfrm>
              <a:off x="1009600" y="2787774"/>
              <a:ext cx="4731757" cy="0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文本框 21"/>
            <p:cNvSpPr txBox="1"/>
            <p:nvPr/>
          </p:nvSpPr>
          <p:spPr>
            <a:xfrm>
              <a:off x="3356056" y="2787774"/>
              <a:ext cx="232148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期末余额：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尚未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归还的长期应付款项</a:t>
              </a:r>
              <a:endParaRPr lang="zh-CN" altLang="en-US" sz="1800" dirty="0">
                <a:solidFill>
                  <a:srgbClr val="EF7A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87152" y="177657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借方</a:t>
              </a:r>
              <a:endParaRPr lang="zh-CN" altLang="en-US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89867" y="177657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latin typeface="微软雅黑" pitchFamily="34" charset="-122"/>
                  <a:ea typeface="微软雅黑" pitchFamily="34" charset="-122"/>
                </a:rPr>
                <a:t>贷</a:t>
              </a:r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方</a:t>
              </a:r>
              <a:endParaRPr lang="zh-CN" altLang="en-US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74114" y="2275937"/>
              <a:ext cx="20313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zh-CN" sz="1800" dirty="0">
                  <a:latin typeface="微软雅黑" pitchFamily="34" charset="-122"/>
                  <a:ea typeface="微软雅黑" pitchFamily="34" charset="-122"/>
                </a:rPr>
                <a:t>归还的长期应付款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56905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92102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73887" y="1221819"/>
            <a:ext cx="5206675" cy="2983185"/>
            <a:chOff x="949501" y="1776576"/>
            <a:chExt cx="5206675" cy="2983185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949501" y="2167473"/>
              <a:ext cx="4990651" cy="0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509109" y="2167473"/>
              <a:ext cx="0" cy="2592288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6"/>
            <p:cNvSpPr txBox="1"/>
            <p:nvPr/>
          </p:nvSpPr>
          <p:spPr>
            <a:xfrm>
              <a:off x="2475182" y="1776576"/>
              <a:ext cx="2096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rgbClr val="084CA1"/>
                  </a:solidFill>
                  <a:latin typeface="微软雅黑" pitchFamily="34" charset="-122"/>
                  <a:ea typeface="微软雅黑" pitchFamily="34" charset="-122"/>
                </a:rPr>
                <a:t>未确认融资费用</a:t>
              </a:r>
            </a:p>
          </p:txBody>
        </p:sp>
        <p:sp>
          <p:nvSpPr>
            <p:cNvPr id="28" name="文本框 16"/>
            <p:cNvSpPr txBox="1"/>
            <p:nvPr/>
          </p:nvSpPr>
          <p:spPr>
            <a:xfrm>
              <a:off x="949501" y="2208041"/>
              <a:ext cx="2520280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形成的未确认融资费用</a:t>
              </a:r>
              <a:endParaRPr lang="en-US" altLang="zh-CN" sz="1800" dirty="0" smtClean="0">
                <a:solidFill>
                  <a:srgbClr val="EF7A4D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文本框 17"/>
            <p:cNvSpPr txBox="1"/>
            <p:nvPr/>
          </p:nvSpPr>
          <p:spPr>
            <a:xfrm>
              <a:off x="3509110" y="2206688"/>
              <a:ext cx="264706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分期转销的未确认融资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费用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949501" y="3219822"/>
              <a:ext cx="4990651" cy="0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文本框 21"/>
            <p:cNvSpPr txBox="1"/>
            <p:nvPr/>
          </p:nvSpPr>
          <p:spPr>
            <a:xfrm>
              <a:off x="949501" y="3291830"/>
              <a:ext cx="251499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期末余额：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企业</a:t>
              </a:r>
              <a:r>
                <a:rPr lang="zh-CN" altLang="en-US" sz="1800" dirty="0">
                  <a:latin typeface="微软雅黑" pitchFamily="34" charset="-122"/>
                  <a:ea typeface="微软雅黑" pitchFamily="34" charset="-122"/>
                </a:rPr>
                <a:t>未确认融资费用的摊余</a:t>
              </a:r>
              <a:r>
                <a:rPr lang="zh-CN" altLang="en-US" sz="1800" dirty="0" smtClean="0">
                  <a:latin typeface="微软雅黑" pitchFamily="34" charset="-122"/>
                  <a:ea typeface="微软雅黑" pitchFamily="34" charset="-122"/>
                </a:rPr>
                <a:t>价值</a:t>
              </a:r>
              <a:endParaRPr lang="zh-CN" altLang="en-US" sz="1800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949501" y="177657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借方</a:t>
              </a:r>
              <a:endParaRPr lang="zh-CN" altLang="en-US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365829" y="177657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800" b="1" dirty="0">
                  <a:latin typeface="微软雅黑" pitchFamily="34" charset="-122"/>
                  <a:ea typeface="微软雅黑" pitchFamily="34" charset="-122"/>
                </a:rPr>
                <a:t>贷</a:t>
              </a:r>
              <a:r>
                <a:rPr lang="zh-CN" altLang="en-US" sz="1800" b="1" dirty="0" smtClean="0">
                  <a:latin typeface="微软雅黑" pitchFamily="34" charset="-122"/>
                  <a:ea typeface="微软雅黑" pitchFamily="34" charset="-122"/>
                </a:rPr>
                <a:t>方</a:t>
              </a:r>
              <a:endParaRPr lang="zh-CN" altLang="en-US" sz="18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64577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495363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、长期应付款的账务处理</a:t>
            </a:r>
            <a:r>
              <a:rPr lang="en-US" altLang="zh-CN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——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应付融资租赁款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7700" y="1491516"/>
            <a:ext cx="1760598" cy="1690207"/>
            <a:chOff x="1715" y="4363"/>
            <a:chExt cx="3628" cy="3490"/>
          </a:xfrm>
        </p:grpSpPr>
        <p:sp>
          <p:nvSpPr>
            <p:cNvPr id="19" name="椭圆 18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18"/>
          <p:cNvSpPr txBox="1"/>
          <p:nvPr/>
        </p:nvSpPr>
        <p:spPr>
          <a:xfrm>
            <a:off x="2540463" y="1701704"/>
            <a:ext cx="61294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借：在建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工程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固定资产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en-US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凭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资产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公允价值与最低租赁付款额现值两者中较低者，加上初始直接费用）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未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确认融资费用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（差额）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：长期应付款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（最低租赁付款额）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银行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（发生的初始直接费用）</a:t>
            </a:r>
          </a:p>
        </p:txBody>
      </p:sp>
      <p:sp>
        <p:nvSpPr>
          <p:cNvPr id="24" name="文本框 19"/>
          <p:cNvSpPr txBox="1"/>
          <p:nvPr/>
        </p:nvSpPr>
        <p:spPr>
          <a:xfrm>
            <a:off x="2573946" y="1131769"/>
            <a:ext cx="6570054" cy="499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在租赁期开始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日</a:t>
            </a:r>
            <a:r>
              <a:rPr lang="en-US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,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融资</a:t>
            </a: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租入固定资产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7240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495363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、长期应付款的账务处理</a:t>
            </a:r>
            <a:r>
              <a:rPr lang="en-US" altLang="zh-CN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——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应付融资租赁款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7700" y="1491516"/>
            <a:ext cx="1760598" cy="1690207"/>
            <a:chOff x="1715" y="4363"/>
            <a:chExt cx="3628" cy="3490"/>
          </a:xfrm>
        </p:grpSpPr>
        <p:sp>
          <p:nvSpPr>
            <p:cNvPr id="19" name="椭圆 18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18"/>
          <p:cNvSpPr txBox="1"/>
          <p:nvPr/>
        </p:nvSpPr>
        <p:spPr>
          <a:xfrm>
            <a:off x="2540463" y="1701704"/>
            <a:ext cx="6129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借：长期应付款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：银行存款</a:t>
            </a:r>
          </a:p>
        </p:txBody>
      </p:sp>
      <p:sp>
        <p:nvSpPr>
          <p:cNvPr id="24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支付融资租赁款时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42711" y="3293421"/>
            <a:ext cx="7269267" cy="1015663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未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确认融资费用应当在租赁期内各个期间进行分摊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；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）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应当采用实际利率法计算确认当期的融资费用。</a:t>
            </a:r>
          </a:p>
        </p:txBody>
      </p:sp>
      <p:pic>
        <p:nvPicPr>
          <p:cNvPr id="15" name="B650921D39DF2C20931525A5FE154C1B.png" descr="C:\Documents and Settings\Administrator\Local Settings\Temp\SoEasy\B650921D39DF2C20931525A5FE154C1B.png"/>
          <p:cNvPicPr>
            <a:picLocks noChangeAspect="1"/>
          </p:cNvPicPr>
          <p:nvPr/>
        </p:nvPicPr>
        <p:blipFill>
          <a:blip r:embed="rId8" r:link="rId9"/>
          <a:stretch>
            <a:fillRect/>
          </a:stretch>
        </p:blipFill>
        <p:spPr>
          <a:xfrm>
            <a:off x="6915223" y="3181386"/>
            <a:ext cx="1193510" cy="119351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3060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长期应付款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6800291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、长期应付款的账务处理</a:t>
            </a:r>
            <a:r>
              <a:rPr lang="en-US" altLang="zh-CN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——</a:t>
            </a:r>
            <a:r>
              <a:rPr lang="zh-CN" altLang="zh-CN" sz="1800" b="1" dirty="0">
                <a:solidFill>
                  <a:srgbClr val="084CA1"/>
                </a:solidFill>
                <a:ea typeface="微软雅黑"/>
                <a:cs typeface="+mn-ea"/>
              </a:rPr>
              <a:t>具有融资性质的延期付款购买资产</a:t>
            </a: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7700" y="1491516"/>
            <a:ext cx="1760598" cy="1690207"/>
            <a:chOff x="1715" y="4363"/>
            <a:chExt cx="3628" cy="3490"/>
          </a:xfrm>
        </p:grpSpPr>
        <p:sp>
          <p:nvSpPr>
            <p:cNvPr id="19" name="椭圆 18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1" name="椭圆 20"/>
          <p:cNvSpPr/>
          <p:nvPr/>
        </p:nvSpPr>
        <p:spPr>
          <a:xfrm>
            <a:off x="1997946" y="1131769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文本框 18"/>
          <p:cNvSpPr txBox="1"/>
          <p:nvPr/>
        </p:nvSpPr>
        <p:spPr>
          <a:xfrm>
            <a:off x="2540463" y="1701704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借：在建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工程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固定资产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购买价款的现值）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未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确认融资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费用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差额）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：长期应付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款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应支付的价款总额）</a:t>
            </a:r>
          </a:p>
        </p:txBody>
      </p:sp>
      <p:sp>
        <p:nvSpPr>
          <p:cNvPr id="24" name="文本框 19"/>
          <p:cNvSpPr txBox="1"/>
          <p:nvPr/>
        </p:nvSpPr>
        <p:spPr>
          <a:xfrm>
            <a:off x="2573946" y="1131769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企业购入资产超过正常信用条件延期付款时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5953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99769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应付债券概述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873687" y="1123950"/>
            <a:ext cx="781311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债券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依照法定程序发行，约定在一定期限内还本付息的具有一定价值的证券。发行债券是企业筹集长期资金的方式之一。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232565" y="2175705"/>
            <a:ext cx="482137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溢价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发行：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债券的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票面利率</a:t>
            </a:r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＞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银行利率</a:t>
            </a:r>
            <a:endParaRPr lang="en-US" altLang="zh-CN" sz="2000" b="1" dirty="0" smtClean="0">
              <a:solidFill>
                <a:srgbClr val="4C91BB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折价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发行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债券的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票面利率</a:t>
            </a:r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＜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银行利率</a:t>
            </a:r>
            <a:endParaRPr lang="en-US" altLang="zh-CN" sz="2000" b="1" dirty="0">
              <a:solidFill>
                <a:srgbClr val="4C91BB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面值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发行：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债券的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票面利率</a:t>
            </a:r>
            <a:r>
              <a:rPr lang="zh-CN" altLang="en-US" sz="20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＝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银行利率</a:t>
            </a:r>
            <a:endParaRPr lang="en-US" altLang="zh-CN" sz="2000" b="1" dirty="0">
              <a:solidFill>
                <a:srgbClr val="4C91BB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下箭头 20"/>
          <p:cNvSpPr/>
          <p:nvPr/>
        </p:nvSpPr>
        <p:spPr>
          <a:xfrm>
            <a:off x="1235378" y="2175705"/>
            <a:ext cx="900926" cy="1586016"/>
          </a:xfrm>
          <a:prstGeom prst="downArrow">
            <a:avLst/>
          </a:prstGeom>
          <a:solidFill>
            <a:srgbClr val="FFC000"/>
          </a:solidFill>
          <a:ln>
            <a:solidFill>
              <a:srgbClr val="E6E6D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发行方式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880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prstClr val="white"/>
                </a:solidFill>
              </a:rPr>
              <a:t> 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3919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99769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应付债券概述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4826" y="1263655"/>
            <a:ext cx="6727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溢价发行</a:t>
            </a:r>
            <a:r>
              <a:rPr lang="zh-CN" altLang="en-US" sz="2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4825" y="1749460"/>
            <a:ext cx="57710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债券溢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价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向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购买者预收的一笔款项，作为发行债券的企业今后多付利息的一种补偿，这笔款项应在债券存续期内分期摊销，以抵销按票面利率计算而多计的利息费用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zh-CN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ïśḷîďè"/>
          <p:cNvSpPr/>
          <p:nvPr/>
        </p:nvSpPr>
        <p:spPr bwMode="auto">
          <a:xfrm>
            <a:off x="1211839" y="1247404"/>
            <a:ext cx="478639" cy="477916"/>
          </a:xfrm>
          <a:custGeom>
            <a:avLst/>
            <a:gdLst>
              <a:gd name="connsiteX0" fmla="*/ 238231 w 607639"/>
              <a:gd name="connsiteY0" fmla="*/ 138125 h 606722"/>
              <a:gd name="connsiteX1" fmla="*/ 253147 w 607639"/>
              <a:gd name="connsiteY1" fmla="*/ 141035 h 606722"/>
              <a:gd name="connsiteX2" fmla="*/ 473294 w 607639"/>
              <a:gd name="connsiteY2" fmla="*/ 286875 h 606722"/>
              <a:gd name="connsiteX3" fmla="*/ 482103 w 607639"/>
              <a:gd name="connsiteY3" fmla="*/ 303317 h 606722"/>
              <a:gd name="connsiteX4" fmla="*/ 473294 w 607639"/>
              <a:gd name="connsiteY4" fmla="*/ 319847 h 606722"/>
              <a:gd name="connsiteX5" fmla="*/ 253147 w 607639"/>
              <a:gd name="connsiteY5" fmla="*/ 465687 h 606722"/>
              <a:gd name="connsiteX6" fmla="*/ 225651 w 607639"/>
              <a:gd name="connsiteY6" fmla="*/ 460088 h 606722"/>
              <a:gd name="connsiteX7" fmla="*/ 231257 w 607639"/>
              <a:gd name="connsiteY7" fmla="*/ 432715 h 606722"/>
              <a:gd name="connsiteX8" fmla="*/ 426488 w 607639"/>
              <a:gd name="connsiteY8" fmla="*/ 303317 h 606722"/>
              <a:gd name="connsiteX9" fmla="*/ 231257 w 607639"/>
              <a:gd name="connsiteY9" fmla="*/ 174007 h 606722"/>
              <a:gd name="connsiteX10" fmla="*/ 225651 w 607639"/>
              <a:gd name="connsiteY10" fmla="*/ 146545 h 606722"/>
              <a:gd name="connsiteX11" fmla="*/ 238231 w 607639"/>
              <a:gd name="connsiteY11" fmla="*/ 138125 h 606722"/>
              <a:gd name="connsiteX12" fmla="*/ 303775 w 607639"/>
              <a:gd name="connsiteY12" fmla="*/ 40436 h 606722"/>
              <a:gd name="connsiteX13" fmla="*/ 156738 w 607639"/>
              <a:gd name="connsiteY13" fmla="*/ 85405 h 606722"/>
              <a:gd name="connsiteX14" fmla="*/ 61236 w 607639"/>
              <a:gd name="connsiteY14" fmla="*/ 201115 h 606722"/>
              <a:gd name="connsiteX15" fmla="*/ 40497 w 607639"/>
              <a:gd name="connsiteY15" fmla="*/ 303317 h 606722"/>
              <a:gd name="connsiteX16" fmla="*/ 85534 w 607639"/>
              <a:gd name="connsiteY16" fmla="*/ 450220 h 606722"/>
              <a:gd name="connsiteX17" fmla="*/ 201419 w 607639"/>
              <a:gd name="connsiteY17" fmla="*/ 545579 h 606722"/>
              <a:gd name="connsiteX18" fmla="*/ 303775 w 607639"/>
              <a:gd name="connsiteY18" fmla="*/ 566286 h 606722"/>
              <a:gd name="connsiteX19" fmla="*/ 450901 w 607639"/>
              <a:gd name="connsiteY19" fmla="*/ 521317 h 606722"/>
              <a:gd name="connsiteX20" fmla="*/ 546403 w 607639"/>
              <a:gd name="connsiteY20" fmla="*/ 405518 h 606722"/>
              <a:gd name="connsiteX21" fmla="*/ 567142 w 607639"/>
              <a:gd name="connsiteY21" fmla="*/ 303317 h 606722"/>
              <a:gd name="connsiteX22" fmla="*/ 522105 w 607639"/>
              <a:gd name="connsiteY22" fmla="*/ 156502 h 606722"/>
              <a:gd name="connsiteX23" fmla="*/ 406131 w 607639"/>
              <a:gd name="connsiteY23" fmla="*/ 61143 h 606722"/>
              <a:gd name="connsiteX24" fmla="*/ 303775 w 607639"/>
              <a:gd name="connsiteY24" fmla="*/ 40436 h 606722"/>
              <a:gd name="connsiteX25" fmla="*/ 303775 w 607639"/>
              <a:gd name="connsiteY25" fmla="*/ 0 h 606722"/>
              <a:gd name="connsiteX26" fmla="*/ 473597 w 607639"/>
              <a:gd name="connsiteY26" fmla="*/ 51901 h 606722"/>
              <a:gd name="connsiteX27" fmla="*/ 583697 w 607639"/>
              <a:gd name="connsiteY27" fmla="*/ 185385 h 606722"/>
              <a:gd name="connsiteX28" fmla="*/ 607639 w 607639"/>
              <a:gd name="connsiteY28" fmla="*/ 303317 h 606722"/>
              <a:gd name="connsiteX29" fmla="*/ 555660 w 607639"/>
              <a:gd name="connsiteY29" fmla="*/ 472882 h 606722"/>
              <a:gd name="connsiteX30" fmla="*/ 421974 w 607639"/>
              <a:gd name="connsiteY30" fmla="*/ 582816 h 606722"/>
              <a:gd name="connsiteX31" fmla="*/ 303775 w 607639"/>
              <a:gd name="connsiteY31" fmla="*/ 606722 h 606722"/>
              <a:gd name="connsiteX32" fmla="*/ 134042 w 607639"/>
              <a:gd name="connsiteY32" fmla="*/ 554821 h 606722"/>
              <a:gd name="connsiteX33" fmla="*/ 23942 w 607639"/>
              <a:gd name="connsiteY33" fmla="*/ 421337 h 606722"/>
              <a:gd name="connsiteX34" fmla="*/ 0 w 607639"/>
              <a:gd name="connsiteY34" fmla="*/ 303317 h 606722"/>
              <a:gd name="connsiteX35" fmla="*/ 51979 w 607639"/>
              <a:gd name="connsiteY35" fmla="*/ 133840 h 606722"/>
              <a:gd name="connsiteX36" fmla="*/ 185665 w 607639"/>
              <a:gd name="connsiteY36" fmla="*/ 23906 h 606722"/>
              <a:gd name="connsiteX37" fmla="*/ 303775 w 607639"/>
              <a:gd name="connsiteY3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7639" h="606722">
                <a:moveTo>
                  <a:pt x="238231" y="138125"/>
                </a:moveTo>
                <a:cubicBezTo>
                  <a:pt x="243203" y="137125"/>
                  <a:pt x="248565" y="138014"/>
                  <a:pt x="253147" y="141035"/>
                </a:cubicBezTo>
                <a:lnTo>
                  <a:pt x="473294" y="286875"/>
                </a:lnTo>
                <a:cubicBezTo>
                  <a:pt x="478811" y="290519"/>
                  <a:pt x="482103" y="296740"/>
                  <a:pt x="482103" y="303317"/>
                </a:cubicBezTo>
                <a:cubicBezTo>
                  <a:pt x="482103" y="309982"/>
                  <a:pt x="478811" y="316203"/>
                  <a:pt x="473294" y="319847"/>
                </a:cubicBezTo>
                <a:lnTo>
                  <a:pt x="253147" y="465687"/>
                </a:lnTo>
                <a:cubicBezTo>
                  <a:pt x="243982" y="471730"/>
                  <a:pt x="231702" y="469242"/>
                  <a:pt x="225651" y="460088"/>
                </a:cubicBezTo>
                <a:cubicBezTo>
                  <a:pt x="219600" y="451023"/>
                  <a:pt x="222092" y="438758"/>
                  <a:pt x="231257" y="432715"/>
                </a:cubicBezTo>
                <a:lnTo>
                  <a:pt x="426488" y="303317"/>
                </a:lnTo>
                <a:lnTo>
                  <a:pt x="231257" y="174007"/>
                </a:lnTo>
                <a:cubicBezTo>
                  <a:pt x="222092" y="167964"/>
                  <a:pt x="219600" y="155699"/>
                  <a:pt x="225651" y="146545"/>
                </a:cubicBezTo>
                <a:cubicBezTo>
                  <a:pt x="228677" y="142013"/>
                  <a:pt x="233259" y="139124"/>
                  <a:pt x="238231" y="138125"/>
                </a:cubicBezTo>
                <a:close/>
                <a:moveTo>
                  <a:pt x="303775" y="40436"/>
                </a:moveTo>
                <a:cubicBezTo>
                  <a:pt x="249304" y="40436"/>
                  <a:pt x="198749" y="56966"/>
                  <a:pt x="156738" y="85405"/>
                </a:cubicBezTo>
                <a:cubicBezTo>
                  <a:pt x="114639" y="113755"/>
                  <a:pt x="81262" y="154013"/>
                  <a:pt x="61236" y="201115"/>
                </a:cubicBezTo>
                <a:cubicBezTo>
                  <a:pt x="47885" y="232575"/>
                  <a:pt x="40497" y="267057"/>
                  <a:pt x="40497" y="303317"/>
                </a:cubicBezTo>
                <a:cubicBezTo>
                  <a:pt x="40497" y="357794"/>
                  <a:pt x="57141" y="408184"/>
                  <a:pt x="85534" y="450220"/>
                </a:cubicBezTo>
                <a:cubicBezTo>
                  <a:pt x="113927" y="492167"/>
                  <a:pt x="154246" y="525583"/>
                  <a:pt x="201419" y="545579"/>
                </a:cubicBezTo>
                <a:cubicBezTo>
                  <a:pt x="232927" y="558909"/>
                  <a:pt x="267461" y="566286"/>
                  <a:pt x="303775" y="566286"/>
                </a:cubicBezTo>
                <a:cubicBezTo>
                  <a:pt x="358335" y="566197"/>
                  <a:pt x="408801" y="549667"/>
                  <a:pt x="450901" y="521317"/>
                </a:cubicBezTo>
                <a:cubicBezTo>
                  <a:pt x="492911" y="492878"/>
                  <a:pt x="526377" y="452709"/>
                  <a:pt x="546403" y="405518"/>
                </a:cubicBezTo>
                <a:cubicBezTo>
                  <a:pt x="559754" y="374147"/>
                  <a:pt x="567142" y="339665"/>
                  <a:pt x="567142" y="303317"/>
                </a:cubicBezTo>
                <a:cubicBezTo>
                  <a:pt x="567053" y="248928"/>
                  <a:pt x="550498" y="198449"/>
                  <a:pt x="522105" y="156502"/>
                </a:cubicBezTo>
                <a:cubicBezTo>
                  <a:pt x="493623" y="114466"/>
                  <a:pt x="453393" y="81050"/>
                  <a:pt x="406131" y="61143"/>
                </a:cubicBezTo>
                <a:cubicBezTo>
                  <a:pt x="374712" y="47813"/>
                  <a:pt x="340178" y="40436"/>
                  <a:pt x="303775" y="40436"/>
                </a:cubicBezTo>
                <a:close/>
                <a:moveTo>
                  <a:pt x="303775" y="0"/>
                </a:moveTo>
                <a:cubicBezTo>
                  <a:pt x="366613" y="0"/>
                  <a:pt x="425089" y="19196"/>
                  <a:pt x="473597" y="51901"/>
                </a:cubicBezTo>
                <a:cubicBezTo>
                  <a:pt x="522016" y="84605"/>
                  <a:pt x="560555" y="130907"/>
                  <a:pt x="583697" y="185385"/>
                </a:cubicBezTo>
                <a:cubicBezTo>
                  <a:pt x="599095" y="221644"/>
                  <a:pt x="607639" y="261547"/>
                  <a:pt x="607639" y="303317"/>
                </a:cubicBezTo>
                <a:cubicBezTo>
                  <a:pt x="607639" y="366059"/>
                  <a:pt x="588414" y="424448"/>
                  <a:pt x="555660" y="472882"/>
                </a:cubicBezTo>
                <a:cubicBezTo>
                  <a:pt x="522817" y="521228"/>
                  <a:pt x="476534" y="559709"/>
                  <a:pt x="421974" y="582816"/>
                </a:cubicBezTo>
                <a:cubicBezTo>
                  <a:pt x="385660" y="598190"/>
                  <a:pt x="345607" y="606722"/>
                  <a:pt x="303775" y="606722"/>
                </a:cubicBezTo>
                <a:cubicBezTo>
                  <a:pt x="241026" y="606722"/>
                  <a:pt x="182461" y="587526"/>
                  <a:pt x="134042" y="554821"/>
                </a:cubicBezTo>
                <a:cubicBezTo>
                  <a:pt x="85534" y="522028"/>
                  <a:pt x="46995" y="475815"/>
                  <a:pt x="23942" y="421337"/>
                </a:cubicBezTo>
                <a:cubicBezTo>
                  <a:pt x="8545" y="385078"/>
                  <a:pt x="0" y="345086"/>
                  <a:pt x="0" y="303317"/>
                </a:cubicBezTo>
                <a:cubicBezTo>
                  <a:pt x="0" y="240663"/>
                  <a:pt x="19225" y="182185"/>
                  <a:pt x="51979" y="133840"/>
                </a:cubicBezTo>
                <a:cubicBezTo>
                  <a:pt x="84733" y="85405"/>
                  <a:pt x="131105" y="46924"/>
                  <a:pt x="185665" y="23906"/>
                </a:cubicBezTo>
                <a:cubicBezTo>
                  <a:pt x="221979" y="8532"/>
                  <a:pt x="261943" y="0"/>
                  <a:pt x="303775" y="0"/>
                </a:cubicBez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91434" tIns="45718" rIns="91434" bIns="45718" anchor="ctr"/>
          <a:lstStyle>
            <a:defPPr>
              <a:defRPr lang="zh-CN"/>
            </a:defPPr>
            <a:lvl1pPr marL="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6239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99769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应付债券概述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4826" y="1263655"/>
            <a:ext cx="6727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折价发行</a:t>
            </a:r>
            <a:r>
              <a:rPr lang="zh-CN" altLang="en-US" sz="2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4825" y="1749460"/>
            <a:ext cx="57710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债券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折价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2000" dirty="0" smtClean="0">
                <a:latin typeface="微软雅黑" pitchFamily="34" charset="-122"/>
                <a:ea typeface="微软雅黑" pitchFamily="34" charset="-122"/>
              </a:rPr>
              <a:t>预先</a:t>
            </a: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付给购买者一笔利息，以补偿购买者今后少得利息的损失，债券折价应在债券的存续期内分期摊销，以追加按债券票面利率计算而少计的利息费用。</a:t>
            </a:r>
          </a:p>
        </p:txBody>
      </p:sp>
      <p:sp>
        <p:nvSpPr>
          <p:cNvPr id="11" name="îṣļíďe"/>
          <p:cNvSpPr/>
          <p:nvPr/>
        </p:nvSpPr>
        <p:spPr bwMode="auto">
          <a:xfrm>
            <a:off x="1197349" y="1247404"/>
            <a:ext cx="478639" cy="477916"/>
          </a:xfrm>
          <a:custGeom>
            <a:avLst/>
            <a:gdLst>
              <a:gd name="connsiteX0" fmla="*/ 369372 w 607639"/>
              <a:gd name="connsiteY0" fmla="*/ 138125 h 606722"/>
              <a:gd name="connsiteX1" fmla="*/ 381988 w 607639"/>
              <a:gd name="connsiteY1" fmla="*/ 146545 h 606722"/>
              <a:gd name="connsiteX2" fmla="*/ 376381 w 607639"/>
              <a:gd name="connsiteY2" fmla="*/ 174007 h 606722"/>
              <a:gd name="connsiteX3" fmla="*/ 181110 w 607639"/>
              <a:gd name="connsiteY3" fmla="*/ 303317 h 606722"/>
              <a:gd name="connsiteX4" fmla="*/ 376381 w 607639"/>
              <a:gd name="connsiteY4" fmla="*/ 432715 h 606722"/>
              <a:gd name="connsiteX5" fmla="*/ 381988 w 607639"/>
              <a:gd name="connsiteY5" fmla="*/ 460088 h 606722"/>
              <a:gd name="connsiteX6" fmla="*/ 354486 w 607639"/>
              <a:gd name="connsiteY6" fmla="*/ 465687 h 606722"/>
              <a:gd name="connsiteX7" fmla="*/ 134295 w 607639"/>
              <a:gd name="connsiteY7" fmla="*/ 319847 h 606722"/>
              <a:gd name="connsiteX8" fmla="*/ 125395 w 607639"/>
              <a:gd name="connsiteY8" fmla="*/ 303317 h 606722"/>
              <a:gd name="connsiteX9" fmla="*/ 134295 w 607639"/>
              <a:gd name="connsiteY9" fmla="*/ 286875 h 606722"/>
              <a:gd name="connsiteX10" fmla="*/ 354486 w 607639"/>
              <a:gd name="connsiteY10" fmla="*/ 141035 h 606722"/>
              <a:gd name="connsiteX11" fmla="*/ 369372 w 607639"/>
              <a:gd name="connsiteY11" fmla="*/ 138125 h 606722"/>
              <a:gd name="connsiteX12" fmla="*/ 303775 w 607639"/>
              <a:gd name="connsiteY12" fmla="*/ 40436 h 606722"/>
              <a:gd name="connsiteX13" fmla="*/ 156738 w 607639"/>
              <a:gd name="connsiteY13" fmla="*/ 85405 h 606722"/>
              <a:gd name="connsiteX14" fmla="*/ 61236 w 607639"/>
              <a:gd name="connsiteY14" fmla="*/ 201115 h 606722"/>
              <a:gd name="connsiteX15" fmla="*/ 40497 w 607639"/>
              <a:gd name="connsiteY15" fmla="*/ 303317 h 606722"/>
              <a:gd name="connsiteX16" fmla="*/ 85534 w 607639"/>
              <a:gd name="connsiteY16" fmla="*/ 450220 h 606722"/>
              <a:gd name="connsiteX17" fmla="*/ 201419 w 607639"/>
              <a:gd name="connsiteY17" fmla="*/ 545579 h 606722"/>
              <a:gd name="connsiteX18" fmla="*/ 303775 w 607639"/>
              <a:gd name="connsiteY18" fmla="*/ 566286 h 606722"/>
              <a:gd name="connsiteX19" fmla="*/ 450901 w 607639"/>
              <a:gd name="connsiteY19" fmla="*/ 521317 h 606722"/>
              <a:gd name="connsiteX20" fmla="*/ 546403 w 607639"/>
              <a:gd name="connsiteY20" fmla="*/ 405518 h 606722"/>
              <a:gd name="connsiteX21" fmla="*/ 567142 w 607639"/>
              <a:gd name="connsiteY21" fmla="*/ 303317 h 606722"/>
              <a:gd name="connsiteX22" fmla="*/ 522105 w 607639"/>
              <a:gd name="connsiteY22" fmla="*/ 156502 h 606722"/>
              <a:gd name="connsiteX23" fmla="*/ 406131 w 607639"/>
              <a:gd name="connsiteY23" fmla="*/ 61143 h 606722"/>
              <a:gd name="connsiteX24" fmla="*/ 303775 w 607639"/>
              <a:gd name="connsiteY24" fmla="*/ 40436 h 606722"/>
              <a:gd name="connsiteX25" fmla="*/ 303775 w 607639"/>
              <a:gd name="connsiteY25" fmla="*/ 0 h 606722"/>
              <a:gd name="connsiteX26" fmla="*/ 473597 w 607639"/>
              <a:gd name="connsiteY26" fmla="*/ 51901 h 606722"/>
              <a:gd name="connsiteX27" fmla="*/ 583697 w 607639"/>
              <a:gd name="connsiteY27" fmla="*/ 185385 h 606722"/>
              <a:gd name="connsiteX28" fmla="*/ 607639 w 607639"/>
              <a:gd name="connsiteY28" fmla="*/ 303317 h 606722"/>
              <a:gd name="connsiteX29" fmla="*/ 555660 w 607639"/>
              <a:gd name="connsiteY29" fmla="*/ 472882 h 606722"/>
              <a:gd name="connsiteX30" fmla="*/ 421974 w 607639"/>
              <a:gd name="connsiteY30" fmla="*/ 582816 h 606722"/>
              <a:gd name="connsiteX31" fmla="*/ 303775 w 607639"/>
              <a:gd name="connsiteY31" fmla="*/ 606722 h 606722"/>
              <a:gd name="connsiteX32" fmla="*/ 134042 w 607639"/>
              <a:gd name="connsiteY32" fmla="*/ 554821 h 606722"/>
              <a:gd name="connsiteX33" fmla="*/ 23942 w 607639"/>
              <a:gd name="connsiteY33" fmla="*/ 421337 h 606722"/>
              <a:gd name="connsiteX34" fmla="*/ 0 w 607639"/>
              <a:gd name="connsiteY34" fmla="*/ 303317 h 606722"/>
              <a:gd name="connsiteX35" fmla="*/ 51979 w 607639"/>
              <a:gd name="connsiteY35" fmla="*/ 133840 h 606722"/>
              <a:gd name="connsiteX36" fmla="*/ 185665 w 607639"/>
              <a:gd name="connsiteY36" fmla="*/ 23906 h 606722"/>
              <a:gd name="connsiteX37" fmla="*/ 303775 w 607639"/>
              <a:gd name="connsiteY37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607639" h="606722">
                <a:moveTo>
                  <a:pt x="369372" y="138125"/>
                </a:moveTo>
                <a:cubicBezTo>
                  <a:pt x="374356" y="139124"/>
                  <a:pt x="378962" y="142013"/>
                  <a:pt x="381988" y="146545"/>
                </a:cubicBezTo>
                <a:cubicBezTo>
                  <a:pt x="388040" y="155699"/>
                  <a:pt x="385548" y="167964"/>
                  <a:pt x="376381" y="174007"/>
                </a:cubicBezTo>
                <a:lnTo>
                  <a:pt x="181110" y="303317"/>
                </a:lnTo>
                <a:lnTo>
                  <a:pt x="376381" y="432715"/>
                </a:lnTo>
                <a:cubicBezTo>
                  <a:pt x="385548" y="438758"/>
                  <a:pt x="388040" y="451023"/>
                  <a:pt x="381988" y="460088"/>
                </a:cubicBezTo>
                <a:cubicBezTo>
                  <a:pt x="375936" y="469242"/>
                  <a:pt x="363564" y="471730"/>
                  <a:pt x="354486" y="465687"/>
                </a:cubicBezTo>
                <a:lnTo>
                  <a:pt x="134295" y="319847"/>
                </a:lnTo>
                <a:cubicBezTo>
                  <a:pt x="128777" y="316203"/>
                  <a:pt x="125395" y="309982"/>
                  <a:pt x="125395" y="303317"/>
                </a:cubicBezTo>
                <a:cubicBezTo>
                  <a:pt x="125395" y="296740"/>
                  <a:pt x="128777" y="290519"/>
                  <a:pt x="134295" y="286875"/>
                </a:cubicBezTo>
                <a:lnTo>
                  <a:pt x="354486" y="141035"/>
                </a:lnTo>
                <a:cubicBezTo>
                  <a:pt x="359025" y="138014"/>
                  <a:pt x="364387" y="137125"/>
                  <a:pt x="369372" y="138125"/>
                </a:cubicBezTo>
                <a:close/>
                <a:moveTo>
                  <a:pt x="303775" y="40436"/>
                </a:moveTo>
                <a:cubicBezTo>
                  <a:pt x="249304" y="40436"/>
                  <a:pt x="198749" y="57055"/>
                  <a:pt x="156738" y="85405"/>
                </a:cubicBezTo>
                <a:cubicBezTo>
                  <a:pt x="114639" y="113755"/>
                  <a:pt x="81262" y="154013"/>
                  <a:pt x="61236" y="201115"/>
                </a:cubicBezTo>
                <a:cubicBezTo>
                  <a:pt x="47885" y="232575"/>
                  <a:pt x="40497" y="267057"/>
                  <a:pt x="40497" y="303317"/>
                </a:cubicBezTo>
                <a:cubicBezTo>
                  <a:pt x="40497" y="357794"/>
                  <a:pt x="57141" y="408184"/>
                  <a:pt x="85534" y="450220"/>
                </a:cubicBezTo>
                <a:cubicBezTo>
                  <a:pt x="113927" y="492167"/>
                  <a:pt x="154246" y="525583"/>
                  <a:pt x="201419" y="545579"/>
                </a:cubicBezTo>
                <a:cubicBezTo>
                  <a:pt x="232927" y="558909"/>
                  <a:pt x="267461" y="566286"/>
                  <a:pt x="303775" y="566286"/>
                </a:cubicBezTo>
                <a:cubicBezTo>
                  <a:pt x="358335" y="566197"/>
                  <a:pt x="408801" y="549667"/>
                  <a:pt x="450901" y="521317"/>
                </a:cubicBezTo>
                <a:cubicBezTo>
                  <a:pt x="492911" y="492878"/>
                  <a:pt x="526377" y="452709"/>
                  <a:pt x="546403" y="405518"/>
                </a:cubicBezTo>
                <a:cubicBezTo>
                  <a:pt x="559754" y="374147"/>
                  <a:pt x="567142" y="339665"/>
                  <a:pt x="567142" y="303317"/>
                </a:cubicBezTo>
                <a:cubicBezTo>
                  <a:pt x="567053" y="248928"/>
                  <a:pt x="550498" y="198449"/>
                  <a:pt x="522105" y="156502"/>
                </a:cubicBezTo>
                <a:cubicBezTo>
                  <a:pt x="493623" y="114466"/>
                  <a:pt x="453393" y="81050"/>
                  <a:pt x="406131" y="61143"/>
                </a:cubicBezTo>
                <a:cubicBezTo>
                  <a:pt x="374712" y="47813"/>
                  <a:pt x="340178" y="40436"/>
                  <a:pt x="303775" y="40436"/>
                </a:cubicBezTo>
                <a:close/>
                <a:moveTo>
                  <a:pt x="303775" y="0"/>
                </a:moveTo>
                <a:cubicBezTo>
                  <a:pt x="366613" y="0"/>
                  <a:pt x="425089" y="19196"/>
                  <a:pt x="473597" y="51901"/>
                </a:cubicBezTo>
                <a:cubicBezTo>
                  <a:pt x="522016" y="84605"/>
                  <a:pt x="560555" y="130907"/>
                  <a:pt x="583697" y="185385"/>
                </a:cubicBezTo>
                <a:cubicBezTo>
                  <a:pt x="599095" y="221644"/>
                  <a:pt x="607639" y="261547"/>
                  <a:pt x="607639" y="303317"/>
                </a:cubicBezTo>
                <a:cubicBezTo>
                  <a:pt x="607639" y="366059"/>
                  <a:pt x="588414" y="424448"/>
                  <a:pt x="555660" y="472882"/>
                </a:cubicBezTo>
                <a:cubicBezTo>
                  <a:pt x="522817" y="521228"/>
                  <a:pt x="476534" y="559709"/>
                  <a:pt x="421974" y="582816"/>
                </a:cubicBezTo>
                <a:cubicBezTo>
                  <a:pt x="385660" y="598190"/>
                  <a:pt x="345607" y="606722"/>
                  <a:pt x="303775" y="606722"/>
                </a:cubicBezTo>
                <a:cubicBezTo>
                  <a:pt x="241026" y="606722"/>
                  <a:pt x="182461" y="587526"/>
                  <a:pt x="134042" y="554821"/>
                </a:cubicBezTo>
                <a:cubicBezTo>
                  <a:pt x="85534" y="522028"/>
                  <a:pt x="46995" y="475815"/>
                  <a:pt x="23942" y="421337"/>
                </a:cubicBezTo>
                <a:cubicBezTo>
                  <a:pt x="8545" y="385078"/>
                  <a:pt x="0" y="345086"/>
                  <a:pt x="0" y="303317"/>
                </a:cubicBezTo>
                <a:cubicBezTo>
                  <a:pt x="0" y="240663"/>
                  <a:pt x="19225" y="182185"/>
                  <a:pt x="51979" y="133840"/>
                </a:cubicBezTo>
                <a:cubicBezTo>
                  <a:pt x="84733" y="85405"/>
                  <a:pt x="131105" y="46924"/>
                  <a:pt x="185665" y="23906"/>
                </a:cubicBezTo>
                <a:cubicBezTo>
                  <a:pt x="221979" y="8532"/>
                  <a:pt x="261943" y="0"/>
                  <a:pt x="303775" y="0"/>
                </a:cubicBez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91434" tIns="45718" rIns="91434" bIns="45718" anchor="ctr"/>
          <a:lstStyle>
            <a:defPPr>
              <a:defRPr lang="zh-CN"/>
            </a:defPPr>
            <a:lvl1pPr marL="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0021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1997694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一、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应付债券概述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11" name="iṩḷiḓê"/>
          <p:cNvSpPr/>
          <p:nvPr/>
        </p:nvSpPr>
        <p:spPr bwMode="auto">
          <a:xfrm>
            <a:off x="1155916" y="1267092"/>
            <a:ext cx="478639" cy="393237"/>
          </a:xfrm>
          <a:custGeom>
            <a:avLst/>
            <a:gdLst>
              <a:gd name="T0" fmla="*/ 397 w 434"/>
              <a:gd name="T1" fmla="*/ 147 h 357"/>
              <a:gd name="T2" fmla="*/ 420 w 434"/>
              <a:gd name="T3" fmla="*/ 147 h 357"/>
              <a:gd name="T4" fmla="*/ 420 w 434"/>
              <a:gd name="T5" fmla="*/ 119 h 357"/>
              <a:gd name="T6" fmla="*/ 427 w 434"/>
              <a:gd name="T7" fmla="*/ 99 h 357"/>
              <a:gd name="T8" fmla="*/ 396 w 434"/>
              <a:gd name="T9" fmla="*/ 68 h 357"/>
              <a:gd name="T10" fmla="*/ 365 w 434"/>
              <a:gd name="T11" fmla="*/ 99 h 357"/>
              <a:gd name="T12" fmla="*/ 365 w 434"/>
              <a:gd name="T13" fmla="*/ 101 h 357"/>
              <a:gd name="T14" fmla="*/ 262 w 434"/>
              <a:gd name="T15" fmla="*/ 101 h 357"/>
              <a:gd name="T16" fmla="*/ 262 w 434"/>
              <a:gd name="T17" fmla="*/ 48 h 357"/>
              <a:gd name="T18" fmla="*/ 261 w 434"/>
              <a:gd name="T19" fmla="*/ 48 h 357"/>
              <a:gd name="T20" fmla="*/ 262 w 434"/>
              <a:gd name="T21" fmla="*/ 44 h 357"/>
              <a:gd name="T22" fmla="*/ 218 w 434"/>
              <a:gd name="T23" fmla="*/ 0 h 357"/>
              <a:gd name="T24" fmla="*/ 217 w 434"/>
              <a:gd name="T25" fmla="*/ 0 h 357"/>
              <a:gd name="T26" fmla="*/ 217 w 434"/>
              <a:gd name="T27" fmla="*/ 0 h 357"/>
              <a:gd name="T28" fmla="*/ 173 w 434"/>
              <a:gd name="T29" fmla="*/ 44 h 357"/>
              <a:gd name="T30" fmla="*/ 173 w 434"/>
              <a:gd name="T31" fmla="*/ 48 h 357"/>
              <a:gd name="T32" fmla="*/ 173 w 434"/>
              <a:gd name="T33" fmla="*/ 48 h 357"/>
              <a:gd name="T34" fmla="*/ 173 w 434"/>
              <a:gd name="T35" fmla="*/ 101 h 357"/>
              <a:gd name="T36" fmla="*/ 69 w 434"/>
              <a:gd name="T37" fmla="*/ 101 h 357"/>
              <a:gd name="T38" fmla="*/ 69 w 434"/>
              <a:gd name="T39" fmla="*/ 99 h 357"/>
              <a:gd name="T40" fmla="*/ 38 w 434"/>
              <a:gd name="T41" fmla="*/ 68 h 357"/>
              <a:gd name="T42" fmla="*/ 7 w 434"/>
              <a:gd name="T43" fmla="*/ 99 h 357"/>
              <a:gd name="T44" fmla="*/ 15 w 434"/>
              <a:gd name="T45" fmla="*/ 119 h 357"/>
              <a:gd name="T46" fmla="*/ 15 w 434"/>
              <a:gd name="T47" fmla="*/ 147 h 357"/>
              <a:gd name="T48" fmla="*/ 37 w 434"/>
              <a:gd name="T49" fmla="*/ 147 h 357"/>
              <a:gd name="T50" fmla="*/ 4 w 434"/>
              <a:gd name="T51" fmla="*/ 288 h 357"/>
              <a:gd name="T52" fmla="*/ 111 w 434"/>
              <a:gd name="T53" fmla="*/ 353 h 357"/>
              <a:gd name="T54" fmla="*/ 180 w 434"/>
              <a:gd name="T55" fmla="*/ 256 h 357"/>
              <a:gd name="T56" fmla="*/ 105 w 434"/>
              <a:gd name="T57" fmla="*/ 147 h 357"/>
              <a:gd name="T58" fmla="*/ 173 w 434"/>
              <a:gd name="T59" fmla="*/ 147 h 357"/>
              <a:gd name="T60" fmla="*/ 262 w 434"/>
              <a:gd name="T61" fmla="*/ 147 h 357"/>
              <a:gd name="T62" fmla="*/ 330 w 434"/>
              <a:gd name="T63" fmla="*/ 147 h 357"/>
              <a:gd name="T64" fmla="*/ 255 w 434"/>
              <a:gd name="T65" fmla="*/ 256 h 357"/>
              <a:gd name="T66" fmla="*/ 323 w 434"/>
              <a:gd name="T67" fmla="*/ 353 h 357"/>
              <a:gd name="T68" fmla="*/ 430 w 434"/>
              <a:gd name="T69" fmla="*/ 288 h 357"/>
              <a:gd name="T70" fmla="*/ 397 w 434"/>
              <a:gd name="T71" fmla="*/ 147 h 357"/>
              <a:gd name="T72" fmla="*/ 151 w 434"/>
              <a:gd name="T73" fmla="*/ 256 h 357"/>
              <a:gd name="T74" fmla="*/ 44 w 434"/>
              <a:gd name="T75" fmla="*/ 291 h 357"/>
              <a:gd name="T76" fmla="*/ 60 w 434"/>
              <a:gd name="T77" fmla="*/ 147 h 357"/>
              <a:gd name="T78" fmla="*/ 84 w 434"/>
              <a:gd name="T79" fmla="*/ 147 h 357"/>
              <a:gd name="T80" fmla="*/ 151 w 434"/>
              <a:gd name="T81" fmla="*/ 256 h 357"/>
              <a:gd name="T82" fmla="*/ 391 w 434"/>
              <a:gd name="T83" fmla="*/ 291 h 357"/>
              <a:gd name="T84" fmla="*/ 284 w 434"/>
              <a:gd name="T85" fmla="*/ 256 h 357"/>
              <a:gd name="T86" fmla="*/ 350 w 434"/>
              <a:gd name="T87" fmla="*/ 147 h 357"/>
              <a:gd name="T88" fmla="*/ 375 w 434"/>
              <a:gd name="T89" fmla="*/ 147 h 357"/>
              <a:gd name="T90" fmla="*/ 391 w 434"/>
              <a:gd name="T91" fmla="*/ 291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34" h="357">
                <a:moveTo>
                  <a:pt x="397" y="147"/>
                </a:moveTo>
                <a:lnTo>
                  <a:pt x="420" y="147"/>
                </a:lnTo>
                <a:lnTo>
                  <a:pt x="420" y="119"/>
                </a:lnTo>
                <a:cubicBezTo>
                  <a:pt x="424" y="114"/>
                  <a:pt x="427" y="106"/>
                  <a:pt x="427" y="99"/>
                </a:cubicBezTo>
                <a:cubicBezTo>
                  <a:pt x="427" y="81"/>
                  <a:pt x="413" y="68"/>
                  <a:pt x="396" y="68"/>
                </a:cubicBezTo>
                <a:cubicBezTo>
                  <a:pt x="379" y="68"/>
                  <a:pt x="365" y="81"/>
                  <a:pt x="365" y="99"/>
                </a:cubicBezTo>
                <a:cubicBezTo>
                  <a:pt x="365" y="99"/>
                  <a:pt x="365" y="100"/>
                  <a:pt x="365" y="101"/>
                </a:cubicBezTo>
                <a:lnTo>
                  <a:pt x="262" y="101"/>
                </a:lnTo>
                <a:lnTo>
                  <a:pt x="262" y="48"/>
                </a:lnTo>
                <a:lnTo>
                  <a:pt x="261" y="48"/>
                </a:lnTo>
                <a:cubicBezTo>
                  <a:pt x="261" y="47"/>
                  <a:pt x="262" y="45"/>
                  <a:pt x="262" y="44"/>
                </a:cubicBezTo>
                <a:cubicBezTo>
                  <a:pt x="262" y="20"/>
                  <a:pt x="242" y="0"/>
                  <a:pt x="218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193" y="0"/>
                  <a:pt x="173" y="20"/>
                  <a:pt x="173" y="44"/>
                </a:cubicBezTo>
                <a:cubicBezTo>
                  <a:pt x="173" y="45"/>
                  <a:pt x="173" y="47"/>
                  <a:pt x="173" y="48"/>
                </a:cubicBezTo>
                <a:lnTo>
                  <a:pt x="173" y="48"/>
                </a:lnTo>
                <a:lnTo>
                  <a:pt x="173" y="101"/>
                </a:lnTo>
                <a:lnTo>
                  <a:pt x="69" y="101"/>
                </a:lnTo>
                <a:cubicBezTo>
                  <a:pt x="69" y="100"/>
                  <a:pt x="69" y="99"/>
                  <a:pt x="69" y="99"/>
                </a:cubicBezTo>
                <a:cubicBezTo>
                  <a:pt x="69" y="81"/>
                  <a:pt x="56" y="68"/>
                  <a:pt x="38" y="68"/>
                </a:cubicBezTo>
                <a:cubicBezTo>
                  <a:pt x="21" y="68"/>
                  <a:pt x="7" y="81"/>
                  <a:pt x="7" y="99"/>
                </a:cubicBezTo>
                <a:cubicBezTo>
                  <a:pt x="7" y="106"/>
                  <a:pt x="10" y="114"/>
                  <a:pt x="15" y="119"/>
                </a:cubicBezTo>
                <a:lnTo>
                  <a:pt x="15" y="147"/>
                </a:lnTo>
                <a:lnTo>
                  <a:pt x="37" y="147"/>
                </a:lnTo>
                <a:cubicBezTo>
                  <a:pt x="24" y="176"/>
                  <a:pt x="0" y="238"/>
                  <a:pt x="4" y="288"/>
                </a:cubicBezTo>
                <a:cubicBezTo>
                  <a:pt x="10" y="357"/>
                  <a:pt x="80" y="357"/>
                  <a:pt x="111" y="353"/>
                </a:cubicBezTo>
                <a:cubicBezTo>
                  <a:pt x="143" y="349"/>
                  <a:pt x="191" y="311"/>
                  <a:pt x="180" y="256"/>
                </a:cubicBezTo>
                <a:cubicBezTo>
                  <a:pt x="172" y="219"/>
                  <a:pt x="131" y="173"/>
                  <a:pt x="105" y="147"/>
                </a:cubicBezTo>
                <a:lnTo>
                  <a:pt x="173" y="147"/>
                </a:lnTo>
                <a:lnTo>
                  <a:pt x="262" y="147"/>
                </a:lnTo>
                <a:lnTo>
                  <a:pt x="330" y="147"/>
                </a:lnTo>
                <a:cubicBezTo>
                  <a:pt x="304" y="173"/>
                  <a:pt x="262" y="219"/>
                  <a:pt x="255" y="256"/>
                </a:cubicBezTo>
                <a:cubicBezTo>
                  <a:pt x="244" y="311"/>
                  <a:pt x="292" y="349"/>
                  <a:pt x="323" y="353"/>
                </a:cubicBezTo>
                <a:cubicBezTo>
                  <a:pt x="355" y="357"/>
                  <a:pt x="425" y="357"/>
                  <a:pt x="430" y="288"/>
                </a:cubicBezTo>
                <a:cubicBezTo>
                  <a:pt x="434" y="238"/>
                  <a:pt x="411" y="176"/>
                  <a:pt x="397" y="147"/>
                </a:cubicBezTo>
                <a:close/>
                <a:moveTo>
                  <a:pt x="151" y="256"/>
                </a:moveTo>
                <a:cubicBezTo>
                  <a:pt x="151" y="285"/>
                  <a:pt x="63" y="312"/>
                  <a:pt x="44" y="291"/>
                </a:cubicBezTo>
                <a:cubicBezTo>
                  <a:pt x="26" y="272"/>
                  <a:pt x="54" y="170"/>
                  <a:pt x="60" y="147"/>
                </a:cubicBezTo>
                <a:lnTo>
                  <a:pt x="84" y="147"/>
                </a:lnTo>
                <a:cubicBezTo>
                  <a:pt x="102" y="170"/>
                  <a:pt x="150" y="232"/>
                  <a:pt x="151" y="256"/>
                </a:cubicBezTo>
                <a:close/>
                <a:moveTo>
                  <a:pt x="391" y="291"/>
                </a:moveTo>
                <a:cubicBezTo>
                  <a:pt x="371" y="312"/>
                  <a:pt x="283" y="285"/>
                  <a:pt x="284" y="256"/>
                </a:cubicBezTo>
                <a:cubicBezTo>
                  <a:pt x="284" y="232"/>
                  <a:pt x="332" y="170"/>
                  <a:pt x="350" y="147"/>
                </a:cubicBezTo>
                <a:lnTo>
                  <a:pt x="375" y="147"/>
                </a:lnTo>
                <a:cubicBezTo>
                  <a:pt x="381" y="170"/>
                  <a:pt x="408" y="272"/>
                  <a:pt x="391" y="291"/>
                </a:cubicBez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91434" tIns="45718" rIns="91434" bIns="45718" anchor="ctr"/>
          <a:lstStyle>
            <a:defPPr>
              <a:defRPr lang="zh-CN"/>
            </a:defPPr>
            <a:lvl1pPr marL="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>
              <a:cs typeface="+mn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44826" y="1263655"/>
            <a:ext cx="67278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面值发行</a:t>
            </a:r>
            <a:r>
              <a:rPr lang="zh-CN" altLang="en-US" sz="2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endParaRPr lang="zh-CN" altLang="en-US" sz="2400" b="1" dirty="0">
              <a:solidFill>
                <a:srgbClr val="084CA1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4825" y="1749460"/>
            <a:ext cx="649592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000" dirty="0">
                <a:latin typeface="微软雅黑" pitchFamily="34" charset="-122"/>
                <a:ea typeface="微软雅黑" pitchFamily="34" charset="-122"/>
              </a:rPr>
              <a:t>发行债券的企业，应按债券载明的付息日期和票面利率向持券人支付利息，在债券到期时按债券面值偿还本金。</a:t>
            </a:r>
            <a:endParaRPr lang="zh-CN" altLang="en-US" sz="20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85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、应付债券账务处理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865584" y="1851670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3221077" y="1851670"/>
            <a:ext cx="0" cy="2592288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6"/>
          <p:cNvSpPr txBox="1"/>
          <p:nvPr/>
        </p:nvSpPr>
        <p:spPr>
          <a:xfrm>
            <a:off x="2312392" y="1391851"/>
            <a:ext cx="1817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应付债券</a:t>
            </a:r>
          </a:p>
        </p:txBody>
      </p:sp>
      <p:sp>
        <p:nvSpPr>
          <p:cNvPr id="15" name="文本框 16"/>
          <p:cNvSpPr txBox="1"/>
          <p:nvPr/>
        </p:nvSpPr>
        <p:spPr>
          <a:xfrm>
            <a:off x="755576" y="1841359"/>
            <a:ext cx="2520280" cy="1289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企业债券的偿还、发行时产生的折价和溢价摊销额</a:t>
            </a:r>
            <a:endParaRPr lang="en-US" altLang="zh-CN" sz="1800" dirty="0" smtClean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文本框 17"/>
          <p:cNvSpPr txBox="1"/>
          <p:nvPr/>
        </p:nvSpPr>
        <p:spPr>
          <a:xfrm>
            <a:off x="3221078" y="1841359"/>
            <a:ext cx="228354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sz="1800" dirty="0"/>
              <a:t>发行企业债券的面值、溢价、应计利息和折价摊销额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865584" y="3147814"/>
            <a:ext cx="4731757" cy="0"/>
          </a:xfrm>
          <a:prstGeom prst="line">
            <a:avLst/>
          </a:prstGeom>
          <a:ln w="1905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圆角矩形 17"/>
          <p:cNvSpPr/>
          <p:nvPr/>
        </p:nvSpPr>
        <p:spPr>
          <a:xfrm>
            <a:off x="5743376" y="1580684"/>
            <a:ext cx="3024336" cy="2567693"/>
          </a:xfrm>
          <a:prstGeom prst="roundRect">
            <a:avLst>
              <a:gd name="adj" fmla="val 3178"/>
            </a:avLst>
          </a:prstGeom>
          <a:solidFill>
            <a:srgbClr val="084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总账科目：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“应付债券”核算企业为筹集长期资金而发行债券的本金和利息</a:t>
            </a:r>
          </a:p>
          <a:p>
            <a:pPr algn="just">
              <a:lnSpc>
                <a:spcPct val="15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明细科目：</a:t>
            </a:r>
            <a:r>
              <a:rPr lang="zh-CN" altLang="en-US" sz="1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面值、利息调整、应计利息</a:t>
            </a:r>
          </a:p>
        </p:txBody>
      </p:sp>
      <p:sp>
        <p:nvSpPr>
          <p:cNvPr id="19" name="文本框 21"/>
          <p:cNvSpPr txBox="1"/>
          <p:nvPr/>
        </p:nvSpPr>
        <p:spPr>
          <a:xfrm>
            <a:off x="3251729" y="3147814"/>
            <a:ext cx="232148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期末余额：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en-US" sz="1800" dirty="0">
                <a:latin typeface="微软雅黑" pitchFamily="34" charset="-122"/>
                <a:ea typeface="微软雅黑" pitchFamily="34" charset="-122"/>
              </a:rPr>
              <a:t>尚未偿还的债券的摊余成本和应计利息</a:t>
            </a:r>
            <a:endParaRPr lang="zh-CN" altLang="en-US" sz="1800" dirty="0">
              <a:solidFill>
                <a:srgbClr val="EF7A4D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142963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借方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58291" y="142963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00" b="1" dirty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en-US" sz="1800" b="1" dirty="0" smtClean="0">
                <a:latin typeface="微软雅黑" pitchFamily="34" charset="-122"/>
                <a:ea typeface="微软雅黑" pitchFamily="34" charset="-122"/>
              </a:rPr>
              <a:t>方</a:t>
            </a:r>
            <a:endParaRPr lang="zh-CN" altLang="en-US" sz="1800" b="1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489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、应付债券账务处理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4217" y="1483697"/>
            <a:ext cx="1760598" cy="1690207"/>
            <a:chOff x="1715" y="4363"/>
            <a:chExt cx="3628" cy="3490"/>
          </a:xfrm>
        </p:grpSpPr>
        <p:sp>
          <p:nvSpPr>
            <p:cNvPr id="23" name="椭圆 22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964463" y="1123950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8"/>
          <p:cNvSpPr txBox="1"/>
          <p:nvPr/>
        </p:nvSpPr>
        <p:spPr>
          <a:xfrm>
            <a:off x="2506980" y="1693885"/>
            <a:ext cx="612940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借：银行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存款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                    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实际收到的金额）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面值</a:t>
            </a:r>
          </a:p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借或贷：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应付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利息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调整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</a:t>
            </a:r>
            <a:r>
              <a:rPr lang="zh-CN" altLang="zh-CN" sz="18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（差额）</a:t>
            </a:r>
            <a:endParaRPr lang="zh-CN" altLang="zh-CN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2540463" y="1123950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发行债券</a:t>
            </a: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443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、应付债券账务处理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4217" y="1483697"/>
            <a:ext cx="1760598" cy="1690207"/>
            <a:chOff x="1715" y="4363"/>
            <a:chExt cx="3628" cy="3490"/>
          </a:xfrm>
        </p:grpSpPr>
        <p:sp>
          <p:nvSpPr>
            <p:cNvPr id="23" name="椭圆 22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964463" y="1123950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8"/>
          <p:cNvSpPr txBox="1"/>
          <p:nvPr/>
        </p:nvSpPr>
        <p:spPr>
          <a:xfrm>
            <a:off x="2506980" y="1693885"/>
            <a:ext cx="612940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）分期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付息，到期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还本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借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：财务费用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（不符合资本化条件的，且属于生产经营期间）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在建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工程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制造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研发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支出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管理费用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（不符合资本化条件的，且属于筹建期间）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：应付利息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（面值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×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票面利率）</a:t>
            </a:r>
          </a:p>
        </p:txBody>
      </p:sp>
      <p:sp>
        <p:nvSpPr>
          <p:cNvPr id="27" name="文本框 19"/>
          <p:cNvSpPr txBox="1"/>
          <p:nvPr/>
        </p:nvSpPr>
        <p:spPr>
          <a:xfrm>
            <a:off x="2540463" y="1123950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发生利息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088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9" y="230618"/>
            <a:ext cx="3766561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应付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债券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的核算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515848" y="649144"/>
            <a:ext cx="245935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二</a:t>
            </a:r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、应付债券账务处理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8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4217" y="1483697"/>
            <a:ext cx="1760598" cy="1690207"/>
            <a:chOff x="1715" y="4363"/>
            <a:chExt cx="3628" cy="3490"/>
          </a:xfrm>
        </p:grpSpPr>
        <p:sp>
          <p:nvSpPr>
            <p:cNvPr id="23" name="椭圆 22"/>
            <p:cNvSpPr/>
            <p:nvPr/>
          </p:nvSpPr>
          <p:spPr>
            <a:xfrm>
              <a:off x="1715" y="4363"/>
              <a:ext cx="3628" cy="3490"/>
            </a:xfrm>
            <a:prstGeom prst="ellipse">
              <a:avLst/>
            </a:prstGeom>
            <a:solidFill>
              <a:srgbClr val="084CA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 2050"/>
            <p:cNvSpPr/>
            <p:nvPr/>
          </p:nvSpPr>
          <p:spPr bwMode="auto">
            <a:xfrm>
              <a:off x="2601" y="5210"/>
              <a:ext cx="1856" cy="1796"/>
            </a:xfrm>
            <a:custGeom>
              <a:avLst/>
              <a:gdLst>
                <a:gd name="T0" fmla="*/ 151004 w 5185"/>
                <a:gd name="T1" fmla="*/ 1065477 h 3880"/>
                <a:gd name="T2" fmla="*/ 1873403 w 5185"/>
                <a:gd name="T3" fmla="*/ 1297678 h 3880"/>
                <a:gd name="T4" fmla="*/ 751713 w 5185"/>
                <a:gd name="T5" fmla="*/ 1241832 h 3880"/>
                <a:gd name="T6" fmla="*/ 1108464 w 5185"/>
                <a:gd name="T7" fmla="*/ 1148144 h 3880"/>
                <a:gd name="T8" fmla="*/ 751713 w 5185"/>
                <a:gd name="T9" fmla="*/ 1241832 h 3880"/>
                <a:gd name="T10" fmla="*/ 1726808 w 5185"/>
                <a:gd name="T11" fmla="*/ 1012203 h 3880"/>
                <a:gd name="T12" fmla="*/ 1726073 w 5185"/>
                <a:gd name="T13" fmla="*/ 1007794 h 3880"/>
                <a:gd name="T14" fmla="*/ 1726808 w 5185"/>
                <a:gd name="T15" fmla="*/ 44089 h 3880"/>
                <a:gd name="T16" fmla="*/ 1726441 w 5185"/>
                <a:gd name="T17" fmla="*/ 39680 h 3880"/>
                <a:gd name="T18" fmla="*/ 1724604 w 5185"/>
                <a:gd name="T19" fmla="*/ 30862 h 3880"/>
                <a:gd name="T20" fmla="*/ 1721297 w 5185"/>
                <a:gd name="T21" fmla="*/ 23147 h 3880"/>
                <a:gd name="T22" fmla="*/ 1716888 w 5185"/>
                <a:gd name="T23" fmla="*/ 15798 h 3880"/>
                <a:gd name="T24" fmla="*/ 1711010 w 5185"/>
                <a:gd name="T25" fmla="*/ 9920 h 3880"/>
                <a:gd name="T26" fmla="*/ 1703662 w 5185"/>
                <a:gd name="T27" fmla="*/ 5144 h 3880"/>
                <a:gd name="T28" fmla="*/ 1695946 w 5185"/>
                <a:gd name="T29" fmla="*/ 1837 h 3880"/>
                <a:gd name="T30" fmla="*/ 1687128 w 5185"/>
                <a:gd name="T31" fmla="*/ 367 h 3880"/>
                <a:gd name="T32" fmla="*/ 222281 w 5185"/>
                <a:gd name="T33" fmla="*/ 0 h 3880"/>
                <a:gd name="T34" fmla="*/ 217872 w 5185"/>
                <a:gd name="T35" fmla="*/ 367 h 3880"/>
                <a:gd name="T36" fmla="*/ 209054 w 5185"/>
                <a:gd name="T37" fmla="*/ 1837 h 3880"/>
                <a:gd name="T38" fmla="*/ 201338 w 5185"/>
                <a:gd name="T39" fmla="*/ 5144 h 3880"/>
                <a:gd name="T40" fmla="*/ 194358 w 5185"/>
                <a:gd name="T41" fmla="*/ 9920 h 3880"/>
                <a:gd name="T42" fmla="*/ 188112 w 5185"/>
                <a:gd name="T43" fmla="*/ 15798 h 3880"/>
                <a:gd name="T44" fmla="*/ 183336 w 5185"/>
                <a:gd name="T45" fmla="*/ 23147 h 3880"/>
                <a:gd name="T46" fmla="*/ 180029 w 5185"/>
                <a:gd name="T47" fmla="*/ 30862 h 3880"/>
                <a:gd name="T48" fmla="*/ 178559 w 5185"/>
                <a:gd name="T49" fmla="*/ 39680 h 3880"/>
                <a:gd name="T50" fmla="*/ 178192 w 5185"/>
                <a:gd name="T51" fmla="*/ 1003386 h 3880"/>
                <a:gd name="T52" fmla="*/ 178559 w 5185"/>
                <a:gd name="T53" fmla="*/ 1007794 h 3880"/>
                <a:gd name="T54" fmla="*/ 178192 w 5185"/>
                <a:gd name="T55" fmla="*/ 1012203 h 3880"/>
                <a:gd name="T56" fmla="*/ 1727176 w 5185"/>
                <a:gd name="T57" fmla="*/ 1012571 h 3880"/>
                <a:gd name="T58" fmla="*/ 1616954 w 5185"/>
                <a:gd name="T59" fmla="*/ 937620 h 3880"/>
                <a:gd name="T60" fmla="*/ 288046 w 5185"/>
                <a:gd name="T61" fmla="*/ 109854 h 3880"/>
                <a:gd name="T62" fmla="*/ 1616954 w 5185"/>
                <a:gd name="T63" fmla="*/ 937620 h 3880"/>
                <a:gd name="T64" fmla="*/ 4409 w 5185"/>
                <a:gd name="T65" fmla="*/ 1350584 h 3880"/>
                <a:gd name="T66" fmla="*/ 0 w 5185"/>
                <a:gd name="T67" fmla="*/ 1359402 h 3880"/>
                <a:gd name="T68" fmla="*/ 735 w 5185"/>
                <a:gd name="T69" fmla="*/ 1369322 h 3880"/>
                <a:gd name="T70" fmla="*/ 3307 w 5185"/>
                <a:gd name="T71" fmla="*/ 1379977 h 3880"/>
                <a:gd name="T72" fmla="*/ 7348 w 5185"/>
                <a:gd name="T73" fmla="*/ 1390999 h 3880"/>
                <a:gd name="T74" fmla="*/ 13227 w 5185"/>
                <a:gd name="T75" fmla="*/ 1401654 h 3880"/>
                <a:gd name="T76" fmla="*/ 19473 w 5185"/>
                <a:gd name="T77" fmla="*/ 1411206 h 3880"/>
                <a:gd name="T78" fmla="*/ 26821 w 5185"/>
                <a:gd name="T79" fmla="*/ 1418554 h 3880"/>
                <a:gd name="T80" fmla="*/ 35271 w 5185"/>
                <a:gd name="T81" fmla="*/ 1423698 h 3880"/>
                <a:gd name="T82" fmla="*/ 41884 w 5185"/>
                <a:gd name="T83" fmla="*/ 1425168 h 3880"/>
                <a:gd name="T84" fmla="*/ 1860911 w 5185"/>
                <a:gd name="T85" fmla="*/ 1425535 h 3880"/>
                <a:gd name="T86" fmla="*/ 1863116 w 5185"/>
                <a:gd name="T87" fmla="*/ 1425168 h 3880"/>
                <a:gd name="T88" fmla="*/ 1869729 w 5185"/>
                <a:gd name="T89" fmla="*/ 1423698 h 3880"/>
                <a:gd name="T90" fmla="*/ 1878179 w 5185"/>
                <a:gd name="T91" fmla="*/ 1418554 h 3880"/>
                <a:gd name="T92" fmla="*/ 1885527 w 5185"/>
                <a:gd name="T93" fmla="*/ 1411206 h 3880"/>
                <a:gd name="T94" fmla="*/ 1892141 w 5185"/>
                <a:gd name="T95" fmla="*/ 1401654 h 3880"/>
                <a:gd name="T96" fmla="*/ 1897652 w 5185"/>
                <a:gd name="T97" fmla="*/ 1390999 h 3880"/>
                <a:gd name="T98" fmla="*/ 1901693 w 5185"/>
                <a:gd name="T99" fmla="*/ 1379977 h 3880"/>
                <a:gd name="T100" fmla="*/ 1903898 w 5185"/>
                <a:gd name="T101" fmla="*/ 1369322 h 3880"/>
                <a:gd name="T102" fmla="*/ 1905000 w 5185"/>
                <a:gd name="T103" fmla="*/ 1359402 h 388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185" h="3880">
                  <a:moveTo>
                    <a:pt x="4775" y="2900"/>
                  </a:moveTo>
                  <a:lnTo>
                    <a:pt x="411" y="2900"/>
                  </a:lnTo>
                  <a:lnTo>
                    <a:pt x="87" y="3532"/>
                  </a:lnTo>
                  <a:lnTo>
                    <a:pt x="5099" y="3532"/>
                  </a:lnTo>
                  <a:lnTo>
                    <a:pt x="4775" y="2900"/>
                  </a:lnTo>
                  <a:close/>
                  <a:moveTo>
                    <a:pt x="2046" y="3380"/>
                  </a:moveTo>
                  <a:lnTo>
                    <a:pt x="2181" y="3125"/>
                  </a:lnTo>
                  <a:lnTo>
                    <a:pt x="3017" y="3125"/>
                  </a:lnTo>
                  <a:lnTo>
                    <a:pt x="3139" y="3380"/>
                  </a:lnTo>
                  <a:lnTo>
                    <a:pt x="2046" y="3380"/>
                  </a:lnTo>
                  <a:close/>
                  <a:moveTo>
                    <a:pt x="4700" y="2755"/>
                  </a:moveTo>
                  <a:lnTo>
                    <a:pt x="4700" y="2755"/>
                  </a:lnTo>
                  <a:lnTo>
                    <a:pt x="4698" y="2743"/>
                  </a:lnTo>
                  <a:lnTo>
                    <a:pt x="4700" y="2731"/>
                  </a:lnTo>
                  <a:lnTo>
                    <a:pt x="4700" y="120"/>
                  </a:lnTo>
                  <a:lnTo>
                    <a:pt x="4699" y="108"/>
                  </a:lnTo>
                  <a:lnTo>
                    <a:pt x="4697" y="95"/>
                  </a:lnTo>
                  <a:lnTo>
                    <a:pt x="4694" y="84"/>
                  </a:lnTo>
                  <a:lnTo>
                    <a:pt x="4690" y="73"/>
                  </a:lnTo>
                  <a:lnTo>
                    <a:pt x="4685" y="63"/>
                  </a:lnTo>
                  <a:lnTo>
                    <a:pt x="4680" y="53"/>
                  </a:lnTo>
                  <a:lnTo>
                    <a:pt x="4673" y="43"/>
                  </a:lnTo>
                  <a:lnTo>
                    <a:pt x="4665" y="34"/>
                  </a:lnTo>
                  <a:lnTo>
                    <a:pt x="4657" y="27"/>
                  </a:lnTo>
                  <a:lnTo>
                    <a:pt x="4647" y="20"/>
                  </a:lnTo>
                  <a:lnTo>
                    <a:pt x="4637" y="14"/>
                  </a:lnTo>
                  <a:lnTo>
                    <a:pt x="4627" y="9"/>
                  </a:lnTo>
                  <a:lnTo>
                    <a:pt x="4616" y="5"/>
                  </a:lnTo>
                  <a:lnTo>
                    <a:pt x="4605" y="2"/>
                  </a:lnTo>
                  <a:lnTo>
                    <a:pt x="4592" y="1"/>
                  </a:lnTo>
                  <a:lnTo>
                    <a:pt x="4580" y="0"/>
                  </a:lnTo>
                  <a:lnTo>
                    <a:pt x="605" y="0"/>
                  </a:lnTo>
                  <a:lnTo>
                    <a:pt x="593" y="1"/>
                  </a:lnTo>
                  <a:lnTo>
                    <a:pt x="581" y="2"/>
                  </a:lnTo>
                  <a:lnTo>
                    <a:pt x="569" y="5"/>
                  </a:lnTo>
                  <a:lnTo>
                    <a:pt x="558" y="9"/>
                  </a:lnTo>
                  <a:lnTo>
                    <a:pt x="548" y="14"/>
                  </a:lnTo>
                  <a:lnTo>
                    <a:pt x="538" y="20"/>
                  </a:lnTo>
                  <a:lnTo>
                    <a:pt x="529" y="27"/>
                  </a:lnTo>
                  <a:lnTo>
                    <a:pt x="521" y="34"/>
                  </a:lnTo>
                  <a:lnTo>
                    <a:pt x="512" y="43"/>
                  </a:lnTo>
                  <a:lnTo>
                    <a:pt x="505" y="53"/>
                  </a:lnTo>
                  <a:lnTo>
                    <a:pt x="499" y="63"/>
                  </a:lnTo>
                  <a:lnTo>
                    <a:pt x="494" y="73"/>
                  </a:lnTo>
                  <a:lnTo>
                    <a:pt x="490" y="84"/>
                  </a:lnTo>
                  <a:lnTo>
                    <a:pt x="488" y="95"/>
                  </a:lnTo>
                  <a:lnTo>
                    <a:pt x="486" y="108"/>
                  </a:lnTo>
                  <a:lnTo>
                    <a:pt x="485" y="120"/>
                  </a:lnTo>
                  <a:lnTo>
                    <a:pt x="485" y="2731"/>
                  </a:lnTo>
                  <a:lnTo>
                    <a:pt x="486" y="2743"/>
                  </a:lnTo>
                  <a:lnTo>
                    <a:pt x="485" y="2755"/>
                  </a:lnTo>
                  <a:lnTo>
                    <a:pt x="484" y="2756"/>
                  </a:lnTo>
                  <a:lnTo>
                    <a:pt x="4701" y="2756"/>
                  </a:lnTo>
                  <a:lnTo>
                    <a:pt x="4700" y="2755"/>
                  </a:lnTo>
                  <a:close/>
                  <a:moveTo>
                    <a:pt x="4401" y="2552"/>
                  </a:moveTo>
                  <a:lnTo>
                    <a:pt x="784" y="2552"/>
                  </a:lnTo>
                  <a:lnTo>
                    <a:pt x="784" y="299"/>
                  </a:lnTo>
                  <a:lnTo>
                    <a:pt x="4401" y="299"/>
                  </a:lnTo>
                  <a:lnTo>
                    <a:pt x="4401" y="2552"/>
                  </a:lnTo>
                  <a:close/>
                  <a:moveTo>
                    <a:pt x="5172" y="3676"/>
                  </a:moveTo>
                  <a:lnTo>
                    <a:pt x="12" y="3676"/>
                  </a:lnTo>
                  <a:lnTo>
                    <a:pt x="0" y="3700"/>
                  </a:lnTo>
                  <a:lnTo>
                    <a:pt x="1" y="3713"/>
                  </a:lnTo>
                  <a:lnTo>
                    <a:pt x="2" y="3727"/>
                  </a:lnTo>
                  <a:lnTo>
                    <a:pt x="5" y="3741"/>
                  </a:lnTo>
                  <a:lnTo>
                    <a:pt x="9" y="3756"/>
                  </a:lnTo>
                  <a:lnTo>
                    <a:pt x="14" y="3771"/>
                  </a:lnTo>
                  <a:lnTo>
                    <a:pt x="20" y="3786"/>
                  </a:lnTo>
                  <a:lnTo>
                    <a:pt x="28" y="3801"/>
                  </a:lnTo>
                  <a:lnTo>
                    <a:pt x="36" y="3815"/>
                  </a:lnTo>
                  <a:lnTo>
                    <a:pt x="44" y="3828"/>
                  </a:lnTo>
                  <a:lnTo>
                    <a:pt x="53" y="3841"/>
                  </a:lnTo>
                  <a:lnTo>
                    <a:pt x="63" y="3852"/>
                  </a:lnTo>
                  <a:lnTo>
                    <a:pt x="73" y="3861"/>
                  </a:lnTo>
                  <a:lnTo>
                    <a:pt x="85" y="3869"/>
                  </a:lnTo>
                  <a:lnTo>
                    <a:pt x="96" y="3875"/>
                  </a:lnTo>
                  <a:lnTo>
                    <a:pt x="108" y="3878"/>
                  </a:lnTo>
                  <a:lnTo>
                    <a:pt x="114" y="3879"/>
                  </a:lnTo>
                  <a:lnTo>
                    <a:pt x="120" y="3880"/>
                  </a:lnTo>
                  <a:lnTo>
                    <a:pt x="5065" y="3880"/>
                  </a:lnTo>
                  <a:lnTo>
                    <a:pt x="5071" y="3879"/>
                  </a:lnTo>
                  <a:lnTo>
                    <a:pt x="5077" y="3878"/>
                  </a:lnTo>
                  <a:lnTo>
                    <a:pt x="5089" y="3875"/>
                  </a:lnTo>
                  <a:lnTo>
                    <a:pt x="5101" y="3869"/>
                  </a:lnTo>
                  <a:lnTo>
                    <a:pt x="5112" y="3861"/>
                  </a:lnTo>
                  <a:lnTo>
                    <a:pt x="5122" y="3852"/>
                  </a:lnTo>
                  <a:lnTo>
                    <a:pt x="5132" y="3841"/>
                  </a:lnTo>
                  <a:lnTo>
                    <a:pt x="5141" y="3828"/>
                  </a:lnTo>
                  <a:lnTo>
                    <a:pt x="5150" y="3815"/>
                  </a:lnTo>
                  <a:lnTo>
                    <a:pt x="5158" y="3801"/>
                  </a:lnTo>
                  <a:lnTo>
                    <a:pt x="5165" y="3786"/>
                  </a:lnTo>
                  <a:lnTo>
                    <a:pt x="5171" y="3771"/>
                  </a:lnTo>
                  <a:lnTo>
                    <a:pt x="5176" y="3756"/>
                  </a:lnTo>
                  <a:lnTo>
                    <a:pt x="5180" y="3741"/>
                  </a:lnTo>
                  <a:lnTo>
                    <a:pt x="5182" y="3727"/>
                  </a:lnTo>
                  <a:lnTo>
                    <a:pt x="5184" y="3713"/>
                  </a:lnTo>
                  <a:lnTo>
                    <a:pt x="5185" y="3700"/>
                  </a:lnTo>
                  <a:lnTo>
                    <a:pt x="5172" y="36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bIns="36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1964463" y="1123950"/>
            <a:ext cx="576000" cy="5760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400" kern="0" noProof="0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kumimoji="0" lang="en-US" altLang="zh-CN" sz="2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文本框 18"/>
          <p:cNvSpPr txBox="1"/>
          <p:nvPr/>
        </p:nvSpPr>
        <p:spPr>
          <a:xfrm>
            <a:off x="2506980" y="1693885"/>
            <a:ext cx="6129404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）一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次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还本付息：</a:t>
            </a:r>
            <a:endParaRPr lang="zh-CN" altLang="zh-CN" sz="1800" dirty="0"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借：财务费用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（不符合资本化条件的，且属于生产经营期间）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在建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工程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制造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研发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支出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（符合资本化条件的）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管理费用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（不符合资本化条件的，且属于筹建期间）</a:t>
            </a: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     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贷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：应付债券</a:t>
            </a:r>
            <a:r>
              <a:rPr lang="en-US" altLang="zh-CN" sz="1800" dirty="0">
                <a:latin typeface="微软雅黑" pitchFamily="34" charset="-122"/>
                <a:ea typeface="微软雅黑" pitchFamily="34" charset="-122"/>
              </a:rPr>
              <a:t>——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应计利息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（面值</a:t>
            </a:r>
            <a:r>
              <a:rPr lang="en-US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×</a:t>
            </a:r>
            <a:r>
              <a:rPr lang="zh-CN" altLang="zh-CN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票面利率）</a:t>
            </a:r>
          </a:p>
        </p:txBody>
      </p:sp>
      <p:sp>
        <p:nvSpPr>
          <p:cNvPr id="27" name="文本框 19"/>
          <p:cNvSpPr txBox="1"/>
          <p:nvPr/>
        </p:nvSpPr>
        <p:spPr>
          <a:xfrm>
            <a:off x="2540463" y="1123950"/>
            <a:ext cx="6570054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150000"/>
              </a:lnSpc>
              <a:defRPr/>
            </a:pPr>
            <a:r>
              <a:rPr lang="zh-CN" altLang="zh-CN" sz="20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发生利息</a:t>
            </a:r>
            <a:r>
              <a:rPr lang="zh-CN" altLang="zh-CN" sz="20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时</a:t>
            </a:r>
            <a:endParaRPr lang="zh-CN" altLang="en-US" sz="20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31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4"/>
  <p:tag name="KSO_WM_TEMPLATE_CATEGORY" val="diagram"/>
  <p:tag name="KSO_WM_TEMPLATE_INDEX" val="16901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UNIT_TYPE" val="i"/>
  <p:tag name="KSO_WM_UNIT_ID" val="150995200*i*5"/>
  <p:tag name="KSO_WM_TEMPLATE_CATEGORY" val="diagram"/>
  <p:tag name="KSO_WM_TEMPLATE_INDEX" val="16901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7103</TotalTime>
  <Words>1218</Words>
  <Application>Microsoft Office PowerPoint</Application>
  <PresentationFormat>全屏显示(16:9)</PresentationFormat>
  <Paragraphs>162</Paragraphs>
  <Slides>20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1_Office 主题​​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524</cp:revision>
  <dcterms:created xsi:type="dcterms:W3CDTF">2018-01-31T05:19:00Z</dcterms:created>
  <dcterms:modified xsi:type="dcterms:W3CDTF">2018-08-23T05:34:42Z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