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64.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latin typeface="汉仪文黑-85W" panose="00020600040101010101" charset="-122"/>
                <a:ea typeface="汉仪文黑-85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ags" Target="../tags/tag63.xml"/><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1" y="0"/>
            <a:ext cx="12192001" cy="6870700"/>
          </a:xfrm>
          <a:prstGeom prst="rect">
            <a:avLst/>
          </a:prstGeom>
        </p:spPr>
      </p:pic>
      <p:sp>
        <p:nvSpPr>
          <p:cNvPr id="1028" name="Rectangle 6"/>
          <p:cNvSpPr>
            <a:spLocks noGrp="1" noChangeArrowheads="1"/>
          </p:cNvSpPr>
          <p:nvPr>
            <p:ph type="body" idx="1"/>
          </p:nvPr>
        </p:nvSpPr>
        <p:spPr bwMode="auto">
          <a:xfrm>
            <a:off x="605155"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1544955" y="343535"/>
            <a:ext cx="9516745" cy="75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4" name="图片 3"/>
          <p:cNvPicPr>
            <a:picLocks noChangeAspect="1"/>
          </p:cNvPicPr>
          <p:nvPr userDrawn="1">
            <p:custDataLst>
              <p:tags r:id="rId4"/>
            </p:custDataLst>
          </p:nvPr>
        </p:nvPicPr>
        <p:blipFill>
          <a:blip r:embed="rId5"/>
          <a:stretch>
            <a:fillRect/>
          </a:stretch>
        </p:blipFill>
        <p:spPr>
          <a:xfrm>
            <a:off x="-12700" y="-33655"/>
            <a:ext cx="12192635" cy="6517640"/>
          </a:xfrm>
          <a:prstGeom prst="rect">
            <a:avLst/>
          </a:prstGeom>
        </p:spPr>
      </p:pic>
      <p:pic>
        <p:nvPicPr>
          <p:cNvPr id="7" name="图片 6"/>
          <p:cNvPicPr>
            <a:picLocks noChangeAspect="1"/>
          </p:cNvPicPr>
          <p:nvPr userDrawn="1"/>
        </p:nvPicPr>
        <p:blipFill>
          <a:blip r:embed="rId6"/>
          <a:stretch>
            <a:fillRect/>
          </a:stretch>
        </p:blipFill>
        <p:spPr>
          <a:xfrm>
            <a:off x="-12700" y="6384290"/>
            <a:ext cx="12211685" cy="483870"/>
          </a:xfrm>
          <a:prstGeom prst="rect">
            <a:avLst/>
          </a:prstGeom>
        </p:spPr>
      </p:pic>
      <p:pic>
        <p:nvPicPr>
          <p:cNvPr id="23" name="图片 22" descr="WPS图片编辑"/>
          <p:cNvPicPr>
            <a:picLocks noChangeAspect="1"/>
          </p:cNvPicPr>
          <p:nvPr userDrawn="1"/>
        </p:nvPicPr>
        <p:blipFill>
          <a:blip r:embed="rId7"/>
          <a:stretch>
            <a:fillRect/>
          </a:stretch>
        </p:blipFill>
        <p:spPr>
          <a:xfrm>
            <a:off x="9511665" y="6468745"/>
            <a:ext cx="2600325" cy="389255"/>
          </a:xfrm>
          <a:prstGeom prst="rect">
            <a:avLst/>
          </a:prstGeom>
        </p:spPr>
      </p:pic>
      <p:pic>
        <p:nvPicPr>
          <p:cNvPr id="18" name="图片 17"/>
          <p:cNvPicPr>
            <a:picLocks noChangeAspect="1"/>
          </p:cNvPicPr>
          <p:nvPr userDrawn="1"/>
        </p:nvPicPr>
        <p:blipFill>
          <a:blip r:embed="rId6"/>
          <a:stretch>
            <a:fillRect/>
          </a:stretch>
        </p:blipFill>
        <p:spPr>
          <a:xfrm>
            <a:off x="0" y="910590"/>
            <a:ext cx="8672830" cy="762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1" kern="1200">
          <a:solidFill>
            <a:schemeClr val="tx2"/>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35" y="0"/>
            <a:ext cx="12191365" cy="6869430"/>
          </a:xfrm>
          <a:prstGeom prst="rect">
            <a:avLst/>
          </a:prstGeom>
        </p:spPr>
      </p:pic>
      <p:sp>
        <p:nvSpPr>
          <p:cNvPr id="16" name="文本框 15"/>
          <p:cNvSpPr txBox="1"/>
          <p:nvPr/>
        </p:nvSpPr>
        <p:spPr>
          <a:xfrm>
            <a:off x="1402715" y="2369820"/>
            <a:ext cx="9338310" cy="1014730"/>
          </a:xfrm>
          <a:prstGeom prst="rect">
            <a:avLst/>
          </a:prstGeom>
          <a:noFill/>
        </p:spPr>
        <p:txBody>
          <a:bodyPr wrap="square" rtlCol="0">
            <a:spAutoFit/>
          </a:bodyPr>
          <a:p>
            <a:pPr algn="ctr"/>
            <a:r>
              <a:rPr lang="zh-CN" altLang="en-US" sz="6000">
                <a:latin typeface="汉仪文黑-85W" panose="00020600040101010101" charset="-122"/>
                <a:ea typeface="汉仪文黑-85W" panose="00020600040101010101" charset="-122"/>
              </a:rPr>
              <a:t>第十一章　工作评价	</a:t>
            </a:r>
            <a:endParaRPr lang="zh-CN" altLang="en-US" sz="6000">
              <a:latin typeface="汉仪文黑-85W" panose="00020600040101010101" charset="-122"/>
              <a:ea typeface="汉仪文黑-85W" panose="00020600040101010101" charset="-122"/>
            </a:endParaRPr>
          </a:p>
        </p:txBody>
      </p:sp>
      <p:sp>
        <p:nvSpPr>
          <p:cNvPr id="5" name="文本框 4"/>
          <p:cNvSpPr txBox="1"/>
          <p:nvPr/>
        </p:nvSpPr>
        <p:spPr>
          <a:xfrm>
            <a:off x="635" y="1501775"/>
            <a:ext cx="4206875" cy="368300"/>
          </a:xfrm>
          <a:prstGeom prst="rect">
            <a:avLst/>
          </a:prstGeom>
          <a:noFill/>
          <a:ln w="9525">
            <a:noFill/>
          </a:ln>
        </p:spPr>
        <p:txBody>
          <a:bodyPr wrap="square">
            <a:spAutoFit/>
          </a:bodyPr>
          <a:p>
            <a:pPr indent="0" algn="l"/>
            <a:r>
              <a:rPr lang="en-US" altLang="zh-CN" b="0">
                <a:solidFill>
                  <a:srgbClr val="000000"/>
                </a:solidFill>
                <a:latin typeface="NEU-BZ-S92" charset="0"/>
                <a:cs typeface="方正书宋_GBK" charset="0"/>
              </a:rPr>
              <a:t>  </a:t>
            </a:r>
            <a:r>
              <a:rPr lang="en-US" altLang="zh-CN" b="1">
                <a:solidFill>
                  <a:srgbClr val="000000"/>
                </a:solidFill>
                <a:latin typeface="NEU-BZ-S92" charset="0"/>
                <a:cs typeface="方正书宋_GBK" charset="0"/>
              </a:rPr>
              <a:t> </a:t>
            </a:r>
            <a:r>
              <a:rPr lang="zh-CN">
                <a:solidFill>
                  <a:srgbClr val="000000"/>
                </a:solidFill>
                <a:latin typeface="汉仪文黑-85W" panose="00020600040101010101" charset="-122"/>
                <a:ea typeface="汉仪文黑-85W" panose="00020600040101010101" charset="-122"/>
                <a:cs typeface="方正书宋_GBK" charset="0"/>
              </a:rPr>
              <a:t>第三编　工作分析的结果与运用</a:t>
            </a:r>
            <a:endParaRPr lang="zh-CN">
              <a:solidFill>
                <a:srgbClr val="000000"/>
              </a:solidFill>
              <a:latin typeface="汉仪文黑-85W" panose="00020600040101010101" charset="-122"/>
              <a:ea typeface="汉仪文黑-85W" panose="00020600040101010101" charset="-122"/>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七、工作评价的程序及对评价人员的要求</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(一)工作评价的程序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(1)按工作性质,将企业的全部工作分为若干大类。</a:t>
            </a:r>
            <a:endParaRPr lang="zh-CN" altLang="en-US"/>
          </a:p>
          <a:p>
            <a:r>
              <a:rPr lang="zh-CN" altLang="en-US"/>
              <a:t>(2)收集汇总有关岗位的信息和资料。</a:t>
            </a:r>
            <a:endParaRPr lang="zh-CN" altLang="en-US"/>
          </a:p>
          <a:p>
            <a:r>
              <a:rPr lang="zh-CN" altLang="en-US"/>
              <a:t>(3)建立专门的组织,配备专门的人员,系统掌握工作评价的基本理论和实施办法。</a:t>
            </a:r>
            <a:endParaRPr lang="zh-CN" altLang="en-US"/>
          </a:p>
          <a:p>
            <a:r>
              <a:rPr lang="zh-CN" altLang="en-US"/>
              <a:t>(4)在广泛收集资料的基础上,找出与岗位有直接联系和密切联系的各种因素。</a:t>
            </a:r>
            <a:endParaRPr lang="zh-CN" altLang="en-US"/>
          </a:p>
          <a:p>
            <a:r>
              <a:rPr lang="zh-CN" altLang="en-US"/>
              <a:t>(5)规定统一的评价指标和衡量标准,设计各种问卷和表格,进行打分评估。</a:t>
            </a:r>
            <a:endParaRPr lang="zh-CN" altLang="en-US"/>
          </a:p>
          <a:p>
            <a:r>
              <a:rPr lang="zh-CN" altLang="en-US"/>
              <a:t>(6)总结经验,及时调整。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工作评价概述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(二)工作评价对评估人员的要求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工作评价是一项专业性很强的工作,需要由专门人员来做。工作评价人员应该熟悉现代人力资源管理的基本理论,学习工作分析和工作研究的理论和操作方法。工作评估班子通常是四五个人左右,不要太多。工作评价开始之前要进行一周左右的培训,同时要制订评估指标和标准,评价人员要学习怎么打分、怎么掌握标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八、对工作评价的若干认识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(一)工作评价方法是科学的方法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(二)工作评价是管理和思想观念的革命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(三)目前工作评价在中国企业推广仍有困难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(四)渐进式前进是最适合的道路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工作评价指标体系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一、工作评价指标的概念</a:t>
            </a:r>
            <a:endParaRPr lang="zh-CN" altLang="zh-CN" sz="2600" b="1" dirty="0">
              <a:latin typeface="黑体" panose="02010609060101010101" pitchFamily="49" charset="-122"/>
              <a:ea typeface="黑体" panose="02010609060101010101" pitchFamily="49" charset="-122"/>
            </a:endParaRPr>
          </a:p>
          <a:p>
            <a:r>
              <a:rPr lang="zh-CN" altLang="en-US"/>
              <a:t>工作评价指标是根据工作评价的要求,将影响工作的诸因素指标化的结果。指标是指标名称和指标数量的统一。指标名称概括了事物的性质,指标数值反映了事物的数量特征。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工作评价指标体系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二、确定工作评价指标的原则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(一)实用性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(二)普遍性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(三)可评价性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(四)价值性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(五)全面性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工作评价指标体系</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三、工作评价五因素</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(一)工作评价五因素的含义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1.劳动责任</a:t>
            </a:r>
            <a:endParaRPr lang="zh-CN" altLang="en-US"/>
          </a:p>
          <a:p>
            <a:r>
              <a:rPr lang="zh-CN" altLang="en-US"/>
              <a:t>2.劳动技能</a:t>
            </a:r>
            <a:endParaRPr lang="zh-CN" altLang="en-US"/>
          </a:p>
          <a:p>
            <a:r>
              <a:rPr lang="zh-CN" altLang="en-US"/>
              <a:t>3.劳动强度</a:t>
            </a:r>
            <a:endParaRPr lang="zh-CN" altLang="en-US"/>
          </a:p>
          <a:p>
            <a:r>
              <a:rPr lang="zh-CN" altLang="en-US"/>
              <a:t>4.劳动心理</a:t>
            </a:r>
            <a:endParaRPr lang="zh-CN" altLang="en-US"/>
          </a:p>
          <a:p>
            <a:r>
              <a:rPr lang="zh-CN" altLang="en-US"/>
              <a:t>5.劳动环境</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(二)工作评价五因素的确定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1.劳动强度因素</a:t>
            </a:r>
            <a:endParaRPr lang="zh-CN" altLang="en-US"/>
          </a:p>
          <a:p>
            <a:r>
              <a:rPr lang="zh-CN" altLang="en-US"/>
              <a:t>2.劳动环境因素</a:t>
            </a:r>
            <a:endParaRPr lang="zh-CN" altLang="en-US"/>
          </a:p>
          <a:p>
            <a:r>
              <a:rPr lang="zh-CN" altLang="en-US"/>
              <a:t>3.劳动责任、劳动技能和劳动心理因素</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工作评价指标体系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四、工作评价指标的确定方法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(一)CRG方法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1.组织影响力(见图</a:t>
            </a:r>
            <a:endParaRPr lang="zh-CN" altLang="en-US"/>
          </a:p>
          <a:p>
            <a:r>
              <a:rPr lang="zh-CN" altLang="en-US"/>
              <a:t>2.监督管理范围及工作责任范围</a:t>
            </a:r>
            <a:endParaRPr lang="zh-CN" altLang="en-US"/>
          </a:p>
          <a:p>
            <a:r>
              <a:rPr lang="zh-CN" altLang="en-US"/>
              <a:t>3.任职资格、条件和工作环境、条件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(二)ABC分类权重法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ABC分类权重法是根据“重要的少数和次要的多数”的基本原理确定各因素权数的简便方法,也是在管理统计分析中常用的主次因素分析法。即将指标体系中的所有因素按其重要程度和对岗位劳动量的影响程度进行分类排队,然后对各类因素分别赋予不同的权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工作评价标准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一、制订工作评价标准的要求</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(一)对指标标准的要求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(1)符合国情和企业的具体实际,客观性、可行性和实用性较强。</a:t>
            </a:r>
            <a:endParaRPr lang="zh-CN" altLang="en-US"/>
          </a:p>
          <a:p>
            <a:r>
              <a:rPr lang="zh-CN" altLang="en-US"/>
              <a:t>(2)标准内容概念性强,合理,尽可能全面,适用范围较广,即对各类岗位都适用。</a:t>
            </a:r>
            <a:endParaRPr lang="zh-CN" altLang="en-US"/>
          </a:p>
          <a:p>
            <a:r>
              <a:rPr lang="zh-CN" altLang="en-US"/>
              <a:t>(3)层次清晰,语句精炼并符合行业用语习惯,避免模棱两可的词句。</a:t>
            </a:r>
            <a:endParaRPr lang="zh-CN" altLang="en-US"/>
          </a:p>
          <a:p>
            <a:r>
              <a:rPr lang="zh-CN" altLang="en-US"/>
              <a:t>(4)要尽量简化、定量,便于评价人员掌握。</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(二)对技术方法标准的要求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(1)符合实际,切实可行。</a:t>
            </a:r>
            <a:endParaRPr lang="zh-CN" altLang="en-US"/>
          </a:p>
          <a:p>
            <a:r>
              <a:rPr lang="zh-CN" altLang="en-US"/>
              <a:t>(2)既体现科学性,又体现高效性。</a:t>
            </a:r>
            <a:endParaRPr lang="zh-CN" altLang="en-US"/>
          </a:p>
          <a:p>
            <a:r>
              <a:rPr lang="zh-CN" altLang="en-US"/>
              <a:t>(3)统一、简化、规范。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工作评价标准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二、工作评价的指标标准</a:t>
            </a:r>
            <a:endParaRPr lang="zh-CN" altLang="zh-CN" sz="2600" b="1" dirty="0">
              <a:latin typeface="黑体" panose="02010609060101010101" pitchFamily="49" charset="-122"/>
              <a:ea typeface="黑体" panose="02010609060101010101" pitchFamily="49" charset="-122"/>
            </a:endParaRPr>
          </a:p>
          <a:p>
            <a:r>
              <a:rPr lang="zh-CN" altLang="en-US"/>
              <a:t>1.标准定义</a:t>
            </a:r>
            <a:endParaRPr lang="zh-CN" altLang="en-US"/>
          </a:p>
          <a:p>
            <a:r>
              <a:rPr lang="zh-CN" altLang="en-US"/>
              <a:t>2.标准分级</a:t>
            </a:r>
            <a:endParaRPr lang="zh-CN" altLang="en-US"/>
          </a:p>
          <a:p>
            <a:r>
              <a:rPr lang="zh-CN" altLang="en-US"/>
              <a:t>3.注释说明</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工作评价标准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三、工作岗位的技术方法标准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(一)确定评价岗位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(二)岗位的编码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(三)工作评价的计量单位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(四)劳动强度的测定和分级方法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(五)劳动责任、劳动技术和劳动心理的评价方法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(六)劳动环境的测定方法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(七)综合评价的方法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(八)数据处理的方法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15055" y="754380"/>
            <a:ext cx="5080000" cy="922020"/>
          </a:xfrm>
          <a:prstGeom prst="rect">
            <a:avLst/>
          </a:prstGeom>
          <a:noFill/>
          <a:ln w="9525">
            <a:noFill/>
          </a:ln>
        </p:spPr>
        <p:txBody>
          <a:bodyPr>
            <a:spAutoFit/>
          </a:bodyPr>
          <a:p>
            <a:pPr indent="0"/>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r>
              <a:rPr lang="zh-CN" b="0">
                <a:solidFill>
                  <a:srgbClr val="000000"/>
                </a:solidFill>
                <a:latin typeface="汉仪中黑S" panose="00020600040101010101" charset="-122"/>
                <a:ea typeface="汉仪中黑S" panose="00020600040101010101" charset="-122"/>
                <a:cs typeface="汉仪中黑S" panose="00020600040101010101" charset="-122"/>
              </a:rPr>
              <a:t>　</a:t>
            </a:r>
            <a:r>
              <a:rPr lang="en-US" b="0">
                <a:solidFill>
                  <a:srgbClr val="000000"/>
                </a:solidFill>
                <a:latin typeface="汉仪中黑S" panose="00020600040101010101" charset="-122"/>
                <a:ea typeface="汉仪中黑S" panose="00020600040101010101" charset="-122"/>
                <a:cs typeface="汉仪中黑S" panose="00020600040101010101" charset="-122"/>
              </a:rPr>
              <a:t>	</a:t>
            </a:r>
            <a:endParaRPr lang="en-US" altLang="en-US" b="0">
              <a:solidFill>
                <a:srgbClr val="000000"/>
              </a:solidFill>
              <a:latin typeface="汉仪中黑S" panose="00020600040101010101" charset="-122"/>
              <a:ea typeface="汉仪中黑S" panose="00020600040101010101" charset="-122"/>
              <a:cs typeface="汉仪中黑S" panose="00020600040101010101" charset="-122"/>
            </a:endParaRPr>
          </a:p>
        </p:txBody>
      </p:sp>
      <p:grpSp>
        <p:nvGrpSpPr>
          <p:cNvPr id="7" name="组合 6"/>
          <p:cNvGrpSpPr/>
          <p:nvPr/>
        </p:nvGrpSpPr>
        <p:grpSpPr>
          <a:xfrm>
            <a:off x="2887345" y="2379980"/>
            <a:ext cx="6361430" cy="2926080"/>
            <a:chOff x="5597" y="2503"/>
            <a:chExt cx="10018" cy="4608"/>
          </a:xfrm>
        </p:grpSpPr>
        <p:grpSp>
          <p:nvGrpSpPr>
            <p:cNvPr id="23556" name="组合 23555"/>
            <p:cNvGrpSpPr/>
            <p:nvPr/>
          </p:nvGrpSpPr>
          <p:grpSpPr>
            <a:xfrm>
              <a:off x="5597" y="2503"/>
              <a:ext cx="9978" cy="996"/>
              <a:chOff x="0" y="0"/>
              <a:chExt cx="2984" cy="320"/>
            </a:xfrm>
          </p:grpSpPr>
          <p:sp>
            <p:nvSpPr>
              <p:cNvPr id="23557" name="AutoShape 5"/>
              <p:cNvSpPr/>
              <p:nvPr/>
            </p:nvSpPr>
            <p:spPr>
              <a:xfrm>
                <a:off x="200"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第一节　工作评价概述</a:t>
                </a:r>
                <a:endParaRPr lang="en-US" altLang="zh-CN" sz="2400" dirty="0">
                  <a:latin typeface="汉仪文黑-85W" panose="00020600040101010101" charset="-122"/>
                  <a:ea typeface="汉仪文黑-85W" panose="00020600040101010101" charset="-122"/>
                  <a:sym typeface="+mn-ea"/>
                </a:endParaRPr>
              </a:p>
            </p:txBody>
          </p:sp>
          <p:grpSp>
            <p:nvGrpSpPr>
              <p:cNvPr id="23558" name="组合 23557"/>
              <p:cNvGrpSpPr/>
              <p:nvPr/>
            </p:nvGrpSpPr>
            <p:grpSpPr>
              <a:xfrm>
                <a:off x="0" y="56"/>
                <a:ext cx="240" cy="240"/>
                <a:chOff x="0" y="0"/>
                <a:chExt cx="1615" cy="1615"/>
              </a:xfrm>
            </p:grpSpPr>
            <p:sp>
              <p:nvSpPr>
                <p:cNvPr id="23559" name="Oval 7"/>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0" name="Oval 8"/>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1" name="Oval 9"/>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2" name="Oval 10"/>
                <p:cNvSpPr/>
                <p:nvPr/>
              </p:nvSpPr>
              <p:spPr>
                <a:xfrm>
                  <a:off x="176" y="176"/>
                  <a:ext cx="1262" cy="1264"/>
                </a:xfrm>
                <a:prstGeom prst="ellipse">
                  <a:avLst/>
                </a:prstGeom>
                <a:gradFill rotWithShape="1">
                  <a:gsLst>
                    <a:gs pos="0">
                      <a:srgbClr val="000000"/>
                    </a:gs>
                    <a:gs pos="100000">
                      <a:srgbClr val="FFCC00"/>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63" name="Oval 11"/>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64" name="Oval 12"/>
                <p:cNvSpPr/>
                <p:nvPr/>
              </p:nvSpPr>
              <p:spPr>
                <a:xfrm>
                  <a:off x="259" y="259"/>
                  <a:ext cx="1096" cy="1098"/>
                </a:xfrm>
                <a:prstGeom prst="ellipse">
                  <a:avLst/>
                </a:prstGeom>
                <a:gradFill rotWithShape="1">
                  <a:gsLst>
                    <a:gs pos="0">
                      <a:srgbClr val="FFCC00"/>
                    </a:gs>
                    <a:gs pos="100000">
                      <a:srgbClr val="7C6300"/>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65" name="组合 23564"/>
            <p:cNvGrpSpPr/>
            <p:nvPr/>
          </p:nvGrpSpPr>
          <p:grpSpPr>
            <a:xfrm>
              <a:off x="5597" y="3715"/>
              <a:ext cx="9952" cy="996"/>
              <a:chOff x="0" y="0"/>
              <a:chExt cx="2976" cy="320"/>
            </a:xfrm>
          </p:grpSpPr>
          <p:sp>
            <p:nvSpPr>
              <p:cNvPr id="23566" name="AutoShape 14"/>
              <p:cNvSpPr/>
              <p:nvPr/>
            </p:nvSpPr>
            <p:spPr>
              <a:xfrm>
                <a:off x="19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第二节　工作评价指标体系</a:t>
                </a:r>
                <a:endParaRPr lang="en-US" altLang="zh-CN" sz="2400" dirty="0">
                  <a:latin typeface="汉仪文黑-85W" panose="00020600040101010101" charset="-122"/>
                  <a:ea typeface="汉仪文黑-85W" panose="00020600040101010101" charset="-122"/>
                  <a:sym typeface="+mn-ea"/>
                </a:endParaRPr>
              </a:p>
            </p:txBody>
          </p:sp>
          <p:grpSp>
            <p:nvGrpSpPr>
              <p:cNvPr id="23567" name="组合 23566"/>
              <p:cNvGrpSpPr/>
              <p:nvPr/>
            </p:nvGrpSpPr>
            <p:grpSpPr>
              <a:xfrm>
                <a:off x="0" y="67"/>
                <a:ext cx="240" cy="240"/>
                <a:chOff x="0" y="0"/>
                <a:chExt cx="1615" cy="1615"/>
              </a:xfrm>
            </p:grpSpPr>
            <p:sp>
              <p:nvSpPr>
                <p:cNvPr id="23568" name="Oval 1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69" name="Oval 17"/>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0" name="Oval 18"/>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1" name="Oval 19"/>
                <p:cNvSpPr/>
                <p:nvPr/>
              </p:nvSpPr>
              <p:spPr>
                <a:xfrm>
                  <a:off x="176" y="176"/>
                  <a:ext cx="1262" cy="1264"/>
                </a:xfrm>
                <a:prstGeom prst="ellipse">
                  <a:avLst/>
                </a:prstGeom>
                <a:gradFill rotWithShape="1">
                  <a:gsLst>
                    <a:gs pos="0">
                      <a:srgbClr val="000000"/>
                    </a:gs>
                    <a:gs pos="100000">
                      <a:srgbClr val="48BE67"/>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72" name="Oval 20"/>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73" name="Oval 21"/>
                <p:cNvSpPr/>
                <p:nvPr/>
              </p:nvSpPr>
              <p:spPr>
                <a:xfrm>
                  <a:off x="259" y="259"/>
                  <a:ext cx="1096" cy="1098"/>
                </a:xfrm>
                <a:prstGeom prst="ellipse">
                  <a:avLst/>
                </a:prstGeom>
                <a:gradFill rotWithShape="1">
                  <a:gsLst>
                    <a:gs pos="0">
                      <a:srgbClr val="48BE67"/>
                    </a:gs>
                    <a:gs pos="100000">
                      <a:srgbClr val="235C32"/>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74" name="组合 23573"/>
            <p:cNvGrpSpPr/>
            <p:nvPr/>
          </p:nvGrpSpPr>
          <p:grpSpPr>
            <a:xfrm>
              <a:off x="5597" y="4915"/>
              <a:ext cx="9952" cy="996"/>
              <a:chOff x="0" y="0"/>
              <a:chExt cx="2976" cy="320"/>
            </a:xfrm>
          </p:grpSpPr>
          <p:sp>
            <p:nvSpPr>
              <p:cNvPr id="23575" name="AutoShape 23"/>
              <p:cNvSpPr/>
              <p:nvPr/>
            </p:nvSpPr>
            <p:spPr>
              <a:xfrm>
                <a:off x="192" y="0"/>
                <a:ext cx="2784" cy="320"/>
              </a:xfrm>
              <a:prstGeom prst="roundRect">
                <a:avLst>
                  <a:gd name="adj" fmla="val 50000"/>
                </a:avLst>
              </a:prstGeom>
              <a:gradFill rotWithShape="1">
                <a:gsLst>
                  <a:gs pos="0">
                    <a:srgbClr val="FFFFFF"/>
                  </a:gs>
                  <a:gs pos="100000">
                    <a:schemeClr val="accent1"/>
                  </a:gs>
                </a:gsLst>
                <a:lin ang="0" scaled="1"/>
                <a:tileRect/>
              </a:gradFill>
              <a:ln w="28575" cap="flat" cmpd="sng">
                <a:solidFill>
                  <a:schemeClr val="bg2"/>
                </a:solidFill>
                <a:prstDash val="solid"/>
                <a:headEnd type="none" w="med" len="med"/>
                <a:tailEnd type="none" w="med" len="med"/>
              </a:ln>
            </p:spPr>
            <p:txBody>
              <a:bodyPr wrap="none" anchor="ctr" anchorCtr="0"/>
              <a:p>
                <a:pPr algn="l" eaLnBrk="0" hangingPunct="0"/>
                <a:r>
                  <a:rPr lang="en-US" altLang="zh-CN" sz="2400" dirty="0">
                    <a:latin typeface="汉仪文黑-85W" panose="00020600040101010101" charset="-122"/>
                    <a:ea typeface="汉仪文黑-85W" panose="00020600040101010101" charset="-122"/>
                    <a:sym typeface="+mn-ea"/>
                  </a:rPr>
                  <a:t>第三节　工作评价标准</a:t>
                </a:r>
                <a:endParaRPr lang="en-US" altLang="zh-CN" sz="2400" dirty="0">
                  <a:latin typeface="汉仪文黑-85W" panose="00020600040101010101" charset="-122"/>
                  <a:ea typeface="汉仪文黑-85W" panose="00020600040101010101" charset="-122"/>
                  <a:sym typeface="+mn-ea"/>
                </a:endParaRPr>
              </a:p>
            </p:txBody>
          </p:sp>
          <p:grpSp>
            <p:nvGrpSpPr>
              <p:cNvPr id="23576" name="组合 23575"/>
              <p:cNvGrpSpPr/>
              <p:nvPr/>
            </p:nvGrpSpPr>
            <p:grpSpPr>
              <a:xfrm>
                <a:off x="0" y="48"/>
                <a:ext cx="240" cy="240"/>
                <a:chOff x="0" y="0"/>
                <a:chExt cx="1615" cy="1615"/>
              </a:xfrm>
            </p:grpSpPr>
            <p:sp>
              <p:nvSpPr>
                <p:cNvPr id="23577" name="Oval 2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8" name="Oval 26"/>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79" name="Oval 27"/>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0" name="Oval 2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1" name="Oval 29"/>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82" name="Oval 30"/>
                <p:cNvSpPr/>
                <p:nvPr/>
              </p:nvSpPr>
              <p:spPr>
                <a:xfrm>
                  <a:off x="259" y="259"/>
                  <a:ext cx="1096" cy="1098"/>
                </a:xfrm>
                <a:prstGeom prst="ellipse">
                  <a:avLst/>
                </a:prstGeom>
                <a:gradFill rotWithShape="1">
                  <a:gsLst>
                    <a:gs pos="0">
                      <a:srgbClr val="21B3E1"/>
                    </a:gs>
                    <a:gs pos="100000">
                      <a:srgbClr val="1057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nvGrpSpPr>
            <p:cNvPr id="23583" name="组合 23582"/>
            <p:cNvGrpSpPr/>
            <p:nvPr/>
          </p:nvGrpSpPr>
          <p:grpSpPr>
            <a:xfrm>
              <a:off x="5597" y="6115"/>
              <a:ext cx="10018" cy="996"/>
              <a:chOff x="0" y="0"/>
              <a:chExt cx="2996" cy="320"/>
            </a:xfrm>
          </p:grpSpPr>
          <p:sp>
            <p:nvSpPr>
              <p:cNvPr id="23584" name="AutoShape 32"/>
              <p:cNvSpPr/>
              <p:nvPr/>
            </p:nvSpPr>
            <p:spPr>
              <a:xfrm>
                <a:off x="212" y="0"/>
                <a:ext cx="2784" cy="320"/>
              </a:xfrm>
              <a:prstGeom prst="roundRect">
                <a:avLst>
                  <a:gd name="adj" fmla="val 50000"/>
                </a:avLst>
              </a:prstGeom>
              <a:gradFill rotWithShape="1">
                <a:gsLst>
                  <a:gs pos="0">
                    <a:srgbClr val="FFFFFF"/>
                  </a:gs>
                  <a:gs pos="100000">
                    <a:schemeClr val="folHlink"/>
                  </a:gs>
                </a:gsLst>
                <a:lin ang="0" scaled="1"/>
                <a:tileRect/>
              </a:gradFill>
              <a:ln w="28575" cap="flat" cmpd="sng">
                <a:solidFill>
                  <a:schemeClr val="bg2"/>
                </a:solidFill>
                <a:prstDash val="solid"/>
                <a:headEnd type="none" w="med" len="med"/>
                <a:tailEnd type="none" w="med" len="med"/>
              </a:ln>
            </p:spPr>
            <p:txBody>
              <a:bodyPr wrap="none" anchor="ctr" anchorCtr="0"/>
              <a:p>
                <a:pPr indent="0" algn="l"/>
                <a:r>
                  <a:rPr lang="en-US" altLang="zh-CN" sz="2400" dirty="0">
                    <a:latin typeface="汉仪文黑-85W" panose="00020600040101010101" charset="-122"/>
                    <a:ea typeface="汉仪文黑-85W" panose="00020600040101010101" charset="-122"/>
                    <a:sym typeface="+mn-ea"/>
                  </a:rPr>
                  <a:t>第四节　工作评价的操作方法</a:t>
                </a:r>
                <a:endParaRPr lang="en-US" altLang="zh-CN" sz="2400" dirty="0">
                  <a:latin typeface="汉仪文黑-85W" panose="00020600040101010101" charset="-122"/>
                  <a:ea typeface="汉仪文黑-85W" panose="00020600040101010101" charset="-122"/>
                  <a:sym typeface="+mn-ea"/>
                </a:endParaRPr>
              </a:p>
            </p:txBody>
          </p:sp>
          <p:grpSp>
            <p:nvGrpSpPr>
              <p:cNvPr id="23585" name="组合 23584"/>
              <p:cNvGrpSpPr/>
              <p:nvPr/>
            </p:nvGrpSpPr>
            <p:grpSpPr>
              <a:xfrm>
                <a:off x="0" y="64"/>
                <a:ext cx="240" cy="240"/>
                <a:chOff x="0" y="0"/>
                <a:chExt cx="1615" cy="1615"/>
              </a:xfrm>
            </p:grpSpPr>
            <p:sp>
              <p:nvSpPr>
                <p:cNvPr id="23586" name="Oval 34"/>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7" name="Oval 35"/>
                <p:cNvSpPr/>
                <p:nvPr/>
              </p:nvSpPr>
              <p:spPr>
                <a:xfrm>
                  <a:off x="92" y="91"/>
                  <a:ext cx="1430" cy="1430"/>
                </a:xfrm>
                <a:prstGeom prst="ellipse">
                  <a:avLst/>
                </a:prstGeom>
                <a:gradFill rotWithShape="1">
                  <a:gsLst>
                    <a:gs pos="0">
                      <a:srgbClr val="FFFFFF"/>
                    </a:gs>
                    <a:gs pos="50000">
                      <a:srgbClr val="A2A2A2"/>
                    </a:gs>
                    <a:gs pos="100000">
                      <a:srgbClr val="FFFFFF"/>
                    </a:gs>
                  </a:gsLst>
                  <a:lin ang="0" scaled="1"/>
                  <a:tileRect/>
                </a:gradFill>
                <a:ln w="9525">
                  <a:noFill/>
                </a:ln>
              </p:spPr>
              <p:txBody>
                <a:bodyPr wrap="none" anchor="ctr" anchorCtr="0"/>
                <a:p>
                  <a:endParaRPr lang="zh-CN" altLang="en-US" b="1" dirty="0">
                    <a:latin typeface="汉仪中黑S" panose="00020600040101010101" charset="-122"/>
                    <a:ea typeface="汉仪中黑S" panose="00020600040101010101" charset="-122"/>
                  </a:endParaRPr>
                </a:p>
              </p:txBody>
            </p:sp>
            <p:sp>
              <p:nvSpPr>
                <p:cNvPr id="23588" name="Oval 36"/>
                <p:cNvSpPr/>
                <p:nvPr/>
              </p:nvSpPr>
              <p:spPr>
                <a:xfrm>
                  <a:off x="175" y="175"/>
                  <a:ext cx="1265" cy="1265"/>
                </a:xfrm>
                <a:prstGeom prst="ellipse">
                  <a:avLst/>
                </a:prstGeom>
                <a:gradFill rotWithShape="1">
                  <a:gsLst>
                    <a:gs pos="0">
                      <a:schemeClr val="hlink"/>
                    </a:gs>
                    <a:gs pos="50000">
                      <a:srgbClr val="FFFFFF"/>
                    </a:gs>
                    <a:gs pos="100000">
                      <a:schemeClr val="hlink"/>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89" name="Oval 37"/>
                <p:cNvSpPr/>
                <p:nvPr/>
              </p:nvSpPr>
              <p:spPr>
                <a:xfrm>
                  <a:off x="176" y="176"/>
                  <a:ext cx="1262" cy="1264"/>
                </a:xfrm>
                <a:prstGeom prst="ellipse">
                  <a:avLst/>
                </a:prstGeom>
                <a:gradFill rotWithShape="1">
                  <a:gsLst>
                    <a:gs pos="0">
                      <a:srgbClr val="000000"/>
                    </a:gs>
                    <a:gs pos="100000">
                      <a:srgbClr val="8D67E1"/>
                    </a:gs>
                  </a:gsLst>
                  <a:lin ang="18900000" scaled="1"/>
                  <a:tileRect/>
                </a:gradFill>
                <a:ln w="9525">
                  <a:noFill/>
                </a:ln>
              </p:spPr>
              <p:txBody>
                <a:bodyPr wrap="square" anchor="ctr" anchorCtr="0">
                  <a:spAutoFit/>
                </a:bodyPr>
                <a:p>
                  <a:endParaRPr lang="zh-CN" altLang="en-US" b="1" dirty="0">
                    <a:latin typeface="汉仪中黑S" panose="00020600040101010101" charset="-122"/>
                    <a:ea typeface="汉仪中黑S" panose="00020600040101010101" charset="-122"/>
                  </a:endParaRPr>
                </a:p>
              </p:txBody>
            </p:sp>
            <p:sp>
              <p:nvSpPr>
                <p:cNvPr id="23590" name="Oval 38"/>
                <p:cNvSpPr/>
                <p:nvPr/>
              </p:nvSpPr>
              <p:spPr>
                <a:xfrm>
                  <a:off x="256" y="256"/>
                  <a:ext cx="1097" cy="1104"/>
                </a:xfrm>
                <a:prstGeom prst="ellipse">
                  <a:avLst/>
                </a:prstGeom>
                <a:gradFill rotWithShape="1">
                  <a:gsLst>
                    <a:gs pos="0">
                      <a:schemeClr val="hlink"/>
                    </a:gs>
                    <a:gs pos="50000">
                      <a:srgbClr val="3C5028"/>
                    </a:gs>
                    <a:gs pos="100000">
                      <a:schemeClr val="hlink"/>
                    </a:gs>
                  </a:gsLst>
                  <a:lin ang="27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sp>
              <p:nvSpPr>
                <p:cNvPr id="23591" name="Oval 39"/>
                <p:cNvSpPr/>
                <p:nvPr/>
              </p:nvSpPr>
              <p:spPr>
                <a:xfrm>
                  <a:off x="259" y="259"/>
                  <a:ext cx="1096" cy="1098"/>
                </a:xfrm>
                <a:prstGeom prst="ellipse">
                  <a:avLst/>
                </a:prstGeom>
                <a:gradFill rotWithShape="1">
                  <a:gsLst>
                    <a:gs pos="0">
                      <a:srgbClr val="8D67E1"/>
                    </a:gs>
                    <a:gs pos="100000">
                      <a:srgbClr val="45326D"/>
                    </a:gs>
                  </a:gsLst>
                  <a:lin ang="18900000" scaled="1"/>
                  <a:tileRect/>
                </a:gradFill>
                <a:ln w="9525">
                  <a:noFill/>
                </a:ln>
              </p:spPr>
              <p:txBody>
                <a:bodyPr anchor="ctr" anchorCtr="0">
                  <a:spAutoFit/>
                </a:bodyPr>
                <a:p>
                  <a:endParaRPr lang="zh-CN" altLang="en-US" b="1" dirty="0">
                    <a:latin typeface="汉仪中黑S" panose="00020600040101010101" charset="-122"/>
                    <a:ea typeface="汉仪中黑S" panose="00020600040101010101" charset="-122"/>
                  </a:endParaRPr>
                </a:p>
              </p:txBody>
            </p:sp>
          </p:grpSp>
        </p:grpSp>
      </p:grpSp>
      <p:sp>
        <p:nvSpPr>
          <p:cNvPr id="5" name="标题 4"/>
          <p:cNvSpPr>
            <a:spLocks noGrp="1"/>
          </p:cNvSpPr>
          <p:nvPr>
            <p:ph type="title"/>
          </p:nvPr>
        </p:nvSpPr>
        <p:spPr/>
        <p:txBody>
          <a:bodyPr/>
          <a:lstStyle/>
          <a:p>
            <a:r>
              <a:rPr lang="en-US" sz="3600" dirty="0">
                <a:cs typeface="汉仪文黑-85W" panose="00020600040101010101" charset="-122"/>
              </a:rPr>
              <a:t>目 录</a:t>
            </a:r>
            <a:endParaRPr lang="en-US" sz="3600" dirty="0">
              <a:cs typeface="汉仪文黑-85W"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工作评价的操作方法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一、分类法</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(一)分类法的具体操作步骤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1.工作分析</a:t>
            </a:r>
            <a:endParaRPr lang="zh-CN" altLang="en-US"/>
          </a:p>
          <a:p>
            <a:r>
              <a:rPr lang="zh-CN" altLang="en-US"/>
              <a:t>2.工作分类</a:t>
            </a:r>
            <a:endParaRPr lang="zh-CN" altLang="en-US"/>
          </a:p>
          <a:p>
            <a:r>
              <a:rPr lang="zh-CN" altLang="en-US"/>
              <a:t>3.建立等级结构和等级标准</a:t>
            </a:r>
            <a:endParaRPr lang="zh-CN" altLang="en-US"/>
          </a:p>
          <a:p>
            <a:r>
              <a:rPr lang="zh-CN" altLang="en-US"/>
              <a:t>4.岗位测评和列等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工作评价的操作方法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(二)分类法的优点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(1)比较简单,所需经费、人员和时间也相对较少。</a:t>
            </a:r>
            <a:endParaRPr lang="zh-CN" altLang="en-US"/>
          </a:p>
          <a:p>
            <a:r>
              <a:rPr lang="zh-CN" altLang="en-US"/>
              <a:t>(2)由于等级标准都参照了制订因素,使其结果比排列法更准确、更客观。</a:t>
            </a:r>
            <a:endParaRPr lang="zh-CN" altLang="en-US"/>
          </a:p>
          <a:p>
            <a:r>
              <a:rPr lang="zh-CN" altLang="en-US"/>
              <a:t>因此采用分类法分出的等级结构能如实反映组织结构的情况。</a:t>
            </a:r>
            <a:endParaRPr lang="zh-CN" altLang="en-US"/>
          </a:p>
          <a:p>
            <a:r>
              <a:rPr lang="zh-CN" altLang="en-US"/>
              <a:t>(4)应用起来比较灵活,适应性强,为劳资双方谈判解决争端留有余地。</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(三)分类法的缺点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(1)由于确定等级标准上的困难,对不同系统的岗位评比存在着相当大的主观性,从而导致许多难以定论的争议。</a:t>
            </a:r>
            <a:endParaRPr lang="zh-CN" altLang="en-US"/>
          </a:p>
          <a:p>
            <a:r>
              <a:rPr lang="zh-CN" altLang="en-US"/>
              <a:t>(2)由于等级标准常常是知道分类结果之后才能被确定,从而影响了评定结果,使其准确度较差。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工作评价的操作方法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二、点数法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(一)工作因素分类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(二)因素分级与点数配置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(三)工作定义及分级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(四)工作等级与点数配置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(五)工资市场调查及市场工资率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工作评价的操作方法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三、因素比较法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(一)因素比较法的含义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尤金·本基(Eugene Benge)于1926年发明了工作评价的因素比较法,用于克服他认为的点数法存在的不足。因素比较法(Factor Comparision Method)与点数法是相似的,但它使用货币尺度而不是计点尺度。与使用点数法一样,使用因素比较法要选择关键工作;而且,在所评价的所有工作中,所选关键工作的工资率合理、公平是绝对必要的,然后再识别指标因素,就像使用点数法一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工作评价的操作方法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(二)因素比较法的实施步骤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1.获取工作信息</a:t>
            </a:r>
            <a:endParaRPr lang="zh-CN" altLang="en-US"/>
          </a:p>
          <a:p>
            <a:r>
              <a:rPr lang="zh-CN" altLang="en-US"/>
              <a:t>2.选择关键工作</a:t>
            </a:r>
            <a:endParaRPr lang="zh-CN" altLang="en-US"/>
          </a:p>
          <a:p>
            <a:r>
              <a:rPr lang="zh-CN" altLang="en-US"/>
              <a:t>3.根据指标因素将关键工作排序</a:t>
            </a:r>
            <a:endParaRPr lang="zh-CN" altLang="en-US"/>
          </a:p>
          <a:p>
            <a:r>
              <a:rPr lang="zh-CN" altLang="en-US"/>
              <a:t>4.确定每个工作的薪酬</a:t>
            </a:r>
            <a:endParaRPr lang="zh-CN" altLang="en-US"/>
          </a:p>
          <a:p>
            <a:r>
              <a:rPr lang="zh-CN" altLang="en-US"/>
              <a:t>5.根据薪酬因素将关键工作排序</a:t>
            </a:r>
            <a:endParaRPr lang="zh-CN" altLang="en-US"/>
          </a:p>
          <a:p>
            <a:r>
              <a:rPr lang="zh-CN" altLang="en-US"/>
              <a:t>6.比较两种排序结果</a:t>
            </a:r>
            <a:endParaRPr lang="zh-CN" altLang="en-US"/>
          </a:p>
          <a:p>
            <a:r>
              <a:rPr lang="zh-CN" altLang="en-US"/>
              <a:t>7.建立因素比较指标</a:t>
            </a:r>
            <a:endParaRPr lang="zh-CN" altLang="en-US"/>
          </a:p>
          <a:p>
            <a:r>
              <a:rPr lang="zh-CN" altLang="en-US"/>
              <a:t>8.对其他工作进行评估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工作评价的操作方法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(三)因素比较法的优点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(1)因素比较法是一种精确、系统、量化的方法,其每一步操作都有详细、可靠的说明。</a:t>
            </a:r>
            <a:endParaRPr lang="zh-CN" altLang="en-US"/>
          </a:p>
          <a:p>
            <a:r>
              <a:rPr lang="zh-CN" altLang="en-US"/>
              <a:t>(2)在一个组织里,因素比较法对所有工作都能运用一系列通用的或一般的评价因素,它使所有的工作都能按同一标准进行比较。</a:t>
            </a:r>
            <a:endParaRPr lang="zh-CN" altLang="en-US"/>
          </a:p>
          <a:p>
            <a:r>
              <a:rPr lang="zh-CN" altLang="en-US"/>
              <a:t>(3)因素比较法比较容易设计,易为员工所理解。</a:t>
            </a:r>
            <a:endParaRPr lang="zh-CN" altLang="en-US"/>
          </a:p>
          <a:p>
            <a:r>
              <a:rPr lang="zh-CN" altLang="en-US"/>
              <a:t>(4)对工作进行相互比较可以确定其相对价值。</a:t>
            </a:r>
            <a:endParaRPr lang="zh-CN" altLang="en-US"/>
          </a:p>
          <a:p>
            <a:r>
              <a:rPr lang="zh-CN" altLang="en-US"/>
              <a:t>(5)因素比较法可以直接把等级转化货币价值。</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(四)因素比较法的缺点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(1)因素比较法没有一个明确原则指导其评价行为。</a:t>
            </a:r>
            <a:endParaRPr lang="zh-CN" altLang="en-US"/>
          </a:p>
          <a:p>
            <a:r>
              <a:rPr lang="zh-CN" altLang="en-US"/>
              <a:t>(2)因素比较法分配到每一因素的货币价值缺乏一个客观的依据,而只能依赖评价人员的评判。</a:t>
            </a:r>
            <a:endParaRPr lang="zh-CN" altLang="en-US"/>
          </a:p>
          <a:p>
            <a:r>
              <a:rPr lang="zh-CN" altLang="en-US"/>
              <a:t>(3)当评价的工作发生变化时,因素比较法不容易及时做出调整。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工作评价的操作方法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四、工作评价应用实例——海氏工作评价系统</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(一)海氏工作评价系统的含义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海氏工作评价系统是点数法和因素比较法的一个很好的结合,它是由美国薪酬专家爱德华·海于1951年开发出来的一套工作评价体系,特别适合于对管理类和专业技术类工作职位进行评价。实际上,海氏工作评价系统也是一种点数方法,它与点数方法的主要区别在于海氏工作评价系统所使用的评价因素是确定的。该系统认为有3种应该给予评价的因素:技能、解决问题的能力、风险责任。在技能中包括3个子因素,在解决问题的能力中包括2个子因素,在风险责任中包括3个子因素。但是在工作评价过程中只确定技能、解决问题的能力和风险责任的点数,因此这3种因素也被称为海氏因素。</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(二)海氏工作评价系统的具体步骤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1.选取有代表性的评价工作</a:t>
            </a:r>
            <a:endParaRPr lang="zh-CN" altLang="en-US"/>
          </a:p>
          <a:p>
            <a:r>
              <a:rPr lang="zh-CN" altLang="en-US">
                <a:sym typeface="+mn-ea"/>
              </a:rPr>
              <a:t>2.依据海氏工作评价系统进行评价</a:t>
            </a:r>
            <a:endParaRPr lang="zh-CN" altLang="en-US"/>
          </a:p>
          <a:p>
            <a:r>
              <a:rPr lang="zh-CN" altLang="en-US">
                <a:sym typeface="+mn-ea"/>
              </a:rPr>
              <a:t>3.确定分值</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工作评价的操作方法</a:t>
            </a:r>
            <a:endParaRPr lang="zh-CN" altLang="en-US"/>
          </a:p>
        </p:txBody>
      </p:sp>
      <p:sp>
        <p:nvSpPr>
          <p:cNvPr id="3" name="内容占位符 2"/>
          <p:cNvSpPr>
            <a:spLocks noGrp="1"/>
          </p:cNvSpPr>
          <p:nvPr>
            <p:ph idx="1"/>
          </p:nvPr>
        </p:nvSpPr>
        <p:spPr/>
        <p:txBody>
          <a:bodyPr>
            <a:normAutofit lnSpcReduction="2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(三)海氏工作评价系统的优点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(1)比较详细而具体,依据的因素比较确定。</a:t>
            </a:r>
            <a:endParaRPr lang="zh-CN" altLang="en-US"/>
          </a:p>
          <a:p>
            <a:r>
              <a:rPr lang="zh-CN" altLang="en-US"/>
              <a:t>(2)因为这种方法依据的因素是预先确定的,所以对各种工作的评价比较客观。</a:t>
            </a:r>
            <a:endParaRPr lang="zh-CN" altLang="en-US"/>
          </a:p>
          <a:p>
            <a:r>
              <a:rPr lang="zh-CN" altLang="en-US"/>
              <a:t>(3)比较适合对管理类和专业技术类工作职位进行评价。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(四)海氏工作评价系统的缺点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(1)预先确定因素理解起来比较困难,不易被人接受。</a:t>
            </a:r>
            <a:endParaRPr lang="zh-CN" altLang="en-US"/>
          </a:p>
          <a:p>
            <a:r>
              <a:rPr lang="zh-CN" altLang="en-US"/>
              <a:t>(2)需要真正的互动,并由进行工作评价所涉及的各个方面做出决策,因此比较费时。</a:t>
            </a:r>
            <a:endParaRPr lang="zh-CN" altLang="en-US"/>
          </a:p>
          <a:p>
            <a:r>
              <a:rPr lang="zh-CN" altLang="en-US"/>
              <a:t>(3)当评价的工作发生变化时,该方法不易做出调整。</a:t>
            </a:r>
            <a:endParaRPr lang="zh-CN" altLang="en-US"/>
          </a:p>
          <a:p>
            <a:r>
              <a:rPr lang="zh-CN" altLang="en-US"/>
              <a:t>(4)评价过程非常复杂,需聘请专家进行,因此成本较高。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一、工作评价的含义</a:t>
            </a:r>
            <a:endParaRPr lang="zh-CN" altLang="zh-CN" sz="2600" b="1" dirty="0">
              <a:latin typeface="黑体" panose="02010609060101010101" pitchFamily="49" charset="-122"/>
              <a:ea typeface="黑体" panose="02010609060101010101" pitchFamily="49" charset="-122"/>
            </a:endParaRPr>
          </a:p>
          <a:p>
            <a:r>
              <a:rPr lang="zh-CN" altLang="en-US"/>
              <a:t>工作评价是指通过一些方法来确定企业内部工作与工作之间的相对价值。具体地讲,工作评价是在工作说明书的基础上,综合运用现代数学、工时研究、劳动心理、生理卫生、人机工程和环境监测等现代理论和方法,按照一定的客观标准,从工作的劳动环境、劳动强度、工作任务以及所需的资格条件出发,对工作进行系统衡量、评比和估价的过程。</a:t>
            </a:r>
            <a:endParaRPr lang="zh-CN" altLang="en-US"/>
          </a:p>
          <a:p>
            <a:r>
              <a:rPr lang="zh-CN" altLang="en-US"/>
              <a:t>从工作评价的定义可以清楚地看出,工作说明书是工作评价的基础。没有工作说明书,工作就得不到客观的评价。工作说明书清楚地解释了一个职位的名称、任职条件、上下级关系、沟通关系、承担的责任和职责等。通过工作说明书做出一种评估或评价,也就是进行工作评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二、工作评价的特点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(一)工作评价以企业劳动者的生产岗位为评价对象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(二)工作评价是对企业各类具体劳动的抽象化、定量化过程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(三)工作评价需要运用多种技术和方法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三、工作评价的原则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(一)系统原则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(二)实用性原则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(三)标准化原则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(四)能级对应原则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(五)优化原则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四、工作评价的基本功能</a:t>
            </a:r>
            <a:endParaRPr lang="zh-CN" altLang="zh-CN" sz="2600" b="1" dirty="0">
              <a:latin typeface="黑体" panose="02010609060101010101" pitchFamily="49" charset="-122"/>
              <a:ea typeface="黑体" panose="02010609060101010101" pitchFamily="49" charset="-122"/>
            </a:endParaRPr>
          </a:p>
          <a:p>
            <a:r>
              <a:rPr lang="zh-CN" altLang="en-US"/>
              <a:t>(1)以事定岗:根据任务确定岗位;</a:t>
            </a:r>
            <a:endParaRPr lang="zh-CN" altLang="en-US"/>
          </a:p>
          <a:p>
            <a:r>
              <a:rPr lang="zh-CN" altLang="en-US"/>
              <a:t>(2)以岗定人:根据任职条件聘用人员;</a:t>
            </a:r>
            <a:endParaRPr lang="zh-CN" altLang="en-US"/>
          </a:p>
          <a:p>
            <a:r>
              <a:rPr lang="zh-CN" altLang="en-US"/>
              <a:t>(3)以岗定责:根据岗位要求确定职责;</a:t>
            </a:r>
            <a:endParaRPr lang="zh-CN" altLang="en-US"/>
          </a:p>
          <a:p>
            <a:r>
              <a:rPr lang="zh-CN" altLang="en-US"/>
              <a:t>(4)以责定权:根据职责要求给予相应权限;</a:t>
            </a:r>
            <a:endParaRPr lang="zh-CN" altLang="en-US"/>
          </a:p>
          <a:p>
            <a:r>
              <a:rPr lang="zh-CN" altLang="en-US"/>
              <a:t>(5)以责定酬:根据所承担责任的大小确定薪酬。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五、工作评价的作用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(一)以量值表现工作的特征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(二)确定工作级别的手段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(三)薪酬分配的基础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工作评价概述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六、工作评价应掌握的信息</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(一)信息来源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(1)直接的信息来源。直接的信息来源是指直接在现场组织工作调查、收集有关资料。这种方法获得的信息真实可靠、详细全面,但需要投入大量的人力、物力和时间。</a:t>
            </a:r>
            <a:endParaRPr lang="zh-CN" altLang="en-US"/>
          </a:p>
          <a:p>
            <a:r>
              <a:rPr lang="zh-CN" altLang="en-US"/>
              <a:t>(2)间接的信息来源。间接的信息来源是指通过现有人事文件,如工作说明书等对工作进行评估。采用间接的信息虽有节省时间、节约费用的优点,但所获取的信息过于笼统、简单,可能会影响评价的质量。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工作评价概述</a:t>
            </a:r>
            <a:endParaRPr lang="zh-CN" altLang="en-US"/>
          </a:p>
        </p:txBody>
      </p:sp>
      <p:sp>
        <p:nvSpPr>
          <p:cNvPr id="3" name="内容占位符 2"/>
          <p:cNvSpPr>
            <a:spLocks noGrp="1"/>
          </p:cNvSpPr>
          <p:nvPr>
            <p:ph idx="1"/>
          </p:nvPr>
        </p:nvSpPr>
        <p:spPr/>
        <p:txBody>
          <a:bodyPr>
            <a:normAutofit lnSpcReduction="2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(二)信息内容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(1)岗位名称、编码;</a:t>
            </a:r>
            <a:endParaRPr lang="zh-CN" altLang="en-US"/>
          </a:p>
          <a:p>
            <a:r>
              <a:rPr lang="zh-CN" altLang="en-US"/>
              <a:t>(2)所在单位的职能;</a:t>
            </a:r>
            <a:endParaRPr lang="zh-CN" altLang="en-US"/>
          </a:p>
          <a:p>
            <a:r>
              <a:rPr lang="zh-CN" altLang="en-US"/>
              <a:t>(3)同一岗位的总人数;</a:t>
            </a:r>
            <a:endParaRPr lang="zh-CN" altLang="en-US"/>
          </a:p>
          <a:p>
            <a:r>
              <a:rPr lang="zh-CN" altLang="en-US"/>
              <a:t>(4)过去本岗位的情况(人数、出勤率、加班加点、退职、升迁和调动的原因);</a:t>
            </a:r>
            <a:endParaRPr lang="zh-CN" altLang="en-US"/>
          </a:p>
          <a:p>
            <a:r>
              <a:rPr lang="zh-CN" altLang="en-US"/>
              <a:t>(5)岗位的主要任务和职责;</a:t>
            </a:r>
            <a:endParaRPr lang="zh-CN" altLang="en-US"/>
          </a:p>
          <a:p>
            <a:r>
              <a:rPr lang="zh-CN" altLang="en-US"/>
              <a:t>(6)本岗位的上下级关系;</a:t>
            </a:r>
            <a:endParaRPr lang="zh-CN" altLang="en-US"/>
          </a:p>
          <a:p>
            <a:r>
              <a:rPr lang="zh-CN" altLang="en-US"/>
              <a:t>(7)执行本岗位的必备条件(任职条件);</a:t>
            </a:r>
            <a:endParaRPr lang="zh-CN" altLang="en-US"/>
          </a:p>
          <a:p>
            <a:r>
              <a:rPr lang="zh-CN" altLang="en-US"/>
              <a:t>(8)劳动时间和能量代谢(生理指标);</a:t>
            </a:r>
            <a:endParaRPr lang="zh-CN" altLang="en-US"/>
          </a:p>
          <a:p>
            <a:r>
              <a:rPr lang="zh-CN" altLang="en-US"/>
              <a:t>(9)劳动定额情况;</a:t>
            </a:r>
            <a:endParaRPr lang="zh-CN" altLang="en-US"/>
          </a:p>
          <a:p>
            <a:r>
              <a:rPr lang="zh-CN" altLang="en-US"/>
              <a:t>(10)劳动环境和条件;</a:t>
            </a:r>
            <a:endParaRPr lang="zh-CN" altLang="en-US"/>
          </a:p>
          <a:p>
            <a:r>
              <a:rPr lang="zh-CN" altLang="en-US"/>
              <a:t>(11)体力和劳动负荷;</a:t>
            </a:r>
            <a:endParaRPr lang="zh-CN" altLang="en-US"/>
          </a:p>
          <a:p>
            <a:r>
              <a:rPr lang="zh-CN" altLang="en-US"/>
              <a:t>(12)专业技术。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5150,&quot;width&quot;:1920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4010</Words>
  <Application>WPS 演示</Application>
  <PresentationFormat>宽屏</PresentationFormat>
  <Paragraphs>256</Paragraphs>
  <Slides>27</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27</vt:i4>
      </vt:variant>
    </vt:vector>
  </HeadingPairs>
  <TitlesOfParts>
    <vt:vector size="45" baseType="lpstr">
      <vt:lpstr>Arial</vt:lpstr>
      <vt:lpstr>宋体</vt:lpstr>
      <vt:lpstr>Wingdings</vt:lpstr>
      <vt:lpstr>Wingdings</vt:lpstr>
      <vt:lpstr>微软雅黑</vt:lpstr>
      <vt:lpstr>Calibri</vt:lpstr>
      <vt:lpstr>Arial Unicode MS</vt:lpstr>
      <vt:lpstr>GungsuhChe</vt:lpstr>
      <vt:lpstr>Malgun Gothic</vt:lpstr>
      <vt:lpstr>汉仪文黑-85W</vt:lpstr>
      <vt:lpstr>NEU-BZ-S92</vt:lpstr>
      <vt:lpstr>Segoe Print</vt:lpstr>
      <vt:lpstr>方正书宋_GBK</vt:lpstr>
      <vt:lpstr>汉仪中黑S</vt:lpstr>
      <vt:lpstr>黑体</vt:lpstr>
      <vt:lpstr>楷体</vt:lpstr>
      <vt:lpstr>Office 主题​​</vt:lpstr>
      <vt:lpstr>默认设计模板</vt:lpstr>
      <vt:lpstr>PowerPoint 演示文稿</vt:lpstr>
      <vt:lpstr>目 录</vt:lpstr>
      <vt:lpstr>第一节　工作评价概述</vt:lpstr>
      <vt:lpstr>第一节　工作评价概述</vt:lpstr>
      <vt:lpstr>第一节　工作评价概述</vt:lpstr>
      <vt:lpstr>第一节　工作评价概述</vt:lpstr>
      <vt:lpstr>第一节　工作评价概述</vt:lpstr>
      <vt:lpstr>第一节　工作评价概述</vt:lpstr>
      <vt:lpstr>第一节　工作评价概述</vt:lpstr>
      <vt:lpstr>第一节　工作评价概述</vt:lpstr>
      <vt:lpstr>第一节　工作评价概述</vt:lpstr>
      <vt:lpstr>第一节　工作评价概述</vt:lpstr>
      <vt:lpstr>第二节　工作评价指标体系</vt:lpstr>
      <vt:lpstr>第二节　工作评价指标体系</vt:lpstr>
      <vt:lpstr>第二节　工作评价指标体系</vt:lpstr>
      <vt:lpstr>第二节　工作评价指标体系</vt:lpstr>
      <vt:lpstr>第三节　工作评价标准</vt:lpstr>
      <vt:lpstr>第三节　工作评价标准</vt:lpstr>
      <vt:lpstr>第三节　工作评价标准</vt:lpstr>
      <vt:lpstr>第四节　工作评价的操作方法</vt:lpstr>
      <vt:lpstr>第四节　工作评价的操作方法</vt:lpstr>
      <vt:lpstr>第四节　工作评价的操作方法</vt:lpstr>
      <vt:lpstr>第四节　工作评价的操作方法</vt:lpstr>
      <vt:lpstr>第四节　工作评价的操作方法</vt:lpstr>
      <vt:lpstr>第四节　工作评价的操作方法</vt:lpstr>
      <vt:lpstr>第四节　工作评价的操作方法</vt:lpstr>
      <vt:lpstr>第四节　工作评价的操作方法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2023-02-11T09:53:24Z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BACDAAE73BFA43909A9A63DAF481751D</vt:lpwstr>
  </property>
</Properties>
</file>