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8" Type="http://schemas.openxmlformats.org/officeDocument/2006/relationships/tags" Target="tags/tag63.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lnSpc>
                <a:spcPct val="115000"/>
              </a:lnSpc>
              <a:spcBef>
                <a:spcPts val="500"/>
              </a:spcBef>
              <a:defRPr/>
            </a:lvl1pPr>
            <a:lvl2pPr eaLnBrk="1" fontAlgn="auto" latinLnBrk="0" hangingPunct="1">
              <a:lnSpc>
                <a:spcPct val="115000"/>
              </a:lnSpc>
              <a:spcBef>
                <a:spcPts val="500"/>
              </a:spcBef>
              <a:defRPr/>
            </a:lvl2pPr>
            <a:lvl3pPr eaLnBrk="1" fontAlgn="auto" latinLnBrk="0" hangingPunct="1">
              <a:lnSpc>
                <a:spcPct val="115000"/>
              </a:lnSpc>
              <a:spcBef>
                <a:spcPts val="500"/>
              </a:spcBef>
              <a:defRPr/>
            </a:lvl3pPr>
            <a:lvl4pPr eaLnBrk="1" fontAlgn="auto" latinLnBrk="0" hangingPunct="1">
              <a:lnSpc>
                <a:spcPct val="115000"/>
              </a:lnSpc>
              <a:spcBef>
                <a:spcPts val="500"/>
              </a:spcBef>
              <a:defRPr/>
            </a:lvl4pPr>
            <a:lvl5pPr eaLnBrk="1" fontAlgn="auto" latinLnBrk="0" hangingPunct="1">
              <a:lnSpc>
                <a:spcPct val="115000"/>
              </a:lnSpc>
              <a:spcBef>
                <a:spcPts val="500"/>
              </a:spcBef>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defRPr/>
            </a:lvl1pPr>
            <a:lvl2pPr eaLnBrk="1" fontAlgn="auto" latinLnBrk="0" hangingPunct="1">
              <a:defRPr/>
            </a:lvl2pPr>
            <a:lvl3pPr eaLnBrk="1" fontAlgn="auto" latinLnBrk="0" hangingPunct="1">
              <a:defRPr/>
            </a:lvl3pPr>
            <a:lvl4pPr eaLnBrk="1" fontAlgn="auto" latinLnBrk="0" hangingPunct="1">
              <a:defRPr/>
            </a:lvl4pPr>
            <a:lvl5pPr eaLnBrk="1" fontAlgn="auto" latinLnBrk="0" hangingPunct="1">
              <a:lnSpc>
                <a:spcPct val="120000"/>
              </a:lnSpc>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任意多边形: 形状 25"/>
          <p:cNvSpPr/>
          <p:nvPr userDrawn="1"/>
        </p:nvSpPr>
        <p:spPr>
          <a:xfrm rot="6380971" flipH="1">
            <a:off x="11277674" y="5923082"/>
            <a:ext cx="1436223" cy="702677"/>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B9A67"/>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任意多边形: 形状 14"/>
          <p:cNvSpPr/>
          <p:nvPr userDrawn="1"/>
        </p:nvSpPr>
        <p:spPr>
          <a:xfrm rot="5400000" flipH="1">
            <a:off x="224725" y="-224726"/>
            <a:ext cx="712922" cy="1162373"/>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 name="图片 5" descr="WPS图片编辑"/>
          <p:cNvPicPr>
            <a:picLocks noChangeAspect="1"/>
          </p:cNvPicPr>
          <p:nvPr userDrawn="1"/>
        </p:nvPicPr>
        <p:blipFill>
          <a:blip r:embed="rId3"/>
          <a:stretch>
            <a:fillRect/>
          </a:stretch>
        </p:blipFill>
        <p:spPr>
          <a:xfrm>
            <a:off x="11347450" y="66040"/>
            <a:ext cx="778510" cy="829945"/>
          </a:xfrm>
          <a:prstGeom prst="rect">
            <a:avLst/>
          </a:prstGeom>
        </p:spPr>
      </p:pic>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2000" kern="1200">
          <a:solidFill>
            <a:schemeClr val="tx1"/>
          </a:solidFill>
          <a:latin typeface="华文中宋" panose="02010600040101010101" charset="-122"/>
          <a:ea typeface="华文中宋" panose="02010600040101010101" charset="-122"/>
          <a:cs typeface="+mj-cs"/>
        </a:defRPr>
      </a:lvl1pPr>
    </p:titleStyle>
    <p:bodyStyle>
      <a:lvl1pPr marL="228600" indent="-228600" algn="l" defTabSz="914400" rtl="0" eaLnBrk="1" fontAlgn="auto" latinLnBrk="0" hangingPunct="1">
        <a:lnSpc>
          <a:spcPct val="120000"/>
        </a:lnSpc>
        <a:spcBef>
          <a:spcPts val="10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11430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6002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4pPr>
      <a:lvl5pPr marL="20574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5"/>
          <p:cNvPicPr>
            <a:picLocks noChangeAspect="1"/>
          </p:cNvPicPr>
          <p:nvPr/>
        </p:nvPicPr>
        <p:blipFill>
          <a:blip r:embed="rId1"/>
          <a:stretch>
            <a:fillRect/>
          </a:stretch>
        </p:blipFill>
        <p:spPr>
          <a:xfrm>
            <a:off x="0" y="0"/>
            <a:ext cx="12213590" cy="6858000"/>
          </a:xfrm>
          <a:prstGeom prst="rect">
            <a:avLst/>
          </a:prstGeom>
        </p:spPr>
      </p:pic>
      <p:sp>
        <p:nvSpPr>
          <p:cNvPr id="56" name="矩形 55"/>
          <p:cNvSpPr/>
          <p:nvPr/>
        </p:nvSpPr>
        <p:spPr>
          <a:xfrm>
            <a:off x="2249170" y="3014345"/>
            <a:ext cx="6732270"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第六章　保险合同条款</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财产保险合同的扩展条款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二、保护受押人权益条款</a:t>
            </a:r>
            <a:endParaRPr lang="zh-CN" altLang="zh-CN" sz="2600" b="1" dirty="0">
              <a:latin typeface="黑体" panose="02010609060101010101" charset="-122"/>
              <a:ea typeface="黑体" panose="02010609060101010101" charset="-122"/>
            </a:endParaRPr>
          </a:p>
          <a:p>
            <a:r>
              <a:rPr lang="zh-CN" altLang="en-US"/>
              <a:t>按照可保利益原则,受押人对抵押财产也有可保利益。受押人通常是向抵押人发放购置房地产的贷款,以房地产作为抵押贷款的担保品。一旦作为担保品的房地产遭受损失,受押人有可能得不到贷款的偿还。</a:t>
            </a:r>
            <a:endParaRPr lang="zh-CN" altLang="en-US"/>
          </a:p>
          <a:p>
            <a:r>
              <a:rPr lang="zh-CN" altLang="en-US"/>
              <a:t>保护受押人权益的办法有多种,如由受押人购买等于其可保利益的保险;或由被保险人(抵押人)把保单转让给受押人;等等。在我国,针对个人购置商品住房,保险公司相继开办了抵押商品房保险和住房抵押贷款保证保险险种。在抵押商品房保险中,受押人通过保单上的批注优先取得等于其可保利益的保险赔款权利。事实上,只要在家庭财产保险合同中设置这一条款或批单,就无须单独开办这类抵押商品房保险。如今,企业通过向银行取得抵押贷款来购置房地产也是屡见不鲜的,比较可行的办法还是在条款或合同中设置与前述的标准抵押条款类似的条款或批单。</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财产保险合同的扩展条款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三、空房条款</a:t>
            </a:r>
            <a:endParaRPr lang="zh-CN" altLang="zh-CN" sz="2600" b="1" dirty="0">
              <a:latin typeface="黑体" panose="02010609060101010101" charset="-122"/>
              <a:ea typeface="黑体" panose="02010609060101010101" charset="-122"/>
            </a:endParaRPr>
          </a:p>
          <a:p>
            <a:r>
              <a:rPr lang="zh-CN" altLang="en-US"/>
              <a:t>空房条款是指当建筑物无人居住或未被占有连续超过一定天数后所发生的损失,保险合同应予以除外不赔的免责条款。因为在房屋空置情况下损失发生的概率会增加,并且部分损失容易成为全损。</a:t>
            </a:r>
            <a:endParaRPr lang="zh-CN" altLang="en-US"/>
          </a:p>
          <a:p>
            <a:r>
              <a:rPr lang="zh-CN" altLang="en-US"/>
              <a:t>目前,中国平安财产保险公司的家庭财产保险产品已使用该责任免除,我国的企业财产保险条款中也包括该项条款。</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财产保险合同的扩展条款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四、指定公估人条款</a:t>
            </a:r>
            <a:endParaRPr lang="zh-CN" altLang="zh-CN" sz="2600" b="1" dirty="0">
              <a:latin typeface="黑体" panose="02010609060101010101" charset="-122"/>
              <a:ea typeface="黑体" panose="02010609060101010101" charset="-122"/>
            </a:endParaRPr>
          </a:p>
          <a:p>
            <a:r>
              <a:rPr lang="zh-CN" altLang="en-US"/>
              <a:t>指定公估人条款是指经保险合同当事人双方同意,当发生保险责任范围内的损失,估损金额超过本保险合同中载明的相应金额时,可以指定双方认可的有合法执业资格的机构作为公估人,公估费用由保险人承担。我国多家保险公司的企业财产保险产品均提供该扩展条款的选择。</a:t>
            </a:r>
            <a:endParaRPr lang="zh-CN" altLang="en-US"/>
          </a:p>
          <a:p>
            <a:r>
              <a:rPr lang="zh-CN" altLang="en-US"/>
              <a:t>在信息不对称的保险市场中,保险人与被保险人的利益从理赔金额上来讲是矛盾的。如果实际赔偿金额大于应赔偿金额,则保险人付出了额外利益;如果实际赔偿金额小于应赔偿金额,则被保险人的损失没有得到足额补偿。由于保险双方在理赔问题上不可避免地存在着或多或少的不信任,选择让保险公估人以中立第三者的身份介入保险理赔,提供客观公正的理赔公估服务,可以有效维护保险双方的合法权益,减少保险理赔中的矛盾和纠纷。</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财产保险合同的扩展条款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五、信息技术条款</a:t>
            </a:r>
            <a:endParaRPr lang="zh-CN" altLang="zh-CN" sz="2600" b="1" dirty="0">
              <a:latin typeface="黑体" panose="02010609060101010101" charset="-122"/>
              <a:ea typeface="黑体" panose="02010609060101010101" charset="-122"/>
            </a:endParaRPr>
          </a:p>
          <a:p>
            <a:r>
              <a:rPr lang="zh-CN" altLang="en-US"/>
              <a:t>信息技术条款,又称信息技术明晰条款,或电子数据除外条款等。我国多家保险公司的企业财产保险合同中均有此扩展条款。此条款重申财产损失是指财产实体的物质损失。财产实体的物质损失不包括对数据或软件的损坏,特别是由于删除、破坏或改变原来结构所造成的数据、软件或计算机程序的损害性改变。</a:t>
            </a:r>
            <a:endParaRPr lang="zh-CN" altLang="en-US"/>
          </a:p>
          <a:p>
            <a:r>
              <a:rPr lang="zh-CN" altLang="en-US"/>
              <a:t>如中意财产保险有限公司的财产保险产品中就有类似的条款。该条款明确对下列情况不予赔偿:</a:t>
            </a:r>
            <a:endParaRPr lang="zh-CN" altLang="en-US"/>
          </a:p>
          <a:p>
            <a:r>
              <a:rPr lang="zh-CN" altLang="en-US"/>
              <a:t>(1)数据或软件的灭失或破坏,特别是由于删除、破坏或改变原来结构造成数据、软件或计算机程序的损害性改变,包括因此而导致的营业中断损失。但本条款对于因数据、软件的损坏而造成被保险财产实体的物质损失予以赔偿。</a:t>
            </a:r>
            <a:endParaRPr lang="zh-CN" altLang="en-US"/>
          </a:p>
          <a:p>
            <a:r>
              <a:rPr lang="zh-CN" altLang="en-US"/>
              <a:t>(2)因数据、软件或计算机程序的功能、可用性、使用范围、可获取性遭到破坏而造成的灭失或损坏,包括因此而导致的营业中断损失。</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人身保险合同的常见条款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一、不可抗辩条款</a:t>
            </a:r>
            <a:endParaRPr lang="zh-CN" altLang="zh-CN" sz="2600" b="1" dirty="0">
              <a:latin typeface="黑体" panose="02010609060101010101" charset="-122"/>
              <a:ea typeface="黑体" panose="02010609060101010101" charset="-122"/>
            </a:endParaRPr>
          </a:p>
          <a:p>
            <a:r>
              <a:rPr lang="zh-CN" altLang="en-US"/>
              <a:t>不可抗辩条款又称不可争议条款,它的基本内容是:在被保险人生存期间,从人寿保险合同订立之日起满两年后,除非投保人停交续期保险费,否则保险人不得以投保人在投保时误告、漏告或隐瞒事实为理由主张合同无效或拒绝给付保险金。</a:t>
            </a:r>
            <a:endParaRPr lang="zh-CN" altLang="en-US"/>
          </a:p>
          <a:p>
            <a:r>
              <a:rPr lang="zh-CN" altLang="en-US"/>
              <a:t>在保险合同中列入不可抗辩条款,保险合同生效两年后即成为无可争议的文件,即使保险人再查出投保人在投保时隐瞒了真实情况,也不能据此主张保险合同无效。</a:t>
            </a:r>
            <a:endParaRPr lang="zh-CN" altLang="en-US"/>
          </a:p>
          <a:p>
            <a:r>
              <a:rPr lang="zh-CN" altLang="en-US"/>
              <a:t>由此可见,不可抗辩条款是维护被保险人利益、限制保险人权利的一项措施,两年可抗辩期的规定是比较符合保险人对投保人申报真实性进行调查的实际情况,也符合民法对诉讼时效的规定。</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人身保险合同的常见条款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二、宽限期条款</a:t>
            </a:r>
            <a:endParaRPr lang="zh-CN" altLang="zh-CN" sz="2600" b="1" dirty="0">
              <a:latin typeface="黑体" panose="02010609060101010101" charset="-122"/>
              <a:ea typeface="黑体" panose="02010609060101010101" charset="-122"/>
            </a:endParaRPr>
          </a:p>
          <a:p>
            <a:r>
              <a:rPr lang="zh-CN" altLang="en-US"/>
              <a:t>宽限期条款的基本内容是:对分期缴付保险费的人寿保险合同,如果投保人未能按时缴纳续期保险费和以后各期保险费,保险人将给予一定时间宽限(通常是30天或60天)。在宽限期内,保单仍然有效,如果发生保险事故,保险人必须按保险合同规定承担给付保险金的责任,只是在赔款中应扣除下一期的保险费。如果过了宽限期投保人仍未交付保险费,保险人有权中止保险合同。</a:t>
            </a:r>
            <a:endParaRPr lang="zh-CN" altLang="en-US"/>
          </a:p>
          <a:p>
            <a:r>
              <a:rPr lang="zh-CN" altLang="en-US"/>
              <a:t>宽限期条款实际上是保险人给予投保人的一种优惠,规定宽限期的目的是避免保险合同的非故意失效。在人寿保险合同中引入宽限期条款后,如果投保人停缴保险费,保险合同自宽限期结束的次日起失效。</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人身保险合同的常见条款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三、复效条款</a:t>
            </a:r>
            <a:endParaRPr lang="zh-CN" altLang="zh-CN" sz="2600" b="1" dirty="0">
              <a:latin typeface="黑体" panose="02010609060101010101" charset="-122"/>
              <a:ea typeface="黑体" panose="02010609060101010101" charset="-122"/>
            </a:endParaRPr>
          </a:p>
          <a:p>
            <a:r>
              <a:rPr lang="zh-CN" altLang="en-US"/>
              <a:t>复效条款的基本内容:对于分期缴费的人寿保险合同因投保人不按期缴纳保险费后失效,自失效之日起的一定时期内(通常为两年),投保人可以向保险人申请复效,经过保险人审查同意后,投保人补缴失效期间的保费和利息,保险合同即恢复效力。</a:t>
            </a:r>
            <a:endParaRPr lang="zh-CN" altLang="en-US"/>
          </a:p>
          <a:p>
            <a:r>
              <a:rPr lang="zh-CN" altLang="en-US"/>
              <a:t>根据我国《保险法》第三十七条的规定,人身保险合同因逾宽限期而效力中止的,经保险人和投保人协商并达成协议,在投保人补缴保险费后,合同效力恢复。但是,自合同效力中止之日起满二年双方未达成协议的,保险人有权解除合同。保险人依照规定解除合同的,应当按照合同约定退还保险单的现金价值。</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人身保险合同的常见条款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四、年龄误告条款</a:t>
            </a:r>
            <a:endParaRPr lang="zh-CN" altLang="zh-CN" sz="2600" b="1" dirty="0">
              <a:latin typeface="黑体" panose="02010609060101010101" charset="-122"/>
              <a:ea typeface="黑体" panose="02010609060101010101" charset="-122"/>
            </a:endParaRPr>
          </a:p>
          <a:p>
            <a:r>
              <a:rPr lang="zh-CN" altLang="en-US"/>
              <a:t>年龄误告条款的基本内容是:如果投保人在投保时错误地申报了被保险人的年龄,保险合同并不因此而无效,在合同履行过程中发现年龄误告,保险人可以调整保险费,保险事故发生时,保险人可以按照投保人实际缴纳的保险费和被保险人的真实年龄调整给付保险金的数额。</a:t>
            </a:r>
            <a:endParaRPr lang="zh-CN" altLang="en-US"/>
          </a:p>
          <a:p>
            <a:r>
              <a:rPr lang="zh-CN" altLang="en-US"/>
              <a:t>如果被保险人的真实年龄超过了保险合同约定的年龄限制,保险人解除保险合同。</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人身保险合同的常见条款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五、自杀条款</a:t>
            </a:r>
            <a:endParaRPr lang="zh-CN" altLang="zh-CN" sz="2600" b="1" dirty="0">
              <a:latin typeface="黑体" panose="02010609060101010101" charset="-122"/>
              <a:ea typeface="黑体" panose="02010609060101010101" charset="-122"/>
            </a:endParaRPr>
          </a:p>
          <a:p>
            <a:r>
              <a:rPr lang="zh-CN" altLang="en-US"/>
              <a:t>自杀条款的基本内容是:在保险合同生效后的一定时期内(通常为两年),被保险人因自杀死亡,属于保险人的法定责任免除,保险人不给付死亡保险金,对于投保人所缴的保险费,保险人按照保险单退还其现金价值。保险合同生效满两年后被保险人因自杀死亡,保险人要承担保险责任,按照约定的保险金额给付保险金。</a:t>
            </a:r>
            <a:endParaRPr lang="zh-CN" altLang="en-US"/>
          </a:p>
          <a:p>
            <a:r>
              <a:rPr lang="zh-CN" altLang="en-US"/>
              <a:t>人身保险合同的自杀条款只在以死亡为给付保险金条件的人寿保险合同中出现。同样以死亡为给付保险金条件的意外伤害保险合同,因为只承保被保险人意外事故造成的死亡,包括属于意外事故的过失自杀身亡,所以,意外伤害保险合同将被保险人故意自杀身亡列为责任免除,自杀条款对该险种不适用。</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人身保险合同的常见条款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六、贷款条款</a:t>
            </a:r>
            <a:endParaRPr lang="zh-CN" altLang="zh-CN" sz="2600" b="1" dirty="0">
              <a:latin typeface="黑体" panose="02010609060101010101" charset="-122"/>
              <a:ea typeface="黑体" panose="02010609060101010101" charset="-122"/>
            </a:endParaRPr>
          </a:p>
          <a:p>
            <a:r>
              <a:rPr lang="zh-CN" altLang="en-US"/>
              <a:t>贷款条款又称保单质押贷款条款,它的基本内容是:人寿保险合同生效满一定时期后,投保人可以以保险单为抵押向保险人申请贷款,贷款金额以保单累积的现金价值为限。</a:t>
            </a:r>
            <a:endParaRPr lang="zh-CN" altLang="en-US"/>
          </a:p>
          <a:p>
            <a:r>
              <a:rPr lang="zh-CN" altLang="en-US"/>
              <a:t>投保人应按期归还贷款本息,如果在归还贷款本息之前发生了保险事故或退保,保险人从保险金或退保金中扣除贷款本息给付;如果贷款本息达到了保单现金价值数额时,保险合同终止。</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任意多边形: 形状 25"/>
          <p:cNvSpPr/>
          <p:nvPr/>
        </p:nvSpPr>
        <p:spPr>
          <a:xfrm rot="6380971" flipH="1">
            <a:off x="10335359" y="4942565"/>
            <a:ext cx="2887364" cy="1460806"/>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CA576"/>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75" name="任意多边形: 形状 14"/>
          <p:cNvSpPr/>
          <p:nvPr/>
        </p:nvSpPr>
        <p:spPr>
          <a:xfrm rot="5400000" flipH="1">
            <a:off x="44841" y="-44841"/>
            <a:ext cx="2119947" cy="2209629"/>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56" name="矩形 55"/>
          <p:cNvSpPr/>
          <p:nvPr/>
        </p:nvSpPr>
        <p:spPr>
          <a:xfrm>
            <a:off x="2726783" y="285193"/>
            <a:ext cx="2140201"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目 录</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
        <p:nvSpPr>
          <p:cNvPr id="57" name="Rectangle 4"/>
          <p:cNvSpPr txBox="1">
            <a:spLocks noChangeArrowheads="1"/>
          </p:cNvSpPr>
          <p:nvPr/>
        </p:nvSpPr>
        <p:spPr bwMode="auto">
          <a:xfrm>
            <a:off x="4127951" y="524447"/>
            <a:ext cx="2774766" cy="38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rPr>
              <a:t>CONTENTS</a:t>
            </a:r>
            <a:endParaRPr kumimoji="0" lang="zh-CN" altLang="en-US"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endParaRPr>
          </a:p>
        </p:txBody>
      </p:sp>
      <p:grpSp>
        <p:nvGrpSpPr>
          <p:cNvPr id="2" name="组合 1"/>
          <p:cNvGrpSpPr/>
          <p:nvPr/>
        </p:nvGrpSpPr>
        <p:grpSpPr>
          <a:xfrm>
            <a:off x="2766060" y="2261235"/>
            <a:ext cx="5507355" cy="3440430"/>
            <a:chOff x="4356" y="3129"/>
            <a:chExt cx="8673" cy="5418"/>
          </a:xfrm>
        </p:grpSpPr>
        <p:grpSp>
          <p:nvGrpSpPr>
            <p:cNvPr id="13" name="组合 12"/>
            <p:cNvGrpSpPr/>
            <p:nvPr/>
          </p:nvGrpSpPr>
          <p:grpSpPr>
            <a:xfrm rot="0">
              <a:off x="4356" y="6559"/>
              <a:ext cx="8672" cy="872"/>
              <a:chOff x="5752270" y="5142849"/>
              <a:chExt cx="5341258" cy="783771"/>
            </a:xfrm>
          </p:grpSpPr>
          <p:sp>
            <p:nvSpPr>
              <p:cNvPr id="34" name="矩形 33"/>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5" name="文本框 20"/>
              <p:cNvSpPr txBox="1"/>
              <p:nvPr/>
            </p:nvSpPr>
            <p:spPr>
              <a:xfrm>
                <a:off x="6617638" y="5303738"/>
                <a:ext cx="445987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第四节　人寿保险合同的选择性条款</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37" name="矩形 3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4" name="组合 13"/>
            <p:cNvGrpSpPr/>
            <p:nvPr/>
          </p:nvGrpSpPr>
          <p:grpSpPr>
            <a:xfrm rot="0">
              <a:off x="4356" y="3129"/>
              <a:ext cx="8672" cy="872"/>
              <a:chOff x="5752270" y="1768278"/>
              <a:chExt cx="5341258" cy="783771"/>
            </a:xfrm>
          </p:grpSpPr>
          <p:sp>
            <p:nvSpPr>
              <p:cNvPr id="29" name="矩形 28"/>
              <p:cNvSpPr/>
              <p:nvPr/>
            </p:nvSpPr>
            <p:spPr>
              <a:xfrm>
                <a:off x="6429782" y="1768278"/>
                <a:ext cx="4663746"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0" name="文本框 4"/>
              <p:cNvSpPr txBox="1"/>
              <p:nvPr/>
            </p:nvSpPr>
            <p:spPr>
              <a:xfrm>
                <a:off x="6631188" y="1929167"/>
                <a:ext cx="3845188"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第一节　财产保险合同的常见条款</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32" name="矩形 31"/>
              <p:cNvSpPr/>
              <p:nvPr/>
            </p:nvSpPr>
            <p:spPr>
              <a:xfrm>
                <a:off x="5752270" y="1768278"/>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5" name="组合 14"/>
            <p:cNvGrpSpPr/>
            <p:nvPr/>
          </p:nvGrpSpPr>
          <p:grpSpPr>
            <a:xfrm rot="0">
              <a:off x="4356" y="5400"/>
              <a:ext cx="8672" cy="888"/>
              <a:chOff x="5752270" y="4017992"/>
              <a:chExt cx="5341258" cy="799060"/>
            </a:xfrm>
          </p:grpSpPr>
          <p:sp>
            <p:nvSpPr>
              <p:cNvPr id="24" name="矩形 23"/>
              <p:cNvSpPr/>
              <p:nvPr/>
            </p:nvSpPr>
            <p:spPr>
              <a:xfrm>
                <a:off x="6476592" y="4017992"/>
                <a:ext cx="4616936" cy="783767"/>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5" name="文本框 19"/>
              <p:cNvSpPr txBox="1"/>
              <p:nvPr/>
            </p:nvSpPr>
            <p:spPr>
              <a:xfrm>
                <a:off x="6617638" y="4179065"/>
                <a:ext cx="3978843" cy="521909"/>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第三节　人身保险合同的常见条款</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27" name="矩形 26"/>
              <p:cNvSpPr/>
              <p:nvPr/>
            </p:nvSpPr>
            <p:spPr>
              <a:xfrm>
                <a:off x="5752270" y="4033285"/>
                <a:ext cx="724938" cy="783767"/>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6" name="组合 15"/>
            <p:cNvGrpSpPr/>
            <p:nvPr/>
          </p:nvGrpSpPr>
          <p:grpSpPr>
            <a:xfrm rot="0">
              <a:off x="4356" y="4288"/>
              <a:ext cx="8672" cy="872"/>
              <a:chOff x="5752270" y="2893135"/>
              <a:chExt cx="5341258" cy="783771"/>
            </a:xfrm>
          </p:grpSpPr>
          <p:sp>
            <p:nvSpPr>
              <p:cNvPr id="19" name="矩形 18"/>
              <p:cNvSpPr/>
              <p:nvPr/>
            </p:nvSpPr>
            <p:spPr>
              <a:xfrm>
                <a:off x="6477824" y="2893135"/>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0" name="文本框 18"/>
              <p:cNvSpPr txBox="1"/>
              <p:nvPr/>
            </p:nvSpPr>
            <p:spPr>
              <a:xfrm>
                <a:off x="6623797" y="3054024"/>
                <a:ext cx="392094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第二节　财产保险合同的扩展条款</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22" name="矩形 21"/>
              <p:cNvSpPr/>
              <p:nvPr/>
            </p:nvSpPr>
            <p:spPr>
              <a:xfrm>
                <a:off x="5752270" y="2893135"/>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9" name="组合 8"/>
            <p:cNvGrpSpPr/>
            <p:nvPr/>
          </p:nvGrpSpPr>
          <p:grpSpPr>
            <a:xfrm rot="0">
              <a:off x="4357" y="7675"/>
              <a:ext cx="8672" cy="872"/>
              <a:chOff x="5752270" y="5142849"/>
              <a:chExt cx="5341258" cy="783771"/>
            </a:xfrm>
          </p:grpSpPr>
          <p:sp>
            <p:nvSpPr>
              <p:cNvPr id="10" name="矩形 9"/>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11" name="文本框 20"/>
              <p:cNvSpPr txBox="1"/>
              <p:nvPr/>
            </p:nvSpPr>
            <p:spPr>
              <a:xfrm>
                <a:off x="6659520" y="5303738"/>
                <a:ext cx="4433392"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第五节　健康保险合同的常见条款</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17" name="矩形 1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spTree>
  </p:cSld>
  <p:clrMapOvr>
    <a:masterClrMapping/>
  </p:clrMapOvr>
  <p:transition spd="slow" advTm="8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56" grpId="0"/>
      <p:bldP spid="5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人身保险合同的常见条款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七、自动垫缴保费条款</a:t>
            </a:r>
            <a:endParaRPr lang="zh-CN" altLang="zh-CN" sz="2600" b="1" dirty="0">
              <a:latin typeface="黑体" panose="02010609060101010101" charset="-122"/>
              <a:ea typeface="黑体" panose="02010609060101010101" charset="-122"/>
            </a:endParaRPr>
          </a:p>
          <a:p>
            <a:r>
              <a:rPr lang="zh-CN" altLang="en-US"/>
              <a:t>自动垫缴保费条款的基本内容是:保险合同生效满一定时期(通常为两年)后,如果投保人过了宽限期仍没有缴纳保险费,保险人则自动以保单的现金价值垫缴保险费,在垫缴保险费期间发生了保险事故,保险人从应给付的保险金中扣除垫缴的保险费和利息。当垫缴的保险费和利息超过了保单的现金价值时,保险合同终止。</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人身保险合同的常见条款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八、不丧失的现金价值条款</a:t>
            </a:r>
            <a:endParaRPr lang="zh-CN" altLang="zh-CN" sz="2600" b="1" dirty="0">
              <a:latin typeface="黑体" panose="02010609060101010101" charset="-122"/>
              <a:ea typeface="黑体" panose="02010609060101010101" charset="-122"/>
            </a:endParaRPr>
          </a:p>
          <a:p>
            <a:r>
              <a:rPr lang="zh-CN" altLang="en-US"/>
              <a:t>不丧失的现金价值条款的基本内容是:除定期寿险以外的长期人寿保险,在保险合同生效满二年后,投保人所缴保费中的储蓄保费会累积成现金价值,而且随着时间的推移,现金价值将不断递增。这部分现金价值为保单持有人所拥有,不会因为保险合同效力的终止而丧失,投保人可以按照有利于自己的方式处理这一部分现金价值。因此不丧失的现金价值条款九、保单转让条款</a:t>
            </a:r>
            <a:endParaRPr lang="zh-CN" altLang="en-US"/>
          </a:p>
          <a:p>
            <a:r>
              <a:rPr lang="zh-CN" altLang="en-US"/>
              <a:t>由于人寿保险单具有现金价值,保单持有人对其拥有财产的所有权,只要不是出于不道德或非法考虑,在不侵犯受益人权利的情况下,保单持有人可以转让人寿保险单。</a:t>
            </a:r>
            <a:endParaRPr lang="zh-CN" altLang="en-US"/>
          </a:p>
          <a:p>
            <a:r>
              <a:rPr lang="zh-CN" altLang="en-US"/>
              <a:t>人寿保险单转让可分为绝对转让和抵押转让两种。绝对转让是指投保人将其对保单的权益完全转移给他人。在大多数情况下,绝对转让是将保险单转让给被保险人,投保人通常以赠与或出售两种方式转让保单的权益。例如,父母为子女投保,当子女成年后,父母将保险单作为礼品赠与子女。又如企业为职工投保团体保险,当职工离职时,企业可以将保险单出售给职工。绝对转让以被保险人生存为条件,在绝对转让下,如果被保险人死亡,全部保险金将归受让人而不是原受益人。又称为不可没收的现金价值条款。</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人身保险合同的常见条款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九、保单转让条款</a:t>
            </a:r>
            <a:endParaRPr lang="zh-CN" altLang="zh-CN" sz="2600" b="1" dirty="0">
              <a:latin typeface="黑体" panose="02010609060101010101" charset="-122"/>
              <a:ea typeface="黑体" panose="02010609060101010101" charset="-122"/>
            </a:endParaRPr>
          </a:p>
          <a:p>
            <a:r>
              <a:rPr lang="zh-CN" altLang="en-US"/>
              <a:t>由于人寿保险单具有现金价值,保单持有人对其拥有财产的所有权,只要不是出于不道德或非法考虑,在不侵犯受益人权利的情况下,保单持有人可以转让人寿保险单。</a:t>
            </a:r>
            <a:endParaRPr lang="zh-CN" altLang="en-US"/>
          </a:p>
          <a:p>
            <a:r>
              <a:rPr lang="zh-CN" altLang="en-US"/>
              <a:t>人寿保险单转让可分为绝对转让和抵押转让两种。绝对转让是指投保人将其对保单的权益完全转移给他人。在大多数情况下,绝对转让是将保险单转让给被保险人,投保人通常以赠与或出售两种方式转让保单的权益。例如,父母为子女投保,当子女成年后,父母将保险单作为礼品赠与子女。又如企业为职工投保团体保险,当职工离职时,企业可以将保险单出售给职工。绝对转让以被保险人生存为条件,在绝对转让下,如果被保险人死亡,全部保险金将归受让人而不是原受益人。</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人身保险合同的常见条款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十、受益人条款</a:t>
            </a:r>
            <a:endParaRPr lang="zh-CN" altLang="zh-CN" sz="2600" b="1" dirty="0">
              <a:latin typeface="黑体" panose="02010609060101010101" charset="-122"/>
              <a:ea typeface="黑体" panose="02010609060101010101" charset="-122"/>
            </a:endParaRPr>
          </a:p>
          <a:p>
            <a:r>
              <a:rPr lang="zh-CN" altLang="en-US"/>
              <a:t>受益人是人身保险合同所特有的主体,在保险合同中有着独特的法律地位。受益人条款一般包括两方面的内容:一是明确规定受益人;二是明确规定受益人是否可能更换。</a:t>
            </a:r>
            <a:endParaRPr lang="zh-CN" altLang="en-US"/>
          </a:p>
          <a:p>
            <a:r>
              <a:rPr lang="zh-CN" altLang="en-US"/>
              <a:t>我国《保险法》第三十九条规定:“人身保险的受益人由被保险人或者投保人指定。投保人指定受益人时须经被保险人同意。投保人为与其有劳动关系的劳动者投保人身保险,不得指定被保险人及其近亲属以外的人为受益人。被保险人为无民事行为能力人或者限制民事行为能力人的,可以由其监护人指定受益人。”</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人寿保险合同的选择性条款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一、不丧失权益选择权条款</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(一)退保金不丧失选择权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(二)减额缴清保险不丧失选择权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(三)展期保险不丧失选择权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人寿保险合同的选择性条款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二、红利选择权条款</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(一)现金红利选择权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(二)抵减保费红利选择权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(三)累积利息红利选择权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(四)增额缴清保险红利选择权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(五)增额定期保险红利选择权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人寿保险合同的选择性条款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三、保险金给付选择权条款</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(一)一次性以现金方式给付保险金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(二)利息收入方式给付保险金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(三)按固定期限向受益人分期给付保险金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(四)按固定金额向受益人分期给付保险金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(五)按终身年金方式给付保险金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人寿保险合同的选择性条款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四、保费缴付选择权条款</a:t>
            </a:r>
            <a:endParaRPr lang="zh-CN" altLang="zh-CN" sz="2600" b="1" dirty="0">
              <a:latin typeface="黑体" panose="02010609060101010101" charset="-122"/>
              <a:ea typeface="黑体" panose="02010609060101010101" charset="-122"/>
            </a:endParaRPr>
          </a:p>
          <a:p>
            <a:r>
              <a:rPr lang="zh-CN" altLang="en-US"/>
              <a:t>保费缴付选择权条款的基本内容是:人寿保险是长期性的保险业务,保费采用均衡保险费制,为了给投保人提供方便,保单中规定了多种保费缴付方式、缴付频率和缴付方法,由投保人根据自己的实际情况进行选择。</a:t>
            </a:r>
            <a:endParaRPr lang="zh-CN" altLang="en-US"/>
          </a:p>
          <a:p>
            <a:r>
              <a:rPr lang="zh-CN" altLang="en-US"/>
              <a:t>人寿保险保费的缴付方式有趸缴、年缴和限期缴付三种,缴费的频率可以是年付、半年付、季付或月付,投保人在投保时可以选择其中的一种方式。一般情况下,保险代理人只收取首期保险费,对于续期保险费的收取,为了节省保险人的管理费用支出和避免投保人遗忘缴费,投保人可以选择邮寄、自动转账、从储蓄账户中扣除和从薪金中扣除等缴费方法。</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健康保险合同的常见条款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一、续保条款</a:t>
            </a:r>
            <a:endParaRPr lang="zh-CN" altLang="zh-CN" sz="2600" b="1" dirty="0">
              <a:latin typeface="黑体" panose="02010609060101010101" charset="-122"/>
              <a:ea typeface="黑体" panose="02010609060101010101" charset="-122"/>
            </a:endParaRPr>
          </a:p>
          <a:p>
            <a:r>
              <a:rPr lang="zh-CN" altLang="en-US"/>
              <a:t>个人健康保险中的续保条款包含两个方面的内容:一是保险人有权拒绝续保或者解除健康保险合同;二是保险人有提高健康保险保险费率的权利。</a:t>
            </a:r>
            <a:endParaRPr lang="zh-CN" altLang="en-US"/>
          </a:p>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二、既存状况条款</a:t>
            </a:r>
            <a:endParaRPr lang="zh-CN" altLang="zh-CN" sz="2600" b="1" dirty="0">
              <a:latin typeface="黑体" panose="02010609060101010101" charset="-122"/>
              <a:ea typeface="黑体" panose="02010609060101010101" charset="-122"/>
            </a:endParaRPr>
          </a:p>
          <a:p>
            <a:r>
              <a:rPr lang="zh-CN" altLang="en-US"/>
              <a:t>在个人健康保险中,既存状况被定义为在保单签发前的特定时期内(通常为两年)已经发生的伤残或者首次出现或被证实的疾病,并且未曾在投保单中披露。</a:t>
            </a:r>
            <a:endParaRPr lang="zh-CN" altLang="en-US"/>
          </a:p>
          <a:p>
            <a:r>
              <a:rPr lang="zh-CN" altLang="en-US"/>
              <a:t>既存状况条款规定,在保单生效后的约定时期(通常为两年),保险人对被保险人的既存状况不负责给付保险金。只有保单生效两年之后,由被保险人的既存状况(如保单所定义)导致的费用才给予赔付。但是,如果既存状况已经以疾病名称或以具体说明方式被排除在保险责任范围之外,保险公司将不为该既存状况导致的任何费用提供给付,即使保单生效超过两年以后也不例外。</a:t>
            </a: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健康保险合同的常见条款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三、体检条款</a:t>
            </a:r>
            <a:endParaRPr lang="zh-CN" altLang="zh-CN" sz="2600" b="1" dirty="0">
              <a:latin typeface="黑体" panose="02010609060101010101" charset="-122"/>
              <a:ea typeface="黑体" panose="02010609060101010101" charset="-122"/>
            </a:endParaRPr>
          </a:p>
          <a:p>
            <a:r>
              <a:rPr lang="zh-CN" altLang="en-US"/>
              <a:t>体检条款规定,在被保险人提交索赔以后,保险人有权要求被保险人接受由保险人指定的医生或医疗机构的体检,以便保险人确认索赔的有效性以及具体的赔付数额。体检条款适用于疾病保险和残疾收入保险。</a:t>
            </a:r>
            <a:endParaRPr lang="zh-CN" altLang="en-US"/>
          </a:p>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四、职业变更条款</a:t>
            </a:r>
            <a:endParaRPr lang="zh-CN" altLang="zh-CN" sz="2600" b="1" dirty="0">
              <a:latin typeface="黑体" panose="02010609060101010101" charset="-122"/>
              <a:ea typeface="黑体" panose="02010609060101010101" charset="-122"/>
            </a:endParaRPr>
          </a:p>
          <a:p>
            <a:r>
              <a:rPr lang="zh-CN" altLang="en-US"/>
              <a:t>在健康保险中,被保险人职业的变更直接影响被保险人所面临的意外伤害、疾病或残疾的风险。因此职业变更条款通常规定:当被保险人变更职业时,保险人可以据此调整保险费率或给付金额。</a:t>
            </a:r>
            <a:endParaRPr lang="zh-CN" altLang="en-US"/>
          </a:p>
          <a:p>
            <a:r>
              <a:rPr lang="zh-CN" altLang="en-US"/>
              <a:t>如果被保险人转到危险较大的职业,职业变更条款允许保险人在不改变费率的情况下降低保险金额;如果被保险人转到危险较小的职业,职业变更条款允许保险人在不改变保险金额的情况下,降低保单的保险费率。</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财产保险合同的常见条款</a:t>
            </a:r>
            <a:endParaRPr lang="zh-CN" altLang="en-US"/>
          </a:p>
        </p:txBody>
      </p:sp>
      <p:sp>
        <p:nvSpPr>
          <p:cNvPr id="3" name="文本占位符 2"/>
          <p:cNvSpPr>
            <a:spLocks noGrp="1"/>
          </p:cNvSpPr>
          <p:nvPr>
            <p:ph type="body" idx="1"/>
          </p:nvPr>
        </p:nvSpPr>
        <p:spPr>
          <a:xfrm>
            <a:off x="838200" y="1323340"/>
            <a:ext cx="10515600" cy="5607050"/>
          </a:xfrm>
        </p:spPr>
        <p:txBody>
          <a:bodyPr>
            <a:normAutofit/>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一、责任免除条款</a:t>
            </a:r>
            <a:endParaRPr lang="zh-CN" altLang="zh-CN" sz="2600" b="1" dirty="0">
              <a:latin typeface="黑体" panose="02010609060101010101" charset="-122"/>
              <a:ea typeface="黑体" panose="02010609060101010101" charset="-122"/>
            </a:endParaRPr>
          </a:p>
          <a:p>
            <a:pPr>
              <a:spcBef>
                <a:spcPts val="0"/>
              </a:spcBef>
            </a:pPr>
            <a:r>
              <a:rPr lang="zh-CN" altLang="en-US"/>
              <a:t>在财产保险合同中,除了列明保险责任外,还须对保险人不承保的危险事故作为除外责任列于合同中。</a:t>
            </a:r>
            <a:endParaRPr lang="zh-CN" altLang="en-US"/>
          </a:p>
          <a:p>
            <a:pPr>
              <a:spcBef>
                <a:spcPts val="0"/>
              </a:spcBef>
            </a:pPr>
            <a:r>
              <a:rPr lang="zh-CN" altLang="en-US"/>
              <a:t>一般来说,财产保险的除外责任有:</a:t>
            </a:r>
            <a:endParaRPr lang="zh-CN" altLang="en-US"/>
          </a:p>
          <a:p>
            <a:pPr>
              <a:spcBef>
                <a:spcPts val="0"/>
              </a:spcBef>
            </a:pPr>
            <a:r>
              <a:rPr lang="zh-CN" altLang="en-US"/>
              <a:t>(1)投保人或被保险人的故意行为;</a:t>
            </a:r>
            <a:endParaRPr lang="zh-CN" altLang="en-US"/>
          </a:p>
          <a:p>
            <a:pPr>
              <a:spcBef>
                <a:spcPts val="0"/>
              </a:spcBef>
            </a:pPr>
            <a:r>
              <a:rPr lang="zh-CN" altLang="en-US"/>
              <a:t>(2)地震;</a:t>
            </a:r>
            <a:endParaRPr lang="zh-CN" altLang="en-US"/>
          </a:p>
          <a:p>
            <a:pPr>
              <a:spcBef>
                <a:spcPts val="0"/>
              </a:spcBef>
            </a:pPr>
            <a:r>
              <a:rPr lang="zh-CN" altLang="en-US"/>
              <a:t>(3)战争、军事行动或暴力行为;</a:t>
            </a:r>
            <a:endParaRPr lang="zh-CN" altLang="en-US"/>
          </a:p>
          <a:p>
            <a:pPr>
              <a:spcBef>
                <a:spcPts val="0"/>
              </a:spcBef>
            </a:pPr>
            <a:r>
              <a:rPr lang="zh-CN" altLang="en-US"/>
              <a:t>(4)核子辐射和污染;</a:t>
            </a:r>
            <a:endParaRPr lang="zh-CN" altLang="en-US"/>
          </a:p>
          <a:p>
            <a:pPr>
              <a:spcBef>
                <a:spcPts val="0"/>
              </a:spcBef>
            </a:pPr>
            <a:r>
              <a:rPr lang="zh-CN" altLang="en-US"/>
              <a:t>(5)堆放在露天或罩棚下的保险财产由于暴风、暴雨造成的损失;</a:t>
            </a:r>
            <a:endParaRPr lang="zh-CN" altLang="en-US"/>
          </a:p>
          <a:p>
            <a:pPr>
              <a:spcBef>
                <a:spcPts val="0"/>
              </a:spcBef>
            </a:pPr>
            <a:r>
              <a:rPr lang="zh-CN" altLang="en-US"/>
              <a:t>(6)因保险财产本身存在缺陷、保管不善导致的损坏,保险财产的变质、霉烂、受潮、虫咬、自然磨损以及损耗;</a:t>
            </a:r>
            <a:endParaRPr lang="zh-CN" altLang="en-US"/>
          </a:p>
          <a:p>
            <a:pPr>
              <a:spcBef>
                <a:spcPts val="0"/>
              </a:spcBef>
            </a:pPr>
            <a:r>
              <a:rPr lang="zh-CN" altLang="en-US"/>
              <a:t>(7)因遭受保险责任范围内的灾害或事故造成停工、停业等一切间接损失,这些间接损失主要是指工资、利润、收益以及对外签订合同所需承担的各项经济责任;</a:t>
            </a:r>
            <a:endParaRPr lang="zh-CN" altLang="en-US"/>
          </a:p>
          <a:p>
            <a:pPr>
              <a:spcBef>
                <a:spcPts val="0"/>
              </a:spcBef>
            </a:pPr>
            <a:r>
              <a:rPr lang="zh-CN" altLang="en-US"/>
              <a:t>(8)恐怖袭击。</a:t>
            </a:r>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健康保险合同的常见条款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五、超额保险条款</a:t>
            </a:r>
            <a:endParaRPr lang="zh-CN" altLang="zh-CN" sz="2600" b="1" dirty="0">
              <a:latin typeface="黑体" panose="02010609060101010101" charset="-122"/>
              <a:ea typeface="黑体" panose="02010609060101010101" charset="-122"/>
            </a:endParaRPr>
          </a:p>
          <a:p>
            <a:r>
              <a:rPr lang="zh-CN" altLang="en-US"/>
              <a:t>许多个人健康保险保单都包含了超额保险条款,目的是防止被保险人因疾病或伤残而额外获利。超额保险条款规定,如果被保险人已属于超额保险,保险人将减少其保单的给付金额。</a:t>
            </a:r>
            <a:endParaRPr lang="zh-CN" altLang="en-US"/>
          </a:p>
          <a:p>
            <a:r>
              <a:rPr lang="zh-CN" altLang="en-US"/>
              <a:t>超额保险的情形有两种:一种是被保险人从医疗费用保险中领取的保险金超过其实际支出的医疗费用;另一种是被保险人在残疾期间领取的残疾收入保险金超过其残疾前的工作收入。</a:t>
            </a:r>
            <a:endParaRPr lang="zh-CN" altLang="en-US"/>
          </a:p>
          <a:p>
            <a:r>
              <a:rPr lang="zh-CN" altLang="en-US"/>
              <a:t>超额保险条款只适用于投保人在投保时没有向保险人告知其他保险的情况。在超额保险下,保险人将降低保单规定的给付金额,并退还保单持有人为购买超额保险而支付的保险费。</a:t>
            </a:r>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健康保险合同的常见条款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六、等待期条款</a:t>
            </a:r>
            <a:endParaRPr lang="zh-CN" altLang="zh-CN" sz="2600" b="1" dirty="0">
              <a:latin typeface="黑体" panose="02010609060101010101" charset="-122"/>
              <a:ea typeface="黑体" panose="02010609060101010101" charset="-122"/>
            </a:endParaRPr>
          </a:p>
          <a:p>
            <a:r>
              <a:rPr lang="zh-CN" altLang="en-US"/>
              <a:t>健康保险,如医疗保险、重大疾病保险中都包含等待期条款,旨在减少被保险人的逆选择和控制道德风险。</a:t>
            </a:r>
            <a:endParaRPr lang="zh-CN" altLang="en-US"/>
          </a:p>
          <a:p>
            <a:r>
              <a:rPr lang="zh-CN" altLang="en-US"/>
              <a:t>等待期条款规定,虽然健康保险单已经签发,但是保险人在规定的等待期内(通常为3个月或6个月),对被保险人因疾病或意外伤害支出的医疗费用或被确诊患有保单规定的重大疾病,保险人不承担给付保险金的责任。</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财产保险合同的常见条款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二、责任承担方式条款</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(一)比例责任承担方式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(二)第一危险责任承担方式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(三)免责限度承担方式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(四)限额责任承担方式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财产保险合同的常见条款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三、重复保险条款</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(一)比例责任分摊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(二)比例责任与优先承保兼顾分摊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(三)限额责任与连带责任兼顾分摊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财产保险合同的常见条款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四、共同保险条款</a:t>
            </a:r>
            <a:endParaRPr lang="zh-CN" altLang="zh-CN" sz="2600" b="1" dirty="0">
              <a:latin typeface="黑体" panose="02010609060101010101" charset="-122"/>
              <a:ea typeface="黑体" panose="02010609060101010101" charset="-122"/>
            </a:endParaRPr>
          </a:p>
          <a:p>
            <a:r>
              <a:rPr lang="zh-CN" altLang="en-US"/>
              <a:t>共同保险原本是指由两方或者多方联合提供的保险。在财产保险中,共保的另一种含义是指,如果保险金额低于保险价值,保险人和被保险人以一个特定的比例来共同分担免赔额以外的保单损失。在这种情况下,被保险人被看成是保险标的的共同保险人,这是不足额保险情况下保险人与被保险人之间按比例分配损失的一种方法。</a:t>
            </a:r>
            <a:endParaRPr lang="zh-CN" altLang="en-US"/>
          </a:p>
          <a:p>
            <a:r>
              <a:rPr lang="zh-CN" altLang="en-US"/>
              <a:t>共同保险的概念起源于海上保险,它也同样适用于以火灾保险为代表的一般财产保险。美国财产保险合同中的共同保险条款规定,被保险人应该按照共同保险条款载明的共同保险比率、根据保险标的的保险价值计算出的金额投保,保险价值是承保损失发生时保险标的的实际现金价值或重置成本或保单规定的其他价值。</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财产保险合同的常见条款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五、代位求偿条款</a:t>
            </a:r>
            <a:endParaRPr lang="zh-CN" altLang="zh-CN" sz="2600" b="1" dirty="0">
              <a:latin typeface="黑体" panose="02010609060101010101" charset="-122"/>
              <a:ea typeface="黑体" panose="02010609060101010101" charset="-122"/>
            </a:endParaRPr>
          </a:p>
          <a:p>
            <a:r>
              <a:rPr lang="zh-CN" altLang="en-US"/>
              <a:t>代位求偿是指保险公司在给付赔偿金之后,接受被保险人对第三者具有的索取补偿的权利。通过向第三者索赔,保险公司便可抵消或缩小其支付赔偿金的损失。代位求偿适用于所有构成损失补偿合同的险种。保险人代位求偿权利的行使,必须以被保险人得到补偿为前提。</a:t>
            </a:r>
            <a:endParaRPr lang="zh-CN" altLang="en-US"/>
          </a:p>
          <a:p>
            <a:r>
              <a:rPr lang="zh-CN" altLang="en-US"/>
              <a:t>一般认为,被保险人的这种补偿是指他的实际损失的全部补偿。保险人支付了赔偿金后,被保险人即丧失从第三人手中取得赔偿的权利。为保障保险人行使代位权,被保险人不能有任何不利于保险人的行为。</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第一节　财产保险合同的常见条款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六、保证条款</a:t>
            </a:r>
            <a:endParaRPr lang="zh-CN" altLang="zh-CN" sz="2600" b="1" dirty="0">
              <a:latin typeface="黑体" panose="02010609060101010101" charset="-122"/>
              <a:ea typeface="黑体" panose="02010609060101010101" charset="-122"/>
            </a:endParaRPr>
          </a:p>
          <a:p>
            <a:r>
              <a:rPr lang="zh-CN" altLang="en-US"/>
              <a:t>在财产保险合同中,保证是被保险人对做或不做特定的事情,或是否履行某项条件,或是否确认某些事实的特定状态的存在的一种承诺。保证可以用明示或默示的方式。保证的事项必须切实遵守,否则不管被保险人是否违反了保证,也不管是否造成损失,保险人有权使整个合同无效。</a:t>
            </a:r>
            <a:endParaRPr lang="zh-CN" altLang="en-US"/>
          </a:p>
          <a:p>
            <a:r>
              <a:rPr lang="zh-CN" altLang="en-US"/>
              <a:t>保证条款是海上保险合同的重要条款。除《海商法》以外,我国其他有关保险的法律规范并没有对保证做出明文规定,但存在可以视为“保证”的内容。</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财产保险合同的扩展条款</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一、被保险人定义条款</a:t>
            </a:r>
            <a:endParaRPr lang="zh-CN" altLang="zh-CN" sz="2600" b="1" dirty="0">
              <a:latin typeface="黑体" panose="02010609060101010101" charset="-122"/>
              <a:ea typeface="黑体" panose="02010609060101010101" charset="-122"/>
            </a:endParaRPr>
          </a:p>
          <a:p>
            <a:r>
              <a:rPr lang="zh-CN" altLang="en-US"/>
              <a:t>被保险人可以是指名的被保险人及其法定代表。指定被保险人的法定代表作为被保险人的目的,是为了预防在被保险人死亡、精神错乱或破产情况下保险人拒绝赔偿的情况发生。因此,使用被保险人定义条款,将被保险人的定义扩展至被保险人的法定代表是很有必要的。被保险人的遗产管理人、监护人、财产接管人等属于法定代表。</a:t>
            </a:r>
            <a:endParaRPr lang="zh-CN" altLang="en-US"/>
          </a:p>
          <a:p>
            <a:r>
              <a:rPr lang="zh-CN" altLang="en-US"/>
              <a:t>在汽车保险中,也常常使用被保险人条款,条款将被保险人的定义扩展至被保险人的家庭成员以及被保险人认可的驾驶人员。</a:t>
            </a:r>
            <a:endParaRPr lang="zh-CN" altLang="en-US"/>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129">
      <a:dk1>
        <a:sysClr val="windowText" lastClr="000000"/>
      </a:dk1>
      <a:lt1>
        <a:sysClr val="window" lastClr="FFFFFF"/>
      </a:lt1>
      <a:dk2>
        <a:srgbClr val="3F3F3F"/>
      </a:dk2>
      <a:lt2>
        <a:srgbClr val="E7E6E6"/>
      </a:lt2>
      <a:accent1>
        <a:srgbClr val="F15F74"/>
      </a:accent1>
      <a:accent2>
        <a:srgbClr val="514A73"/>
      </a:accent2>
      <a:accent3>
        <a:srgbClr val="E60012"/>
      </a:accent3>
      <a:accent4>
        <a:srgbClr val="FFC000"/>
      </a:accent4>
      <a:accent5>
        <a:srgbClr val="4472C4"/>
      </a:accent5>
      <a:accent6>
        <a:srgbClr val="70AD47"/>
      </a:accent6>
      <a:hlink>
        <a:srgbClr val="0563C1"/>
      </a:hlink>
      <a:folHlink>
        <a:srgbClr val="954F72"/>
      </a:folHlink>
    </a:clrScheme>
    <a:fontScheme name="自定义 50">
      <a:majorFont>
        <a:latin typeface="Century Gothic"/>
        <a:ea typeface="思源黑体 CN Bold"/>
        <a:cs typeface=""/>
      </a:majorFont>
      <a:minorFont>
        <a:latin typeface="Century Gothic"/>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7070</Words>
  <Application>WPS 演示</Application>
  <PresentationFormat>宽屏</PresentationFormat>
  <Paragraphs>216</Paragraphs>
  <Slides>31</Slides>
  <Notes>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31</vt:i4>
      </vt:variant>
    </vt:vector>
  </HeadingPairs>
  <TitlesOfParts>
    <vt:vector size="48" baseType="lpstr">
      <vt:lpstr>Arial</vt:lpstr>
      <vt:lpstr>宋体</vt:lpstr>
      <vt:lpstr>Wingdings</vt:lpstr>
      <vt:lpstr>Wingdings</vt:lpstr>
      <vt:lpstr>微软雅黑</vt:lpstr>
      <vt:lpstr>Arial Unicode MS</vt:lpstr>
      <vt:lpstr>Calibri</vt:lpstr>
      <vt:lpstr>华文中宋</vt:lpstr>
      <vt:lpstr>等线</vt:lpstr>
      <vt:lpstr>思源黑体</vt:lpstr>
      <vt:lpstr>仿宋_GB2312</vt:lpstr>
      <vt:lpstr>仿宋</vt:lpstr>
      <vt:lpstr>黑体</vt:lpstr>
      <vt:lpstr>楷体</vt:lpstr>
      <vt:lpstr>Century Gothic</vt:lpstr>
      <vt:lpstr>Office 主题​​</vt:lpstr>
      <vt:lpstr>Office 主题</vt:lpstr>
      <vt:lpstr>PowerPoint 演示文稿</vt:lpstr>
      <vt:lpstr>PowerPoint 演示文稿</vt:lpstr>
      <vt:lpstr>　第一节　财产保险合同的常见条款</vt:lpstr>
      <vt:lpstr>　第一节　财产保险合同的常见条款</vt:lpstr>
      <vt:lpstr>　第一节　财产保险合同的常见条款</vt:lpstr>
      <vt:lpstr>　第一节　财产保险合同的常见条款</vt:lpstr>
      <vt:lpstr>　第一节　财产保险合同的常见条款</vt:lpstr>
      <vt:lpstr>　第一节　财产保险合同的常见条款</vt:lpstr>
      <vt:lpstr>　第二节　财产保险合同的扩展条款</vt:lpstr>
      <vt:lpstr>　第二节　财产保险合同的扩展条款</vt:lpstr>
      <vt:lpstr>　第二节　财产保险合同的扩展条款</vt:lpstr>
      <vt:lpstr>　第二节　财产保险合同的扩展条款</vt:lpstr>
      <vt:lpstr>　第二节　财产保险合同的扩展条款</vt:lpstr>
      <vt:lpstr>　第三节　人身保险合同的常见条款</vt:lpstr>
      <vt:lpstr>　第三节　人身保险合同的常见条款</vt:lpstr>
      <vt:lpstr>　第三节　人身保险合同的常见条款</vt:lpstr>
      <vt:lpstr>　第三节　人身保险合同的常见条款</vt:lpstr>
      <vt:lpstr>　第三节　人身保险合同的常见条款</vt:lpstr>
      <vt:lpstr>　第三节　人身保险合同的常见条款</vt:lpstr>
      <vt:lpstr>　第三节　人身保险合同的常见条款</vt:lpstr>
      <vt:lpstr>　第三节　人身保险合同的常见条款</vt:lpstr>
      <vt:lpstr>　第三节　人身保险合同的常见条款</vt:lpstr>
      <vt:lpstr>　第三节　人身保险合同的常见条款</vt:lpstr>
      <vt:lpstr>　第四节　人寿保险合同的选择性条款</vt:lpstr>
      <vt:lpstr>　第四节　人寿保险合同的选择性条款</vt:lpstr>
      <vt:lpstr>　第四节　人寿保险合同的选择性条款</vt:lpstr>
      <vt:lpstr>　第四节　人寿保险合同的选择性条款</vt:lpstr>
      <vt:lpstr>　第五节　健康保险合同的常见条款</vt:lpstr>
      <vt:lpstr>　第五节　健康保险合同的常见条款</vt:lpstr>
      <vt:lpstr>　第五节　健康保险合同的常见条款</vt:lpstr>
      <vt:lpstr>　第五节　健康保险合同的常见条款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2023-04-10T01:37:23Z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EF7B2170BB4644C1919703333EBF2129</vt:lpwstr>
  </property>
</Properties>
</file>