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xml" ContentType="application/vnd.openxmlformats-officedocument.presentationml.slide+xml"/>
  <Override PartName="/ppt/slides/slide70.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xml" ContentType="application/vnd.openxmlformats-officedocument.presentationml.tags+xml"/>
  <Override PartName="/ppt/tags/tag660.xml" ContentType="application/vnd.openxmlformats-officedocument.presentationml.tags+xml"/>
  <Override PartName="/ppt/tags/tag661.xml" ContentType="application/vnd.openxmlformats-officedocument.presentationml.tags+xml"/>
  <Override PartName="/ppt/tags/tag662.xml" ContentType="application/vnd.openxmlformats-officedocument.presentationml.tags+xml"/>
  <Override PartName="/ppt/tags/tag663.xml" ContentType="application/vnd.openxmlformats-officedocument.presentationml.tags+xml"/>
  <Override PartName="/ppt/tags/tag664.xml" ContentType="application/vnd.openxmlformats-officedocument.presentationml.tags+xml"/>
  <Override PartName="/ppt/tags/tag665.xml" ContentType="application/vnd.openxmlformats-officedocument.presentationml.tags+xml"/>
  <Override PartName="/ppt/tags/tag666.xml" ContentType="application/vnd.openxmlformats-officedocument.presentationml.tags+xml"/>
  <Override PartName="/ppt/tags/tag667.xml" ContentType="application/vnd.openxmlformats-officedocument.presentationml.tags+xml"/>
  <Override PartName="/ppt/tags/tag668.xml" ContentType="application/vnd.openxmlformats-officedocument.presentationml.tags+xml"/>
  <Override PartName="/ppt/tags/tag669.xml" ContentType="application/vnd.openxmlformats-officedocument.presentationml.tags+xml"/>
  <Override PartName="/ppt/tags/tag67.xml" ContentType="application/vnd.openxmlformats-officedocument.presentationml.tags+xml"/>
  <Override PartName="/ppt/tags/tag670.xml" ContentType="application/vnd.openxmlformats-officedocument.presentationml.tags+xml"/>
  <Override PartName="/ppt/tags/tag671.xml" ContentType="application/vnd.openxmlformats-officedocument.presentationml.tags+xml"/>
  <Override PartName="/ppt/tags/tag672.xml" ContentType="application/vnd.openxmlformats-officedocument.presentationml.tags+xml"/>
  <Override PartName="/ppt/tags/tag673.xml" ContentType="application/vnd.openxmlformats-officedocument.presentationml.tags+xml"/>
  <Override PartName="/ppt/tags/tag674.xml" ContentType="application/vnd.openxmlformats-officedocument.presentationml.tags+xml"/>
  <Override PartName="/ppt/tags/tag675.xml" ContentType="application/vnd.openxmlformats-officedocument.presentationml.tags+xml"/>
  <Override PartName="/ppt/tags/tag676.xml" ContentType="application/vnd.openxmlformats-officedocument.presentationml.tags+xml"/>
  <Override PartName="/ppt/tags/tag677.xml" ContentType="application/vnd.openxmlformats-officedocument.presentationml.tags+xml"/>
  <Override PartName="/ppt/tags/tag678.xml" ContentType="application/vnd.openxmlformats-officedocument.presentationml.tags+xml"/>
  <Override PartName="/ppt/tags/tag679.xml" ContentType="application/vnd.openxmlformats-officedocument.presentationml.tags+xml"/>
  <Override PartName="/ppt/tags/tag68.xml" ContentType="application/vnd.openxmlformats-officedocument.presentationml.tags+xml"/>
  <Override PartName="/ppt/tags/tag680.xml" ContentType="application/vnd.openxmlformats-officedocument.presentationml.tags+xml"/>
  <Override PartName="/ppt/tags/tag681.xml" ContentType="application/vnd.openxmlformats-officedocument.presentationml.tags+xml"/>
  <Override PartName="/ppt/tags/tag682.xml" ContentType="application/vnd.openxmlformats-officedocument.presentationml.tags+xml"/>
  <Override PartName="/ppt/tags/tag683.xml" ContentType="application/vnd.openxmlformats-officedocument.presentationml.tags+xml"/>
  <Override PartName="/ppt/tags/tag684.xml" ContentType="application/vnd.openxmlformats-officedocument.presentationml.tags+xml"/>
  <Override PartName="/ppt/tags/tag685.xml" ContentType="application/vnd.openxmlformats-officedocument.presentationml.tags+xml"/>
  <Override PartName="/ppt/tags/tag686.xml" ContentType="application/vnd.openxmlformats-officedocument.presentationml.tags+xml"/>
  <Override PartName="/ppt/tags/tag687.xml" ContentType="application/vnd.openxmlformats-officedocument.presentationml.tags+xml"/>
  <Override PartName="/ppt/tags/tag688.xml" ContentType="application/vnd.openxmlformats-officedocument.presentationml.tags+xml"/>
  <Override PartName="/ppt/tags/tag689.xml" ContentType="application/vnd.openxmlformats-officedocument.presentationml.tags+xml"/>
  <Override PartName="/ppt/tags/tag69.xml" ContentType="application/vnd.openxmlformats-officedocument.presentationml.tags+xml"/>
  <Override PartName="/ppt/tags/tag690.xml" ContentType="application/vnd.openxmlformats-officedocument.presentationml.tags+xml"/>
  <Override PartName="/ppt/tags/tag691.xml" ContentType="application/vnd.openxmlformats-officedocument.presentationml.tags+xml"/>
  <Override PartName="/ppt/tags/tag692.xml" ContentType="application/vnd.openxmlformats-officedocument.presentationml.tags+xml"/>
  <Override PartName="/ppt/tags/tag693.xml" ContentType="application/vnd.openxmlformats-officedocument.presentationml.tags+xml"/>
  <Override PartName="/ppt/tags/tag694.xml" ContentType="application/vnd.openxmlformats-officedocument.presentationml.tags+xml"/>
  <Override PartName="/ppt/tags/tag695.xml" ContentType="application/vnd.openxmlformats-officedocument.presentationml.tags+xml"/>
  <Override PartName="/ppt/tags/tag696.xml" ContentType="application/vnd.openxmlformats-officedocument.presentationml.tags+xml"/>
  <Override PartName="/ppt/tags/tag697.xml" ContentType="application/vnd.openxmlformats-officedocument.presentationml.tags+xml"/>
  <Override PartName="/ppt/tags/tag698.xml" ContentType="application/vnd.openxmlformats-officedocument.presentationml.tags+xml"/>
  <Override PartName="/ppt/tags/tag69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00.xml" ContentType="application/vnd.openxmlformats-officedocument.presentationml.tags+xml"/>
  <Override PartName="/ppt/tags/tag701.xml" ContentType="application/vnd.openxmlformats-officedocument.presentationml.tags+xml"/>
  <Override PartName="/ppt/tags/tag702.xml" ContentType="application/vnd.openxmlformats-officedocument.presentationml.tags+xml"/>
  <Override PartName="/ppt/tags/tag703.xml" ContentType="application/vnd.openxmlformats-officedocument.presentationml.tags+xml"/>
  <Override PartName="/ppt/tags/tag704.xml" ContentType="application/vnd.openxmlformats-officedocument.presentationml.tags+xml"/>
  <Override PartName="/ppt/tags/tag705.xml" ContentType="application/vnd.openxmlformats-officedocument.presentationml.tags+xml"/>
  <Override PartName="/ppt/tags/tag706.xml" ContentType="application/vnd.openxmlformats-officedocument.presentationml.tags+xml"/>
  <Override PartName="/ppt/tags/tag707.xml" ContentType="application/vnd.openxmlformats-officedocument.presentationml.tags+xml"/>
  <Override PartName="/ppt/tags/tag708.xml" ContentType="application/vnd.openxmlformats-officedocument.presentationml.tags+xml"/>
  <Override PartName="/ppt/tags/tag709.xml" ContentType="application/vnd.openxmlformats-officedocument.presentationml.tags+xml"/>
  <Override PartName="/ppt/tags/tag71.xml" ContentType="application/vnd.openxmlformats-officedocument.presentationml.tags+xml"/>
  <Override PartName="/ppt/tags/tag710.xml" ContentType="application/vnd.openxmlformats-officedocument.presentationml.tags+xml"/>
  <Override PartName="/ppt/tags/tag711.xml" ContentType="application/vnd.openxmlformats-officedocument.presentationml.tags+xml"/>
  <Override PartName="/ppt/tags/tag712.xml" ContentType="application/vnd.openxmlformats-officedocument.presentationml.tags+xml"/>
  <Override PartName="/ppt/tags/tag713.xml" ContentType="application/vnd.openxmlformats-officedocument.presentationml.tags+xml"/>
  <Override PartName="/ppt/tags/tag714.xml" ContentType="application/vnd.openxmlformats-officedocument.presentationml.tags+xml"/>
  <Override PartName="/ppt/tags/tag715.xml" ContentType="application/vnd.openxmlformats-officedocument.presentationml.tags+xml"/>
  <Override PartName="/ppt/tags/tag716.xml" ContentType="application/vnd.openxmlformats-officedocument.presentationml.tags+xml"/>
  <Override PartName="/ppt/tags/tag717.xml" ContentType="application/vnd.openxmlformats-officedocument.presentationml.tags+xml"/>
  <Override PartName="/ppt/tags/tag718.xml" ContentType="application/vnd.openxmlformats-officedocument.presentationml.tags+xml"/>
  <Override PartName="/ppt/tags/tag719.xml" ContentType="application/vnd.openxmlformats-officedocument.presentationml.tags+xml"/>
  <Override PartName="/ppt/tags/tag72.xml" ContentType="application/vnd.openxmlformats-officedocument.presentationml.tags+xml"/>
  <Override PartName="/ppt/tags/tag720.xml" ContentType="application/vnd.openxmlformats-officedocument.presentationml.tags+xml"/>
  <Override PartName="/ppt/tags/tag721.xml" ContentType="application/vnd.openxmlformats-officedocument.presentationml.tags+xml"/>
  <Override PartName="/ppt/tags/tag722.xml" ContentType="application/vnd.openxmlformats-officedocument.presentationml.tags+xml"/>
  <Override PartName="/ppt/tags/tag723.xml" ContentType="application/vnd.openxmlformats-officedocument.presentationml.tags+xml"/>
  <Override PartName="/ppt/tags/tag724.xml" ContentType="application/vnd.openxmlformats-officedocument.presentationml.tags+xml"/>
  <Override PartName="/ppt/tags/tag725.xml" ContentType="application/vnd.openxmlformats-officedocument.presentationml.tags+xml"/>
  <Override PartName="/ppt/tags/tag726.xml" ContentType="application/vnd.openxmlformats-officedocument.presentationml.tags+xml"/>
  <Override PartName="/ppt/tags/tag727.xml" ContentType="application/vnd.openxmlformats-officedocument.presentationml.tags+xml"/>
  <Override PartName="/ppt/tags/tag728.xml" ContentType="application/vnd.openxmlformats-officedocument.presentationml.tags+xml"/>
  <Override PartName="/ppt/tags/tag729.xml" ContentType="application/vnd.openxmlformats-officedocument.presentationml.tags+xml"/>
  <Override PartName="/ppt/tags/tag73.xml" ContentType="application/vnd.openxmlformats-officedocument.presentationml.tags+xml"/>
  <Override PartName="/ppt/tags/tag730.xml" ContentType="application/vnd.openxmlformats-officedocument.presentationml.tags+xml"/>
  <Override PartName="/ppt/tags/tag731.xml" ContentType="application/vnd.openxmlformats-officedocument.presentationml.tags+xml"/>
  <Override PartName="/ppt/tags/tag732.xml" ContentType="application/vnd.openxmlformats-officedocument.presentationml.tags+xml"/>
  <Override PartName="/ppt/tags/tag733.xml" ContentType="application/vnd.openxmlformats-officedocument.presentationml.tags+xml"/>
  <Override PartName="/ppt/tags/tag734.xml" ContentType="application/vnd.openxmlformats-officedocument.presentationml.tags+xml"/>
  <Override PartName="/ppt/tags/tag735.xml" ContentType="application/vnd.openxmlformats-officedocument.presentationml.tags+xml"/>
  <Override PartName="/ppt/tags/tag736.xml" ContentType="application/vnd.openxmlformats-officedocument.presentationml.tags+xml"/>
  <Override PartName="/ppt/tags/tag737.xml" ContentType="application/vnd.openxmlformats-officedocument.presentationml.tags+xml"/>
  <Override PartName="/ppt/tags/tag738.xml" ContentType="application/vnd.openxmlformats-officedocument.presentationml.tags+xml"/>
  <Override PartName="/ppt/tags/tag739.xml" ContentType="application/vnd.openxmlformats-officedocument.presentationml.tags+xml"/>
  <Override PartName="/ppt/tags/tag74.xml" ContentType="application/vnd.openxmlformats-officedocument.presentationml.tags+xml"/>
  <Override PartName="/ppt/tags/tag740.xml" ContentType="application/vnd.openxmlformats-officedocument.presentationml.tags+xml"/>
  <Override PartName="/ppt/tags/tag741.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74"/>
  </p:notesMasterIdLst>
  <p:handoutMasterIdLst>
    <p:handoutMasterId r:id="rId75"/>
  </p:handoutMasterIdLst>
  <p:sldIdLst>
    <p:sldId id="257" r:id="rId4"/>
    <p:sldId id="259" r:id="rId5"/>
    <p:sldId id="261" r:id="rId6"/>
    <p:sldId id="262" r:id="rId7"/>
    <p:sldId id="263" r:id="rId8"/>
    <p:sldId id="328" r:id="rId9"/>
    <p:sldId id="329" r:id="rId10"/>
    <p:sldId id="264" r:id="rId11"/>
    <p:sldId id="330" r:id="rId12"/>
    <p:sldId id="265" r:id="rId13"/>
    <p:sldId id="331" r:id="rId14"/>
    <p:sldId id="332" r:id="rId15"/>
    <p:sldId id="269" r:id="rId16"/>
    <p:sldId id="270" r:id="rId17"/>
    <p:sldId id="271" r:id="rId18"/>
    <p:sldId id="272" r:id="rId19"/>
    <p:sldId id="333" r:id="rId20"/>
    <p:sldId id="274" r:id="rId21"/>
    <p:sldId id="334" r:id="rId22"/>
    <p:sldId id="275" r:id="rId23"/>
    <p:sldId id="335" r:id="rId24"/>
    <p:sldId id="276" r:id="rId25"/>
    <p:sldId id="277" r:id="rId26"/>
    <p:sldId id="336" r:id="rId27"/>
    <p:sldId id="279" r:id="rId28"/>
    <p:sldId id="337" r:id="rId29"/>
    <p:sldId id="281" r:id="rId30"/>
    <p:sldId id="283" r:id="rId31"/>
    <p:sldId id="338" r:id="rId32"/>
    <p:sldId id="284" r:id="rId33"/>
    <p:sldId id="285" r:id="rId34"/>
    <p:sldId id="339" r:id="rId35"/>
    <p:sldId id="340" r:id="rId36"/>
    <p:sldId id="341" r:id="rId37"/>
    <p:sldId id="342" r:id="rId38"/>
    <p:sldId id="290" r:id="rId39"/>
    <p:sldId id="291" r:id="rId40"/>
    <p:sldId id="292" r:id="rId41"/>
    <p:sldId id="343" r:id="rId42"/>
    <p:sldId id="293" r:id="rId43"/>
    <p:sldId id="344" r:id="rId44"/>
    <p:sldId id="294" r:id="rId45"/>
    <p:sldId id="295" r:id="rId46"/>
    <p:sldId id="296" r:id="rId47"/>
    <p:sldId id="298" r:id="rId48"/>
    <p:sldId id="398" r:id="rId49"/>
    <p:sldId id="299" r:id="rId50"/>
    <p:sldId id="300" r:id="rId51"/>
    <p:sldId id="301" r:id="rId52"/>
    <p:sldId id="302" r:id="rId53"/>
    <p:sldId id="303" r:id="rId54"/>
    <p:sldId id="304" r:id="rId55"/>
    <p:sldId id="399" r:id="rId56"/>
    <p:sldId id="400" r:id="rId57"/>
    <p:sldId id="401" r:id="rId58"/>
    <p:sldId id="307" r:id="rId59"/>
    <p:sldId id="402" r:id="rId60"/>
    <p:sldId id="309" r:id="rId61"/>
    <p:sldId id="310" r:id="rId62"/>
    <p:sldId id="311" r:id="rId63"/>
    <p:sldId id="403" r:id="rId64"/>
    <p:sldId id="312" r:id="rId65"/>
    <p:sldId id="404" r:id="rId66"/>
    <p:sldId id="314" r:id="rId67"/>
    <p:sldId id="315" r:id="rId68"/>
    <p:sldId id="317" r:id="rId69"/>
    <p:sldId id="320" r:id="rId70"/>
    <p:sldId id="323" r:id="rId71"/>
    <p:sldId id="405" r:id="rId72"/>
    <p:sldId id="327" r:id="rId73"/>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幸全" initials="幸全"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60"/>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9" Type="http://schemas.openxmlformats.org/officeDocument/2006/relationships/commentAuthors" Target="commentAuthors.xml"/><Relationship Id="rId78" Type="http://schemas.openxmlformats.org/officeDocument/2006/relationships/tableStyles" Target="tableStyles.xml"/><Relationship Id="rId77" Type="http://schemas.openxmlformats.org/officeDocument/2006/relationships/viewProps" Target="viewProps.xml"/><Relationship Id="rId76" Type="http://schemas.openxmlformats.org/officeDocument/2006/relationships/presProps" Target="presProps.xml"/><Relationship Id="rId75" Type="http://schemas.openxmlformats.org/officeDocument/2006/relationships/handoutMaster" Target="handoutMasters/handoutMaster1.xml"/><Relationship Id="rId74" Type="http://schemas.openxmlformats.org/officeDocument/2006/relationships/notesMaster" Target="notesMasters/notesMaster1.xml"/><Relationship Id="rId73" Type="http://schemas.openxmlformats.org/officeDocument/2006/relationships/slide" Target="slides/slide70.xml"/><Relationship Id="rId72" Type="http://schemas.openxmlformats.org/officeDocument/2006/relationships/slide" Target="slides/slide69.xml"/><Relationship Id="rId71" Type="http://schemas.openxmlformats.org/officeDocument/2006/relationships/slide" Target="slides/slide68.xml"/><Relationship Id="rId70" Type="http://schemas.openxmlformats.org/officeDocument/2006/relationships/slide" Target="slides/slide67.xml"/><Relationship Id="rId7" Type="http://schemas.openxmlformats.org/officeDocument/2006/relationships/slide" Target="slides/slide4.xml"/><Relationship Id="rId69" Type="http://schemas.openxmlformats.org/officeDocument/2006/relationships/slide" Target="slides/slide66.xml"/><Relationship Id="rId68" Type="http://schemas.openxmlformats.org/officeDocument/2006/relationships/slide" Target="slides/slide65.xml"/><Relationship Id="rId67" Type="http://schemas.openxmlformats.org/officeDocument/2006/relationships/slide" Target="slides/slide64.xml"/><Relationship Id="rId66" Type="http://schemas.openxmlformats.org/officeDocument/2006/relationships/slide" Target="slides/slide63.xml"/><Relationship Id="rId65" Type="http://schemas.openxmlformats.org/officeDocument/2006/relationships/slide" Target="slides/slide62.xml"/><Relationship Id="rId64" Type="http://schemas.openxmlformats.org/officeDocument/2006/relationships/slide" Target="slides/slide61.xml"/><Relationship Id="rId63" Type="http://schemas.openxmlformats.org/officeDocument/2006/relationships/slide" Target="slides/slide60.xml"/><Relationship Id="rId62" Type="http://schemas.openxmlformats.org/officeDocument/2006/relationships/slide" Target="slides/slide59.xml"/><Relationship Id="rId61" Type="http://schemas.openxmlformats.org/officeDocument/2006/relationships/slide" Target="slides/slide58.xml"/><Relationship Id="rId60" Type="http://schemas.openxmlformats.org/officeDocument/2006/relationships/slide" Target="slides/slide57.xml"/><Relationship Id="rId6" Type="http://schemas.openxmlformats.org/officeDocument/2006/relationships/slide" Target="slides/slide3.xml"/><Relationship Id="rId59" Type="http://schemas.openxmlformats.org/officeDocument/2006/relationships/slide" Target="slides/slide56.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9.xml"/><Relationship Id="rId7" Type="http://schemas.openxmlformats.org/officeDocument/2006/relationships/tags" Target="../tags/tag238.xml"/><Relationship Id="rId6" Type="http://schemas.openxmlformats.org/officeDocument/2006/relationships/tags" Target="../tags/tag237.xml"/><Relationship Id="rId5" Type="http://schemas.openxmlformats.org/officeDocument/2006/relationships/tags" Target="../tags/tag236.xml"/><Relationship Id="rId4" Type="http://schemas.openxmlformats.org/officeDocument/2006/relationships/tags" Target="../tags/tag235.xml"/><Relationship Id="rId3" Type="http://schemas.openxmlformats.org/officeDocument/2006/relationships/tags" Target="../tags/tag234.xml"/><Relationship Id="rId2" Type="http://schemas.openxmlformats.org/officeDocument/2006/relationships/tags" Target="../tags/tag233.xml"/><Relationship Id="rId1" Type="http://schemas.openxmlformats.org/officeDocument/2006/relationships/tags" Target="../tags/tag232.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7.xml"/><Relationship Id="rId7" Type="http://schemas.openxmlformats.org/officeDocument/2006/relationships/tags" Target="../tags/tag246.xml"/><Relationship Id="rId6" Type="http://schemas.openxmlformats.org/officeDocument/2006/relationships/tags" Target="../tags/tag245.xml"/><Relationship Id="rId5" Type="http://schemas.openxmlformats.org/officeDocument/2006/relationships/tags" Target="../tags/tag244.xml"/><Relationship Id="rId4" Type="http://schemas.openxmlformats.org/officeDocument/2006/relationships/tags" Target="../tags/tag243.xml"/><Relationship Id="rId3" Type="http://schemas.openxmlformats.org/officeDocument/2006/relationships/tags" Target="../tags/tag242.xml"/><Relationship Id="rId2" Type="http://schemas.openxmlformats.org/officeDocument/2006/relationships/tags" Target="../tags/tag241.xml"/><Relationship Id="rId1" Type="http://schemas.openxmlformats.org/officeDocument/2006/relationships/tags" Target="../tags/tag240.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5.xml"/><Relationship Id="rId7" Type="http://schemas.openxmlformats.org/officeDocument/2006/relationships/tags" Target="../tags/tag254.xml"/><Relationship Id="rId6" Type="http://schemas.openxmlformats.org/officeDocument/2006/relationships/tags" Target="../tags/tag253.xml"/><Relationship Id="rId5" Type="http://schemas.openxmlformats.org/officeDocument/2006/relationships/tags" Target="../tags/tag252.xml"/><Relationship Id="rId4" Type="http://schemas.openxmlformats.org/officeDocument/2006/relationships/tags" Target="../tags/tag251.xml"/><Relationship Id="rId3" Type="http://schemas.openxmlformats.org/officeDocument/2006/relationships/tags" Target="../tags/tag250.xml"/><Relationship Id="rId2" Type="http://schemas.openxmlformats.org/officeDocument/2006/relationships/tags" Target="../tags/tag249.xml"/><Relationship Id="rId1" Type="http://schemas.openxmlformats.org/officeDocument/2006/relationships/tags" Target="../tags/tag248.xml"/></Relationships>
</file>

<file path=ppt/slides/_rels/slide13.xml.rels><?xml version="1.0" encoding="UTF-8" standalone="yes"?>
<Relationships xmlns="http://schemas.openxmlformats.org/package/2006/relationships"><Relationship Id="rId9" Type="http://schemas.openxmlformats.org/officeDocument/2006/relationships/tags" Target="../tags/tag264.xml"/><Relationship Id="rId8" Type="http://schemas.openxmlformats.org/officeDocument/2006/relationships/tags" Target="../tags/tag263.xml"/><Relationship Id="rId7" Type="http://schemas.openxmlformats.org/officeDocument/2006/relationships/tags" Target="../tags/tag262.xml"/><Relationship Id="rId6" Type="http://schemas.openxmlformats.org/officeDocument/2006/relationships/tags" Target="../tags/tag261.xml"/><Relationship Id="rId5" Type="http://schemas.openxmlformats.org/officeDocument/2006/relationships/tags" Target="../tags/tag260.xml"/><Relationship Id="rId4" Type="http://schemas.openxmlformats.org/officeDocument/2006/relationships/tags" Target="../tags/tag259.xml"/><Relationship Id="rId3" Type="http://schemas.openxmlformats.org/officeDocument/2006/relationships/tags" Target="../tags/tag258.xml"/><Relationship Id="rId2" Type="http://schemas.openxmlformats.org/officeDocument/2006/relationships/tags" Target="../tags/tag257.xml"/><Relationship Id="rId10" Type="http://schemas.openxmlformats.org/officeDocument/2006/relationships/slideLayout" Target="../slideLayouts/slideLayout17.xml"/><Relationship Id="rId1" Type="http://schemas.openxmlformats.org/officeDocument/2006/relationships/tags" Target="../tags/tag256.xml"/></Relationships>
</file>

<file path=ppt/slides/_rels/slide14.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270.xml"/><Relationship Id="rId5" Type="http://schemas.openxmlformats.org/officeDocument/2006/relationships/tags" Target="../tags/tag269.xml"/><Relationship Id="rId4" Type="http://schemas.openxmlformats.org/officeDocument/2006/relationships/tags" Target="../tags/tag268.xml"/><Relationship Id="rId3" Type="http://schemas.openxmlformats.org/officeDocument/2006/relationships/tags" Target="../tags/tag267.xml"/><Relationship Id="rId2" Type="http://schemas.openxmlformats.org/officeDocument/2006/relationships/tags" Target="../tags/tag266.xml"/><Relationship Id="rId1" Type="http://schemas.openxmlformats.org/officeDocument/2006/relationships/tags" Target="../tags/tag265.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8.xml"/><Relationship Id="rId7" Type="http://schemas.openxmlformats.org/officeDocument/2006/relationships/tags" Target="../tags/tag277.xml"/><Relationship Id="rId6" Type="http://schemas.openxmlformats.org/officeDocument/2006/relationships/tags" Target="../tags/tag276.xml"/><Relationship Id="rId5" Type="http://schemas.openxmlformats.org/officeDocument/2006/relationships/tags" Target="../tags/tag275.xml"/><Relationship Id="rId4" Type="http://schemas.openxmlformats.org/officeDocument/2006/relationships/tags" Target="../tags/tag274.xml"/><Relationship Id="rId3" Type="http://schemas.openxmlformats.org/officeDocument/2006/relationships/tags" Target="../tags/tag273.xml"/><Relationship Id="rId2" Type="http://schemas.openxmlformats.org/officeDocument/2006/relationships/tags" Target="../tags/tag272.xml"/><Relationship Id="rId1" Type="http://schemas.openxmlformats.org/officeDocument/2006/relationships/tags" Target="../tags/tag271.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6.xml"/><Relationship Id="rId7" Type="http://schemas.openxmlformats.org/officeDocument/2006/relationships/tags" Target="../tags/tag285.xml"/><Relationship Id="rId6" Type="http://schemas.openxmlformats.org/officeDocument/2006/relationships/tags" Target="../tags/tag284.xml"/><Relationship Id="rId5" Type="http://schemas.openxmlformats.org/officeDocument/2006/relationships/tags" Target="../tags/tag283.xml"/><Relationship Id="rId4" Type="http://schemas.openxmlformats.org/officeDocument/2006/relationships/tags" Target="../tags/tag282.xml"/><Relationship Id="rId3" Type="http://schemas.openxmlformats.org/officeDocument/2006/relationships/tags" Target="../tags/tag281.xml"/><Relationship Id="rId2" Type="http://schemas.openxmlformats.org/officeDocument/2006/relationships/tags" Target="../tags/tag280.xml"/><Relationship Id="rId1" Type="http://schemas.openxmlformats.org/officeDocument/2006/relationships/tags" Target="../tags/tag279.xml"/></Relationships>
</file>

<file path=ppt/slides/_rels/slide17.xml.rels><?xml version="1.0" encoding="UTF-8" standalone="yes"?>
<Relationships xmlns="http://schemas.openxmlformats.org/package/2006/relationships"><Relationship Id="rId9" Type="http://schemas.openxmlformats.org/officeDocument/2006/relationships/tags" Target="../tags/tag295.xml"/><Relationship Id="rId8" Type="http://schemas.openxmlformats.org/officeDocument/2006/relationships/tags" Target="../tags/tag294.xml"/><Relationship Id="rId7" Type="http://schemas.openxmlformats.org/officeDocument/2006/relationships/tags" Target="../tags/tag293.xml"/><Relationship Id="rId6" Type="http://schemas.openxmlformats.org/officeDocument/2006/relationships/tags" Target="../tags/tag292.xml"/><Relationship Id="rId5" Type="http://schemas.openxmlformats.org/officeDocument/2006/relationships/tags" Target="../tags/tag291.xml"/><Relationship Id="rId4" Type="http://schemas.openxmlformats.org/officeDocument/2006/relationships/tags" Target="../tags/tag290.xml"/><Relationship Id="rId3" Type="http://schemas.openxmlformats.org/officeDocument/2006/relationships/tags" Target="../tags/tag289.xml"/><Relationship Id="rId2" Type="http://schemas.openxmlformats.org/officeDocument/2006/relationships/tags" Target="../tags/tag288.xml"/><Relationship Id="rId10" Type="http://schemas.openxmlformats.org/officeDocument/2006/relationships/slideLayout" Target="../slideLayouts/slideLayout17.xml"/><Relationship Id="rId1" Type="http://schemas.openxmlformats.org/officeDocument/2006/relationships/tags" Target="../tags/tag287.xml"/></Relationships>
</file>

<file path=ppt/slides/_rels/slide18.xml.rels><?xml version="1.0" encoding="UTF-8" standalone="yes"?>
<Relationships xmlns="http://schemas.openxmlformats.org/package/2006/relationships"><Relationship Id="rId9" Type="http://schemas.openxmlformats.org/officeDocument/2006/relationships/tags" Target="../tags/tag304.xml"/><Relationship Id="rId8" Type="http://schemas.openxmlformats.org/officeDocument/2006/relationships/tags" Target="../tags/tag303.xml"/><Relationship Id="rId7" Type="http://schemas.openxmlformats.org/officeDocument/2006/relationships/tags" Target="../tags/tag302.xml"/><Relationship Id="rId6" Type="http://schemas.openxmlformats.org/officeDocument/2006/relationships/tags" Target="../tags/tag301.xml"/><Relationship Id="rId5" Type="http://schemas.openxmlformats.org/officeDocument/2006/relationships/tags" Target="../tags/tag300.xml"/><Relationship Id="rId4" Type="http://schemas.openxmlformats.org/officeDocument/2006/relationships/tags" Target="../tags/tag299.xml"/><Relationship Id="rId3" Type="http://schemas.openxmlformats.org/officeDocument/2006/relationships/tags" Target="../tags/tag298.xml"/><Relationship Id="rId2" Type="http://schemas.openxmlformats.org/officeDocument/2006/relationships/tags" Target="../tags/tag297.xml"/><Relationship Id="rId10" Type="http://schemas.openxmlformats.org/officeDocument/2006/relationships/slideLayout" Target="../slideLayouts/slideLayout17.xml"/><Relationship Id="rId1" Type="http://schemas.openxmlformats.org/officeDocument/2006/relationships/tags" Target="../tags/tag296.xml"/></Relationships>
</file>

<file path=ppt/slides/_rels/slide19.xml.rels><?xml version="1.0" encoding="UTF-8" standalone="yes"?>
<Relationships xmlns="http://schemas.openxmlformats.org/package/2006/relationships"><Relationship Id="rId9" Type="http://schemas.openxmlformats.org/officeDocument/2006/relationships/tags" Target="../tags/tag313.xml"/><Relationship Id="rId8" Type="http://schemas.openxmlformats.org/officeDocument/2006/relationships/tags" Target="../tags/tag312.xml"/><Relationship Id="rId7" Type="http://schemas.openxmlformats.org/officeDocument/2006/relationships/tags" Target="../tags/tag311.xml"/><Relationship Id="rId6" Type="http://schemas.openxmlformats.org/officeDocument/2006/relationships/tags" Target="../tags/tag310.xml"/><Relationship Id="rId5" Type="http://schemas.openxmlformats.org/officeDocument/2006/relationships/tags" Target="../tags/tag309.xml"/><Relationship Id="rId4" Type="http://schemas.openxmlformats.org/officeDocument/2006/relationships/tags" Target="../tags/tag308.xml"/><Relationship Id="rId3" Type="http://schemas.openxmlformats.org/officeDocument/2006/relationships/tags" Target="../tags/tag307.xml"/><Relationship Id="rId2" Type="http://schemas.openxmlformats.org/officeDocument/2006/relationships/tags" Target="../tags/tag306.xml"/><Relationship Id="rId10" Type="http://schemas.openxmlformats.org/officeDocument/2006/relationships/slideLayout" Target="../slideLayouts/slideLayout17.xml"/><Relationship Id="rId1" Type="http://schemas.openxmlformats.org/officeDocument/2006/relationships/tags" Target="../tags/tag305.xml"/></Relationships>
</file>

<file path=ppt/slides/_rels/slide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22.xml"/><Relationship Id="rId8" Type="http://schemas.openxmlformats.org/officeDocument/2006/relationships/tags" Target="../tags/tag321.xml"/><Relationship Id="rId7" Type="http://schemas.openxmlformats.org/officeDocument/2006/relationships/tags" Target="../tags/tag320.xml"/><Relationship Id="rId6" Type="http://schemas.openxmlformats.org/officeDocument/2006/relationships/tags" Target="../tags/tag319.xml"/><Relationship Id="rId5" Type="http://schemas.openxmlformats.org/officeDocument/2006/relationships/tags" Target="../tags/tag318.xml"/><Relationship Id="rId4" Type="http://schemas.openxmlformats.org/officeDocument/2006/relationships/tags" Target="../tags/tag317.xml"/><Relationship Id="rId3" Type="http://schemas.openxmlformats.org/officeDocument/2006/relationships/tags" Target="../tags/tag316.xml"/><Relationship Id="rId2" Type="http://schemas.openxmlformats.org/officeDocument/2006/relationships/tags" Target="../tags/tag315.xml"/><Relationship Id="rId10" Type="http://schemas.openxmlformats.org/officeDocument/2006/relationships/slideLayout" Target="../slideLayouts/slideLayout17.xml"/><Relationship Id="rId1" Type="http://schemas.openxmlformats.org/officeDocument/2006/relationships/tags" Target="../tags/tag314.xml"/></Relationships>
</file>

<file path=ppt/slides/_rels/slide21.xml.rels><?xml version="1.0" encoding="UTF-8" standalone="yes"?>
<Relationships xmlns="http://schemas.openxmlformats.org/package/2006/relationships"><Relationship Id="rId9" Type="http://schemas.openxmlformats.org/officeDocument/2006/relationships/tags" Target="../tags/tag331.xml"/><Relationship Id="rId8" Type="http://schemas.openxmlformats.org/officeDocument/2006/relationships/tags" Target="../tags/tag330.xml"/><Relationship Id="rId7" Type="http://schemas.openxmlformats.org/officeDocument/2006/relationships/tags" Target="../tags/tag329.xml"/><Relationship Id="rId6" Type="http://schemas.openxmlformats.org/officeDocument/2006/relationships/tags" Target="../tags/tag328.xml"/><Relationship Id="rId5" Type="http://schemas.openxmlformats.org/officeDocument/2006/relationships/tags" Target="../tags/tag327.xml"/><Relationship Id="rId4" Type="http://schemas.openxmlformats.org/officeDocument/2006/relationships/tags" Target="../tags/tag326.xml"/><Relationship Id="rId3" Type="http://schemas.openxmlformats.org/officeDocument/2006/relationships/tags" Target="../tags/tag325.xml"/><Relationship Id="rId2" Type="http://schemas.openxmlformats.org/officeDocument/2006/relationships/tags" Target="../tags/tag324.xml"/><Relationship Id="rId10" Type="http://schemas.openxmlformats.org/officeDocument/2006/relationships/slideLayout" Target="../slideLayouts/slideLayout17.xml"/><Relationship Id="rId1" Type="http://schemas.openxmlformats.org/officeDocument/2006/relationships/tags" Target="../tags/tag323.xml"/></Relationships>
</file>

<file path=ppt/slides/_rels/slide22.xml.rels><?xml version="1.0" encoding="UTF-8" standalone="yes"?>
<Relationships xmlns="http://schemas.openxmlformats.org/package/2006/relationships"><Relationship Id="rId9" Type="http://schemas.openxmlformats.org/officeDocument/2006/relationships/tags" Target="../tags/tag340.xml"/><Relationship Id="rId8" Type="http://schemas.openxmlformats.org/officeDocument/2006/relationships/tags" Target="../tags/tag339.xml"/><Relationship Id="rId7" Type="http://schemas.openxmlformats.org/officeDocument/2006/relationships/tags" Target="../tags/tag338.xml"/><Relationship Id="rId6" Type="http://schemas.openxmlformats.org/officeDocument/2006/relationships/tags" Target="../tags/tag337.xml"/><Relationship Id="rId5" Type="http://schemas.openxmlformats.org/officeDocument/2006/relationships/tags" Target="../tags/tag336.xml"/><Relationship Id="rId4" Type="http://schemas.openxmlformats.org/officeDocument/2006/relationships/tags" Target="../tags/tag335.xml"/><Relationship Id="rId3" Type="http://schemas.openxmlformats.org/officeDocument/2006/relationships/tags" Target="../tags/tag334.xml"/><Relationship Id="rId2" Type="http://schemas.openxmlformats.org/officeDocument/2006/relationships/tags" Target="../tags/tag333.xml"/><Relationship Id="rId10" Type="http://schemas.openxmlformats.org/officeDocument/2006/relationships/slideLayout" Target="../slideLayouts/slideLayout17.xml"/><Relationship Id="rId1" Type="http://schemas.openxmlformats.org/officeDocument/2006/relationships/tags" Target="../tags/tag332.xml"/></Relationships>
</file>

<file path=ppt/slides/_rels/slide23.xml.rels><?xml version="1.0" encoding="UTF-8" standalone="yes"?>
<Relationships xmlns="http://schemas.openxmlformats.org/package/2006/relationships"><Relationship Id="rId9" Type="http://schemas.openxmlformats.org/officeDocument/2006/relationships/tags" Target="../tags/tag349.xml"/><Relationship Id="rId8" Type="http://schemas.openxmlformats.org/officeDocument/2006/relationships/tags" Target="../tags/tag348.xml"/><Relationship Id="rId7" Type="http://schemas.openxmlformats.org/officeDocument/2006/relationships/tags" Target="../tags/tag347.xml"/><Relationship Id="rId6" Type="http://schemas.openxmlformats.org/officeDocument/2006/relationships/tags" Target="../tags/tag346.xml"/><Relationship Id="rId5" Type="http://schemas.openxmlformats.org/officeDocument/2006/relationships/tags" Target="../tags/tag345.xml"/><Relationship Id="rId4" Type="http://schemas.openxmlformats.org/officeDocument/2006/relationships/tags" Target="../tags/tag344.xml"/><Relationship Id="rId3" Type="http://schemas.openxmlformats.org/officeDocument/2006/relationships/tags" Target="../tags/tag343.xml"/><Relationship Id="rId2" Type="http://schemas.openxmlformats.org/officeDocument/2006/relationships/tags" Target="../tags/tag342.xml"/><Relationship Id="rId10" Type="http://schemas.openxmlformats.org/officeDocument/2006/relationships/slideLayout" Target="../slideLayouts/slideLayout17.xml"/><Relationship Id="rId1" Type="http://schemas.openxmlformats.org/officeDocument/2006/relationships/tags" Target="../tags/tag341.xml"/></Relationships>
</file>

<file path=ppt/slides/_rels/slide24.xml.rels><?xml version="1.0" encoding="UTF-8" standalone="yes"?>
<Relationships xmlns="http://schemas.openxmlformats.org/package/2006/relationships"><Relationship Id="rId9" Type="http://schemas.openxmlformats.org/officeDocument/2006/relationships/tags" Target="../tags/tag358.xml"/><Relationship Id="rId8" Type="http://schemas.openxmlformats.org/officeDocument/2006/relationships/tags" Target="../tags/tag357.xml"/><Relationship Id="rId7" Type="http://schemas.openxmlformats.org/officeDocument/2006/relationships/tags" Target="../tags/tag356.xml"/><Relationship Id="rId6" Type="http://schemas.openxmlformats.org/officeDocument/2006/relationships/tags" Target="../tags/tag355.xml"/><Relationship Id="rId5" Type="http://schemas.openxmlformats.org/officeDocument/2006/relationships/tags" Target="../tags/tag354.xml"/><Relationship Id="rId4" Type="http://schemas.openxmlformats.org/officeDocument/2006/relationships/tags" Target="../tags/tag353.xml"/><Relationship Id="rId3" Type="http://schemas.openxmlformats.org/officeDocument/2006/relationships/tags" Target="../tags/tag352.xml"/><Relationship Id="rId2" Type="http://schemas.openxmlformats.org/officeDocument/2006/relationships/tags" Target="../tags/tag351.xml"/><Relationship Id="rId10" Type="http://schemas.openxmlformats.org/officeDocument/2006/relationships/slideLayout" Target="../slideLayouts/slideLayout17.xml"/><Relationship Id="rId1" Type="http://schemas.openxmlformats.org/officeDocument/2006/relationships/tags" Target="../tags/tag350.xml"/></Relationships>
</file>

<file path=ppt/slides/_rels/slide25.xml.rels><?xml version="1.0" encoding="UTF-8" standalone="yes"?>
<Relationships xmlns="http://schemas.openxmlformats.org/package/2006/relationships"><Relationship Id="rId9" Type="http://schemas.openxmlformats.org/officeDocument/2006/relationships/tags" Target="../tags/tag367.xml"/><Relationship Id="rId8" Type="http://schemas.openxmlformats.org/officeDocument/2006/relationships/tags" Target="../tags/tag366.xml"/><Relationship Id="rId7" Type="http://schemas.openxmlformats.org/officeDocument/2006/relationships/tags" Target="../tags/tag365.xml"/><Relationship Id="rId6" Type="http://schemas.openxmlformats.org/officeDocument/2006/relationships/tags" Target="../tags/tag364.xml"/><Relationship Id="rId5" Type="http://schemas.openxmlformats.org/officeDocument/2006/relationships/tags" Target="../tags/tag363.xml"/><Relationship Id="rId4" Type="http://schemas.openxmlformats.org/officeDocument/2006/relationships/tags" Target="../tags/tag362.xml"/><Relationship Id="rId3" Type="http://schemas.openxmlformats.org/officeDocument/2006/relationships/tags" Target="../tags/tag361.xml"/><Relationship Id="rId2" Type="http://schemas.openxmlformats.org/officeDocument/2006/relationships/tags" Target="../tags/tag360.xml"/><Relationship Id="rId10" Type="http://schemas.openxmlformats.org/officeDocument/2006/relationships/slideLayout" Target="../slideLayouts/slideLayout17.xml"/><Relationship Id="rId1" Type="http://schemas.openxmlformats.org/officeDocument/2006/relationships/tags" Target="../tags/tag359.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5.xml"/><Relationship Id="rId7" Type="http://schemas.openxmlformats.org/officeDocument/2006/relationships/tags" Target="../tags/tag374.xml"/><Relationship Id="rId6" Type="http://schemas.openxmlformats.org/officeDocument/2006/relationships/tags" Target="../tags/tag373.xml"/><Relationship Id="rId5" Type="http://schemas.openxmlformats.org/officeDocument/2006/relationships/tags" Target="../tags/tag372.xml"/><Relationship Id="rId4" Type="http://schemas.openxmlformats.org/officeDocument/2006/relationships/tags" Target="../tags/tag371.xml"/><Relationship Id="rId3" Type="http://schemas.openxmlformats.org/officeDocument/2006/relationships/tags" Target="../tags/tag370.xml"/><Relationship Id="rId2" Type="http://schemas.openxmlformats.org/officeDocument/2006/relationships/tags" Target="../tags/tag369.xml"/><Relationship Id="rId1" Type="http://schemas.openxmlformats.org/officeDocument/2006/relationships/tags" Target="../tags/tag368.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83.xml"/><Relationship Id="rId7" Type="http://schemas.openxmlformats.org/officeDocument/2006/relationships/tags" Target="../tags/tag382.xml"/><Relationship Id="rId6" Type="http://schemas.openxmlformats.org/officeDocument/2006/relationships/tags" Target="../tags/tag381.xml"/><Relationship Id="rId5" Type="http://schemas.openxmlformats.org/officeDocument/2006/relationships/tags" Target="../tags/tag380.xml"/><Relationship Id="rId4" Type="http://schemas.openxmlformats.org/officeDocument/2006/relationships/tags" Target="../tags/tag379.xml"/><Relationship Id="rId3" Type="http://schemas.openxmlformats.org/officeDocument/2006/relationships/tags" Target="../tags/tag378.xml"/><Relationship Id="rId2" Type="http://schemas.openxmlformats.org/officeDocument/2006/relationships/tags" Target="../tags/tag377.xml"/><Relationship Id="rId1" Type="http://schemas.openxmlformats.org/officeDocument/2006/relationships/tags" Target="../tags/tag376.xml"/></Relationships>
</file>

<file path=ppt/slides/_rels/slide2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90.xml"/><Relationship Id="rId6" Type="http://schemas.openxmlformats.org/officeDocument/2006/relationships/tags" Target="../tags/tag389.xml"/><Relationship Id="rId5" Type="http://schemas.openxmlformats.org/officeDocument/2006/relationships/tags" Target="../tags/tag388.xml"/><Relationship Id="rId4" Type="http://schemas.openxmlformats.org/officeDocument/2006/relationships/tags" Target="../tags/tag387.xml"/><Relationship Id="rId3" Type="http://schemas.openxmlformats.org/officeDocument/2006/relationships/tags" Target="../tags/tag386.xml"/><Relationship Id="rId2" Type="http://schemas.openxmlformats.org/officeDocument/2006/relationships/tags" Target="../tags/tag385.xml"/><Relationship Id="rId1" Type="http://schemas.openxmlformats.org/officeDocument/2006/relationships/tags" Target="../tags/tag384.xml"/></Relationships>
</file>

<file path=ppt/slides/_rels/slide2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98.xml"/><Relationship Id="rId7" Type="http://schemas.openxmlformats.org/officeDocument/2006/relationships/tags" Target="../tags/tag397.xml"/><Relationship Id="rId6" Type="http://schemas.openxmlformats.org/officeDocument/2006/relationships/tags" Target="../tags/tag396.xml"/><Relationship Id="rId5" Type="http://schemas.openxmlformats.org/officeDocument/2006/relationships/tags" Target="../tags/tag395.xml"/><Relationship Id="rId4" Type="http://schemas.openxmlformats.org/officeDocument/2006/relationships/tags" Target="../tags/tag394.xml"/><Relationship Id="rId3" Type="http://schemas.openxmlformats.org/officeDocument/2006/relationships/tags" Target="../tags/tag393.xml"/><Relationship Id="rId2" Type="http://schemas.openxmlformats.org/officeDocument/2006/relationships/tags" Target="../tags/tag392.xml"/><Relationship Id="rId1" Type="http://schemas.openxmlformats.org/officeDocument/2006/relationships/tags" Target="../tags/tag391.xml"/></Relationships>
</file>

<file path=ppt/slides/_rels/slide3.xml.rels><?xml version="1.0" encoding="UTF-8" standalone="yes"?>
<Relationships xmlns="http://schemas.openxmlformats.org/package/2006/relationships"><Relationship Id="rId9" Type="http://schemas.openxmlformats.org/officeDocument/2006/relationships/tags" Target="../tags/tag178.xml"/><Relationship Id="rId8" Type="http://schemas.openxmlformats.org/officeDocument/2006/relationships/tags" Target="../tags/tag177.xml"/><Relationship Id="rId7" Type="http://schemas.openxmlformats.org/officeDocument/2006/relationships/tags" Target="../tags/tag176.xml"/><Relationship Id="rId6" Type="http://schemas.openxmlformats.org/officeDocument/2006/relationships/tags" Target="../tags/tag175.xml"/><Relationship Id="rId5" Type="http://schemas.openxmlformats.org/officeDocument/2006/relationships/tags" Target="../tags/tag174.xml"/><Relationship Id="rId4" Type="http://schemas.openxmlformats.org/officeDocument/2006/relationships/tags" Target="../tags/tag173.xml"/><Relationship Id="rId3" Type="http://schemas.openxmlformats.org/officeDocument/2006/relationships/tags" Target="../tags/tag172.xml"/><Relationship Id="rId2" Type="http://schemas.openxmlformats.org/officeDocument/2006/relationships/tags" Target="../tags/tag171.xml"/><Relationship Id="rId10" Type="http://schemas.openxmlformats.org/officeDocument/2006/relationships/slideLayout" Target="../slideLayouts/slideLayout17.xml"/><Relationship Id="rId1" Type="http://schemas.openxmlformats.org/officeDocument/2006/relationships/tags" Target="../tags/tag170.xml"/></Relationships>
</file>

<file path=ppt/slides/_rels/slide30.xml.rels><?xml version="1.0" encoding="UTF-8" standalone="yes"?>
<Relationships xmlns="http://schemas.openxmlformats.org/package/2006/relationships"><Relationship Id="rId9" Type="http://schemas.openxmlformats.org/officeDocument/2006/relationships/tags" Target="../tags/tag407.xml"/><Relationship Id="rId8" Type="http://schemas.openxmlformats.org/officeDocument/2006/relationships/tags" Target="../tags/tag406.xml"/><Relationship Id="rId7" Type="http://schemas.openxmlformats.org/officeDocument/2006/relationships/tags" Target="../tags/tag405.xml"/><Relationship Id="rId6" Type="http://schemas.openxmlformats.org/officeDocument/2006/relationships/tags" Target="../tags/tag404.xml"/><Relationship Id="rId5" Type="http://schemas.openxmlformats.org/officeDocument/2006/relationships/tags" Target="../tags/tag403.xml"/><Relationship Id="rId4" Type="http://schemas.openxmlformats.org/officeDocument/2006/relationships/tags" Target="../tags/tag402.xml"/><Relationship Id="rId3" Type="http://schemas.openxmlformats.org/officeDocument/2006/relationships/tags" Target="../tags/tag401.xml"/><Relationship Id="rId2" Type="http://schemas.openxmlformats.org/officeDocument/2006/relationships/tags" Target="../tags/tag400.xml"/><Relationship Id="rId14" Type="http://schemas.openxmlformats.org/officeDocument/2006/relationships/slideLayout" Target="../slideLayouts/slideLayout17.xml"/><Relationship Id="rId13" Type="http://schemas.openxmlformats.org/officeDocument/2006/relationships/tags" Target="../tags/tag411.xml"/><Relationship Id="rId12" Type="http://schemas.openxmlformats.org/officeDocument/2006/relationships/tags" Target="../tags/tag410.xml"/><Relationship Id="rId11" Type="http://schemas.openxmlformats.org/officeDocument/2006/relationships/tags" Target="../tags/tag409.xml"/><Relationship Id="rId10" Type="http://schemas.openxmlformats.org/officeDocument/2006/relationships/tags" Target="../tags/tag408.xml"/><Relationship Id="rId1" Type="http://schemas.openxmlformats.org/officeDocument/2006/relationships/tags" Target="../tags/tag399.xml"/></Relationships>
</file>

<file path=ppt/slides/_rels/slide31.xml.rels><?xml version="1.0" encoding="UTF-8" standalone="yes"?>
<Relationships xmlns="http://schemas.openxmlformats.org/package/2006/relationships"><Relationship Id="rId9" Type="http://schemas.openxmlformats.org/officeDocument/2006/relationships/tags" Target="../tags/tag420.xml"/><Relationship Id="rId8" Type="http://schemas.openxmlformats.org/officeDocument/2006/relationships/tags" Target="../tags/tag419.xml"/><Relationship Id="rId7" Type="http://schemas.openxmlformats.org/officeDocument/2006/relationships/tags" Target="../tags/tag418.xml"/><Relationship Id="rId6" Type="http://schemas.openxmlformats.org/officeDocument/2006/relationships/tags" Target="../tags/tag417.xml"/><Relationship Id="rId5" Type="http://schemas.openxmlformats.org/officeDocument/2006/relationships/tags" Target="../tags/tag416.xml"/><Relationship Id="rId4" Type="http://schemas.openxmlformats.org/officeDocument/2006/relationships/tags" Target="../tags/tag415.xml"/><Relationship Id="rId3" Type="http://schemas.openxmlformats.org/officeDocument/2006/relationships/tags" Target="../tags/tag414.xml"/><Relationship Id="rId2" Type="http://schemas.openxmlformats.org/officeDocument/2006/relationships/tags" Target="../tags/tag413.xml"/><Relationship Id="rId10" Type="http://schemas.openxmlformats.org/officeDocument/2006/relationships/slideLayout" Target="../slideLayouts/slideLayout17.xml"/><Relationship Id="rId1" Type="http://schemas.openxmlformats.org/officeDocument/2006/relationships/tags" Target="../tags/tag412.xml"/></Relationships>
</file>

<file path=ppt/slides/_rels/slide32.xml.rels><?xml version="1.0" encoding="UTF-8" standalone="yes"?>
<Relationships xmlns="http://schemas.openxmlformats.org/package/2006/relationships"><Relationship Id="rId9" Type="http://schemas.openxmlformats.org/officeDocument/2006/relationships/tags" Target="../tags/tag429.xml"/><Relationship Id="rId8" Type="http://schemas.openxmlformats.org/officeDocument/2006/relationships/tags" Target="../tags/tag428.xml"/><Relationship Id="rId7" Type="http://schemas.openxmlformats.org/officeDocument/2006/relationships/tags" Target="../tags/tag427.xml"/><Relationship Id="rId6" Type="http://schemas.openxmlformats.org/officeDocument/2006/relationships/tags" Target="../tags/tag426.xml"/><Relationship Id="rId5" Type="http://schemas.openxmlformats.org/officeDocument/2006/relationships/tags" Target="../tags/tag425.xml"/><Relationship Id="rId4" Type="http://schemas.openxmlformats.org/officeDocument/2006/relationships/tags" Target="../tags/tag424.xml"/><Relationship Id="rId3" Type="http://schemas.openxmlformats.org/officeDocument/2006/relationships/tags" Target="../tags/tag423.xml"/><Relationship Id="rId2" Type="http://schemas.openxmlformats.org/officeDocument/2006/relationships/tags" Target="../tags/tag422.xml"/><Relationship Id="rId10" Type="http://schemas.openxmlformats.org/officeDocument/2006/relationships/slideLayout" Target="../slideLayouts/slideLayout17.xml"/><Relationship Id="rId1" Type="http://schemas.openxmlformats.org/officeDocument/2006/relationships/tags" Target="../tags/tag421.xml"/></Relationships>
</file>

<file path=ppt/slides/_rels/slide33.xml.rels><?xml version="1.0" encoding="UTF-8" standalone="yes"?>
<Relationships xmlns="http://schemas.openxmlformats.org/package/2006/relationships"><Relationship Id="rId9" Type="http://schemas.openxmlformats.org/officeDocument/2006/relationships/tags" Target="../tags/tag438.xml"/><Relationship Id="rId8" Type="http://schemas.openxmlformats.org/officeDocument/2006/relationships/tags" Target="../tags/tag437.xml"/><Relationship Id="rId7" Type="http://schemas.openxmlformats.org/officeDocument/2006/relationships/tags" Target="../tags/tag436.xml"/><Relationship Id="rId6" Type="http://schemas.openxmlformats.org/officeDocument/2006/relationships/tags" Target="../tags/tag435.xml"/><Relationship Id="rId5" Type="http://schemas.openxmlformats.org/officeDocument/2006/relationships/tags" Target="../tags/tag434.xml"/><Relationship Id="rId4" Type="http://schemas.openxmlformats.org/officeDocument/2006/relationships/tags" Target="../tags/tag433.xml"/><Relationship Id="rId3" Type="http://schemas.openxmlformats.org/officeDocument/2006/relationships/tags" Target="../tags/tag432.xml"/><Relationship Id="rId2" Type="http://schemas.openxmlformats.org/officeDocument/2006/relationships/tags" Target="../tags/tag431.xml"/><Relationship Id="rId10" Type="http://schemas.openxmlformats.org/officeDocument/2006/relationships/slideLayout" Target="../slideLayouts/slideLayout17.xml"/><Relationship Id="rId1" Type="http://schemas.openxmlformats.org/officeDocument/2006/relationships/tags" Target="../tags/tag430.xml"/></Relationships>
</file>

<file path=ppt/slides/_rels/slide34.xml.rels><?xml version="1.0" encoding="UTF-8" standalone="yes"?>
<Relationships xmlns="http://schemas.openxmlformats.org/package/2006/relationships"><Relationship Id="rId9" Type="http://schemas.openxmlformats.org/officeDocument/2006/relationships/tags" Target="../tags/tag447.xml"/><Relationship Id="rId8" Type="http://schemas.openxmlformats.org/officeDocument/2006/relationships/tags" Target="../tags/tag446.xml"/><Relationship Id="rId7" Type="http://schemas.openxmlformats.org/officeDocument/2006/relationships/tags" Target="../tags/tag445.xml"/><Relationship Id="rId6" Type="http://schemas.openxmlformats.org/officeDocument/2006/relationships/tags" Target="../tags/tag444.xml"/><Relationship Id="rId5" Type="http://schemas.openxmlformats.org/officeDocument/2006/relationships/tags" Target="../tags/tag443.xml"/><Relationship Id="rId4" Type="http://schemas.openxmlformats.org/officeDocument/2006/relationships/tags" Target="../tags/tag442.xml"/><Relationship Id="rId3" Type="http://schemas.openxmlformats.org/officeDocument/2006/relationships/tags" Target="../tags/tag441.xml"/><Relationship Id="rId2" Type="http://schemas.openxmlformats.org/officeDocument/2006/relationships/tags" Target="../tags/tag440.xml"/><Relationship Id="rId10" Type="http://schemas.openxmlformats.org/officeDocument/2006/relationships/slideLayout" Target="../slideLayouts/slideLayout17.xml"/><Relationship Id="rId1" Type="http://schemas.openxmlformats.org/officeDocument/2006/relationships/tags" Target="../tags/tag439.xml"/></Relationships>
</file>

<file path=ppt/slides/_rels/slide3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55.xml"/><Relationship Id="rId7" Type="http://schemas.openxmlformats.org/officeDocument/2006/relationships/tags" Target="../tags/tag454.xml"/><Relationship Id="rId6" Type="http://schemas.openxmlformats.org/officeDocument/2006/relationships/tags" Target="../tags/tag453.xml"/><Relationship Id="rId5" Type="http://schemas.openxmlformats.org/officeDocument/2006/relationships/tags" Target="../tags/tag452.xml"/><Relationship Id="rId4" Type="http://schemas.openxmlformats.org/officeDocument/2006/relationships/tags" Target="../tags/tag451.xml"/><Relationship Id="rId3" Type="http://schemas.openxmlformats.org/officeDocument/2006/relationships/tags" Target="../tags/tag450.xml"/><Relationship Id="rId2" Type="http://schemas.openxmlformats.org/officeDocument/2006/relationships/tags" Target="../tags/tag449.xml"/><Relationship Id="rId1" Type="http://schemas.openxmlformats.org/officeDocument/2006/relationships/tags" Target="../tags/tag448.xml"/></Relationships>
</file>

<file path=ppt/slides/_rels/slide3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62.xml"/><Relationship Id="rId6" Type="http://schemas.openxmlformats.org/officeDocument/2006/relationships/tags" Target="../tags/tag461.xml"/><Relationship Id="rId5" Type="http://schemas.openxmlformats.org/officeDocument/2006/relationships/tags" Target="../tags/tag460.xml"/><Relationship Id="rId4" Type="http://schemas.openxmlformats.org/officeDocument/2006/relationships/tags" Target="../tags/tag459.xml"/><Relationship Id="rId3" Type="http://schemas.openxmlformats.org/officeDocument/2006/relationships/tags" Target="../tags/tag458.xml"/><Relationship Id="rId2" Type="http://schemas.openxmlformats.org/officeDocument/2006/relationships/tags" Target="../tags/tag457.xml"/><Relationship Id="rId1" Type="http://schemas.openxmlformats.org/officeDocument/2006/relationships/tags" Target="../tags/tag456.xml"/></Relationships>
</file>

<file path=ppt/slides/_rels/slide3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0.xml"/><Relationship Id="rId7" Type="http://schemas.openxmlformats.org/officeDocument/2006/relationships/tags" Target="../tags/tag469.xml"/><Relationship Id="rId6" Type="http://schemas.openxmlformats.org/officeDocument/2006/relationships/tags" Target="../tags/tag468.xml"/><Relationship Id="rId5" Type="http://schemas.openxmlformats.org/officeDocument/2006/relationships/tags" Target="../tags/tag467.xml"/><Relationship Id="rId4" Type="http://schemas.openxmlformats.org/officeDocument/2006/relationships/tags" Target="../tags/tag466.xml"/><Relationship Id="rId3" Type="http://schemas.openxmlformats.org/officeDocument/2006/relationships/tags" Target="../tags/tag465.xml"/><Relationship Id="rId2" Type="http://schemas.openxmlformats.org/officeDocument/2006/relationships/tags" Target="../tags/tag464.xml"/><Relationship Id="rId1" Type="http://schemas.openxmlformats.org/officeDocument/2006/relationships/tags" Target="../tags/tag463.xml"/></Relationships>
</file>

<file path=ppt/slides/_rels/slide38.xml.rels><?xml version="1.0" encoding="UTF-8" standalone="yes"?>
<Relationships xmlns="http://schemas.openxmlformats.org/package/2006/relationships"><Relationship Id="rId9" Type="http://schemas.openxmlformats.org/officeDocument/2006/relationships/tags" Target="../tags/tag479.xml"/><Relationship Id="rId8" Type="http://schemas.openxmlformats.org/officeDocument/2006/relationships/tags" Target="../tags/tag478.xml"/><Relationship Id="rId7" Type="http://schemas.openxmlformats.org/officeDocument/2006/relationships/tags" Target="../tags/tag477.xml"/><Relationship Id="rId6" Type="http://schemas.openxmlformats.org/officeDocument/2006/relationships/tags" Target="../tags/tag476.xml"/><Relationship Id="rId5" Type="http://schemas.openxmlformats.org/officeDocument/2006/relationships/tags" Target="../tags/tag475.xml"/><Relationship Id="rId4" Type="http://schemas.openxmlformats.org/officeDocument/2006/relationships/tags" Target="../tags/tag474.xml"/><Relationship Id="rId3" Type="http://schemas.openxmlformats.org/officeDocument/2006/relationships/tags" Target="../tags/tag473.xml"/><Relationship Id="rId2" Type="http://schemas.openxmlformats.org/officeDocument/2006/relationships/tags" Target="../tags/tag472.xml"/><Relationship Id="rId10" Type="http://schemas.openxmlformats.org/officeDocument/2006/relationships/slideLayout" Target="../slideLayouts/slideLayout17.xml"/><Relationship Id="rId1" Type="http://schemas.openxmlformats.org/officeDocument/2006/relationships/tags" Target="../tags/tag471.xml"/></Relationships>
</file>

<file path=ppt/slides/_rels/slide39.xml.rels><?xml version="1.0" encoding="UTF-8" standalone="yes"?>
<Relationships xmlns="http://schemas.openxmlformats.org/package/2006/relationships"><Relationship Id="rId9" Type="http://schemas.openxmlformats.org/officeDocument/2006/relationships/tags" Target="../tags/tag488.xml"/><Relationship Id="rId8" Type="http://schemas.openxmlformats.org/officeDocument/2006/relationships/tags" Target="../tags/tag487.xml"/><Relationship Id="rId7" Type="http://schemas.openxmlformats.org/officeDocument/2006/relationships/tags" Target="../tags/tag486.xml"/><Relationship Id="rId6" Type="http://schemas.openxmlformats.org/officeDocument/2006/relationships/tags" Target="../tags/tag485.xml"/><Relationship Id="rId5" Type="http://schemas.openxmlformats.org/officeDocument/2006/relationships/tags" Target="../tags/tag484.xml"/><Relationship Id="rId4" Type="http://schemas.openxmlformats.org/officeDocument/2006/relationships/tags" Target="../tags/tag483.xml"/><Relationship Id="rId3" Type="http://schemas.openxmlformats.org/officeDocument/2006/relationships/tags" Target="../tags/tag482.xml"/><Relationship Id="rId2" Type="http://schemas.openxmlformats.org/officeDocument/2006/relationships/tags" Target="../tags/tag481.xml"/><Relationship Id="rId10" Type="http://schemas.openxmlformats.org/officeDocument/2006/relationships/slideLayout" Target="../slideLayouts/slideLayout17.xml"/><Relationship Id="rId1" Type="http://schemas.openxmlformats.org/officeDocument/2006/relationships/tags" Target="../tags/tag480.xml"/></Relationships>
</file>

<file path=ppt/slides/_rels/slide4.xml.rels><?xml version="1.0" encoding="UTF-8" standalone="yes"?>
<Relationships xmlns="http://schemas.openxmlformats.org/package/2006/relationships"><Relationship Id="rId9" Type="http://schemas.openxmlformats.org/officeDocument/2006/relationships/tags" Target="../tags/tag187.xml"/><Relationship Id="rId8" Type="http://schemas.openxmlformats.org/officeDocument/2006/relationships/tags" Target="../tags/tag186.xml"/><Relationship Id="rId7" Type="http://schemas.openxmlformats.org/officeDocument/2006/relationships/tags" Target="../tags/tag185.xml"/><Relationship Id="rId6" Type="http://schemas.openxmlformats.org/officeDocument/2006/relationships/tags" Target="../tags/tag184.xml"/><Relationship Id="rId5" Type="http://schemas.openxmlformats.org/officeDocument/2006/relationships/tags" Target="../tags/tag183.xml"/><Relationship Id="rId4" Type="http://schemas.openxmlformats.org/officeDocument/2006/relationships/tags" Target="../tags/tag182.xml"/><Relationship Id="rId3" Type="http://schemas.openxmlformats.org/officeDocument/2006/relationships/tags" Target="../tags/tag181.xml"/><Relationship Id="rId2" Type="http://schemas.openxmlformats.org/officeDocument/2006/relationships/tags" Target="../tags/tag180.xml"/><Relationship Id="rId10" Type="http://schemas.openxmlformats.org/officeDocument/2006/relationships/slideLayout" Target="../slideLayouts/slideLayout17.xml"/><Relationship Id="rId1" Type="http://schemas.openxmlformats.org/officeDocument/2006/relationships/tags" Target="../tags/tag179.xml"/></Relationships>
</file>

<file path=ppt/slides/_rels/slide40.xml.rels><?xml version="1.0" encoding="UTF-8" standalone="yes"?>
<Relationships xmlns="http://schemas.openxmlformats.org/package/2006/relationships"><Relationship Id="rId9" Type="http://schemas.openxmlformats.org/officeDocument/2006/relationships/tags" Target="../tags/tag497.xml"/><Relationship Id="rId8" Type="http://schemas.openxmlformats.org/officeDocument/2006/relationships/tags" Target="../tags/tag496.xml"/><Relationship Id="rId7" Type="http://schemas.openxmlformats.org/officeDocument/2006/relationships/tags" Target="../tags/tag495.xml"/><Relationship Id="rId6" Type="http://schemas.openxmlformats.org/officeDocument/2006/relationships/tags" Target="../tags/tag494.xml"/><Relationship Id="rId5" Type="http://schemas.openxmlformats.org/officeDocument/2006/relationships/tags" Target="../tags/tag493.xml"/><Relationship Id="rId4" Type="http://schemas.openxmlformats.org/officeDocument/2006/relationships/tags" Target="../tags/tag492.xml"/><Relationship Id="rId3" Type="http://schemas.openxmlformats.org/officeDocument/2006/relationships/tags" Target="../tags/tag491.xml"/><Relationship Id="rId2" Type="http://schemas.openxmlformats.org/officeDocument/2006/relationships/tags" Target="../tags/tag490.xml"/><Relationship Id="rId10" Type="http://schemas.openxmlformats.org/officeDocument/2006/relationships/slideLayout" Target="../slideLayouts/slideLayout17.xml"/><Relationship Id="rId1" Type="http://schemas.openxmlformats.org/officeDocument/2006/relationships/tags" Target="../tags/tag489.xml"/></Relationships>
</file>

<file path=ppt/slides/_rels/slide41.xml.rels><?xml version="1.0" encoding="UTF-8" standalone="yes"?>
<Relationships xmlns="http://schemas.openxmlformats.org/package/2006/relationships"><Relationship Id="rId9" Type="http://schemas.openxmlformats.org/officeDocument/2006/relationships/tags" Target="../tags/tag506.xml"/><Relationship Id="rId8" Type="http://schemas.openxmlformats.org/officeDocument/2006/relationships/tags" Target="../tags/tag505.xml"/><Relationship Id="rId7" Type="http://schemas.openxmlformats.org/officeDocument/2006/relationships/tags" Target="../tags/tag504.xml"/><Relationship Id="rId6" Type="http://schemas.openxmlformats.org/officeDocument/2006/relationships/tags" Target="../tags/tag503.xml"/><Relationship Id="rId5" Type="http://schemas.openxmlformats.org/officeDocument/2006/relationships/tags" Target="../tags/tag502.xml"/><Relationship Id="rId4" Type="http://schemas.openxmlformats.org/officeDocument/2006/relationships/tags" Target="../tags/tag501.xml"/><Relationship Id="rId3" Type="http://schemas.openxmlformats.org/officeDocument/2006/relationships/tags" Target="../tags/tag500.xml"/><Relationship Id="rId2" Type="http://schemas.openxmlformats.org/officeDocument/2006/relationships/tags" Target="../tags/tag499.xml"/><Relationship Id="rId10" Type="http://schemas.openxmlformats.org/officeDocument/2006/relationships/slideLayout" Target="../slideLayouts/slideLayout17.xml"/><Relationship Id="rId1" Type="http://schemas.openxmlformats.org/officeDocument/2006/relationships/tags" Target="../tags/tag498.xml"/></Relationships>
</file>

<file path=ppt/slides/_rels/slide4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4.xml"/><Relationship Id="rId7" Type="http://schemas.openxmlformats.org/officeDocument/2006/relationships/tags" Target="../tags/tag513.xml"/><Relationship Id="rId6" Type="http://schemas.openxmlformats.org/officeDocument/2006/relationships/tags" Target="../tags/tag512.xml"/><Relationship Id="rId5" Type="http://schemas.openxmlformats.org/officeDocument/2006/relationships/tags" Target="../tags/tag511.xml"/><Relationship Id="rId4" Type="http://schemas.openxmlformats.org/officeDocument/2006/relationships/tags" Target="../tags/tag510.xml"/><Relationship Id="rId3" Type="http://schemas.openxmlformats.org/officeDocument/2006/relationships/tags" Target="../tags/tag509.xml"/><Relationship Id="rId2" Type="http://schemas.openxmlformats.org/officeDocument/2006/relationships/tags" Target="../tags/tag508.xml"/><Relationship Id="rId1" Type="http://schemas.openxmlformats.org/officeDocument/2006/relationships/tags" Target="../tags/tag507.xml"/></Relationships>
</file>

<file path=ppt/slides/_rels/slide43.xml.rels><?xml version="1.0" encoding="UTF-8" standalone="yes"?>
<Relationships xmlns="http://schemas.openxmlformats.org/package/2006/relationships"><Relationship Id="rId9" Type="http://schemas.openxmlformats.org/officeDocument/2006/relationships/tags" Target="../tags/tag523.xml"/><Relationship Id="rId8" Type="http://schemas.openxmlformats.org/officeDocument/2006/relationships/tags" Target="../tags/tag522.xml"/><Relationship Id="rId7" Type="http://schemas.openxmlformats.org/officeDocument/2006/relationships/tags" Target="../tags/tag521.xml"/><Relationship Id="rId6" Type="http://schemas.openxmlformats.org/officeDocument/2006/relationships/tags" Target="../tags/tag520.xml"/><Relationship Id="rId5" Type="http://schemas.openxmlformats.org/officeDocument/2006/relationships/tags" Target="../tags/tag519.xml"/><Relationship Id="rId4" Type="http://schemas.openxmlformats.org/officeDocument/2006/relationships/tags" Target="../tags/tag518.xml"/><Relationship Id="rId3" Type="http://schemas.openxmlformats.org/officeDocument/2006/relationships/tags" Target="../tags/tag517.xml"/><Relationship Id="rId2" Type="http://schemas.openxmlformats.org/officeDocument/2006/relationships/tags" Target="../tags/tag516.xml"/><Relationship Id="rId11" Type="http://schemas.openxmlformats.org/officeDocument/2006/relationships/slideLayout" Target="../slideLayouts/slideLayout17.xml"/><Relationship Id="rId10" Type="http://schemas.openxmlformats.org/officeDocument/2006/relationships/tags" Target="../tags/tag524.xml"/><Relationship Id="rId1" Type="http://schemas.openxmlformats.org/officeDocument/2006/relationships/tags" Target="../tags/tag515.xml"/></Relationships>
</file>

<file path=ppt/slides/_rels/slide4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32.xml"/><Relationship Id="rId7" Type="http://schemas.openxmlformats.org/officeDocument/2006/relationships/tags" Target="../tags/tag531.xml"/><Relationship Id="rId6" Type="http://schemas.openxmlformats.org/officeDocument/2006/relationships/tags" Target="../tags/tag530.xml"/><Relationship Id="rId5" Type="http://schemas.openxmlformats.org/officeDocument/2006/relationships/tags" Target="../tags/tag529.xml"/><Relationship Id="rId4" Type="http://schemas.openxmlformats.org/officeDocument/2006/relationships/tags" Target="../tags/tag528.xml"/><Relationship Id="rId3" Type="http://schemas.openxmlformats.org/officeDocument/2006/relationships/tags" Target="../tags/tag527.xml"/><Relationship Id="rId2" Type="http://schemas.openxmlformats.org/officeDocument/2006/relationships/tags" Target="../tags/tag526.xml"/><Relationship Id="rId1" Type="http://schemas.openxmlformats.org/officeDocument/2006/relationships/tags" Target="../tags/tag525.xml"/></Relationships>
</file>

<file path=ppt/slides/_rels/slide4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40.xml"/><Relationship Id="rId7" Type="http://schemas.openxmlformats.org/officeDocument/2006/relationships/tags" Target="../tags/tag539.xml"/><Relationship Id="rId6" Type="http://schemas.openxmlformats.org/officeDocument/2006/relationships/tags" Target="../tags/tag538.xml"/><Relationship Id="rId5" Type="http://schemas.openxmlformats.org/officeDocument/2006/relationships/tags" Target="../tags/tag537.xml"/><Relationship Id="rId4" Type="http://schemas.openxmlformats.org/officeDocument/2006/relationships/tags" Target="../tags/tag536.xml"/><Relationship Id="rId3" Type="http://schemas.openxmlformats.org/officeDocument/2006/relationships/tags" Target="../tags/tag535.xml"/><Relationship Id="rId2" Type="http://schemas.openxmlformats.org/officeDocument/2006/relationships/tags" Target="../tags/tag534.xml"/><Relationship Id="rId1" Type="http://schemas.openxmlformats.org/officeDocument/2006/relationships/tags" Target="../tags/tag533.xml"/></Relationships>
</file>

<file path=ppt/slides/_rels/slide4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48.xml"/><Relationship Id="rId7" Type="http://schemas.openxmlformats.org/officeDocument/2006/relationships/tags" Target="../tags/tag547.xml"/><Relationship Id="rId6" Type="http://schemas.openxmlformats.org/officeDocument/2006/relationships/tags" Target="../tags/tag546.xml"/><Relationship Id="rId5" Type="http://schemas.openxmlformats.org/officeDocument/2006/relationships/tags" Target="../tags/tag545.xml"/><Relationship Id="rId4" Type="http://schemas.openxmlformats.org/officeDocument/2006/relationships/tags" Target="../tags/tag544.xml"/><Relationship Id="rId3" Type="http://schemas.openxmlformats.org/officeDocument/2006/relationships/tags" Target="../tags/tag543.xml"/><Relationship Id="rId2" Type="http://schemas.openxmlformats.org/officeDocument/2006/relationships/tags" Target="../tags/tag542.xml"/><Relationship Id="rId1" Type="http://schemas.openxmlformats.org/officeDocument/2006/relationships/tags" Target="../tags/tag541.xml"/></Relationships>
</file>

<file path=ppt/slides/_rels/slide4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56.xml"/><Relationship Id="rId7" Type="http://schemas.openxmlformats.org/officeDocument/2006/relationships/tags" Target="../tags/tag555.xml"/><Relationship Id="rId6" Type="http://schemas.openxmlformats.org/officeDocument/2006/relationships/tags" Target="../tags/tag554.xml"/><Relationship Id="rId5" Type="http://schemas.openxmlformats.org/officeDocument/2006/relationships/tags" Target="../tags/tag553.xml"/><Relationship Id="rId4" Type="http://schemas.openxmlformats.org/officeDocument/2006/relationships/tags" Target="../tags/tag552.xml"/><Relationship Id="rId3" Type="http://schemas.openxmlformats.org/officeDocument/2006/relationships/tags" Target="../tags/tag551.xml"/><Relationship Id="rId2" Type="http://schemas.openxmlformats.org/officeDocument/2006/relationships/tags" Target="../tags/tag550.xml"/><Relationship Id="rId1" Type="http://schemas.openxmlformats.org/officeDocument/2006/relationships/tags" Target="../tags/tag549.xml"/></Relationships>
</file>

<file path=ppt/slides/_rels/slide4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64.xml"/><Relationship Id="rId7" Type="http://schemas.openxmlformats.org/officeDocument/2006/relationships/tags" Target="../tags/tag563.xml"/><Relationship Id="rId6" Type="http://schemas.openxmlformats.org/officeDocument/2006/relationships/tags" Target="../tags/tag562.xml"/><Relationship Id="rId5" Type="http://schemas.openxmlformats.org/officeDocument/2006/relationships/tags" Target="../tags/tag561.xml"/><Relationship Id="rId4" Type="http://schemas.openxmlformats.org/officeDocument/2006/relationships/tags" Target="../tags/tag560.xml"/><Relationship Id="rId3" Type="http://schemas.openxmlformats.org/officeDocument/2006/relationships/tags" Target="../tags/tag559.xml"/><Relationship Id="rId2" Type="http://schemas.openxmlformats.org/officeDocument/2006/relationships/tags" Target="../tags/tag558.xml"/><Relationship Id="rId1" Type="http://schemas.openxmlformats.org/officeDocument/2006/relationships/tags" Target="../tags/tag557.xml"/></Relationships>
</file>

<file path=ppt/slides/_rels/slide49.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71.xml"/><Relationship Id="rId6" Type="http://schemas.openxmlformats.org/officeDocument/2006/relationships/tags" Target="../tags/tag570.xml"/><Relationship Id="rId5" Type="http://schemas.openxmlformats.org/officeDocument/2006/relationships/tags" Target="../tags/tag569.xml"/><Relationship Id="rId4" Type="http://schemas.openxmlformats.org/officeDocument/2006/relationships/tags" Target="../tags/tag568.xml"/><Relationship Id="rId3" Type="http://schemas.openxmlformats.org/officeDocument/2006/relationships/tags" Target="../tags/tag567.xml"/><Relationship Id="rId2" Type="http://schemas.openxmlformats.org/officeDocument/2006/relationships/tags" Target="../tags/tag566.xml"/><Relationship Id="rId1" Type="http://schemas.openxmlformats.org/officeDocument/2006/relationships/tags" Target="../tags/tag565.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5.xml"/><Relationship Id="rId7" Type="http://schemas.openxmlformats.org/officeDocument/2006/relationships/tags" Target="../tags/tag194.xml"/><Relationship Id="rId6" Type="http://schemas.openxmlformats.org/officeDocument/2006/relationships/tags" Target="../tags/tag193.xml"/><Relationship Id="rId5" Type="http://schemas.openxmlformats.org/officeDocument/2006/relationships/tags" Target="../tags/tag192.xml"/><Relationship Id="rId4" Type="http://schemas.openxmlformats.org/officeDocument/2006/relationships/tags" Target="../tags/tag191.xml"/><Relationship Id="rId3" Type="http://schemas.openxmlformats.org/officeDocument/2006/relationships/tags" Target="../tags/tag190.xml"/><Relationship Id="rId2" Type="http://schemas.openxmlformats.org/officeDocument/2006/relationships/tags" Target="../tags/tag189.xml"/><Relationship Id="rId1" Type="http://schemas.openxmlformats.org/officeDocument/2006/relationships/tags" Target="../tags/tag188.xml"/></Relationships>
</file>

<file path=ppt/slides/_rels/slide50.xml.rels><?xml version="1.0" encoding="UTF-8" standalone="yes"?>
<Relationships xmlns="http://schemas.openxmlformats.org/package/2006/relationships"><Relationship Id="rId9" Type="http://schemas.openxmlformats.org/officeDocument/2006/relationships/tags" Target="../tags/tag580.xml"/><Relationship Id="rId8" Type="http://schemas.openxmlformats.org/officeDocument/2006/relationships/tags" Target="../tags/tag579.xml"/><Relationship Id="rId7" Type="http://schemas.openxmlformats.org/officeDocument/2006/relationships/tags" Target="../tags/tag578.xml"/><Relationship Id="rId6" Type="http://schemas.openxmlformats.org/officeDocument/2006/relationships/tags" Target="../tags/tag577.xml"/><Relationship Id="rId5" Type="http://schemas.openxmlformats.org/officeDocument/2006/relationships/tags" Target="../tags/tag576.xml"/><Relationship Id="rId4" Type="http://schemas.openxmlformats.org/officeDocument/2006/relationships/tags" Target="../tags/tag575.xml"/><Relationship Id="rId3" Type="http://schemas.openxmlformats.org/officeDocument/2006/relationships/tags" Target="../tags/tag574.xml"/><Relationship Id="rId2" Type="http://schemas.openxmlformats.org/officeDocument/2006/relationships/tags" Target="../tags/tag573.xml"/><Relationship Id="rId10" Type="http://schemas.openxmlformats.org/officeDocument/2006/relationships/slideLayout" Target="../slideLayouts/slideLayout17.xml"/><Relationship Id="rId1" Type="http://schemas.openxmlformats.org/officeDocument/2006/relationships/tags" Target="../tags/tag572.xml"/></Relationships>
</file>

<file path=ppt/slides/_rels/slide5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88.xml"/><Relationship Id="rId7" Type="http://schemas.openxmlformats.org/officeDocument/2006/relationships/tags" Target="../tags/tag587.xml"/><Relationship Id="rId6" Type="http://schemas.openxmlformats.org/officeDocument/2006/relationships/tags" Target="../tags/tag586.xml"/><Relationship Id="rId5" Type="http://schemas.openxmlformats.org/officeDocument/2006/relationships/tags" Target="../tags/tag585.xml"/><Relationship Id="rId4" Type="http://schemas.openxmlformats.org/officeDocument/2006/relationships/tags" Target="../tags/tag584.xml"/><Relationship Id="rId3" Type="http://schemas.openxmlformats.org/officeDocument/2006/relationships/tags" Target="../tags/tag583.xml"/><Relationship Id="rId2" Type="http://schemas.openxmlformats.org/officeDocument/2006/relationships/tags" Target="../tags/tag582.xml"/><Relationship Id="rId1" Type="http://schemas.openxmlformats.org/officeDocument/2006/relationships/tags" Target="../tags/tag581.xml"/></Relationships>
</file>

<file path=ppt/slides/_rels/slide5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96.xml"/><Relationship Id="rId7" Type="http://schemas.openxmlformats.org/officeDocument/2006/relationships/tags" Target="../tags/tag595.xml"/><Relationship Id="rId6" Type="http://schemas.openxmlformats.org/officeDocument/2006/relationships/tags" Target="../tags/tag594.xml"/><Relationship Id="rId5" Type="http://schemas.openxmlformats.org/officeDocument/2006/relationships/tags" Target="../tags/tag593.xml"/><Relationship Id="rId4" Type="http://schemas.openxmlformats.org/officeDocument/2006/relationships/tags" Target="../tags/tag592.xml"/><Relationship Id="rId3" Type="http://schemas.openxmlformats.org/officeDocument/2006/relationships/tags" Target="../tags/tag591.xml"/><Relationship Id="rId2" Type="http://schemas.openxmlformats.org/officeDocument/2006/relationships/tags" Target="../tags/tag590.xml"/><Relationship Id="rId1" Type="http://schemas.openxmlformats.org/officeDocument/2006/relationships/tags" Target="../tags/tag589.xml"/></Relationships>
</file>

<file path=ppt/slides/_rels/slide53.xml.rels><?xml version="1.0" encoding="UTF-8" standalone="yes"?>
<Relationships xmlns="http://schemas.openxmlformats.org/package/2006/relationships"><Relationship Id="rId9" Type="http://schemas.openxmlformats.org/officeDocument/2006/relationships/tags" Target="../tags/tag605.xml"/><Relationship Id="rId8" Type="http://schemas.openxmlformats.org/officeDocument/2006/relationships/tags" Target="../tags/tag604.xml"/><Relationship Id="rId7" Type="http://schemas.openxmlformats.org/officeDocument/2006/relationships/tags" Target="../tags/tag603.xml"/><Relationship Id="rId6" Type="http://schemas.openxmlformats.org/officeDocument/2006/relationships/tags" Target="../tags/tag602.xml"/><Relationship Id="rId5" Type="http://schemas.openxmlformats.org/officeDocument/2006/relationships/tags" Target="../tags/tag601.xml"/><Relationship Id="rId4" Type="http://schemas.openxmlformats.org/officeDocument/2006/relationships/tags" Target="../tags/tag600.xml"/><Relationship Id="rId3" Type="http://schemas.openxmlformats.org/officeDocument/2006/relationships/tags" Target="../tags/tag599.xml"/><Relationship Id="rId2" Type="http://schemas.openxmlformats.org/officeDocument/2006/relationships/tags" Target="../tags/tag598.xml"/><Relationship Id="rId10" Type="http://schemas.openxmlformats.org/officeDocument/2006/relationships/slideLayout" Target="../slideLayouts/slideLayout17.xml"/><Relationship Id="rId1" Type="http://schemas.openxmlformats.org/officeDocument/2006/relationships/tags" Target="../tags/tag597.xml"/></Relationships>
</file>

<file path=ppt/slides/_rels/slide54.xml.rels><?xml version="1.0" encoding="UTF-8" standalone="yes"?>
<Relationships xmlns="http://schemas.openxmlformats.org/package/2006/relationships"><Relationship Id="rId9" Type="http://schemas.openxmlformats.org/officeDocument/2006/relationships/tags" Target="../tags/tag614.xml"/><Relationship Id="rId8" Type="http://schemas.openxmlformats.org/officeDocument/2006/relationships/tags" Target="../tags/tag613.xml"/><Relationship Id="rId7" Type="http://schemas.openxmlformats.org/officeDocument/2006/relationships/tags" Target="../tags/tag612.xml"/><Relationship Id="rId6" Type="http://schemas.openxmlformats.org/officeDocument/2006/relationships/tags" Target="../tags/tag611.xml"/><Relationship Id="rId5" Type="http://schemas.openxmlformats.org/officeDocument/2006/relationships/tags" Target="../tags/tag610.xml"/><Relationship Id="rId4" Type="http://schemas.openxmlformats.org/officeDocument/2006/relationships/tags" Target="../tags/tag609.xml"/><Relationship Id="rId3" Type="http://schemas.openxmlformats.org/officeDocument/2006/relationships/tags" Target="../tags/tag608.xml"/><Relationship Id="rId2" Type="http://schemas.openxmlformats.org/officeDocument/2006/relationships/tags" Target="../tags/tag607.xml"/><Relationship Id="rId10" Type="http://schemas.openxmlformats.org/officeDocument/2006/relationships/slideLayout" Target="../slideLayouts/slideLayout17.xml"/><Relationship Id="rId1" Type="http://schemas.openxmlformats.org/officeDocument/2006/relationships/tags" Target="../tags/tag606.xml"/></Relationships>
</file>

<file path=ppt/slides/_rels/slide55.xml.rels><?xml version="1.0" encoding="UTF-8" standalone="yes"?>
<Relationships xmlns="http://schemas.openxmlformats.org/package/2006/relationships"><Relationship Id="rId9" Type="http://schemas.openxmlformats.org/officeDocument/2006/relationships/tags" Target="../tags/tag623.xml"/><Relationship Id="rId8" Type="http://schemas.openxmlformats.org/officeDocument/2006/relationships/tags" Target="../tags/tag622.xml"/><Relationship Id="rId7" Type="http://schemas.openxmlformats.org/officeDocument/2006/relationships/tags" Target="../tags/tag621.xml"/><Relationship Id="rId6" Type="http://schemas.openxmlformats.org/officeDocument/2006/relationships/tags" Target="../tags/tag620.xml"/><Relationship Id="rId5" Type="http://schemas.openxmlformats.org/officeDocument/2006/relationships/tags" Target="../tags/tag619.xml"/><Relationship Id="rId4" Type="http://schemas.openxmlformats.org/officeDocument/2006/relationships/tags" Target="../tags/tag618.xml"/><Relationship Id="rId3" Type="http://schemas.openxmlformats.org/officeDocument/2006/relationships/tags" Target="../tags/tag617.xml"/><Relationship Id="rId2" Type="http://schemas.openxmlformats.org/officeDocument/2006/relationships/tags" Target="../tags/tag616.xml"/><Relationship Id="rId10" Type="http://schemas.openxmlformats.org/officeDocument/2006/relationships/slideLayout" Target="../slideLayouts/slideLayout17.xml"/><Relationship Id="rId1" Type="http://schemas.openxmlformats.org/officeDocument/2006/relationships/tags" Target="../tags/tag615.xml"/></Relationships>
</file>

<file path=ppt/slides/_rels/slide56.xml.rels><?xml version="1.0" encoding="UTF-8" standalone="yes"?>
<Relationships xmlns="http://schemas.openxmlformats.org/package/2006/relationships"><Relationship Id="rId9" Type="http://schemas.openxmlformats.org/officeDocument/2006/relationships/tags" Target="../tags/tag632.xml"/><Relationship Id="rId8" Type="http://schemas.openxmlformats.org/officeDocument/2006/relationships/tags" Target="../tags/tag631.xml"/><Relationship Id="rId7" Type="http://schemas.openxmlformats.org/officeDocument/2006/relationships/tags" Target="../tags/tag630.xml"/><Relationship Id="rId6" Type="http://schemas.openxmlformats.org/officeDocument/2006/relationships/tags" Target="../tags/tag629.xml"/><Relationship Id="rId5" Type="http://schemas.openxmlformats.org/officeDocument/2006/relationships/tags" Target="../tags/tag628.xml"/><Relationship Id="rId4" Type="http://schemas.openxmlformats.org/officeDocument/2006/relationships/tags" Target="../tags/tag627.xml"/><Relationship Id="rId3" Type="http://schemas.openxmlformats.org/officeDocument/2006/relationships/tags" Target="../tags/tag626.xml"/><Relationship Id="rId2" Type="http://schemas.openxmlformats.org/officeDocument/2006/relationships/tags" Target="../tags/tag625.xml"/><Relationship Id="rId10" Type="http://schemas.openxmlformats.org/officeDocument/2006/relationships/slideLayout" Target="../slideLayouts/slideLayout17.xml"/><Relationship Id="rId1" Type="http://schemas.openxmlformats.org/officeDocument/2006/relationships/tags" Target="../tags/tag624.xml"/></Relationships>
</file>

<file path=ppt/slides/_rels/slide57.xml.rels><?xml version="1.0" encoding="UTF-8" standalone="yes"?>
<Relationships xmlns="http://schemas.openxmlformats.org/package/2006/relationships"><Relationship Id="rId9" Type="http://schemas.openxmlformats.org/officeDocument/2006/relationships/tags" Target="../tags/tag641.xml"/><Relationship Id="rId8" Type="http://schemas.openxmlformats.org/officeDocument/2006/relationships/tags" Target="../tags/tag640.xml"/><Relationship Id="rId7" Type="http://schemas.openxmlformats.org/officeDocument/2006/relationships/tags" Target="../tags/tag639.xml"/><Relationship Id="rId6" Type="http://schemas.openxmlformats.org/officeDocument/2006/relationships/tags" Target="../tags/tag638.xml"/><Relationship Id="rId5" Type="http://schemas.openxmlformats.org/officeDocument/2006/relationships/tags" Target="../tags/tag637.xml"/><Relationship Id="rId4" Type="http://schemas.openxmlformats.org/officeDocument/2006/relationships/tags" Target="../tags/tag636.xml"/><Relationship Id="rId3" Type="http://schemas.openxmlformats.org/officeDocument/2006/relationships/tags" Target="../tags/tag635.xml"/><Relationship Id="rId2" Type="http://schemas.openxmlformats.org/officeDocument/2006/relationships/tags" Target="../tags/tag634.xml"/><Relationship Id="rId10" Type="http://schemas.openxmlformats.org/officeDocument/2006/relationships/slideLayout" Target="../slideLayouts/slideLayout17.xml"/><Relationship Id="rId1" Type="http://schemas.openxmlformats.org/officeDocument/2006/relationships/tags" Target="../tags/tag633.xml"/></Relationships>
</file>

<file path=ppt/slides/_rels/slide58.xml.rels><?xml version="1.0" encoding="UTF-8" standalone="yes"?>
<Relationships xmlns="http://schemas.openxmlformats.org/package/2006/relationships"><Relationship Id="rId9" Type="http://schemas.openxmlformats.org/officeDocument/2006/relationships/tags" Target="../tags/tag650.xml"/><Relationship Id="rId8" Type="http://schemas.openxmlformats.org/officeDocument/2006/relationships/tags" Target="../tags/tag649.xml"/><Relationship Id="rId7" Type="http://schemas.openxmlformats.org/officeDocument/2006/relationships/tags" Target="../tags/tag648.xml"/><Relationship Id="rId6" Type="http://schemas.openxmlformats.org/officeDocument/2006/relationships/tags" Target="../tags/tag647.xml"/><Relationship Id="rId5" Type="http://schemas.openxmlformats.org/officeDocument/2006/relationships/tags" Target="../tags/tag646.xml"/><Relationship Id="rId4" Type="http://schemas.openxmlformats.org/officeDocument/2006/relationships/tags" Target="../tags/tag645.xml"/><Relationship Id="rId3" Type="http://schemas.openxmlformats.org/officeDocument/2006/relationships/tags" Target="../tags/tag644.xml"/><Relationship Id="rId2" Type="http://schemas.openxmlformats.org/officeDocument/2006/relationships/tags" Target="../tags/tag643.xml"/><Relationship Id="rId10" Type="http://schemas.openxmlformats.org/officeDocument/2006/relationships/slideLayout" Target="../slideLayouts/slideLayout17.xml"/><Relationship Id="rId1" Type="http://schemas.openxmlformats.org/officeDocument/2006/relationships/tags" Target="../tags/tag642.xml"/></Relationships>
</file>

<file path=ppt/slides/_rels/slide59.xml.rels><?xml version="1.0" encoding="UTF-8" standalone="yes"?>
<Relationships xmlns="http://schemas.openxmlformats.org/package/2006/relationships"><Relationship Id="rId9" Type="http://schemas.openxmlformats.org/officeDocument/2006/relationships/tags" Target="../tags/tag659.xml"/><Relationship Id="rId8" Type="http://schemas.openxmlformats.org/officeDocument/2006/relationships/tags" Target="../tags/tag658.xml"/><Relationship Id="rId7" Type="http://schemas.openxmlformats.org/officeDocument/2006/relationships/tags" Target="../tags/tag657.xml"/><Relationship Id="rId6" Type="http://schemas.openxmlformats.org/officeDocument/2006/relationships/tags" Target="../tags/tag656.xml"/><Relationship Id="rId5" Type="http://schemas.openxmlformats.org/officeDocument/2006/relationships/tags" Target="../tags/tag655.xml"/><Relationship Id="rId4" Type="http://schemas.openxmlformats.org/officeDocument/2006/relationships/tags" Target="../tags/tag654.xml"/><Relationship Id="rId3" Type="http://schemas.openxmlformats.org/officeDocument/2006/relationships/tags" Target="../tags/tag653.xml"/><Relationship Id="rId2" Type="http://schemas.openxmlformats.org/officeDocument/2006/relationships/tags" Target="../tags/tag652.xml"/><Relationship Id="rId10" Type="http://schemas.openxmlformats.org/officeDocument/2006/relationships/slideLayout" Target="../slideLayouts/slideLayout17.xml"/><Relationship Id="rId1" Type="http://schemas.openxmlformats.org/officeDocument/2006/relationships/tags" Target="../tags/tag651.xml"/></Relationships>
</file>

<file path=ppt/slides/_rels/slide6.xml.rels><?xml version="1.0" encoding="UTF-8" standalone="yes"?>
<Relationships xmlns="http://schemas.openxmlformats.org/package/2006/relationships"><Relationship Id="rId9" Type="http://schemas.openxmlformats.org/officeDocument/2006/relationships/tags" Target="../tags/tag204.xml"/><Relationship Id="rId8" Type="http://schemas.openxmlformats.org/officeDocument/2006/relationships/tags" Target="../tags/tag203.xml"/><Relationship Id="rId7" Type="http://schemas.openxmlformats.org/officeDocument/2006/relationships/tags" Target="../tags/tag202.xml"/><Relationship Id="rId6" Type="http://schemas.openxmlformats.org/officeDocument/2006/relationships/tags" Target="../tags/tag201.xml"/><Relationship Id="rId5" Type="http://schemas.openxmlformats.org/officeDocument/2006/relationships/tags" Target="../tags/tag200.xml"/><Relationship Id="rId4" Type="http://schemas.openxmlformats.org/officeDocument/2006/relationships/tags" Target="../tags/tag199.xml"/><Relationship Id="rId3" Type="http://schemas.openxmlformats.org/officeDocument/2006/relationships/tags" Target="../tags/tag198.xml"/><Relationship Id="rId2" Type="http://schemas.openxmlformats.org/officeDocument/2006/relationships/tags" Target="../tags/tag197.xml"/><Relationship Id="rId11" Type="http://schemas.openxmlformats.org/officeDocument/2006/relationships/slideLayout" Target="../slideLayouts/slideLayout17.xml"/><Relationship Id="rId10" Type="http://schemas.openxmlformats.org/officeDocument/2006/relationships/tags" Target="../tags/tag205.xml"/><Relationship Id="rId1" Type="http://schemas.openxmlformats.org/officeDocument/2006/relationships/tags" Target="../tags/tag196.xml"/></Relationships>
</file>

<file path=ppt/slides/_rels/slide6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67.xml"/><Relationship Id="rId7" Type="http://schemas.openxmlformats.org/officeDocument/2006/relationships/tags" Target="../tags/tag666.xml"/><Relationship Id="rId6" Type="http://schemas.openxmlformats.org/officeDocument/2006/relationships/tags" Target="../tags/tag665.xml"/><Relationship Id="rId5" Type="http://schemas.openxmlformats.org/officeDocument/2006/relationships/tags" Target="../tags/tag664.xml"/><Relationship Id="rId4" Type="http://schemas.openxmlformats.org/officeDocument/2006/relationships/tags" Target="../tags/tag663.xml"/><Relationship Id="rId3" Type="http://schemas.openxmlformats.org/officeDocument/2006/relationships/tags" Target="../tags/tag662.xml"/><Relationship Id="rId2" Type="http://schemas.openxmlformats.org/officeDocument/2006/relationships/tags" Target="../tags/tag661.xml"/><Relationship Id="rId1" Type="http://schemas.openxmlformats.org/officeDocument/2006/relationships/tags" Target="../tags/tag660.xml"/></Relationships>
</file>

<file path=ppt/slides/_rels/slide61.xml.rels><?xml version="1.0" encoding="UTF-8" standalone="yes"?>
<Relationships xmlns="http://schemas.openxmlformats.org/package/2006/relationships"><Relationship Id="rId9" Type="http://schemas.openxmlformats.org/officeDocument/2006/relationships/tags" Target="../tags/tag676.xml"/><Relationship Id="rId8" Type="http://schemas.openxmlformats.org/officeDocument/2006/relationships/tags" Target="../tags/tag675.xml"/><Relationship Id="rId7" Type="http://schemas.openxmlformats.org/officeDocument/2006/relationships/tags" Target="../tags/tag674.xml"/><Relationship Id="rId6" Type="http://schemas.openxmlformats.org/officeDocument/2006/relationships/tags" Target="../tags/tag673.xml"/><Relationship Id="rId5" Type="http://schemas.openxmlformats.org/officeDocument/2006/relationships/tags" Target="../tags/tag672.xml"/><Relationship Id="rId4" Type="http://schemas.openxmlformats.org/officeDocument/2006/relationships/tags" Target="../tags/tag671.xml"/><Relationship Id="rId3" Type="http://schemas.openxmlformats.org/officeDocument/2006/relationships/tags" Target="../tags/tag670.xml"/><Relationship Id="rId2" Type="http://schemas.openxmlformats.org/officeDocument/2006/relationships/tags" Target="../tags/tag669.xml"/><Relationship Id="rId10" Type="http://schemas.openxmlformats.org/officeDocument/2006/relationships/slideLayout" Target="../slideLayouts/slideLayout17.xml"/><Relationship Id="rId1" Type="http://schemas.openxmlformats.org/officeDocument/2006/relationships/tags" Target="../tags/tag668.xml"/></Relationships>
</file>

<file path=ppt/slides/_rels/slide6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84.xml"/><Relationship Id="rId7" Type="http://schemas.openxmlformats.org/officeDocument/2006/relationships/tags" Target="../tags/tag683.xml"/><Relationship Id="rId6" Type="http://schemas.openxmlformats.org/officeDocument/2006/relationships/tags" Target="../tags/tag682.xml"/><Relationship Id="rId5" Type="http://schemas.openxmlformats.org/officeDocument/2006/relationships/tags" Target="../tags/tag681.xml"/><Relationship Id="rId4" Type="http://schemas.openxmlformats.org/officeDocument/2006/relationships/tags" Target="../tags/tag680.xml"/><Relationship Id="rId3" Type="http://schemas.openxmlformats.org/officeDocument/2006/relationships/tags" Target="../tags/tag679.xml"/><Relationship Id="rId2" Type="http://schemas.openxmlformats.org/officeDocument/2006/relationships/tags" Target="../tags/tag678.xml"/><Relationship Id="rId1" Type="http://schemas.openxmlformats.org/officeDocument/2006/relationships/tags" Target="../tags/tag677.xml"/></Relationships>
</file>

<file path=ppt/slides/_rels/slide63.xml.rels><?xml version="1.0" encoding="UTF-8" standalone="yes"?>
<Relationships xmlns="http://schemas.openxmlformats.org/package/2006/relationships"><Relationship Id="rId9" Type="http://schemas.openxmlformats.org/officeDocument/2006/relationships/tags" Target="../tags/tag693.xml"/><Relationship Id="rId8" Type="http://schemas.openxmlformats.org/officeDocument/2006/relationships/tags" Target="../tags/tag692.xml"/><Relationship Id="rId7" Type="http://schemas.openxmlformats.org/officeDocument/2006/relationships/tags" Target="../tags/tag691.xml"/><Relationship Id="rId6" Type="http://schemas.openxmlformats.org/officeDocument/2006/relationships/tags" Target="../tags/tag690.xml"/><Relationship Id="rId5" Type="http://schemas.openxmlformats.org/officeDocument/2006/relationships/tags" Target="../tags/tag689.xml"/><Relationship Id="rId4" Type="http://schemas.openxmlformats.org/officeDocument/2006/relationships/tags" Target="../tags/tag688.xml"/><Relationship Id="rId3" Type="http://schemas.openxmlformats.org/officeDocument/2006/relationships/tags" Target="../tags/tag687.xml"/><Relationship Id="rId2" Type="http://schemas.openxmlformats.org/officeDocument/2006/relationships/tags" Target="../tags/tag686.xml"/><Relationship Id="rId10" Type="http://schemas.openxmlformats.org/officeDocument/2006/relationships/slideLayout" Target="../slideLayouts/slideLayout17.xml"/><Relationship Id="rId1" Type="http://schemas.openxmlformats.org/officeDocument/2006/relationships/tags" Target="../tags/tag685.xml"/></Relationships>
</file>

<file path=ppt/slides/_rels/slide64.xml.rels><?xml version="1.0" encoding="UTF-8" standalone="yes"?>
<Relationships xmlns="http://schemas.openxmlformats.org/package/2006/relationships"><Relationship Id="rId9" Type="http://schemas.openxmlformats.org/officeDocument/2006/relationships/tags" Target="../tags/tag702.xml"/><Relationship Id="rId8" Type="http://schemas.openxmlformats.org/officeDocument/2006/relationships/tags" Target="../tags/tag701.xml"/><Relationship Id="rId7" Type="http://schemas.openxmlformats.org/officeDocument/2006/relationships/tags" Target="../tags/tag700.xml"/><Relationship Id="rId6" Type="http://schemas.openxmlformats.org/officeDocument/2006/relationships/tags" Target="../tags/tag699.xml"/><Relationship Id="rId5" Type="http://schemas.openxmlformats.org/officeDocument/2006/relationships/tags" Target="../tags/tag698.xml"/><Relationship Id="rId4" Type="http://schemas.openxmlformats.org/officeDocument/2006/relationships/tags" Target="../tags/tag697.xml"/><Relationship Id="rId3" Type="http://schemas.openxmlformats.org/officeDocument/2006/relationships/tags" Target="../tags/tag696.xml"/><Relationship Id="rId2" Type="http://schemas.openxmlformats.org/officeDocument/2006/relationships/tags" Target="../tags/tag695.xml"/><Relationship Id="rId10" Type="http://schemas.openxmlformats.org/officeDocument/2006/relationships/slideLayout" Target="../slideLayouts/slideLayout17.xml"/><Relationship Id="rId1" Type="http://schemas.openxmlformats.org/officeDocument/2006/relationships/tags" Target="../tags/tag694.xml"/></Relationships>
</file>

<file path=ppt/slides/_rels/slide6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10.xml"/><Relationship Id="rId7" Type="http://schemas.openxmlformats.org/officeDocument/2006/relationships/tags" Target="../tags/tag709.xml"/><Relationship Id="rId6" Type="http://schemas.openxmlformats.org/officeDocument/2006/relationships/tags" Target="../tags/tag708.xml"/><Relationship Id="rId5" Type="http://schemas.openxmlformats.org/officeDocument/2006/relationships/tags" Target="../tags/tag707.xml"/><Relationship Id="rId4" Type="http://schemas.openxmlformats.org/officeDocument/2006/relationships/tags" Target="../tags/tag706.xml"/><Relationship Id="rId3" Type="http://schemas.openxmlformats.org/officeDocument/2006/relationships/tags" Target="../tags/tag705.xml"/><Relationship Id="rId2" Type="http://schemas.openxmlformats.org/officeDocument/2006/relationships/tags" Target="../tags/tag704.xml"/><Relationship Id="rId1" Type="http://schemas.openxmlformats.org/officeDocument/2006/relationships/tags" Target="../tags/tag703.xml"/></Relationships>
</file>

<file path=ppt/slides/_rels/slide66.xml.rels><?xml version="1.0" encoding="UTF-8" standalone="yes"?>
<Relationships xmlns="http://schemas.openxmlformats.org/package/2006/relationships"><Relationship Id="rId9" Type="http://schemas.openxmlformats.org/officeDocument/2006/relationships/tags" Target="../tags/tag719.xml"/><Relationship Id="rId8" Type="http://schemas.openxmlformats.org/officeDocument/2006/relationships/tags" Target="../tags/tag718.xml"/><Relationship Id="rId7" Type="http://schemas.openxmlformats.org/officeDocument/2006/relationships/tags" Target="../tags/tag717.xml"/><Relationship Id="rId6" Type="http://schemas.openxmlformats.org/officeDocument/2006/relationships/tags" Target="../tags/tag716.xml"/><Relationship Id="rId5" Type="http://schemas.openxmlformats.org/officeDocument/2006/relationships/tags" Target="../tags/tag715.xml"/><Relationship Id="rId4" Type="http://schemas.openxmlformats.org/officeDocument/2006/relationships/tags" Target="../tags/tag714.xml"/><Relationship Id="rId3" Type="http://schemas.openxmlformats.org/officeDocument/2006/relationships/tags" Target="../tags/tag713.xml"/><Relationship Id="rId2" Type="http://schemas.openxmlformats.org/officeDocument/2006/relationships/tags" Target="../tags/tag712.xml"/><Relationship Id="rId10" Type="http://schemas.openxmlformats.org/officeDocument/2006/relationships/slideLayout" Target="../slideLayouts/slideLayout17.xml"/><Relationship Id="rId1" Type="http://schemas.openxmlformats.org/officeDocument/2006/relationships/tags" Target="../tags/tag711.xml"/></Relationships>
</file>

<file path=ppt/slides/_rels/slide67.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725.xml"/><Relationship Id="rId5" Type="http://schemas.openxmlformats.org/officeDocument/2006/relationships/tags" Target="../tags/tag724.xml"/><Relationship Id="rId4" Type="http://schemas.openxmlformats.org/officeDocument/2006/relationships/tags" Target="../tags/tag723.xml"/><Relationship Id="rId3" Type="http://schemas.openxmlformats.org/officeDocument/2006/relationships/tags" Target="../tags/tag722.xml"/><Relationship Id="rId2" Type="http://schemas.openxmlformats.org/officeDocument/2006/relationships/tags" Target="../tags/tag721.xml"/><Relationship Id="rId1" Type="http://schemas.openxmlformats.org/officeDocument/2006/relationships/tags" Target="../tags/tag720.xml"/></Relationships>
</file>

<file path=ppt/slides/_rels/slide6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32.xml"/><Relationship Id="rId6" Type="http://schemas.openxmlformats.org/officeDocument/2006/relationships/tags" Target="../tags/tag731.xml"/><Relationship Id="rId5" Type="http://schemas.openxmlformats.org/officeDocument/2006/relationships/tags" Target="../tags/tag730.xml"/><Relationship Id="rId4" Type="http://schemas.openxmlformats.org/officeDocument/2006/relationships/tags" Target="../tags/tag729.xml"/><Relationship Id="rId3" Type="http://schemas.openxmlformats.org/officeDocument/2006/relationships/tags" Target="../tags/tag728.xml"/><Relationship Id="rId2" Type="http://schemas.openxmlformats.org/officeDocument/2006/relationships/tags" Target="../tags/tag727.xml"/><Relationship Id="rId1" Type="http://schemas.openxmlformats.org/officeDocument/2006/relationships/tags" Target="../tags/tag726.xml"/></Relationships>
</file>

<file path=ppt/slides/_rels/slide69.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39.xml"/><Relationship Id="rId6" Type="http://schemas.openxmlformats.org/officeDocument/2006/relationships/tags" Target="../tags/tag738.xml"/><Relationship Id="rId5" Type="http://schemas.openxmlformats.org/officeDocument/2006/relationships/tags" Target="../tags/tag737.xml"/><Relationship Id="rId4" Type="http://schemas.openxmlformats.org/officeDocument/2006/relationships/tags" Target="../tags/tag736.xml"/><Relationship Id="rId3" Type="http://schemas.openxmlformats.org/officeDocument/2006/relationships/tags" Target="../tags/tag735.xml"/><Relationship Id="rId2" Type="http://schemas.openxmlformats.org/officeDocument/2006/relationships/tags" Target="../tags/tag734.xml"/><Relationship Id="rId1" Type="http://schemas.openxmlformats.org/officeDocument/2006/relationships/tags" Target="../tags/tag733.xml"/></Relationships>
</file>

<file path=ppt/slides/_rels/slide7.xml.rels><?xml version="1.0" encoding="UTF-8" standalone="yes"?>
<Relationships xmlns="http://schemas.openxmlformats.org/package/2006/relationships"><Relationship Id="rId9" Type="http://schemas.openxmlformats.org/officeDocument/2006/relationships/tags" Target="../tags/tag214.xml"/><Relationship Id="rId8" Type="http://schemas.openxmlformats.org/officeDocument/2006/relationships/tags" Target="../tags/tag213.xml"/><Relationship Id="rId7" Type="http://schemas.openxmlformats.org/officeDocument/2006/relationships/tags" Target="../tags/tag212.xml"/><Relationship Id="rId6" Type="http://schemas.openxmlformats.org/officeDocument/2006/relationships/tags" Target="../tags/tag211.xml"/><Relationship Id="rId5" Type="http://schemas.openxmlformats.org/officeDocument/2006/relationships/tags" Target="../tags/tag210.xml"/><Relationship Id="rId4" Type="http://schemas.openxmlformats.org/officeDocument/2006/relationships/tags" Target="../tags/tag209.xml"/><Relationship Id="rId3" Type="http://schemas.openxmlformats.org/officeDocument/2006/relationships/tags" Target="../tags/tag208.xml"/><Relationship Id="rId2" Type="http://schemas.openxmlformats.org/officeDocument/2006/relationships/tags" Target="../tags/tag207.xml"/><Relationship Id="rId10" Type="http://schemas.openxmlformats.org/officeDocument/2006/relationships/slideLayout" Target="../slideLayouts/slideLayout17.xml"/><Relationship Id="rId1" Type="http://schemas.openxmlformats.org/officeDocument/2006/relationships/tags" Target="../tags/tag206.xml"/></Relationships>
</file>

<file path=ppt/slides/_rels/slide70.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741.xml"/><Relationship Id="rId1" Type="http://schemas.openxmlformats.org/officeDocument/2006/relationships/tags" Target="../tags/tag740.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2.xml"/><Relationship Id="rId7" Type="http://schemas.openxmlformats.org/officeDocument/2006/relationships/tags" Target="../tags/tag221.xml"/><Relationship Id="rId6" Type="http://schemas.openxmlformats.org/officeDocument/2006/relationships/tags" Target="../tags/tag220.xml"/><Relationship Id="rId5" Type="http://schemas.openxmlformats.org/officeDocument/2006/relationships/tags" Target="../tags/tag219.xml"/><Relationship Id="rId4" Type="http://schemas.openxmlformats.org/officeDocument/2006/relationships/tags" Target="../tags/tag218.xml"/><Relationship Id="rId3" Type="http://schemas.openxmlformats.org/officeDocument/2006/relationships/tags" Target="../tags/tag217.xml"/><Relationship Id="rId2" Type="http://schemas.openxmlformats.org/officeDocument/2006/relationships/tags" Target="../tags/tag216.xml"/><Relationship Id="rId1" Type="http://schemas.openxmlformats.org/officeDocument/2006/relationships/tags" Target="../tags/tag215.xml"/></Relationships>
</file>

<file path=ppt/slides/_rels/slide9.xml.rels><?xml version="1.0" encoding="UTF-8" standalone="yes"?>
<Relationships xmlns="http://schemas.openxmlformats.org/package/2006/relationships"><Relationship Id="rId9" Type="http://schemas.openxmlformats.org/officeDocument/2006/relationships/tags" Target="../tags/tag231.xml"/><Relationship Id="rId8" Type="http://schemas.openxmlformats.org/officeDocument/2006/relationships/tags" Target="../tags/tag230.xml"/><Relationship Id="rId7" Type="http://schemas.openxmlformats.org/officeDocument/2006/relationships/tags" Target="../tags/tag229.xml"/><Relationship Id="rId6" Type="http://schemas.openxmlformats.org/officeDocument/2006/relationships/tags" Target="../tags/tag228.xml"/><Relationship Id="rId5" Type="http://schemas.openxmlformats.org/officeDocument/2006/relationships/tags" Target="../tags/tag227.xml"/><Relationship Id="rId4" Type="http://schemas.openxmlformats.org/officeDocument/2006/relationships/tags" Target="../tags/tag226.xml"/><Relationship Id="rId3" Type="http://schemas.openxmlformats.org/officeDocument/2006/relationships/tags" Target="../tags/tag225.xml"/><Relationship Id="rId2" Type="http://schemas.openxmlformats.org/officeDocument/2006/relationships/tags" Target="../tags/tag224.xml"/><Relationship Id="rId10" Type="http://schemas.openxmlformats.org/officeDocument/2006/relationships/slideLayout" Target="../slideLayouts/slideLayout17.xml"/><Relationship Id="rId1" Type="http://schemas.openxmlformats.org/officeDocument/2006/relationships/tags" Target="../tags/tag22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第十六章 行政事业单位的收入和费用</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事业收入</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39445" y="1537335"/>
            <a:ext cx="10776585" cy="1641475"/>
          </a:xfrm>
          <a:prstGeom prst="rect">
            <a:avLst/>
          </a:prstGeom>
          <a:noFill/>
        </p:spPr>
        <p:txBody>
          <a:bodyPr wrap="square" rtlCol="0" anchor="t">
            <a:noAutofit/>
          </a:bodyPr>
          <a:p>
            <a:pPr indent="0" fontAlgn="auto">
              <a:lnSpc>
                <a:spcPct val="150000"/>
              </a:lnSpc>
            </a:pPr>
            <a:r>
              <a:rPr lang="en-US" altLang="zh-CN"/>
              <a:t>2.</a:t>
            </a:r>
            <a:r>
              <a:rPr lang="zh-CN" altLang="en-US"/>
              <a:t>采用预收款方式确认的事业收入</a:t>
            </a:r>
            <a:endParaRPr lang="zh-CN" altLang="en-US"/>
          </a:p>
          <a:p>
            <a:pPr indent="0" fontAlgn="auto">
              <a:lnSpc>
                <a:spcPct val="150000"/>
              </a:lnSpc>
            </a:pPr>
            <a:r>
              <a:rPr lang="zh-CN" altLang="en-US"/>
              <a:t>　　</a:t>
            </a:r>
            <a:r>
              <a:rPr lang="en-US" altLang="zh-CN"/>
              <a:t>(1)</a:t>
            </a:r>
            <a:r>
              <a:rPr lang="zh-CN" altLang="en-US"/>
              <a:t>实际收到预收款项时</a:t>
            </a:r>
            <a:r>
              <a:rPr lang="en-US" altLang="zh-CN"/>
              <a:t>,</a:t>
            </a:r>
            <a:r>
              <a:rPr lang="zh-CN" altLang="en-US"/>
              <a:t>按照收到的款项金额</a:t>
            </a:r>
            <a:r>
              <a:rPr lang="en-US" altLang="zh-CN"/>
              <a:t>,</a:t>
            </a:r>
            <a:r>
              <a:rPr lang="zh-CN" altLang="en-US"/>
              <a:t>借记</a:t>
            </a:r>
            <a:r>
              <a:rPr lang="en-US" altLang="zh-CN"/>
              <a:t>“</a:t>
            </a:r>
            <a:r>
              <a:rPr lang="zh-CN" altLang="en-US"/>
              <a:t>银行存款</a:t>
            </a:r>
            <a:r>
              <a:rPr lang="en-US" altLang="zh-CN"/>
              <a:t>”</a:t>
            </a:r>
            <a:r>
              <a:rPr lang="zh-CN" altLang="en-US"/>
              <a:t>等科目</a:t>
            </a:r>
            <a:r>
              <a:rPr lang="en-US" altLang="zh-CN"/>
              <a:t>,</a:t>
            </a:r>
            <a:r>
              <a:rPr lang="zh-CN" altLang="en-US"/>
              <a:t>贷记</a:t>
            </a:r>
            <a:r>
              <a:rPr lang="en-US" altLang="zh-CN"/>
              <a:t>“</a:t>
            </a:r>
            <a:r>
              <a:rPr lang="zh-CN" altLang="en-US"/>
              <a:t>预收账款</a:t>
            </a:r>
            <a:r>
              <a:rPr lang="en-US" altLang="zh-CN"/>
              <a:t>”</a:t>
            </a:r>
            <a:r>
              <a:rPr lang="zh-CN" altLang="en-US"/>
              <a:t>科目。</a:t>
            </a:r>
            <a:endParaRPr lang="zh-CN" altLang="en-US"/>
          </a:p>
          <a:p>
            <a:pPr indent="0" fontAlgn="auto">
              <a:lnSpc>
                <a:spcPct val="150000"/>
              </a:lnSpc>
            </a:pPr>
            <a:r>
              <a:rPr lang="zh-CN" altLang="en-US"/>
              <a:t>　　【例</a:t>
            </a:r>
            <a:r>
              <a:rPr lang="en-US" altLang="zh-CN"/>
              <a:t>16-7</a:t>
            </a:r>
            <a:r>
              <a:rPr lang="zh-CN" altLang="en-US"/>
              <a:t>】　</a:t>
            </a:r>
            <a:r>
              <a:rPr lang="en-US" altLang="zh-CN"/>
              <a:t> </a:t>
            </a:r>
            <a:r>
              <a:rPr lang="zh-CN" altLang="en-US"/>
              <a:t>某事业单位开展专业业务活动预收其他单位资金</a:t>
            </a:r>
            <a:r>
              <a:rPr lang="en-US" altLang="zh-CN"/>
              <a:t>50 000</a:t>
            </a:r>
            <a:r>
              <a:rPr lang="zh-CN" altLang="en-US"/>
              <a:t>元。财会部门根据有关凭证</a:t>
            </a:r>
            <a:r>
              <a:rPr lang="en-US" altLang="zh-CN"/>
              <a:t>,</a:t>
            </a:r>
            <a:r>
              <a:rPr lang="zh-CN" altLang="en-US"/>
              <a:t>应做账务处理如下</a:t>
            </a:r>
            <a:r>
              <a:rPr lang="en-US" altLang="zh-CN"/>
              <a:t>:</a:t>
            </a:r>
            <a:endParaRPr lang="zh-CN" altLang="en-US"/>
          </a:p>
        </p:txBody>
      </p:sp>
      <p:graphicFrame>
        <p:nvGraphicFramePr>
          <p:cNvPr id="5" name="表格 4"/>
          <p:cNvGraphicFramePr/>
          <p:nvPr>
            <p:custDataLst>
              <p:tags r:id="rId7"/>
            </p:custDataLst>
          </p:nvPr>
        </p:nvGraphicFramePr>
        <p:xfrm>
          <a:off x="2921000" y="3124200"/>
          <a:ext cx="7550150" cy="1884045"/>
        </p:xfrm>
        <a:graphic>
          <a:graphicData uri="http://schemas.openxmlformats.org/drawingml/2006/table">
            <a:tbl>
              <a:tblPr/>
              <a:tblGrid>
                <a:gridCol w="3255645"/>
                <a:gridCol w="4294505"/>
              </a:tblGrid>
              <a:tr h="43307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5097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贷:预收账款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5715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事业收入</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39445" y="1537335"/>
            <a:ext cx="10776585" cy="1641475"/>
          </a:xfrm>
          <a:prstGeom prst="rect">
            <a:avLst/>
          </a:prstGeom>
          <a:noFill/>
        </p:spPr>
        <p:txBody>
          <a:bodyPr wrap="square" rtlCol="0" anchor="t">
            <a:noAutofit/>
          </a:bodyPr>
          <a:p>
            <a:pPr indent="0" fontAlgn="auto">
              <a:lnSpc>
                <a:spcPct val="150000"/>
              </a:lnSpc>
            </a:pPr>
            <a:r>
              <a:rPr lang="en-US" altLang="zh-CN"/>
              <a:t>(2)</a:t>
            </a:r>
            <a:r>
              <a:rPr lang="zh-CN" altLang="en-US"/>
              <a:t>以合同完成进度确认事业收入时</a:t>
            </a:r>
            <a:r>
              <a:rPr lang="en-US" altLang="zh-CN"/>
              <a:t>,</a:t>
            </a:r>
            <a:r>
              <a:rPr lang="zh-CN" altLang="en-US"/>
              <a:t>按照基于合同完成进度计算的金额</a:t>
            </a:r>
            <a:r>
              <a:rPr lang="en-US" altLang="zh-CN"/>
              <a:t>,</a:t>
            </a:r>
            <a:r>
              <a:rPr lang="zh-CN" altLang="en-US"/>
              <a:t>借记</a:t>
            </a:r>
            <a:r>
              <a:rPr lang="en-US" altLang="zh-CN"/>
              <a:t>“</a:t>
            </a:r>
            <a:r>
              <a:rPr lang="zh-CN" altLang="en-US"/>
              <a:t>预收账款</a:t>
            </a:r>
            <a:r>
              <a:rPr lang="en-US" altLang="zh-CN"/>
              <a:t>”</a:t>
            </a:r>
            <a:r>
              <a:rPr lang="zh-CN" altLang="en-US"/>
              <a:t>科目</a:t>
            </a:r>
            <a:r>
              <a:rPr lang="en-US" altLang="zh-CN"/>
              <a:t>,</a:t>
            </a:r>
            <a:r>
              <a:rPr lang="zh-CN" altLang="en-US"/>
              <a:t>贷记本科目。</a:t>
            </a:r>
            <a:endParaRPr lang="zh-CN" altLang="en-US"/>
          </a:p>
          <a:p>
            <a:pPr indent="0" fontAlgn="auto">
              <a:lnSpc>
                <a:spcPct val="150000"/>
              </a:lnSpc>
            </a:pPr>
            <a:r>
              <a:rPr lang="zh-CN" altLang="en-US"/>
              <a:t>　　【例</a:t>
            </a:r>
            <a:r>
              <a:rPr lang="en-US" altLang="zh-CN"/>
              <a:t>16-8</a:t>
            </a:r>
            <a:r>
              <a:rPr lang="zh-CN" altLang="en-US"/>
              <a:t>】　</a:t>
            </a:r>
            <a:r>
              <a:rPr lang="en-US" altLang="zh-CN"/>
              <a:t> </a:t>
            </a:r>
            <a:r>
              <a:rPr lang="zh-CN" altLang="en-US"/>
              <a:t>续</a:t>
            </a:r>
            <a:r>
              <a:rPr lang="en-US" altLang="zh-CN"/>
              <a:t>16-7 </a:t>
            </a:r>
            <a:r>
              <a:rPr lang="zh-CN" altLang="en-US"/>
              <a:t>某事业单位开展专业业务活动</a:t>
            </a:r>
            <a:r>
              <a:rPr lang="en-US" altLang="zh-CN"/>
              <a:t>,</a:t>
            </a:r>
            <a:r>
              <a:rPr lang="zh-CN" altLang="en-US"/>
              <a:t>按照合同完工进度确认事业收入</a:t>
            </a:r>
            <a:r>
              <a:rPr lang="en-US" altLang="zh-CN"/>
              <a:t>50 000</a:t>
            </a:r>
            <a:r>
              <a:rPr lang="zh-CN" altLang="en-US"/>
              <a:t>元。财会部门根据有关凭证</a:t>
            </a:r>
            <a:r>
              <a:rPr lang="en-US" altLang="zh-CN"/>
              <a:t>,</a:t>
            </a:r>
            <a:r>
              <a:rPr lang="zh-CN" altLang="en-US"/>
              <a:t>应做账务处理如下</a:t>
            </a:r>
            <a:r>
              <a:rPr lang="en-US" altLang="zh-CN"/>
              <a:t>:</a:t>
            </a:r>
            <a:endParaRPr lang="en-US" altLang="zh-CN"/>
          </a:p>
        </p:txBody>
      </p:sp>
      <p:graphicFrame>
        <p:nvGraphicFramePr>
          <p:cNvPr id="6" name="表格 5"/>
          <p:cNvGraphicFramePr/>
          <p:nvPr>
            <p:custDataLst>
              <p:tags r:id="rId7"/>
            </p:custDataLst>
          </p:nvPr>
        </p:nvGraphicFramePr>
        <p:xfrm>
          <a:off x="2565400" y="3124200"/>
          <a:ext cx="6737985" cy="1372870"/>
        </p:xfrm>
        <a:graphic>
          <a:graphicData uri="http://schemas.openxmlformats.org/drawingml/2006/table">
            <a:tbl>
              <a:tblPr/>
              <a:tblGrid>
                <a:gridCol w="4706620"/>
                <a:gridCol w="2031365"/>
              </a:tblGrid>
              <a:tr h="54038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83248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借:预收账款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贷:事业收入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事业收入</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546100" y="1219200"/>
            <a:ext cx="10869930" cy="3269615"/>
          </a:xfrm>
          <a:prstGeom prst="rect">
            <a:avLst/>
          </a:prstGeom>
          <a:noFill/>
        </p:spPr>
        <p:txBody>
          <a:bodyPr wrap="square" rtlCol="0" anchor="t">
            <a:noAutofit/>
          </a:bodyPr>
          <a:p>
            <a:pPr indent="0" fontAlgn="auto">
              <a:lnSpc>
                <a:spcPct val="150000"/>
              </a:lnSpc>
            </a:pPr>
            <a:r>
              <a:rPr lang="en-US" altLang="zh-CN"/>
              <a:t>3.</a:t>
            </a:r>
            <a:r>
              <a:rPr lang="zh-CN" altLang="en-US"/>
              <a:t>采用应收款方式确认的事业收入</a:t>
            </a:r>
            <a:endParaRPr lang="zh-CN" altLang="en-US"/>
          </a:p>
          <a:p>
            <a:pPr indent="0" fontAlgn="auto">
              <a:lnSpc>
                <a:spcPct val="150000"/>
              </a:lnSpc>
            </a:pPr>
            <a:r>
              <a:rPr lang="zh-CN" altLang="en-US"/>
              <a:t>　　</a:t>
            </a:r>
            <a:r>
              <a:rPr lang="en-US" altLang="zh-CN"/>
              <a:t>(1)</a:t>
            </a:r>
            <a:r>
              <a:rPr lang="zh-CN" altLang="en-US"/>
              <a:t>根据合同完成进度计算本期应收的款项</a:t>
            </a:r>
            <a:r>
              <a:rPr lang="en-US" altLang="zh-CN"/>
              <a:t>,</a:t>
            </a:r>
            <a:r>
              <a:rPr lang="zh-CN" altLang="en-US"/>
              <a:t>借记</a:t>
            </a:r>
            <a:r>
              <a:rPr lang="en-US" altLang="zh-CN"/>
              <a:t>“</a:t>
            </a:r>
            <a:r>
              <a:rPr lang="zh-CN" altLang="en-US"/>
              <a:t>应收账款</a:t>
            </a:r>
            <a:r>
              <a:rPr lang="en-US" altLang="zh-CN"/>
              <a:t>”</a:t>
            </a:r>
            <a:r>
              <a:rPr lang="zh-CN" altLang="en-US"/>
              <a:t>科目</a:t>
            </a:r>
            <a:r>
              <a:rPr lang="en-US" altLang="zh-CN"/>
              <a:t>,</a:t>
            </a:r>
            <a:r>
              <a:rPr lang="zh-CN" altLang="en-US"/>
              <a:t>贷记本科目。</a:t>
            </a:r>
            <a:endParaRPr lang="zh-CN" altLang="en-US"/>
          </a:p>
          <a:p>
            <a:pPr indent="0" fontAlgn="auto">
              <a:lnSpc>
                <a:spcPct val="150000"/>
              </a:lnSpc>
            </a:pPr>
            <a:r>
              <a:rPr lang="zh-CN" altLang="en-US"/>
              <a:t>　　</a:t>
            </a:r>
            <a:r>
              <a:rPr lang="en-US" altLang="zh-CN"/>
              <a:t>(2)</a:t>
            </a:r>
            <a:r>
              <a:rPr lang="zh-CN" altLang="en-US"/>
              <a:t>实际收到款项时</a:t>
            </a:r>
            <a:r>
              <a:rPr lang="en-US" altLang="zh-CN"/>
              <a:t>,</a:t>
            </a:r>
            <a:r>
              <a:rPr lang="zh-CN" altLang="en-US"/>
              <a:t>借记</a:t>
            </a:r>
            <a:r>
              <a:rPr lang="en-US" altLang="zh-CN"/>
              <a:t>“</a:t>
            </a:r>
            <a:r>
              <a:rPr lang="zh-CN" altLang="en-US"/>
              <a:t>银行存款</a:t>
            </a:r>
            <a:r>
              <a:rPr lang="en-US" altLang="zh-CN"/>
              <a:t>”</a:t>
            </a:r>
            <a:r>
              <a:rPr lang="zh-CN" altLang="en-US"/>
              <a:t>等科目</a:t>
            </a:r>
            <a:r>
              <a:rPr lang="en-US" altLang="zh-CN"/>
              <a:t>,</a:t>
            </a:r>
            <a:r>
              <a:rPr lang="zh-CN" altLang="en-US"/>
              <a:t>贷记</a:t>
            </a:r>
            <a:r>
              <a:rPr lang="en-US" altLang="zh-CN"/>
              <a:t>“</a:t>
            </a:r>
            <a:r>
              <a:rPr lang="zh-CN" altLang="en-US"/>
              <a:t>应收账款</a:t>
            </a:r>
            <a:r>
              <a:rPr lang="en-US" altLang="zh-CN"/>
              <a:t>”</a:t>
            </a:r>
            <a:r>
              <a:rPr lang="zh-CN" altLang="en-US"/>
              <a:t>科目。</a:t>
            </a:r>
            <a:endParaRPr lang="zh-CN" altLang="en-US"/>
          </a:p>
          <a:p>
            <a:pPr indent="0" fontAlgn="auto">
              <a:lnSpc>
                <a:spcPct val="150000"/>
              </a:lnSpc>
            </a:pPr>
            <a:r>
              <a:rPr lang="en-US" altLang="zh-CN"/>
              <a:t>4.</a:t>
            </a:r>
            <a:r>
              <a:rPr lang="zh-CN" altLang="en-US"/>
              <a:t>其他方式下确认的事业收入</a:t>
            </a:r>
            <a:endParaRPr lang="zh-CN" altLang="en-US"/>
          </a:p>
          <a:p>
            <a:pPr indent="0" fontAlgn="auto">
              <a:lnSpc>
                <a:spcPct val="150000"/>
              </a:lnSpc>
            </a:pPr>
            <a:r>
              <a:rPr lang="zh-CN" altLang="en-US"/>
              <a:t>　　按照实际收到的金额</a:t>
            </a:r>
            <a:r>
              <a:rPr lang="en-US" altLang="zh-CN"/>
              <a:t>,</a:t>
            </a:r>
            <a:r>
              <a:rPr lang="zh-CN" altLang="en-US"/>
              <a:t>借记</a:t>
            </a:r>
            <a:r>
              <a:rPr lang="en-US" altLang="zh-CN"/>
              <a:t>“</a:t>
            </a:r>
            <a:r>
              <a:rPr lang="zh-CN" altLang="en-US"/>
              <a:t>银行存款</a:t>
            </a:r>
            <a:r>
              <a:rPr lang="en-US" altLang="zh-CN"/>
              <a:t>”“</a:t>
            </a:r>
            <a:r>
              <a:rPr lang="zh-CN" altLang="en-US"/>
              <a:t>库存现金</a:t>
            </a:r>
            <a:r>
              <a:rPr lang="en-US" altLang="zh-CN"/>
              <a:t>”</a:t>
            </a:r>
            <a:r>
              <a:rPr lang="zh-CN" altLang="en-US"/>
              <a:t>等科目</a:t>
            </a:r>
            <a:r>
              <a:rPr lang="en-US" altLang="zh-CN"/>
              <a:t>,</a:t>
            </a:r>
            <a:r>
              <a:rPr lang="zh-CN" altLang="en-US"/>
              <a:t>贷记本科目。</a:t>
            </a:r>
            <a:endParaRPr lang="zh-CN" altLang="en-US"/>
          </a:p>
          <a:p>
            <a:pPr indent="0" fontAlgn="auto">
              <a:lnSpc>
                <a:spcPct val="150000"/>
              </a:lnSpc>
            </a:pPr>
            <a:r>
              <a:rPr lang="zh-CN" altLang="en-US"/>
              <a:t>　　期末</a:t>
            </a:r>
            <a:r>
              <a:rPr lang="en-US" altLang="zh-CN"/>
              <a:t>,</a:t>
            </a:r>
            <a:r>
              <a:rPr lang="zh-CN" altLang="en-US"/>
              <a:t>将本科目本期发生额转入本期盈余</a:t>
            </a:r>
            <a:r>
              <a:rPr lang="en-US" altLang="zh-CN"/>
              <a:t>,</a:t>
            </a:r>
            <a:r>
              <a:rPr lang="zh-CN" altLang="en-US"/>
              <a:t>借记本科目</a:t>
            </a:r>
            <a:r>
              <a:rPr lang="en-US" altLang="zh-CN"/>
              <a:t>,</a:t>
            </a:r>
            <a:r>
              <a:rPr lang="zh-CN" altLang="en-US"/>
              <a:t>贷记</a:t>
            </a:r>
            <a:r>
              <a:rPr lang="en-US" altLang="zh-CN"/>
              <a:t>“</a:t>
            </a:r>
            <a:r>
              <a:rPr lang="zh-CN" altLang="en-US"/>
              <a:t>本期盈余</a:t>
            </a:r>
            <a:r>
              <a:rPr lang="en-US" altLang="zh-CN"/>
              <a:t>”</a:t>
            </a:r>
            <a:r>
              <a:rPr lang="zh-CN" altLang="en-US"/>
              <a:t>科目。</a:t>
            </a:r>
            <a:endParaRPr lang="zh-CN" altLang="en-US"/>
          </a:p>
          <a:p>
            <a:pPr indent="0" fontAlgn="auto">
              <a:lnSpc>
                <a:spcPct val="150000"/>
              </a:lnSpc>
            </a:pPr>
            <a:r>
              <a:rPr lang="zh-CN" altLang="en-US"/>
              <a:t>　　【例</a:t>
            </a:r>
            <a:r>
              <a:rPr lang="en-US" altLang="zh-CN"/>
              <a:t>16-9</a:t>
            </a:r>
            <a:r>
              <a:rPr lang="zh-CN" altLang="en-US"/>
              <a:t>】　</a:t>
            </a:r>
            <a:r>
              <a:rPr lang="en-US" altLang="zh-CN"/>
              <a:t> </a:t>
            </a:r>
            <a:r>
              <a:rPr lang="zh-CN" altLang="en-US"/>
              <a:t>某事业单位</a:t>
            </a:r>
            <a:r>
              <a:rPr lang="en-US" altLang="zh-CN"/>
              <a:t>5</a:t>
            </a:r>
            <a:r>
              <a:rPr lang="zh-CN" altLang="en-US"/>
              <a:t>月</a:t>
            </a:r>
            <a:r>
              <a:rPr lang="en-US" altLang="zh-CN"/>
              <a:t>31</a:t>
            </a:r>
            <a:r>
              <a:rPr lang="zh-CN" altLang="en-US"/>
              <a:t>日将事业收入本期发生额</a:t>
            </a:r>
            <a:r>
              <a:rPr lang="en-US" altLang="zh-CN"/>
              <a:t>60 000</a:t>
            </a:r>
            <a:r>
              <a:rPr lang="zh-CN" altLang="en-US"/>
              <a:t>元进行结转。财会部门根据有关凭证</a:t>
            </a:r>
            <a:r>
              <a:rPr lang="en-US" altLang="zh-CN"/>
              <a:t>,</a:t>
            </a:r>
            <a:r>
              <a:rPr lang="zh-CN" altLang="en-US"/>
              <a:t>应做账务处理如下</a:t>
            </a:r>
            <a:r>
              <a:rPr lang="en-US" altLang="zh-CN"/>
              <a:t>:</a:t>
            </a:r>
            <a:endParaRPr lang="en-US" altLang="zh-CN"/>
          </a:p>
        </p:txBody>
      </p:sp>
      <p:graphicFrame>
        <p:nvGraphicFramePr>
          <p:cNvPr id="5" name="表格 4"/>
          <p:cNvGraphicFramePr/>
          <p:nvPr>
            <p:custDataLst>
              <p:tags r:id="rId7"/>
            </p:custDataLst>
          </p:nvPr>
        </p:nvGraphicFramePr>
        <p:xfrm>
          <a:off x="2753995" y="4249420"/>
          <a:ext cx="7306310" cy="2014855"/>
        </p:xfrm>
        <a:graphic>
          <a:graphicData uri="http://schemas.openxmlformats.org/drawingml/2006/table">
            <a:tbl>
              <a:tblPr/>
              <a:tblGrid>
                <a:gridCol w="2830830"/>
                <a:gridCol w="4475480"/>
              </a:tblGrid>
              <a:tr h="46291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51940">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借:事业收入	60 000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贷:本期盈余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60 000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　　注</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行政事业单位预算收入和预算支出平时期末不结转</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年底结转</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而财务会计的收入费用平时期末也要结转。</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上级补助收入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05560"/>
            <a:ext cx="11067415" cy="294767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收入”科目核算事业单位从主管部门和上级单位取得的非财政拨款收入。本科目应当按照发放补助单位、补助项目等进行明细核算。期末结转后,本科目应无余额。只有事业单位适用,行政单位没有本科目。
1.确认上级补助收入时,按照应收或实际收到的金额,借记“其他应收款”“银行存款”等科目,贷记本科目。
实际收到应收的上级补助款时,按照实际收到的金额,借记“银行存款”等科目,贷记“其他应收款”科目。
【例16-10】 2024年5月2日某事业单位收到上级单位通知,应收上级补助收入50 000元。2024年5月10日实际收到上级部门的补助收入50 000元。财会部门根据有关凭证,应做账务处理如下:
2.期末,将本科目本期发生额转入本期盈余,借记本科目,贷记“本期盈余”科目。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320800" y="4305300"/>
          <a:ext cx="8315960" cy="2039620"/>
        </p:xfrm>
        <a:graphic>
          <a:graphicData uri="http://schemas.openxmlformats.org/drawingml/2006/table">
            <a:tbl>
              <a:tblPr/>
              <a:tblGrid>
                <a:gridCol w="4157980"/>
                <a:gridCol w="4157980"/>
              </a:tblGrid>
              <a:tr h="27305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66570">
                <a:tc>
                  <a:txBody>
                    <a:bodyPr/>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确认上级补助收入时:</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借:其他应收款	50 000</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    </a:t>
                      </a:r>
                      <a:r>
                        <a:rPr lang="zh-CN" sz="1600" spc="60">
                          <a:solidFill>
                            <a:srgbClr val="000000"/>
                          </a:solidFill>
                          <a:latin typeface="微软雅黑" panose="020B0503020204020204" charset="-122"/>
                          <a:ea typeface="微软雅黑" panose="020B0503020204020204" charset="-122"/>
                          <a:cs typeface="微软雅黑" panose="020B0503020204020204" charset="-122"/>
                        </a:rPr>
                        <a:t>贷:上级补助收入 	50 000</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实际收到应收的上级补助款时:</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借:银行存款	50 000</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    </a:t>
                      </a:r>
                      <a:r>
                        <a:rPr lang="zh-CN" sz="1600" spc="60">
                          <a:solidFill>
                            <a:srgbClr val="000000"/>
                          </a:solidFill>
                          <a:latin typeface="微软雅黑" panose="020B0503020204020204" charset="-122"/>
                          <a:ea typeface="微软雅黑" panose="020B0503020204020204" charset="-122"/>
                          <a:cs typeface="微软雅黑" panose="020B0503020204020204" charset="-122"/>
                        </a:rPr>
                        <a:t>贷:其他应收款	     50 000</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确认上级补助收入时</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实际收到应收的上级补助款时</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r>
                        <a:rPr lang="zh-CN" sz="16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6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a:t>
                      </a:r>
                      <a:r>
                        <a:rPr lang="zh-CN" sz="1600" spc="60">
                          <a:solidFill>
                            <a:srgbClr val="000000"/>
                          </a:solidFill>
                          <a:latin typeface="微软雅黑" panose="020B0503020204020204" charset="-122"/>
                          <a:ea typeface="微软雅黑" panose="020B0503020204020204" charset="-122"/>
                          <a:cs typeface="微软雅黑" panose="020B0503020204020204" charset="-122"/>
                        </a:rPr>
                        <a:t>上级补助预算收入</a:t>
                      </a:r>
                      <a:r>
                        <a:rPr lang="zh-CN" altLang="en-US" sz="16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6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593729" y="866786"/>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文本框 4"/>
          <p:cNvSpPr txBox="1"/>
          <p:nvPr/>
        </p:nvSpPr>
        <p:spPr>
          <a:xfrm>
            <a:off x="807720" y="1203960"/>
            <a:ext cx="10197465" cy="4250055"/>
          </a:xfrm>
          <a:prstGeom prst="rect">
            <a:avLst/>
          </a:prstGeom>
          <a:noFill/>
        </p:spPr>
        <p:txBody>
          <a:bodyPr wrap="square" rtlCol="0" anchor="t">
            <a:noAutofit/>
          </a:bodyPr>
          <a:p>
            <a:pPr indent="0" fontAlgn="auto">
              <a:lnSpc>
                <a:spcPct val="150000"/>
              </a:lnSpc>
            </a:pPr>
            <a:r>
              <a:rPr lang="zh-CN" altLang="en-US"/>
              <a:t>　</a:t>
            </a:r>
            <a:r>
              <a:rPr lang="en-US" altLang="zh-CN"/>
              <a:t>2.</a:t>
            </a:r>
            <a:r>
              <a:rPr lang="zh-CN" altLang="en-US"/>
              <a:t>期末</a:t>
            </a:r>
            <a:r>
              <a:rPr lang="en-US" altLang="zh-CN"/>
              <a:t>,</a:t>
            </a:r>
            <a:r>
              <a:rPr lang="zh-CN" altLang="en-US"/>
              <a:t>将本科目本期发生额转入本期盈余</a:t>
            </a:r>
            <a:r>
              <a:rPr lang="en-US" altLang="zh-CN"/>
              <a:t>,</a:t>
            </a:r>
            <a:r>
              <a:rPr lang="zh-CN" altLang="en-US"/>
              <a:t>借记本科目</a:t>
            </a:r>
            <a:r>
              <a:rPr lang="en-US" altLang="zh-CN"/>
              <a:t>,</a:t>
            </a:r>
            <a:r>
              <a:rPr lang="zh-CN" altLang="en-US"/>
              <a:t>贷记</a:t>
            </a:r>
            <a:r>
              <a:rPr lang="en-US" altLang="zh-CN"/>
              <a:t>“</a:t>
            </a:r>
            <a:r>
              <a:rPr lang="zh-CN" altLang="en-US"/>
              <a:t>本期盈余</a:t>
            </a:r>
            <a:r>
              <a:rPr lang="en-US" altLang="zh-CN"/>
              <a:t>”</a:t>
            </a:r>
            <a:r>
              <a:rPr lang="zh-CN" altLang="en-US"/>
              <a:t>科目。</a:t>
            </a:r>
            <a:endParaRPr lang="zh-CN" altLang="en-US"/>
          </a:p>
          <a:p>
            <a:pPr indent="0" fontAlgn="auto">
              <a:lnSpc>
                <a:spcPct val="150000"/>
              </a:lnSpc>
            </a:pPr>
            <a:endParaRPr lang="zh-CN" altLang="en-US"/>
          </a:p>
          <a:p>
            <a:pPr indent="0" fontAlgn="auto">
              <a:lnSpc>
                <a:spcPct val="150000"/>
              </a:lnSpc>
            </a:pPr>
            <a:r>
              <a:rPr lang="zh-CN" altLang="en-US"/>
              <a:t>四、附属单位上缴收入</a:t>
            </a:r>
            <a:endParaRPr lang="zh-CN" altLang="en-US"/>
          </a:p>
          <a:p>
            <a:pPr indent="0" fontAlgn="auto">
              <a:lnSpc>
                <a:spcPct val="150000"/>
              </a:lnSpc>
            </a:pPr>
            <a:r>
              <a:rPr lang="zh-CN" altLang="en-US"/>
              <a:t>　　</a:t>
            </a:r>
            <a:r>
              <a:rPr lang="en-US" altLang="zh-CN"/>
              <a:t>“</a:t>
            </a:r>
            <a:r>
              <a:rPr lang="zh-CN" altLang="en-US"/>
              <a:t>附属单位上缴收入</a:t>
            </a:r>
            <a:r>
              <a:rPr lang="en-US" altLang="zh-CN"/>
              <a:t>”</a:t>
            </a:r>
            <a:r>
              <a:rPr lang="zh-CN" altLang="en-US"/>
              <a:t>科目核算事业单位取得的附属独立核算单位按照有关规定上缴的收入。本科目应当按照附属单位、缴款项目等进行明细核算。期末结转后</a:t>
            </a:r>
            <a:r>
              <a:rPr lang="en-US" altLang="zh-CN"/>
              <a:t>,</a:t>
            </a:r>
            <a:r>
              <a:rPr lang="zh-CN" altLang="en-US"/>
              <a:t>本科目应无余额。只有事业单位适用</a:t>
            </a:r>
            <a:r>
              <a:rPr lang="en-US" altLang="zh-CN"/>
              <a:t>,</a:t>
            </a:r>
            <a:r>
              <a:rPr lang="zh-CN" altLang="en-US"/>
              <a:t>行政单位没有本科目。</a:t>
            </a:r>
            <a:endParaRPr lang="zh-CN" altLang="en-US"/>
          </a:p>
          <a:p>
            <a:pPr indent="0" fontAlgn="auto">
              <a:lnSpc>
                <a:spcPct val="150000"/>
              </a:lnSpc>
            </a:pPr>
            <a:r>
              <a:rPr lang="zh-CN" altLang="en-US"/>
              <a:t>　　</a:t>
            </a:r>
            <a:r>
              <a:rPr lang="en-US" altLang="zh-CN"/>
              <a:t>1.</a:t>
            </a:r>
            <a:r>
              <a:rPr lang="zh-CN" altLang="en-US"/>
              <a:t>确认附属单位上缴收入时</a:t>
            </a:r>
            <a:r>
              <a:rPr lang="en-US" altLang="zh-CN"/>
              <a:t>,</a:t>
            </a:r>
            <a:r>
              <a:rPr lang="zh-CN" altLang="en-US"/>
              <a:t>按照应收或收到的金额</a:t>
            </a:r>
            <a:r>
              <a:rPr lang="en-US" altLang="zh-CN"/>
              <a:t>,</a:t>
            </a:r>
            <a:r>
              <a:rPr lang="zh-CN" altLang="en-US"/>
              <a:t>借记</a:t>
            </a:r>
            <a:r>
              <a:rPr lang="en-US" altLang="zh-CN"/>
              <a:t>“</a:t>
            </a:r>
            <a:r>
              <a:rPr lang="zh-CN" altLang="en-US"/>
              <a:t>其他应收款</a:t>
            </a:r>
            <a:r>
              <a:rPr lang="en-US" altLang="zh-CN"/>
              <a:t>”“</a:t>
            </a:r>
            <a:r>
              <a:rPr lang="zh-CN" altLang="en-US"/>
              <a:t>银行存款</a:t>
            </a:r>
            <a:r>
              <a:rPr lang="en-US" altLang="zh-CN"/>
              <a:t>”</a:t>
            </a:r>
            <a:r>
              <a:rPr lang="zh-CN" altLang="en-US"/>
              <a:t>等科目</a:t>
            </a:r>
            <a:r>
              <a:rPr lang="en-US" altLang="zh-CN"/>
              <a:t>,</a:t>
            </a:r>
            <a:r>
              <a:rPr lang="zh-CN" altLang="en-US"/>
              <a:t>贷记本科目。</a:t>
            </a:r>
            <a:endParaRPr lang="zh-CN" altLang="en-US"/>
          </a:p>
          <a:p>
            <a:pPr indent="0" fontAlgn="auto">
              <a:lnSpc>
                <a:spcPct val="150000"/>
              </a:lnSpc>
            </a:pPr>
            <a:r>
              <a:rPr lang="zh-CN" altLang="en-US"/>
              <a:t>　　实际收到应收附属单位上缴款时</a:t>
            </a:r>
            <a:r>
              <a:rPr lang="en-US" altLang="zh-CN"/>
              <a:t>,</a:t>
            </a:r>
            <a:r>
              <a:rPr lang="zh-CN" altLang="en-US"/>
              <a:t>按照实际收到的金额</a:t>
            </a:r>
            <a:r>
              <a:rPr lang="en-US" altLang="zh-CN"/>
              <a:t>,</a:t>
            </a:r>
            <a:r>
              <a:rPr lang="zh-CN" altLang="en-US"/>
              <a:t>借记</a:t>
            </a:r>
            <a:r>
              <a:rPr lang="en-US" altLang="zh-CN"/>
              <a:t>“</a:t>
            </a:r>
            <a:r>
              <a:rPr lang="zh-CN" altLang="en-US"/>
              <a:t>银行存款</a:t>
            </a:r>
            <a:r>
              <a:rPr lang="en-US" altLang="zh-CN"/>
              <a:t>”</a:t>
            </a:r>
            <a:r>
              <a:rPr lang="zh-CN" altLang="en-US"/>
              <a:t>等科目</a:t>
            </a:r>
            <a:r>
              <a:rPr lang="en-US" altLang="zh-CN"/>
              <a:t>,</a:t>
            </a:r>
            <a:r>
              <a:rPr lang="zh-CN" altLang="en-US"/>
              <a:t>贷记</a:t>
            </a:r>
            <a:r>
              <a:rPr lang="en-US" altLang="zh-CN"/>
              <a:t>“</a:t>
            </a:r>
            <a:r>
              <a:rPr lang="zh-CN" altLang="en-US"/>
              <a:t>其他应收款</a:t>
            </a:r>
            <a:r>
              <a:rPr lang="en-US" altLang="zh-CN"/>
              <a:t>”</a:t>
            </a:r>
            <a:r>
              <a:rPr lang="zh-CN" altLang="en-US"/>
              <a:t>科目。</a:t>
            </a:r>
            <a:endParaRPr lang="zh-CN" altLang="en-US"/>
          </a:p>
          <a:p>
            <a:pPr indent="0" fontAlgn="auto">
              <a:lnSpc>
                <a:spcPct val="150000"/>
              </a:lnSpc>
            </a:pPr>
            <a:r>
              <a:rPr lang="zh-CN" altLang="en-US"/>
              <a:t>　　</a:t>
            </a:r>
            <a:r>
              <a:rPr lang="en-US" altLang="zh-CN"/>
              <a:t>2.</a:t>
            </a:r>
            <a:r>
              <a:rPr lang="zh-CN" altLang="en-US"/>
              <a:t>期末</a:t>
            </a:r>
            <a:r>
              <a:rPr lang="en-US" altLang="zh-CN"/>
              <a:t>,</a:t>
            </a:r>
            <a:r>
              <a:rPr lang="zh-CN" altLang="en-US"/>
              <a:t>将本科目本期发生额转入本期盈余</a:t>
            </a:r>
            <a:r>
              <a:rPr lang="en-US" altLang="zh-CN"/>
              <a:t>,</a:t>
            </a:r>
            <a:r>
              <a:rPr lang="zh-CN" altLang="en-US"/>
              <a:t>借记本科目</a:t>
            </a:r>
            <a:r>
              <a:rPr lang="en-US" altLang="zh-CN"/>
              <a:t>,</a:t>
            </a:r>
            <a:r>
              <a:rPr lang="zh-CN" altLang="en-US"/>
              <a:t>贷记</a:t>
            </a:r>
            <a:r>
              <a:rPr lang="en-US" altLang="zh-CN"/>
              <a:t>“</a:t>
            </a:r>
            <a:r>
              <a:rPr lang="zh-CN" altLang="en-US"/>
              <a:t>本期盈余</a:t>
            </a:r>
            <a:r>
              <a:rPr lang="en-US" altLang="zh-CN"/>
              <a:t>”</a:t>
            </a:r>
            <a:r>
              <a:rPr lang="zh-CN" altLang="en-US"/>
              <a:t>科目。</a:t>
            </a:r>
            <a:endParaRPr lang="zh-CN" altLang="en-US"/>
          </a:p>
        </p:txBody>
      </p:sp>
    </p:spTree>
    <p:custDataLst>
      <p:tags r:id="rId6"/>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经营收入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58545" y="1698625"/>
            <a:ext cx="9548495" cy="44653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收入”科目核算事业单位在专业业务活动及其辅助活动之外开展非独立核算经营活动取得的收入。本科目应当按照经营活动类别、项目和收入来源等进行明细核算。期末结转后,本科目应无余额。只有事业单位适用,行政单位没有本科目。
经营收入应当在提供服务或发出存货,同时收讫价款或者取得索取价款的凭据时,按照实际收到或应收的金额予以确认。
1.实现经营收入时,按照确定的收入金额,借记“银行存款”“应收账款”“应收票据”等科目,贷记本科目。涉及增值税业务的,相关账务处理参见“应交增值税”科目。
2.期末,将本科目本期发生额转入本期盈余,借记本科目,贷记“本期盈余”科目。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非同级财政拨款收入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43890" y="1419860"/>
            <a:ext cx="10619105" cy="30975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科目核算单位从非同级政府财政部门取得的经费拨款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包括从同级政府其他部门取得的横向转拨财政款、从上级或下级政府财政部门取得的经费拨款等。本科目应当按照本级横向转拨财政款和非本级财政拨款进行明细核算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并按照收入来源进行明细核算。期末结转后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本科目应无余额。它是行政和事业单位共同适用的科目。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事业单位因开展科研及其辅助活动从非同级政府财政部门取得的经费拨款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非同级财政拨款收入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53440" y="1419860"/>
            <a:ext cx="10409555" cy="25825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确认非同级财政拨款收入时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按照应收或实际收到的金额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某行政单位取得从本级其他横向部门转拨的财政款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149350" y="3981450"/>
          <a:ext cx="10048240" cy="2273935"/>
        </p:xfrm>
        <a:graphic>
          <a:graphicData uri="http://schemas.openxmlformats.org/drawingml/2006/table">
            <a:tbl>
              <a:tblPr/>
              <a:tblGrid>
                <a:gridCol w="5561330"/>
                <a:gridCol w="4486910"/>
              </a:tblGrid>
              <a:tr h="59880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751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850 000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贷:非同级财政拨款收入——本级横向转拨财政款	                 850 000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非同级财政拨款预算收入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850 000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84300"/>
            <a:ext cx="10951845" cy="24104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“投资收益”科目核算事业单位股权投资和债券投资所实现的收益或发生的损失。本科目应当按照投资的种类等进行明细核算。只有事业单位适用本科目,行政单位不适用。
1.收到短期投资持有期间的利息,按照实际收到的金额,借记“银行存款”科目,贷记“投资收益”科目。期末结转后,本科目应无余额。
【例16-12】 某事业单位收回短期投资持有期间利息75 000元。财会部门根据有关凭证,应做账务处理如下: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67000" y="3429000"/>
          <a:ext cx="7394575" cy="1610360"/>
        </p:xfrm>
        <a:graphic>
          <a:graphicData uri="http://schemas.openxmlformats.org/drawingml/2006/table">
            <a:tbl>
              <a:tblPr/>
              <a:tblGrid>
                <a:gridCol w="3305175"/>
                <a:gridCol w="4089400"/>
              </a:tblGrid>
              <a:tr h="45656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5379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75 000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贷:投资收益	75 000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投资预算收益</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79450" y="1384300"/>
            <a:ext cx="11055350" cy="20447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出售或到期收回短期债券本息,按照实际收到的金额,借记“银行存款”科目,按照出售或收回短期投资的成本,贷记“短期投资”科目,按照其差额,贷记或借记本科目。涉及增值税业务的,相关账务处理参见“应交增值税”科目。
【例16-13】 某事业单位收回本年度短期投资本息金额55 000元,其中取得债权投资成本50 000元。财会部门根据有关凭证,应做账务处理如下: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11300" y="3429000"/>
          <a:ext cx="7844155" cy="1955800"/>
        </p:xfrm>
        <a:graphic>
          <a:graphicData uri="http://schemas.openxmlformats.org/drawingml/2006/table">
            <a:tbl>
              <a:tblPr/>
              <a:tblGrid>
                <a:gridCol w="3450590"/>
                <a:gridCol w="4393565"/>
              </a:tblGrid>
              <a:tr h="51498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4081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55 000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贷:短期投资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投资收益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投资预算收益</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061085" y="1090295"/>
            <a:ext cx="10142855" cy="501205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收入是指报告期内导致行政事业单位净资产增加的、含有服务潜力或者经济利益的经济资源的流入。收入的确认应当同时满足以下条件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与收入相关的含有服务潜力或者经济利益的经济资源很可能流入政府会计主体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含有服务或者经济利益的经济资源流入会导致政府会计主体资产增加或者负债减少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流入金额能够可靠地计量。符合收入定义和收入确认条件的项目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列入收入费用表。事业单位收入包括财政拨款收入、事业收入、上级补助收入、附属单位上缴收入、经营收入、非同级财政拨款收入、投资收益、捐赠收入、利息收入、租金收入、其他收入。行政单位收入包括财政拨款收入、非同级财政拨款收入、捐赠收入、利息收入、租金收入、其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一、财政拨款收入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科目核算单位从同级政府财政部门取得的各类财政拨款。本科目可按照一般公共预算财政拨款、政府性基金预算财政拨款等拨款种类进行明细核算。期末结转后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本科目应无余额。行政事业单位都适用本科目。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同级政府财政部门预拨的下期预算款和没有纳入预算的暂付款项以及采用实拨资金方式通过本单位转拨给下属单位的财政拨款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384300"/>
            <a:ext cx="11182350" cy="20440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持有的分期付息、一次还本的长期债券投资,按期确认利息收入时,按照计算确定的应收未收利息,借记“应收利息”科目,贷记本科目;持有的到期一次还本付息的债券投资,按期确认利息收入时,按照计算确定的应收未收利息,借记“长期债券投资——应计利息”科目,贷记本科目。
【例16-14】 某事业单位持有一笔分期付息、一次还本的长期债券投资,按照计算确定该笔债券的本期应收未收利息为13 000元。财会部门根据有关凭证,应做账务处理如下: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20900" y="3416300"/>
          <a:ext cx="7475855" cy="1855470"/>
        </p:xfrm>
        <a:graphic>
          <a:graphicData uri="http://schemas.openxmlformats.org/drawingml/2006/table">
            <a:tbl>
              <a:tblPr/>
              <a:tblGrid>
                <a:gridCol w="5159375"/>
                <a:gridCol w="2316480"/>
              </a:tblGrid>
              <a:tr h="751840">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036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借:应收利息	13 000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贷:投资收益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0080" y="1654810"/>
            <a:ext cx="10942320" cy="9188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【例16-15】 某事业单位持有一笔一次还本付息的长期债券投资,按照计算确定该笔债券的本期利息收入为13 000元。财会部门根据有关凭证,应做账务处理如下: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51000" y="3008630"/>
          <a:ext cx="7010400" cy="1409700"/>
        </p:xfrm>
        <a:graphic>
          <a:graphicData uri="http://schemas.openxmlformats.org/drawingml/2006/table">
            <a:tbl>
              <a:tblPr/>
              <a:tblGrid>
                <a:gridCol w="4913630"/>
                <a:gridCol w="2096770"/>
              </a:tblGrid>
              <a:tr h="32067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8902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借:长期债券投资——应计利息	13 000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贷:投资收益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17855" y="1480185"/>
            <a:ext cx="10346690" cy="23742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出售长期债券投资或到期收回长期债券投资本息,按照实际收到的金额,借记“银行存款”等科目,按照债券初始投资成本和已计未收利息金额,贷记“长期债券投资——成本、应计利息”科目[到期一次还本付息债券]或“长期债券投资”“应收利息”科目[分期付息债券],按照其差额,贷记或借记本科目。涉及增值税业务的,相关账务处理参见“应交增值税”科目。
【例16-16】 某事业单位出售上年购买的一次还本付息债券投资,实际收到本息金额155 000元,其中初始投资成本150 000元,已计未收利息5 000元。财会部门根据有关凭证,应做账务处理如下: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844550" y="3615055"/>
          <a:ext cx="9517380" cy="2499360"/>
        </p:xfrm>
        <a:graphic>
          <a:graphicData uri="http://schemas.openxmlformats.org/drawingml/2006/table">
            <a:tbl>
              <a:tblPr/>
              <a:tblGrid>
                <a:gridCol w="4914265"/>
                <a:gridCol w="4603115"/>
              </a:tblGrid>
              <a:tr h="439420">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5994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借:银行存款	155 000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贷:长期债券投资——成本 150 000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长期债券投资——应计利息	5 000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155 000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1143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其他结余</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投资预算收益</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73405" y="1384300"/>
            <a:ext cx="11340465" cy="169164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采用成本法核算的长期股权投资持有期间被投资单位宣告分派现金股利或利润时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按照宣告分派的现金股利或利润中属于单位应享有的份额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应收股利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【例16-17】 某事业单位采用成本法核算长期股权投资,被投资单位宣告分派现金股利10 000元。财会部门根据有关凭证,应做账务处理如下: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92300" y="2810510"/>
          <a:ext cx="6832600" cy="1231900"/>
        </p:xfrm>
        <a:graphic>
          <a:graphicData uri="http://schemas.openxmlformats.org/drawingml/2006/table">
            <a:tbl>
              <a:tblPr/>
              <a:tblGrid>
                <a:gridCol w="4773295"/>
                <a:gridCol w="2059305"/>
              </a:tblGrid>
              <a:tr h="48514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74676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借:应收股利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贷:投资收益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779780" y="4481830"/>
            <a:ext cx="10737850" cy="1668780"/>
          </a:xfrm>
          <a:prstGeom prst="rect">
            <a:avLst/>
          </a:prstGeom>
        </p:spPr>
        <p:txBody>
          <a:bodyPr>
            <a:noAutofit/>
          </a:bodyPr>
          <a:p>
            <a:pPr indent="0" defTabSz="266700" fontAlgn="auto">
              <a:lnSpc>
                <a:spcPct val="100000"/>
              </a:lnSpc>
              <a:spcBef>
                <a:spcPct val="0"/>
              </a:spcBef>
              <a:spcAft>
                <a:spcPct val="0"/>
              </a:spcAft>
            </a:pPr>
            <a:r>
              <a:rPr lang="en-US" altLang="zh-CN"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采用权益法核算的长期股权投资持有期间,按照应享有或应分担的被投资单位实现的净损益的份额,借记或贷记“长期股权投资——损益调整”科目,贷记或借记本科目;被投资单位发生净亏损但以后年度又实现净利润的,单位在其收益分享额弥补未确认的亏损分担额等后,恢复确认投资收益,借记“长期股权投资——损益调整”科目,贷记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投资收益</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83565" y="1384300"/>
            <a:ext cx="11151235" cy="10883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【例16-18】 某事业单位采用权益法核算长期股权投资,按照被投资单位实现的净损益份额计算应确认亏损分担额180 000元。财会部门根据有关凭证,应做账务处理如下: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39900" y="2463800"/>
          <a:ext cx="7920990" cy="1307465"/>
        </p:xfrm>
        <a:graphic>
          <a:graphicData uri="http://schemas.openxmlformats.org/drawingml/2006/table">
            <a:tbl>
              <a:tblPr/>
              <a:tblGrid>
                <a:gridCol w="6016625"/>
                <a:gridCol w="1904365"/>
              </a:tblGrid>
              <a:tr h="53784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76962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借:投资收益	180 000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贷:长期股权投资——损益调整	180 000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979805" y="4304030"/>
            <a:ext cx="10253980" cy="1298575"/>
          </a:xfrm>
          <a:prstGeom prst="rect">
            <a:avLst/>
          </a:prstGeom>
        </p:spPr>
        <p:txBody>
          <a:bodyPr>
            <a:noAutofit/>
          </a:bodyPr>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   6.</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按照规定处置长期股权投资时有关投资收益的账务处理</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参见“长期股权投资”科目。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7.</a:t>
            </a:r>
            <a:r>
              <a:rPr lang="zh-CN" altLang="en-US">
                <a:solidFill>
                  <a:srgbClr val="000000"/>
                </a:solidFill>
                <a:latin typeface="微软雅黑" panose="020B0503020204020204" charset="-122"/>
                <a:ea typeface="微软雅黑" panose="020B0503020204020204" charset="-122"/>
                <a:cs typeface="微软雅黑" panose="020B0503020204020204" charset="-122"/>
              </a:rPr>
              <a:t>期末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借记或贷记本科目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贷记或借记“本期盈余”科目。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捐赠收入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457835" y="1471295"/>
            <a:ext cx="11129645" cy="25317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“捐赠收入”科目核算单位接受其他单位或者个人捐赠取得的收入。本科目应当按照捐赠资产的用途和捐赠单位等进行明细核算。期末结转后,本科目应无余额。本科目适用于行政与事业单位。
1.接受捐赠的货币资金,按照实际收到的金额,借记“银行存款”“库存现金”等科目,贷记本科目。单位取得捐赠的货币资金按规定应当上缴财政的，应通过“应缴财政款”进行相关财务会计处理，预算会计不做处理。
【例16-19】 某事业单位收到捐赠款30 000元。财会部门根据有关凭证,应做账务处理如下: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740535" y="4097020"/>
          <a:ext cx="8619490" cy="1921510"/>
        </p:xfrm>
        <a:graphic>
          <a:graphicData uri="http://schemas.openxmlformats.org/drawingml/2006/table">
            <a:tbl>
              <a:tblPr/>
              <a:tblGrid>
                <a:gridCol w="2710180"/>
                <a:gridCol w="5909310"/>
              </a:tblGrid>
              <a:tr h="64325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7825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贷:捐赠收入30 000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捐赠收入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捐赠收入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457835" y="1471295"/>
            <a:ext cx="11129645" cy="34359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接受捐赠的存货、固定资产等非现金资产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按照确定的成本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按照发生的相关税费、运输费等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贷记本科目。相关业务参考固定资产核算。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接受捐赠的资产按照名义金额入账的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按照名义金额借记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按照发生的相关税费、运输费等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等科目。相关业务参考固定资产核算。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9" name="组合 18"/>
          <p:cNvGrpSpPr/>
          <p:nvPr userDrawn="1">
            <p:custDataLst>
              <p:tags r:id="rId1"/>
            </p:custDataLst>
          </p:nvPr>
        </p:nvGrpSpPr>
        <p:grpSpPr>
          <a:xfrm>
            <a:off x="4001597" y="6045200"/>
            <a:ext cx="8190403" cy="812800"/>
            <a:chOff x="4001597" y="5613400"/>
            <a:chExt cx="8190403" cy="1244600"/>
          </a:xfrm>
        </p:grpSpPr>
        <p:sp>
          <p:nvSpPr>
            <p:cNvPr id="20"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1" name="等腰三角形 20"/>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九、</a:t>
            </a:r>
            <a:r>
              <a:rPr dirty="0" err="1">
                <a:solidFill>
                  <a:schemeClr val="dk1"/>
                </a:solidFill>
                <a:latin typeface="汉仪旗黑-85S" panose="00020600040101010101" charset="-128"/>
                <a:ea typeface="汉仪旗黑-85S" panose="00020600040101010101" charset="-128"/>
                <a:sym typeface="微软雅黑" panose="020B0503020204020204" charset="-122"/>
              </a:rPr>
              <a:t>利息收入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7" name="文本框 16"/>
          <p:cNvSpPr txBox="1"/>
          <p:nvPr/>
        </p:nvSpPr>
        <p:spPr>
          <a:xfrm>
            <a:off x="702945" y="1536065"/>
            <a:ext cx="10523855" cy="1896745"/>
          </a:xfrm>
          <a:prstGeom prst="rect">
            <a:avLst/>
          </a:prstGeom>
          <a:noFill/>
        </p:spPr>
        <p:txBody>
          <a:bodyPr wrap="square" rtlCol="0" anchor="t">
            <a:noAutofit/>
          </a:bodyPr>
          <a:p>
            <a:pPr indent="0" fontAlgn="auto">
              <a:lnSpc>
                <a:spcPct val="150000"/>
              </a:lnSpc>
            </a:pPr>
            <a:r>
              <a:rPr lang="zh-CN" altLang="en-US"/>
              <a:t>　</a:t>
            </a:r>
            <a:r>
              <a:rPr lang="en-US" altLang="zh-CN"/>
              <a:t>“</a:t>
            </a:r>
            <a:r>
              <a:rPr lang="zh-CN" altLang="en-US"/>
              <a:t>利息收入</a:t>
            </a:r>
            <a:r>
              <a:rPr lang="en-US" altLang="zh-CN"/>
              <a:t>”</a:t>
            </a:r>
            <a:r>
              <a:rPr lang="zh-CN" altLang="en-US"/>
              <a:t>科目核算单位取得的银行存款利息收入。期末结转后</a:t>
            </a:r>
            <a:r>
              <a:rPr lang="en-US" altLang="zh-CN"/>
              <a:t>,</a:t>
            </a:r>
            <a:r>
              <a:rPr lang="zh-CN" altLang="en-US"/>
              <a:t>本科目应无余额。本科目适用于行政与事业单位。</a:t>
            </a:r>
            <a:endParaRPr lang="zh-CN" altLang="en-US"/>
          </a:p>
          <a:p>
            <a:pPr indent="0" fontAlgn="auto">
              <a:lnSpc>
                <a:spcPct val="150000"/>
              </a:lnSpc>
            </a:pPr>
            <a:r>
              <a:rPr lang="zh-CN" altLang="en-US"/>
              <a:t>　　</a:t>
            </a:r>
            <a:r>
              <a:rPr lang="en-US" altLang="zh-CN"/>
              <a:t>1.</a:t>
            </a:r>
            <a:r>
              <a:rPr lang="zh-CN" altLang="en-US"/>
              <a:t>取得银行存款利息时</a:t>
            </a:r>
            <a:r>
              <a:rPr lang="en-US" altLang="zh-CN"/>
              <a:t>,</a:t>
            </a:r>
            <a:r>
              <a:rPr lang="zh-CN" altLang="en-US"/>
              <a:t>按照实际收到的金额</a:t>
            </a:r>
            <a:r>
              <a:rPr lang="en-US" altLang="zh-CN"/>
              <a:t>,</a:t>
            </a:r>
            <a:r>
              <a:rPr lang="zh-CN" altLang="en-US"/>
              <a:t>借记</a:t>
            </a:r>
            <a:r>
              <a:rPr lang="en-US" altLang="zh-CN"/>
              <a:t>“</a:t>
            </a:r>
            <a:r>
              <a:rPr lang="zh-CN" altLang="en-US"/>
              <a:t>银行存款</a:t>
            </a:r>
            <a:r>
              <a:rPr lang="en-US" altLang="zh-CN"/>
              <a:t>”</a:t>
            </a:r>
            <a:r>
              <a:rPr lang="zh-CN" altLang="en-US"/>
              <a:t>科目</a:t>
            </a:r>
            <a:r>
              <a:rPr lang="en-US" altLang="zh-CN"/>
              <a:t>,</a:t>
            </a:r>
            <a:r>
              <a:rPr lang="zh-CN" altLang="en-US"/>
              <a:t>贷记本科目。</a:t>
            </a:r>
            <a:endParaRPr lang="zh-CN" altLang="en-US"/>
          </a:p>
          <a:p>
            <a:pPr indent="0" fontAlgn="auto">
              <a:lnSpc>
                <a:spcPct val="150000"/>
              </a:lnSpc>
            </a:pPr>
            <a:r>
              <a:rPr lang="zh-CN" altLang="en-US"/>
              <a:t>　　【例</a:t>
            </a:r>
            <a:r>
              <a:rPr lang="en-US" altLang="zh-CN"/>
              <a:t>16-20</a:t>
            </a:r>
            <a:r>
              <a:rPr lang="zh-CN" altLang="en-US"/>
              <a:t>】　</a:t>
            </a:r>
            <a:r>
              <a:rPr lang="en-US" altLang="zh-CN"/>
              <a:t> </a:t>
            </a:r>
            <a:r>
              <a:rPr lang="zh-CN" altLang="en-US"/>
              <a:t>某事业单位收到银行存款利息</a:t>
            </a:r>
            <a:r>
              <a:rPr lang="en-US" altLang="zh-CN"/>
              <a:t>2 000</a:t>
            </a:r>
            <a:r>
              <a:rPr lang="zh-CN" altLang="en-US"/>
              <a:t>元。财会部门根据有关凭证</a:t>
            </a:r>
            <a:r>
              <a:rPr lang="en-US" altLang="zh-CN"/>
              <a:t>,</a:t>
            </a:r>
            <a:r>
              <a:rPr lang="zh-CN" altLang="en-US"/>
              <a:t>应做账务处理如下</a:t>
            </a:r>
            <a:r>
              <a:rPr lang="en-US" altLang="zh-CN"/>
              <a:t>:</a:t>
            </a:r>
            <a:endParaRPr lang="zh-CN" altLang="en-US"/>
          </a:p>
        </p:txBody>
      </p:sp>
      <p:graphicFrame>
        <p:nvGraphicFramePr>
          <p:cNvPr id="18" name="表格 17"/>
          <p:cNvGraphicFramePr/>
          <p:nvPr>
            <p:custDataLst>
              <p:tags r:id="rId7"/>
            </p:custDataLst>
          </p:nvPr>
        </p:nvGraphicFramePr>
        <p:xfrm>
          <a:off x="1144905" y="3432810"/>
          <a:ext cx="8371205" cy="1734820"/>
        </p:xfrm>
        <a:graphic>
          <a:graphicData uri="http://schemas.openxmlformats.org/drawingml/2006/table">
            <a:tbl>
              <a:tblPr/>
              <a:tblGrid>
                <a:gridCol w="2562860"/>
                <a:gridCol w="5808345"/>
              </a:tblGrid>
              <a:tr h="48260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5222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贷:利息收入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利息收入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22" name="文本框 21"/>
          <p:cNvSpPr txBox="1"/>
          <p:nvPr/>
        </p:nvSpPr>
        <p:spPr>
          <a:xfrm>
            <a:off x="1144905" y="5336540"/>
            <a:ext cx="9702800" cy="614680"/>
          </a:xfrm>
          <a:prstGeom prst="rect">
            <a:avLst/>
          </a:prstGeom>
          <a:noFill/>
        </p:spPr>
        <p:txBody>
          <a:bodyPr wrap="square" rtlCol="0" anchor="t">
            <a:noAutofit/>
          </a:bodyPr>
          <a:p>
            <a:r>
              <a:rPr lang="en-US" altLang="zh-CN"/>
              <a:t>2.</a:t>
            </a:r>
            <a:r>
              <a:rPr lang="zh-CN" altLang="en-US"/>
              <a:t>期末</a:t>
            </a:r>
            <a:r>
              <a:rPr lang="en-US" altLang="zh-CN"/>
              <a:t>,</a:t>
            </a:r>
            <a:r>
              <a:rPr lang="zh-CN" altLang="en-US"/>
              <a:t>将本科目本期发生额转入本期盈余</a:t>
            </a:r>
            <a:r>
              <a:rPr lang="en-US" altLang="zh-CN"/>
              <a:t>,</a:t>
            </a:r>
            <a:r>
              <a:rPr lang="zh-CN" altLang="en-US"/>
              <a:t>借记本科目</a:t>
            </a:r>
            <a:r>
              <a:rPr lang="en-US" altLang="zh-CN"/>
              <a:t>,</a:t>
            </a:r>
            <a:r>
              <a:rPr lang="zh-CN" altLang="en-US"/>
              <a:t>贷记</a:t>
            </a:r>
            <a:r>
              <a:rPr lang="en-US" altLang="zh-CN"/>
              <a:t>“</a:t>
            </a:r>
            <a:r>
              <a:rPr lang="zh-CN" altLang="en-US"/>
              <a:t>本期盈余</a:t>
            </a:r>
            <a:r>
              <a:rPr lang="en-US" altLang="zh-CN"/>
              <a:t>”</a:t>
            </a:r>
            <a:r>
              <a:rPr lang="zh-CN" altLang="en-US"/>
              <a:t>科目。</a:t>
            </a:r>
            <a:endParaRPr lang="zh-CN" altLang="en-US"/>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十、</a:t>
            </a:r>
            <a:r>
              <a:rPr dirty="0" err="1">
                <a:solidFill>
                  <a:schemeClr val="dk1"/>
                </a:solidFill>
                <a:latin typeface="汉仪旗黑-85S" panose="00020600040101010101" charset="-128"/>
                <a:ea typeface="汉仪旗黑-85S" panose="00020600040101010101" charset="-128"/>
                <a:sym typeface="微软雅黑" panose="020B0503020204020204" charset="-122"/>
              </a:rPr>
              <a:t>租金收入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文本框 4"/>
          <p:cNvSpPr txBox="1"/>
          <p:nvPr/>
        </p:nvSpPr>
        <p:spPr>
          <a:xfrm>
            <a:off x="1053465" y="1536065"/>
            <a:ext cx="10516870" cy="4956175"/>
          </a:xfrm>
          <a:prstGeom prst="rect">
            <a:avLst/>
          </a:prstGeom>
        </p:spPr>
        <p:txBody>
          <a:bodyPr>
            <a:noAutofit/>
          </a:bodyPr>
          <a:p>
            <a:pPr indent="0" defTabSz="266700" fontAlgn="auto">
              <a:lnSpc>
                <a:spcPct val="150000"/>
              </a:lnSpc>
              <a:spcBef>
                <a:spcPct val="0"/>
              </a:spcBef>
              <a:spcAft>
                <a:spcPct val="0"/>
              </a:spcAft>
            </a:pPr>
            <a:r>
              <a:rPr lang="zh-CN" altLang="en-US" sz="1600">
                <a:solidFill>
                  <a:srgbClr val="000000"/>
                </a:solidFill>
                <a:latin typeface="方正书宋_GBK"/>
                <a:ea typeface="方正书宋_GBK"/>
              </a:rPr>
              <a:t>　</a:t>
            </a:r>
            <a:r>
              <a:rPr lang="zh-CN" altLang="en-US">
                <a:solidFill>
                  <a:srgbClr val="000000"/>
                </a:solidFill>
                <a:latin typeface="微软雅黑" panose="020B0503020204020204" charset="-122"/>
                <a:ea typeface="微软雅黑" panose="020B0503020204020204" charset="-122"/>
                <a:cs typeface="微软雅黑" panose="020B0503020204020204" charset="-122"/>
              </a:rPr>
              <a:t>“租金收入”科目核算单位经批准利用国有资产出租取得并按照规定纳入本单位预算管理的租金收入。本科目应当按照出租国有资产类别和收入来源等进行明细核算。期末结转后</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本科目应无余额。本科目适用于行政与事业单位。</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国有资产出租收入</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应当在租赁期内各个期间按照直线法予以确认。</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采用预收租金方式的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预收租金时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按照收到的金额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借记“银行存款”等科目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贷记“预收账款”科目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分期确认租金收入时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按照各期租金金额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借记“预收账款”科目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采用后付租金方式的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每期确认租金收入时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按照各期租金金额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借记“应收账款”科目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收到租金时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按照实际收到的金额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借记“银行存款”等科目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贷记“应收账款”科目。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采用分期收取租金方式的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每期收取租金时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按照租金金额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借记“银行存款”等科目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涉及增值税业务的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相关账务处理参见“应交增值税”科目。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十、</a:t>
            </a:r>
            <a:r>
              <a:rPr dirty="0" err="1">
                <a:solidFill>
                  <a:schemeClr val="dk1"/>
                </a:solidFill>
                <a:latin typeface="汉仪旗黑-85S" panose="00020600040101010101" charset="-128"/>
                <a:ea typeface="汉仪旗黑-85S" panose="00020600040101010101" charset="-128"/>
                <a:sym typeface="微软雅黑" panose="020B0503020204020204" charset="-122"/>
              </a:rPr>
              <a:t>租金收入</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文本框 4"/>
          <p:cNvSpPr txBox="1"/>
          <p:nvPr/>
        </p:nvSpPr>
        <p:spPr>
          <a:xfrm>
            <a:off x="727710" y="1536065"/>
            <a:ext cx="10842625" cy="929640"/>
          </a:xfrm>
          <a:prstGeom prst="rect">
            <a:avLst/>
          </a:prstGeom>
        </p:spPr>
        <p:txBody>
          <a:bodyPr>
            <a:noAutofit/>
          </a:bodyPr>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【例</a:t>
            </a:r>
            <a:r>
              <a:rPr lang="en-US" altLang="zh-CN">
                <a:solidFill>
                  <a:srgbClr val="000000"/>
                </a:solidFill>
                <a:latin typeface="微软雅黑" panose="020B0503020204020204" charset="-122"/>
                <a:ea typeface="微软雅黑" panose="020B0503020204020204" charset="-122"/>
                <a:cs typeface="微软雅黑" panose="020B0503020204020204" charset="-122"/>
              </a:rPr>
              <a:t>16-21</a:t>
            </a: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 </a:t>
            </a:r>
            <a:r>
              <a:rPr lang="zh-CN" altLang="en-US">
                <a:solidFill>
                  <a:srgbClr val="000000"/>
                </a:solidFill>
                <a:latin typeface="微软雅黑" panose="020B0503020204020204" charset="-122"/>
                <a:ea typeface="微软雅黑" panose="020B0503020204020204" charset="-122"/>
                <a:cs typeface="微软雅黑" panose="020B0503020204020204" charset="-122"/>
              </a:rPr>
              <a:t>某事业单位出租房屋预收</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个月房租</a:t>
            </a:r>
            <a:r>
              <a:rPr lang="en-US" altLang="zh-CN">
                <a:solidFill>
                  <a:srgbClr val="000000"/>
                </a:solidFill>
                <a:latin typeface="微软雅黑" panose="020B0503020204020204" charset="-122"/>
                <a:ea typeface="微软雅黑" panose="020B0503020204020204" charset="-122"/>
                <a:cs typeface="微软雅黑" panose="020B0503020204020204" charset="-122"/>
              </a:rPr>
              <a:t>21 000</a:t>
            </a:r>
            <a:r>
              <a:rPr lang="zh-CN" altLang="en-US">
                <a:solidFill>
                  <a:srgbClr val="000000"/>
                </a:solidFill>
                <a:latin typeface="微软雅黑" panose="020B0503020204020204" charset="-122"/>
                <a:ea typeface="微软雅黑" panose="020B0503020204020204" charset="-122"/>
                <a:cs typeface="微软雅黑" panose="020B0503020204020204" charset="-122"/>
              </a:rPr>
              <a:t>元</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每个月</a:t>
            </a:r>
            <a:r>
              <a:rPr lang="en-US" altLang="zh-CN">
                <a:solidFill>
                  <a:srgbClr val="000000"/>
                </a:solidFill>
                <a:latin typeface="微软雅黑" panose="020B0503020204020204" charset="-122"/>
                <a:ea typeface="微软雅黑" panose="020B0503020204020204" charset="-122"/>
                <a:cs typeface="微软雅黑" panose="020B0503020204020204" charset="-122"/>
              </a:rPr>
              <a:t>7 000</a:t>
            </a:r>
            <a:r>
              <a:rPr lang="zh-CN" altLang="en-US">
                <a:solidFill>
                  <a:srgbClr val="000000"/>
                </a:solidFill>
                <a:latin typeface="微软雅黑" panose="020B0503020204020204" charset="-122"/>
                <a:ea typeface="微软雅黑" panose="020B0503020204020204" charset="-122"/>
                <a:cs typeface="微软雅黑" panose="020B0503020204020204" charset="-122"/>
              </a:rPr>
              <a:t>元</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。财会部门根据有关凭证</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应做账务处理如下</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7"/>
            </p:custDataLst>
          </p:nvPr>
        </p:nvGraphicFramePr>
        <p:xfrm>
          <a:off x="1169670" y="2429510"/>
          <a:ext cx="9143365" cy="2573020"/>
        </p:xfrm>
        <a:graphic>
          <a:graphicData uri="http://schemas.openxmlformats.org/drawingml/2006/table">
            <a:tbl>
              <a:tblPr/>
              <a:tblGrid>
                <a:gridCol w="4833620"/>
                <a:gridCol w="4309745"/>
              </a:tblGrid>
              <a:tr h="323215">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24980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预收时: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借:银行存款	21 000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贷:预收账款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21 000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每月确认时: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借:预收账款	7 000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贷:租金收入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7 000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预收时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21 000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其他预算收入</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租金收入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21 000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每月确认时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1027430" y="5238115"/>
            <a:ext cx="9285605" cy="683895"/>
          </a:xfrm>
          <a:prstGeom prst="rect">
            <a:avLst/>
          </a:prstGeom>
        </p:spPr>
        <p:txBody>
          <a:bodyPr>
            <a:noAutofit/>
          </a:bodyPr>
          <a:p>
            <a:pPr marL="0" indent="0" defTabSz="266700">
              <a:lnSpc>
                <a:spcPts val="17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期末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贷记“本期盈余”科目。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69950" y="1371600"/>
            <a:ext cx="10714990" cy="2213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财政直接支付方式下,根据收到的“财政直接支付入账通知书”及相关原始凭证,按照通知书中的直接支付入账金额,借记“库存物品”“固定资产”“业务活动费用”“单位管理费用”“应付职工薪酬”等科目,贷记本科目。涉及增值税业务的,相关账务处理参见“应交增值税”科目。
【例16-1】 某行政单位采用财政直接支付方式购置某项目通用设备一台50 000元,收到“财政直接支付入账通知书”及相关原始凭证。财会部门根据有关凭证,应做账务处理如下: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297940" y="3429000"/>
          <a:ext cx="9009380" cy="1896745"/>
        </p:xfrm>
        <a:graphic>
          <a:graphicData uri="http://schemas.openxmlformats.org/drawingml/2006/table">
            <a:tbl>
              <a:tblPr/>
              <a:tblGrid>
                <a:gridCol w="4759960"/>
                <a:gridCol w="4249420"/>
              </a:tblGrid>
              <a:tr h="49911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9763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借:固定资产——通用设备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贷:财政拨款收入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十一、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其他收入</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248178"/>
            <a:ext cx="7664123" cy="37327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科目核算单位取得的除财政拨款收入、事业收入、上级补助收入、附属单位上缴收入、经营收入、非同级财政拨款收入、投资收益、捐赠收入、利息收入、租金收入以外的各项收入,包括现金盘盈收入、按照规定纳入单位预算管理的科技成果转化收入、行政单位收回已核销的其他应收款、无法偿付的应付及预收款项、置换换出资产评估增值等。本科目应当按照其他收入的类别、来源等进行明细核算。本科目适用于行政与事业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其他收入的主要账务处理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4050" y="1414780"/>
            <a:ext cx="10283190" cy="21520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现金盘盈收入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每日现金账款核对中发现的现金溢余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属于无法查明原因的部分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报经批准后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某事业单位在每日现金盘点中发现现金溢余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经批准属于无法查明原因。财会部门根据有关凭证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193800" y="3429000"/>
          <a:ext cx="9499600" cy="3055620"/>
        </p:xfrm>
        <a:graphic>
          <a:graphicData uri="http://schemas.openxmlformats.org/drawingml/2006/table">
            <a:tbl>
              <a:tblPr/>
              <a:tblGrid>
                <a:gridCol w="4749800"/>
                <a:gridCol w="4749800"/>
              </a:tblGrid>
              <a:tr h="40322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65239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发现盘盈时: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借:库存现金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贷:待处理财产损溢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批准后:</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借:待处理财产损溢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贷:其他收入——现金盘盈收入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发现盘盈时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500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批准后</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其他收入的主要账务处理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4050" y="1414780"/>
            <a:ext cx="11080750" cy="3202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科技成果转化收入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单位科技成果转化所取得的收入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按照规定留归本单位的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按照所取得收入扣除相关费用之后的净收益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收回已核销的其他应收款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行政单位已核销的其他应收款在以后期间收回的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按照实际收回的金额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某行政单位收回已核销的其他应收款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2463800" y="4419600"/>
          <a:ext cx="7731760" cy="1844040"/>
        </p:xfrm>
        <a:graphic>
          <a:graphicData uri="http://schemas.openxmlformats.org/drawingml/2006/table">
            <a:tbl>
              <a:tblPr/>
              <a:tblGrid>
                <a:gridCol w="3268345"/>
                <a:gridCol w="4463415"/>
              </a:tblGrid>
              <a:tr h="68326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6078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其他收入的主要账务处理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16915" y="1414780"/>
            <a:ext cx="11017885" cy="22466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无法偿付的应付及预收款项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无法偿付或债权人豁免偿还的应付账款、预收账款、其他应付款及长期应付款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某事业单位经核查无法偿付应付账款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844800" y="3657600"/>
          <a:ext cx="5689600" cy="1714500"/>
        </p:xfrm>
        <a:graphic>
          <a:graphicData uri="http://schemas.openxmlformats.org/drawingml/2006/table">
            <a:tbl>
              <a:tblPr/>
              <a:tblGrid>
                <a:gridCol w="3860800"/>
                <a:gridCol w="1828800"/>
              </a:tblGrid>
              <a:tr h="701040">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13460">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借:应付账款	20 000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贷:其他收入	20 000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rPr>
                        <a:t>—</a:t>
                      </a:r>
                      <a:endParaRPr lang="en-US" altLang="zh-CN" sz="17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其他收入的主要账务处理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63575" y="1414780"/>
            <a:ext cx="11071225" cy="30556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置换换出资产评估增值</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资产置换过程中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换出资产评估增值的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按照评估价值高于资产账面价值或账面余额的金额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借记有关科目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贷记本科目。具体账务处理参见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以未入账的无形资产取得的长期股权投资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按照评估价值加相关税费作为投资成本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按照发生的相关税费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某事业单位以未入账的长期股权投资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按照评估价值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元和相关税费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元作为投资成本。财会部门根据有关凭证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729740" y="4523740"/>
          <a:ext cx="8484235" cy="1976755"/>
        </p:xfrm>
        <a:graphic>
          <a:graphicData uri="http://schemas.openxmlformats.org/drawingml/2006/table">
            <a:tbl>
              <a:tblPr/>
              <a:tblGrid>
                <a:gridCol w="3190875"/>
                <a:gridCol w="5293360"/>
              </a:tblGrid>
              <a:tr h="422275">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5448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借:长期股权投资 51 000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贷:银行存款	   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其他收入	   50 000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投资支出</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其他收入的主要账务处理</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63575" y="2186940"/>
            <a:ext cx="11071225" cy="30556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确认上面以外的其他收入时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按照应收或实际收到的金额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贷记本科目。涉及增值税业务的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505585" y="1270635"/>
            <a:ext cx="9117965" cy="47745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费用是指报告期内导致行政事业单位净资产减少的、含有服务潜力或者经济利益的经济资源的流出。费用的确认应当同时满足以下条件:与费用相关的含有服务潜力或者经济利益的经济资源很可能流出政府会计主体;含有服务潜力或者经济利益的经济资源流出会导致政府会计主体资产减少或者负债增加;流出金额能够可靠地计量。符合费用定义和费用确定条件的项目,应当列入费用表。事业单位的费用科目包括:业务活动费用、单位管理费用、经营费用、资产处置费用、上缴上级费用、对附属单位补助费用、所得税费用和其他费用。行政单位的费用科目包括:业务活动费用、资产处置费用和其他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85850" y="1591310"/>
            <a:ext cx="9850755" cy="43237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科目核算单位为实现其职能目标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依法履职或开展专业业务活动及其辅助活动所发生的各项费用。期末结转后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本科目应无余额。本科目是行政事业单位共同适用的科目。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本科目应当按照项目、服务或者业务类别、支付对象等进行明细核算。为了满足成本核算需要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本科目下还可按照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工资福利费用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商品和服务费用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对个人和家庭的补助费用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对企业补助费用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固定资产折旧费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无形资产摊销费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保障性住房折旧费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计提专用基金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等成本项目设置明细科目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归集能够直接计入业务活动或采用一定方法计算后计入业务活动的费用。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01700" y="1384300"/>
            <a:ext cx="9568815" cy="153225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1.为履职或开展业务活动人员计提的薪酬,按照计算确定的金额,借记本科目,贷记“应付职工薪酬”科目。
【例16-26】 某事业单位开展业务活动计提职工薪酬850 000元。财会部门根据有关凭证,应做账务处理如下: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80820" y="2794000"/>
          <a:ext cx="7244080" cy="1879600"/>
        </p:xfrm>
        <a:graphic>
          <a:graphicData uri="http://schemas.openxmlformats.org/drawingml/2006/table">
            <a:tbl>
              <a:tblPr/>
              <a:tblGrid>
                <a:gridCol w="5459730"/>
                <a:gridCol w="1784350"/>
              </a:tblGrid>
              <a:tr h="625475">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54125">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借:业务活动费用——工资福利费用850 000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贷:应付职工薪酬               	850 000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01040" y="1384300"/>
            <a:ext cx="10946130" cy="22047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为履职或开展业务活动发生的外部人员劳务费,按照计算确定的金额,借记本科目,按照代扣代缴个人所得税的金额,贷记“其他应交税费——应交个人所得税”科目,按照扣税后应付或实际支付的金额,贷记“其他应付款”“财政拨款收入”“零余额账户用款额度”“银行存款”等科目。
【例16-27】 某事业单位开展专业业务活动,通过直接支付发生的外部人员劳务费45 000元,代扣个人所得税1 000元。财会部门根据有关凭证,应做账务处理如下: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069340" y="3513455"/>
          <a:ext cx="8760460" cy="2150745"/>
        </p:xfrm>
        <a:graphic>
          <a:graphicData uri="http://schemas.openxmlformats.org/drawingml/2006/table">
            <a:tbl>
              <a:tblPr/>
              <a:tblGrid>
                <a:gridCol w="5094605"/>
                <a:gridCol w="3665855"/>
              </a:tblGrid>
              <a:tr h="415925">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财务会计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预算会计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34820">
                <a:tc>
                  <a:txBody>
                    <a:bodyPr/>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借:业务活动费用——商品和服务费用46 000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贷:其他应交税费——应交个人所得税1 000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财政拨款收入	                  45 000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r>
                        <a:rPr lang="zh-CN" sz="1700" spc="60">
                          <a:solidFill>
                            <a:schemeClr val="tx1"/>
                          </a:solidFill>
                          <a:latin typeface="微软雅黑" panose="020B0503020204020204" charset="-122"/>
                          <a:ea typeface="微软雅黑" panose="020B0503020204020204" charset="-122"/>
                          <a:cs typeface="微软雅黑" panose="020B0503020204020204" charset="-122"/>
                        </a:rPr>
                        <a:t>事业支出</a:t>
                      </a:r>
                      <a:r>
                        <a:rPr lang="zh-CN" altLang="en-US" sz="1700" spc="6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45 000</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r>
                        <a:rPr lang="zh-CN" sz="1700" spc="60">
                          <a:solidFill>
                            <a:schemeClr val="tx1"/>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6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45 000</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70255" y="1448435"/>
            <a:ext cx="10356215" cy="18732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财政授权支付方式下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根据收到的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财政授权支付额度到账通知书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按照通知书中的授权支付额度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某行政单位收到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财政授权支付额度到账通知书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通知授权支付额度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元到账。财会部门根据有关凭证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671320" y="3314700"/>
          <a:ext cx="9227185" cy="1546225"/>
        </p:xfrm>
        <a:graphic>
          <a:graphicData uri="http://schemas.openxmlformats.org/drawingml/2006/table">
            <a:tbl>
              <a:tblPr/>
              <a:tblGrid>
                <a:gridCol w="4238625"/>
                <a:gridCol w="4988560"/>
              </a:tblGrid>
              <a:tr h="35496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9126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借:零余额账户用款额度350 000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贷:财政拨款收入     350 000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84300"/>
            <a:ext cx="10517505" cy="20447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3.为履职或开展业务活动领用库存物品,以及动用发出相关政府储备物资,按照领用库存物品或发出相关政府储备物资的账面余额,借记本科目,贷记“库存物品”“政府储备物资”科目。
【例16-28】 某事业单位开展业务活动,领用库存物品1 000元。财会部门根据有关凭证,应做账务处理如下: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552700" y="2984500"/>
          <a:ext cx="6971665" cy="1909445"/>
        </p:xfrm>
        <a:graphic>
          <a:graphicData uri="http://schemas.openxmlformats.org/drawingml/2006/table">
            <a:tbl>
              <a:tblPr/>
              <a:tblGrid>
                <a:gridCol w="5337175"/>
                <a:gridCol w="1634490"/>
              </a:tblGrid>
              <a:tr h="55816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5128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借:业务活动费用——商品和服务费用1 000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贷:库存物品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       1 000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9765" y="1502410"/>
            <a:ext cx="10767695" cy="236029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为履职或开展业务活动所使用的固定资产、无形资产以及为所控制的公共基础设施、保障性住房计提的折旧、摊销,按照计提金额,借记本科目,贷记“固定资产累计折旧”“无形资产累计摊销”“公共基础设施累计折旧(摊销)”“保障性住房累计折旧”科目。
【例16-29】 某事业单位使用某固定资产开展业务活动,发生折旧费2 000元。财会部门根据有关凭证,应做账务处理如下: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082800" y="3771900"/>
          <a:ext cx="7548245" cy="2051685"/>
        </p:xfrm>
        <a:graphic>
          <a:graphicData uri="http://schemas.openxmlformats.org/drawingml/2006/table">
            <a:tbl>
              <a:tblPr/>
              <a:tblGrid>
                <a:gridCol w="5866130"/>
                <a:gridCol w="1682115"/>
              </a:tblGrid>
              <a:tr h="57658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7510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借:业务活动费用——固定资产折旧费2 000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贷:固定资产累计折旧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   2 000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文本框 3"/>
          <p:cNvSpPr txBox="1"/>
          <p:nvPr/>
        </p:nvSpPr>
        <p:spPr>
          <a:xfrm>
            <a:off x="717550" y="1537335"/>
            <a:ext cx="10358120" cy="3002280"/>
          </a:xfrm>
          <a:prstGeom prst="rect">
            <a:avLst/>
          </a:prstGeom>
        </p:spPr>
        <p:txBody>
          <a:bodyPr>
            <a:noAutofit/>
          </a:bodyPr>
          <a:p>
            <a:pPr indent="0" defTabSz="266700" fontAlgn="auto">
              <a:lnSpc>
                <a:spcPct val="130000"/>
              </a:lnSpc>
              <a:spcBef>
                <a:spcPct val="0"/>
              </a:spcBef>
              <a:spcAft>
                <a:spcPct val="0"/>
              </a:spcAft>
            </a:pPr>
            <a:r>
              <a:rPr lang="zh-CN" altLang="en-US" sz="1600">
                <a:solidFill>
                  <a:srgbClr val="000000"/>
                </a:solidFill>
                <a:latin typeface="方正书宋_GBK"/>
                <a:ea typeface="方正书宋_GBK"/>
              </a:rPr>
              <a:t>　</a:t>
            </a:r>
            <a:r>
              <a:rPr lang="en-US" altLang="zh-CN">
                <a:solidFill>
                  <a:srgbClr val="000000"/>
                </a:solidFill>
                <a:latin typeface="+mj-ea"/>
                <a:ea typeface="+mj-ea"/>
                <a:cs typeface="+mj-ea"/>
              </a:rPr>
              <a:t>5.</a:t>
            </a:r>
            <a:r>
              <a:rPr lang="zh-CN" altLang="en-US">
                <a:solidFill>
                  <a:srgbClr val="000000"/>
                </a:solidFill>
                <a:latin typeface="+mj-ea"/>
                <a:ea typeface="+mj-ea"/>
                <a:cs typeface="+mj-ea"/>
              </a:rPr>
              <a:t>为履职或开展业务活动发生的城市维护建设税、教育费附加、地方教育费附加、车船税、房产税、城镇土地使用税等</a:t>
            </a:r>
            <a:r>
              <a:rPr lang="en-US" altLang="zh-CN">
                <a:solidFill>
                  <a:srgbClr val="000000"/>
                </a:solidFill>
                <a:latin typeface="+mj-ea"/>
                <a:ea typeface="+mj-ea"/>
                <a:cs typeface="+mj-ea"/>
              </a:rPr>
              <a:t>,</a:t>
            </a:r>
            <a:r>
              <a:rPr lang="zh-CN" altLang="en-US">
                <a:solidFill>
                  <a:srgbClr val="000000"/>
                </a:solidFill>
                <a:latin typeface="+mj-ea"/>
                <a:ea typeface="+mj-ea"/>
                <a:cs typeface="+mj-ea"/>
              </a:rPr>
              <a:t>按照计算确定应交纳的金额</a:t>
            </a:r>
            <a:r>
              <a:rPr lang="en-US" altLang="zh-CN">
                <a:solidFill>
                  <a:srgbClr val="000000"/>
                </a:solidFill>
                <a:latin typeface="+mj-ea"/>
                <a:ea typeface="+mj-ea"/>
                <a:cs typeface="+mj-ea"/>
              </a:rPr>
              <a:t>,</a:t>
            </a:r>
            <a:r>
              <a:rPr lang="zh-CN" altLang="en-US">
                <a:solidFill>
                  <a:srgbClr val="000000"/>
                </a:solidFill>
                <a:latin typeface="+mj-ea"/>
                <a:ea typeface="+mj-ea"/>
                <a:cs typeface="+mj-ea"/>
              </a:rPr>
              <a:t>借记本科目</a:t>
            </a:r>
            <a:r>
              <a:rPr lang="en-US" altLang="zh-CN">
                <a:solidFill>
                  <a:srgbClr val="000000"/>
                </a:solidFill>
                <a:latin typeface="+mj-ea"/>
                <a:ea typeface="+mj-ea"/>
                <a:cs typeface="+mj-ea"/>
              </a:rPr>
              <a:t>,</a:t>
            </a:r>
            <a:r>
              <a:rPr lang="zh-CN" altLang="en-US">
                <a:solidFill>
                  <a:srgbClr val="000000"/>
                </a:solidFill>
                <a:latin typeface="+mj-ea"/>
                <a:ea typeface="+mj-ea"/>
                <a:cs typeface="+mj-ea"/>
              </a:rPr>
              <a:t>贷记“其他应交税费”等科目。</a:t>
            </a:r>
            <a:endParaRPr lang="zh-CN" altLang="en-US">
              <a:solidFill>
                <a:srgbClr val="000000"/>
              </a:solidFill>
              <a:latin typeface="+mj-ea"/>
              <a:ea typeface="+mj-ea"/>
              <a:cs typeface="+mj-ea"/>
            </a:endParaRPr>
          </a:p>
          <a:p>
            <a:pPr indent="0" defTabSz="266700" fontAlgn="auto">
              <a:lnSpc>
                <a:spcPct val="130000"/>
              </a:lnSpc>
              <a:spcBef>
                <a:spcPct val="0"/>
              </a:spcBef>
              <a:spcAft>
                <a:spcPct val="0"/>
              </a:spcAft>
            </a:pPr>
            <a:r>
              <a:rPr lang="en-US" altLang="zh-CN">
                <a:solidFill>
                  <a:srgbClr val="000000"/>
                </a:solidFill>
                <a:latin typeface="+mj-ea"/>
                <a:ea typeface="+mj-ea"/>
                <a:cs typeface="+mj-ea"/>
              </a:rPr>
              <a:t>6.</a:t>
            </a:r>
            <a:r>
              <a:rPr lang="zh-CN" altLang="en-US">
                <a:solidFill>
                  <a:srgbClr val="000000"/>
                </a:solidFill>
                <a:latin typeface="+mj-ea"/>
                <a:ea typeface="+mj-ea"/>
                <a:cs typeface="+mj-ea"/>
              </a:rPr>
              <a:t>为履职或开展业务活动发生其他各项费用时</a:t>
            </a:r>
            <a:r>
              <a:rPr lang="en-US" altLang="zh-CN">
                <a:solidFill>
                  <a:srgbClr val="000000"/>
                </a:solidFill>
                <a:latin typeface="+mj-ea"/>
                <a:ea typeface="+mj-ea"/>
                <a:cs typeface="+mj-ea"/>
              </a:rPr>
              <a:t>,</a:t>
            </a:r>
            <a:r>
              <a:rPr lang="zh-CN" altLang="en-US">
                <a:solidFill>
                  <a:srgbClr val="000000"/>
                </a:solidFill>
                <a:latin typeface="+mj-ea"/>
                <a:ea typeface="+mj-ea"/>
                <a:cs typeface="+mj-ea"/>
              </a:rPr>
              <a:t>按照费用确认金额</a:t>
            </a:r>
            <a:r>
              <a:rPr lang="en-US" altLang="zh-CN">
                <a:solidFill>
                  <a:srgbClr val="000000"/>
                </a:solidFill>
                <a:latin typeface="+mj-ea"/>
                <a:ea typeface="+mj-ea"/>
                <a:cs typeface="+mj-ea"/>
              </a:rPr>
              <a:t>,</a:t>
            </a:r>
            <a:r>
              <a:rPr lang="zh-CN" altLang="en-US">
                <a:solidFill>
                  <a:srgbClr val="000000"/>
                </a:solidFill>
                <a:latin typeface="+mj-ea"/>
                <a:ea typeface="+mj-ea"/>
                <a:cs typeface="+mj-ea"/>
              </a:rPr>
              <a:t>借记本科目</a:t>
            </a:r>
            <a:r>
              <a:rPr lang="en-US" altLang="zh-CN">
                <a:solidFill>
                  <a:srgbClr val="000000"/>
                </a:solidFill>
                <a:latin typeface="+mj-ea"/>
                <a:ea typeface="+mj-ea"/>
                <a:cs typeface="+mj-ea"/>
              </a:rPr>
              <a:t>,</a:t>
            </a:r>
            <a:r>
              <a:rPr lang="zh-CN" altLang="en-US">
                <a:solidFill>
                  <a:srgbClr val="000000"/>
                </a:solidFill>
                <a:latin typeface="+mj-ea"/>
                <a:ea typeface="+mj-ea"/>
                <a:cs typeface="+mj-ea"/>
              </a:rPr>
              <a:t>贷记“财政拨款收入”“零余额账户用款额度”“银行存款”“应付账款”“其他应付款”“其他应收款”等科目。</a:t>
            </a:r>
            <a:endParaRPr lang="zh-CN" altLang="en-US">
              <a:solidFill>
                <a:srgbClr val="000000"/>
              </a:solidFill>
              <a:latin typeface="+mj-ea"/>
              <a:ea typeface="+mj-ea"/>
              <a:cs typeface="+mj-ea"/>
            </a:endParaRPr>
          </a:p>
          <a:p>
            <a:pPr indent="0" defTabSz="266700" fontAlgn="auto">
              <a:lnSpc>
                <a:spcPct val="130000"/>
              </a:lnSpc>
              <a:spcBef>
                <a:spcPct val="0"/>
              </a:spcBef>
              <a:spcAft>
                <a:spcPct val="0"/>
              </a:spcAft>
            </a:pPr>
            <a:r>
              <a:rPr lang="zh-CN" altLang="en-US">
                <a:solidFill>
                  <a:srgbClr val="000000"/>
                </a:solidFill>
                <a:latin typeface="+mj-ea"/>
                <a:ea typeface="+mj-ea"/>
                <a:cs typeface="+mj-ea"/>
              </a:rPr>
              <a:t>　　</a:t>
            </a:r>
            <a:r>
              <a:rPr lang="en-US" altLang="zh-CN">
                <a:solidFill>
                  <a:srgbClr val="000000"/>
                </a:solidFill>
                <a:latin typeface="+mj-ea"/>
                <a:ea typeface="+mj-ea"/>
                <a:cs typeface="+mj-ea"/>
              </a:rPr>
              <a:t>7.</a:t>
            </a:r>
            <a:r>
              <a:rPr lang="zh-CN" altLang="en-US">
                <a:solidFill>
                  <a:srgbClr val="000000"/>
                </a:solidFill>
                <a:latin typeface="+mj-ea"/>
                <a:ea typeface="+mj-ea"/>
                <a:cs typeface="+mj-ea"/>
              </a:rPr>
              <a:t>按照规定从收入中提取专用基金并计入费用的</a:t>
            </a:r>
            <a:r>
              <a:rPr lang="en-US" altLang="zh-CN">
                <a:solidFill>
                  <a:srgbClr val="000000"/>
                </a:solidFill>
                <a:latin typeface="+mj-ea"/>
                <a:ea typeface="+mj-ea"/>
                <a:cs typeface="+mj-ea"/>
              </a:rPr>
              <a:t>,</a:t>
            </a:r>
            <a:r>
              <a:rPr lang="zh-CN" altLang="en-US">
                <a:solidFill>
                  <a:srgbClr val="000000"/>
                </a:solidFill>
                <a:latin typeface="+mj-ea"/>
                <a:ea typeface="+mj-ea"/>
                <a:cs typeface="+mj-ea"/>
              </a:rPr>
              <a:t>一般按照预算会计下基于预算收入计算提取的金额</a:t>
            </a:r>
            <a:r>
              <a:rPr lang="en-US" altLang="zh-CN">
                <a:solidFill>
                  <a:srgbClr val="000000"/>
                </a:solidFill>
                <a:latin typeface="+mj-ea"/>
                <a:ea typeface="+mj-ea"/>
                <a:cs typeface="+mj-ea"/>
              </a:rPr>
              <a:t>,</a:t>
            </a:r>
            <a:r>
              <a:rPr lang="zh-CN" altLang="en-US">
                <a:solidFill>
                  <a:srgbClr val="000000"/>
                </a:solidFill>
                <a:latin typeface="+mj-ea"/>
                <a:ea typeface="+mj-ea"/>
                <a:cs typeface="+mj-ea"/>
              </a:rPr>
              <a:t>借记本科目</a:t>
            </a:r>
            <a:r>
              <a:rPr lang="en-US" altLang="zh-CN">
                <a:solidFill>
                  <a:srgbClr val="000000"/>
                </a:solidFill>
                <a:latin typeface="+mj-ea"/>
                <a:ea typeface="+mj-ea"/>
                <a:cs typeface="+mj-ea"/>
              </a:rPr>
              <a:t>,</a:t>
            </a:r>
            <a:r>
              <a:rPr lang="zh-CN" altLang="en-US">
                <a:solidFill>
                  <a:srgbClr val="000000"/>
                </a:solidFill>
                <a:latin typeface="+mj-ea"/>
                <a:ea typeface="+mj-ea"/>
                <a:cs typeface="+mj-ea"/>
              </a:rPr>
              <a:t>贷记“专用基金”科目。国家另有规定的</a:t>
            </a:r>
            <a:r>
              <a:rPr lang="en-US" altLang="zh-CN">
                <a:solidFill>
                  <a:srgbClr val="000000"/>
                </a:solidFill>
                <a:latin typeface="+mj-ea"/>
                <a:ea typeface="+mj-ea"/>
                <a:cs typeface="+mj-ea"/>
              </a:rPr>
              <a:t>,</a:t>
            </a:r>
            <a:r>
              <a:rPr lang="zh-CN" altLang="en-US">
                <a:solidFill>
                  <a:srgbClr val="000000"/>
                </a:solidFill>
                <a:latin typeface="+mj-ea"/>
                <a:ea typeface="+mj-ea"/>
                <a:cs typeface="+mj-ea"/>
              </a:rPr>
              <a:t>从其规定。</a:t>
            </a:r>
            <a:endParaRPr lang="zh-CN" altLang="en-US">
              <a:solidFill>
                <a:srgbClr val="000000"/>
              </a:solidFill>
              <a:latin typeface="+mj-ea"/>
              <a:ea typeface="+mj-ea"/>
              <a:cs typeface="+mj-ea"/>
            </a:endParaRPr>
          </a:p>
          <a:p>
            <a:pPr indent="0" defTabSz="266700" fontAlgn="auto">
              <a:lnSpc>
                <a:spcPct val="130000"/>
              </a:lnSpc>
              <a:spcBef>
                <a:spcPct val="0"/>
              </a:spcBef>
              <a:spcAft>
                <a:spcPct val="0"/>
              </a:spcAft>
            </a:pPr>
            <a:r>
              <a:rPr lang="zh-CN" altLang="en-US">
                <a:solidFill>
                  <a:srgbClr val="000000"/>
                </a:solidFill>
                <a:latin typeface="+mj-ea"/>
                <a:ea typeface="+mj-ea"/>
                <a:cs typeface="+mj-ea"/>
              </a:rPr>
              <a:t>　　【例</a:t>
            </a:r>
            <a:r>
              <a:rPr lang="en-US" altLang="zh-CN">
                <a:solidFill>
                  <a:schemeClr val="tx1"/>
                </a:solidFill>
                <a:latin typeface="+mj-ea"/>
                <a:ea typeface="+mj-ea"/>
                <a:cs typeface="+mj-ea"/>
              </a:rPr>
              <a:t>16-30</a:t>
            </a:r>
            <a:r>
              <a:rPr lang="zh-CN" altLang="en-US">
                <a:solidFill>
                  <a:srgbClr val="000000"/>
                </a:solidFill>
                <a:latin typeface="+mj-ea"/>
                <a:ea typeface="+mj-ea"/>
                <a:cs typeface="+mj-ea"/>
              </a:rPr>
              <a:t>】　某事业单位按照收入计提专用基金并列入业务活动费用</a:t>
            </a:r>
            <a:r>
              <a:rPr lang="en-US" altLang="zh-CN">
                <a:solidFill>
                  <a:srgbClr val="000000"/>
                </a:solidFill>
                <a:latin typeface="+mj-ea"/>
                <a:ea typeface="+mj-ea"/>
                <a:cs typeface="+mj-ea"/>
              </a:rPr>
              <a:t>120 000</a:t>
            </a:r>
            <a:r>
              <a:rPr lang="zh-CN" altLang="en-US">
                <a:solidFill>
                  <a:srgbClr val="000000"/>
                </a:solidFill>
                <a:latin typeface="+mj-ea"/>
                <a:ea typeface="+mj-ea"/>
                <a:cs typeface="+mj-ea"/>
              </a:rPr>
              <a:t>元。财会部门根据有关凭证</a:t>
            </a:r>
            <a:r>
              <a:rPr lang="en-US" altLang="zh-CN">
                <a:solidFill>
                  <a:srgbClr val="000000"/>
                </a:solidFill>
                <a:latin typeface="+mj-ea"/>
                <a:ea typeface="+mj-ea"/>
                <a:cs typeface="+mj-ea"/>
              </a:rPr>
              <a:t>,</a:t>
            </a:r>
            <a:r>
              <a:rPr lang="zh-CN" altLang="en-US">
                <a:solidFill>
                  <a:srgbClr val="000000"/>
                </a:solidFill>
                <a:latin typeface="+mj-ea"/>
                <a:ea typeface="+mj-ea"/>
                <a:cs typeface="+mj-ea"/>
              </a:rPr>
              <a:t>应做账务处理如下</a:t>
            </a:r>
            <a:r>
              <a:rPr lang="en-US" altLang="zh-CN">
                <a:solidFill>
                  <a:srgbClr val="000000"/>
                </a:solidFill>
                <a:latin typeface="+mj-ea"/>
                <a:ea typeface="+mj-ea"/>
                <a:cs typeface="+mj-ea"/>
              </a:rPr>
              <a:t>:</a:t>
            </a:r>
            <a:endParaRPr lang="en-US" altLang="zh-CN">
              <a:solidFill>
                <a:srgbClr val="000000"/>
              </a:solidFill>
              <a:latin typeface="+mj-ea"/>
              <a:ea typeface="+mj-ea"/>
              <a:cs typeface="+mj-ea"/>
            </a:endParaRPr>
          </a:p>
        </p:txBody>
      </p:sp>
      <p:graphicFrame>
        <p:nvGraphicFramePr>
          <p:cNvPr id="5" name="表格 4"/>
          <p:cNvGraphicFramePr/>
          <p:nvPr>
            <p:custDataLst>
              <p:tags r:id="rId7"/>
            </p:custDataLst>
          </p:nvPr>
        </p:nvGraphicFramePr>
        <p:xfrm>
          <a:off x="1776095" y="4833620"/>
          <a:ext cx="7483475" cy="1766570"/>
        </p:xfrm>
        <a:graphic>
          <a:graphicData uri="http://schemas.openxmlformats.org/drawingml/2006/table">
            <a:tbl>
              <a:tblPr/>
              <a:tblGrid>
                <a:gridCol w="5638165"/>
                <a:gridCol w="1845310"/>
              </a:tblGrid>
              <a:tr h="41973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4683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借:业务活动费用——计提专用基金	120 000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贷:专用基金	                         120 000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“业务活动费用”的主要账务处理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32460" y="1481455"/>
            <a:ext cx="9319895" cy="183007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8.发生当年购货退回等业务,对于已计入本年业务活动费用的,按照收回或应收的金额,借记“财政拨款收入”“零余额账户用款额度”“银行存款”“其他应收款”等科目,贷记本科目。
</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【例16-31】 某事业单位发生当年已计入业务活动费用的购货退回业务30 000元(原来是财政授权支付)。财会部门根据有关凭证,应做账务处理如下: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977900" y="3035300"/>
          <a:ext cx="9440545" cy="1165225"/>
        </p:xfrm>
        <a:graphic>
          <a:graphicData uri="http://schemas.openxmlformats.org/drawingml/2006/table">
            <a:tbl>
              <a:tblPr/>
              <a:tblGrid>
                <a:gridCol w="4919345"/>
                <a:gridCol w="4521200"/>
              </a:tblGrid>
              <a:tr h="32766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83756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借:零余额账户用款额度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贷:业务活动费用——商品和服务费用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零余额账户用款额度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977900" y="4465320"/>
            <a:ext cx="9724390" cy="441960"/>
          </a:xfrm>
          <a:prstGeom prst="rect">
            <a:avLst/>
          </a:prstGeom>
          <a:noFill/>
        </p:spPr>
        <p:txBody>
          <a:bodyPr wrap="square" rtlCol="0" anchor="t">
            <a:noAutofit/>
          </a:bodyPr>
          <a:p>
            <a:r>
              <a:rPr lang="en-US" altLang="zh-CN"/>
              <a:t>9.</a:t>
            </a:r>
            <a:r>
              <a:rPr lang="zh-CN" altLang="en-US"/>
              <a:t>期末</a:t>
            </a:r>
            <a:r>
              <a:rPr lang="en-US" altLang="zh-CN"/>
              <a:t>,</a:t>
            </a:r>
            <a:r>
              <a:rPr lang="zh-CN" altLang="en-US"/>
              <a:t>将本科目本期发生额转入本期盈余</a:t>
            </a:r>
            <a:r>
              <a:rPr lang="en-US" altLang="zh-CN"/>
              <a:t>,</a:t>
            </a:r>
            <a:r>
              <a:rPr lang="zh-CN" altLang="en-US"/>
              <a:t>借记</a:t>
            </a:r>
            <a:r>
              <a:rPr lang="en-US" altLang="zh-CN"/>
              <a:t>“</a:t>
            </a:r>
            <a:r>
              <a:rPr lang="zh-CN" altLang="en-US"/>
              <a:t>本期盈余</a:t>
            </a:r>
            <a:r>
              <a:rPr lang="en-US" altLang="zh-CN"/>
              <a:t>”</a:t>
            </a:r>
            <a:r>
              <a:rPr lang="zh-CN" altLang="en-US"/>
              <a:t>科目</a:t>
            </a:r>
            <a:r>
              <a:rPr lang="en-US" altLang="zh-CN"/>
              <a:t>,</a:t>
            </a:r>
            <a:r>
              <a:rPr lang="zh-CN" altLang="en-US"/>
              <a:t>贷记本科目。</a:t>
            </a:r>
            <a:endParaRPr lang="zh-CN" altLang="en-US"/>
          </a:p>
        </p:txBody>
      </p:sp>
      <p:graphicFrame>
        <p:nvGraphicFramePr>
          <p:cNvPr id="7" name="表格 6"/>
          <p:cNvGraphicFramePr/>
          <p:nvPr>
            <p:custDataLst>
              <p:tags r:id="rId9"/>
            </p:custDataLst>
          </p:nvPr>
        </p:nvGraphicFramePr>
        <p:xfrm>
          <a:off x="1322070" y="4957445"/>
          <a:ext cx="9097010" cy="1561465"/>
        </p:xfrm>
        <a:graphic>
          <a:graphicData uri="http://schemas.openxmlformats.org/drawingml/2006/table">
            <a:tbl>
              <a:tblPr/>
              <a:tblGrid>
                <a:gridCol w="3851275"/>
                <a:gridCol w="5245735"/>
              </a:tblGrid>
              <a:tr h="312420">
                <a:tc>
                  <a:txBody>
                    <a:bodyPr/>
                    <a:p>
                      <a:pPr indent="0" algn="ctr"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rPr>
                        <a:t>财务会计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rPr>
                        <a:t>预算会计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49045">
                <a:tc>
                  <a:txBody>
                    <a:bodyPr/>
                    <a:p>
                      <a:pPr indent="0"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本期盈余</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业务活动费用</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　</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　</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3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注</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行政事业单位预算收入和预算支出平时期末不结转</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年底结转。而财务会计的收入费用平时期末也要结转。</a:t>
                      </a:r>
                      <a:endParaRPr 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10"/>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单位管理费用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57580" y="1554480"/>
            <a:ext cx="11233785" cy="48126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有以下区别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是行政事业单位都适用的科目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只适用于事业单位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在事业单位会计里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是开展专业业务活动及其辅助活动所发生的各项费用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而本级行政及后勤管理部门开展管理活动发生的各项费用则在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科目的核算范围及明细设置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科目核算事业单位本级行政及后勤管理部门开展管理活动发生的各项费用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包括单位行政及后勤管理部门发生的人员经费、公用经费、资产折旧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以及由单位统一负担的离退休人员经费、工会经费、诉讼费、中介费等。期末结转后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本科目应无余额。本科目只适用于事业单位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行政单位不适用。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应当按照项目、费用类别、支付对象等进行明细核算。为了满足成本核算需要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本科目下还可按照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工资福利费用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商品和服务费用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对个人和家庭的补助费用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固定资产折旧费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无形资产摊销费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等成本项目设置明细科目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归集能够直接计入单位管理活动或采用一定方法计算后计入单位管理活动的费用。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“单位管理费用”的主要账务处理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36370"/>
            <a:ext cx="11277600" cy="4792980"/>
          </a:xfrm>
          <a:prstGeom prst="rect">
            <a:avLst/>
          </a:prstGeom>
          <a:noFill/>
          <a:ln w="3175">
            <a:noFill/>
            <a:prstDash val="dash"/>
          </a:ln>
        </p:spPr>
        <p:txBody>
          <a:bodyPr wrap="square" lIns="63500" tIns="25400" rIns="63500" bIns="25400" anchor="ctr" anchorCtr="0">
            <a:normAutofit fontScale="8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1.为管理活动人员计提的薪酬,按照计算确定的金额,借记本科目,贷记“应付职工薪酬”科目。
2.为开展管理活动发生的外部人员劳务费,按照计算确定的费用金额,借记本科目,按照代扣代缴个人所得税的金额,贷记“其他应交税费——应交个人所得税”科目,按照扣税后应付或实际支付的金额,贷记“其他应付款”“财政拨款收入”“零余额账户用款额度”“银行存款”等科目。
3.开展管理活动内部领用库存物品,按照领用物品实际成本,借记本科目,贷记“库存物品”科目。
4.为管理活动所使用固定资产、无形资产计提的折旧、摊销,按照应提折旧、摊销额,借记本科目,贷记“固定资产累计折旧”“无形资产累计摊销”科目。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为开展管理活动发生城市维护建设税、教育费附加、地方教育费附加、车船税、房产税、城镇土地使用税等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按照计算确定应交纳的金额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为开展管理活动发生的其他各项费用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按照费用确认金额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发生当年购货退回等业务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对于已计入本年单位管理费用的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按照收回或应收的金额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具体核算可参考本节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的案例。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“单位管理费用”的主要账务处理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36370"/>
            <a:ext cx="11277600" cy="47929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1.为管理活动人员计提的薪酬,按照计算确定的金额,借记本科目,贷记“应付职工薪酬”科目。
2.为开展管理活动发生的外部人员劳务费,按照计算确定的费用金额,借记本科目,按照代扣代缴个人所得税的金额,贷记“其他应交税费——应交个人所得税”科目,按照扣税后应付或实际支付的金额,贷记“其他应付款”“财政拨款收入”“零余额账户用款额度”“银行存款”等科目。
3.开展管理活动内部领用库存物品,按照领用物品实际成本,借记本科目,贷记“库存物品”科目。
4.为管理活动所使用固定资产、无形资产计提的折旧、摊销,按照应提折旧、摊销额,借记本科目,贷记“固定资产累计折旧”“无形资产累计摊销”科目。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“单位管理费用”的主要账务处理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155" y="20002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5.为开展管理活动发生城市维护建设税、教育费附加、地方教育费附加、车船税、房产税、城镇土地使用税等,按照计算确定应交纳的金额,借记本科目,贷记“其他应交税费”等科目。
6.为开展管理活动发生的其他各项费用,按照费用确认金额,借记本科目,贷记“财政拨款收入”“零余额账户用款额度”“银行存款”“其他应付款”“其他应收款”等科目。
7.发生当年购货退回等业务,对于已计入本年单位管理费用的,按照收回或应收的金额,借记“财政拨款收入”“零余额账户用款额度”“银行存款”“其他应收款”等科目,贷记本科目。
8.期末,将本科目本期发生额转入本期盈余,借记“本期盈余”科目,贷记本科目。
具体核算可参考本节“业务活动费用”的案例。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经营费用</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43305" y="1640205"/>
            <a:ext cx="8873490" cy="44443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科目核算事业单位在专业业务活动及其辅助活动之外开展非独立核算经营活动发生的各项费用。本科目应当按照经营活动类别、项目、支付对象等进行明细核算。期末结转后,本科目应无余额。因为只有事业单位才能开展经营活动,所以本科目只适用于事业单位,不适用于行政单位。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满足成本核算需要,本科目下还可按照“工资福利费用”“商品和服务费用”“对个人和家庭的补助费用”“固定资产折旧费”“无形资产摊销费”等成本项目设置明细科目,归集能够直接计入单位经营活动或采用一定方法计算后计入单位经营活动的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2" name="组合 21"/>
          <p:cNvGrpSpPr/>
          <p:nvPr userDrawn="1">
            <p:custDataLst>
              <p:tags r:id="rId1"/>
            </p:custDataLst>
          </p:nvPr>
        </p:nvGrpSpPr>
        <p:grpSpPr>
          <a:xfrm>
            <a:off x="4001597" y="6045200"/>
            <a:ext cx="8190403" cy="812800"/>
            <a:chOff x="4001597" y="5613400"/>
            <a:chExt cx="8190403" cy="1244600"/>
          </a:xfrm>
        </p:grpSpPr>
        <p:sp>
          <p:nvSpPr>
            <p:cNvPr id="2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等腰三角形 2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“经营费用”的主要账务处理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14" name="文本框 13"/>
          <p:cNvSpPr txBox="1"/>
          <p:nvPr/>
        </p:nvSpPr>
        <p:spPr>
          <a:xfrm>
            <a:off x="853440" y="1536065"/>
            <a:ext cx="10590530" cy="3910965"/>
          </a:xfrm>
          <a:prstGeom prst="rect">
            <a:avLst/>
          </a:prstGeom>
        </p:spPr>
        <p:txBody>
          <a:bodyPr>
            <a:noAutofit/>
          </a:bodyPr>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   1.</a:t>
            </a:r>
            <a:r>
              <a:rPr lang="zh-CN" altLang="en-US">
                <a:solidFill>
                  <a:srgbClr val="000000"/>
                </a:solidFill>
                <a:latin typeface="微软雅黑" panose="020B0503020204020204" charset="-122"/>
                <a:ea typeface="微软雅黑" panose="020B0503020204020204" charset="-122"/>
                <a:cs typeface="微软雅黑" panose="020B0503020204020204" charset="-122"/>
              </a:rPr>
              <a:t>为经营活动人员计提的薪酬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按照计算确定的金额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贷记“应付职工薪酬”科目。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开展经营活动领用或发出库存物品</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按照物品实际成本</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贷记“库存物品”科目。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为经营活动所使用固定资产、无形资产计提的折旧、摊销</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按照应提折旧、摊销额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贷记“固定资产累计折旧”“无形资产累计摊销”科目。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4.</a:t>
            </a:r>
            <a:r>
              <a:rPr lang="zh-CN" altLang="en-US">
                <a:solidFill>
                  <a:srgbClr val="000000"/>
                </a:solidFill>
                <a:latin typeface="微软雅黑" panose="020B0503020204020204" charset="-122"/>
                <a:ea typeface="微软雅黑" panose="020B0503020204020204" charset="-122"/>
                <a:cs typeface="微软雅黑" panose="020B0503020204020204" charset="-122"/>
              </a:rPr>
              <a:t>开展经营活动发生城市维护建设税、教育费附加、地方教育费附加、车船税、房产税、城镇土地使用税等</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按照计算确定应交纳的金额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贷记“其他应交税费”等科目。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5.</a:t>
            </a:r>
            <a:r>
              <a:rPr lang="zh-CN" altLang="en-US">
                <a:solidFill>
                  <a:srgbClr val="000000"/>
                </a:solidFill>
                <a:latin typeface="微软雅黑" panose="020B0503020204020204" charset="-122"/>
                <a:ea typeface="微软雅黑" panose="020B0503020204020204" charset="-122"/>
                <a:cs typeface="微软雅黑" panose="020B0503020204020204" charset="-122"/>
              </a:rPr>
              <a:t>发生与经营活动相关的其他各项费用时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按照费用确认金额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贷记“银行存款”“其他应付款”“其他应收款”等科目。涉及增值税业务的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相关账务处理参见“应交增值税”科目。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4205" y="1544955"/>
            <a:ext cx="10542270" cy="43402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实行预算管理一体化时，如果本级财政没有设置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科目，授权支付与直接支付的财政拨款收入会计核算是一致，都是根据国库集中支付凭证及相关原始凭证，借记费用类或资产类等科目，贷记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。具体核算见第十三章第三节。</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其他方式下收到财政拨款收入时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因差错更正或购货退回等发生国库直接支付款项退回的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属于以前年度支付的款项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按照退回金额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财政应返还额度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财政直接支付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属于本年度支付的款项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按照退回金额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“经营费用”的主要账务处理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3745" y="1371600"/>
            <a:ext cx="10506075" cy="12795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【例16-32】 某事业单位经营活动发生30 000元服务费用,用银行存款支付。财会部门根据有关凭证,应做账务处理如下: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73200" y="2438400"/>
          <a:ext cx="8587740" cy="1626870"/>
        </p:xfrm>
        <a:graphic>
          <a:graphicData uri="http://schemas.openxmlformats.org/drawingml/2006/table">
            <a:tbl>
              <a:tblPr/>
              <a:tblGrid>
                <a:gridCol w="3699510"/>
                <a:gridCol w="4888230"/>
              </a:tblGrid>
              <a:tr h="47561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1887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借:经营费用	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821690" y="4370705"/>
            <a:ext cx="10296525" cy="1520825"/>
          </a:xfrm>
          <a:prstGeom prst="rect">
            <a:avLst/>
          </a:prstGeom>
        </p:spPr>
        <p:txBody>
          <a:bodyPr>
            <a:noAutofit/>
          </a:bodyPr>
          <a:p>
            <a:pPr indent="0" defTabSz="266700" fontAlgn="auto">
              <a:lnSpc>
                <a:spcPct val="135000"/>
              </a:lnSpc>
              <a:spcBef>
                <a:spcPct val="0"/>
              </a:spcBef>
              <a:spcAft>
                <a:spcPct val="0"/>
              </a:spcAft>
            </a:pPr>
            <a:r>
              <a:rPr lang="zh-CN" altLang="en-US" sz="1600">
                <a:solidFill>
                  <a:srgbClr val="000000"/>
                </a:solidFill>
                <a:latin typeface="方正书宋_GBK"/>
                <a:ea typeface="方正书宋_GBK"/>
              </a:rPr>
              <a:t>　</a:t>
            </a:r>
            <a:r>
              <a:rPr lang="en-US" altLang="zh-CN" sz="1600">
                <a:solidFill>
                  <a:srgbClr val="000000"/>
                </a:solidFill>
                <a:latin typeface="方正书宋_GBK"/>
                <a:ea typeface="方正书宋_GBK"/>
              </a:rPr>
              <a:t>     </a:t>
            </a: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6.发生当年购货退回等业务,对于已计入本年经营费用的,按照收回或应收的金额,借记“银行存款”“其他应收款”等科目,贷记本科目。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7.期末,将本科目本期发生额转入本期盈余,借记“本期盈余”科目,贷记本科目。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具体核算可参考“业务活动费用”的具体案例。</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资产处置费用</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48385" y="1604010"/>
            <a:ext cx="10220960" cy="45599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科目核算单位经批准处置资产时发生的费用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包括转销的被处置资产价值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以及在处置过程中发生的相关费用或者处置收入小于相关费用形成的净支出。资产处置的形式按照规定包括无偿调拨、出售、出让、转让、置换、对外捐赠、报废、毁损以及货币性资产损失核销等。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单位在资产清查中查明的资产盘亏、毁损以及资产报废等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应当先通过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科目进行核算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再将处理资产价值和处理净支出计入本科目。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短期投资、长期股权投资、长期债券投资的处置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按照相关资产科目的规定进行账务处理。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本科目应无余额。事业单位和行政单位都适用本科目。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本科目应当按照处置资产的类别、资产处置的形式等进行明细核算。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“资产处置费用”的主要账务处理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68985" y="1558925"/>
            <a:ext cx="10685145" cy="45326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科目核算单位在资产清查过程中查明的各种资产盘盈、盘亏和报废、毁损的价值。只有各种资产盘盈、盘亏和报废、毁损时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才需要经过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科目。其他资产处置方式不需要经过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科目核算的资产处置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按照规定报经批准处置资产时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按照处置资产的账面价值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处置固定资产、无形资产、公共基础设施、保障性住房的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无形资产累计摊销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按照处置资产的账面余额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“资产处置费用”的主要账务处理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8825" y="1558925"/>
            <a:ext cx="10695305" cy="13760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某事业单位按规定报经批准处置转让一批台式计算机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处置时台式计算机账面余额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已经计提折旧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438400" y="3035300"/>
          <a:ext cx="7506970" cy="2179320"/>
        </p:xfrm>
        <a:graphic>
          <a:graphicData uri="http://schemas.openxmlformats.org/drawingml/2006/table">
            <a:tbl>
              <a:tblPr/>
              <a:tblGrid>
                <a:gridCol w="5244465"/>
                <a:gridCol w="2262505"/>
              </a:tblGrid>
              <a:tr h="68707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9225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固定资产累计折旧	45 000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 固定资产    	65 000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“资产处置费用”的主要账务处理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8825" y="1558925"/>
            <a:ext cx="10674985" cy="18808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处置资产过程中仅发生相关费用的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按照实际发生金额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某事业单位按规定报经批准处置转让这批台式计算机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642235" y="3439160"/>
          <a:ext cx="6781165" cy="1882140"/>
        </p:xfrm>
        <a:graphic>
          <a:graphicData uri="http://schemas.openxmlformats.org/drawingml/2006/table">
            <a:tbl>
              <a:tblPr/>
              <a:tblGrid>
                <a:gridCol w="2880360"/>
                <a:gridCol w="3900805"/>
              </a:tblGrid>
              <a:tr h="632460">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4968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300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贷:库存现金	   300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“资产处置费用”的主要账务处理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8825" y="1558925"/>
            <a:ext cx="10727690" cy="231076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处置资产过程中取得收入的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按照取得的价款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按照处置资产过程中发生的相关费用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某事业单位按规定报经批准处置转让这批台式计算机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取得转让收入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71700" y="3860800"/>
          <a:ext cx="7084060" cy="2335530"/>
        </p:xfrm>
        <a:graphic>
          <a:graphicData uri="http://schemas.openxmlformats.org/drawingml/2006/table">
            <a:tbl>
              <a:tblPr/>
              <a:tblGrid>
                <a:gridCol w="4949190"/>
                <a:gridCol w="2134870"/>
              </a:tblGrid>
              <a:tr h="73660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989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25 000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贷:库存现金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300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应缴财政款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24 700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通过“待处理财产损溢”科目核算的资产处置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64235" y="1430020"/>
            <a:ext cx="10723880" cy="160401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(1)单位账款核对中发现的现金短缺,属于无法查明原因的,报经批准核销时,借记本科目,贷记“待处理财产损溢”科目。
【例16-36】 某事业单位现金盘点中发现现金短缺500元,经查无法确定原因,报经单位批准。财会部门根据有关凭证,应做账务处理如下: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905000" y="3124200"/>
          <a:ext cx="7324090" cy="1676400"/>
        </p:xfrm>
        <a:graphic>
          <a:graphicData uri="http://schemas.openxmlformats.org/drawingml/2006/table">
            <a:tbl>
              <a:tblPr/>
              <a:tblGrid>
                <a:gridCol w="4857750"/>
                <a:gridCol w="2466340"/>
              </a:tblGrid>
              <a:tr h="679450">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9695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贷:待处理财产损溢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通过“待处理财产损溢”科目核算的资产处置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22935" y="1330960"/>
            <a:ext cx="10965180" cy="24866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单位资产清查过程中盘亏或者毁损、报废的存货、固定资产、无形资产、公共基础设施、政府储备物资、文物资源、保障性住房等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报经批准处理时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按照处理资产价值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科目。处理收支结清时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处理过程中所取得收入小于所发生相关费用的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按照相关费用减去处理收入后的净支出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处理净收入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某事业单位资产清查过程中毁损存货价值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报经批准进行资产处置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处理过程中取得清理收入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271905" y="3729355"/>
          <a:ext cx="9700260" cy="1842135"/>
        </p:xfrm>
        <a:graphic>
          <a:graphicData uri="http://schemas.openxmlformats.org/drawingml/2006/table">
            <a:tbl>
              <a:tblPr/>
              <a:tblGrid>
                <a:gridCol w="5524500"/>
                <a:gridCol w="4175760"/>
              </a:tblGrid>
              <a:tr h="38227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5986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贷:待处理财产损溢——待处理财产价值3 000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600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贷:待处理财产损溢——处理净收入	600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7" name="文本框 6"/>
          <p:cNvSpPr txBox="1"/>
          <p:nvPr/>
        </p:nvSpPr>
        <p:spPr>
          <a:xfrm>
            <a:off x="1165225" y="5835015"/>
            <a:ext cx="9955530" cy="778510"/>
          </a:xfrm>
          <a:prstGeom prst="rect">
            <a:avLst/>
          </a:prstGeom>
          <a:noFill/>
        </p:spPr>
        <p:txBody>
          <a:bodyPr wrap="square" rtlCol="0" anchor="t">
            <a:noAutofit/>
          </a:bodyPr>
          <a:p>
            <a:r>
              <a:rPr lang="zh-CN" altLang="en-US"/>
              <a:t>　</a:t>
            </a:r>
            <a:r>
              <a:rPr lang="en-US" altLang="zh-CN"/>
              <a:t>3.</a:t>
            </a:r>
            <a:r>
              <a:rPr lang="zh-CN" altLang="en-US"/>
              <a:t>期末</a:t>
            </a:r>
            <a:r>
              <a:rPr lang="en-US" altLang="zh-CN"/>
              <a:t>,</a:t>
            </a:r>
            <a:r>
              <a:rPr lang="zh-CN" altLang="en-US"/>
              <a:t>将本科目本期发生额转入本期盈余</a:t>
            </a:r>
            <a:r>
              <a:rPr lang="en-US" altLang="zh-CN"/>
              <a:t>,</a:t>
            </a:r>
            <a:r>
              <a:rPr lang="zh-CN" altLang="en-US"/>
              <a:t>借记</a:t>
            </a:r>
            <a:r>
              <a:rPr lang="en-US" altLang="zh-CN"/>
              <a:t>“</a:t>
            </a:r>
            <a:r>
              <a:rPr lang="zh-CN" altLang="en-US"/>
              <a:t>本期盈余</a:t>
            </a:r>
            <a:r>
              <a:rPr lang="en-US" altLang="zh-CN"/>
              <a:t>”</a:t>
            </a:r>
            <a:r>
              <a:rPr lang="zh-CN" altLang="en-US"/>
              <a:t>科目</a:t>
            </a:r>
            <a:r>
              <a:rPr lang="en-US" altLang="zh-CN"/>
              <a:t>,</a:t>
            </a:r>
            <a:r>
              <a:rPr lang="zh-CN" altLang="en-US"/>
              <a:t>贷记本科目。</a:t>
            </a:r>
            <a:endParaRPr lang="zh-CN" altLang="en-US"/>
          </a:p>
        </p:txBody>
      </p:sp>
    </p:spTree>
    <p:custDataLst>
      <p:tags r:id="rId9"/>
    </p:custDataLst>
  </p:cSld>
  <p:clrMapOvr>
    <a:masterClrMapping/>
  </p:clrMapOvr>
  <p:transition spd="med"/>
</p:sld>
</file>

<file path=ppt/slides/slide5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上缴上级费用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90880" y="1454785"/>
            <a:ext cx="10567670" cy="26168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上级费用”科目核算事业单位按照财政部门和主管部门的规定上缴上级单位款项发生的费用。本科目应当按照收缴款项单位、缴款项目等进行明细核算。期末结转后,本科目应无余额。本科目只适用于事业单位。
1.单位发生上缴上级支出的,按照实际上缴的金额或者按照规定计算出应当上缴上级单位的金额,借记本科目,贷记“银行存款”“其他应付款”等科目。
2.期末,将本科目本期发生额转入本期盈余,借记“本期盈余”科目,贷记本科目。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【例16-38】 某事业单位发生上缴上级支出75 000元,会计核算如下: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endParaRPr>
          </a:p>
        </p:txBody>
      </p:sp>
      <p:graphicFrame>
        <p:nvGraphicFramePr>
          <p:cNvPr id="5" name="表格 4"/>
          <p:cNvGraphicFramePr/>
          <p:nvPr>
            <p:custDataLst>
              <p:tags r:id="rId8"/>
            </p:custDataLst>
          </p:nvPr>
        </p:nvGraphicFramePr>
        <p:xfrm>
          <a:off x="2197100" y="3886200"/>
          <a:ext cx="8442960" cy="1755140"/>
        </p:xfrm>
        <a:graphic>
          <a:graphicData uri="http://schemas.openxmlformats.org/drawingml/2006/table">
            <a:tbl>
              <a:tblPr/>
              <a:tblGrid>
                <a:gridCol w="3979545"/>
                <a:gridCol w="4463415"/>
              </a:tblGrid>
              <a:tr h="49276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6238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借:上缴上级费用	75 000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	   75 000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上缴上级支出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75 000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对附属单位补助费用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2955" y="1384300"/>
            <a:ext cx="10951845" cy="245110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附属单位补助费用”科目核算事业单位用财政拨款收入之外的收入对附属单位补助发生的费用。本科目应当按照接受补助单位、补助项目等进行明细核算。期末结转后,本科目应无余额。本科目只适用于事业单位。
1.单位发生对附属单位补助支出的,按照实际补助的金额或者按照规定计算出应当对附属单位补助的金额,借记本科目,贷记“银行存款”“其他应付款”等科目。
2.期末,将本科目本期发生额转入本期盈余,借记“本期盈余”科目,贷记本科目。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某事业单位支付对附属单位补助费用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09115" y="3836035"/>
          <a:ext cx="8052435" cy="1837690"/>
        </p:xfrm>
        <a:graphic>
          <a:graphicData uri="http://schemas.openxmlformats.org/drawingml/2006/table">
            <a:tbl>
              <a:tblPr/>
              <a:tblGrid>
                <a:gridCol w="3539490"/>
                <a:gridCol w="4512945"/>
              </a:tblGrid>
              <a:tr h="443230">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9446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借:对附属单位补助费用40 000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贷:银行存款	            40 000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对附属单位补助支出</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34290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40 000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4525" y="1219200"/>
            <a:ext cx="10342880" cy="8953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某行政单位收到以前年度国库直接支付退回的购置某项目服务费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826135" y="2080260"/>
          <a:ext cx="9570085" cy="1308735"/>
        </p:xfrm>
        <a:graphic>
          <a:graphicData uri="http://schemas.openxmlformats.org/drawingml/2006/table">
            <a:tbl>
              <a:tblPr/>
              <a:tblGrid>
                <a:gridCol w="3778885"/>
                <a:gridCol w="5791200"/>
              </a:tblGrid>
              <a:tr h="30670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8552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借:财政应返还额度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贷:以前年度盈余调整</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财政应返还额度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财政拨款结余</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年初余额调整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825500" y="3534410"/>
            <a:ext cx="10161905" cy="1061720"/>
          </a:xfrm>
          <a:prstGeom prst="rect">
            <a:avLst/>
          </a:prstGeom>
          <a:noFill/>
        </p:spPr>
        <p:txBody>
          <a:bodyPr wrap="square" rtlCol="0" anchor="t">
            <a:noAutofit/>
          </a:bodyPr>
          <a:p>
            <a:pPr indent="0" fontAlgn="auto">
              <a:lnSpc>
                <a:spcPct val="150000"/>
              </a:lnSpc>
            </a:pPr>
            <a:r>
              <a:rPr lang="zh-CN" altLang="en-US"/>
              <a:t>【例</a:t>
            </a:r>
            <a:r>
              <a:rPr lang="en-US" altLang="zh-CN"/>
              <a:t>16-4</a:t>
            </a:r>
            <a:r>
              <a:rPr lang="zh-CN" altLang="en-US"/>
              <a:t>】　</a:t>
            </a:r>
            <a:r>
              <a:rPr lang="en-US" altLang="zh-CN"/>
              <a:t> </a:t>
            </a:r>
            <a:r>
              <a:rPr lang="zh-CN" altLang="en-US"/>
              <a:t>某行政单位收到当年度国库直接支付退回的购置某项目服务费</a:t>
            </a:r>
            <a:r>
              <a:rPr lang="en-US" altLang="zh-CN"/>
              <a:t>50 000</a:t>
            </a:r>
            <a:r>
              <a:rPr lang="zh-CN" altLang="en-US"/>
              <a:t>元。财会部门根据有关凭证</a:t>
            </a:r>
            <a:r>
              <a:rPr lang="en-US" altLang="zh-CN"/>
              <a:t>,</a:t>
            </a:r>
            <a:r>
              <a:rPr lang="zh-CN" altLang="en-US"/>
              <a:t>应做账务处理如下</a:t>
            </a:r>
            <a:r>
              <a:rPr lang="en-US" altLang="zh-CN"/>
              <a:t>:</a:t>
            </a:r>
            <a:endParaRPr lang="en-US" altLang="zh-CN"/>
          </a:p>
          <a:p>
            <a:pPr indent="0" fontAlgn="auto">
              <a:lnSpc>
                <a:spcPct val="150000"/>
              </a:lnSpc>
            </a:pPr>
            <a:endParaRPr lang="zh-CN" altLang="en-US"/>
          </a:p>
        </p:txBody>
      </p:sp>
      <p:graphicFrame>
        <p:nvGraphicFramePr>
          <p:cNvPr id="7" name="表格 6"/>
          <p:cNvGraphicFramePr/>
          <p:nvPr>
            <p:custDataLst>
              <p:tags r:id="rId9"/>
            </p:custDataLst>
          </p:nvPr>
        </p:nvGraphicFramePr>
        <p:xfrm>
          <a:off x="1917700" y="4495800"/>
          <a:ext cx="8368665" cy="1768475"/>
        </p:xfrm>
        <a:graphic>
          <a:graphicData uri="http://schemas.openxmlformats.org/drawingml/2006/table">
            <a:tbl>
              <a:tblPr/>
              <a:tblGrid>
                <a:gridCol w="3773805"/>
                <a:gridCol w="4594860"/>
              </a:tblGrid>
              <a:tr h="50165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6682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借:财政拨款收入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贷:业务活动费用  	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行政支出</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项目支出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10"/>
    </p:custDataLst>
  </p:cSld>
  <p:clrMapOvr>
    <a:masterClrMapping/>
  </p:clrMapOvr>
  <p:transition spd="med"/>
</p:sld>
</file>

<file path=ppt/slides/slide6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所得税费用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74370" y="1536700"/>
            <a:ext cx="10737850" cy="1821815"/>
          </a:xfrm>
          <a:prstGeom prst="rect">
            <a:avLst/>
          </a:prstGeom>
        </p:spPr>
        <p:txBody>
          <a:bodyPr>
            <a:noAutofit/>
          </a:bodyPr>
          <a:p>
            <a:pPr indent="0" defTabSz="266700" fontAlgn="auto">
              <a:lnSpc>
                <a:spcPct val="135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“所得税费用”科目核算有企业所得税缴纳义务的事业单位按规定缴纳企业所得税所形成的费用。年末结转后</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本科目应无余额。本科目只适用于事业单位。</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发生企业所得税纳税义务的</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按照税法规定计算的应交税金数额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借记本科目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贷记“其他应交税费</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单位应交所得税”科目。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zh-CN" altLang="en-US">
                <a:solidFill>
                  <a:schemeClr val="tx1"/>
                </a:solidFill>
                <a:latin typeface="微软雅黑" panose="020B0503020204020204" charset="-122"/>
                <a:ea typeface="微软雅黑" panose="020B0503020204020204" charset="-122"/>
                <a:cs typeface="微软雅黑" panose="020B0503020204020204" charset="-122"/>
              </a:rPr>
              <a:t>例</a:t>
            </a:r>
            <a:r>
              <a:rPr lang="en-US" altLang="zh-CN">
                <a:solidFill>
                  <a:schemeClr val="tx1"/>
                </a:solidFill>
                <a:latin typeface="微软雅黑" panose="020B0503020204020204" charset="-122"/>
                <a:ea typeface="微软雅黑" panose="020B0503020204020204" charset="-122"/>
                <a:cs typeface="微软雅黑" panose="020B0503020204020204" charset="-122"/>
              </a:rPr>
              <a:t>16-40</a:t>
            </a:r>
            <a:r>
              <a:rPr lang="zh-CN" altLang="en-US">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　某事业单位按照税费规定计算应缴纳所得税</a:t>
            </a:r>
            <a:r>
              <a:rPr lang="en-US" altLang="zh-CN">
                <a:solidFill>
                  <a:srgbClr val="000000"/>
                </a:solidFill>
                <a:latin typeface="微软雅黑" panose="020B0503020204020204" charset="-122"/>
                <a:ea typeface="微软雅黑" panose="020B0503020204020204" charset="-122"/>
                <a:cs typeface="微软雅黑" panose="020B0503020204020204" charset="-122"/>
              </a:rPr>
              <a:t>10</a:t>
            </a:r>
            <a:r>
              <a:rPr lang="en-US" altLang="zh-CN">
                <a:solidFill>
                  <a:srgbClr val="000000"/>
                </a:solidFill>
                <a:latin typeface="微软雅黑" panose="020B0503020204020204" charset="-122"/>
                <a:ea typeface="微软雅黑" panose="020B0503020204020204" charset="-122"/>
                <a:cs typeface="微软雅黑" panose="020B0503020204020204" charset="-122"/>
              </a:rPr>
              <a:t> 000</a:t>
            </a:r>
            <a:r>
              <a:rPr lang="zh-CN" altLang="en-US">
                <a:solidFill>
                  <a:srgbClr val="000000"/>
                </a:solidFill>
                <a:latin typeface="微软雅黑" panose="020B0503020204020204" charset="-122"/>
                <a:ea typeface="微软雅黑" panose="020B0503020204020204" charset="-122"/>
                <a:cs typeface="微软雅黑" panose="020B0503020204020204" charset="-122"/>
              </a:rPr>
              <a:t>元</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会计核算如下</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7"/>
            </p:custDataLst>
          </p:nvPr>
        </p:nvGraphicFramePr>
        <p:xfrm>
          <a:off x="1905000" y="3670300"/>
          <a:ext cx="7809865" cy="1582420"/>
        </p:xfrm>
        <a:graphic>
          <a:graphicData uri="http://schemas.openxmlformats.org/drawingml/2006/table">
            <a:tbl>
              <a:tblPr/>
              <a:tblGrid>
                <a:gridCol w="6184900"/>
                <a:gridCol w="1624965"/>
              </a:tblGrid>
              <a:tr h="65087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3154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借:所得税费用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贷:其他应交税费——单位应交所得税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6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所得税费用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95325" y="1536700"/>
            <a:ext cx="10716895" cy="895985"/>
          </a:xfrm>
          <a:prstGeom prst="rect">
            <a:avLst/>
          </a:prstGeom>
        </p:spPr>
        <p:txBody>
          <a:bodyPr>
            <a:noAutofit/>
          </a:bodyPr>
          <a:p>
            <a:pPr indent="0" defTabSz="266700" fontAlgn="auto">
              <a:lnSpc>
                <a:spcPct val="135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实际缴纳时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按照缴纳金额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其他应交税费</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单位应交所得税</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银行存款</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35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【例</a:t>
            </a:r>
            <a:r>
              <a:rPr lang="en-US" altLang="zh-CN">
                <a:solidFill>
                  <a:srgbClr val="000000"/>
                </a:solidFill>
                <a:latin typeface="微软雅黑" panose="020B0503020204020204" charset="-122"/>
                <a:ea typeface="微软雅黑" panose="020B0503020204020204" charset="-122"/>
                <a:cs typeface="微软雅黑" panose="020B0503020204020204" charset="-122"/>
              </a:rPr>
              <a:t>16-41</a:t>
            </a:r>
            <a:r>
              <a:rPr lang="zh-CN" altLang="en-US">
                <a:solidFill>
                  <a:srgbClr val="000000"/>
                </a:solidFill>
                <a:latin typeface="微软雅黑" panose="020B0503020204020204" charset="-122"/>
                <a:ea typeface="微软雅黑" panose="020B0503020204020204" charset="-122"/>
                <a:cs typeface="微软雅黑" panose="020B0503020204020204" charset="-122"/>
              </a:rPr>
              <a:t>】　续例</a:t>
            </a:r>
            <a:r>
              <a:rPr lang="en-US" altLang="zh-CN">
                <a:solidFill>
                  <a:srgbClr val="000000"/>
                </a:solidFill>
                <a:latin typeface="微软雅黑" panose="020B0503020204020204" charset="-122"/>
                <a:ea typeface="微软雅黑" panose="020B0503020204020204" charset="-122"/>
                <a:cs typeface="微软雅黑" panose="020B0503020204020204" charset="-122"/>
              </a:rPr>
              <a:t>16-40,</a:t>
            </a:r>
            <a:r>
              <a:rPr lang="zh-CN" altLang="en-US">
                <a:solidFill>
                  <a:srgbClr val="000000"/>
                </a:solidFill>
                <a:latin typeface="微软雅黑" panose="020B0503020204020204" charset="-122"/>
                <a:ea typeface="微软雅黑" panose="020B0503020204020204" charset="-122"/>
                <a:cs typeface="微软雅黑" panose="020B0503020204020204" charset="-122"/>
              </a:rPr>
              <a:t>某事业单位按照实际缴纳所得税</a:t>
            </a:r>
            <a:r>
              <a:rPr lang="en-US" altLang="zh-CN">
                <a:solidFill>
                  <a:srgbClr val="000000"/>
                </a:solidFill>
                <a:latin typeface="微软雅黑" panose="020B0503020204020204" charset="-122"/>
                <a:ea typeface="微软雅黑" panose="020B0503020204020204" charset="-122"/>
                <a:cs typeface="微软雅黑" panose="020B0503020204020204" charset="-122"/>
              </a:rPr>
              <a:t>10 000</a:t>
            </a:r>
            <a:r>
              <a:rPr lang="zh-CN" altLang="en-US">
                <a:solidFill>
                  <a:srgbClr val="000000"/>
                </a:solidFill>
                <a:latin typeface="微软雅黑" panose="020B0503020204020204" charset="-122"/>
                <a:ea typeface="微软雅黑" panose="020B0503020204020204" charset="-122"/>
                <a:cs typeface="微软雅黑" panose="020B0503020204020204" charset="-122"/>
              </a:rPr>
              <a:t>元</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财务会计核算如下</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a:solidFill>
                <a:srgbClr val="000000"/>
              </a:solidFill>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7"/>
            </p:custDataLst>
          </p:nvPr>
        </p:nvGraphicFramePr>
        <p:xfrm>
          <a:off x="608330" y="2425700"/>
          <a:ext cx="10398125" cy="1588135"/>
        </p:xfrm>
        <a:graphic>
          <a:graphicData uri="http://schemas.openxmlformats.org/drawingml/2006/table">
            <a:tbl>
              <a:tblPr/>
              <a:tblGrid>
                <a:gridCol w="5553710"/>
                <a:gridCol w="4844415"/>
              </a:tblGrid>
              <a:tr h="325120">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63015">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借:其他应交税费——单位应交所得税10 000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非财政拨款结余</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累计结余</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7" name="文本框 6"/>
          <p:cNvSpPr txBox="1"/>
          <p:nvPr/>
        </p:nvSpPr>
        <p:spPr>
          <a:xfrm>
            <a:off x="1450340" y="4240530"/>
            <a:ext cx="9449435" cy="530860"/>
          </a:xfrm>
          <a:prstGeom prst="rect">
            <a:avLst/>
          </a:prstGeom>
          <a:noFill/>
        </p:spPr>
        <p:txBody>
          <a:bodyPr wrap="square" rtlCol="0" anchor="t">
            <a:noAutofit/>
          </a:bodyPr>
          <a:p>
            <a:r>
              <a:rPr lang="zh-CN" altLang="en-US"/>
              <a:t>　</a:t>
            </a:r>
            <a:r>
              <a:rPr lang="en-US" altLang="zh-CN"/>
              <a:t>2.</a:t>
            </a:r>
            <a:r>
              <a:rPr lang="zh-CN" altLang="en-US"/>
              <a:t>年末</a:t>
            </a:r>
            <a:r>
              <a:rPr lang="en-US" altLang="zh-CN"/>
              <a:t>,</a:t>
            </a:r>
            <a:r>
              <a:rPr lang="zh-CN" altLang="en-US"/>
              <a:t>将本科目本年发生额转入本期盈余</a:t>
            </a:r>
            <a:r>
              <a:rPr lang="en-US" altLang="zh-CN"/>
              <a:t>,</a:t>
            </a:r>
            <a:r>
              <a:rPr lang="zh-CN" altLang="en-US"/>
              <a:t>借记</a:t>
            </a:r>
            <a:r>
              <a:rPr lang="en-US" altLang="zh-CN"/>
              <a:t>“</a:t>
            </a:r>
            <a:r>
              <a:rPr lang="zh-CN" altLang="en-US"/>
              <a:t>本期盈余</a:t>
            </a:r>
            <a:r>
              <a:rPr lang="en-US" altLang="zh-CN"/>
              <a:t>”</a:t>
            </a:r>
            <a:r>
              <a:rPr lang="zh-CN" altLang="en-US"/>
              <a:t>科目</a:t>
            </a:r>
            <a:r>
              <a:rPr lang="en-US" altLang="zh-CN"/>
              <a:t>,</a:t>
            </a:r>
            <a:r>
              <a:rPr lang="zh-CN" altLang="en-US"/>
              <a:t>贷记本科目。</a:t>
            </a:r>
            <a:endParaRPr lang="zh-CN" altLang="en-US"/>
          </a:p>
        </p:txBody>
      </p:sp>
      <p:graphicFrame>
        <p:nvGraphicFramePr>
          <p:cNvPr id="12" name="表格 11"/>
          <p:cNvGraphicFramePr/>
          <p:nvPr>
            <p:custDataLst>
              <p:tags r:id="rId8"/>
            </p:custDataLst>
          </p:nvPr>
        </p:nvGraphicFramePr>
        <p:xfrm>
          <a:off x="1133475" y="4856480"/>
          <a:ext cx="9378950" cy="1407795"/>
        </p:xfrm>
        <a:graphic>
          <a:graphicData uri="http://schemas.openxmlformats.org/drawingml/2006/table">
            <a:tbl>
              <a:tblPr/>
              <a:tblGrid>
                <a:gridCol w="4631055"/>
                <a:gridCol w="4747895"/>
              </a:tblGrid>
              <a:tr h="469265">
                <a:tc>
                  <a:txBody>
                    <a:bodyPr/>
                    <a:p>
                      <a:pPr indent="0" algn="ctr" fontAlgn="auto">
                        <a:lnSpc>
                          <a:spcPct val="130000"/>
                        </a:lnSpc>
                        <a:spcBef>
                          <a:spcPct val="0"/>
                        </a:spcBef>
                        <a:spcAft>
                          <a:spcPct val="0"/>
                        </a:spcAft>
                      </a:pPr>
                      <a:r>
                        <a:rPr lang="zh-CN" sz="1700">
                          <a:solidFill>
                            <a:srgbClr val="000000"/>
                          </a:solidFill>
                          <a:latin typeface="NEU-BZ-S92"/>
                          <a:ea typeface="方正书宋_GBK"/>
                        </a:rPr>
                        <a:t>财务会计</a:t>
                      </a:r>
                      <a:endParaRPr lang="zh-CN" sz="1700">
                        <a:solidFill>
                          <a:srgbClr val="000000"/>
                        </a:solidFill>
                        <a:latin typeface="NEU-BZ-S92"/>
                        <a:ea typeface="方正书宋_GBK"/>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zh-CN" sz="1700">
                          <a:solidFill>
                            <a:srgbClr val="000000"/>
                          </a:solidFill>
                          <a:latin typeface="NEU-BZ-S92"/>
                          <a:ea typeface="方正书宋_GBK"/>
                        </a:rPr>
                        <a:t>预算会计</a:t>
                      </a:r>
                      <a:endParaRPr lang="zh-CN" sz="1700">
                        <a:solidFill>
                          <a:srgbClr val="000000"/>
                        </a:solidFill>
                        <a:latin typeface="NEU-BZ-S92"/>
                        <a:ea typeface="方正书宋_GBK"/>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38530">
                <a:tc>
                  <a:txBody>
                    <a:bodyPr/>
                    <a:p>
                      <a:pPr indent="0" fontAlgn="auto">
                        <a:lnSpc>
                          <a:spcPct val="130000"/>
                        </a:lnSpc>
                        <a:spcBef>
                          <a:spcPct val="0"/>
                        </a:spcBef>
                        <a:spcAft>
                          <a:spcPct val="0"/>
                        </a:spcAft>
                      </a:pPr>
                      <a:r>
                        <a:rPr lang="zh-CN" sz="1700">
                          <a:solidFill>
                            <a:srgbClr val="000000"/>
                          </a:solidFill>
                          <a:latin typeface="NEU-BZ-S92"/>
                          <a:ea typeface="方正书宋_GBK"/>
                        </a:rPr>
                        <a:t>借</a:t>
                      </a:r>
                      <a:r>
                        <a:rPr lang="en-US" altLang="zh-CN" sz="1700">
                          <a:solidFill>
                            <a:srgbClr val="000000"/>
                          </a:solidFill>
                          <a:latin typeface="方正书宋_GBK"/>
                          <a:ea typeface="方正书宋_GBK"/>
                        </a:rPr>
                        <a:t>:</a:t>
                      </a:r>
                      <a:r>
                        <a:rPr lang="zh-CN" sz="1700">
                          <a:solidFill>
                            <a:srgbClr val="000000"/>
                          </a:solidFill>
                          <a:latin typeface="NEU-BZ-S92"/>
                          <a:ea typeface="方正书宋_GBK"/>
                        </a:rPr>
                        <a:t>本期盈余</a:t>
                      </a:r>
                      <a:endParaRPr lang="zh-CN" sz="1700">
                        <a:solidFill>
                          <a:srgbClr val="000000"/>
                        </a:solidFill>
                        <a:latin typeface="NEU-BZ-S92"/>
                        <a:ea typeface="方正书宋_GBK"/>
                      </a:endParaRPr>
                    </a:p>
                    <a:p>
                      <a:pPr indent="228600" fontAlgn="auto">
                        <a:lnSpc>
                          <a:spcPct val="130000"/>
                        </a:lnSpc>
                        <a:spcBef>
                          <a:spcPct val="0"/>
                        </a:spcBef>
                        <a:spcAft>
                          <a:spcPct val="0"/>
                        </a:spcAft>
                      </a:pPr>
                      <a:r>
                        <a:rPr lang="zh-CN" sz="1700">
                          <a:solidFill>
                            <a:srgbClr val="000000"/>
                          </a:solidFill>
                          <a:latin typeface="NEU-BZ-S92"/>
                          <a:ea typeface="方正书宋_GBK"/>
                        </a:rPr>
                        <a:t>贷</a:t>
                      </a:r>
                      <a:r>
                        <a:rPr lang="en-US" altLang="zh-CN" sz="1700">
                          <a:solidFill>
                            <a:srgbClr val="000000"/>
                          </a:solidFill>
                          <a:latin typeface="方正书宋_GBK"/>
                          <a:ea typeface="方正书宋_GBK"/>
                        </a:rPr>
                        <a:t>:</a:t>
                      </a:r>
                      <a:r>
                        <a:rPr lang="zh-CN" sz="1700">
                          <a:solidFill>
                            <a:srgbClr val="000000"/>
                          </a:solidFill>
                          <a:latin typeface="NEU-BZ-S92"/>
                          <a:ea typeface="方正书宋_GBK"/>
                        </a:rPr>
                        <a:t>所得税费用</a:t>
                      </a:r>
                      <a:endParaRPr lang="zh-CN" sz="17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30000"/>
                        </a:lnSpc>
                        <a:spcBef>
                          <a:spcPct val="0"/>
                        </a:spcBef>
                        <a:spcAft>
                          <a:spcPct val="0"/>
                        </a:spcAft>
                      </a:pPr>
                      <a:r>
                        <a:rPr lang="en-US" altLang="zh-CN" sz="1700">
                          <a:solidFill>
                            <a:srgbClr val="000000"/>
                          </a:solidFill>
                          <a:latin typeface="NEU-BZ-S92"/>
                          <a:ea typeface="方正书宋_GBK"/>
                        </a:rPr>
                        <a:t>—</a:t>
                      </a:r>
                      <a:endParaRPr lang="en-US" altLang="zh-CN" sz="1700">
                        <a:solidFill>
                          <a:srgbClr val="000000"/>
                        </a:solidFill>
                        <a:latin typeface="NEU-BZ-S92"/>
                        <a:ea typeface="方正书宋_GBK"/>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其他费用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572770" y="1384300"/>
            <a:ext cx="11047730" cy="36690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科目核算单位发生的除业务活动费用、单位管理费用、经营费用、资产处置费用、上缴上级费用、附属单位补助费用、所得税费用以外的各项费用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包括利息费用、坏账损失、罚没支出、现金资产捐赠支出以及相关税费、运输费等。本科目应当按照其他费用的类别等进行明细核算。单位发生的利息费用较多的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可以单独设置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本科目应无余额。本科目适用于事业单位和行政单位。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按期计算确认借款利息费用时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按照计算确定的金额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科目或本科目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应计利息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sym typeface="微软雅黑" panose="020B0503020204020204" charset="-122"/>
              </a:rPr>
              <a:t>其他费用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98500" y="1078865"/>
            <a:ext cx="10922000" cy="18078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日计算确定一次还本分期付息长期借款应付利息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日支付利息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2165350" y="2730500"/>
          <a:ext cx="7978140" cy="2960370"/>
        </p:xfrm>
        <a:graphic>
          <a:graphicData uri="http://schemas.openxmlformats.org/drawingml/2006/table">
            <a:tbl>
              <a:tblPr/>
              <a:tblGrid>
                <a:gridCol w="3959860"/>
                <a:gridCol w="4018280"/>
              </a:tblGrid>
              <a:tr h="38163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57873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计算时: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借:其他费用——利息费用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贷:应付利息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借:应付利息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计算时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支付时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坏账损失</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48995" y="1383665"/>
            <a:ext cx="10619740" cy="204533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事业单位按照规定对收回后不需上缴财政的应收账款和其他应收款计提坏账准备时,按照计提金额,借记本科目,贷记“坏账准备”科目;冲减多提的坏账准备时,按照冲减金额,借记“坏账准备”科目,贷记本科目。
【例16-43】 某事业单位年末对收回后不需上缴财政的应收账款计提坏账准备5 000元。会计核算如下: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65300" y="3581400"/>
          <a:ext cx="8369300" cy="1409700"/>
        </p:xfrm>
        <a:graphic>
          <a:graphicData uri="http://schemas.openxmlformats.org/drawingml/2006/table">
            <a:tbl>
              <a:tblPr/>
              <a:tblGrid>
                <a:gridCol w="6029960"/>
                <a:gridCol w="2339340"/>
              </a:tblGrid>
              <a:tr h="32067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8902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借:其他费用——坏账损失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贷:坏账准备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89790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767080" y="1308100"/>
            <a:ext cx="10215880" cy="28105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罚没支出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单位发生罚没支出的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按照实际缴纳或应当缴纳的金额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现金资产捐赠</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单位对外捐赠现金资产的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按照实际捐赠的金额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某事业单位通过银行存款对外捐赠现金资产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元。会计核算如下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7"/>
            </p:custDataLst>
          </p:nvPr>
        </p:nvGraphicFramePr>
        <p:xfrm>
          <a:off x="1864360" y="4258310"/>
          <a:ext cx="8488680" cy="1567815"/>
        </p:xfrm>
        <a:graphic>
          <a:graphicData uri="http://schemas.openxmlformats.org/drawingml/2006/table">
            <a:tbl>
              <a:tblPr/>
              <a:tblGrid>
                <a:gridCol w="4566920"/>
                <a:gridCol w="3921760"/>
              </a:tblGrid>
              <a:tr h="44958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1823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借:其他费用——现金资产捐赠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3 000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3 000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6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行政事业单位的费用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5</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其他相关费用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1510" y="1536700"/>
            <a:ext cx="10972800" cy="280924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接受捐赠(或无偿调入)以名义金额计量的存货、固定资产、无形资产,以及成本无法可靠取得的公共基础设施、文物资源等发生的相关税费、运输费等,按照实际支付的金额,借记本科目,贷记“财政拨款收入”“零余额账户用款额度”“银行存款”“库存现金”等科目。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单位发生的与受托代理资产相关的税费、运输费、保管费等,按照实际支付或应付的金额,借记本科目,贷记“零余额账户用款额度”“银行存款”“库存现金”“其他应付款”等科目。
6.期末,将本科目本期发生额转入本期盈余,借记“本期盈余”科目,贷记本科目。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16-45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某事业单位收到外单位捐赠一件设备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未取得相关凭据等价值信息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按照名义金额入账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发生运输保管相关费用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85035" y="4178300"/>
          <a:ext cx="7463790" cy="1866900"/>
        </p:xfrm>
        <a:graphic>
          <a:graphicData uri="http://schemas.openxmlformats.org/drawingml/2006/table">
            <a:tbl>
              <a:tblPr/>
              <a:tblGrid>
                <a:gridCol w="3143250"/>
                <a:gridCol w="4320540"/>
              </a:tblGrid>
              <a:tr h="42926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3764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	1</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贷:捐赠收入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借:其他费用	1 000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30" name="组合 29"/>
          <p:cNvGrpSpPr/>
          <p:nvPr userDrawn="1">
            <p:custDataLst>
              <p:tags r:id="rId1"/>
            </p:custDataLst>
          </p:nvPr>
        </p:nvGrpSpPr>
        <p:grpSpPr>
          <a:xfrm>
            <a:off x="4001597" y="6045200"/>
            <a:ext cx="8190403" cy="812800"/>
            <a:chOff x="4001597" y="5613400"/>
            <a:chExt cx="8190403" cy="1244600"/>
          </a:xfrm>
        </p:grpSpPr>
        <p:sp>
          <p:nvSpPr>
            <p:cNvPr id="31"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2" name="等腰三角形 31"/>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8" name="文本框 27"/>
          <p:cNvSpPr txBox="1"/>
          <p:nvPr/>
        </p:nvSpPr>
        <p:spPr>
          <a:xfrm>
            <a:off x="1842135" y="1078865"/>
            <a:ext cx="7655560" cy="4821555"/>
          </a:xfrm>
          <a:prstGeom prst="rect">
            <a:avLst/>
          </a:prstGeom>
        </p:spPr>
        <p:txBody>
          <a:bodyPr>
            <a:noAutofit/>
          </a:bodyPr>
          <a:p>
            <a:pPr indent="0" defTabSz="266700" fontAlgn="auto">
              <a:lnSpc>
                <a:spcPct val="150000"/>
              </a:lnSpc>
              <a:spcBef>
                <a:spcPct val="0"/>
              </a:spcBef>
              <a:spcAft>
                <a:spcPct val="0"/>
              </a:spcAft>
            </a:pPr>
            <a:r>
              <a:rPr lang="en-US" altLang="zh-CN" sz="1600">
                <a:solidFill>
                  <a:srgbClr val="000000"/>
                </a:solidFill>
                <a:latin typeface="NEU-BZ-S92"/>
                <a:ea typeface="方正书宋_GBK"/>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  1.</a:t>
            </a:r>
            <a:r>
              <a:rPr lang="zh-CN" altLang="en-US">
                <a:solidFill>
                  <a:schemeClr val="tx1"/>
                </a:solidFill>
                <a:latin typeface="微软雅黑" panose="020B0503020204020204" charset="-122"/>
                <a:ea typeface="微软雅黑" panose="020B0503020204020204" charset="-122"/>
                <a:cs typeface="微软雅黑" panose="020B0503020204020204" charset="-122"/>
              </a:rPr>
              <a:t>简述行政事业收入的概念。</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2.</a:t>
            </a:r>
            <a:r>
              <a:rPr lang="zh-CN" altLang="en-US">
                <a:solidFill>
                  <a:schemeClr val="tx1"/>
                </a:solidFill>
                <a:latin typeface="微软雅黑" panose="020B0503020204020204" charset="-122"/>
                <a:ea typeface="微软雅黑" panose="020B0503020204020204" charset="-122"/>
                <a:cs typeface="微软雅黑" panose="020B0503020204020204" charset="-122"/>
              </a:rPr>
              <a:t>简述财政拨款收入两种付款方式的核算；预算管理一体化下核算发生了什么变化？</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3.</a:t>
            </a:r>
            <a:r>
              <a:rPr lang="zh-CN" altLang="en-US">
                <a:solidFill>
                  <a:schemeClr val="tx1"/>
                </a:solidFill>
                <a:latin typeface="微软雅黑" panose="020B0503020204020204" charset="-122"/>
                <a:ea typeface="微软雅黑" panose="020B0503020204020204" charset="-122"/>
                <a:cs typeface="微软雅黑" panose="020B0503020204020204" charset="-122"/>
              </a:rPr>
              <a:t>简述事业收入与经营收入的不同。</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4.</a:t>
            </a:r>
            <a:r>
              <a:rPr lang="zh-CN" altLang="en-US">
                <a:solidFill>
                  <a:schemeClr val="tx1"/>
                </a:solidFill>
                <a:latin typeface="微软雅黑" panose="020B0503020204020204" charset="-122"/>
                <a:ea typeface="微软雅黑" panose="020B0503020204020204" charset="-122"/>
                <a:cs typeface="微软雅黑" panose="020B0503020204020204" charset="-122"/>
              </a:rPr>
              <a:t>简述行政事业单位收入的期末结转。</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5.</a:t>
            </a:r>
            <a:r>
              <a:rPr lang="zh-CN" altLang="en-US">
                <a:solidFill>
                  <a:schemeClr val="tx1"/>
                </a:solidFill>
                <a:latin typeface="微软雅黑" panose="020B0503020204020204" charset="-122"/>
                <a:ea typeface="微软雅黑" panose="020B0503020204020204" charset="-122"/>
                <a:cs typeface="微软雅黑" panose="020B0503020204020204" charset="-122"/>
              </a:rPr>
              <a:t>行政单位会计的费用科目与事业单位会计的费用科目有什么不同</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endParaRPr lang="en-US" altLang="zh-CN">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6.</a:t>
            </a:r>
            <a:r>
              <a:rPr lang="zh-CN" altLang="en-US">
                <a:solidFill>
                  <a:schemeClr val="tx1"/>
                </a:solidFill>
                <a:latin typeface="微软雅黑" panose="020B0503020204020204" charset="-122"/>
                <a:ea typeface="微软雅黑" panose="020B0503020204020204" charset="-122"/>
                <a:cs typeface="微软雅黑" panose="020B0503020204020204" charset="-122"/>
              </a:rPr>
              <a:t>“业务管理费用”和“单位管理费用”有什么不同</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endParaRPr lang="en-US" altLang="zh-CN">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7.</a:t>
            </a:r>
            <a:r>
              <a:rPr lang="zh-CN" altLang="en-US">
                <a:solidFill>
                  <a:schemeClr val="tx1"/>
                </a:solidFill>
                <a:latin typeface="微软雅黑" panose="020B0503020204020204" charset="-122"/>
                <a:ea typeface="微软雅黑" panose="020B0503020204020204" charset="-122"/>
                <a:cs typeface="微软雅黑" panose="020B0503020204020204" charset="-122"/>
              </a:rPr>
              <a:t>“其他费用”的核算范围是什么</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endParaRPr lang="en-US" altLang="zh-CN">
              <a:solidFill>
                <a:schemeClr val="tx1"/>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　　</a:t>
            </a:r>
            <a:r>
              <a:rPr lang="en-US" altLang="zh-CN">
                <a:solidFill>
                  <a:schemeClr val="tx1"/>
                </a:solidFill>
                <a:latin typeface="微软雅黑" panose="020B0503020204020204" charset="-122"/>
                <a:ea typeface="微软雅黑" panose="020B0503020204020204" charset="-122"/>
                <a:cs typeface="微软雅黑" panose="020B0503020204020204" charset="-122"/>
              </a:rPr>
              <a:t>8.</a:t>
            </a:r>
            <a:r>
              <a:rPr lang="zh-CN" altLang="en-US">
                <a:solidFill>
                  <a:schemeClr val="tx1"/>
                </a:solidFill>
                <a:latin typeface="微软雅黑" panose="020B0503020204020204" charset="-122"/>
                <a:ea typeface="微软雅黑" panose="020B0503020204020204" charset="-122"/>
                <a:cs typeface="微软雅黑" panose="020B0503020204020204" charset="-122"/>
              </a:rPr>
              <a:t>“资产处置费用”通过“待处理财产损溢”和不通过“待处理财产损溢”的账务处理有什么不同</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endParaRPr lang="en-US" altLang="zh-CN">
              <a:solidFill>
                <a:schemeClr val="tx1"/>
              </a:solidFill>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6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530225" y="1165225"/>
            <a:ext cx="11204575" cy="48355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1.某事业单位采用财政直接支付方式购置某项目通用设备一台80 000元,用授权支付方式购买服务,支付服务费98 000元。该单位如何进行账务处理?实行预算管理一体化不设置“零余额账户额度”时，如何核算？
2.某事业单位收到当年国库直接支付退回的服务费5 000元。该单位如何进行账务处理?
3.某事业单位20x5年应缴财政专户款50万元已全额上缴,至20x5年12月31日共返还单位资金40万元,其余10万元于20x6年返还。该单位如何进行账务处理?
4.某事业单位收到上级单位的补助收入65 000元,该单位如何进行账务处理?
5.某事业单位收到应开展科研活动从本级横向部门转拨的财政款800 000元,该单位如何进行账务处理?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某事业单位收到应开展科研活动从本级横向部门转拨的财政款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某事业单位出租房屋价款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分别用预收、后付和分期付款三种方式进行核算。该单位如何进行账务处理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盘盈现金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无法查明原因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经批准做收入处理。该单位如何进行账务处理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530225" y="1165225"/>
            <a:ext cx="11204575" cy="48355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某事业单位收到一件捐赠字画</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未取得相关凭据等价值信息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按照名义金额入账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发生运输保管相关费用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某事业单位开展管理活动计提职工薪酬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外部人员劳务费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某行政单位为业务活动使用固定资产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计提折旧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某事业单位开展经营活动缴纳相关的房产税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某事业单位开展经营活动因购货退回当年度款项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某事业单位现金盘点中发现现金短缺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1 500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经查无法确定原因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报经单位批准。该单位如何进行账务处理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某事业单位按照税费规定计算并缴纳所得税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18 000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某事业单位因违反有关规定发生并缴纳的罚没支出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元。该单位如何进行账务处理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“财政拨款收入”的主要账务处理</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1820" y="1536700"/>
            <a:ext cx="10395585" cy="18002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将本科目本期发生额转入本期盈余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日将财政拨款收入本期发生额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元进行结转。财会部门根据有关凭证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12" name="表格 11"/>
          <p:cNvGraphicFramePr/>
          <p:nvPr>
            <p:custDataLst>
              <p:tags r:id="rId8"/>
            </p:custDataLst>
          </p:nvPr>
        </p:nvGraphicFramePr>
        <p:xfrm>
          <a:off x="2044700" y="3136900"/>
          <a:ext cx="7741285" cy="2313305"/>
        </p:xfrm>
        <a:graphic>
          <a:graphicData uri="http://schemas.openxmlformats.org/drawingml/2006/table">
            <a:tbl>
              <a:tblPr/>
              <a:tblGrid>
                <a:gridCol w="3248025"/>
                <a:gridCol w="4493260"/>
              </a:tblGrid>
              <a:tr h="53149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8181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借:财政拨款收入	60 000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贷:本期盈余	   60 000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注</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行政事业单位预算收入和预算支出平时期末不结转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年底结转</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而财务会计的收入费用平时期末也要结转。</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二、事业</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收入</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17600" y="1424940"/>
            <a:ext cx="10323830" cy="477456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科目核算事业单位开展专业业务活动及其辅助活动实现的收入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不包括从同级政府财政部门取得的各类财政拨款。本科目应当按照事业收入的类别、来源等进行明细核算。期末结转后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本科目应无余额。行政单位不适用本科目。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对于因开展科研及其辅助活动从非同级政府财政部门取得的经费拨款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应当在本科目下单设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明细科目进行核算。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采用财政专户返还方式管理的事业收入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实现应上缴财政专户的事业收入时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按照实际收到或应收的金额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向财政专户上缴款项时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按照实际上缴的款项金额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收到从财政专户返还的事业收入时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按照实际收到的返还金额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行政事业单位的收入</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二、事业</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收入</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45160" y="1424940"/>
            <a:ext cx="10796270" cy="151447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16-6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某事业单位实行收支两条线管理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将收到的学费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元全额上缴财政专户。财会部门根据有关凭证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816100" y="2679700"/>
          <a:ext cx="8610600" cy="3093720"/>
        </p:xfrm>
        <a:graphic>
          <a:graphicData uri="http://schemas.openxmlformats.org/drawingml/2006/table">
            <a:tbl>
              <a:tblPr/>
              <a:tblGrid>
                <a:gridCol w="3580765"/>
                <a:gridCol w="5029835"/>
              </a:tblGrid>
              <a:tr h="36449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7292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收到学费时: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贷:应缴财政款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全额上缴财政专户时: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借:应缴财政款	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收到财政专户返还时:</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借:银行存款	100 000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贷:事业收入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100 00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收到学费时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全额上缴财政专户时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收到财政专户返还时</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16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20},&quot;minSize&quot;:{&quot;size1&quot;:11.2},&quot;normalSize&quot;:{&quot;size1&quot;:11.2},&quot;subLayout&quot;:[{&quot;id&quot;:&quot;2025-07-20T23:49:17&quot;,&quot;margin&quot;:{&quot;bottom&quot;:0.025999998673796654,&quot;left&quot;:1.2699999809265137,&quot;right&quot;:1.2699999809265137,&quot;top&quot;:0.4230000376701355},&quot;type&quot;:0},{&quot;id&quot;:&quot;2025-07-20T23:49:17&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77.xml><?xml version="1.0" encoding="utf-8"?>
<p:tagLst xmlns:p="http://schemas.openxmlformats.org/presentationml/2006/main">
  <p:tag name="TABLE_ENDDRAG_ORIGIN_RECT" val="709*149"/>
  <p:tag name="TABLE_ENDDRAG_RECT" val="166*258*709*149"/>
  <p:tag name="TABLE_AUTOADJUST_FLAG" val="1"/>
</p:tagLst>
</file>

<file path=ppt/tags/tag17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186.xml><?xml version="1.0" encoding="utf-8"?>
<p:tagLst xmlns:p="http://schemas.openxmlformats.org/presentationml/2006/main">
  <p:tag name="TABLE_ENDDRAG_ORIGIN_RECT" val="726*121"/>
  <p:tag name="TABLE_ENDDRAG_RECT" val="131*261*726*121"/>
  <p:tag name="TABLE_AUTOADJUST_FLAG" val="1"/>
</p:tagLst>
</file>

<file path=ppt/tags/tag18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03.xml><?xml version="1.0" encoding="utf-8"?>
<p:tagLst xmlns:p="http://schemas.openxmlformats.org/presentationml/2006/main">
  <p:tag name="TABLE_ENDDRAG_ORIGIN_RECT" val="753*108"/>
  <p:tag name="TABLE_ENDDRAG_RECT" val="65*163*753*108"/>
  <p:tag name="TABLE_AUTOADJUST_FLAG" val="1"/>
</p:tagLst>
</file>

<file path=ppt/tags/tag204.xml><?xml version="1.0" encoding="utf-8"?>
<p:tagLst xmlns:p="http://schemas.openxmlformats.org/presentationml/2006/main">
  <p:tag name="TABLE_ENDDRAG_ORIGIN_RECT" val="658*139"/>
  <p:tag name="TABLE_ENDDRAG_RECT" val="151*354*658*139"/>
  <p:tag name="TABLE_AUTOADJUST_FLAG" val="1"/>
</p:tagLst>
</file>

<file path=ppt/tags/tag2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3.xml><?xml version="1.0" encoding="utf-8"?>
<p:tagLst xmlns:p="http://schemas.openxmlformats.org/presentationml/2006/main">
  <p:tag name="TABLE_ENDDRAG_ORIGIN_RECT" val="609*182"/>
  <p:tag name="TABLE_ENDDRAG_RECT" val="161*247*609*182"/>
  <p:tag name="TABLE_AUTOADJUST_FLAG" val="1"/>
</p:tagLst>
</file>

<file path=ppt/tags/tag2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TABLE_ENDDRAG_ORIGIN_RECT" val="495*203"/>
  <p:tag name="TABLE_ENDDRAG_RECT" val="143*211*495*203"/>
  <p:tag name="TABLE_AUTOADJUST_FLAG" val="1"/>
</p:tagLst>
</file>

<file path=ppt/tags/tag23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38.xml><?xml version="1.0" encoding="utf-8"?>
<p:tagLst xmlns:p="http://schemas.openxmlformats.org/presentationml/2006/main">
  <p:tag name="TABLE_ENDDRAG_ORIGIN_RECT" val="457*101"/>
  <p:tag name="TABLE_ENDDRAG_RECT" val="230*246*457*102"/>
  <p:tag name="TABLE_AUTOADJUST_FLAG" val="1"/>
</p:tagLst>
</file>

<file path=ppt/tags/tag23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46.xml><?xml version="1.0" encoding="utf-8"?>
<p:tagLst xmlns:p="http://schemas.openxmlformats.org/presentationml/2006/main">
  <p:tag name="TABLE_ENDDRAG_ORIGIN_RECT" val="485*92"/>
  <p:tag name="TABLE_ENDDRAG_RECT" val="202*246*485*92"/>
  <p:tag name="TABLE_AUTOADJUST_FLAG" val="1"/>
</p:tagLst>
</file>

<file path=ppt/tags/tag24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54.xml><?xml version="1.0" encoding="utf-8"?>
<p:tagLst xmlns:p="http://schemas.openxmlformats.org/presentationml/2006/main">
  <p:tag name="TABLE_ENDDRAG_ORIGIN_RECT" val="547*160"/>
  <p:tag name="TABLE_ENDDRAG_RECT" val="245*333*547*160"/>
  <p:tag name="TABLE_AUTOADJUST_FLAG" val="1"/>
</p:tagLst>
</file>

<file path=ppt/tags/tag2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63.xml><?xml version="1.0" encoding="utf-8"?>
<p:tagLst xmlns:p="http://schemas.openxmlformats.org/presentationml/2006/main">
  <p:tag name="TABLE_ENDDRAG_ORIGIN_RECT" val="524*148"/>
  <p:tag name="TABLE_ENDDRAG_RECT" val="104*339*524*148"/>
  <p:tag name="TABLE_AUTOADJUST_FLAG" val="1"/>
</p:tagLst>
</file>

<file path=ppt/tags/tag2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7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8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94.xml><?xml version="1.0" encoding="utf-8"?>
<p:tagLst xmlns:p="http://schemas.openxmlformats.org/presentationml/2006/main">
  <p:tag name="TABLE_ENDDRAG_ORIGIN_RECT" val="791*179"/>
  <p:tag name="TABLE_ENDDRAG_RECT" val="141*306*791*179"/>
  <p:tag name="TABLE_AUTOADJUST_FLAG" val="1"/>
</p:tagLst>
</file>

<file path=ppt/tags/tag29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03.xml><?xml version="1.0" encoding="utf-8"?>
<p:tagLst xmlns:p="http://schemas.openxmlformats.org/presentationml/2006/main">
  <p:tag name="TABLE_ENDDRAG_ORIGIN_RECT" val="582*126"/>
  <p:tag name="TABLE_ENDDRAG_RECT" val="210*270*582*126"/>
  <p:tag name="TABLE_AUTOADJUST_FLAG" val="1"/>
</p:tagLst>
</file>

<file path=ppt/tags/tag30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12.xml><?xml version="1.0" encoding="utf-8"?>
<p:tagLst xmlns:p="http://schemas.openxmlformats.org/presentationml/2006/main">
  <p:tag name="TABLE_ENDDRAG_ORIGIN_RECT" val="509*135"/>
  <p:tag name="TABLE_ENDDRAG_RECT" val="119*270*510*135"/>
  <p:tag name="TABLE_AUTOADJUST_FLAG" val="1"/>
</p:tagLst>
</file>

<file path=ppt/tags/tag3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21.xml><?xml version="1.0" encoding="utf-8"?>
<p:tagLst xmlns:p="http://schemas.openxmlformats.org/presentationml/2006/main">
  <p:tag name="TABLE_ENDDRAG_ORIGIN_RECT" val="588*146"/>
  <p:tag name="TABLE_ENDDRAG_RECT" val="167*269*588*146"/>
  <p:tag name="TABLE_AUTOADJUST_FLAG" val="1"/>
</p:tagLst>
</file>

<file path=ppt/tags/tag3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TABLE_ENDDRAG_ORIGIN_RECT" val="552*111"/>
  <p:tag name="TABLE_ENDDRAG_RECT" val="135*181*552*111"/>
  <p:tag name="TABLE_AUTOADJUST_FLAG" val="1"/>
</p:tagLst>
</file>

<file path=ppt/tags/tag33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9.xml><?xml version="1.0" encoding="utf-8"?>
<p:tagLst xmlns:p="http://schemas.openxmlformats.org/presentationml/2006/main">
  <p:tag name="TABLE_ENDDRAG_ORIGIN_RECT" val="749*196"/>
  <p:tag name="TABLE_ENDDRAG_RECT" val="66*284*749*196"/>
  <p:tag name="TABLE_AUTOADJUST_FLAG"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8.xml><?xml version="1.0" encoding="utf-8"?>
<p:tagLst xmlns:p="http://schemas.openxmlformats.org/presentationml/2006/main">
  <p:tag name="TABLE_ENDDRAG_ORIGIN_RECT" val="538*97"/>
  <p:tag name="TABLE_ENDDRAG_RECT" val="149*242*538*97"/>
  <p:tag name="TABLE_AUTOADJUST_FLAG" val="1"/>
</p:tagLst>
</file>

<file path=ppt/tags/tag34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57.xml><?xml version="1.0" encoding="utf-8"?>
<p:tagLst xmlns:p="http://schemas.openxmlformats.org/presentationml/2006/main">
  <p:tag name="TABLE_ENDDRAG_ORIGIN_RECT" val="623*102"/>
  <p:tag name="TABLE_ENDDRAG_RECT" val="137*194*623*102"/>
  <p:tag name="TABLE_AUTOADJUST_FLAG" val="1"/>
</p:tagLst>
</file>

<file path=ppt/tags/tag35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66.xml><?xml version="1.0" encoding="utf-8"?>
<p:tagLst xmlns:p="http://schemas.openxmlformats.org/presentationml/2006/main">
  <p:tag name="TABLE_ENDDRAG_ORIGIN_RECT" val="678*151"/>
  <p:tag name="TABLE_ENDDRAG_RECT" val="36*319*678*151"/>
  <p:tag name="TABLE_AUTOADJUST_FLAG" val="1"/>
</p:tagLst>
</file>

<file path=ppt/tags/tag3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82.xml><?xml version="1.0" encoding="utf-8"?>
<p:tagLst xmlns:p="http://schemas.openxmlformats.org/presentationml/2006/main">
  <p:tag name="TABLE_ENDDRAG_ORIGIN_RECT" val="659*136"/>
  <p:tag name="TABLE_ENDDRAG_RECT" val="90*270*659*136"/>
  <p:tag name="TABLE_AUTOADJUST_FLAG" val="1"/>
</p:tagLst>
</file>

<file path=ppt/tags/tag3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97.xml><?xml version="1.0" encoding="utf-8"?>
<p:tagLst xmlns:p="http://schemas.openxmlformats.org/presentationml/2006/main">
  <p:tag name="TABLE_ENDDRAG_ORIGIN_RECT" val="719*201"/>
  <p:tag name="TABLE_ENDDRAG_RECT" val="83*212*719*201"/>
  <p:tag name="TABLE_AUTOADJUST_FLAG" val="1"/>
</p:tagLst>
</file>

<file path=ppt/tags/tag39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05.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406.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407.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408.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409.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7&quot;,&quot;maxSize&quot;:{&quot;size1&quot;:31.1},&quot;minSize&quot;:{&quot;size1&quot;:17.8},&quot;normalSize&quot;:{&quot;size1&quot;:17.8},&quot;subLayout&quot;:[{&quot;id&quot;:&quot;2025-07-20T23:49:17&quot;,&quot;maxSize&quot;:{&quot;size1&quot;:100},&quot;minSize&quot;:{&quot;size1&quot;:61.7},&quot;normalSize&quot;:{&quot;size1&quot;:61.7},&quot;subLayout&quot;:[{&quot;id&quot;:&quot;2025-07-20T23:49:17&quot;,&quot;margin&quot;:{&quot;bottom&quot;:0,&quot;left&quot;:1.2699999809265137,&quot;right&quot;:1.2699999809265137,&quot;top&quot;:0.4230000376701355},&quot;type&quot;:0},{&quot;id&quot;:&quot;2025-07-20T23:49:17&quot;,&quot;margin&quot;:{&quot;bottom&quot;:0.025999998673796654,&quot;left&quot;:1.2699999809265137,&quot;right&quot;:1.2699999809265137,&quot;top&quot;:0.025999998673796654},&quot;type&quot;:0}],&quot;type&quot;:0},{&quot;id&quot;:&quot;2025-07-20T23:49:1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19.xml><?xml version="1.0" encoding="utf-8"?>
<p:tagLst xmlns:p="http://schemas.openxmlformats.org/presentationml/2006/main">
  <p:tag name="TABLE_ENDDRAG_ORIGIN_RECT" val="747*240"/>
  <p:tag name="TABLE_ENDDRAG_RECT" val="94*270*747*240"/>
  <p:tag name="TABLE_AUTOADJUST_FLAG" val="1"/>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28.xml><?xml version="1.0" encoding="utf-8"?>
<p:tagLst xmlns:p="http://schemas.openxmlformats.org/presentationml/2006/main">
  <p:tag name="TABLE_ENDDRAG_ORIGIN_RECT" val="608*145"/>
  <p:tag name="TABLE_ENDDRAG_RECT" val="194*348*608*145"/>
  <p:tag name="TABLE_AUTOADJUST_FLAG" val="1"/>
</p:tagLst>
</file>

<file path=ppt/tags/tag4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37.xml><?xml version="1.0" encoding="utf-8"?>
<p:tagLst xmlns:p="http://schemas.openxmlformats.org/presentationml/2006/main">
  <p:tag name="TABLE_ENDDRAG_ORIGIN_RECT" val="448*135"/>
  <p:tag name="TABLE_ENDDRAG_RECT" val="224*288*448*135"/>
  <p:tag name="TABLE_AUTOADJUST_FLAG" val="1"/>
</p:tagLst>
</file>

<file path=ppt/tags/tag43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46.xml><?xml version="1.0" encoding="utf-8"?>
<p:tagLst xmlns:p="http://schemas.openxmlformats.org/presentationml/2006/main">
  <p:tag name="TABLE_ENDDRAG_ORIGIN_RECT" val="668*155"/>
  <p:tag name="TABLE_ENDDRAG_RECT" val="80*352*668*155"/>
  <p:tag name="TABLE_AUTOADJUST_FLAG" val="1"/>
</p:tagLst>
</file>

<file path=ppt/tags/tag44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46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20},&quot;minSize&quot;:{&quot;size1&quot;:11.2},&quot;normalSize&quot;:{&quot;size1&quot;:11.2},&quot;subLayout&quot;:[{&quot;id&quot;:&quot;2025-07-20T23:49:18&quot;,&quot;margin&quot;:{&quot;bottom&quot;:0.025999998673796654,&quot;left&quot;:1.2699999809265137,&quot;right&quot;:1.2699999809265137,&quot;top&quot;:0.4230000376701355},&quot;type&quot;:0},{&quot;id&quot;:&quot;2025-07-20T23:49:18&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78.xml><?xml version="1.0" encoding="utf-8"?>
<p:tagLst xmlns:p="http://schemas.openxmlformats.org/presentationml/2006/main">
  <p:tag name="TABLE_ENDDRAG_ORIGIN_RECT" val="570*148"/>
  <p:tag name="TABLE_ENDDRAG_RECT" val="116*220*570*148"/>
  <p:tag name="TABLE_AUTOADJUST_FLAG" val="1"/>
</p:tagLst>
</file>

<file path=ppt/tags/tag47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7.xml><?xml version="1.0" encoding="utf-8"?>
<p:tagLst xmlns:p="http://schemas.openxmlformats.org/presentationml/2006/main">
  <p:tag name="TABLE_ENDDRAG_ORIGIN_RECT" val="689*169"/>
  <p:tag name="TABLE_ENDDRAG_RECT" val="55*289*689*169"/>
  <p:tag name="TABLE_AUTOADJUST_FLAG" val="1"/>
</p:tagLst>
</file>

<file path=ppt/tags/tag4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96.xml><?xml version="1.0" encoding="utf-8"?>
<p:tagLst xmlns:p="http://schemas.openxmlformats.org/presentationml/2006/main">
  <p:tag name="TABLE_ENDDRAG_ORIGIN_RECT" val="548*150"/>
  <p:tag name="TABLE_ENDDRAG_RECT" val="201*235*548*150"/>
  <p:tag name="TABLE_AUTOADJUST_FLAG" val="1"/>
</p:tagLst>
</file>

<file path=ppt/tags/tag4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05.xml><?xml version="1.0" encoding="utf-8"?>
<p:tagLst xmlns:p="http://schemas.openxmlformats.org/presentationml/2006/main">
  <p:tag name="TABLE_ENDDRAG_ORIGIN_RECT" val="594*161"/>
  <p:tag name="TABLE_ENDDRAG_RECT" val="164*297*594*161"/>
  <p:tag name="TABLE_AUTOADJUST_FLAG" val="1"/>
</p:tagLst>
</file>

<file path=ppt/tags/tag50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513.xml><?xml version="1.0" encoding="utf-8"?>
<p:tagLst xmlns:p="http://schemas.openxmlformats.org/presentationml/2006/main">
  <p:tag name="TABLE_ENDDRAG_ORIGIN_RECT" val="441*77"/>
  <p:tag name="TABLE_ENDDRAG_RECT" val="139*345*441*77"/>
  <p:tag name="TABLE_AUTOADJUST_FLAG" val="1"/>
</p:tagLst>
</file>

<file path=ppt/tags/tag5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22.xml><?xml version="1.0" encoding="utf-8"?>
<p:tagLst xmlns:p="http://schemas.openxmlformats.org/presentationml/2006/main">
  <p:tag name="TABLE_ENDDRAG_ORIGIN_RECT" val="743*91"/>
  <p:tag name="TABLE_ENDDRAG_RECT" val="77*239*743*91"/>
  <p:tag name="TABLE_AUTOADJUST_FLAG" val="1"/>
</p:tagLst>
</file>

<file path=ppt/tags/tag523.xml><?xml version="1.0" encoding="utf-8"?>
<p:tagLst xmlns:p="http://schemas.openxmlformats.org/presentationml/2006/main">
  <p:tag name="TABLE_ENDDRAG_ORIGIN_RECT" val="497*97"/>
  <p:tag name="TABLE_ENDDRAG_RECT" val="104*390*497*97"/>
</p:tagLst>
</file>

<file path=ppt/tags/tag52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4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4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5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5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5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57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79.xml><?xml version="1.0" encoding="utf-8"?>
<p:tagLst xmlns:p="http://schemas.openxmlformats.org/presentationml/2006/main">
  <p:tag name="TABLE_ENDDRAG_ORIGIN_RECT" val="676*149"/>
  <p:tag name="TABLE_ENDDRAG_RECT" val="116*192*676*149"/>
  <p:tag name="TABLE_AUTOADJUST_FLAG" val="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9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04.xml><?xml version="1.0" encoding="utf-8"?>
<p:tagLst xmlns:p="http://schemas.openxmlformats.org/presentationml/2006/main">
  <p:tag name="TABLE_ENDDRAG_ORIGIN_RECT" val="495*117"/>
  <p:tag name="TABLE_ENDDRAG_RECT" val="192*239*495*117"/>
  <p:tag name="TABLE_AUTOADJUST_FLAG" val="1"/>
</p:tagLst>
</file>

<file path=ppt/tags/tag6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13.xml><?xml version="1.0" encoding="utf-8"?>
<p:tagLst xmlns:p="http://schemas.openxmlformats.org/presentationml/2006/main">
  <p:tag name="TABLE_ENDDRAG_ORIGIN_RECT" val="524*126"/>
  <p:tag name="TABLE_ENDDRAG_RECT" val="218*293*524*126"/>
  <p:tag name="TABLE_AUTOADJUST_FLAG" val="1"/>
</p:tagLst>
</file>

<file path=ppt/tags/tag6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22.xml><?xml version="1.0" encoding="utf-8"?>
<p:tagLst xmlns:p="http://schemas.openxmlformats.org/presentationml/2006/main">
  <p:tag name="TABLE_ENDDRAG_ORIGIN_RECT" val="470*111"/>
  <p:tag name="TABLE_ENDDRAG_RECT" val="171*304*470*111"/>
  <p:tag name="TABLE_AUTOADJUST_FLAG" val="1"/>
</p:tagLst>
</file>

<file path=ppt/tags/tag6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31.xml><?xml version="1.0" encoding="utf-8"?>
<p:tagLst xmlns:p="http://schemas.openxmlformats.org/presentationml/2006/main">
  <p:tag name="TABLE_ENDDRAG_ORIGIN_RECT" val="576*132"/>
  <p:tag name="TABLE_ENDDRAG_RECT" val="150*246*576*132"/>
  <p:tag name="TABLE_AUTOADJUST_FLAG" val="1"/>
</p:tagLst>
</file>

<file path=ppt/tags/tag6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TABLE_ENDDRAG_ORIGIN_RECT" val="763*149"/>
  <p:tag name="TABLE_ENDDRAG_RECT" val="100*293*763*149"/>
  <p:tag name="TABLE_AUTOADJUST_FLAG" val="1"/>
</p:tagLst>
</file>

<file path=ppt/tags/tag64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8&quot;,&quot;maxSize&quot;:{&quot;size1&quot;:31.1},&quot;minSize&quot;:{&quot;size1&quot;:17.8},&quot;normalSize&quot;:{&quot;size1&quot;:17.8},&quot;subLayout&quot;:[{&quot;id&quot;:&quot;2025-07-20T23:49:18&quot;,&quot;maxSize&quot;:{&quot;size1&quot;:100},&quot;minSize&quot;:{&quot;size1&quot;:61.7},&quot;normalSize&quot;:{&quot;size1&quot;:61.7},&quot;subLayout&quot;:[{&quot;id&quot;:&quot;2025-07-20T23:49:18&quot;,&quot;margin&quot;:{&quot;bottom&quot;:0,&quot;left&quot;:1.2699999809265137,&quot;right&quot;:1.2699999809265137,&quot;top&quot;:0.4230000376701355},&quot;type&quot;:0},{&quot;id&quot;:&quot;2025-07-20T23:49:18&quot;,&quot;margin&quot;:{&quot;bottom&quot;:0.025999998673796654,&quot;left&quot;:1.2699999809265137,&quot;right&quot;:1.2699999809265137,&quot;top&quot;:0.025999998673796654},&quot;type&quot;:0}],&quot;type&quot;:0},{&quot;id&quot;:&quot;2025-07-20T23:49:18&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49.xml><?xml version="1.0" encoding="utf-8"?>
<p:tagLst xmlns:p="http://schemas.openxmlformats.org/presentationml/2006/main">
  <p:tag name="TABLE_ENDDRAG_ORIGIN_RECT" val="664*138"/>
  <p:tag name="TABLE_ENDDRAG_RECT" val="173*306*664*138"/>
  <p:tag name="TABLE_AUTOADJUST_FLAG" val="1"/>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58.xml><?xml version="1.0" encoding="utf-8"?>
<p:tagLst xmlns:p="http://schemas.openxmlformats.org/presentationml/2006/main">
  <p:tag name="TABLE_ENDDRAG_ORIGIN_RECT" val="634*144"/>
  <p:tag name="TABLE_ENDDRAG_RECT" val="142*302*634*144"/>
  <p:tag name="TABLE_AUTOADJUST_FLAG" val="1"/>
</p:tagLst>
</file>

<file path=ppt/tags/tag6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66.xml><?xml version="1.0" encoding="utf-8"?>
<p:tagLst xmlns:p="http://schemas.openxmlformats.org/presentationml/2006/main">
  <p:tag name="TABLE_ENDDRAG_ORIGIN_RECT" val="614*124"/>
  <p:tag name="TABLE_ENDDRAG_RECT" val="150*289*614*124"/>
  <p:tag name="TABLE_AUTOADJUST_FLAG" val="1"/>
</p:tagLst>
</file>

<file path=ppt/tags/tag6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74.xml><?xml version="1.0" encoding="utf-8"?>
<p:tagLst xmlns:p="http://schemas.openxmlformats.org/presentationml/2006/main">
  <p:tag name="TABLE_ENDDRAG_ORIGIN_RECT" val="818*125"/>
  <p:tag name="TABLE_ENDDRAG_RECT" val="47*191*818*125"/>
  <p:tag name="TABLE_AUTOADJUST_FLAG" val="1"/>
</p:tagLst>
</file>

<file path=ppt/tags/tag675.xml><?xml version="1.0" encoding="utf-8"?>
<p:tagLst xmlns:p="http://schemas.openxmlformats.org/presentationml/2006/main">
  <p:tag name="TABLE_ENDDRAG_ORIGIN_RECT" val="738*110"/>
  <p:tag name="TABLE_ENDDRAG_RECT" val="89*382*738*110"/>
</p:tagLst>
</file>

<file path=ppt/tags/tag67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92.xml><?xml version="1.0" encoding="utf-8"?>
<p:tagLst xmlns:p="http://schemas.openxmlformats.org/presentationml/2006/main">
  <p:tag name="TABLE_ENDDRAG_ORIGIN_RECT" val="628*233"/>
  <p:tag name="TABLE_ENDDRAG_RECT" val="86*215*628*233"/>
  <p:tag name="TABLE_AUTOADJUST_FLAG" val="1"/>
</p:tagLst>
</file>

<file path=ppt/tags/tag6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0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01.xml><?xml version="1.0" encoding="utf-8"?>
<p:tagLst xmlns:p="http://schemas.openxmlformats.org/presentationml/2006/main">
  <p:tag name="TABLE_ENDDRAG_ORIGIN_RECT" val="659*111"/>
  <p:tag name="TABLE_ENDDRAG_RECT" val="139*282*659*111"/>
  <p:tag name="TABLE_AUTOADJUST_FLAG" val="1"/>
</p:tagLst>
</file>

<file path=ppt/tags/tag70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0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09.xml><?xml version="1.0" encoding="utf-8"?>
<p:tagLst xmlns:p="http://schemas.openxmlformats.org/presentationml/2006/main">
  <p:tag name="TABLE_ENDDRAG_ORIGIN_RECT" val="668*123"/>
  <p:tag name="TABLE_ENDDRAG_RECT" val="146*335*668*123"/>
  <p:tag name="TABLE_AUTOADJUST_FLAG" val="1"/>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718.xml><?xml version="1.0" encoding="utf-8"?>
<p:tagLst xmlns:p="http://schemas.openxmlformats.org/presentationml/2006/main">
  <p:tag name="TABLE_ENDDRAG_ORIGIN_RECT" val="587*146"/>
  <p:tag name="TABLE_ENDDRAG_RECT" val="172*329*587*147"/>
  <p:tag name="TABLE_AUTOADJUST_FLAG" val="1"/>
</p:tagLst>
</file>

<file path=ppt/tags/tag71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31.1},&quot;minSize&quot;:{&quot;size1&quot;:17.8},&quot;normalSize&quot;:{&quot;size1&quot;:17.8},&quot;subLayout&quot;:[{&quot;id&quot;:&quot;2025-07-20T23:49:19&quot;,&quot;maxSize&quot;:{&quot;size1&quot;:100},&quot;minSize&quot;:{&quot;size1&quot;:61.7},&quot;normalSize&quot;:{&quot;size1&quot;:61.7},&quot;subLayout&quot;:[{&quot;id&quot;:&quot;2025-07-20T23:49:19&quot;,&quot;margin&quot;:{&quot;bottom&quot;:0,&quot;left&quot;:1.2699999809265137,&quot;right&quot;:1.2699999809265137,&quot;top&quot;:0.4230000376701355},&quot;type&quot;:0},{&quot;id&quot;:&quot;2025-07-20T23:49:19&quot;,&quot;margin&quot;:{&quot;bottom&quot;:0.025999998673796654,&quot;left&quot;:1.2699999809265137,&quot;right&quot;:1.2699999809265137,&quot;top&quot;:0.025999998673796654},&quot;type&quot;:0}],&quot;type&quot;:0},{&quot;id&quot;:&quot;2025-07-20T23:49:19&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72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725.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20},&quot;minSize&quot;:{&quot;size1&quot;:11.2},&quot;normalSize&quot;:{&quot;size1&quot;:11.2},&quot;subLayout&quot;:[{&quot;id&quot;:&quot;2025-07-20T23:49:19&quot;,&quot;margin&quot;:{&quot;bottom&quot;:0.025999998673796654,&quot;left&quot;:1.2699999809265137,&quot;right&quot;:1.2699999809265137,&quot;top&quot;:0.4230000376701355},&quot;type&quot;:0},{&quot;id&quot;:&quot;2025-07-20T23:49:1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73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20},&quot;minSize&quot;:{&quot;size1&quot;:11.2},&quot;normalSize&quot;:{&quot;size1&quot;:11.2},&quot;subLayout&quot;:[{&quot;id&quot;:&quot;2025-07-20T23:49:19&quot;,&quot;margin&quot;:{&quot;bottom&quot;:0.025999998673796654,&quot;left&quot;:1.2699999809265137,&quot;right&quot;:1.2699999809265137,&quot;top&quot;:0.4230000376701355},&quot;type&quot;:0},{&quot;id&quot;:&quot;2025-07-20T23:49:1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3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3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73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9:19&quot;,&quot;maxSize&quot;:{&quot;size1&quot;:20},&quot;minSize&quot;:{&quot;size1&quot;:11.2},&quot;normalSize&quot;:{&quot;size1&quot;:11.2},&quot;subLayout&quot;:[{&quot;id&quot;:&quot;2025-07-20T23:49:19&quot;,&quot;margin&quot;:{&quot;bottom&quot;:0.025999998673796654,&quot;left&quot;:1.2699999809265137,&quot;right&quot;:1.2699999809265137,&quot;top&quot;:0.4230000376701355},&quot;type&quot;:0},{&quot;id&quot;:&quot;2025-07-20T23:49:19&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0.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741.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21659</Words>
  <Application>WPS 演示</Application>
  <PresentationFormat>宽屏</PresentationFormat>
  <Paragraphs>1057</Paragraphs>
  <Slides>70</Slides>
  <Notes>0</Notes>
  <HiddenSlides>0</HiddenSlides>
  <MMClips>0</MMClips>
  <ScaleCrop>false</ScaleCrop>
  <HeadingPairs>
    <vt:vector size="6" baseType="variant">
      <vt:variant>
        <vt:lpstr>已用的字体</vt:lpstr>
      </vt:variant>
      <vt:variant>
        <vt:i4>20</vt:i4>
      </vt:variant>
      <vt:variant>
        <vt:lpstr>主题</vt:lpstr>
      </vt:variant>
      <vt:variant>
        <vt:i4>2</vt:i4>
      </vt:variant>
      <vt:variant>
        <vt:lpstr>幻灯片标题</vt:lpstr>
      </vt:variant>
      <vt:variant>
        <vt:i4>70</vt:i4>
      </vt:variant>
    </vt:vector>
  </HeadingPairs>
  <TitlesOfParts>
    <vt:vector size="92" baseType="lpstr">
      <vt:lpstr>Arial</vt:lpstr>
      <vt:lpstr>宋体</vt:lpstr>
      <vt:lpstr>Wingdings</vt:lpstr>
      <vt:lpstr>微软雅黑</vt:lpstr>
      <vt:lpstr>汉仪旗黑-85S</vt:lpstr>
      <vt:lpstr>黑体</vt:lpstr>
      <vt:lpstr>Viner Hand ITC</vt:lpstr>
      <vt:lpstr>汉仪旗黑-85S</vt:lpstr>
      <vt:lpstr>Segoe UI</vt:lpstr>
      <vt:lpstr>Arial Unicode MS</vt:lpstr>
      <vt:lpstr>方正书宋_GBK</vt:lpstr>
      <vt:lpstr>Open Sans</vt:lpstr>
      <vt:lpstr>Montserrat Black</vt:lpstr>
      <vt:lpstr>Segoe Print</vt:lpstr>
      <vt:lpstr>NEU-BZ-S92</vt:lpstr>
      <vt:lpstr>Arial Black</vt:lpstr>
      <vt:lpstr>Calibri</vt:lpstr>
      <vt:lpstr>方正仿宋_GBK</vt:lpstr>
      <vt:lpstr>方正黑体_GBK</vt:lpstr>
      <vt:lpstr>NEU-HZ-S92</vt:lpstr>
      <vt:lpstr>Office 主题​​</vt:lpstr>
      <vt:lpstr>1_Office 主题​​</vt:lpstr>
      <vt:lpstr>第十六章 行政事业单位的收入和费用</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40</cp:revision>
  <dcterms:created xsi:type="dcterms:W3CDTF">2025-07-20T15:49:00Z</dcterms:created>
  <dcterms:modified xsi:type="dcterms:W3CDTF">2025-07-27T03:22:47Z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