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6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838200" y="367030"/>
            <a:ext cx="10515600" cy="559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838200" y="1323340"/>
            <a:ext cx="10515600" cy="496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eaLnBrk="1" fontAlgn="auto" latinLnBrk="0" hangingPunct="1">
              <a:lnSpc>
                <a:spcPct val="115000"/>
              </a:lnSpc>
              <a:spcBef>
                <a:spcPts val="500"/>
              </a:spcBef>
              <a:defRPr/>
            </a:lvl1pPr>
            <a:lvl2pPr eaLnBrk="1" fontAlgn="auto" latinLnBrk="0" hangingPunct="1">
              <a:lnSpc>
                <a:spcPct val="115000"/>
              </a:lnSpc>
              <a:spcBef>
                <a:spcPts val="500"/>
              </a:spcBef>
              <a:defRPr/>
            </a:lvl2pPr>
            <a:lvl3pPr eaLnBrk="1" fontAlgn="auto" latinLnBrk="0" hangingPunct="1">
              <a:lnSpc>
                <a:spcPct val="115000"/>
              </a:lnSpc>
              <a:spcBef>
                <a:spcPts val="500"/>
              </a:spcBef>
              <a:defRPr/>
            </a:lvl3pPr>
            <a:lvl4pPr eaLnBrk="1" fontAlgn="auto" latinLnBrk="0" hangingPunct="1">
              <a:lnSpc>
                <a:spcPct val="115000"/>
              </a:lnSpc>
              <a:spcBef>
                <a:spcPts val="500"/>
              </a:spcBef>
              <a:defRPr/>
            </a:lvl4pPr>
            <a:lvl5pPr eaLnBrk="1" fontAlgn="auto" latinLnBrk="0" hangingPunct="1">
              <a:lnSpc>
                <a:spcPct val="115000"/>
              </a:lnSpc>
              <a:spcBef>
                <a:spcPts val="500"/>
              </a:spcBef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57480" y="6377305"/>
            <a:ext cx="847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838200" y="367030"/>
            <a:ext cx="10515600" cy="559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838200" y="1323340"/>
            <a:ext cx="10515600" cy="496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eaLnBrk="1" fontAlgn="auto" latinLnBrk="0" hangingPunct="1">
              <a:defRPr/>
            </a:lvl1pPr>
            <a:lvl2pPr eaLnBrk="1" fontAlgn="auto" latinLnBrk="0" hangingPunct="1">
              <a:defRPr/>
            </a:lvl2pPr>
            <a:lvl3pPr eaLnBrk="1" fontAlgn="auto" latinLnBrk="0" hangingPunct="1">
              <a:defRPr/>
            </a:lvl3pPr>
            <a:lvl4pPr eaLnBrk="1" fontAlgn="auto" latinLnBrk="0" hangingPunct="1">
              <a:defRPr/>
            </a:lvl4pPr>
            <a:lvl5pPr eaLnBrk="1" fontAlgn="auto" latinLnBrk="0" hangingPunct="1">
              <a:lnSpc>
                <a:spcPct val="120000"/>
              </a:lnSpc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57480" y="6377305"/>
            <a:ext cx="847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25"/>
          <p:cNvSpPr/>
          <p:nvPr userDrawn="1"/>
        </p:nvSpPr>
        <p:spPr>
          <a:xfrm rot="6380971" flipH="1">
            <a:off x="11277674" y="5923082"/>
            <a:ext cx="1436223" cy="702677"/>
          </a:xfrm>
          <a:custGeom>
            <a:avLst/>
            <a:gdLst>
              <a:gd name="connsiteX0" fmla="*/ 5548792 w 5548792"/>
              <a:gd name="connsiteY0" fmla="*/ 1386192 h 2807305"/>
              <a:gd name="connsiteX1" fmla="*/ 823548 w 5548792"/>
              <a:gd name="connsiteY1" fmla="*/ 0 h 2807305"/>
              <a:gd name="connsiteX2" fmla="*/ 0 w 5548792"/>
              <a:gd name="connsiteY2" fmla="*/ 2807305 h 2807305"/>
              <a:gd name="connsiteX3" fmla="*/ 124089 w 5548792"/>
              <a:gd name="connsiteY3" fmla="*/ 2769579 h 2807305"/>
              <a:gd name="connsiteX4" fmla="*/ 249526 w 5548792"/>
              <a:gd name="connsiteY4" fmla="*/ 2720479 h 2807305"/>
              <a:gd name="connsiteX5" fmla="*/ 1579970 w 5548792"/>
              <a:gd name="connsiteY5" fmla="*/ 1513015 h 2807305"/>
              <a:gd name="connsiteX6" fmla="*/ 4177784 w 5548792"/>
              <a:gd name="connsiteY6" fmla="*/ 1886578 h 2807305"/>
              <a:gd name="connsiteX7" fmla="*/ 5462574 w 5548792"/>
              <a:gd name="connsiteY7" fmla="*/ 1454875 h 2807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48792" h="2807305">
                <a:moveTo>
                  <a:pt x="5548792" y="1386192"/>
                </a:moveTo>
                <a:lnTo>
                  <a:pt x="823548" y="0"/>
                </a:lnTo>
                <a:lnTo>
                  <a:pt x="0" y="2807305"/>
                </a:lnTo>
                <a:lnTo>
                  <a:pt x="124089" y="2769579"/>
                </a:lnTo>
                <a:cubicBezTo>
                  <a:pt x="167084" y="2754695"/>
                  <a:pt x="208964" y="2738321"/>
                  <a:pt x="249526" y="2720479"/>
                </a:cubicBezTo>
                <a:cubicBezTo>
                  <a:pt x="777807" y="2468596"/>
                  <a:pt x="1055747" y="1685347"/>
                  <a:pt x="1579970" y="1513015"/>
                </a:cubicBezTo>
                <a:cubicBezTo>
                  <a:pt x="2428645" y="1197978"/>
                  <a:pt x="3341204" y="1962963"/>
                  <a:pt x="4177784" y="1886578"/>
                </a:cubicBezTo>
                <a:cubicBezTo>
                  <a:pt x="4699865" y="1853731"/>
                  <a:pt x="5126530" y="1696779"/>
                  <a:pt x="5462574" y="1454875"/>
                </a:cubicBezTo>
                <a:close/>
              </a:path>
            </a:pathLst>
          </a:custGeom>
          <a:solidFill>
            <a:srgbClr val="FB9A67"/>
          </a:solidFill>
          <a:ln w="810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" name="任意多边形: 形状 14"/>
          <p:cNvSpPr/>
          <p:nvPr userDrawn="1"/>
        </p:nvSpPr>
        <p:spPr>
          <a:xfrm rot="5400000" flipH="1">
            <a:off x="224725" y="-224726"/>
            <a:ext cx="712922" cy="1162373"/>
          </a:xfrm>
          <a:custGeom>
            <a:avLst/>
            <a:gdLst>
              <a:gd name="connsiteX0" fmla="*/ 4579383 w 4579383"/>
              <a:gd name="connsiteY0" fmla="*/ 4773110 h 4773110"/>
              <a:gd name="connsiteX1" fmla="*/ 4579383 w 4579383"/>
              <a:gd name="connsiteY1" fmla="*/ 0 h 4773110"/>
              <a:gd name="connsiteX2" fmla="*/ 4526952 w 4579383"/>
              <a:gd name="connsiteY2" fmla="*/ 55671 h 4773110"/>
              <a:gd name="connsiteX3" fmla="*/ 4312537 w 4579383"/>
              <a:gd name="connsiteY3" fmla="*/ 340722 h 4773110"/>
              <a:gd name="connsiteX4" fmla="*/ 3744474 w 4579383"/>
              <a:gd name="connsiteY4" fmla="*/ 2621342 h 4773110"/>
              <a:gd name="connsiteX5" fmla="*/ 661045 w 4579383"/>
              <a:gd name="connsiteY5" fmla="*/ 4116520 h 4773110"/>
              <a:gd name="connsiteX6" fmla="*/ 182481 w 4579383"/>
              <a:gd name="connsiteY6" fmla="*/ 4553975 h 4773110"/>
              <a:gd name="connsiteX7" fmla="*/ 0 w 4579383"/>
              <a:gd name="connsiteY7" fmla="*/ 4773110 h 47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383" h="4773110">
                <a:moveTo>
                  <a:pt x="4579383" y="4773110"/>
                </a:moveTo>
                <a:lnTo>
                  <a:pt x="4579383" y="0"/>
                </a:lnTo>
                <a:lnTo>
                  <a:pt x="4526952" y="55671"/>
                </a:lnTo>
                <a:cubicBezTo>
                  <a:pt x="4446623" y="147271"/>
                  <a:pt x="4374598" y="242740"/>
                  <a:pt x="4312537" y="340722"/>
                </a:cubicBezTo>
                <a:cubicBezTo>
                  <a:pt x="3922463" y="999845"/>
                  <a:pt x="4187702" y="2051372"/>
                  <a:pt x="3744474" y="2621342"/>
                </a:cubicBezTo>
                <a:cubicBezTo>
                  <a:pt x="3053057" y="3583186"/>
                  <a:pt x="1511819" y="3422032"/>
                  <a:pt x="661045" y="4116520"/>
                </a:cubicBezTo>
                <a:cubicBezTo>
                  <a:pt x="480488" y="4255637"/>
                  <a:pt x="321380" y="4401936"/>
                  <a:pt x="182481" y="4553975"/>
                </a:cubicBezTo>
                <a:lnTo>
                  <a:pt x="0" y="4773110"/>
                </a:lnTo>
                <a:close/>
              </a:path>
            </a:pathLst>
          </a:custGeom>
          <a:solidFill>
            <a:srgbClr val="FB9A67"/>
          </a:solidFill>
          <a:ln w="635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pic>
        <p:nvPicPr>
          <p:cNvPr id="6" name="图片 5" descr="WPS图片编辑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47450" y="66040"/>
            <a:ext cx="778510" cy="829945"/>
          </a:xfrm>
          <a:prstGeom prst="rect">
            <a:avLst/>
          </a:prstGeom>
        </p:spPr>
      </p:pic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838200" y="367030"/>
            <a:ext cx="10515600" cy="559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838200" y="1323340"/>
            <a:ext cx="10515600" cy="496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57480" y="6377305"/>
            <a:ext cx="847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13590" cy="6858000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2249170" y="3014345"/>
            <a:ext cx="6113780" cy="8299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第三章　保险合同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第三节　保险合同的订立、变更和终止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二、保险合同的变更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(一)保险合同的主体变更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1.保险人的变更</a:t>
            </a:r>
            <a:endParaRPr lang="zh-CN" altLang="en-US"/>
          </a:p>
          <a:p>
            <a:r>
              <a:rPr lang="zh-CN" altLang="en-US"/>
              <a:t>2.投保人、被保险人或受益人的变更</a:t>
            </a:r>
            <a:endParaRPr lang="zh-CN" altLang="en-US"/>
          </a:p>
          <a:p>
            <a:pPr marL="0" indent="-342900" algn="just">
              <a:lnSpc>
                <a:spcPct val="125000"/>
              </a:lnSpc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(二)保险合同的内容变更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保险合同的内容变更是指合同的主体不变更,而保险合同主体的权利义务的变更。保险合同内容变更分为两种情况:一种情况是投保人或被保险人根据自己的需要变更合同的内容;另一种情况是当某些法定或约定事实出现时,投保人或被保险人应当通知保险人,变更合同的内容,否则会产生相应的法律后果。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第三节　保险合同的订立、变更和终止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三、保险合同的终止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(一)解除终止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1.法定解除</a:t>
            </a:r>
            <a:endParaRPr lang="zh-CN" altLang="en-US"/>
          </a:p>
          <a:p>
            <a:r>
              <a:rPr lang="zh-CN" altLang="en-US"/>
              <a:t>2.协议解除</a:t>
            </a:r>
            <a:endParaRPr lang="zh-CN" altLang="en-US"/>
          </a:p>
          <a:p>
            <a:pPr marL="0" indent="-342900" algn="just">
              <a:lnSpc>
                <a:spcPct val="125000"/>
              </a:lnSpc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(二)自然终止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1.期满终止</a:t>
            </a:r>
            <a:endParaRPr lang="zh-CN" altLang="en-US"/>
          </a:p>
          <a:p>
            <a:r>
              <a:rPr lang="zh-CN" altLang="en-US"/>
              <a:t>2.履约终止</a:t>
            </a:r>
            <a:endParaRPr lang="zh-CN" altLang="en-US"/>
          </a:p>
          <a:p>
            <a:r>
              <a:rPr lang="zh-CN" altLang="en-US"/>
              <a:t>3.财产保险合同因保险标的灭失而终止</a:t>
            </a:r>
            <a:endParaRPr lang="zh-CN" altLang="en-US"/>
          </a:p>
          <a:p>
            <a:r>
              <a:rPr lang="zh-CN" altLang="en-US"/>
              <a:t>4.人身保险合同因被保险人的死亡而终止</a:t>
            </a:r>
            <a:endParaRPr lang="zh-CN" altLang="en-US"/>
          </a:p>
          <a:p>
            <a:r>
              <a:rPr lang="zh-CN" altLang="en-US"/>
              <a:t>5.财产保险合同因保险公司的撤销、破产、解散而终止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第三节　保险合同的订立、变更和终止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四、保险合同的中止和复效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/>
              <a:t>我国《保险法》第三十六条规定:“合同约定分期支付保险费,投保人支付首期保险费后,除合同另有约定外,投保人自保险人催告之日起超过三十日未支付当期保险费,或者超过约定的期限六十日未支付当期保险费的,合同效力中止,或者由保险人按照合同约定的条件减少保险金额。被保险人在前款规定期限内发生保险事故的,保险人应当按照合同约定给付保险金,但可以扣减欠交的保险费。”</a:t>
            </a:r>
            <a:endParaRPr lang="zh-CN" altLang="en-US"/>
          </a:p>
          <a:p>
            <a:r>
              <a:rPr lang="zh-CN" altLang="en-US"/>
              <a:t>我国《保险法》第三十七条规定:“合同效力依照本法第三十六条规定中止的,经保险人与投保人协商并达成协议,在投保人补交保险费后,合同效力恢复。但是,自合同效力中止之日起满二年双方未达成协议的,保险人有权解除合同。保险人依照前款规定解除合同的,应当按照合同约定退还保险单的现金价值。”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第四节　保险合同的履行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一、投保人义务的履行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(一)如实告知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(二)交付保险费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(三)维护保险标的的安全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(四)危险增加通知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(五)保险事故发生的通知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(六)出险施救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(七)提供单证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(八)协助追偿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第四节　保险合同的履行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二、保险人义务的履行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(一)承担保险责任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(二)条款说明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(三)及时签发保险单证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(四)为投保人、被保险人或再保险分出人保密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第五节　保险合同的争议处理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一、保险合同的解释原则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(一)文义解释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(二)意图解释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(三)解释应有利于非起草人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第五节　保险合同的争议处理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二、保险合同的争议处理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(一)协商和解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(二)仲裁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(三)诉讼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: 形状 25"/>
          <p:cNvSpPr/>
          <p:nvPr/>
        </p:nvSpPr>
        <p:spPr>
          <a:xfrm rot="6380971" flipH="1">
            <a:off x="10335359" y="4942565"/>
            <a:ext cx="2887364" cy="1460806"/>
          </a:xfrm>
          <a:custGeom>
            <a:avLst/>
            <a:gdLst>
              <a:gd name="connsiteX0" fmla="*/ 5548792 w 5548792"/>
              <a:gd name="connsiteY0" fmla="*/ 1386192 h 2807305"/>
              <a:gd name="connsiteX1" fmla="*/ 823548 w 5548792"/>
              <a:gd name="connsiteY1" fmla="*/ 0 h 2807305"/>
              <a:gd name="connsiteX2" fmla="*/ 0 w 5548792"/>
              <a:gd name="connsiteY2" fmla="*/ 2807305 h 2807305"/>
              <a:gd name="connsiteX3" fmla="*/ 124089 w 5548792"/>
              <a:gd name="connsiteY3" fmla="*/ 2769579 h 2807305"/>
              <a:gd name="connsiteX4" fmla="*/ 249526 w 5548792"/>
              <a:gd name="connsiteY4" fmla="*/ 2720479 h 2807305"/>
              <a:gd name="connsiteX5" fmla="*/ 1579970 w 5548792"/>
              <a:gd name="connsiteY5" fmla="*/ 1513015 h 2807305"/>
              <a:gd name="connsiteX6" fmla="*/ 4177784 w 5548792"/>
              <a:gd name="connsiteY6" fmla="*/ 1886578 h 2807305"/>
              <a:gd name="connsiteX7" fmla="*/ 5462574 w 5548792"/>
              <a:gd name="connsiteY7" fmla="*/ 1454875 h 2807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48792" h="2807305">
                <a:moveTo>
                  <a:pt x="5548792" y="1386192"/>
                </a:moveTo>
                <a:lnTo>
                  <a:pt x="823548" y="0"/>
                </a:lnTo>
                <a:lnTo>
                  <a:pt x="0" y="2807305"/>
                </a:lnTo>
                <a:lnTo>
                  <a:pt x="124089" y="2769579"/>
                </a:lnTo>
                <a:cubicBezTo>
                  <a:pt x="167084" y="2754695"/>
                  <a:pt x="208964" y="2738321"/>
                  <a:pt x="249526" y="2720479"/>
                </a:cubicBezTo>
                <a:cubicBezTo>
                  <a:pt x="777807" y="2468596"/>
                  <a:pt x="1055747" y="1685347"/>
                  <a:pt x="1579970" y="1513015"/>
                </a:cubicBezTo>
                <a:cubicBezTo>
                  <a:pt x="2428645" y="1197978"/>
                  <a:pt x="3341204" y="1962963"/>
                  <a:pt x="4177784" y="1886578"/>
                </a:cubicBezTo>
                <a:cubicBezTo>
                  <a:pt x="4699865" y="1853731"/>
                  <a:pt x="5126530" y="1696779"/>
                  <a:pt x="5462574" y="1454875"/>
                </a:cubicBezTo>
                <a:close/>
              </a:path>
            </a:pathLst>
          </a:custGeom>
          <a:solidFill>
            <a:srgbClr val="FCA576"/>
          </a:solidFill>
          <a:ln w="810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ea typeface="思源黑体" panose="020B0500000000000000" pitchFamily="34" charset="-122"/>
            </a:endParaRPr>
          </a:p>
        </p:txBody>
      </p:sp>
      <p:sp>
        <p:nvSpPr>
          <p:cNvPr id="75" name="任意多边形: 形状 14"/>
          <p:cNvSpPr/>
          <p:nvPr/>
        </p:nvSpPr>
        <p:spPr>
          <a:xfrm rot="5400000" flipH="1">
            <a:off x="44841" y="-44841"/>
            <a:ext cx="2119947" cy="2209629"/>
          </a:xfrm>
          <a:custGeom>
            <a:avLst/>
            <a:gdLst>
              <a:gd name="connsiteX0" fmla="*/ 4579383 w 4579383"/>
              <a:gd name="connsiteY0" fmla="*/ 4773110 h 4773110"/>
              <a:gd name="connsiteX1" fmla="*/ 4579383 w 4579383"/>
              <a:gd name="connsiteY1" fmla="*/ 0 h 4773110"/>
              <a:gd name="connsiteX2" fmla="*/ 4526952 w 4579383"/>
              <a:gd name="connsiteY2" fmla="*/ 55671 h 4773110"/>
              <a:gd name="connsiteX3" fmla="*/ 4312537 w 4579383"/>
              <a:gd name="connsiteY3" fmla="*/ 340722 h 4773110"/>
              <a:gd name="connsiteX4" fmla="*/ 3744474 w 4579383"/>
              <a:gd name="connsiteY4" fmla="*/ 2621342 h 4773110"/>
              <a:gd name="connsiteX5" fmla="*/ 661045 w 4579383"/>
              <a:gd name="connsiteY5" fmla="*/ 4116520 h 4773110"/>
              <a:gd name="connsiteX6" fmla="*/ 182481 w 4579383"/>
              <a:gd name="connsiteY6" fmla="*/ 4553975 h 4773110"/>
              <a:gd name="connsiteX7" fmla="*/ 0 w 4579383"/>
              <a:gd name="connsiteY7" fmla="*/ 4773110 h 47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383" h="4773110">
                <a:moveTo>
                  <a:pt x="4579383" y="4773110"/>
                </a:moveTo>
                <a:lnTo>
                  <a:pt x="4579383" y="0"/>
                </a:lnTo>
                <a:lnTo>
                  <a:pt x="4526952" y="55671"/>
                </a:lnTo>
                <a:cubicBezTo>
                  <a:pt x="4446623" y="147271"/>
                  <a:pt x="4374598" y="242740"/>
                  <a:pt x="4312537" y="340722"/>
                </a:cubicBezTo>
                <a:cubicBezTo>
                  <a:pt x="3922463" y="999845"/>
                  <a:pt x="4187702" y="2051372"/>
                  <a:pt x="3744474" y="2621342"/>
                </a:cubicBezTo>
                <a:cubicBezTo>
                  <a:pt x="3053057" y="3583186"/>
                  <a:pt x="1511819" y="3422032"/>
                  <a:pt x="661045" y="4116520"/>
                </a:cubicBezTo>
                <a:cubicBezTo>
                  <a:pt x="480488" y="4255637"/>
                  <a:pt x="321380" y="4401936"/>
                  <a:pt x="182481" y="4553975"/>
                </a:cubicBezTo>
                <a:lnTo>
                  <a:pt x="0" y="4773110"/>
                </a:lnTo>
                <a:close/>
              </a:path>
            </a:pathLst>
          </a:custGeom>
          <a:solidFill>
            <a:srgbClr val="FB9A67"/>
          </a:solidFill>
          <a:ln w="635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ea typeface="思源黑体" panose="020B05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726783" y="285193"/>
            <a:ext cx="2140201" cy="8299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目 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57" name="Rectangle 4"/>
          <p:cNvSpPr txBox="1">
            <a:spLocks noChangeArrowheads="1"/>
          </p:cNvSpPr>
          <p:nvPr/>
        </p:nvSpPr>
        <p:spPr bwMode="auto">
          <a:xfrm>
            <a:off x="4127951" y="524447"/>
            <a:ext cx="2774766" cy="38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思源黑体" panose="020B0500000000000000" pitchFamily="34" charset="-122"/>
                <a:cs typeface="+mn-ea"/>
              </a:rPr>
              <a:t>CONTENTS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思源黑体" panose="020B0500000000000000" pitchFamily="34" charset="-122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66060" y="2261235"/>
            <a:ext cx="5507355" cy="3440430"/>
            <a:chOff x="4356" y="3129"/>
            <a:chExt cx="8673" cy="5418"/>
          </a:xfrm>
        </p:grpSpPr>
        <p:grpSp>
          <p:nvGrpSpPr>
            <p:cNvPr id="13" name="组合 12"/>
            <p:cNvGrpSpPr/>
            <p:nvPr/>
          </p:nvGrpSpPr>
          <p:grpSpPr>
            <a:xfrm rot="0">
              <a:off x="4356" y="6559"/>
              <a:ext cx="8672" cy="872"/>
              <a:chOff x="5752270" y="5142849"/>
              <a:chExt cx="5341258" cy="783771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6477824" y="5142849"/>
                <a:ext cx="4615704" cy="783771"/>
              </a:xfrm>
              <a:prstGeom prst="rect">
                <a:avLst/>
              </a:prstGeom>
              <a:solidFill>
                <a:srgbClr val="FDE1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35" name="文本框 20"/>
              <p:cNvSpPr txBox="1"/>
              <p:nvPr/>
            </p:nvSpPr>
            <p:spPr>
              <a:xfrm>
                <a:off x="6617638" y="5303738"/>
                <a:ext cx="4459877" cy="521316"/>
              </a:xfrm>
              <a:prstGeom prst="rect">
                <a:avLst/>
              </a:prstGeom>
              <a:noFill/>
              <a:ln w="19050">
                <a:noFill/>
                <a:prstDash val="solid"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等线" panose="02010600030101010101" charset="-122"/>
                    <a:ea typeface="等线" panose="02010600030101010101" charset="-122"/>
                    <a:cs typeface="+mn-ea"/>
                  </a:rPr>
                  <a:t>第四节　保险合同的履行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752270" y="5142849"/>
                <a:ext cx="726170" cy="783771"/>
              </a:xfrm>
              <a:prstGeom prst="rect">
                <a:avLst/>
              </a:prstGeom>
              <a:solidFill>
                <a:srgbClr val="FB9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rot="0">
              <a:off x="4356" y="3129"/>
              <a:ext cx="8672" cy="872"/>
              <a:chOff x="5752270" y="1768278"/>
              <a:chExt cx="5341258" cy="783771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6429782" y="1768278"/>
                <a:ext cx="4663746" cy="783771"/>
              </a:xfrm>
              <a:prstGeom prst="rect">
                <a:avLst/>
              </a:prstGeom>
              <a:solidFill>
                <a:srgbClr val="FDE1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30" name="文本框 4"/>
              <p:cNvSpPr txBox="1"/>
              <p:nvPr/>
            </p:nvSpPr>
            <p:spPr>
              <a:xfrm>
                <a:off x="6631188" y="1929167"/>
                <a:ext cx="3845188" cy="521316"/>
              </a:xfrm>
              <a:prstGeom prst="rect">
                <a:avLst/>
              </a:prstGeom>
              <a:noFill/>
              <a:ln w="19050">
                <a:noFill/>
                <a:prstDash val="solid"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/>
                <a:r>
                  <a:rPr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等线" panose="02010600030101010101" charset="-122"/>
                    <a:ea typeface="等线" panose="02010600030101010101" charset="-122"/>
                    <a:cs typeface="等线" panose="02010600030101010101" charset="-122"/>
                  </a:rPr>
                  <a:t>第一节　保险合同概述</a:t>
                </a:r>
                <a:endParaRPr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5752270" y="1768278"/>
                <a:ext cx="724938" cy="783771"/>
              </a:xfrm>
              <a:prstGeom prst="rect">
                <a:avLst/>
              </a:prstGeom>
              <a:solidFill>
                <a:srgbClr val="FB9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0">
              <a:off x="4356" y="5400"/>
              <a:ext cx="8672" cy="888"/>
              <a:chOff x="5752270" y="4017992"/>
              <a:chExt cx="5341258" cy="79906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6476592" y="4017992"/>
                <a:ext cx="4616936" cy="783767"/>
              </a:xfrm>
              <a:prstGeom prst="rect">
                <a:avLst/>
              </a:prstGeom>
              <a:solidFill>
                <a:srgbClr val="FDE1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25" name="文本框 19"/>
              <p:cNvSpPr txBox="1"/>
              <p:nvPr/>
            </p:nvSpPr>
            <p:spPr>
              <a:xfrm>
                <a:off x="6617638" y="4179065"/>
                <a:ext cx="3978843" cy="521909"/>
              </a:xfrm>
              <a:prstGeom prst="rect">
                <a:avLst/>
              </a:prstGeom>
              <a:noFill/>
              <a:ln w="19050">
                <a:noFill/>
                <a:prstDash val="solid"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等线" panose="02010600030101010101" charset="-122"/>
                    <a:ea typeface="等线" panose="02010600030101010101" charset="-122"/>
                    <a:cs typeface="+mn-ea"/>
                  </a:rPr>
                  <a:t>第三节　保险合同的订立、变更和终止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5752270" y="4033285"/>
                <a:ext cx="724938" cy="783767"/>
              </a:xfrm>
              <a:prstGeom prst="rect">
                <a:avLst/>
              </a:prstGeom>
              <a:solidFill>
                <a:srgbClr val="FB9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0">
              <a:off x="4356" y="4288"/>
              <a:ext cx="8672" cy="872"/>
              <a:chOff x="5752270" y="2893135"/>
              <a:chExt cx="5341258" cy="783771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477824" y="2893135"/>
                <a:ext cx="4615704" cy="783771"/>
              </a:xfrm>
              <a:prstGeom prst="rect">
                <a:avLst/>
              </a:prstGeom>
              <a:solidFill>
                <a:srgbClr val="FDE1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20" name="文本框 18"/>
              <p:cNvSpPr txBox="1"/>
              <p:nvPr/>
            </p:nvSpPr>
            <p:spPr>
              <a:xfrm>
                <a:off x="6623797" y="3054024"/>
                <a:ext cx="3920947" cy="521316"/>
              </a:xfrm>
              <a:prstGeom prst="rect">
                <a:avLst/>
              </a:prstGeom>
              <a:noFill/>
              <a:ln w="19050">
                <a:noFill/>
                <a:prstDash val="solid"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/>
                <a:r>
                  <a:rPr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等线" panose="02010600030101010101" charset="-122"/>
                    <a:ea typeface="等线" panose="02010600030101010101" charset="-122"/>
                    <a:cs typeface="等线" panose="02010600030101010101" charset="-122"/>
                  </a:rPr>
                  <a:t>第二节　保险合同的民事法律关系</a:t>
                </a:r>
                <a:endParaRPr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752270" y="2893135"/>
                <a:ext cx="724938" cy="783771"/>
              </a:xfrm>
              <a:prstGeom prst="rect">
                <a:avLst/>
              </a:prstGeom>
              <a:solidFill>
                <a:srgbClr val="FB9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0">
              <a:off x="4357" y="7675"/>
              <a:ext cx="8672" cy="872"/>
              <a:chOff x="5752270" y="5142849"/>
              <a:chExt cx="5341258" cy="78377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6477824" y="5142849"/>
                <a:ext cx="4615704" cy="783771"/>
              </a:xfrm>
              <a:prstGeom prst="rect">
                <a:avLst/>
              </a:prstGeom>
              <a:solidFill>
                <a:srgbClr val="FDE1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11" name="文本框 20"/>
              <p:cNvSpPr txBox="1"/>
              <p:nvPr/>
            </p:nvSpPr>
            <p:spPr>
              <a:xfrm>
                <a:off x="6659520" y="5303738"/>
                <a:ext cx="4433392" cy="521316"/>
              </a:xfrm>
              <a:prstGeom prst="rect">
                <a:avLst/>
              </a:prstGeom>
              <a:noFill/>
              <a:ln w="19050">
                <a:noFill/>
                <a:prstDash val="solid"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等线" panose="02010600030101010101" charset="-122"/>
                    <a:ea typeface="等线" panose="02010600030101010101" charset="-122"/>
                    <a:cs typeface="+mn-ea"/>
                  </a:rPr>
                  <a:t>第五节　保险合同的争议处理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752270" y="5142849"/>
                <a:ext cx="726170" cy="783771"/>
              </a:xfrm>
              <a:prstGeom prst="rect">
                <a:avLst/>
              </a:prstGeom>
              <a:solidFill>
                <a:srgbClr val="FB9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等线" panose="02010600030101010101" charset="-122"/>
                  <a:ea typeface="等线" panose="02010600030101010101" charset="-122"/>
                  <a:cs typeface="+mn-ea"/>
                </a:endParaRPr>
              </a:p>
            </p:txBody>
          </p:sp>
        </p:grpSp>
      </p:grpSp>
    </p:spTree>
  </p:cSld>
  <p:clrMapOvr>
    <a:masterClrMapping/>
  </p:clrMapOvr>
  <p:transition spd="slow" advTm="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bldLvl="0" animBg="1"/>
      <p:bldP spid="75" grpId="0" bldLvl="0" animBg="1"/>
      <p:bldP spid="56" grpId="0"/>
      <p:bldP spid="5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第一节　保险合同概述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一、保险合同的概念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/>
              <a:t>我国《保险法》第十条规定:“保险合同是投保人与保险人约定保险权利义务关系的协议。”</a:t>
            </a:r>
            <a:endParaRPr lang="zh-CN" altLang="en-US"/>
          </a:p>
          <a:p>
            <a:r>
              <a:rPr lang="zh-CN" altLang="en-US"/>
              <a:t>保险合同是保险关系双方为实现经济保障目的,明确相互之间权利义务而订立的一种具有法律约束力的协议。一方承诺支付保险费,另一方承诺在约定保险事件发生时,支付赔偿金或保险金。保险合同作为保险关系确立的正式文本和书面凭证,体现了合同双方的意愿和平等互利的关系。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第一节　保险合同概述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二、保险合同的特征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(一)保险合同是对价有偿合同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(二)保险合同是射幸合同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(三)保险合同是最大诚信合同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(四)保险合同是属人的合同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(五)保险合同是附合合同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第一节　保险合同概述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三、保险合同的分类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(一)单一险合同、综合险合同和一切险合同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(二)定值保险合同和不定值保险合同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(三)足额保险合同、不足额保险合同和超额保险合同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(四)个别保险合同和集合保险合同,特定保险合同和总括保险合同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(五)单保险合同和复保险合同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(六)补偿性保险合同和定额保险合同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(七)原保险合同和再保险合同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第二节　保险合同的民事法律关系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一、保险合同的主体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(一)保险合同的当事人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1.保险人</a:t>
            </a:r>
            <a:endParaRPr lang="zh-CN" altLang="en-US"/>
          </a:p>
          <a:p>
            <a:r>
              <a:rPr lang="zh-CN" altLang="en-US"/>
              <a:t>2.投保人</a:t>
            </a:r>
            <a:endParaRPr lang="zh-CN" altLang="en-US"/>
          </a:p>
          <a:p>
            <a:pPr marL="0" indent="-342900" algn="just">
              <a:lnSpc>
                <a:spcPct val="125000"/>
              </a:lnSpc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(二)保险合同的关系人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1.被保险人</a:t>
            </a:r>
            <a:endParaRPr lang="zh-CN" altLang="en-US"/>
          </a:p>
          <a:p>
            <a:r>
              <a:rPr lang="zh-CN" altLang="en-US"/>
              <a:t>2.受益人</a:t>
            </a:r>
            <a:endParaRPr lang="zh-CN" altLang="en-US"/>
          </a:p>
          <a:p>
            <a:r>
              <a:rPr lang="zh-CN" altLang="en-US"/>
              <a:t>3.保险代理人</a:t>
            </a:r>
            <a:endParaRPr lang="zh-CN" altLang="en-US"/>
          </a:p>
          <a:p>
            <a:r>
              <a:rPr lang="zh-CN" altLang="en-US"/>
              <a:t>4.保险经纪人</a:t>
            </a:r>
            <a:endParaRPr lang="zh-CN" altLang="en-US"/>
          </a:p>
          <a:p>
            <a:r>
              <a:rPr lang="zh-CN" altLang="en-US"/>
              <a:t>5.保险公估人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第二节　保险合同的民事法律关系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二、保险合同的客体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/>
              <a:t>保险合同的客体是指保险合同双方权利义务所共同指向的对象,即双方当事人要求保险保障和提供保险保障的目标,是明确保险人要在哪些客体上发生保险事故承担责任,这一客体称为保险标的。我国《保险法》第十二条规定,人身保险是以人的寿命和身体为保险标的的保险;财产保险是以财产及其有关利益为保险标的的保险。</a:t>
            </a:r>
            <a:endParaRPr lang="zh-CN" altLang="en-US"/>
          </a:p>
          <a:p>
            <a:r>
              <a:rPr lang="zh-CN" altLang="en-US"/>
              <a:t>不过保险合同所真正保障的对象并不是保险标的本身,因为保险并不能保证保险标的投保后就不发生保险事故,而是保证被保险人因保险标的受损所遭受的经济损失可以得到补偿。所以,保险合同实际保障的是被保险人对保险标的所拥有的经济利益,即保险利益。因此保险利益才是保险合同的真正客体,而保险标的只是保险利益的载体。由此可见,被保险人对保险标的具有合法的利益成为合同客体的有效条件之一。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第二节　保险合同的民事法律关系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0000" lnSpcReduction="20000"/>
          </a:bodyPr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三、保险合同的内容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(一)保险合同内容的构成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1.声明事项</a:t>
            </a:r>
            <a:endParaRPr lang="zh-CN" altLang="en-US"/>
          </a:p>
          <a:p>
            <a:r>
              <a:rPr lang="zh-CN" altLang="en-US"/>
              <a:t>2.保险责任</a:t>
            </a:r>
            <a:endParaRPr lang="zh-CN" altLang="en-US"/>
          </a:p>
          <a:p>
            <a:r>
              <a:rPr lang="zh-CN" altLang="en-US"/>
              <a:t>3.除外责任</a:t>
            </a:r>
            <a:endParaRPr lang="zh-CN" altLang="en-US"/>
          </a:p>
          <a:p>
            <a:r>
              <a:rPr lang="zh-CN" altLang="en-US"/>
              <a:t>4.条件事项</a:t>
            </a:r>
            <a:endParaRPr lang="zh-CN" altLang="en-US"/>
          </a:p>
          <a:p>
            <a:r>
              <a:rPr lang="zh-CN" altLang="en-US"/>
              <a:t>5.其他事项</a:t>
            </a:r>
            <a:endParaRPr lang="zh-CN" altLang="en-US"/>
          </a:p>
          <a:p>
            <a:pPr marL="0" indent="-342900" algn="just">
              <a:lnSpc>
                <a:spcPct val="125000"/>
              </a:lnSpc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(二)保险合同的基本条款和特约条款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1.基本条款</a:t>
            </a:r>
            <a:endParaRPr lang="zh-CN" altLang="en-US"/>
          </a:p>
          <a:p>
            <a:r>
              <a:rPr lang="zh-CN" altLang="en-US">
                <a:sym typeface="+mn-ea"/>
              </a:rPr>
              <a:t>基本条款是标准保险合同的基本内容,一般由保险人拟订。我国《保险法》用列举方式将基本条款直接规定为保险合同中不可缺少的法定条款。</a:t>
            </a:r>
            <a:endParaRPr lang="zh-CN" altLang="en-US"/>
          </a:p>
          <a:p>
            <a:r>
              <a:rPr lang="zh-CN" altLang="en-US">
                <a:sym typeface="+mn-ea"/>
              </a:rPr>
              <a:t>2.特约条款</a:t>
            </a:r>
            <a:endParaRPr lang="zh-CN" altLang="en-US"/>
          </a:p>
          <a:p>
            <a:r>
              <a:rPr lang="zh-CN" altLang="en-US">
                <a:sym typeface="+mn-ea"/>
              </a:rPr>
              <a:t>特约条款是保险合同双方根据特殊的需要所做的特殊的约定,一般包括附加条款和保证条款两种。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　第三节　保险合同的订立、变更和终止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p>
            <a:pPr marL="0" indent="-342900" algn="l" eaLnBrk="0" fontAlgn="base" hangingPunct="0">
              <a:lnSpc>
                <a:spcPct val="125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一、保险合同的订立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(一)保险合同订立的程序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(二)保险合同的成立与生效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(三)保险合同的有效和无效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-342900" algn="just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(四)保险合同订立的凭证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NTBlODZkODVmOTIxMWE2ZDY3MjViNmY2OTBlOTlkYT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2129">
      <a:dk1>
        <a:sysClr val="windowText" lastClr="000000"/>
      </a:dk1>
      <a:lt1>
        <a:sysClr val="window" lastClr="FFFFFF"/>
      </a:lt1>
      <a:dk2>
        <a:srgbClr val="3F3F3F"/>
      </a:dk2>
      <a:lt2>
        <a:srgbClr val="E7E6E6"/>
      </a:lt2>
      <a:accent1>
        <a:srgbClr val="F15F74"/>
      </a:accent1>
      <a:accent2>
        <a:srgbClr val="514A73"/>
      </a:accent2>
      <a:accent3>
        <a:srgbClr val="E60012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0">
      <a:majorFont>
        <a:latin typeface="Century Gothic"/>
        <a:ea typeface="思源黑体 CN Bold"/>
        <a:cs typeface=""/>
      </a:majorFont>
      <a:minorFont>
        <a:latin typeface="Century Gothic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2174</Words>
  <Application>WPS 演示</Application>
  <PresentationFormat>宽屏</PresentationFormat>
  <Paragraphs>147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华文中宋</vt:lpstr>
      <vt:lpstr>等线</vt:lpstr>
      <vt:lpstr>思源黑体</vt:lpstr>
      <vt:lpstr>仿宋_GB2312</vt:lpstr>
      <vt:lpstr>仿宋</vt:lpstr>
      <vt:lpstr>黑体</vt:lpstr>
      <vt:lpstr>楷体</vt:lpstr>
      <vt:lpstr>Century Gothic</vt:lpstr>
      <vt:lpstr>Office 主题​​</vt:lpstr>
      <vt:lpstr>Office 主题</vt:lpstr>
      <vt:lpstr>PowerPoint 演示文稿</vt:lpstr>
      <vt:lpstr>PowerPoint 演示文稿</vt:lpstr>
      <vt:lpstr>　第一节　保险合同概述</vt:lpstr>
      <vt:lpstr>　第一节　保险合同概述</vt:lpstr>
      <vt:lpstr>　第一节　保险合同概述</vt:lpstr>
      <vt:lpstr>　第二节　保险合同的民事法律关系</vt:lpstr>
      <vt:lpstr>　第二节　保险合同的民事法律关系</vt:lpstr>
      <vt:lpstr>　第二节　保险合同的民事法律关系</vt:lpstr>
      <vt:lpstr>　第三节　保险合同的订立、变更和终止</vt:lpstr>
      <vt:lpstr>　第三节　保险合同的订立、变更和终止</vt:lpstr>
      <vt:lpstr>　第三节　保险合同的订立、变更和终止</vt:lpstr>
      <vt:lpstr>　第三节　保险合同的订立、变更和终止</vt:lpstr>
      <vt:lpstr>　第四节　保险合同的履行</vt:lpstr>
      <vt:lpstr>　第四节　保险合同的履行</vt:lpstr>
      <vt:lpstr>　第五节　保险合同的争议处理</vt:lpstr>
      <vt:lpstr>　第五节　保险合同的争议处理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2023-04-10T01:36:12Z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94294BF6495E43A595F26BC029B814C3</vt:lpwstr>
  </property>
</Properties>
</file>