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53949" y="143336"/>
            <a:ext cx="9997016" cy="749300"/>
          </a:xfrm>
        </p:spPr>
        <p:txBody>
          <a:bodyPr/>
          <a:lstStyle>
            <a:lvl1pPr>
              <a:defRPr b="0" baseline="0">
                <a:solidFill>
                  <a:srgbClr val="9900CC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424217"/>
            <a:ext cx="10885714" cy="4821007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47B9BB-8C2D-404E-A344-BC0BAB711D30}" type="slidenum">
              <a:rPr lang="zh-CN" altLang="zh-CN">
                <a:solidFill>
                  <a:srgbClr val="000000"/>
                </a:solidFill>
              </a:rPr>
            </a:fld>
            <a:endParaRPr lang="zh-CN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1106714" y="249735"/>
            <a:ext cx="8699591" cy="647700"/>
          </a:xfrm>
        </p:spPr>
        <p:txBody>
          <a:bodyPr>
            <a:noAutofit/>
          </a:bodyPr>
          <a:lstStyle>
            <a:lvl1pPr algn="l">
              <a:defRPr sz="2400" b="1" baseline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660066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+mn-lt"/>
                <a:ea typeface="微软雅黑" panose="020B0503020204020204" pitchFamily="34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622301" y="1358900"/>
            <a:ext cx="10947400" cy="5016499"/>
          </a:xfrm>
        </p:spPr>
        <p:txBody>
          <a:bodyPr>
            <a:normAutofit/>
          </a:bodyPr>
          <a:lstStyle>
            <a:lvl1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1pPr>
            <a:lvl2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2pPr>
            <a:lvl3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3pPr>
            <a:lvl4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4pPr>
            <a:lvl5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pic>
        <p:nvPicPr>
          <p:cNvPr id="4" name="Picture 13" descr="cd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6694" y="6482444"/>
            <a:ext cx="2337435" cy="355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7" Type="http://schemas.openxmlformats.org/officeDocument/2006/relationships/image" Target="../media/image5.png"/><Relationship Id="rId6" Type="http://schemas.openxmlformats.org/officeDocument/2006/relationships/image" Target="../media/image4.png"/><Relationship Id="rId5" Type="http://schemas.openxmlformats.org/officeDocument/2006/relationships/image" Target="../media/image1.jpeg"/><Relationship Id="rId4" Type="http://schemas.openxmlformats.org/officeDocument/2006/relationships/image" Target="../media/image3.png"/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9D9D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1" y="0"/>
            <a:ext cx="12192001" cy="6870700"/>
          </a:xfrm>
          <a:prstGeom prst="rect">
            <a:avLst/>
          </a:prstGeom>
        </p:spPr>
      </p:pic>
      <p:sp>
        <p:nvSpPr>
          <p:cNvPr id="102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064681" y="193739"/>
            <a:ext cx="9997016" cy="706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zh-CN" dirty="0" smtClean="0"/>
              <a:t>单击此处编辑母版标题样式</a:t>
            </a:r>
            <a:endParaRPr lang="zh-CN" altLang="zh-CN" dirty="0" smtClean="0"/>
          </a:p>
        </p:txBody>
      </p:sp>
      <p:sp>
        <p:nvSpPr>
          <p:cNvPr id="102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1270001"/>
            <a:ext cx="11040533" cy="511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zh-CN" smtClean="0"/>
              <a:t>单击此处编辑母版文本样式</a:t>
            </a:r>
            <a:endParaRPr lang="zh-CN" altLang="zh-CN" smtClean="0"/>
          </a:p>
          <a:p>
            <a:pPr lvl="1"/>
            <a:r>
              <a:rPr lang="zh-CN" altLang="zh-CN" smtClean="0"/>
              <a:t>第二级</a:t>
            </a:r>
            <a:endParaRPr lang="zh-CN" altLang="zh-CN" smtClean="0"/>
          </a:p>
          <a:p>
            <a:pPr lvl="2"/>
            <a:r>
              <a:rPr lang="zh-CN" altLang="zh-CN" smtClean="0"/>
              <a:t>第三级</a:t>
            </a:r>
            <a:endParaRPr lang="zh-CN" altLang="zh-CN" smtClean="0"/>
          </a:p>
          <a:p>
            <a:pPr lvl="3"/>
            <a:r>
              <a:rPr lang="zh-CN" altLang="zh-CN" smtClean="0"/>
              <a:t>第四级</a:t>
            </a:r>
            <a:endParaRPr lang="zh-CN" altLang="zh-CN" smtClean="0"/>
          </a:p>
          <a:p>
            <a:pPr lvl="4"/>
            <a:r>
              <a:rPr lang="zh-CN" altLang="zh-CN" smtClean="0"/>
              <a:t>第五级</a:t>
            </a:r>
            <a:endParaRPr lang="zh-CN" altLang="zh-CN" smtClean="0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E87B4B1-16DD-4597-BAF4-F416D47B56D6}" type="slidenum">
              <a:rPr lang="zh-CN" altLang="zh-CN">
                <a:solidFill>
                  <a:srgbClr val="000000"/>
                </a:solidFill>
              </a:rPr>
            </a:fld>
            <a:endParaRPr lang="zh-CN" altLang="zh-CN">
              <a:solidFill>
                <a:srgbClr val="000000"/>
              </a:solidFill>
            </a:endParaRPr>
          </a:p>
        </p:txBody>
      </p:sp>
      <p:pic>
        <p:nvPicPr>
          <p:cNvPr id="26" name="Picture 13" descr="cd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6694" y="6482444"/>
            <a:ext cx="2337435" cy="355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299992"/>
            <a:ext cx="1106714" cy="53186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064680" y="853952"/>
            <a:ext cx="8890689" cy="10432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0" kern="1200">
          <a:solidFill>
            <a:schemeClr val="tx2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9pPr>
    </p:titleStyle>
    <p:bodyStyle>
      <a:lvl1pPr marL="342900" indent="-342900" algn="l" rtl="0" eaLnBrk="0" fontAlgn="base" hangingPunct="0">
        <a:lnSpc>
          <a:spcPct val="125000"/>
        </a:lnSpc>
        <a:spcBef>
          <a:spcPct val="20000"/>
        </a:spcBef>
        <a:spcAft>
          <a:spcPct val="0"/>
        </a:spcAft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25000"/>
        </a:lnSpc>
        <a:spcBef>
          <a:spcPct val="20000"/>
        </a:spcBef>
        <a:spcAft>
          <a:spcPct val="0"/>
        </a:spcAft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125000"/>
        </a:lnSpc>
        <a:spcBef>
          <a:spcPct val="20000"/>
        </a:spcBef>
        <a:spcAft>
          <a:spcPct val="0"/>
        </a:spcAft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125000"/>
        </a:lnSpc>
        <a:spcBef>
          <a:spcPct val="20000"/>
        </a:spcBef>
        <a:spcAft>
          <a:spcPct val="0"/>
        </a:spcAft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125000"/>
        </a:lnSpc>
        <a:spcBef>
          <a:spcPct val="20000"/>
        </a:spcBef>
        <a:spcAft>
          <a:spcPct val="0"/>
        </a:spcAft>
        <a:buChar char="»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文本框 4"/>
          <p:cNvSpPr txBox="1"/>
          <p:nvPr/>
        </p:nvSpPr>
        <p:spPr>
          <a:xfrm>
            <a:off x="0" y="3523774"/>
            <a:ext cx="12192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第十二章　产品市场和货币市场的一般均衡</a:t>
            </a:r>
            <a:r>
              <a:rPr lang="en-US" altLang="zh-CN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endParaRPr lang="en-US" altLang="zh-CN" sz="4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IS-LM</a:t>
            </a:r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模型</a:t>
            </a:r>
            <a:endParaRPr lang="zh-CN" altLang="en-US" sz="4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effectLst/>
              </a:rPr>
              <a:t>第三节　利率的决定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三、均衡利率的决定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44470" y="2397125"/>
            <a:ext cx="4594860" cy="2651125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2919095" y="5692775"/>
            <a:ext cx="3617595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图</a:t>
            </a:r>
            <a:r>
              <a:rPr lang="en-US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12-9</a:t>
            </a:r>
            <a:r>
              <a:rPr lang="zh-CN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　均衡利息率的决定</a:t>
            </a:r>
            <a:endParaRPr lang="zh-CN" altLang="en-US" b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effectLst/>
              </a:rPr>
              <a:t>第四节　货币市场的均衡</a:t>
            </a:r>
            <a:r>
              <a:rPr lang="en-US" altLang="zh-CN" dirty="0">
                <a:effectLst/>
              </a:rPr>
              <a:t>:</a:t>
            </a:r>
            <a:r>
              <a:rPr lang="en-US" altLang="zh-CN" i="1" dirty="0">
                <a:effectLst/>
              </a:rPr>
              <a:t>LM</a:t>
            </a:r>
            <a:r>
              <a:rPr lang="zh-CN" altLang="zh-CN" dirty="0">
                <a:effectLst/>
              </a:rPr>
              <a:t>曲线分析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一、LM曲线的含义及推导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/>
              <a:t>LM曲线表示要使货币市场均衡,即货币需求量等于货币供给量、国民收入和利率的不同组合。或者说,国民收入和利率应该怎样配合,才能保证货币需求量和货币供给量始终相等。</a:t>
            </a:r>
            <a:endParaRPr lang="zh-CN" altLang="en-US"/>
          </a:p>
          <a:p>
            <a:r>
              <a:rPr lang="zh-CN" altLang="en-US"/>
              <a:t>从人们对货币需求的三种动机来看,对货币需求量的变化主要取决于收入和利率两个要素。需求量与收入成正比,与利率成反比。在不同的国民收入水平下,会有不同的货币需求量,或者有不同的货币需求曲线。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70680" y="4065905"/>
            <a:ext cx="3213100" cy="1892300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4312285" y="6200775"/>
            <a:ext cx="2522220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图</a:t>
            </a:r>
            <a:r>
              <a:rPr lang="en-US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12-11</a:t>
            </a:r>
            <a:r>
              <a:rPr lang="zh-CN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en-US" b="0" i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LM</a:t>
            </a:r>
            <a:r>
              <a:rPr lang="zh-CN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曲线</a:t>
            </a:r>
            <a:endParaRPr lang="zh-CN" altLang="en-US" b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effectLst/>
              </a:rPr>
              <a:t>第四节　货币市场的均衡</a:t>
            </a:r>
            <a:r>
              <a:rPr lang="en-US" altLang="zh-CN" dirty="0">
                <a:effectLst/>
              </a:rPr>
              <a:t>:</a:t>
            </a:r>
            <a:r>
              <a:rPr lang="en-US" altLang="zh-CN" i="1" dirty="0">
                <a:effectLst/>
              </a:rPr>
              <a:t>LM</a:t>
            </a:r>
            <a:r>
              <a:rPr lang="zh-CN" altLang="zh-CN" dirty="0">
                <a:effectLst/>
              </a:rPr>
              <a:t>曲线分析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二、LM曲线的斜率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/>
              <a:t>LM曲线表达了货币供给与需求相等时,不同的国民收入水平和利率水平的组合。从货币市场来看,当供给与需求达到均衡时,利率与国民收入是正方向变动,因而LM曲线的斜率为正值。LM曲线斜率的大小是由货币的需求状况决定的,而货币的需求又是由货币的交易需求和投机需求构成的。因此,LM曲线的斜率变化具体就取决于这两个因素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effectLst/>
              </a:rPr>
              <a:t>第四节　货币市场的均衡</a:t>
            </a:r>
            <a:r>
              <a:rPr lang="en-US" altLang="zh-CN" dirty="0">
                <a:effectLst/>
              </a:rPr>
              <a:t>:</a:t>
            </a:r>
            <a:r>
              <a:rPr lang="en-US" altLang="zh-CN" i="1" dirty="0">
                <a:effectLst/>
              </a:rPr>
              <a:t>LM</a:t>
            </a:r>
            <a:r>
              <a:rPr lang="zh-CN" altLang="zh-CN" dirty="0">
                <a:effectLst/>
              </a:rPr>
              <a:t>曲线分析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三、LM曲线的移动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/>
              <a:t>我们在建立模型时假定不变的那些因素,如货币的投机需求、交易需求和货币供给量等,如果发生了变化,就会导致LM曲线的移动,如图12-12所示。</a:t>
            </a:r>
            <a:endParaRPr lang="zh-CN" altLang="en-US"/>
          </a:p>
          <a:p>
            <a:r>
              <a:rPr lang="zh-CN" altLang="en-US"/>
              <a:t>第一,货币投机需求曲线的变动,会使LM曲线发生方向相反的移动。第二,货币交易需求曲线的变动,会使LM曲线发生方向相同的移动,即在其他条件不变的情况下,如果货币交易需求减少,即交易需求曲线右移,则会使LM曲线也右移。第三,货币供给量变动将使LM曲线发生同方向的变动,即货币供给量增加,LM曲线右移。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74160" y="3839210"/>
            <a:ext cx="4427855" cy="2347595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4959350" y="6186805"/>
            <a:ext cx="3149600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图</a:t>
            </a:r>
            <a:r>
              <a:rPr lang="en-US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12-12</a:t>
            </a:r>
            <a:r>
              <a:rPr lang="zh-CN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en-US" b="0" i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LM</a:t>
            </a:r>
            <a:r>
              <a:rPr lang="zh-CN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曲线的移动</a:t>
            </a:r>
            <a:endParaRPr lang="zh-CN" altLang="en-US" b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effectLst/>
              </a:rPr>
              <a:t>第五节　两种市场的同时均衡</a:t>
            </a:r>
            <a:r>
              <a:rPr lang="en-US" altLang="zh-CN" dirty="0">
                <a:effectLst/>
              </a:rPr>
              <a:t>:</a:t>
            </a:r>
            <a:r>
              <a:rPr lang="en-US" altLang="zh-CN" i="1" dirty="0">
                <a:effectLst/>
              </a:rPr>
              <a:t>IS</a:t>
            </a:r>
            <a:r>
              <a:rPr lang="en-US" altLang="zh-CN" dirty="0">
                <a:effectLst/>
              </a:rPr>
              <a:t>-</a:t>
            </a:r>
            <a:r>
              <a:rPr lang="en-US" altLang="zh-CN" i="1" dirty="0">
                <a:effectLst/>
              </a:rPr>
              <a:t>LM</a:t>
            </a:r>
            <a:r>
              <a:rPr lang="zh-CN" altLang="zh-CN" dirty="0">
                <a:effectLst/>
              </a:rPr>
              <a:t>模型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一、IS-LM模型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/>
              <a:t>IS</a:t>
            </a:r>
            <a:r>
              <a:rPr lang="en-US" altLang="zh-CN"/>
              <a:t>-</a:t>
            </a:r>
            <a:r>
              <a:rPr lang="zh-CN" altLang="en-US"/>
              <a:t>LM模型所表达的是产品市场和货币市场之间的关系、产品的供求均衡与货币的供求均衡之间的联系,以及政府财政和货币政策的作用效果。</a:t>
            </a:r>
            <a:endParaRPr lang="zh-CN" altLang="en-US"/>
          </a:p>
          <a:p>
            <a:r>
              <a:rPr lang="zh-CN" altLang="en-US"/>
              <a:t>IS</a:t>
            </a:r>
            <a:r>
              <a:rPr lang="en-US" altLang="zh-CN"/>
              <a:t>-</a:t>
            </a:r>
            <a:r>
              <a:rPr lang="zh-CN" altLang="en-US"/>
              <a:t>LM模型是由IS曲线与LM曲线两个图形综合而成的。由于这两个图形的横坐标和纵坐标表达的是同样的内容,只要把两个图形合并起来,就可以同时得出两个市场的均衡。</a:t>
            </a:r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4076700" y="6109970"/>
            <a:ext cx="3448685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图</a:t>
            </a:r>
            <a:r>
              <a:rPr lang="en-US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12-13</a:t>
            </a:r>
            <a:r>
              <a:rPr lang="zh-CN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en-US" b="0" i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IS-</a:t>
            </a:r>
            <a:r>
              <a:rPr lang="en-US" b="0" i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LM</a:t>
            </a:r>
            <a:r>
              <a:rPr lang="zh-CN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模型</a:t>
            </a:r>
            <a:endParaRPr lang="zh-CN" altLang="en-US" b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47770" y="3511550"/>
            <a:ext cx="3637280" cy="25984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effectLst/>
              </a:rPr>
              <a:t>第五节　两种市场的同时均衡</a:t>
            </a:r>
            <a:r>
              <a:rPr lang="en-US" altLang="zh-CN" dirty="0">
                <a:effectLst/>
              </a:rPr>
              <a:t>:</a:t>
            </a:r>
            <a:r>
              <a:rPr lang="en-US" altLang="zh-CN" i="1" dirty="0">
                <a:effectLst/>
              </a:rPr>
              <a:t>IS</a:t>
            </a:r>
            <a:r>
              <a:rPr lang="en-US" altLang="zh-CN" dirty="0">
                <a:effectLst/>
              </a:rPr>
              <a:t>-</a:t>
            </a:r>
            <a:r>
              <a:rPr lang="en-US" altLang="zh-CN" i="1" dirty="0">
                <a:effectLst/>
              </a:rPr>
              <a:t>LM</a:t>
            </a:r>
            <a:r>
              <a:rPr lang="zh-CN" altLang="zh-CN" dirty="0">
                <a:effectLst/>
              </a:rPr>
              <a:t>模型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二、均衡收入和均衡利息率的变动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(一)IS曲线移动对一般均衡的影响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(二)LM曲线移动对一般均衡的影响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69" name="1214.jpg" descr="id:2147493044;FounderCES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38680" y="3342640"/>
            <a:ext cx="7784465" cy="2811145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2750185" y="6260465"/>
            <a:ext cx="6692265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图</a:t>
            </a:r>
            <a:r>
              <a:rPr lang="en-US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12-14</a:t>
            </a:r>
            <a:r>
              <a:rPr lang="zh-CN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en-US" b="0" i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IS</a:t>
            </a:r>
            <a:r>
              <a:rPr lang="zh-CN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曲线和</a:t>
            </a:r>
            <a:r>
              <a:rPr lang="en-US" b="0" i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LM</a:t>
            </a:r>
            <a:r>
              <a:rPr lang="zh-CN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曲线变动对均衡收入和均衡利率的影响</a:t>
            </a:r>
            <a:endParaRPr lang="zh-CN" altLang="en-US" b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标题 1"/>
          <p:cNvSpPr txBox="1"/>
          <p:nvPr/>
        </p:nvSpPr>
        <p:spPr bwMode="auto">
          <a:xfrm>
            <a:off x="0" y="154783"/>
            <a:ext cx="7778839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pPr algn="ctr"/>
            <a:r>
              <a:rPr lang="zh-CN" altLang="en-US" sz="2800" smtClean="0"/>
              <a:t>目   录</a:t>
            </a:r>
            <a:endParaRPr lang="zh-CN" altLang="en-US" sz="2800" dirty="0"/>
          </a:p>
        </p:txBody>
      </p:sp>
      <p:grpSp>
        <p:nvGrpSpPr>
          <p:cNvPr id="2" name="组合 1"/>
          <p:cNvGrpSpPr/>
          <p:nvPr/>
        </p:nvGrpSpPr>
        <p:grpSpPr>
          <a:xfrm>
            <a:off x="1857356" y="2032754"/>
            <a:ext cx="6403183" cy="3870564"/>
            <a:chOff x="1857356" y="2032754"/>
            <a:chExt cx="6403183" cy="3870564"/>
          </a:xfrm>
        </p:grpSpPr>
        <p:grpSp>
          <p:nvGrpSpPr>
            <p:cNvPr id="17" name="组合 16"/>
            <p:cNvGrpSpPr/>
            <p:nvPr/>
          </p:nvGrpSpPr>
          <p:grpSpPr>
            <a:xfrm>
              <a:off x="1870430" y="2032754"/>
              <a:ext cx="6390109" cy="3075029"/>
              <a:chOff x="3009756" y="1946691"/>
              <a:chExt cx="6390109" cy="3075029"/>
            </a:xfrm>
          </p:grpSpPr>
          <p:grpSp>
            <p:nvGrpSpPr>
              <p:cNvPr id="19" name="组合 18"/>
              <p:cNvGrpSpPr/>
              <p:nvPr/>
            </p:nvGrpSpPr>
            <p:grpSpPr>
              <a:xfrm>
                <a:off x="3009756" y="1946691"/>
                <a:ext cx="6390109" cy="2279494"/>
                <a:chOff x="2488640" y="2139114"/>
                <a:chExt cx="6390109" cy="2279494"/>
              </a:xfrm>
            </p:grpSpPr>
            <p:grpSp>
              <p:nvGrpSpPr>
                <p:cNvPr id="24" name="Group 4"/>
                <p:cNvGrpSpPr/>
                <p:nvPr/>
              </p:nvGrpSpPr>
              <p:grpSpPr bwMode="auto">
                <a:xfrm>
                  <a:off x="2488640" y="2139114"/>
                  <a:ext cx="6390109" cy="639332"/>
                  <a:chOff x="0" y="0"/>
                  <a:chExt cx="2982" cy="288"/>
                </a:xfrm>
              </p:grpSpPr>
              <p:sp>
                <p:nvSpPr>
                  <p:cNvPr id="33" name="AutoShape 5"/>
                  <p:cNvSpPr>
                    <a:spLocks noChangeArrowheads="1"/>
                  </p:cNvSpPr>
                  <p:nvPr/>
                </p:nvSpPr>
                <p:spPr bwMode="auto">
                  <a:xfrm>
                    <a:off x="54" y="0"/>
                    <a:ext cx="2928" cy="288"/>
                  </a:xfrm>
                  <a:prstGeom prst="roundRect">
                    <a:avLst>
                      <a:gd name="adj" fmla="val 50000"/>
                    </a:avLst>
                  </a:prstGeom>
                  <a:noFill/>
                  <a:ln w="19050" cap="rnd" cmpd="sng">
                    <a:solidFill>
                      <a:schemeClr val="tx1"/>
                    </a:solidFill>
                    <a:prstDash val="sysDot"/>
                    <a:round/>
                  </a:ln>
                  <a:effectLst>
                    <a:outerShdw dist="107763" dir="2700000" algn="ctr" rotWithShape="0">
                      <a:schemeClr val="bg1">
                        <a:alpha val="50000"/>
                      </a:schemeClr>
                    </a:outerShdw>
                  </a:effectLst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b="1">
                      <a:solidFill>
                        <a:prstClr val="black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endParaRPr>
                  </a:p>
                </p:txBody>
              </p:sp>
              <p:sp>
                <p:nvSpPr>
                  <p:cNvPr id="34" name="Rectangle 6"/>
                  <p:cNvSpPr>
                    <a:spLocks noChangeArrowheads="1"/>
                  </p:cNvSpPr>
                  <p:nvPr/>
                </p:nvSpPr>
                <p:spPr bwMode="auto">
                  <a:xfrm>
                    <a:off x="299" y="67"/>
                    <a:ext cx="2423" cy="18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r>
                      <a:rPr lang="zh-CN" altLang="en-US" sz="2000" b="1" dirty="0">
                        <a:latin typeface="等线" panose="02010600030101010101" pitchFamily="2" charset="-122"/>
                        <a:ea typeface="等线" panose="02010600030101010101" pitchFamily="2" charset="-122"/>
                      </a:rPr>
                      <a:t>第一节　投资的决定</a:t>
                    </a:r>
                    <a:endParaRPr lang="zh-CN" altLang="zh-CN" sz="2000" b="1" dirty="0">
                      <a:latin typeface="等线" panose="02010600030101010101" pitchFamily="2" charset="-122"/>
                      <a:ea typeface="等线" panose="02010600030101010101" pitchFamily="2" charset="-122"/>
                    </a:endParaRPr>
                  </a:p>
                </p:txBody>
              </p:sp>
              <p:sp>
                <p:nvSpPr>
                  <p:cNvPr id="35" name="Oval 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66"/>
                    <a:ext cx="144" cy="14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96E29"/>
                      </a:gs>
                      <a:gs pos="100000">
                        <a:srgbClr val="9B491B"/>
                      </a:gs>
                    </a:gsLst>
                    <a:path path="shape">
                      <a:fillToRect l="50000" t="50000" r="50000" b="50000"/>
                    </a:path>
                  </a:gradFill>
                  <a:ln w="19050" cmpd="sng">
                    <a:solidFill>
                      <a:schemeClr val="tx1"/>
                    </a:solidFill>
                    <a:round/>
                  </a:ln>
                  <a:effectLst>
                    <a:outerShdw dist="63500" dir="2212194" algn="ctr" rotWithShape="0">
                      <a:schemeClr val="bg1">
                        <a:alpha val="50000"/>
                      </a:schemeClr>
                    </a:outerShdw>
                  </a:effec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b="1">
                      <a:solidFill>
                        <a:prstClr val="black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endParaRPr>
                  </a:p>
                </p:txBody>
              </p:sp>
            </p:grpSp>
            <p:grpSp>
              <p:nvGrpSpPr>
                <p:cNvPr id="25" name="Group 8"/>
                <p:cNvGrpSpPr/>
                <p:nvPr/>
              </p:nvGrpSpPr>
              <p:grpSpPr bwMode="auto">
                <a:xfrm>
                  <a:off x="2488640" y="2975707"/>
                  <a:ext cx="6390109" cy="639332"/>
                  <a:chOff x="0" y="0"/>
                  <a:chExt cx="2982" cy="288"/>
                </a:xfrm>
              </p:grpSpPr>
              <p:sp>
                <p:nvSpPr>
                  <p:cNvPr id="30" name="AutoShape 9"/>
                  <p:cNvSpPr>
                    <a:spLocks noChangeArrowheads="1"/>
                  </p:cNvSpPr>
                  <p:nvPr/>
                </p:nvSpPr>
                <p:spPr bwMode="auto">
                  <a:xfrm>
                    <a:off x="54" y="0"/>
                    <a:ext cx="2928" cy="288"/>
                  </a:xfrm>
                  <a:prstGeom prst="roundRect">
                    <a:avLst>
                      <a:gd name="adj" fmla="val 50000"/>
                    </a:avLst>
                  </a:prstGeom>
                  <a:noFill/>
                  <a:ln w="19050" cap="rnd" cmpd="sng">
                    <a:solidFill>
                      <a:schemeClr val="tx1"/>
                    </a:solidFill>
                    <a:prstDash val="sysDot"/>
                    <a:round/>
                  </a:ln>
                  <a:effectLst>
                    <a:outerShdw dist="107763" dir="2700000" algn="ctr" rotWithShape="0">
                      <a:schemeClr val="bg1">
                        <a:alpha val="50000"/>
                      </a:schemeClr>
                    </a:outerShdw>
                  </a:effectLst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b="1">
                      <a:solidFill>
                        <a:prstClr val="black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endParaRPr>
                  </a:p>
                </p:txBody>
              </p:sp>
              <p:sp>
                <p:nvSpPr>
                  <p:cNvPr id="31" name="Rectangle 10"/>
                  <p:cNvSpPr>
                    <a:spLocks noChangeArrowheads="1"/>
                  </p:cNvSpPr>
                  <p:nvPr/>
                </p:nvSpPr>
                <p:spPr bwMode="auto">
                  <a:xfrm>
                    <a:off x="299" y="60"/>
                    <a:ext cx="2423" cy="18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r>
                      <a:rPr lang="zh-CN" altLang="en-US" sz="2000" b="1" dirty="0">
                        <a:latin typeface="等线" panose="02010600030101010101" pitchFamily="2" charset="-122"/>
                        <a:ea typeface="等线" panose="02010600030101010101" pitchFamily="2" charset="-122"/>
                      </a:rPr>
                      <a:t>第二节　产品市场的均衡</a:t>
                    </a:r>
                    <a:r>
                      <a:rPr lang="en-US" altLang="zh-CN" sz="2000" b="1" dirty="0">
                        <a:latin typeface="等线" panose="02010600030101010101" pitchFamily="2" charset="-122"/>
                        <a:ea typeface="等线" panose="02010600030101010101" pitchFamily="2" charset="-122"/>
                      </a:rPr>
                      <a:t>:IS</a:t>
                    </a:r>
                    <a:r>
                      <a:rPr lang="zh-CN" altLang="en-US" sz="2000" b="1" dirty="0">
                        <a:latin typeface="等线" panose="02010600030101010101" pitchFamily="2" charset="-122"/>
                        <a:ea typeface="等线" panose="02010600030101010101" pitchFamily="2" charset="-122"/>
                      </a:rPr>
                      <a:t>曲线分析</a:t>
                    </a:r>
                    <a:endParaRPr lang="zh-CN" altLang="en-US" sz="2000" b="1" dirty="0">
                      <a:solidFill>
                        <a:srgbClr val="000000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  <a:cs typeface="锐字工房云字库准圆GBK" panose="02010604000000000000" charset="-122"/>
                      <a:sym typeface="+mn-ea"/>
                    </a:endParaRPr>
                  </a:p>
                </p:txBody>
              </p:sp>
              <p:sp>
                <p:nvSpPr>
                  <p:cNvPr id="32" name="Oval 11"/>
                  <p:cNvSpPr>
                    <a:spLocks noChangeArrowheads="1"/>
                  </p:cNvSpPr>
                  <p:nvPr/>
                </p:nvSpPr>
                <p:spPr bwMode="auto">
                  <a:xfrm>
                    <a:off x="0" y="60"/>
                    <a:ext cx="144" cy="14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CDC48"/>
                      </a:gs>
                      <a:gs pos="100000">
                        <a:srgbClr val="939330"/>
                      </a:gs>
                    </a:gsLst>
                    <a:path path="shape">
                      <a:fillToRect l="50000" t="50000" r="50000" b="50000"/>
                    </a:path>
                  </a:gradFill>
                  <a:ln w="19050" cmpd="sng">
                    <a:solidFill>
                      <a:schemeClr val="tx1"/>
                    </a:solidFill>
                    <a:round/>
                  </a:ln>
                  <a:effectLst>
                    <a:outerShdw dist="63500" dir="2212194" algn="ctr" rotWithShape="0">
                      <a:schemeClr val="bg1">
                        <a:alpha val="50000"/>
                      </a:schemeClr>
                    </a:outerShdw>
                  </a:effec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b="1">
                      <a:solidFill>
                        <a:prstClr val="black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endParaRPr>
                  </a:p>
                </p:txBody>
              </p:sp>
            </p:grpSp>
            <p:grpSp>
              <p:nvGrpSpPr>
                <p:cNvPr id="26" name="Group 12"/>
                <p:cNvGrpSpPr/>
                <p:nvPr/>
              </p:nvGrpSpPr>
              <p:grpSpPr bwMode="auto">
                <a:xfrm>
                  <a:off x="2488640" y="3779276"/>
                  <a:ext cx="6390109" cy="639332"/>
                  <a:chOff x="0" y="0"/>
                  <a:chExt cx="2982" cy="288"/>
                </a:xfrm>
              </p:grpSpPr>
              <p:sp>
                <p:nvSpPr>
                  <p:cNvPr id="27" name="AutoShape 13"/>
                  <p:cNvSpPr>
                    <a:spLocks noChangeArrowheads="1"/>
                  </p:cNvSpPr>
                  <p:nvPr/>
                </p:nvSpPr>
                <p:spPr bwMode="auto">
                  <a:xfrm>
                    <a:off x="54" y="0"/>
                    <a:ext cx="2928" cy="288"/>
                  </a:xfrm>
                  <a:prstGeom prst="roundRect">
                    <a:avLst>
                      <a:gd name="adj" fmla="val 50000"/>
                    </a:avLst>
                  </a:prstGeom>
                  <a:noFill/>
                  <a:ln w="19050" cap="rnd" cmpd="sng">
                    <a:solidFill>
                      <a:schemeClr val="tx1"/>
                    </a:solidFill>
                    <a:prstDash val="sysDot"/>
                    <a:round/>
                  </a:ln>
                  <a:effectLst>
                    <a:outerShdw dist="107763" dir="2700000" algn="ctr" rotWithShape="0">
                      <a:schemeClr val="bg1">
                        <a:alpha val="50000"/>
                      </a:schemeClr>
                    </a:outerShdw>
                  </a:effectLst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b="1">
                      <a:solidFill>
                        <a:prstClr val="black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endParaRPr>
                  </a:p>
                </p:txBody>
              </p:sp>
              <p:sp>
                <p:nvSpPr>
                  <p:cNvPr id="28" name="Rectangle 14"/>
                  <p:cNvSpPr>
                    <a:spLocks noChangeArrowheads="1"/>
                  </p:cNvSpPr>
                  <p:nvPr/>
                </p:nvSpPr>
                <p:spPr bwMode="auto">
                  <a:xfrm>
                    <a:off x="299" y="55"/>
                    <a:ext cx="2423" cy="18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r>
                      <a:rPr lang="zh-CN" altLang="en-US" sz="2000" b="1" dirty="0">
                        <a:latin typeface="等线" panose="02010600030101010101" pitchFamily="2" charset="-122"/>
                        <a:ea typeface="等线" panose="02010600030101010101" pitchFamily="2" charset="-122"/>
                      </a:rPr>
                      <a:t>第三节　利率的决定</a:t>
                    </a:r>
                    <a:endParaRPr lang="zh-CN" altLang="en-US" sz="2000" b="1" dirty="0">
                      <a:solidFill>
                        <a:srgbClr val="000000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  <a:cs typeface="方正粗黑宋简体" panose="02000000000000000000" charset="-122"/>
                      <a:sym typeface="+mn-ea"/>
                    </a:endParaRPr>
                  </a:p>
                </p:txBody>
              </p:sp>
              <p:sp>
                <p:nvSpPr>
                  <p:cNvPr id="29" name="Oval 15"/>
                  <p:cNvSpPr>
                    <a:spLocks noChangeArrowheads="1"/>
                  </p:cNvSpPr>
                  <p:nvPr/>
                </p:nvSpPr>
                <p:spPr bwMode="auto">
                  <a:xfrm>
                    <a:off x="0" y="66"/>
                    <a:ext cx="144" cy="14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accent2"/>
                      </a:gs>
                      <a:gs pos="100000">
                        <a:srgbClr val="98630D"/>
                      </a:gs>
                    </a:gsLst>
                    <a:path path="shape">
                      <a:fillToRect l="50000" t="50000" r="50000" b="50000"/>
                    </a:path>
                  </a:gradFill>
                  <a:ln w="19050" cmpd="sng">
                    <a:solidFill>
                      <a:schemeClr val="tx1"/>
                    </a:solidFill>
                    <a:round/>
                  </a:ln>
                  <a:effectLst>
                    <a:outerShdw dist="63500" dir="2212194" algn="ctr" rotWithShape="0">
                      <a:schemeClr val="bg1">
                        <a:alpha val="50000"/>
                      </a:schemeClr>
                    </a:outerShdw>
                  </a:effec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b="1">
                      <a:solidFill>
                        <a:prstClr val="black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endParaRPr>
                  </a:p>
                </p:txBody>
              </p:sp>
            </p:grpSp>
          </p:grpSp>
          <p:grpSp>
            <p:nvGrpSpPr>
              <p:cNvPr id="20" name="Group 4"/>
              <p:cNvGrpSpPr/>
              <p:nvPr/>
            </p:nvGrpSpPr>
            <p:grpSpPr bwMode="auto">
              <a:xfrm>
                <a:off x="3009756" y="4382388"/>
                <a:ext cx="6390109" cy="639332"/>
                <a:chOff x="0" y="0"/>
                <a:chExt cx="2982" cy="288"/>
              </a:xfrm>
            </p:grpSpPr>
            <p:sp>
              <p:nvSpPr>
                <p:cNvPr id="21" name="AutoShape 5"/>
                <p:cNvSpPr>
                  <a:spLocks noChangeArrowheads="1"/>
                </p:cNvSpPr>
                <p:nvPr/>
              </p:nvSpPr>
              <p:spPr bwMode="auto">
                <a:xfrm>
                  <a:off x="54" y="0"/>
                  <a:ext cx="2928" cy="288"/>
                </a:xfrm>
                <a:prstGeom prst="roundRect">
                  <a:avLst>
                    <a:gd name="adj" fmla="val 50000"/>
                  </a:avLst>
                </a:prstGeom>
                <a:noFill/>
                <a:ln w="19050" cap="rnd" cmpd="sng">
                  <a:solidFill>
                    <a:schemeClr val="tx1"/>
                  </a:solidFill>
                  <a:prstDash val="sysDot"/>
                  <a:round/>
                </a:ln>
                <a:effectLst>
                  <a:outerShdw dist="107763" dir="2700000" algn="ctr" rotWithShape="0">
                    <a:schemeClr val="bg1">
                      <a:alpha val="50000"/>
                    </a:scheme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 b="1">
                    <a:solidFill>
                      <a:prstClr val="black"/>
                    </a:solidFill>
                    <a:latin typeface="等线" panose="02010600030101010101" pitchFamily="2" charset="-122"/>
                    <a:ea typeface="等线" panose="02010600030101010101" pitchFamily="2" charset="-122"/>
                  </a:endParaRPr>
                </a:p>
              </p:txBody>
            </p:sp>
            <p:sp>
              <p:nvSpPr>
                <p:cNvPr id="22" name="Rectangle 6"/>
                <p:cNvSpPr>
                  <a:spLocks noChangeArrowheads="1"/>
                </p:cNvSpPr>
                <p:nvPr/>
              </p:nvSpPr>
              <p:spPr bwMode="auto">
                <a:xfrm>
                  <a:off x="299" y="67"/>
                  <a:ext cx="2423" cy="1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r>
                    <a:rPr lang="zh-CN" altLang="en-US" sz="2000" b="1" dirty="0">
                      <a:latin typeface="等线" panose="02010600030101010101" pitchFamily="2" charset="-122"/>
                      <a:ea typeface="等线" panose="02010600030101010101" pitchFamily="2" charset="-122"/>
                    </a:rPr>
                    <a:t>第四节　货币市场的均衡</a:t>
                  </a:r>
                  <a:r>
                    <a:rPr lang="en-US" altLang="zh-CN" sz="2000" b="1" dirty="0">
                      <a:latin typeface="等线" panose="02010600030101010101" pitchFamily="2" charset="-122"/>
                      <a:ea typeface="等线" panose="02010600030101010101" pitchFamily="2" charset="-122"/>
                    </a:rPr>
                    <a:t>:LM</a:t>
                  </a:r>
                  <a:r>
                    <a:rPr lang="zh-CN" altLang="en-US" sz="2000" b="1" dirty="0">
                      <a:latin typeface="等线" panose="02010600030101010101" pitchFamily="2" charset="-122"/>
                      <a:ea typeface="等线" panose="02010600030101010101" pitchFamily="2" charset="-122"/>
                    </a:rPr>
                    <a:t>曲线分析</a:t>
                  </a:r>
                  <a:endParaRPr lang="zh-CN" altLang="en-US" sz="2000" b="1" dirty="0">
                    <a:solidFill>
                      <a:srgbClr val="000000"/>
                    </a:solidFill>
                    <a:latin typeface="等线" panose="02010600030101010101" pitchFamily="2" charset="-122"/>
                    <a:ea typeface="等线" panose="02010600030101010101" pitchFamily="2" charset="-122"/>
                    <a:cs typeface="方正粗黑宋简体" panose="02000000000000000000" charset="-122"/>
                    <a:sym typeface="+mn-ea"/>
                  </a:endParaRPr>
                </a:p>
              </p:txBody>
            </p:sp>
            <p:sp>
              <p:nvSpPr>
                <p:cNvPr id="23" name="Oval 7"/>
                <p:cNvSpPr>
                  <a:spLocks noChangeArrowheads="1"/>
                </p:cNvSpPr>
                <p:nvPr/>
              </p:nvSpPr>
              <p:spPr bwMode="auto">
                <a:xfrm>
                  <a:off x="0" y="66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E96E29"/>
                    </a:gs>
                    <a:gs pos="100000">
                      <a:srgbClr val="9B491B"/>
                    </a:gs>
                  </a:gsLst>
                  <a:path path="shape">
                    <a:fillToRect l="50000" t="50000" r="50000" b="50000"/>
                  </a:path>
                </a:gradFill>
                <a:ln w="19050" cmpd="sng">
                  <a:solidFill>
                    <a:schemeClr val="tx1"/>
                  </a:solidFill>
                  <a:round/>
                </a:ln>
                <a:effectLst>
                  <a:outerShdw dist="63500" dir="2212194" algn="ctr" rotWithShape="0">
                    <a:schemeClr val="bg1">
                      <a:alpha val="50000"/>
                    </a:schemeClr>
                  </a:outerShdw>
                </a:effec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 b="1">
                    <a:solidFill>
                      <a:prstClr val="black"/>
                    </a:solidFill>
                    <a:latin typeface="等线" panose="02010600030101010101" pitchFamily="2" charset="-122"/>
                    <a:ea typeface="等线" panose="02010600030101010101" pitchFamily="2" charset="-122"/>
                  </a:endParaRPr>
                </a:p>
              </p:txBody>
            </p:sp>
          </p:grpSp>
        </p:grpSp>
        <p:sp>
          <p:nvSpPr>
            <p:cNvPr id="39" name="AutoShape 9"/>
            <p:cNvSpPr>
              <a:spLocks noChangeArrowheads="1"/>
            </p:cNvSpPr>
            <p:nvPr/>
          </p:nvSpPr>
          <p:spPr bwMode="auto">
            <a:xfrm>
              <a:off x="1973072" y="5263986"/>
              <a:ext cx="6274393" cy="639332"/>
            </a:xfrm>
            <a:prstGeom prst="roundRect">
              <a:avLst>
                <a:gd name="adj" fmla="val 50000"/>
              </a:avLst>
            </a:prstGeom>
            <a:noFill/>
            <a:ln w="19050" cap="rnd" cmpd="sng">
              <a:solidFill>
                <a:schemeClr val="tx1"/>
              </a:solidFill>
              <a:prstDash val="sysDot"/>
              <a:round/>
            </a:ln>
            <a:effectLst>
              <a:outerShdw dist="107763" dir="2700000" algn="ctr" rotWithShape="0">
                <a:schemeClr val="bg1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b="1">
                <a:solidFill>
                  <a:prstClr val="black"/>
                </a:solidFill>
                <a:latin typeface="等线" panose="02010600030101010101" pitchFamily="2" charset="-122"/>
                <a:ea typeface="等线" panose="02010600030101010101" pitchFamily="2" charset="-122"/>
              </a:endParaRPr>
            </a:p>
          </p:txBody>
        </p:sp>
        <p:sp>
          <p:nvSpPr>
            <p:cNvPr id="40" name="Rectangle 10"/>
            <p:cNvSpPr>
              <a:spLocks noChangeArrowheads="1"/>
            </p:cNvSpPr>
            <p:nvPr/>
          </p:nvSpPr>
          <p:spPr bwMode="auto">
            <a:xfrm>
              <a:off x="2498081" y="5397180"/>
              <a:ext cx="5192231" cy="399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000" b="1" dirty="0">
                  <a:latin typeface="等线" panose="02010600030101010101" pitchFamily="2" charset="-122"/>
                  <a:ea typeface="等线" panose="02010600030101010101" pitchFamily="2" charset="-122"/>
                </a:rPr>
                <a:t>第五节　两种市场的同时均衡</a:t>
              </a:r>
              <a:r>
                <a:rPr lang="en-US" altLang="zh-CN" sz="2000" b="1" dirty="0">
                  <a:latin typeface="等线" panose="02010600030101010101" pitchFamily="2" charset="-122"/>
                  <a:ea typeface="等线" panose="02010600030101010101" pitchFamily="2" charset="-122"/>
                </a:rPr>
                <a:t>:IS-LM</a:t>
              </a:r>
              <a:r>
                <a:rPr lang="zh-CN" altLang="en-US" sz="2000" b="1" dirty="0">
                  <a:latin typeface="等线" panose="02010600030101010101" pitchFamily="2" charset="-122"/>
                  <a:ea typeface="等线" panose="02010600030101010101" pitchFamily="2" charset="-122"/>
                </a:rPr>
                <a:t>模型</a:t>
              </a:r>
              <a:endParaRPr lang="zh-CN" altLang="en-US" sz="2000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锐字工房云字库准圆GBK" panose="02010604000000000000" charset="-122"/>
                <a:sym typeface="+mn-ea"/>
              </a:endParaRPr>
            </a:p>
          </p:txBody>
        </p:sp>
        <p:sp>
          <p:nvSpPr>
            <p:cNvPr id="41" name="Oval 11"/>
            <p:cNvSpPr>
              <a:spLocks noChangeArrowheads="1"/>
            </p:cNvSpPr>
            <p:nvPr/>
          </p:nvSpPr>
          <p:spPr bwMode="auto">
            <a:xfrm>
              <a:off x="1857356" y="5397180"/>
              <a:ext cx="308577" cy="319666"/>
            </a:xfrm>
            <a:prstGeom prst="ellipse">
              <a:avLst/>
            </a:prstGeom>
            <a:gradFill rotWithShape="1">
              <a:gsLst>
                <a:gs pos="0">
                  <a:srgbClr val="DCDC48"/>
                </a:gs>
                <a:gs pos="100000">
                  <a:srgbClr val="939330"/>
                </a:gs>
              </a:gsLst>
              <a:path path="shape">
                <a:fillToRect l="50000" t="50000" r="50000" b="50000"/>
              </a:path>
            </a:gradFill>
            <a:ln w="19050" cmpd="sng">
              <a:solidFill>
                <a:schemeClr val="tx1"/>
              </a:solidFill>
              <a:round/>
            </a:ln>
            <a:effectLst>
              <a:outerShdw dist="63500" dir="2212194" algn="ctr" rotWithShape="0">
                <a:schemeClr val="bg1">
                  <a:alpha val="50000"/>
                </a:schemeClr>
              </a:outerShdw>
            </a:effec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b="1">
                <a:solidFill>
                  <a:prstClr val="black"/>
                </a:solidFill>
                <a:latin typeface="等线" panose="02010600030101010101" pitchFamily="2" charset="-122"/>
                <a:ea typeface="等线" panose="02010600030101010101" pitchFamily="2" charset="-122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effectLst/>
              </a:rPr>
              <a:t>第一节　投资的决定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一、利率与投资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/>
              <a:t>凯恩斯认为,在投资的预期利润率既定时,企业是否对新的实物资本如机器、设备、仓库等进行投资,主要取决于利率的大小。利率上升时,投资的需求就会减少;利率下降时,投资的需求就会上升。这是因为企业用于投资的资金大多是借来的,利息被看成是投资的成本。即便资金是投资者自有的,投资者也会把利息看成投资的机会成本,从而把利息当作投资的成本。因此,利率上升时,投资者自然就会减少对投资物品(如机器设备)的购买。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78910" y="3528060"/>
            <a:ext cx="4446270" cy="2639060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3217545" y="6260465"/>
            <a:ext cx="508000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 algn="ctr"/>
            <a:r>
              <a:rPr lang="zh-CN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图</a:t>
            </a:r>
            <a:r>
              <a:rPr lang="en-US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12-1</a:t>
            </a:r>
            <a:r>
              <a:rPr lang="zh-CN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　投资的需求曲线</a:t>
            </a:r>
            <a:endParaRPr lang="zh-CN" altLang="en-US" b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effectLst/>
              </a:rPr>
              <a:t>第一节　投资的决定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三、投资边际效率与投资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/>
              <a:t>资本边际效率(MEC)曲线并不一定是投资边际效率(MEI)曲线。由于资本边际效率与资本品重置价格呈反向关系,如果资本品的供给在短期内缺乏弹性,随着投资的增加,资本品价格上升,从而使资本边际效率比预期更低。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44265" y="3052445"/>
            <a:ext cx="4286250" cy="2146300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3556000" y="5593715"/>
            <a:ext cx="508000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/>
            <a:r>
              <a:rPr lang="zh-CN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图</a:t>
            </a:r>
            <a:r>
              <a:rPr lang="en-US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12-3</a:t>
            </a:r>
            <a:r>
              <a:rPr lang="zh-CN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　资本边际效率曲线和投资边际效率曲线</a:t>
            </a:r>
            <a:endParaRPr lang="zh-CN" altLang="en-US" b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effectLst/>
              </a:rPr>
              <a:t>第二节　产品市场的均衡</a:t>
            </a:r>
            <a:r>
              <a:rPr lang="en-US" altLang="zh-CN" dirty="0">
                <a:effectLst/>
              </a:rPr>
              <a:t>:</a:t>
            </a:r>
            <a:r>
              <a:rPr lang="en-US" altLang="zh-CN" i="1" dirty="0">
                <a:effectLst/>
              </a:rPr>
              <a:t>IS</a:t>
            </a:r>
            <a:r>
              <a:rPr lang="zh-CN" altLang="zh-CN" dirty="0">
                <a:effectLst/>
              </a:rPr>
              <a:t>曲线分析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一、IS曲线的含义及其推导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/>
              <a:t>所谓“IS曲线”,是指要使投资等于储蓄从而使产品市场实现均衡时,国民收入与利息率数量组合的轨迹。或者说,国民收入与利息率应该怎样配合,才能保证投资与储蓄始终相等。</a:t>
            </a: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11270" y="3382645"/>
            <a:ext cx="3863340" cy="228219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811270" y="5782310"/>
            <a:ext cx="3119120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ctr"/>
            <a:r>
              <a:rPr lang="zh-CN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图</a:t>
            </a:r>
            <a:r>
              <a:rPr lang="en-US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12-5</a:t>
            </a:r>
            <a:r>
              <a:rPr lang="zh-CN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en-US" b="0" i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IS</a:t>
            </a:r>
            <a:r>
              <a:rPr lang="zh-CN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曲线</a:t>
            </a:r>
            <a:endParaRPr lang="zh-CN" altLang="en-US" b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effectLst/>
              </a:rPr>
              <a:t>第二节　产品市场的均衡</a:t>
            </a:r>
            <a:r>
              <a:rPr lang="en-US" altLang="zh-CN" dirty="0">
                <a:effectLst/>
              </a:rPr>
              <a:t>:</a:t>
            </a:r>
            <a:r>
              <a:rPr lang="en-US" altLang="zh-CN" i="1" dirty="0">
                <a:effectLst/>
              </a:rPr>
              <a:t>IS</a:t>
            </a:r>
            <a:r>
              <a:rPr lang="zh-CN" altLang="zh-CN" dirty="0">
                <a:effectLst/>
              </a:rPr>
              <a:t>曲线分析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二、IS曲线的斜率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/>
              <a:t>IS曲线表示的是投资与储蓄达到均衡时,不同的利率水平和国民收入水平的组合。IS曲线的斜率为负,这是因为,在假定资本边际效率曲线和储蓄曲线不变的条件下,随着利率的提高,投资量会下降。投资量下降,在商品市场上投资与储蓄保持均衡时的国民收入就处于较低的水平。因此,利率水平越高,国民收入水平就越低,即IS曲线是向右下方倾斜的。利率与国民收入水平的反方向变化,决定了IS曲线的斜率是负数。</a:t>
            </a:r>
            <a:endParaRPr lang="zh-CN" altLang="en-US"/>
          </a:p>
          <a:p>
            <a:r>
              <a:rPr lang="zh-CN" altLang="en-US"/>
              <a:t>具体来说,影响IS曲线斜率变动的因素有以下两个方面:</a:t>
            </a:r>
            <a:endParaRPr lang="zh-CN" altLang="en-US"/>
          </a:p>
          <a:p>
            <a:r>
              <a:rPr lang="zh-CN" altLang="en-US"/>
              <a:t>一是投资对利率变化的反应程度,即资本边际效率曲线的斜率。</a:t>
            </a:r>
            <a:endParaRPr lang="zh-CN" altLang="en-US"/>
          </a:p>
          <a:p>
            <a:r>
              <a:rPr lang="zh-CN" altLang="en-US"/>
              <a:t>二是投资或政府支出乘数的大小,即边际储蓄曲线的斜率。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effectLst/>
              </a:rPr>
              <a:t>第二节　产品市场的均衡</a:t>
            </a:r>
            <a:r>
              <a:rPr lang="en-US" altLang="zh-CN" dirty="0">
                <a:effectLst/>
              </a:rPr>
              <a:t>:</a:t>
            </a:r>
            <a:r>
              <a:rPr lang="en-US" altLang="zh-CN" i="1" dirty="0">
                <a:effectLst/>
              </a:rPr>
              <a:t>IS</a:t>
            </a:r>
            <a:r>
              <a:rPr lang="zh-CN" altLang="zh-CN" dirty="0">
                <a:effectLst/>
              </a:rPr>
              <a:t>曲线分析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三、IS曲线的移动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/>
              <a:t>导致IS曲线位置移动的因素主要有以下几个方面:</a:t>
            </a:r>
            <a:endParaRPr lang="zh-CN" altLang="en-US"/>
          </a:p>
          <a:p>
            <a:r>
              <a:rPr lang="zh-CN" altLang="en-US"/>
              <a:t>第一,投资量的变化。第二,储蓄或消费函数的变化。</a:t>
            </a:r>
            <a:endParaRPr lang="zh-CN" altLang="en-US"/>
          </a:p>
          <a:p>
            <a:r>
              <a:rPr lang="zh-CN" altLang="en-US"/>
              <a:t>第三,政府开支或税收的变化。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19475" y="3344545"/>
            <a:ext cx="3909695" cy="2557145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3854450" y="6130925"/>
            <a:ext cx="3039745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图</a:t>
            </a:r>
            <a:r>
              <a:rPr lang="en-US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12-6</a:t>
            </a:r>
            <a:r>
              <a:rPr lang="zh-CN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en-US" b="0" i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IS</a:t>
            </a:r>
            <a:r>
              <a:rPr lang="zh-CN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曲线的变动</a:t>
            </a:r>
            <a:endParaRPr lang="zh-CN" altLang="en-US" b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effectLst/>
              </a:rPr>
              <a:t>第三节　利率的决定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一、货币与货币的需求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(一)货币的交易性需求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(二)货币的投机性需求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(三)货币需求和流动性陷阱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effectLst/>
              </a:rPr>
              <a:t>第三节　利率的决定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二、货币供给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(一)货币的种类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/>
              <a:t>1.狭义的货币(M1)</a:t>
            </a:r>
            <a:endParaRPr lang="zh-CN" altLang="en-US"/>
          </a:p>
          <a:p>
            <a:r>
              <a:rPr lang="zh-CN" altLang="en-US"/>
              <a:t>2.广义的货币(M2和M3)</a:t>
            </a:r>
            <a:endParaRPr lang="zh-CN" altLang="en-US"/>
          </a:p>
          <a:p>
            <a:r>
              <a:rPr lang="zh-CN" altLang="en-US"/>
              <a:t>3.流动性资产(L)</a:t>
            </a:r>
            <a:endParaRPr lang="zh-CN" altLang="en-US"/>
          </a:p>
          <a:p>
            <a:pPr marL="0" algn="just">
              <a:lnSpc>
                <a:spcPct val="135000"/>
              </a:lnSpc>
              <a:spcBef>
                <a:spcPts val="1500"/>
              </a:spcBef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(二)银行系统与货币创造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/>
              <a:t>银行系统是通货和支票存款的创造者和发行者,因而也就是金融市场的供给者。在西方国家,银行系统由中央银行和私人金融机构组成。</a:t>
            </a:r>
            <a:endParaRPr lang="zh-CN" altLang="en-US"/>
          </a:p>
          <a:p>
            <a:r>
              <a:rPr lang="zh-CN" altLang="en-US"/>
              <a:t>银行为了应付日常提款需要所必须留存的现金称为准备金,它与即期存款总额之比称为准备率。即期存款总额扣除准备金后,成为商业银行在即期存款项目上的可营运资金。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GungsuhChe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2233</Words>
  <Application>WPS 演示</Application>
  <PresentationFormat>宽屏</PresentationFormat>
  <Paragraphs>114</Paragraphs>
  <Slides>15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31" baseType="lpstr">
      <vt:lpstr>Arial</vt:lpstr>
      <vt:lpstr>宋体</vt:lpstr>
      <vt:lpstr>Wingdings</vt:lpstr>
      <vt:lpstr>微软雅黑</vt:lpstr>
      <vt:lpstr>Wingdings</vt:lpstr>
      <vt:lpstr>Arial Unicode MS</vt:lpstr>
      <vt:lpstr>Calibri</vt:lpstr>
      <vt:lpstr>GungsuhChe</vt:lpstr>
      <vt:lpstr>Malgun Gothic</vt:lpstr>
      <vt:lpstr>等线</vt:lpstr>
      <vt:lpstr>锐字工房云字库准圆GBK</vt:lpstr>
      <vt:lpstr>方正粗黑宋简体</vt:lpstr>
      <vt:lpstr>黑体</vt:lpstr>
      <vt:lpstr>楷体</vt:lpstr>
      <vt:lpstr>Office 主题​​</vt:lpstr>
      <vt:lpstr>默认设计模板</vt:lpstr>
      <vt:lpstr>PowerPoint 演示文稿</vt:lpstr>
      <vt:lpstr>PowerPoint 演示文稿</vt:lpstr>
      <vt:lpstr>第一节　投资的决定</vt:lpstr>
      <vt:lpstr>第一节　投资的决定</vt:lpstr>
      <vt:lpstr>第二节　产品市场的均衡:IS曲线分析</vt:lpstr>
      <vt:lpstr>第二节　产品市场的均衡:IS曲线分析</vt:lpstr>
      <vt:lpstr>第二节　产品市场的均衡:IS曲线分析</vt:lpstr>
      <vt:lpstr>第三节　利率的决定</vt:lpstr>
      <vt:lpstr>第三节　利率的决定</vt:lpstr>
      <vt:lpstr>第三节　利率的决定</vt:lpstr>
      <vt:lpstr>第四节　货币市场的均衡:LM曲线分析</vt:lpstr>
      <vt:lpstr>第四节　货币市场的均衡:LM曲线分析</vt:lpstr>
      <vt:lpstr>第四节　货币市场的均衡:LM曲线分析</vt:lpstr>
      <vt:lpstr>第五节　两种市场的同时均衡:IS-LM模型</vt:lpstr>
      <vt:lpstr>第五节　两种市场的同时均衡:IS-LM模型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sunny</cp:lastModifiedBy>
  <cp:revision>172</cp:revision>
  <dcterms:created xsi:type="dcterms:W3CDTF">2019-06-19T02:08:00Z</dcterms:created>
  <dcterms:modified xsi:type="dcterms:W3CDTF">2021-08-27T01:32:22Z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2052-11.1.0.10700</vt:lpwstr>
  </property>
  <property fmtid="{D5CDD505-2E9C-101B-9397-08002B2CF9AE}" pid="3" name="ICV">
    <vt:lpwstr>F6B993522A1A442B9004129966E13CAC</vt:lpwstr>
  </property>
</Properties>
</file>