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67.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3305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第十二章</a:t>
            </a:r>
            <a:r>
              <a:rPr lang="en-US"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国际商事仲裁法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国际商事仲裁协议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三、仲裁协议的效力要件</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(一)仲裁协议的有效要件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1.当事人必须具有缔结仲裁协议的权利能力和行为能力</a:t>
            </a:r>
            <a:endParaRPr lang="zh-CN" altLang="en-US"/>
          </a:p>
          <a:p>
            <a:r>
              <a:rPr lang="zh-CN" altLang="en-US"/>
              <a:t>2.当事人订立仲裁协议的意思表示必须真实自愿</a:t>
            </a:r>
            <a:endParaRPr lang="zh-CN" altLang="en-US"/>
          </a:p>
          <a:p>
            <a:r>
              <a:rPr lang="zh-CN" altLang="en-US"/>
              <a:t>3.仲裁协议的内容必须合法</a:t>
            </a:r>
            <a:endParaRPr lang="zh-CN" altLang="en-US"/>
          </a:p>
          <a:p>
            <a:r>
              <a:rPr lang="zh-CN" altLang="en-US"/>
              <a:t>4.仲裁协议必须具有合法的形式</a:t>
            </a:r>
            <a:endParaRPr lang="zh-CN" altLang="en-US"/>
          </a:p>
          <a:p>
            <a:r>
              <a:rPr lang="zh-CN" altLang="en-US"/>
              <a:t>5.仲裁协议的达成必须符合合同法中的意思表示一致的规则</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国际商事仲裁协议</a:t>
            </a:r>
            <a:endParaRPr lang="zh-CN" altLang="en-US"/>
          </a:p>
        </p:txBody>
      </p:sp>
      <p:sp>
        <p:nvSpPr>
          <p:cNvPr id="3" name="内容占位符 2"/>
          <p:cNvSpPr>
            <a:spLocks noGrp="1"/>
          </p:cNvSpPr>
          <p:nvPr>
            <p:ph idx="1"/>
          </p:nvPr>
        </p:nvSpPr>
        <p:spPr/>
        <p:txBody>
          <a:bodyPr/>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(二)仲裁协议的无效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1.欠缺法定的有效要件</a:t>
            </a:r>
            <a:endParaRPr lang="zh-CN" altLang="en-US"/>
          </a:p>
          <a:p>
            <a:r>
              <a:rPr lang="zh-CN" altLang="en-US">
                <a:sym typeface="+mn-ea"/>
              </a:rPr>
              <a:t>2.仲裁协议所指定的仲裁员不存在</a:t>
            </a:r>
            <a:endParaRPr lang="zh-CN" altLang="en-US"/>
          </a:p>
          <a:p>
            <a:r>
              <a:rPr lang="zh-CN" altLang="en-US">
                <a:sym typeface="+mn-ea"/>
              </a:rPr>
              <a:t>3.主合同无效</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(三)仲裁协议效力的确认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1.仲裁协议效力的确认机构</a:t>
            </a:r>
            <a:endParaRPr lang="zh-CN" altLang="en-US"/>
          </a:p>
          <a:p>
            <a:r>
              <a:rPr lang="zh-CN" altLang="en-US"/>
              <a:t>2.仲裁协议效力的准据法</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国际商事仲裁协议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四、仲裁协议的作用</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(一)对各方当事人具有约束力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(二)排除法院对有关争议的管辖权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(三)作为仲裁机构受理案件的最主要依据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仲裁员和仲裁庭</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一、仲裁员的资格</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(一)一般仲裁员的资格要求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1.仲裁员依法应具有完全的民事权利能力和行为能力</a:t>
            </a:r>
            <a:endParaRPr lang="zh-CN" altLang="en-US"/>
          </a:p>
          <a:p>
            <a:r>
              <a:rPr lang="zh-CN" altLang="en-US"/>
              <a:t>2.仲裁员必须具有完全的公民权</a:t>
            </a:r>
            <a:endParaRPr lang="zh-CN" altLang="en-US"/>
          </a:p>
          <a:p>
            <a:r>
              <a:rPr lang="zh-CN" altLang="en-US"/>
              <a:t>3.只有自然人才有资格充任仲裁员</a:t>
            </a:r>
            <a:endParaRPr lang="zh-CN" altLang="en-US"/>
          </a:p>
          <a:p>
            <a:r>
              <a:rPr lang="zh-CN" altLang="en-US"/>
              <a:t>4.仲裁员应具有一定的专门知识和资历</a:t>
            </a:r>
            <a:endParaRPr lang="zh-CN" altLang="en-US"/>
          </a:p>
          <a:p>
            <a:r>
              <a:rPr lang="zh-CN" altLang="en-US"/>
              <a:t>5.仲裁员应具有良好的道德品质</a:t>
            </a:r>
            <a:endParaRPr lang="zh-CN" altLang="en-US"/>
          </a:p>
          <a:p>
            <a:r>
              <a:rPr lang="zh-CN" altLang="en-US"/>
              <a:t>6.只有不拥有某种公职的人才能担任仲裁员，就像法官或政府官员不能同时兼做律师一样</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a:t>
            </a:r>
            <a:r>
              <a:rPr altLang="en-US">
                <a:sym typeface="+mn-ea"/>
              </a:rPr>
              <a:t>三节　仲裁员和仲裁庭</a:t>
            </a:r>
            <a:endParaRPr lang="zh-CN" altLang="en-US"/>
          </a:p>
        </p:txBody>
      </p:sp>
      <p:sp>
        <p:nvSpPr>
          <p:cNvPr id="3" name="内容占位符 2"/>
          <p:cNvSpPr>
            <a:spLocks noGrp="1"/>
          </p:cNvSpPr>
          <p:nvPr>
            <p:ph idx="1"/>
          </p:nvPr>
        </p:nvSpPr>
        <p:spPr/>
        <p:txBody>
          <a:bodyPr/>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(二)个案仲裁员的资格要求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1.个案仲裁员任职的依据应符合当事人的协议</a:t>
            </a:r>
            <a:endParaRPr lang="zh-CN" altLang="en-US"/>
          </a:p>
          <a:p>
            <a:r>
              <a:rPr lang="zh-CN" altLang="en-US"/>
              <a:t>2.个案中的仲裁员应不具有仲裁回避条件</a:t>
            </a:r>
            <a:endParaRPr lang="zh-CN" altLang="en-US"/>
          </a:p>
          <a:p>
            <a:r>
              <a:rPr lang="zh-CN" altLang="en-US"/>
              <a:t>3.个案仲裁员的国籍要求</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仲裁员和仲裁庭</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二、仲裁庭</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(一)仲裁庭的人数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(二)仲裁庭成员的任命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(三)对仲裁庭成员的异议和替换</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(四)仲裁庭成员的权限差别</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(五)仲裁庭的任务范围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(六)仲裁庭成员的权利与义务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仲裁程序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一、仲裁的申请、答辩与反申请</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(一)仲裁的申请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仲裁申请是一方或双方当事人根据仲裁协议将现存的有关争议提请仲裁的意思表示。它是仲裁程序开始的第一步。</a:t>
            </a:r>
            <a:endParaRPr lang="zh-CN" altLang="en-US"/>
          </a:p>
          <a:p>
            <a:r>
              <a:rPr lang="zh-CN" altLang="en-US"/>
              <a:t>在申请仲裁时，申请人还必须提交有关费用，主要为案件登记费和预计的仲裁费用保证金。如申诉人最后获得了有利的裁决，他可就该保证金的一部分或全部向败诉方求偿。</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仲裁程序</a:t>
            </a:r>
            <a:endParaRPr lang="zh-CN" altLang="en-US"/>
          </a:p>
        </p:txBody>
      </p:sp>
      <p:sp>
        <p:nvSpPr>
          <p:cNvPr id="3" name="内容占位符 2"/>
          <p:cNvSpPr>
            <a:spLocks noGrp="1"/>
          </p:cNvSpPr>
          <p:nvPr>
            <p:ph idx="1"/>
          </p:nvPr>
        </p:nvSpPr>
        <p:spPr/>
        <p:txBody>
          <a:bodyPr/>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(二)仲裁的答辩与反申请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仲裁的答辩是被申请人针对申请人的指控和要求而作的答复和辩解。答复和辩解的书面文件称答辩书。</a:t>
            </a:r>
            <a:endParaRPr lang="zh-CN" altLang="en-US"/>
          </a:p>
          <a:p>
            <a:r>
              <a:rPr lang="zh-CN" altLang="en-US"/>
              <a:t>各常设机构的仲裁规则对被诉人提交答辩书大多规定了时限。我国的国际经济贸易仲裁委员会仲裁规则规定的时限为45天。</a:t>
            </a:r>
            <a:endParaRPr lang="zh-CN" altLang="en-US"/>
          </a:p>
          <a:p>
            <a:r>
              <a:rPr lang="zh-CN" altLang="en-US"/>
              <a:t>为使反申请请求被接受，被申请人应遵守一定的规则。</a:t>
            </a:r>
            <a:endParaRPr lang="zh-CN" altLang="en-US"/>
          </a:p>
          <a:p>
            <a:r>
              <a:rPr lang="zh-CN" altLang="en-US"/>
              <a:t>首先，反申请请求必须在规定的时限内提出。中国国际经济贸易仲裁委员会的仲裁规则规定时限为自收到仲裁通知之日起60天，仲裁庭认为有正当理由的可适当延长此期限。</a:t>
            </a:r>
            <a:endParaRPr lang="zh-CN" altLang="en-US"/>
          </a:p>
          <a:p>
            <a:r>
              <a:rPr lang="zh-CN" altLang="en-US"/>
              <a:t>其次，反申请一般也要做成书面文件，并应包含申请书中所应具备的事项，其书面份数亦与申请书相同。</a:t>
            </a:r>
            <a:endParaRPr lang="zh-CN" altLang="en-US"/>
          </a:p>
          <a:p>
            <a:r>
              <a:rPr lang="zh-CN" altLang="en-US"/>
              <a:t>再次，反申请和原申请依据的必须是同一仲裁协议和同一商事法律关系。</a:t>
            </a:r>
            <a:endParaRPr lang="zh-CN" altLang="en-US"/>
          </a:p>
          <a:p>
            <a:r>
              <a:rPr lang="zh-CN" altLang="en-US"/>
              <a:t>最后，被申请人得对因反申请而可能增加的仲裁费用及时缴纳保证金。</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仲裁程序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二、仲裁的审理、取证与临时保全措施</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(一)仲裁的审理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1.仲裁审理的概念和原则</a:t>
            </a:r>
            <a:endParaRPr lang="zh-CN" altLang="en-US"/>
          </a:p>
          <a:p>
            <a:r>
              <a:rPr lang="zh-CN" altLang="en-US"/>
              <a:t>2.仲裁审理的范围</a:t>
            </a:r>
            <a:endParaRPr lang="zh-CN" altLang="en-US"/>
          </a:p>
          <a:p>
            <a:r>
              <a:rPr lang="zh-CN" altLang="en-US"/>
              <a:t>3.仲裁审理的方式</a:t>
            </a:r>
            <a:endParaRPr lang="zh-CN" altLang="en-US"/>
          </a:p>
          <a:p>
            <a:r>
              <a:rPr lang="zh-CN" altLang="en-US"/>
              <a:t>4.仲裁审理的地点</a:t>
            </a:r>
            <a:endParaRPr lang="zh-CN" altLang="en-US"/>
          </a:p>
          <a:p>
            <a:r>
              <a:rPr lang="zh-CN" altLang="en-US"/>
              <a:t>5.仲裁审理的程序</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(二)取证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1.证据种类</a:t>
            </a:r>
            <a:endParaRPr lang="zh-CN" altLang="en-US"/>
          </a:p>
          <a:p>
            <a:r>
              <a:rPr lang="zh-CN" altLang="en-US">
                <a:sym typeface="+mn-ea"/>
              </a:rPr>
              <a:t>2.证据的取得方式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仲裁程序</a:t>
            </a:r>
            <a:endParaRPr lang="zh-CN" altLang="en-US"/>
          </a:p>
        </p:txBody>
      </p:sp>
      <p:sp>
        <p:nvSpPr>
          <p:cNvPr id="3" name="内容占位符 2"/>
          <p:cNvSpPr>
            <a:spLocks noGrp="1"/>
          </p:cNvSpPr>
          <p:nvPr>
            <p:ph idx="1"/>
          </p:nvPr>
        </p:nvSpPr>
        <p:spPr/>
        <p:txBody>
          <a:bodyPr/>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(三)临时保全措施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临时保全措施是指在仲裁程序开始以后而仲裁裁决尚未做出之前，基于一方当事人的请求而对另一方当事人的财产或争议中的财产采取一种临时性强制措施。其目的是保证日后做出的仲裁裁决得以执行，从而不至于使胜诉一方的利益实际落空。</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(四)仲裁审理中的调解</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包括我国在内的一些东亚国家常设机构的仲裁规则中常常包含了在当事人不反对的前提下赋予仲裁庭以调解之权的规定。在仲裁中，调解成功了，好处很多，最大的好处可能是双方当事人一般能自愿执行调解协议，以及各方当事人之间的友好关系不至于中断。</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10" name="组合 9"/>
          <p:cNvGrpSpPr/>
          <p:nvPr/>
        </p:nvGrpSpPr>
        <p:grpSpPr>
          <a:xfrm>
            <a:off x="955040" y="1743075"/>
            <a:ext cx="8486140" cy="3540760"/>
            <a:chOff x="5309" y="3179"/>
            <a:chExt cx="13364" cy="5576"/>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国际商事仲裁协议</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仲裁员和仲裁庭</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3360"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仲裁程序</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920"/>
              <a:ext cx="10699"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国际商事仲裁裁决的承认与执行</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仲裁程序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三、仲裁裁决及其做成规则</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(一)仲裁裁决的概念和种类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1.根据是否具有书面形式划分</a:t>
            </a:r>
            <a:endParaRPr lang="zh-CN" altLang="en-US"/>
          </a:p>
          <a:p>
            <a:r>
              <a:rPr lang="zh-CN" altLang="en-US"/>
              <a:t>2.根据裁决的做成票数要求划分</a:t>
            </a:r>
            <a:endParaRPr lang="zh-CN" altLang="en-US"/>
          </a:p>
          <a:p>
            <a:r>
              <a:rPr lang="zh-CN" altLang="en-US"/>
              <a:t>3.根据裁决的范围划分</a:t>
            </a:r>
            <a:endParaRPr lang="zh-CN" altLang="en-US"/>
          </a:p>
          <a:p>
            <a:r>
              <a:rPr lang="zh-CN" altLang="en-US"/>
              <a:t>4.依其效力划分</a:t>
            </a:r>
            <a:endParaRPr lang="zh-CN" altLang="en-US"/>
          </a:p>
          <a:p>
            <a:r>
              <a:rPr lang="zh-CN" altLang="en-US"/>
              <a:t>5.依其国籍划分</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仲裁程序</a:t>
            </a:r>
            <a:endParaRPr lang="zh-CN" altLang="en-US"/>
          </a:p>
        </p:txBody>
      </p:sp>
      <p:sp>
        <p:nvSpPr>
          <p:cNvPr id="3" name="内容占位符 2"/>
          <p:cNvSpPr>
            <a:spLocks noGrp="1"/>
          </p:cNvSpPr>
          <p:nvPr>
            <p:ph idx="1"/>
          </p:nvPr>
        </p:nvSpPr>
        <p:spPr/>
        <p:txBody>
          <a:bodyPr/>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(二)仲裁裁决的做成规则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(1)仲裁裁决必须经法定的相对多数或绝对多数或全体仲裁员的通过才能做出。</a:t>
            </a:r>
            <a:endParaRPr lang="zh-CN" altLang="en-US"/>
          </a:p>
          <a:p>
            <a:r>
              <a:rPr lang="zh-CN" altLang="en-US"/>
              <a:t>(2)仲裁裁决必须以书面形式做出。</a:t>
            </a:r>
            <a:endParaRPr lang="zh-CN" altLang="en-US"/>
          </a:p>
          <a:p>
            <a:r>
              <a:rPr lang="zh-CN" altLang="en-US"/>
              <a:t>(3)仲裁裁决不得超过当事人要求，也不能与当事人的要求有所不同。</a:t>
            </a:r>
            <a:endParaRPr lang="zh-CN" altLang="en-US"/>
          </a:p>
          <a:p>
            <a:r>
              <a:rPr lang="zh-CN" altLang="en-US"/>
              <a:t>(4)仲裁裁决必须尊重当事人各方的共同意愿。</a:t>
            </a:r>
            <a:endParaRPr lang="zh-CN" altLang="en-US"/>
          </a:p>
          <a:p>
            <a:r>
              <a:rPr lang="zh-CN" altLang="en-US"/>
              <a:t>(5)仲裁裁决书至少应包含规定的内容。</a:t>
            </a:r>
            <a:endParaRPr lang="zh-CN" altLang="en-US"/>
          </a:p>
          <a:p>
            <a:r>
              <a:rPr lang="zh-CN" altLang="en-US"/>
              <a:t>(6)仲裁裁决应在当事各方约定的时限内做出，当事各方未约定时，应在有关的仲裁法或仲裁规则规定的时限内做出。</a:t>
            </a:r>
            <a:endParaRPr lang="zh-CN" altLang="en-US"/>
          </a:p>
          <a:p>
            <a:r>
              <a:rPr lang="zh-CN" altLang="en-US"/>
              <a:t>(7)除非有关国家或地区允许“友谊仲裁”且当事各方也有此共同明确的选择时，否则仲裁裁决必须依照有关法律做出。</a:t>
            </a:r>
            <a:endParaRPr lang="zh-CN" altLang="en-US"/>
          </a:p>
          <a:p>
            <a:r>
              <a:rPr lang="zh-CN" altLang="en-US"/>
              <a:t>(8)除非事先征得了当事各方的一致同意，否则仲裁裁决应秘密做出。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仲裁程序</a:t>
            </a:r>
            <a:endParaRPr lang="zh-CN" altLang="en-US"/>
          </a:p>
        </p:txBody>
      </p:sp>
      <p:sp>
        <p:nvSpPr>
          <p:cNvPr id="3" name="内容占位符 2"/>
          <p:cNvSpPr>
            <a:spLocks noGrp="1"/>
          </p:cNvSpPr>
          <p:nvPr>
            <p:ph idx="1"/>
          </p:nvPr>
        </p:nvSpPr>
        <p:spPr/>
        <p:txBody>
          <a:bodyPr/>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(三)仲裁裁决书的送达、解释和更正</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当事人有权知悉仲裁裁决书的内容和获得仲裁裁决书，从而获得据此执行或提出异议的凭据。因此，仲裁庭有义务向当事人送达仲裁裁决书。</a:t>
            </a:r>
            <a:endParaRPr lang="zh-CN" altLang="en-US"/>
          </a:p>
          <a:p>
            <a:r>
              <a:rPr lang="zh-CN" altLang="en-US"/>
              <a:t>和判决书一样，仲裁裁决书常常表述得很简洁和规范，这样它就有可能使有关当事人在理解上发生歧义。此外，仲裁裁决书中也难免出现一些错误。这两个问题的解决便涉及仲裁裁决书的解释和更正问题。</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第五节　国际商事仲裁裁决的承认与执行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一、对本国国际商事仲裁裁决的承认和执行</a:t>
            </a:r>
            <a:endParaRPr lang="zh-CN" altLang="zh-CN" sz="2600" b="1" dirty="0">
              <a:latin typeface="黑体" panose="02010609060101010101" pitchFamily="49" charset="-122"/>
              <a:ea typeface="黑体" panose="02010609060101010101" pitchFamily="49" charset="-122"/>
            </a:endParaRPr>
          </a:p>
          <a:p>
            <a:r>
              <a:rPr lang="zh-CN" altLang="en-US"/>
              <a:t>依本国法确认为本国的国际商事仲裁裁决的承认和执行，包括我国在内的很多国家对此处理得很简单。即和本国的纯国内商事仲裁裁决的承认和执行制度一样，由获得有利裁决的一方当事人向有管辖权的法院提出申请，该法院收到申请后即对仲裁协议和裁决做出形式审查，经审查认为形式上合法后，即发布执行该裁决的命令予以强制执行。但是，在执行过程中，若对方当事人依法提出了有效的异议，则强制执行行为应予以中止，待异议经法院审查不成立后再接续强制执行。当然，对方当事人的异议经法院审查认为成立，该仲裁裁决就不能被执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第五节　国际商事仲裁裁决的承认与执行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二、对外国国际商事仲裁裁决的承认和执行</a:t>
            </a:r>
            <a:endParaRPr lang="zh-CN" altLang="zh-CN" sz="2600" b="1" dirty="0">
              <a:latin typeface="黑体" panose="02010609060101010101" pitchFamily="49" charset="-122"/>
              <a:ea typeface="黑体" panose="02010609060101010101" pitchFamily="49" charset="-122"/>
            </a:endParaRPr>
          </a:p>
          <a:p>
            <a:r>
              <a:rPr lang="zh-CN" altLang="en-US"/>
              <a:t>为统一缔约方承认和执行外国仲裁裁决特别是外国商事仲裁裁决制度，促进国际仲裁特别是国际商事仲裁的发展，《纽约公约》规定各缔约方应承担下列义务:应相互承认仲裁裁决具有约束力，并应依执行地的程序规则及公约所载的条件予以执行;各缔约方在承认和执行其他缔约方的仲裁裁决时，不应在实质上比承认和执行本国的仲裁裁决提出更为麻烦的条件或征收更高的费用。</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一、国际商事仲裁的概念和特征</a:t>
            </a:r>
            <a:endParaRPr lang="zh-CN" altLang="zh-CN" sz="2600" b="1" dirty="0">
              <a:latin typeface="黑体" panose="02010609060101010101" pitchFamily="49" charset="-122"/>
              <a:ea typeface="黑体" panose="02010609060101010101" pitchFamily="49" charset="-122"/>
            </a:endParaRPr>
          </a:p>
          <a:p>
            <a:r>
              <a:rPr lang="zh-CN" altLang="en-US"/>
              <a:t>国际商事仲裁(International Commercial Arbitration)，是指国际商事交易中的当事人按照协议的方式自愿地将他们之间商事方面的权利与义务的争议交给他们选定的第三人(称仲裁人或仲裁员)审议，并由该第三人做出对争议各方皆有约束力裁决的活动。</a:t>
            </a:r>
            <a:endParaRPr lang="zh-CN" altLang="en-US"/>
          </a:p>
          <a:p>
            <a:r>
              <a:rPr lang="zh-CN" altLang="en-US"/>
              <a:t>国际商事仲裁主要具有如下几项特征:</a:t>
            </a:r>
            <a:endParaRPr lang="zh-CN" altLang="en-US"/>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(一)强制性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(二)自愿性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(三)快速、简单、私密和灵活性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二、国际商事仲裁的类型</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(一)一般仲裁和友谊仲裁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(二)常设机构仲裁和临时仲裁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三、规范国际商事仲裁关系的仲裁法</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(一)规范国际商事仲裁关系的统一法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1.《关于国际商事仲裁的欧洲公约》</a:t>
            </a:r>
            <a:endParaRPr lang="zh-CN" altLang="en-US"/>
          </a:p>
          <a:p>
            <a:r>
              <a:rPr lang="zh-CN" altLang="en-US"/>
              <a:t>2.《美洲国家间关于国际商事仲裁的公约》</a:t>
            </a:r>
            <a:endParaRPr lang="zh-CN" altLang="en-US"/>
          </a:p>
          <a:p>
            <a:r>
              <a:rPr lang="zh-CN" altLang="en-US"/>
              <a:t>3.《美洲国家间关于外国判决和仲裁裁决域外效力的公约》</a:t>
            </a:r>
            <a:endParaRPr lang="zh-CN" altLang="en-US"/>
          </a:p>
          <a:p>
            <a:r>
              <a:rPr lang="zh-CN" altLang="en-US"/>
              <a:t>4.《关于仲裁条款的议定书》</a:t>
            </a:r>
            <a:endParaRPr lang="zh-CN" altLang="en-US"/>
          </a:p>
          <a:p>
            <a:r>
              <a:rPr lang="zh-CN" altLang="en-US"/>
              <a:t>5.《关于执行外国仲裁裁决的公约》</a:t>
            </a:r>
            <a:endParaRPr lang="zh-CN" altLang="en-US"/>
          </a:p>
          <a:p>
            <a:r>
              <a:rPr lang="zh-CN" altLang="en-US"/>
              <a:t>6.《关于承认和执行外国仲裁裁决的公约》</a:t>
            </a:r>
            <a:endParaRPr lang="zh-CN" altLang="en-US"/>
          </a:p>
          <a:p>
            <a:r>
              <a:rPr lang="zh-CN" altLang="en-US"/>
              <a:t>7.《关于解决各国与他国的国民投资争端的公约》</a:t>
            </a:r>
            <a:endParaRPr lang="zh-CN" altLang="en-US"/>
          </a:p>
          <a:p>
            <a:r>
              <a:rPr lang="zh-CN" altLang="en-US"/>
              <a:t>8.《联合国投资人与国家间基于条约仲裁透明度公约》</a:t>
            </a:r>
            <a:endParaRPr lang="zh-CN" altLang="en-US"/>
          </a:p>
          <a:p>
            <a:r>
              <a:rPr lang="zh-CN" altLang="en-US"/>
              <a:t>9.《联合国国际商事仲裁示范法》</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(二)国内法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1.法国仲裁法</a:t>
            </a:r>
            <a:endParaRPr lang="zh-CN" altLang="en-US"/>
          </a:p>
          <a:p>
            <a:r>
              <a:rPr lang="zh-CN" altLang="en-US"/>
              <a:t>2.英国仲裁法</a:t>
            </a:r>
            <a:endParaRPr lang="zh-CN" altLang="en-US"/>
          </a:p>
          <a:p>
            <a:r>
              <a:rPr lang="zh-CN" altLang="en-US"/>
              <a:t>3.美国仲裁法</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(三)我国的国际商事仲裁法制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我国目前的国际商事仲裁法制主要由下列法律中的有关规定所构成:我国缔结或参加的国际条约或公约、《民事诉讼法》《仲裁法》和2021年施行的《民法典》等。总的来说，我国关于国际商事仲裁方面的法律规定与世界上很多国际商事仲裁大国的通行规定也有不少一致之处，加上我国国际商事仲裁界的努力，我国也变成了世界上重要的国际商事仲裁中心之一。不过，我国的国际商事仲裁法制依然存在着一些不完善之处。</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四、世界上有影响的国际商事仲裁机构和仲裁规则</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(一)《联合国国际贸易法委员会仲裁规则》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(二)国际商会仲裁院及其仲裁规则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(三)伦敦国际仲裁院及其仲裁规则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(四)斯德哥尔摩商会仲裁院及其仲裁规则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(五)美国仲裁协会及其国际仲裁规则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(六)中国国际经济贸易仲裁委员会及其仲裁规则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国际商事仲裁协议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一、国际商事仲裁协议的概念和形式</a:t>
            </a:r>
            <a:endParaRPr lang="zh-CN" altLang="zh-CN" sz="2600" b="1" dirty="0">
              <a:latin typeface="黑体" panose="02010609060101010101" pitchFamily="49" charset="-122"/>
              <a:ea typeface="黑体" panose="02010609060101010101" pitchFamily="49" charset="-122"/>
            </a:endParaRPr>
          </a:p>
          <a:p>
            <a:r>
              <a:rPr lang="zh-CN" altLang="en-US"/>
              <a:t>国际商事仲裁协议(以下简称仲裁协议)是指国际商事关系中的当事人愿意将他们之间的商事争议交付仲裁的共同的意思表示。根据不同标准，仲裁协议可被分成不同的形式。</a:t>
            </a:r>
            <a:endParaRPr lang="zh-CN" altLang="en-US"/>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(一)根据是否有书面形式划分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仲裁协议可分成书面和口头两种形式。</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(二)根据是否包含在原国际商事合同中划分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仲裁协议可体现为仲裁条款或单独仲裁协议两种形式。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国际商事仲裁协议</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二、仲裁协议的内容</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(一)仲裁事项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(二)仲裁地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(三)仲裁程序规则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(四)仲裁员的确定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(五)仲裁裁决的效力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3662</Words>
  <Application>WPS 演示</Application>
  <PresentationFormat>宽屏</PresentationFormat>
  <Paragraphs>213</Paragraphs>
  <Slides>24</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24</vt:i4>
      </vt:variant>
    </vt:vector>
  </HeadingPairs>
  <TitlesOfParts>
    <vt:vector size="38"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第一节　概述</vt:lpstr>
      <vt:lpstr>第一节　概述</vt:lpstr>
      <vt:lpstr>第一节　概述</vt:lpstr>
      <vt:lpstr>第二节　国际商事仲裁协议</vt:lpstr>
      <vt:lpstr>第二节　国际商事仲裁协议</vt:lpstr>
      <vt:lpstr>第二节　国际商事仲裁协议</vt:lpstr>
      <vt:lpstr>第二节　国际商事仲裁协议</vt:lpstr>
      <vt:lpstr>第二节　国际商事仲裁协议</vt:lpstr>
      <vt:lpstr>第三节　仲裁员和仲裁庭</vt:lpstr>
      <vt:lpstr>第三节　仲裁员和仲裁庭</vt:lpstr>
      <vt:lpstr>第三节　仲裁员和仲裁庭</vt:lpstr>
      <vt:lpstr>第四节　仲裁程序</vt:lpstr>
      <vt:lpstr>第四节　仲裁程序</vt:lpstr>
      <vt:lpstr>第四节　仲裁程序</vt:lpstr>
      <vt:lpstr>第四节　仲裁程序</vt:lpstr>
      <vt:lpstr>第四节　仲裁程序</vt:lpstr>
      <vt:lpstr>第四节　仲裁程序</vt:lpstr>
      <vt:lpstr>第四节　仲裁程序</vt:lpstr>
      <vt:lpstr>第五节　国际商事仲裁裁决的承认与执行</vt:lpstr>
      <vt:lpstr>第五节　国际商事仲裁裁决的承认与执行</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2023-11-25T10:32:34Z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25441FD6987E401980566015ED53FD5C_11</vt:lpwstr>
  </property>
</Properties>
</file>