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6" r:id="rId2"/>
    <p:sldId id="298" r:id="rId3"/>
    <p:sldId id="257" r:id="rId4"/>
    <p:sldId id="258" r:id="rId5"/>
    <p:sldId id="259" r:id="rId6"/>
    <p:sldId id="260" r:id="rId7"/>
    <p:sldId id="261" r:id="rId8"/>
    <p:sldId id="262" r:id="rId9"/>
    <p:sldId id="291" r:id="rId10"/>
    <p:sldId id="29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86" r:id="rId24"/>
    <p:sldId id="287" r:id="rId25"/>
    <p:sldId id="296" r:id="rId26"/>
    <p:sldId id="285" r:id="rId27"/>
  </p:sldIdLst>
  <p:sldSz cx="9906000" cy="6858000" type="A4"/>
  <p:notesSz cx="6858000" cy="914400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novo User" initials="" lastIdx="25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52C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00"/>
    <p:restoredTop sz="94700"/>
  </p:normalViewPr>
  <p:slideViewPr>
    <p:cSldViewPr>
      <p:cViewPr varScale="1">
        <p:scale>
          <a:sx n="91" d="100"/>
          <a:sy n="91" d="100"/>
        </p:scale>
        <p:origin x="-222" y="-96"/>
      </p:cViewPr>
      <p:guideLst>
        <p:guide orient="horz" pos="2160"/>
        <p:guide pos="312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smtClean="0">
                <a:latin typeface="Arial" panose="020B0604020202020204" pitchFamily="34" charset="0"/>
                <a:ea typeface="+mn-ea"/>
              </a:defRPr>
            </a:lvl1pPr>
          </a:lstStyle>
          <a:p>
            <a:pPr>
              <a:defRPr/>
            </a:pPr>
            <a:endParaRPr lang="zh-CN" altLang="en-US"/>
          </a:p>
        </p:txBody>
      </p:sp>
      <p:sp>
        <p:nvSpPr>
          <p:cNvPr id="29699"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smtClean="0">
                <a:latin typeface="Arial" panose="020B0604020202020204" pitchFamily="34" charset="0"/>
                <a:ea typeface="+mn-ea"/>
              </a:defRPr>
            </a:lvl1pPr>
          </a:lstStyle>
          <a:p>
            <a:pPr>
              <a:defRPr/>
            </a:pPr>
            <a:endParaRPr lang="en-US" altLang="zh-CN"/>
          </a:p>
        </p:txBody>
      </p:sp>
      <p:sp>
        <p:nvSpPr>
          <p:cNvPr id="29700"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smtClean="0">
                <a:latin typeface="Arial" panose="020B0604020202020204" pitchFamily="34" charset="0"/>
                <a:ea typeface="+mn-ea"/>
              </a:defRPr>
            </a:lvl1pPr>
          </a:lstStyle>
          <a:p>
            <a:pPr>
              <a:defRPr/>
            </a:pPr>
            <a:endParaRPr lang="en-US" altLang="zh-CN"/>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dirty="0">
                <a:latin typeface="Arial" panose="020B0604020202020204" pitchFamily="34" charset="0"/>
                <a:ea typeface="宋体" panose="02010600030101010101" pitchFamily="2" charset="-122"/>
              </a:defRPr>
            </a:lvl1pPr>
          </a:lstStyle>
          <a:p>
            <a:pPr>
              <a:defRPr/>
            </a:pPr>
            <a:fld id="{DDDC7A5C-03FA-4725-A36E-BF60A2BD126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smtClean="0">
                <a:latin typeface="Arial" panose="020B0604020202020204" pitchFamily="34" charset="0"/>
                <a:ea typeface="+mn-ea"/>
              </a:defRPr>
            </a:lvl1pPr>
          </a:lstStyle>
          <a:p>
            <a:pPr>
              <a:defRPr/>
            </a:pPr>
            <a:endParaRPr lang="zh-CN" altLang="en-US"/>
          </a:p>
        </p:txBody>
      </p:sp>
      <p:sp>
        <p:nvSpPr>
          <p:cNvPr id="317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smtClean="0">
                <a:latin typeface="Arial" panose="020B0604020202020204" pitchFamily="34" charset="0"/>
                <a:ea typeface="+mn-ea"/>
              </a:defRPr>
            </a:lvl1pPr>
          </a:lstStyle>
          <a:p>
            <a:pPr>
              <a:defRPr/>
            </a:pPr>
            <a:endParaRPr lang="en-US" altLang="zh-CN"/>
          </a:p>
        </p:txBody>
      </p:sp>
      <p:sp>
        <p:nvSpPr>
          <p:cNvPr id="13316" name="Rectangle 4"/>
          <p:cNvSpPr>
            <a:spLocks noGrp="1" noRot="1" noTextEdit="1"/>
          </p:cNvSpPr>
          <p:nvPr>
            <p:ph type="sldImg" idx="2"/>
          </p:nvPr>
        </p:nvSpPr>
        <p:spPr bwMode="auto">
          <a:xfrm>
            <a:off x="952500" y="685800"/>
            <a:ext cx="4953000" cy="3429000"/>
          </a:xfrm>
          <a:prstGeom prst="rect">
            <a:avLst/>
          </a:prstGeom>
          <a:noFill/>
          <a:ln w="9525">
            <a:solidFill>
              <a:srgbClr val="000000"/>
            </a:solidFill>
            <a:miter lim="800000"/>
            <a:headEnd/>
            <a:tailEnd/>
          </a:ln>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17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smtClean="0">
                <a:latin typeface="Arial" panose="020B0604020202020204" pitchFamily="34" charset="0"/>
                <a:ea typeface="+mn-ea"/>
              </a:defRPr>
            </a:lvl1pPr>
          </a:lstStyle>
          <a:p>
            <a:pPr>
              <a:defRPr/>
            </a:pPr>
            <a:endParaRPr lang="en-US" altLang="zh-CN"/>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dirty="0">
                <a:latin typeface="Arial" panose="020B0604020202020204" pitchFamily="34" charset="0"/>
                <a:ea typeface="宋体" panose="02010600030101010101" pitchFamily="2" charset="-122"/>
              </a:defRPr>
            </a:lvl1pPr>
          </a:lstStyle>
          <a:p>
            <a:pPr>
              <a:defRPr/>
            </a:pPr>
            <a:fld id="{EFEF6226-8AE1-4BE8-AB6B-99BD50C6D21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p:cNvSpPr>
          <p:nvPr>
            <p:ph type="sldNum" sz="quarter" idx="5"/>
          </p:nvPr>
        </p:nvSpPr>
        <p:spPr>
          <a:noFill/>
          <a:ln>
            <a:headEnd/>
            <a:tailEnd/>
          </a:ln>
        </p:spPr>
        <p:txBody>
          <a:bodyPr>
            <a:prstTxWarp prst="textNoShape">
              <a:avLst/>
            </a:prstTxWarp>
          </a:bodyPr>
          <a:lstStyle/>
          <a:p>
            <a:fld id="{D09AC40A-2E32-4A08-97AF-7AEB4BB8DEE7}" type="slidenum">
              <a:rPr lang="zh-CN" altLang="en-US" smtClean="0">
                <a:latin typeface="Arial" charset="0"/>
                <a:ea typeface="宋体" charset="-122"/>
              </a:rPr>
              <a:pPr/>
              <a:t>1</a:t>
            </a:fld>
            <a:endParaRPr lang="zh-CN" altLang="en-US" smtClean="0">
              <a:latin typeface="Arial" charset="0"/>
              <a:ea typeface="宋体" charset="-122"/>
            </a:endParaRPr>
          </a:p>
        </p:txBody>
      </p:sp>
      <p:sp>
        <p:nvSpPr>
          <p:cNvPr id="16386" name="Rectangle 2"/>
          <p:cNvSpPr>
            <a:spLocks noGrp="1" noRot="1" noTextEdit="1"/>
          </p:cNvSpPr>
          <p:nvPr>
            <p:ph type="sldImg"/>
          </p:nvPr>
        </p:nvSpPr>
        <p:spPr>
          <a:ln/>
        </p:spPr>
      </p:sp>
      <p:sp>
        <p:nvSpPr>
          <p:cNvPr id="16387" name="Rectangle 3"/>
          <p:cNvSpPr>
            <a:spLocks noGrp="1"/>
          </p:cNvSpPr>
          <p:nvPr>
            <p:ph type="body" idx="1"/>
          </p:nvPr>
        </p:nvSpPr>
        <p:spPr>
          <a:noFill/>
          <a:ln/>
        </p:spPr>
        <p:txBody>
          <a:bodyPr>
            <a:prstTxWarp prst="textNoShape">
              <a:avLst/>
            </a:prstTxWarp>
          </a:bodyPr>
          <a:lstStyle/>
          <a:p>
            <a:pPr eaLnBrk="1" hangingPunct="1"/>
            <a:endParaRPr lang="zh-CN" altLang="en-US"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图片 2049" descr="5副本"/>
          <p:cNvPicPr>
            <a:picLocks noChangeAspect="1"/>
          </p:cNvPicPr>
          <p:nvPr/>
        </p:nvPicPr>
        <p:blipFill>
          <a:blip r:embed="rId3"/>
          <a:srcRect/>
          <a:stretch>
            <a:fillRect/>
          </a:stretch>
        </p:blipFill>
        <p:spPr bwMode="auto">
          <a:xfrm>
            <a:off x="0" y="0"/>
            <a:ext cx="9906000" cy="6858000"/>
          </a:xfrm>
          <a:prstGeom prst="rect">
            <a:avLst/>
          </a:prstGeom>
          <a:noFill/>
          <a:ln w="9525">
            <a:noFill/>
            <a:miter lim="800000"/>
            <a:headEnd/>
            <a:tailEnd/>
          </a:ln>
        </p:spPr>
      </p:pic>
      <p:sp>
        <p:nvSpPr>
          <p:cNvPr id="2051" name="标题 2050"/>
          <p:cNvSpPr>
            <a:spLocks noGrp="1"/>
          </p:cNvSpPr>
          <p:nvPr>
            <p:ph type="ctrTitle"/>
          </p:nvPr>
        </p:nvSpPr>
        <p:spPr>
          <a:xfrm>
            <a:off x="741231" y="3357563"/>
            <a:ext cx="8420100" cy="1254125"/>
          </a:xfrm>
          <a:prstGeom prst="rect">
            <a:avLst/>
          </a:prstGeom>
          <a:noFill/>
          <a:ln w="9525">
            <a:noFill/>
          </a:ln>
        </p:spPr>
        <p:txBody>
          <a:bodyPr/>
          <a:lstStyle>
            <a:lvl1pPr lvl="0">
              <a:defRPr/>
            </a:lvl1pPr>
          </a:lstStyle>
          <a:p>
            <a:pPr lvl="0"/>
            <a:r>
              <a:rPr lang="zh-CN" altLang="en-US"/>
              <a:t>单击此处编辑母版标题样式</a:t>
            </a:r>
          </a:p>
        </p:txBody>
      </p:sp>
      <p:sp>
        <p:nvSpPr>
          <p:cNvPr id="2052" name="副标题 2051"/>
          <p:cNvSpPr>
            <a:spLocks noGrp="1"/>
          </p:cNvSpPr>
          <p:nvPr>
            <p:ph type="subTitle" idx="1"/>
          </p:nvPr>
        </p:nvSpPr>
        <p:spPr>
          <a:xfrm>
            <a:off x="1485900" y="4654550"/>
            <a:ext cx="6934200" cy="985838"/>
          </a:xfrm>
          <a:prstGeom prst="rect">
            <a:avLst/>
          </a:prstGeom>
          <a:noFill/>
          <a:ln w="9525">
            <a:noFill/>
          </a:ln>
        </p:spPr>
        <p:txBody>
          <a:bodyP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5" name="日期占位符 2052"/>
          <p:cNvSpPr>
            <a:spLocks noGrp="1"/>
          </p:cNvSpPr>
          <p:nvPr>
            <p:ph type="dt" sz="half" idx="10"/>
          </p:nvPr>
        </p:nvSpPr>
        <p:spPr/>
        <p:txBody>
          <a:bodyPr anchor="t"/>
          <a:lstStyle>
            <a:lvl1pPr>
              <a:defRPr sz="1000">
                <a:solidFill>
                  <a:srgbClr val="FFFFFF"/>
                </a:solidFill>
              </a:defRPr>
            </a:lvl1pPr>
          </a:lstStyle>
          <a:p>
            <a:pPr>
              <a:defRPr/>
            </a:pPr>
            <a:endParaRPr lang="en-US" altLang="zh-CN"/>
          </a:p>
        </p:txBody>
      </p:sp>
      <p:sp>
        <p:nvSpPr>
          <p:cNvPr id="6" name="页脚占位符 2053"/>
          <p:cNvSpPr>
            <a:spLocks noGrp="1"/>
          </p:cNvSpPr>
          <p:nvPr>
            <p:ph type="ftr" sz="quarter" idx="11"/>
          </p:nvPr>
        </p:nvSpPr>
        <p:spPr/>
        <p:txBody>
          <a:bodyPr anchor="t"/>
          <a:lstStyle>
            <a:lvl1pPr algn="r">
              <a:defRPr sz="1000">
                <a:solidFill>
                  <a:schemeClr val="accent1">
                    <a:tint val="20000"/>
                  </a:schemeClr>
                </a:solidFill>
              </a:defRPr>
            </a:lvl1pPr>
          </a:lstStyle>
          <a:p>
            <a:pPr>
              <a:defRPr/>
            </a:pPr>
            <a:endParaRPr lang="en-US" altLang="zh-CN"/>
          </a:p>
        </p:txBody>
      </p:sp>
      <p:sp>
        <p:nvSpPr>
          <p:cNvPr id="7" name="灯片编号占位符 2054"/>
          <p:cNvSpPr>
            <a:spLocks noGrp="1"/>
          </p:cNvSpPr>
          <p:nvPr>
            <p:ph type="sldNum" sz="quarter" idx="12"/>
          </p:nvPr>
        </p:nvSpPr>
        <p:spPr/>
        <p:txBody>
          <a:bodyPr anchor="t"/>
          <a:lstStyle>
            <a:lvl1pPr algn="r">
              <a:defRPr sz="1400" dirty="0">
                <a:solidFill>
                  <a:srgbClr val="FFFFFF"/>
                </a:solidFill>
              </a:defRPr>
            </a:lvl1pPr>
          </a:lstStyle>
          <a:p>
            <a:pPr>
              <a:defRPr/>
            </a:pPr>
            <a:fld id="{BEC0BF42-3ECA-4FC8-996B-37C0CDED777C}" type="slidenum">
              <a:rPr lang="zh-CN" altLang="en-US"/>
              <a:pPr>
                <a:defRPr/>
              </a:pPr>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027"/>
          <p:cNvSpPr>
            <a:spLocks noGrp="1"/>
          </p:cNvSpPr>
          <p:nvPr>
            <p:ph type="dt" sz="half" idx="10"/>
          </p:nvPr>
        </p:nvSpPr>
        <p:spPr>
          <a:ln/>
        </p:spPr>
        <p:txBody>
          <a:bodyPr/>
          <a:lstStyle>
            <a:lvl1pPr>
              <a:defRPr/>
            </a:lvl1pPr>
          </a:lstStyle>
          <a:p>
            <a:pPr>
              <a:defRPr/>
            </a:pPr>
            <a:endParaRPr lang="en-US" altLang="zh-CN"/>
          </a:p>
        </p:txBody>
      </p:sp>
      <p:sp>
        <p:nvSpPr>
          <p:cNvPr id="5" name="页脚占位符 1028"/>
          <p:cNvSpPr>
            <a:spLocks noGrp="1"/>
          </p:cNvSpPr>
          <p:nvPr>
            <p:ph type="ftr" sz="quarter" idx="11"/>
          </p:nvPr>
        </p:nvSpPr>
        <p:spPr>
          <a:ln/>
        </p:spPr>
        <p:txBody>
          <a:bodyPr/>
          <a:lstStyle>
            <a:lvl1pPr>
              <a:defRPr/>
            </a:lvl1pPr>
          </a:lstStyle>
          <a:p>
            <a:pPr>
              <a:defRPr/>
            </a:pPr>
            <a:endParaRPr lang="en-US" altLang="zh-CN"/>
          </a:p>
        </p:txBody>
      </p:sp>
      <p:sp>
        <p:nvSpPr>
          <p:cNvPr id="6" name="灯片编号占位符 1029"/>
          <p:cNvSpPr>
            <a:spLocks noGrp="1"/>
          </p:cNvSpPr>
          <p:nvPr>
            <p:ph type="sldNum" sz="quarter" idx="12"/>
          </p:nvPr>
        </p:nvSpPr>
        <p:spPr>
          <a:ln/>
        </p:spPr>
        <p:txBody>
          <a:bodyPr/>
          <a:lstStyle>
            <a:lvl1pPr>
              <a:defRPr/>
            </a:lvl1pPr>
          </a:lstStyle>
          <a:p>
            <a:pPr>
              <a:defRPr/>
            </a:pPr>
            <a:fld id="{5AE1646E-37B6-40CF-83F6-B5DF7D6FA4FB}" type="slidenum">
              <a:rPr lang="zh-CN" altLang="en-US"/>
              <a:pPr>
                <a:defRPr/>
              </a:pPr>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0880" y="620713"/>
            <a:ext cx="2231860" cy="5507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620713"/>
            <a:ext cx="6566196" cy="55070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027"/>
          <p:cNvSpPr>
            <a:spLocks noGrp="1"/>
          </p:cNvSpPr>
          <p:nvPr>
            <p:ph type="dt" sz="half" idx="10"/>
          </p:nvPr>
        </p:nvSpPr>
        <p:spPr>
          <a:ln/>
        </p:spPr>
        <p:txBody>
          <a:bodyPr/>
          <a:lstStyle>
            <a:lvl1pPr>
              <a:defRPr/>
            </a:lvl1pPr>
          </a:lstStyle>
          <a:p>
            <a:pPr>
              <a:defRPr/>
            </a:pPr>
            <a:endParaRPr lang="en-US" altLang="zh-CN"/>
          </a:p>
        </p:txBody>
      </p:sp>
      <p:sp>
        <p:nvSpPr>
          <p:cNvPr id="5" name="页脚占位符 1028"/>
          <p:cNvSpPr>
            <a:spLocks noGrp="1"/>
          </p:cNvSpPr>
          <p:nvPr>
            <p:ph type="ftr" sz="quarter" idx="11"/>
          </p:nvPr>
        </p:nvSpPr>
        <p:spPr>
          <a:ln/>
        </p:spPr>
        <p:txBody>
          <a:bodyPr/>
          <a:lstStyle>
            <a:lvl1pPr>
              <a:defRPr/>
            </a:lvl1pPr>
          </a:lstStyle>
          <a:p>
            <a:pPr>
              <a:defRPr/>
            </a:pPr>
            <a:endParaRPr lang="en-US" altLang="zh-CN"/>
          </a:p>
        </p:txBody>
      </p:sp>
      <p:sp>
        <p:nvSpPr>
          <p:cNvPr id="6" name="灯片编号占位符 1029"/>
          <p:cNvSpPr>
            <a:spLocks noGrp="1"/>
          </p:cNvSpPr>
          <p:nvPr>
            <p:ph type="sldNum" sz="quarter" idx="12"/>
          </p:nvPr>
        </p:nvSpPr>
        <p:spPr>
          <a:ln/>
        </p:spPr>
        <p:txBody>
          <a:bodyPr/>
          <a:lstStyle>
            <a:lvl1pPr>
              <a:defRPr/>
            </a:lvl1pPr>
          </a:lstStyle>
          <a:p>
            <a:pPr>
              <a:defRPr/>
            </a:pPr>
            <a:fld id="{A32B54F4-F753-4B08-A516-DA8B9A150E3A}" type="slidenum">
              <a:rPr lang="zh-CN" altLang="en-US"/>
              <a:pPr>
                <a:defRPr/>
              </a:pPr>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027"/>
          <p:cNvSpPr>
            <a:spLocks noGrp="1"/>
          </p:cNvSpPr>
          <p:nvPr>
            <p:ph type="dt" sz="half" idx="10"/>
          </p:nvPr>
        </p:nvSpPr>
        <p:spPr>
          <a:ln/>
        </p:spPr>
        <p:txBody>
          <a:bodyPr/>
          <a:lstStyle>
            <a:lvl1pPr>
              <a:defRPr/>
            </a:lvl1pPr>
          </a:lstStyle>
          <a:p>
            <a:pPr>
              <a:defRPr/>
            </a:pPr>
            <a:endParaRPr lang="en-US" altLang="zh-CN"/>
          </a:p>
        </p:txBody>
      </p:sp>
      <p:sp>
        <p:nvSpPr>
          <p:cNvPr id="5" name="页脚占位符 1028"/>
          <p:cNvSpPr>
            <a:spLocks noGrp="1"/>
          </p:cNvSpPr>
          <p:nvPr>
            <p:ph type="ftr" sz="quarter" idx="11"/>
          </p:nvPr>
        </p:nvSpPr>
        <p:spPr>
          <a:ln/>
        </p:spPr>
        <p:txBody>
          <a:bodyPr/>
          <a:lstStyle>
            <a:lvl1pPr>
              <a:defRPr/>
            </a:lvl1pPr>
          </a:lstStyle>
          <a:p>
            <a:pPr>
              <a:defRPr/>
            </a:pPr>
            <a:endParaRPr lang="en-US" altLang="zh-CN"/>
          </a:p>
        </p:txBody>
      </p:sp>
      <p:sp>
        <p:nvSpPr>
          <p:cNvPr id="6" name="灯片编号占位符 1029"/>
          <p:cNvSpPr>
            <a:spLocks noGrp="1"/>
          </p:cNvSpPr>
          <p:nvPr>
            <p:ph type="sldNum" sz="quarter" idx="12"/>
          </p:nvPr>
        </p:nvSpPr>
        <p:spPr>
          <a:ln/>
        </p:spPr>
        <p:txBody>
          <a:bodyPr/>
          <a:lstStyle>
            <a:lvl1pPr>
              <a:defRPr/>
            </a:lvl1pPr>
          </a:lstStyle>
          <a:p>
            <a:pPr>
              <a:defRPr/>
            </a:pPr>
            <a:fld id="{12CB1853-7E78-47EC-8800-29808CB688E2}" type="slidenum">
              <a:rPr lang="zh-CN" altLang="en-US"/>
              <a:pPr>
                <a:defRPr/>
              </a:pPr>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879" y="1709738"/>
            <a:ext cx="8543925"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75879" y="4589463"/>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07AEDC3-91FC-4FDC-95F2-1794533DB6D6}" type="slidenum">
              <a:rPr lang="zh-CN" altLang="en-US"/>
              <a:pPr>
                <a:defRPr/>
              </a:pPr>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412875"/>
            <a:ext cx="4368546" cy="4714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42154" y="1412875"/>
            <a:ext cx="4368546" cy="4714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32659A86-E88F-4648-A11F-08263B91F27B}" type="slidenum">
              <a:rPr lang="zh-CN" altLang="en-US"/>
              <a:pPr>
                <a:defRPr/>
              </a:pPr>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328" y="365125"/>
            <a:ext cx="854392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4254" y="1778438"/>
            <a:ext cx="3959779"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964254" y="2665379"/>
            <a:ext cx="3959779"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83763" y="1778438"/>
            <a:ext cx="3979280"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5083763" y="2665379"/>
            <a:ext cx="3979280"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a:lvl1pPr>
          </a:lstStyle>
          <a:p>
            <a:pPr>
              <a:defRPr/>
            </a:pPr>
            <a:fld id="{C4E30F4A-4F9B-4996-92BE-A5B42878A036}" type="slidenum">
              <a:rPr lang="zh-CN" altLang="en-US"/>
              <a:pPr>
                <a:defRPr/>
              </a:pPr>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a:lvl1pPr>
          </a:lstStyle>
          <a:p>
            <a:pPr>
              <a:defRPr/>
            </a:pPr>
            <a:fld id="{ACA51FE0-6AE6-420C-9125-713514B3A113}" type="slidenum">
              <a:rPr lang="zh-CN" altLang="en-US"/>
              <a:pPr>
                <a:defRPr/>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pPr>
              <a:defRPr/>
            </a:pPr>
            <a:endParaRPr lang="en-US" altLang="zh-CN"/>
          </a:p>
        </p:txBody>
      </p:sp>
      <p:sp>
        <p:nvSpPr>
          <p:cNvPr id="3" name="页脚占位符 1028"/>
          <p:cNvSpPr>
            <a:spLocks noGrp="1"/>
          </p:cNvSpPr>
          <p:nvPr>
            <p:ph type="ftr" sz="quarter" idx="11"/>
          </p:nvPr>
        </p:nvSpPr>
        <p:spPr>
          <a:ln/>
        </p:spPr>
        <p:txBody>
          <a:bodyPr/>
          <a:lstStyle>
            <a:lvl1pPr>
              <a:defRPr/>
            </a:lvl1pPr>
          </a:lstStyle>
          <a:p>
            <a:pPr>
              <a:defRPr/>
            </a:pPr>
            <a:endParaRPr lang="en-US" altLang="zh-CN"/>
          </a:p>
        </p:txBody>
      </p:sp>
      <p:sp>
        <p:nvSpPr>
          <p:cNvPr id="4" name="灯片编号占位符 1029"/>
          <p:cNvSpPr>
            <a:spLocks noGrp="1"/>
          </p:cNvSpPr>
          <p:nvPr>
            <p:ph type="sldNum" sz="quarter" idx="12"/>
          </p:nvPr>
        </p:nvSpPr>
        <p:spPr>
          <a:ln/>
        </p:spPr>
        <p:txBody>
          <a:bodyPr/>
          <a:lstStyle>
            <a:lvl1pPr>
              <a:defRPr/>
            </a:lvl1pPr>
          </a:lstStyle>
          <a:p>
            <a:pPr>
              <a:defRPr/>
            </a:pPr>
            <a:fld id="{6236DCD5-58E8-4B51-B715-FE7D08B818B5}" type="slidenum">
              <a:rPr lang="zh-CN" altLang="en-US"/>
              <a:pPr>
                <a:defRPr/>
              </a:pPr>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194943"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211340" y="987425"/>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1436DA2F-E717-4EF6-B325-7E3095AE8BF1}" type="slidenum">
              <a:rPr lang="zh-CN" altLang="en-US"/>
              <a:pPr>
                <a:defRPr/>
              </a:pPr>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384346"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211340" y="457201"/>
            <a:ext cx="5014913"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82328" y="2057400"/>
            <a:ext cx="3384346"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a:lvl1pPr>
          </a:lstStyle>
          <a:p>
            <a:pPr>
              <a:defRPr/>
            </a:pPr>
            <a:fld id="{97FDB8EE-A53D-4F21-BDA2-44504FE98AB1}" type="slidenum">
              <a:rPr lang="zh-CN" altLang="en-US"/>
              <a:pPr>
                <a:defRPr/>
              </a:pPr>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bwMode="auto">
          <a:xfrm>
            <a:off x="508000" y="620713"/>
            <a:ext cx="8915400" cy="7207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p:cNvSpPr>
          <p:nvPr>
            <p:ph type="body" idx="1"/>
          </p:nvPr>
        </p:nvSpPr>
        <p:spPr bwMode="auto">
          <a:xfrm>
            <a:off x="495300" y="1412875"/>
            <a:ext cx="8915400" cy="4714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495300" y="6245225"/>
            <a:ext cx="2311400" cy="476250"/>
          </a:xfrm>
          <a:prstGeom prst="rect">
            <a:avLst/>
          </a:prstGeom>
          <a:noFill/>
          <a:ln w="9525">
            <a:noFill/>
          </a:ln>
        </p:spPr>
        <p:txBody>
          <a:bodyPr/>
          <a:lstStyle>
            <a:lvl1pPr>
              <a:defRPr sz="1000">
                <a:latin typeface="Arial" panose="020B0604020202020204" pitchFamily="34" charset="0"/>
                <a:ea typeface="+mn-ea"/>
              </a:defRPr>
            </a:lvl1pPr>
          </a:lstStyle>
          <a:p>
            <a:pPr>
              <a:defRPr/>
            </a:pPr>
            <a:endParaRPr lang="en-US" altLang="zh-CN"/>
          </a:p>
        </p:txBody>
      </p:sp>
      <p:sp>
        <p:nvSpPr>
          <p:cNvPr id="1029" name="页脚占位符 1028"/>
          <p:cNvSpPr>
            <a:spLocks noGrp="1"/>
          </p:cNvSpPr>
          <p:nvPr>
            <p:ph type="ftr" sz="quarter" idx="3"/>
          </p:nvPr>
        </p:nvSpPr>
        <p:spPr>
          <a:xfrm>
            <a:off x="3384550" y="6245225"/>
            <a:ext cx="3136900" cy="476250"/>
          </a:xfrm>
          <a:prstGeom prst="rect">
            <a:avLst/>
          </a:prstGeom>
          <a:noFill/>
          <a:ln w="9525">
            <a:noFill/>
          </a:ln>
        </p:spPr>
        <p:txBody>
          <a:bodyPr/>
          <a:lstStyle>
            <a:lvl1pPr algn="r">
              <a:defRPr sz="1000">
                <a:latin typeface="Arial" panose="020B0604020202020204" pitchFamily="34" charset="0"/>
                <a:ea typeface="+mn-ea"/>
              </a:defRPr>
            </a:lvl1pPr>
          </a:lstStyle>
          <a:p>
            <a:pPr>
              <a:defRPr/>
            </a:pPr>
            <a:endParaRPr lang="en-US" altLang="zh-CN"/>
          </a:p>
        </p:txBody>
      </p:sp>
      <p:sp>
        <p:nvSpPr>
          <p:cNvPr id="1030" name="灯片编号占位符 1029"/>
          <p:cNvSpPr>
            <a:spLocks noGrp="1"/>
          </p:cNvSpPr>
          <p:nvPr>
            <p:ph type="sldNum" sz="quarter" idx="4"/>
          </p:nvPr>
        </p:nvSpPr>
        <p:spPr>
          <a:xfrm>
            <a:off x="7099300" y="6245225"/>
            <a:ext cx="2311400" cy="476250"/>
          </a:xfrm>
          <a:prstGeom prst="rect">
            <a:avLst/>
          </a:prstGeom>
          <a:noFill/>
          <a:ln w="9525">
            <a:noFill/>
          </a:ln>
        </p:spPr>
        <p:txBody>
          <a:bodyPr/>
          <a:lstStyle>
            <a:lvl1pPr algn="r">
              <a:defRPr sz="1400" dirty="0">
                <a:latin typeface="Arial" panose="020B0604020202020204" pitchFamily="34" charset="0"/>
                <a:ea typeface="+mn-ea"/>
              </a:defRPr>
            </a:lvl1pPr>
          </a:lstStyle>
          <a:p>
            <a:pPr>
              <a:defRPr/>
            </a:pPr>
            <a:fld id="{19EAF75A-23E4-49A6-8E5D-C06F4F019CA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6" r:id="rId2"/>
    <p:sldLayoutId id="2147483661" r:id="rId3"/>
    <p:sldLayoutId id="2147483662" r:id="rId4"/>
    <p:sldLayoutId id="2147483663" r:id="rId5"/>
    <p:sldLayoutId id="2147483664" r:id="rId6"/>
    <p:sldLayoutId id="2147483657" r:id="rId7"/>
    <p:sldLayoutId id="2147483665" r:id="rId8"/>
    <p:sldLayoutId id="2147483666" r:id="rId9"/>
    <p:sldLayoutId id="2147483658" r:id="rId10"/>
    <p:sldLayoutId id="2147483659" r:id="rId11"/>
  </p:sldLayoutIdLst>
  <p:hf sldNum="0" hdr="0" ftr="0" dt="0"/>
  <p:txStyles>
    <p:titleStyle>
      <a:lvl1pPr algn="ctr" rtl="0" fontAlgn="base">
        <a:spcBef>
          <a:spcPct val="0"/>
        </a:spcBef>
        <a:spcAft>
          <a:spcPct val="0"/>
        </a:spcAft>
        <a:defRPr sz="3600" kern="1200">
          <a:solidFill>
            <a:schemeClr val="tx2"/>
          </a:solidFill>
          <a:latin typeface="+mj-lt"/>
          <a:ea typeface="+mj-ea"/>
          <a:cs typeface="+mj-cs"/>
        </a:defRPr>
      </a:lvl1pPr>
      <a:lvl2pPr algn="ctr" rtl="0" fontAlgn="base">
        <a:spcBef>
          <a:spcPct val="0"/>
        </a:spcBef>
        <a:spcAft>
          <a:spcPct val="0"/>
        </a:spcAft>
        <a:defRPr sz="3600">
          <a:solidFill>
            <a:schemeClr val="tx2"/>
          </a:solidFill>
          <a:latin typeface="Arial" charset="0"/>
          <a:ea typeface="黑体" pitchFamily="49" charset="-122"/>
        </a:defRPr>
      </a:lvl2pPr>
      <a:lvl3pPr algn="ctr" rtl="0" fontAlgn="base">
        <a:spcBef>
          <a:spcPct val="0"/>
        </a:spcBef>
        <a:spcAft>
          <a:spcPct val="0"/>
        </a:spcAft>
        <a:defRPr sz="3600">
          <a:solidFill>
            <a:schemeClr val="tx2"/>
          </a:solidFill>
          <a:latin typeface="Arial" charset="0"/>
          <a:ea typeface="黑体" pitchFamily="49" charset="-122"/>
        </a:defRPr>
      </a:lvl3pPr>
      <a:lvl4pPr algn="ctr" rtl="0" fontAlgn="base">
        <a:spcBef>
          <a:spcPct val="0"/>
        </a:spcBef>
        <a:spcAft>
          <a:spcPct val="0"/>
        </a:spcAft>
        <a:defRPr sz="3600">
          <a:solidFill>
            <a:schemeClr val="tx2"/>
          </a:solidFill>
          <a:latin typeface="Arial" charset="0"/>
          <a:ea typeface="黑体" pitchFamily="49" charset="-122"/>
        </a:defRPr>
      </a:lvl4pPr>
      <a:lvl5pPr algn="ctr" rtl="0" fontAlgn="base">
        <a:spcBef>
          <a:spcPct val="0"/>
        </a:spcBef>
        <a:spcAft>
          <a:spcPct val="0"/>
        </a:spcAft>
        <a:defRPr sz="3600">
          <a:solidFill>
            <a:schemeClr val="tx2"/>
          </a:solidFill>
          <a:latin typeface="Arial" charset="0"/>
          <a:ea typeface="黑体" pitchFamily="49" charset="-122"/>
        </a:defRPr>
      </a:lvl5pPr>
      <a:lvl6pPr marL="457200" algn="ctr" rtl="0" fontAlgn="base">
        <a:spcBef>
          <a:spcPct val="0"/>
        </a:spcBef>
        <a:spcAft>
          <a:spcPct val="0"/>
        </a:spcAft>
        <a:defRPr sz="3600">
          <a:solidFill>
            <a:schemeClr val="tx2"/>
          </a:solidFill>
          <a:latin typeface="Arial" charset="0"/>
          <a:ea typeface="黑体" pitchFamily="49" charset="-122"/>
        </a:defRPr>
      </a:lvl6pPr>
      <a:lvl7pPr marL="914400" algn="ctr" rtl="0" fontAlgn="base">
        <a:spcBef>
          <a:spcPct val="0"/>
        </a:spcBef>
        <a:spcAft>
          <a:spcPct val="0"/>
        </a:spcAft>
        <a:defRPr sz="3600">
          <a:solidFill>
            <a:schemeClr val="tx2"/>
          </a:solidFill>
          <a:latin typeface="Arial" charset="0"/>
          <a:ea typeface="黑体" pitchFamily="49" charset="-122"/>
        </a:defRPr>
      </a:lvl7pPr>
      <a:lvl8pPr marL="1371600" algn="ctr" rtl="0" fontAlgn="base">
        <a:spcBef>
          <a:spcPct val="0"/>
        </a:spcBef>
        <a:spcAft>
          <a:spcPct val="0"/>
        </a:spcAft>
        <a:defRPr sz="3600">
          <a:solidFill>
            <a:schemeClr val="tx2"/>
          </a:solidFill>
          <a:latin typeface="Arial" charset="0"/>
          <a:ea typeface="黑体" pitchFamily="49" charset="-122"/>
        </a:defRPr>
      </a:lvl8pPr>
      <a:lvl9pPr marL="1828800" algn="ctr" rtl="0" fontAlgn="base">
        <a:spcBef>
          <a:spcPct val="0"/>
        </a:spcBef>
        <a:spcAft>
          <a:spcPct val="0"/>
        </a:spcAft>
        <a:defRPr sz="3600">
          <a:solidFill>
            <a:schemeClr val="tx2"/>
          </a:solidFill>
          <a:latin typeface="Arial" charset="0"/>
          <a:ea typeface="黑体" pitchFamily="49" charset="-122"/>
        </a:defRPr>
      </a:lvl9pPr>
    </p:titleStyle>
    <p:bodyStyle>
      <a:lvl1pPr marL="342900" indent="-342900" algn="l" rtl="0" fontAlgn="base">
        <a:spcBef>
          <a:spcPct val="20000"/>
        </a:spcBef>
        <a:spcAft>
          <a:spcPct val="0"/>
        </a:spcAft>
        <a:buChar char="•"/>
        <a:defRPr sz="2400" kern="1200">
          <a:solidFill>
            <a:schemeClr val="tx1"/>
          </a:solidFill>
          <a:latin typeface="+mn-lt"/>
          <a:ea typeface="+mn-ea"/>
          <a:cs typeface="+mn-cs"/>
        </a:defRPr>
      </a:lvl1pPr>
      <a:lvl2pPr marL="742950" lvl="1" indent="-285750" algn="l" rtl="0" fontAlgn="base">
        <a:spcBef>
          <a:spcPct val="20000"/>
        </a:spcBef>
        <a:spcAft>
          <a:spcPct val="0"/>
        </a:spcAft>
        <a:buChar char="–"/>
        <a:defRPr sz="2000" kern="1200">
          <a:solidFill>
            <a:schemeClr val="tx1"/>
          </a:solidFill>
          <a:latin typeface="+mn-lt"/>
          <a:ea typeface="+mn-ea"/>
          <a:cs typeface="+mn-cs"/>
        </a:defRPr>
      </a:lvl2pPr>
      <a:lvl3pPr marL="1143000" lvl="2" indent="-228600" algn="l" rtl="0" fontAlgn="base">
        <a:spcBef>
          <a:spcPct val="20000"/>
        </a:spcBef>
        <a:spcAft>
          <a:spcPct val="0"/>
        </a:spcAft>
        <a:buChar char="•"/>
        <a:defRPr kern="1200">
          <a:solidFill>
            <a:schemeClr val="tx1"/>
          </a:solidFill>
          <a:latin typeface="+mn-lt"/>
          <a:ea typeface="+mn-ea"/>
          <a:cs typeface="+mn-cs"/>
        </a:defRPr>
      </a:lvl3pPr>
      <a:lvl4pPr marL="1600200" lvl="3" indent="-228600" algn="l" rtl="0" fontAlgn="base">
        <a:spcBef>
          <a:spcPct val="20000"/>
        </a:spcBef>
        <a:spcAft>
          <a:spcPct val="0"/>
        </a:spcAft>
        <a:buChar char="–"/>
        <a:defRPr sz="1600" kern="1200">
          <a:solidFill>
            <a:schemeClr val="tx1"/>
          </a:solidFill>
          <a:latin typeface="+mn-lt"/>
          <a:ea typeface="+mn-ea"/>
          <a:cs typeface="+mn-cs"/>
        </a:defRPr>
      </a:lvl4pPr>
      <a:lvl5pPr marL="2057400" lvl="4" indent="-228600" algn="l" rtl="0" fontAlgn="base">
        <a:spcBef>
          <a:spcPct val="20000"/>
        </a:spcBef>
        <a:spcAft>
          <a:spcPct val="0"/>
        </a:spcAft>
        <a:buChar char="»"/>
        <a:defRPr sz="16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p:txBody>
          <a:bodyPr anchor="b">
            <a:normAutofit/>
            <a:scene3d>
              <a:camera prst="orthographicFront"/>
              <a:lightRig rig="soft" dir="t"/>
            </a:scene3d>
            <a:sp3d prstMaterial="softEdge">
              <a:bevelT w="25400" h="25400"/>
            </a:sp3d>
          </a:bodyPr>
          <a:lstStyle/>
          <a:p>
            <a:pPr algn="r" fontAlgn="auto">
              <a:spcAft>
                <a:spcPts val="0"/>
              </a:spcAft>
              <a:defRPr/>
            </a:pPr>
            <a:r>
              <a:rPr lang="zh-CN" altLang="en-US" sz="4800" b="1">
                <a:effectLst>
                  <a:outerShdw blurRad="31750" dist="25400" dir="5400000" algn="tl" rotWithShape="0">
                    <a:srgbClr val="000000">
                      <a:alpha val="25000"/>
                    </a:srgbClr>
                  </a:outerShdw>
                </a:effectLst>
              </a:rPr>
              <a:t>第三章</a:t>
            </a:r>
            <a:br>
              <a:rPr lang="zh-CN" altLang="en-US" sz="4800" b="1">
                <a:effectLst>
                  <a:outerShdw blurRad="31750" dist="25400" dir="5400000" algn="tl" rotWithShape="0">
                    <a:srgbClr val="000000">
                      <a:alpha val="25000"/>
                    </a:srgbClr>
                  </a:outerShdw>
                </a:effectLst>
              </a:rPr>
            </a:br>
            <a:r>
              <a:rPr lang="zh-CN" altLang="en-US" sz="4800" b="1">
                <a:effectLst>
                  <a:outerShdw blurRad="31750" dist="25400" dir="5400000" algn="tl" rotWithShape="0">
                    <a:srgbClr val="000000">
                      <a:alpha val="25000"/>
                    </a:srgbClr>
                  </a:outerShdw>
                </a:effectLst>
              </a:rPr>
              <a:t/>
            </a:r>
            <a:br>
              <a:rPr lang="zh-CN" altLang="en-US" sz="4800" b="1">
                <a:effectLst>
                  <a:outerShdw blurRad="31750" dist="25400" dir="5400000" algn="tl" rotWithShape="0">
                    <a:srgbClr val="000000">
                      <a:alpha val="25000"/>
                    </a:srgbClr>
                  </a:outerShdw>
                </a:effectLst>
              </a:rPr>
            </a:br>
            <a:r>
              <a:rPr lang="zh-CN" altLang="en-US" sz="4800" b="1">
                <a:effectLst>
                  <a:outerShdw blurRad="31750" dist="25400" dir="5400000" algn="tl" rotWithShape="0">
                    <a:srgbClr val="000000">
                      <a:alpha val="25000"/>
                    </a:srgbClr>
                  </a:outerShdw>
                </a:effectLst>
              </a:rPr>
              <a:t>市场调查策划</a:t>
            </a:r>
            <a:endParaRPr lang="en-US" altLang="zh-CN" sz="4800" b="1">
              <a:effectLst>
                <a:outerShdw blurRad="31750" dist="25400" dir="5400000" algn="tl" rotWithShape="0">
                  <a:srgbClr val="000000">
                    <a:alpha val="25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文本占位符 69634"/>
          <p:cNvSpPr>
            <a:spLocks noGrp="1"/>
          </p:cNvSpPr>
          <p:nvPr>
            <p:ph idx="1"/>
          </p:nvPr>
        </p:nvSpPr>
        <p:spPr>
          <a:xfrm>
            <a:off x="492125" y="1662113"/>
            <a:ext cx="8435975" cy="4662487"/>
          </a:xfrm>
        </p:spPr>
        <p:txBody>
          <a:bodyPr/>
          <a:lstStyle/>
          <a:p>
            <a:pPr marL="0" indent="0">
              <a:buFontTx/>
              <a:buNone/>
              <a:defRPr/>
            </a:pPr>
            <a:r>
              <a:rPr lang="zh-CN" altLang="en-US" sz="1600" dirty="0">
                <a:latin typeface="宋体" panose="02010600030101010101" pitchFamily="2" charset="-122"/>
                <a:ea typeface="宋体" panose="02010600030101010101" pitchFamily="2" charset="-122"/>
              </a:rPr>
              <a:t>     </a:t>
            </a:r>
            <a:r>
              <a:rPr lang="zh-CN" altLang="en-US" dirty="0">
                <a:latin typeface="Times New Roman" panose="02020603050405020304" charset="0"/>
                <a:ea typeface="宋体" panose="02010600030101010101" pitchFamily="2" charset="-122"/>
              </a:rPr>
              <a:t> </a:t>
            </a:r>
            <a:r>
              <a:rPr lang="zh-CN" altLang="en-US" dirty="0">
                <a:latin typeface="Times New Roman" panose="02020603050405020304" charset="0"/>
              </a:rPr>
              <a:t> Marriott的庭院旅馆是由商务旅客设计的，同时也是为他们设计的。以下是调查发现：</a:t>
            </a:r>
          </a:p>
          <a:p>
            <a:pPr>
              <a:defRPr/>
            </a:pPr>
            <a:r>
              <a:rPr lang="zh-CN" altLang="en-US" dirty="0">
                <a:latin typeface="Times New Roman" panose="02020603050405020304" charset="0"/>
              </a:rPr>
              <a:t>       58％的被调查者携带便携电脑（其中70％的电脑装有游戏）；</a:t>
            </a:r>
          </a:p>
          <a:p>
            <a:pPr>
              <a:defRPr/>
            </a:pPr>
            <a:r>
              <a:rPr lang="zh-CN" altLang="en-US" dirty="0">
                <a:latin typeface="Times New Roman" panose="02020603050405020304" charset="0"/>
              </a:rPr>
              <a:t>       7％的被调查者携带有玩具熊或者其他玩具动物；</a:t>
            </a:r>
          </a:p>
          <a:p>
            <a:pPr>
              <a:defRPr/>
            </a:pPr>
            <a:r>
              <a:rPr lang="zh-CN" altLang="en-US" dirty="0">
                <a:latin typeface="Times New Roman" panose="02020603050405020304" charset="0"/>
              </a:rPr>
              <a:t>       大多数商务旅客带有家庭成员或宠物的照片（以感受与家庭的联系）；</a:t>
            </a:r>
          </a:p>
          <a:p>
            <a:pPr>
              <a:defRPr/>
            </a:pPr>
            <a:r>
              <a:rPr lang="zh-CN" altLang="en-US" dirty="0">
                <a:latin typeface="Times New Roman" panose="02020603050405020304" charset="0"/>
              </a:rPr>
              <a:t>      大多数商务旅客经常检查他们的办公室语音信箱和家庭录音电话（超过40％的人每天检查3次）；</a:t>
            </a:r>
          </a:p>
          <a:p>
            <a:pPr>
              <a:defRPr/>
            </a:pPr>
            <a:r>
              <a:rPr lang="zh-CN" altLang="en-US" dirty="0">
                <a:latin typeface="Times New Roman" panose="02020603050405020304" charset="0"/>
              </a:rPr>
              <a:t>      他们喜欢有时间放松。</a:t>
            </a:r>
          </a:p>
          <a:p>
            <a:pPr>
              <a:defRPr/>
            </a:pPr>
            <a:endParaRPr lang="zh-CN" altLang="en-US" sz="1600" dirty="0">
              <a:latin typeface="Times New Roman" panose="02020603050405020304" charset="0"/>
              <a:ea typeface="宋体" panose="02010600030101010101" pitchFamily="2" charset="-122"/>
            </a:endParaRPr>
          </a:p>
        </p:txBody>
      </p:sp>
      <p:sp>
        <p:nvSpPr>
          <p:cNvPr id="46083" name="矩形 46082"/>
          <p:cNvSpPr/>
          <p:nvPr/>
        </p:nvSpPr>
        <p:spPr>
          <a:xfrm>
            <a:off x="631825" y="1020763"/>
            <a:ext cx="4037013" cy="500062"/>
          </a:xfrm>
          <a:prstGeom prst="rect">
            <a:avLst/>
          </a:prstGeom>
          <a:solidFill>
            <a:srgbClr val="CCFFFF"/>
          </a:solidFill>
          <a:ln w="9525">
            <a:noFill/>
            <a:miter/>
          </a:ln>
          <a:effectLst>
            <a:prstShdw prst="shdw17" dist="17961" dir="2699999">
              <a:srgbClr val="CCFFFF">
                <a:gamma/>
                <a:shade val="60000"/>
                <a:invGamma/>
              </a:srgbClr>
            </a:prstShdw>
          </a:effectLst>
        </p:spPr>
        <p:txBody>
          <a:bodyPr wrap="none" anchor="ctr"/>
          <a:lstStyle/>
          <a:p>
            <a:pPr algn="ctr" eaLnBrk="0" hangingPunct="0">
              <a:buClr>
                <a:srgbClr val="000000"/>
              </a:buClr>
              <a:defRPr/>
            </a:pPr>
            <a:r>
              <a:rPr lang="zh-CN" altLang="zh-CN" sz="3600" b="1" noProof="1">
                <a:effectLst>
                  <a:outerShdw blurRad="38100" dist="38100" dir="2700000">
                    <a:srgbClr val="FFFFFF"/>
                  </a:outerShdw>
                </a:effectLst>
                <a:latin typeface="黑体" panose="02010609060101010101" pitchFamily="49" charset="-122"/>
                <a:ea typeface="黑体" panose="02010609060101010101" pitchFamily="49" charset="-122"/>
              </a:rPr>
              <a:t>案例</a:t>
            </a:r>
            <a:r>
              <a:rPr lang="en-US" altLang="zh-CN" sz="3600" b="1" noProof="1">
                <a:effectLst>
                  <a:outerShdw blurRad="38100" dist="38100" dir="2700000">
                    <a:srgbClr val="FFFFFF"/>
                  </a:outerShdw>
                </a:effectLst>
                <a:latin typeface="黑体" panose="02010609060101010101" pitchFamily="49" charset="-122"/>
                <a:ea typeface="黑体" panose="02010609060101010101" pitchFamily="49" charset="-122"/>
              </a:rPr>
              <a:t>---</a:t>
            </a:r>
            <a:r>
              <a:rPr lang="zh-CN" altLang="en-US" sz="3600" b="1" noProof="1">
                <a:effectLst>
                  <a:outerShdw blurRad="38100" dist="38100" dir="2700000">
                    <a:srgbClr val="FFFFFF"/>
                  </a:outerShdw>
                </a:effectLst>
                <a:latin typeface="黑体" panose="02010609060101010101" pitchFamily="49" charset="-122"/>
                <a:ea typeface="黑体" panose="02010609060101010101" pitchFamily="49" charset="-122"/>
              </a:rPr>
              <a:t>描述性调研</a:t>
            </a:r>
          </a:p>
        </p:txBody>
      </p:sp>
    </p:spTree>
  </p:cSld>
  <p:clrMapOvr>
    <a:masterClrMapping/>
  </p:clrMapOvr>
  <p:transition>
    <p:comb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p:cNvSpPr>
          <p:nvPr>
            <p:ph idx="1"/>
          </p:nvPr>
        </p:nvSpPr>
        <p:spPr/>
        <p:txBody>
          <a:bodyPr/>
          <a:lstStyle/>
          <a:p>
            <a:pPr>
              <a:buFontTx/>
              <a:buNone/>
            </a:pPr>
            <a:r>
              <a:rPr lang="zh-CN" altLang="en-US" smtClean="0"/>
              <a:t>二、确定市场调查课题</a:t>
            </a:r>
          </a:p>
          <a:p>
            <a:r>
              <a:rPr lang="zh-CN" altLang="en-US" smtClean="0"/>
              <a:t>市场调查课题的确定可以按照如下程序进行 ：</a:t>
            </a:r>
          </a:p>
          <a:p>
            <a:pPr>
              <a:buFontTx/>
              <a:buNone/>
            </a:pPr>
            <a:r>
              <a:rPr lang="zh-CN" altLang="en-US" smtClean="0"/>
              <a:t>（一）市场调查课题的背景分析</a:t>
            </a:r>
          </a:p>
          <a:p>
            <a:pPr>
              <a:buFontTx/>
              <a:buNone/>
            </a:pPr>
            <a:r>
              <a:rPr lang="zh-CN" altLang="en-US" smtClean="0"/>
              <a:t>（二）确定课题的相关工作 </a:t>
            </a:r>
          </a:p>
          <a:p>
            <a:pPr>
              <a:buFontTx/>
              <a:buNone/>
            </a:pPr>
            <a:r>
              <a:rPr lang="zh-CN" altLang="en-US" smtClean="0"/>
              <a:t>（三）市场调查课题的确定 </a:t>
            </a:r>
          </a:p>
        </p:txBody>
      </p:sp>
      <p:sp>
        <p:nvSpPr>
          <p:cNvPr id="3993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第二节　市场调查立题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p:cNvSpPr>
          <p:nvPr>
            <p:ph idx="1"/>
          </p:nvPr>
        </p:nvSpPr>
        <p:spPr/>
        <p:txBody>
          <a:bodyPr/>
          <a:lstStyle/>
          <a:p>
            <a:pPr>
              <a:lnSpc>
                <a:spcPct val="90000"/>
              </a:lnSpc>
              <a:buFontTx/>
              <a:buNone/>
            </a:pPr>
            <a:r>
              <a:rPr lang="zh-CN" altLang="en-US" smtClean="0"/>
              <a:t>一、市场调查策划的内容</a:t>
            </a:r>
          </a:p>
          <a:p>
            <a:pPr>
              <a:lnSpc>
                <a:spcPct val="90000"/>
              </a:lnSpc>
              <a:buFontTx/>
              <a:buNone/>
            </a:pPr>
            <a:r>
              <a:rPr lang="zh-CN" altLang="en-US" smtClean="0"/>
              <a:t>（一） 确定调查目的</a:t>
            </a:r>
          </a:p>
          <a:p>
            <a:pPr>
              <a:lnSpc>
                <a:spcPct val="90000"/>
              </a:lnSpc>
            </a:pPr>
            <a:r>
              <a:rPr lang="zh-CN" altLang="en-US" smtClean="0"/>
              <a:t>确定市场调查目的是市场调查策划首先需要确定的内容 。</a:t>
            </a:r>
          </a:p>
          <a:p>
            <a:pPr>
              <a:lnSpc>
                <a:spcPct val="90000"/>
              </a:lnSpc>
            </a:pPr>
            <a:r>
              <a:rPr lang="zh-CN" altLang="en-US" smtClean="0"/>
              <a:t>根据调查目的可以合理地设计具体的调查目标 ：</a:t>
            </a:r>
          </a:p>
          <a:p>
            <a:pPr>
              <a:lnSpc>
                <a:spcPct val="90000"/>
              </a:lnSpc>
              <a:buFontTx/>
              <a:buNone/>
            </a:pPr>
            <a:r>
              <a:rPr lang="en-US" altLang="zh-CN" smtClean="0"/>
              <a:t>	</a:t>
            </a:r>
            <a:r>
              <a:rPr lang="zh-CN" altLang="en-US" smtClean="0"/>
              <a:t>（</a:t>
            </a:r>
            <a:r>
              <a:rPr lang="en-US" altLang="zh-CN" smtClean="0"/>
              <a:t>1</a:t>
            </a:r>
            <a:r>
              <a:rPr lang="zh-CN" altLang="en-US" smtClean="0"/>
              <a:t>）特征描述</a:t>
            </a:r>
          </a:p>
          <a:p>
            <a:pPr>
              <a:lnSpc>
                <a:spcPct val="90000"/>
              </a:lnSpc>
              <a:buFontTx/>
              <a:buNone/>
            </a:pPr>
            <a:r>
              <a:rPr lang="zh-CN" altLang="en-US" smtClean="0"/>
              <a:t>	（</a:t>
            </a:r>
            <a:r>
              <a:rPr lang="en-US" altLang="zh-CN" smtClean="0"/>
              <a:t>2</a:t>
            </a:r>
            <a:r>
              <a:rPr lang="zh-CN" altLang="en-US" smtClean="0"/>
              <a:t>）反映的可能性</a:t>
            </a:r>
          </a:p>
          <a:p>
            <a:pPr>
              <a:lnSpc>
                <a:spcPct val="90000"/>
              </a:lnSpc>
              <a:buFontTx/>
              <a:buNone/>
            </a:pPr>
            <a:r>
              <a:rPr lang="zh-CN" altLang="en-US" smtClean="0"/>
              <a:t>	（</a:t>
            </a:r>
            <a:r>
              <a:rPr lang="en-US" altLang="zh-CN" smtClean="0"/>
              <a:t>3</a:t>
            </a:r>
            <a:r>
              <a:rPr lang="zh-CN" altLang="en-US" smtClean="0"/>
              <a:t>）反映可能性的相关因素</a:t>
            </a:r>
          </a:p>
          <a:p>
            <a:pPr>
              <a:lnSpc>
                <a:spcPct val="90000"/>
              </a:lnSpc>
              <a:buFontTx/>
              <a:buNone/>
            </a:pPr>
            <a:r>
              <a:rPr lang="zh-CN" altLang="en-US" smtClean="0"/>
              <a:t>	（</a:t>
            </a:r>
            <a:r>
              <a:rPr lang="en-US" altLang="zh-CN" smtClean="0"/>
              <a:t>4</a:t>
            </a:r>
            <a:r>
              <a:rPr lang="zh-CN" altLang="en-US" smtClean="0"/>
              <a:t>）反映程度</a:t>
            </a:r>
          </a:p>
          <a:p>
            <a:pPr>
              <a:lnSpc>
                <a:spcPct val="90000"/>
              </a:lnSpc>
              <a:buFontTx/>
              <a:buNone/>
            </a:pPr>
            <a:r>
              <a:rPr lang="zh-CN" altLang="en-US" smtClean="0"/>
              <a:t>	（</a:t>
            </a:r>
            <a:r>
              <a:rPr lang="en-US" altLang="zh-CN" smtClean="0"/>
              <a:t>5</a:t>
            </a:r>
            <a:r>
              <a:rPr lang="zh-CN" altLang="en-US" smtClean="0"/>
              <a:t>）最有吸引力的特征 </a:t>
            </a:r>
            <a:endParaRPr lang="en-US" altLang="zh-CN" smtClean="0"/>
          </a:p>
        </p:txBody>
      </p:sp>
      <p:sp>
        <p:nvSpPr>
          <p:cNvPr id="4096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zh-CN" sz="4100" b="1">
                <a:effectLst>
                  <a:outerShdw blurRad="31750" dist="25400" dir="5400000" algn="tl" rotWithShape="0">
                    <a:srgbClr val="000000">
                      <a:alpha val="25000"/>
                    </a:srgbClr>
                  </a:outerShdw>
                </a:effectLst>
              </a:rPr>
              <a:t>第三节</a:t>
            </a:r>
            <a:r>
              <a:rPr lang="zh-CN" altLang="en-US" sz="4100" b="1">
                <a:effectLst>
                  <a:outerShdw blurRad="31750" dist="25400" dir="5400000" algn="tl" rotWithShape="0">
                    <a:srgbClr val="000000">
                      <a:alpha val="25000"/>
                    </a:srgbClr>
                  </a:outerShdw>
                </a:effectLst>
              </a:rPr>
              <a:t>  市场调查的策划方案</a:t>
            </a:r>
            <a:endParaRPr lang="en-US" altLang="zh-CN" sz="4100" b="1">
              <a:effectLst>
                <a:outerShdw blurRad="31750" dist="25400" dir="5400000" algn="tl" rotWithShape="0">
                  <a:srgbClr val="000000">
                    <a:alpha val="25000"/>
                  </a:srgbClr>
                </a:outerShdw>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p:cNvSpPr>
          <p:nvPr>
            <p:ph idx="1"/>
          </p:nvPr>
        </p:nvSpPr>
        <p:spPr/>
        <p:txBody>
          <a:bodyPr/>
          <a:lstStyle/>
          <a:p>
            <a:pPr marL="711200" indent="-711200">
              <a:buFontTx/>
              <a:buNone/>
            </a:pPr>
            <a:r>
              <a:rPr lang="zh-CN" altLang="en-US" smtClean="0"/>
              <a:t>一、市场调查策划的内容</a:t>
            </a:r>
          </a:p>
          <a:p>
            <a:pPr marL="711200" indent="-711200">
              <a:buFontTx/>
              <a:buNone/>
            </a:pPr>
            <a:r>
              <a:rPr lang="zh-CN" altLang="en-US" smtClean="0"/>
              <a:t>（二）确定调查的对象和调查单位</a:t>
            </a:r>
            <a:endParaRPr lang="ja-JP" altLang="en-US" smtClean="0">
              <a:ea typeface="MS PGothic" pitchFamily="34" charset="-128"/>
            </a:endParaRPr>
          </a:p>
          <a:p>
            <a:pPr marL="711200" indent="-711200"/>
            <a:r>
              <a:rPr lang="zh-CN" altLang="en-US" smtClean="0"/>
              <a:t>调查对象是指依据市场调查的任务和目的，确定本次调查的范围及涉及的调查对象的总体。</a:t>
            </a:r>
          </a:p>
          <a:p>
            <a:pPr marL="711200" indent="-711200"/>
            <a:r>
              <a:rPr lang="zh-CN" altLang="en-US" smtClean="0"/>
              <a:t>调查单位</a:t>
            </a:r>
            <a:r>
              <a:rPr lang="zh-CN" altLang="en-GB" smtClean="0"/>
              <a:t>指的是所要调查的社会经济现象总体中的个体，是我们在调查中要进行调查研究的各个调查项目的一个个具体的承载个体。</a:t>
            </a:r>
            <a:endParaRPr lang="zh-CN" altLang="en-US" smtClean="0"/>
          </a:p>
        </p:txBody>
      </p:sp>
      <p:sp>
        <p:nvSpPr>
          <p:cNvPr id="4198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p:cNvSpPr>
          <p:nvPr>
            <p:ph idx="1"/>
          </p:nvPr>
        </p:nvSpPr>
        <p:spPr/>
        <p:txBody>
          <a:bodyPr/>
          <a:lstStyle/>
          <a:p>
            <a:pPr marL="711200" indent="-711200">
              <a:buFontTx/>
              <a:buNone/>
            </a:pPr>
            <a:r>
              <a:rPr lang="zh-CN" altLang="en-US" smtClean="0"/>
              <a:t>一、市场调查策划的内容</a:t>
            </a:r>
          </a:p>
          <a:p>
            <a:pPr marL="711200" indent="-711200">
              <a:buFontTx/>
              <a:buNone/>
            </a:pPr>
            <a:r>
              <a:rPr lang="zh-CN" altLang="en-US" smtClean="0"/>
              <a:t>（三）</a:t>
            </a:r>
            <a:r>
              <a:rPr lang="zh-CN" altLang="ja-JP" smtClean="0"/>
              <a:t>确定调查内容和调查表的设计</a:t>
            </a:r>
          </a:p>
          <a:p>
            <a:pPr marL="711200" indent="-711200">
              <a:buFontTx/>
              <a:buNone/>
            </a:pPr>
            <a:r>
              <a:rPr lang="en-US" altLang="zh-CN" smtClean="0"/>
              <a:t>    1. </a:t>
            </a:r>
            <a:r>
              <a:rPr lang="zh-CN" altLang="en-US" smtClean="0"/>
              <a:t>将调查课题转化为调查内容</a:t>
            </a:r>
          </a:p>
          <a:p>
            <a:pPr marL="711200" indent="-711200">
              <a:buFontTx/>
              <a:buNone/>
            </a:pPr>
            <a:r>
              <a:rPr lang="zh-CN" altLang="en-US" smtClean="0"/>
              <a:t>	（</a:t>
            </a:r>
            <a:r>
              <a:rPr lang="en-US" altLang="zh-CN" smtClean="0"/>
              <a:t>1</a:t>
            </a:r>
            <a:r>
              <a:rPr lang="zh-CN" altLang="en-US" smtClean="0"/>
              <a:t>）被访问者的特征</a:t>
            </a:r>
          </a:p>
          <a:p>
            <a:pPr marL="711200" indent="-711200">
              <a:buFontTx/>
              <a:buNone/>
            </a:pPr>
            <a:r>
              <a:rPr lang="zh-CN" altLang="en-US" smtClean="0"/>
              <a:t>	（</a:t>
            </a:r>
            <a:r>
              <a:rPr lang="en-US" altLang="zh-CN" smtClean="0"/>
              <a:t>2</a:t>
            </a:r>
            <a:r>
              <a:rPr lang="zh-CN" altLang="en-US" smtClean="0"/>
              <a:t>）被访问者的反映</a:t>
            </a:r>
          </a:p>
          <a:p>
            <a:pPr marL="711200" indent="-711200">
              <a:buFontTx/>
              <a:buNone/>
            </a:pPr>
            <a:r>
              <a:rPr lang="zh-CN" altLang="en-US" smtClean="0"/>
              <a:t>	（</a:t>
            </a:r>
            <a:r>
              <a:rPr lang="en-US" altLang="zh-CN" smtClean="0"/>
              <a:t>3</a:t>
            </a:r>
            <a:r>
              <a:rPr lang="zh-CN" altLang="en-US" smtClean="0"/>
              <a:t>）被访问者反映的相关的因素</a:t>
            </a:r>
          </a:p>
          <a:p>
            <a:pPr marL="711200" indent="-711200">
              <a:buFontTx/>
              <a:buNone/>
            </a:pPr>
            <a:r>
              <a:rPr lang="zh-CN" altLang="en-US" smtClean="0"/>
              <a:t>	（</a:t>
            </a:r>
            <a:r>
              <a:rPr lang="en-US" altLang="zh-CN" smtClean="0"/>
              <a:t>4</a:t>
            </a:r>
            <a:r>
              <a:rPr lang="zh-CN" altLang="en-US" smtClean="0"/>
              <a:t>）被访问者的反映程度</a:t>
            </a:r>
          </a:p>
          <a:p>
            <a:pPr marL="711200" indent="-711200">
              <a:buFontTx/>
              <a:buNone/>
            </a:pPr>
            <a:r>
              <a:rPr lang="zh-CN" altLang="en-US" smtClean="0"/>
              <a:t>	（</a:t>
            </a:r>
            <a:r>
              <a:rPr lang="en-US" altLang="zh-CN" smtClean="0"/>
              <a:t>5</a:t>
            </a:r>
            <a:r>
              <a:rPr lang="zh-CN" altLang="en-US" smtClean="0"/>
              <a:t>）对被访问者最具有吸引力的特征 </a:t>
            </a:r>
          </a:p>
          <a:p>
            <a:pPr marL="711200" indent="-711200">
              <a:buFontTx/>
              <a:buNone/>
            </a:pPr>
            <a:r>
              <a:rPr lang="en-US" altLang="zh-CN" smtClean="0"/>
              <a:t>    2. </a:t>
            </a:r>
            <a:r>
              <a:rPr lang="zh-CN" altLang="en-US" smtClean="0"/>
              <a:t>将调查内容转化为调查表</a:t>
            </a:r>
          </a:p>
        </p:txBody>
      </p:sp>
      <p:sp>
        <p:nvSpPr>
          <p:cNvPr id="4301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p:cNvSpPr>
          <p:nvPr>
            <p:ph idx="1"/>
          </p:nvPr>
        </p:nvSpPr>
        <p:spPr/>
        <p:txBody>
          <a:bodyPr/>
          <a:lstStyle/>
          <a:p>
            <a:pPr>
              <a:buFontTx/>
              <a:buNone/>
            </a:pPr>
            <a:r>
              <a:rPr lang="zh-CN" altLang="en-US" smtClean="0"/>
              <a:t>一、市场调查策划的内容</a:t>
            </a:r>
          </a:p>
          <a:p>
            <a:pPr>
              <a:buFontTx/>
              <a:buNone/>
            </a:pPr>
            <a:r>
              <a:rPr lang="zh-CN" altLang="en-US" smtClean="0"/>
              <a:t>（四）确定调查方式与调查方法 </a:t>
            </a:r>
          </a:p>
          <a:p>
            <a:pPr>
              <a:buFontTx/>
              <a:buNone/>
            </a:pPr>
            <a:r>
              <a:rPr lang="en-US" altLang="zh-CN" smtClean="0"/>
              <a:t>    1. </a:t>
            </a:r>
            <a:r>
              <a:rPr lang="zh-CN" altLang="en-US" smtClean="0"/>
              <a:t>根据调查问卷内容和要求确定调查方式</a:t>
            </a:r>
          </a:p>
          <a:p>
            <a:pPr>
              <a:buFontTx/>
              <a:buNone/>
            </a:pPr>
            <a:r>
              <a:rPr lang="en-US" altLang="zh-CN" smtClean="0"/>
              <a:t>    2. </a:t>
            </a:r>
            <a:r>
              <a:rPr lang="zh-CN" altLang="en-US" smtClean="0"/>
              <a:t>确定具体的实施方式</a:t>
            </a:r>
          </a:p>
          <a:p>
            <a:pPr lvl="1">
              <a:buSzPct val="50000"/>
              <a:buFont typeface="Wingdings" pitchFamily="2" charset="2"/>
              <a:buChar char="l"/>
            </a:pPr>
            <a:r>
              <a:rPr lang="zh-CN" altLang="en-US" smtClean="0"/>
              <a:t>具体的市场调查的实施方式有很多，其中包括面访调查、电话调查、观察调查、网络调查等市场调查方式。</a:t>
            </a:r>
          </a:p>
          <a:p>
            <a:pPr lvl="1">
              <a:buSzPct val="50000"/>
              <a:buFont typeface="Wingdings" pitchFamily="2" charset="2"/>
              <a:buChar char="l"/>
            </a:pPr>
            <a:r>
              <a:rPr lang="zh-CN" altLang="en-US" smtClean="0"/>
              <a:t>常用方法有探索性调查、描述性调查、因果关系调查以及上述方法的有机组合。 </a:t>
            </a:r>
          </a:p>
        </p:txBody>
      </p:sp>
      <p:sp>
        <p:nvSpPr>
          <p:cNvPr id="4403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p:cNvSpPr>
          <p:nvPr>
            <p:ph idx="1"/>
          </p:nvPr>
        </p:nvSpPr>
        <p:spPr/>
        <p:txBody>
          <a:bodyPr/>
          <a:lstStyle/>
          <a:p>
            <a:pPr>
              <a:buFontTx/>
              <a:buNone/>
            </a:pPr>
            <a:r>
              <a:rPr lang="zh-CN" altLang="en-US" smtClean="0"/>
              <a:t>一、市场调查策划的内容</a:t>
            </a:r>
          </a:p>
          <a:p>
            <a:pPr>
              <a:buFontTx/>
              <a:buNone/>
            </a:pPr>
            <a:r>
              <a:rPr lang="zh-CN" altLang="en-US" smtClean="0"/>
              <a:t>（五）调查项目的费用与预算 </a:t>
            </a:r>
          </a:p>
          <a:p>
            <a:pPr>
              <a:buFontTx/>
              <a:buNone/>
            </a:pPr>
            <a:r>
              <a:rPr lang="zh-CN" altLang="en-US" smtClean="0"/>
              <a:t>（六）设计抽样方案</a:t>
            </a:r>
          </a:p>
          <a:p>
            <a:pPr>
              <a:buFontTx/>
              <a:buNone/>
            </a:pPr>
            <a:r>
              <a:rPr lang="zh-CN" altLang="en-US" smtClean="0"/>
              <a:t>（七）制定数据分析方案</a:t>
            </a:r>
          </a:p>
          <a:p>
            <a:pPr>
              <a:buFontTx/>
              <a:buNone/>
            </a:pPr>
            <a:r>
              <a:rPr lang="zh-CN" altLang="en-US" smtClean="0"/>
              <a:t>（八）其他内容</a:t>
            </a:r>
          </a:p>
        </p:txBody>
      </p:sp>
      <p:sp>
        <p:nvSpPr>
          <p:cNvPr id="4505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p:cNvSpPr>
          <p:nvPr>
            <p:ph idx="1"/>
          </p:nvPr>
        </p:nvSpPr>
        <p:spPr/>
        <p:txBody>
          <a:bodyPr/>
          <a:lstStyle/>
          <a:p>
            <a:pPr>
              <a:buFontTx/>
              <a:buNone/>
            </a:pPr>
            <a:r>
              <a:rPr lang="zh-CN" altLang="en-US" smtClean="0"/>
              <a:t>二、市场调查策划方案的撰写</a:t>
            </a:r>
          </a:p>
          <a:p>
            <a:pPr lvl="1">
              <a:buSzPct val="50000"/>
              <a:buFont typeface="Wingdings" pitchFamily="2" charset="2"/>
              <a:buChar char="l"/>
            </a:pPr>
            <a:r>
              <a:rPr lang="zh-CN" altLang="en-US" sz="2800" smtClean="0"/>
              <a:t>市场调查方案作为市场调查进入实战阶段的计划书有两方面的作用：</a:t>
            </a:r>
            <a:r>
              <a:rPr lang="zh-CN" altLang="en-US" smtClean="0"/>
              <a:t> </a:t>
            </a:r>
          </a:p>
          <a:p>
            <a:pPr>
              <a:buFontTx/>
              <a:buNone/>
            </a:pPr>
            <a:r>
              <a:rPr lang="zh-CN" altLang="en-US" smtClean="0"/>
              <a:t>   	 </a:t>
            </a:r>
            <a:r>
              <a:rPr lang="en-US" altLang="zh-CN" smtClean="0"/>
              <a:t>1. </a:t>
            </a:r>
            <a:r>
              <a:rPr lang="zh-CN" altLang="en-US" smtClean="0"/>
              <a:t>用来提供给雇主或调查委托方审议检查之	用，也可以作为双方的执行协议的一部分；</a:t>
            </a:r>
          </a:p>
          <a:p>
            <a:pPr>
              <a:buFontTx/>
              <a:buNone/>
            </a:pPr>
            <a:r>
              <a:rPr lang="zh-CN" altLang="en-US" smtClean="0"/>
              <a:t>	 </a:t>
            </a:r>
            <a:r>
              <a:rPr lang="en-US" altLang="zh-CN" smtClean="0"/>
              <a:t>2. </a:t>
            </a:r>
            <a:r>
              <a:rPr lang="zh-CN" altLang="en-US" smtClean="0"/>
              <a:t>用做市场调查人员的工作指导。 </a:t>
            </a:r>
          </a:p>
        </p:txBody>
      </p:sp>
      <p:sp>
        <p:nvSpPr>
          <p:cNvPr id="4608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p:cNvSpPr>
          <p:nvPr>
            <p:ph idx="1"/>
          </p:nvPr>
        </p:nvSpPr>
        <p:spPr/>
        <p:txBody>
          <a:bodyPr/>
          <a:lstStyle/>
          <a:p>
            <a:pPr>
              <a:buFontTx/>
              <a:buNone/>
            </a:pPr>
            <a:r>
              <a:rPr lang="zh-CN" altLang="en-US" smtClean="0"/>
              <a:t>二、市场调查策划方案的撰写</a:t>
            </a:r>
          </a:p>
          <a:p>
            <a:r>
              <a:rPr lang="zh-CN" altLang="en-US" smtClean="0"/>
              <a:t>市场调查策划方案撰写的主要内容一般包括以下几个部分，且普遍顺序如下： </a:t>
            </a:r>
          </a:p>
          <a:p>
            <a:pPr>
              <a:buFontTx/>
              <a:buNone/>
            </a:pPr>
            <a:r>
              <a:rPr lang="zh-CN" altLang="en-US" smtClean="0"/>
              <a:t>（</a:t>
            </a:r>
            <a:r>
              <a:rPr lang="en-US" altLang="zh-CN" smtClean="0"/>
              <a:t>1</a:t>
            </a:r>
            <a:r>
              <a:rPr lang="zh-CN" altLang="en-US" smtClean="0"/>
              <a:t>）前言部分</a:t>
            </a:r>
          </a:p>
          <a:p>
            <a:pPr>
              <a:buFontTx/>
              <a:buNone/>
            </a:pPr>
            <a:r>
              <a:rPr lang="zh-CN" altLang="en-US" smtClean="0"/>
              <a:t>（</a:t>
            </a:r>
            <a:r>
              <a:rPr lang="en-US" altLang="zh-CN" smtClean="0"/>
              <a:t>2</a:t>
            </a:r>
            <a:r>
              <a:rPr lang="zh-CN" altLang="en-US" smtClean="0"/>
              <a:t>）市场调查课题的目的和意义所在</a:t>
            </a:r>
          </a:p>
          <a:p>
            <a:pPr>
              <a:buFontTx/>
              <a:buNone/>
            </a:pPr>
            <a:r>
              <a:rPr lang="zh-CN" altLang="en-US" smtClean="0"/>
              <a:t>（</a:t>
            </a:r>
            <a:r>
              <a:rPr lang="en-US" altLang="zh-CN" smtClean="0"/>
              <a:t>3</a:t>
            </a:r>
            <a:r>
              <a:rPr lang="zh-CN" altLang="en-US" smtClean="0"/>
              <a:t>）市场调查课题的内容和范围界定</a:t>
            </a:r>
          </a:p>
          <a:p>
            <a:pPr>
              <a:buFontTx/>
              <a:buNone/>
            </a:pPr>
            <a:r>
              <a:rPr lang="zh-CN" altLang="en-US" smtClean="0"/>
              <a:t>（</a:t>
            </a:r>
            <a:r>
              <a:rPr lang="en-US" altLang="zh-CN" smtClean="0"/>
              <a:t>4</a:t>
            </a:r>
            <a:r>
              <a:rPr lang="zh-CN" altLang="en-US" smtClean="0"/>
              <a:t>）市场调查将采用的方法</a:t>
            </a:r>
          </a:p>
          <a:p>
            <a:pPr>
              <a:buFontTx/>
              <a:buNone/>
            </a:pPr>
            <a:r>
              <a:rPr lang="zh-CN" altLang="en-US" smtClean="0"/>
              <a:t>（</a:t>
            </a:r>
            <a:r>
              <a:rPr lang="en-US" altLang="zh-CN" smtClean="0"/>
              <a:t>5</a:t>
            </a:r>
            <a:r>
              <a:rPr lang="zh-CN" altLang="en-US" smtClean="0"/>
              <a:t>）课题的研究进度和有关经费开支预算</a:t>
            </a:r>
          </a:p>
          <a:p>
            <a:pPr>
              <a:buFontTx/>
              <a:buNone/>
            </a:pPr>
            <a:r>
              <a:rPr lang="zh-CN" altLang="en-US" smtClean="0"/>
              <a:t>（</a:t>
            </a:r>
            <a:r>
              <a:rPr lang="en-US" altLang="zh-CN" smtClean="0"/>
              <a:t>6</a:t>
            </a:r>
            <a:r>
              <a:rPr lang="zh-CN" altLang="en-US" smtClean="0"/>
              <a:t>）附件部分</a:t>
            </a:r>
          </a:p>
        </p:txBody>
      </p:sp>
      <p:sp>
        <p:nvSpPr>
          <p:cNvPr id="4710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p:cNvSpPr>
          <p:nvPr>
            <p:ph idx="1"/>
          </p:nvPr>
        </p:nvSpPr>
        <p:spPr/>
        <p:txBody>
          <a:bodyPr/>
          <a:lstStyle/>
          <a:p>
            <a:pPr>
              <a:buFontTx/>
              <a:buNone/>
            </a:pPr>
            <a:r>
              <a:rPr lang="zh-CN" altLang="en-US" smtClean="0"/>
              <a:t>三、市场调查方案的可行性分析与评价</a:t>
            </a:r>
          </a:p>
          <a:p>
            <a:pPr>
              <a:buFontTx/>
              <a:buNone/>
            </a:pPr>
            <a:r>
              <a:rPr lang="en-US" altLang="zh-CN" smtClean="0"/>
              <a:t>  1. </a:t>
            </a:r>
            <a:r>
              <a:rPr lang="zh-CN" altLang="en-US" smtClean="0"/>
              <a:t>调查方案可行性分析的方法 </a:t>
            </a:r>
          </a:p>
          <a:p>
            <a:pPr>
              <a:buFontTx/>
              <a:buNone/>
            </a:pPr>
            <a:r>
              <a:rPr lang="zh-CN" altLang="en-US" smtClean="0"/>
              <a:t>  （</a:t>
            </a:r>
            <a:r>
              <a:rPr lang="en-US" altLang="zh-CN" smtClean="0"/>
              <a:t>1</a:t>
            </a:r>
            <a:r>
              <a:rPr lang="zh-CN" altLang="en-US" smtClean="0"/>
              <a:t>） 经验判断法</a:t>
            </a:r>
          </a:p>
          <a:p>
            <a:r>
              <a:rPr lang="zh-CN" altLang="en-US" smtClean="0"/>
              <a:t>经验判断法是指通过组织一些有丰富市场调查经验或者相关领域的专家等，对初步设计的市场调查策划方案凭借经验进行评估，以确定该方案是否具备科学性和可行性。 </a:t>
            </a:r>
          </a:p>
        </p:txBody>
      </p:sp>
      <p:sp>
        <p:nvSpPr>
          <p:cNvPr id="4813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流程图: 过程 8193"/>
          <p:cNvSpPr>
            <a:spLocks noChangeArrowheads="1"/>
          </p:cNvSpPr>
          <p:nvPr/>
        </p:nvSpPr>
        <p:spPr bwMode="auto">
          <a:xfrm>
            <a:off x="5105400" y="828675"/>
            <a:ext cx="1800225" cy="360363"/>
          </a:xfrm>
          <a:prstGeom prst="flowChartProcess">
            <a:avLst/>
          </a:prstGeom>
          <a:gradFill rotWithShape="0">
            <a:gsLst>
              <a:gs pos="0">
                <a:srgbClr val="007BD3"/>
              </a:gs>
              <a:gs pos="100000">
                <a:srgbClr val="034373"/>
              </a:gs>
            </a:gsLst>
            <a:lin ang="5400000"/>
          </a:gradFill>
          <a:ln w="9525">
            <a:solidFill>
              <a:schemeClr val="bg1"/>
            </a:solidFill>
            <a:miter lim="800000"/>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明确调查问题</a:t>
            </a:r>
          </a:p>
        </p:txBody>
      </p:sp>
      <p:sp>
        <p:nvSpPr>
          <p:cNvPr id="17410" name="流程图: 过程 8194"/>
          <p:cNvSpPr>
            <a:spLocks noChangeArrowheads="1"/>
          </p:cNvSpPr>
          <p:nvPr/>
        </p:nvSpPr>
        <p:spPr bwMode="auto">
          <a:xfrm>
            <a:off x="5105400" y="1404938"/>
            <a:ext cx="1800225" cy="360362"/>
          </a:xfrm>
          <a:prstGeom prst="flowChartProcess">
            <a:avLst/>
          </a:prstGeom>
          <a:gradFill rotWithShape="0">
            <a:gsLst>
              <a:gs pos="0">
                <a:srgbClr val="007BD3"/>
              </a:gs>
              <a:gs pos="100000">
                <a:srgbClr val="034373"/>
              </a:gs>
            </a:gsLst>
            <a:lin ang="5400000"/>
          </a:gradFill>
          <a:ln w="9525">
            <a:solidFill>
              <a:schemeClr val="tx1"/>
            </a:solidFill>
            <a:miter lim="800000"/>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情况分析</a:t>
            </a:r>
          </a:p>
        </p:txBody>
      </p:sp>
      <p:sp>
        <p:nvSpPr>
          <p:cNvPr id="10243" name="矩形 8195"/>
          <p:cNvSpPr/>
          <p:nvPr/>
        </p:nvSpPr>
        <p:spPr>
          <a:xfrm>
            <a:off x="5105400" y="2052955"/>
            <a:ext cx="1800225" cy="360363"/>
          </a:xfrm>
          <a:prstGeom prst="rect">
            <a:avLst/>
          </a:prstGeom>
          <a:gradFill>
            <a:gsLst>
              <a:gs pos="0">
                <a:srgbClr val="007BD3"/>
              </a:gs>
              <a:gs pos="100000">
                <a:srgbClr val="034373"/>
              </a:gs>
            </a:gsLst>
            <a:lin ang="5400000" scaled="0"/>
          </a:gradFill>
          <a:ln w="9525" cap="flat" cmpd="sng">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miter/>
            <a:headEnd type="none" w="med" len="med"/>
            <a:tailEnd type="none" w="med" len="med"/>
          </a:ln>
        </p:spPr>
        <p:txBody>
          <a:bodyPr wrap="none" anchor="ctr"/>
          <a:lstStyle/>
          <a:p>
            <a:pPr algn="ctr" eaLnBrk="0" hangingPunct="0">
              <a:defRPr/>
            </a:pPr>
            <a:r>
              <a:rPr lang="zh-CN" altLang="en-US" sz="2000" dirty="0">
                <a:solidFill>
                  <a:schemeClr val="bg1"/>
                </a:solidFill>
                <a:latin typeface="黑体" panose="02010609060101010101" pitchFamily="49" charset="-122"/>
                <a:ea typeface="黑体" panose="02010609060101010101" pitchFamily="49" charset="-122"/>
              </a:rPr>
              <a:t>非正式调查</a:t>
            </a:r>
          </a:p>
        </p:txBody>
      </p:sp>
      <p:sp>
        <p:nvSpPr>
          <p:cNvPr id="17414" name="圆角矩形 8196"/>
          <p:cNvSpPr>
            <a:spLocks noChangeArrowheads="1"/>
          </p:cNvSpPr>
          <p:nvPr/>
        </p:nvSpPr>
        <p:spPr bwMode="auto">
          <a:xfrm>
            <a:off x="5178425" y="2628900"/>
            <a:ext cx="1728788" cy="431800"/>
          </a:xfrm>
          <a:prstGeom prst="roundRect">
            <a:avLst>
              <a:gd name="adj" fmla="val 16667"/>
            </a:avLst>
          </a:prstGeom>
          <a:gradFill rotWithShape="0">
            <a:gsLst>
              <a:gs pos="0">
                <a:srgbClr val="007BD3"/>
              </a:gs>
              <a:gs pos="100000">
                <a:srgbClr val="034373"/>
              </a:gs>
            </a:gsLst>
            <a:lin ang="5400000"/>
          </a:gradFill>
          <a:ln w="9525">
            <a:solidFill>
              <a:schemeClr val="tx1"/>
            </a:solidFill>
            <a:round/>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是否进一步调查</a:t>
            </a:r>
          </a:p>
        </p:txBody>
      </p:sp>
      <p:sp>
        <p:nvSpPr>
          <p:cNvPr id="17415" name="矩形 8197"/>
          <p:cNvSpPr>
            <a:spLocks noChangeArrowheads="1"/>
          </p:cNvSpPr>
          <p:nvPr/>
        </p:nvSpPr>
        <p:spPr bwMode="auto">
          <a:xfrm>
            <a:off x="5178425" y="3349625"/>
            <a:ext cx="1800225" cy="360363"/>
          </a:xfrm>
          <a:prstGeom prst="rect">
            <a:avLst/>
          </a:prstGeom>
          <a:gradFill rotWithShape="0">
            <a:gsLst>
              <a:gs pos="0">
                <a:srgbClr val="007BD3"/>
              </a:gs>
              <a:gs pos="100000">
                <a:srgbClr val="034373"/>
              </a:gs>
            </a:gsLst>
            <a:lin ang="5400000"/>
          </a:gradFill>
          <a:ln w="9525">
            <a:solidFill>
              <a:schemeClr val="tx1"/>
            </a:solidFill>
            <a:miter lim="800000"/>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市场调查设计</a:t>
            </a:r>
          </a:p>
        </p:txBody>
      </p:sp>
      <p:sp>
        <p:nvSpPr>
          <p:cNvPr id="17416" name="矩形 8198"/>
          <p:cNvSpPr>
            <a:spLocks noChangeArrowheads="1"/>
          </p:cNvSpPr>
          <p:nvPr/>
        </p:nvSpPr>
        <p:spPr bwMode="auto">
          <a:xfrm>
            <a:off x="5178425" y="3997325"/>
            <a:ext cx="1800225" cy="360363"/>
          </a:xfrm>
          <a:prstGeom prst="rect">
            <a:avLst/>
          </a:prstGeom>
          <a:gradFill rotWithShape="0">
            <a:gsLst>
              <a:gs pos="0">
                <a:srgbClr val="007BD3"/>
              </a:gs>
              <a:gs pos="100000">
                <a:srgbClr val="034373"/>
              </a:gs>
            </a:gsLst>
            <a:lin ang="5400000"/>
          </a:gradFill>
          <a:ln w="9525">
            <a:solidFill>
              <a:schemeClr val="tx1"/>
            </a:solidFill>
            <a:miter lim="800000"/>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资料收集</a:t>
            </a:r>
          </a:p>
        </p:txBody>
      </p:sp>
      <p:sp>
        <p:nvSpPr>
          <p:cNvPr id="17417" name="矩形 8199"/>
          <p:cNvSpPr>
            <a:spLocks noChangeArrowheads="1"/>
          </p:cNvSpPr>
          <p:nvPr/>
        </p:nvSpPr>
        <p:spPr bwMode="auto">
          <a:xfrm>
            <a:off x="5178425" y="4718050"/>
            <a:ext cx="1873250" cy="431800"/>
          </a:xfrm>
          <a:prstGeom prst="rect">
            <a:avLst/>
          </a:prstGeom>
          <a:gradFill rotWithShape="0">
            <a:gsLst>
              <a:gs pos="0">
                <a:srgbClr val="007BD3"/>
              </a:gs>
              <a:gs pos="100000">
                <a:srgbClr val="034373"/>
              </a:gs>
            </a:gsLst>
            <a:lin ang="5400000"/>
          </a:gradFill>
          <a:ln w="9525">
            <a:solidFill>
              <a:schemeClr val="tx1"/>
            </a:solidFill>
            <a:miter lim="800000"/>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资料整理分析</a:t>
            </a:r>
          </a:p>
        </p:txBody>
      </p:sp>
      <p:sp>
        <p:nvSpPr>
          <p:cNvPr id="17418" name="矩形 8200"/>
          <p:cNvSpPr>
            <a:spLocks noChangeArrowheads="1"/>
          </p:cNvSpPr>
          <p:nvPr/>
        </p:nvSpPr>
        <p:spPr bwMode="auto">
          <a:xfrm>
            <a:off x="5249863" y="5437188"/>
            <a:ext cx="1800225" cy="360362"/>
          </a:xfrm>
          <a:prstGeom prst="rect">
            <a:avLst/>
          </a:prstGeom>
          <a:gradFill rotWithShape="0">
            <a:gsLst>
              <a:gs pos="0">
                <a:srgbClr val="007BD3"/>
              </a:gs>
              <a:gs pos="100000">
                <a:srgbClr val="034373"/>
              </a:gs>
            </a:gsLst>
            <a:lin ang="5400000"/>
          </a:gradFill>
          <a:ln w="9525">
            <a:solidFill>
              <a:schemeClr val="tx1"/>
            </a:solidFill>
            <a:miter lim="800000"/>
            <a:headEnd/>
            <a:tailEnd/>
          </a:ln>
        </p:spPr>
        <p:txBody>
          <a:bodyPr wrap="none" anchor="ctr"/>
          <a:lstStyle/>
          <a:p>
            <a:pPr algn="ctr" eaLnBrk="0" hangingPunct="0"/>
            <a:r>
              <a:rPr lang="zh-CN" altLang="en-US" sz="2000">
                <a:solidFill>
                  <a:schemeClr val="bg1"/>
                </a:solidFill>
                <a:latin typeface="黑体" pitchFamily="49" charset="-122"/>
                <a:ea typeface="黑体" pitchFamily="49" charset="-122"/>
              </a:rPr>
              <a:t>编写调查报告</a:t>
            </a:r>
          </a:p>
        </p:txBody>
      </p:sp>
      <p:sp>
        <p:nvSpPr>
          <p:cNvPr id="17419" name="直接连接符 8201"/>
          <p:cNvSpPr>
            <a:spLocks noChangeShapeType="1"/>
          </p:cNvSpPr>
          <p:nvPr/>
        </p:nvSpPr>
        <p:spPr bwMode="auto">
          <a:xfrm>
            <a:off x="6042025" y="1189038"/>
            <a:ext cx="0" cy="215900"/>
          </a:xfrm>
          <a:prstGeom prst="line">
            <a:avLst/>
          </a:prstGeom>
          <a:noFill/>
          <a:ln w="9525">
            <a:solidFill>
              <a:schemeClr val="tx1"/>
            </a:solidFill>
            <a:round/>
            <a:headEnd/>
            <a:tailEnd type="triangle" w="med" len="med"/>
          </a:ln>
        </p:spPr>
        <p:txBody>
          <a:bodyPr/>
          <a:lstStyle/>
          <a:p>
            <a:endParaRPr lang="zh-CN" altLang="en-US"/>
          </a:p>
        </p:txBody>
      </p:sp>
      <p:sp>
        <p:nvSpPr>
          <p:cNvPr id="17420" name="直接连接符 8202"/>
          <p:cNvSpPr>
            <a:spLocks noChangeShapeType="1"/>
          </p:cNvSpPr>
          <p:nvPr/>
        </p:nvSpPr>
        <p:spPr bwMode="auto">
          <a:xfrm>
            <a:off x="6042025" y="1765300"/>
            <a:ext cx="0" cy="287338"/>
          </a:xfrm>
          <a:prstGeom prst="line">
            <a:avLst/>
          </a:prstGeom>
          <a:noFill/>
          <a:ln w="9525">
            <a:solidFill>
              <a:schemeClr val="tx1"/>
            </a:solidFill>
            <a:round/>
            <a:headEnd/>
            <a:tailEnd type="triangle" w="med" len="med"/>
          </a:ln>
        </p:spPr>
        <p:txBody>
          <a:bodyPr/>
          <a:lstStyle/>
          <a:p>
            <a:endParaRPr lang="zh-CN" altLang="en-US"/>
          </a:p>
        </p:txBody>
      </p:sp>
      <p:sp>
        <p:nvSpPr>
          <p:cNvPr id="17421" name="直接连接符 8203"/>
          <p:cNvSpPr>
            <a:spLocks noChangeShapeType="1"/>
          </p:cNvSpPr>
          <p:nvPr/>
        </p:nvSpPr>
        <p:spPr bwMode="auto">
          <a:xfrm>
            <a:off x="6042025" y="2413000"/>
            <a:ext cx="0" cy="215900"/>
          </a:xfrm>
          <a:prstGeom prst="line">
            <a:avLst/>
          </a:prstGeom>
          <a:noFill/>
          <a:ln w="9525">
            <a:solidFill>
              <a:schemeClr val="tx1"/>
            </a:solidFill>
            <a:round/>
            <a:headEnd/>
            <a:tailEnd type="triangle" w="med" len="med"/>
          </a:ln>
        </p:spPr>
        <p:txBody>
          <a:bodyPr/>
          <a:lstStyle/>
          <a:p>
            <a:endParaRPr lang="zh-CN" altLang="en-US"/>
          </a:p>
        </p:txBody>
      </p:sp>
      <p:sp>
        <p:nvSpPr>
          <p:cNvPr id="17422" name="直接连接符 8204"/>
          <p:cNvSpPr>
            <a:spLocks noChangeShapeType="1"/>
          </p:cNvSpPr>
          <p:nvPr/>
        </p:nvSpPr>
        <p:spPr bwMode="auto">
          <a:xfrm>
            <a:off x="6042025" y="3060700"/>
            <a:ext cx="0" cy="288925"/>
          </a:xfrm>
          <a:prstGeom prst="line">
            <a:avLst/>
          </a:prstGeom>
          <a:noFill/>
          <a:ln w="9525">
            <a:solidFill>
              <a:schemeClr val="tx1"/>
            </a:solidFill>
            <a:round/>
            <a:headEnd/>
            <a:tailEnd type="triangle" w="med" len="med"/>
          </a:ln>
        </p:spPr>
        <p:txBody>
          <a:bodyPr/>
          <a:lstStyle/>
          <a:p>
            <a:endParaRPr lang="zh-CN" altLang="en-US"/>
          </a:p>
        </p:txBody>
      </p:sp>
      <p:sp>
        <p:nvSpPr>
          <p:cNvPr id="17423" name="直接连接符 8205"/>
          <p:cNvSpPr>
            <a:spLocks noChangeShapeType="1"/>
          </p:cNvSpPr>
          <p:nvPr/>
        </p:nvSpPr>
        <p:spPr bwMode="auto">
          <a:xfrm>
            <a:off x="6042025" y="3709988"/>
            <a:ext cx="0" cy="287337"/>
          </a:xfrm>
          <a:prstGeom prst="line">
            <a:avLst/>
          </a:prstGeom>
          <a:noFill/>
          <a:ln w="9525">
            <a:solidFill>
              <a:schemeClr val="tx1"/>
            </a:solidFill>
            <a:round/>
            <a:headEnd/>
            <a:tailEnd type="triangle" w="med" len="med"/>
          </a:ln>
        </p:spPr>
        <p:txBody>
          <a:bodyPr/>
          <a:lstStyle/>
          <a:p>
            <a:endParaRPr lang="zh-CN" altLang="en-US"/>
          </a:p>
        </p:txBody>
      </p:sp>
      <p:sp>
        <p:nvSpPr>
          <p:cNvPr id="17424" name="直接连接符 8206"/>
          <p:cNvSpPr>
            <a:spLocks noChangeShapeType="1"/>
          </p:cNvSpPr>
          <p:nvPr/>
        </p:nvSpPr>
        <p:spPr bwMode="auto">
          <a:xfrm>
            <a:off x="6042025" y="4357688"/>
            <a:ext cx="0" cy="360362"/>
          </a:xfrm>
          <a:prstGeom prst="line">
            <a:avLst/>
          </a:prstGeom>
          <a:noFill/>
          <a:ln w="9525">
            <a:solidFill>
              <a:schemeClr val="tx1"/>
            </a:solidFill>
            <a:round/>
            <a:headEnd/>
            <a:tailEnd type="triangle" w="med" len="med"/>
          </a:ln>
        </p:spPr>
        <p:txBody>
          <a:bodyPr/>
          <a:lstStyle/>
          <a:p>
            <a:endParaRPr lang="zh-CN" altLang="en-US"/>
          </a:p>
        </p:txBody>
      </p:sp>
      <p:sp>
        <p:nvSpPr>
          <p:cNvPr id="17425" name="直接连接符 8207"/>
          <p:cNvSpPr>
            <a:spLocks noChangeShapeType="1"/>
          </p:cNvSpPr>
          <p:nvPr/>
        </p:nvSpPr>
        <p:spPr bwMode="auto">
          <a:xfrm>
            <a:off x="6042025" y="5149850"/>
            <a:ext cx="0" cy="287338"/>
          </a:xfrm>
          <a:prstGeom prst="line">
            <a:avLst/>
          </a:prstGeom>
          <a:noFill/>
          <a:ln w="9525">
            <a:solidFill>
              <a:schemeClr val="tx1"/>
            </a:solidFill>
            <a:round/>
            <a:headEnd/>
            <a:tailEnd type="triangle" w="med" len="med"/>
          </a:ln>
        </p:spPr>
        <p:txBody>
          <a:bodyPr/>
          <a:lstStyle/>
          <a:p>
            <a:endParaRPr lang="zh-CN" altLang="en-US"/>
          </a:p>
        </p:txBody>
      </p:sp>
      <p:sp>
        <p:nvSpPr>
          <p:cNvPr id="17426" name="直接连接符 8208"/>
          <p:cNvSpPr>
            <a:spLocks noChangeShapeType="1"/>
          </p:cNvSpPr>
          <p:nvPr/>
        </p:nvSpPr>
        <p:spPr bwMode="auto">
          <a:xfrm>
            <a:off x="6905625" y="2844800"/>
            <a:ext cx="1152525" cy="0"/>
          </a:xfrm>
          <a:prstGeom prst="line">
            <a:avLst/>
          </a:prstGeom>
          <a:noFill/>
          <a:ln w="9525">
            <a:solidFill>
              <a:schemeClr val="tx1"/>
            </a:solidFill>
            <a:round/>
            <a:headEnd/>
            <a:tailEnd type="triangle" w="med" len="med"/>
          </a:ln>
        </p:spPr>
        <p:txBody>
          <a:bodyPr/>
          <a:lstStyle/>
          <a:p>
            <a:endParaRPr lang="zh-CN" altLang="en-US"/>
          </a:p>
        </p:txBody>
      </p:sp>
      <p:sp>
        <p:nvSpPr>
          <p:cNvPr id="17427" name="直接连接符 8209"/>
          <p:cNvSpPr>
            <a:spLocks noChangeShapeType="1"/>
          </p:cNvSpPr>
          <p:nvPr/>
        </p:nvSpPr>
        <p:spPr bwMode="auto">
          <a:xfrm>
            <a:off x="2728913" y="828675"/>
            <a:ext cx="2376487" cy="0"/>
          </a:xfrm>
          <a:prstGeom prst="line">
            <a:avLst/>
          </a:prstGeom>
          <a:noFill/>
          <a:ln w="9525">
            <a:solidFill>
              <a:schemeClr val="tx1"/>
            </a:solidFill>
            <a:prstDash val="dash"/>
            <a:round/>
            <a:headEnd/>
            <a:tailEnd/>
          </a:ln>
        </p:spPr>
        <p:txBody>
          <a:bodyPr/>
          <a:lstStyle/>
          <a:p>
            <a:endParaRPr lang="zh-CN" altLang="en-US"/>
          </a:p>
        </p:txBody>
      </p:sp>
      <p:sp>
        <p:nvSpPr>
          <p:cNvPr id="17428" name="直接连接符 8210"/>
          <p:cNvSpPr>
            <a:spLocks noChangeShapeType="1"/>
          </p:cNvSpPr>
          <p:nvPr/>
        </p:nvSpPr>
        <p:spPr bwMode="auto">
          <a:xfrm>
            <a:off x="2728913" y="2413000"/>
            <a:ext cx="2376487" cy="0"/>
          </a:xfrm>
          <a:prstGeom prst="line">
            <a:avLst/>
          </a:prstGeom>
          <a:noFill/>
          <a:ln w="9525">
            <a:solidFill>
              <a:schemeClr val="tx1"/>
            </a:solidFill>
            <a:prstDash val="dash"/>
            <a:round/>
            <a:headEnd/>
            <a:tailEnd/>
          </a:ln>
        </p:spPr>
        <p:txBody>
          <a:bodyPr/>
          <a:lstStyle/>
          <a:p>
            <a:endParaRPr lang="zh-CN" altLang="en-US"/>
          </a:p>
        </p:txBody>
      </p:sp>
      <p:sp>
        <p:nvSpPr>
          <p:cNvPr id="17429" name="直接连接符 8211"/>
          <p:cNvSpPr>
            <a:spLocks noChangeShapeType="1"/>
          </p:cNvSpPr>
          <p:nvPr/>
        </p:nvSpPr>
        <p:spPr bwMode="auto">
          <a:xfrm>
            <a:off x="2728913" y="3349625"/>
            <a:ext cx="2449512" cy="0"/>
          </a:xfrm>
          <a:prstGeom prst="line">
            <a:avLst/>
          </a:prstGeom>
          <a:noFill/>
          <a:ln w="9525">
            <a:solidFill>
              <a:schemeClr val="tx1"/>
            </a:solidFill>
            <a:prstDash val="dash"/>
            <a:round/>
            <a:headEnd/>
            <a:tailEnd/>
          </a:ln>
        </p:spPr>
        <p:txBody>
          <a:bodyPr/>
          <a:lstStyle/>
          <a:p>
            <a:endParaRPr lang="zh-CN" altLang="en-US"/>
          </a:p>
        </p:txBody>
      </p:sp>
      <p:sp>
        <p:nvSpPr>
          <p:cNvPr id="17430" name="直接连接符 8212"/>
          <p:cNvSpPr>
            <a:spLocks noChangeShapeType="1"/>
          </p:cNvSpPr>
          <p:nvPr/>
        </p:nvSpPr>
        <p:spPr bwMode="auto">
          <a:xfrm>
            <a:off x="2657475" y="3852863"/>
            <a:ext cx="2520950" cy="0"/>
          </a:xfrm>
          <a:prstGeom prst="line">
            <a:avLst/>
          </a:prstGeom>
          <a:noFill/>
          <a:ln w="9525">
            <a:solidFill>
              <a:schemeClr val="tx1"/>
            </a:solidFill>
            <a:prstDash val="dash"/>
            <a:round/>
            <a:headEnd/>
            <a:tailEnd/>
          </a:ln>
        </p:spPr>
        <p:txBody>
          <a:bodyPr/>
          <a:lstStyle/>
          <a:p>
            <a:endParaRPr lang="zh-CN" altLang="en-US"/>
          </a:p>
        </p:txBody>
      </p:sp>
      <p:sp>
        <p:nvSpPr>
          <p:cNvPr id="17431" name="直接连接符 8213"/>
          <p:cNvSpPr>
            <a:spLocks noChangeShapeType="1"/>
          </p:cNvSpPr>
          <p:nvPr/>
        </p:nvSpPr>
        <p:spPr bwMode="auto">
          <a:xfrm>
            <a:off x="2657475" y="4573588"/>
            <a:ext cx="2520950" cy="0"/>
          </a:xfrm>
          <a:prstGeom prst="line">
            <a:avLst/>
          </a:prstGeom>
          <a:noFill/>
          <a:ln w="9525">
            <a:solidFill>
              <a:schemeClr val="tx1"/>
            </a:solidFill>
            <a:prstDash val="dash"/>
            <a:round/>
            <a:headEnd/>
            <a:tailEnd/>
          </a:ln>
        </p:spPr>
        <p:txBody>
          <a:bodyPr/>
          <a:lstStyle/>
          <a:p>
            <a:endParaRPr lang="zh-CN" altLang="en-US"/>
          </a:p>
        </p:txBody>
      </p:sp>
      <p:sp>
        <p:nvSpPr>
          <p:cNvPr id="17432" name="直接连接符 8214"/>
          <p:cNvSpPr>
            <a:spLocks noChangeShapeType="1"/>
          </p:cNvSpPr>
          <p:nvPr/>
        </p:nvSpPr>
        <p:spPr bwMode="auto">
          <a:xfrm>
            <a:off x="2657475" y="6013450"/>
            <a:ext cx="2592388" cy="0"/>
          </a:xfrm>
          <a:prstGeom prst="line">
            <a:avLst/>
          </a:prstGeom>
          <a:noFill/>
          <a:ln w="9525">
            <a:solidFill>
              <a:schemeClr val="tx1"/>
            </a:solidFill>
            <a:prstDash val="dash"/>
            <a:round/>
            <a:headEnd/>
            <a:tailEnd/>
          </a:ln>
        </p:spPr>
        <p:txBody>
          <a:bodyPr/>
          <a:lstStyle/>
          <a:p>
            <a:endParaRPr lang="zh-CN" altLang="en-US"/>
          </a:p>
        </p:txBody>
      </p:sp>
      <p:sp>
        <p:nvSpPr>
          <p:cNvPr id="17433" name="直接连接符 8215"/>
          <p:cNvSpPr>
            <a:spLocks noChangeShapeType="1"/>
          </p:cNvSpPr>
          <p:nvPr/>
        </p:nvSpPr>
        <p:spPr bwMode="auto">
          <a:xfrm>
            <a:off x="6042025" y="5797550"/>
            <a:ext cx="0" cy="215900"/>
          </a:xfrm>
          <a:prstGeom prst="line">
            <a:avLst/>
          </a:prstGeom>
          <a:noFill/>
          <a:ln w="9525">
            <a:solidFill>
              <a:schemeClr val="tx1"/>
            </a:solidFill>
            <a:round/>
            <a:headEnd/>
            <a:tailEnd type="triangle" w="med" len="med"/>
          </a:ln>
        </p:spPr>
        <p:txBody>
          <a:bodyPr/>
          <a:lstStyle/>
          <a:p>
            <a:endParaRPr lang="zh-CN" altLang="en-US"/>
          </a:p>
        </p:txBody>
      </p:sp>
      <p:sp>
        <p:nvSpPr>
          <p:cNvPr id="17434" name="文本框 8216"/>
          <p:cNvSpPr txBox="1">
            <a:spLocks noChangeArrowheads="1"/>
          </p:cNvSpPr>
          <p:nvPr/>
        </p:nvSpPr>
        <p:spPr bwMode="auto">
          <a:xfrm>
            <a:off x="5734050" y="6018213"/>
            <a:ext cx="690563" cy="398462"/>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追踪</a:t>
            </a:r>
          </a:p>
        </p:txBody>
      </p:sp>
      <p:sp>
        <p:nvSpPr>
          <p:cNvPr id="17435" name="文本框 8217"/>
          <p:cNvSpPr txBox="1">
            <a:spLocks noChangeArrowheads="1"/>
          </p:cNvSpPr>
          <p:nvPr/>
        </p:nvSpPr>
        <p:spPr bwMode="auto">
          <a:xfrm>
            <a:off x="2997200" y="906463"/>
            <a:ext cx="1198563" cy="398462"/>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第一阶段</a:t>
            </a:r>
          </a:p>
        </p:txBody>
      </p:sp>
      <p:sp>
        <p:nvSpPr>
          <p:cNvPr id="17436" name="文本框 8218"/>
          <p:cNvSpPr txBox="1">
            <a:spLocks noChangeArrowheads="1"/>
          </p:cNvSpPr>
          <p:nvPr/>
        </p:nvSpPr>
        <p:spPr bwMode="auto">
          <a:xfrm>
            <a:off x="2852738" y="1914525"/>
            <a:ext cx="1960562" cy="398463"/>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非正式调查阶段</a:t>
            </a:r>
          </a:p>
        </p:txBody>
      </p:sp>
      <p:sp>
        <p:nvSpPr>
          <p:cNvPr id="17437" name="文本框 8219"/>
          <p:cNvSpPr txBox="1">
            <a:spLocks noChangeArrowheads="1"/>
          </p:cNvSpPr>
          <p:nvPr/>
        </p:nvSpPr>
        <p:spPr bwMode="auto">
          <a:xfrm>
            <a:off x="2873375" y="3421063"/>
            <a:ext cx="1198563" cy="398462"/>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第二阶段</a:t>
            </a:r>
          </a:p>
        </p:txBody>
      </p:sp>
      <p:sp>
        <p:nvSpPr>
          <p:cNvPr id="17438" name="直接连接符 8220"/>
          <p:cNvSpPr>
            <a:spLocks noChangeShapeType="1"/>
          </p:cNvSpPr>
          <p:nvPr/>
        </p:nvSpPr>
        <p:spPr bwMode="auto">
          <a:xfrm>
            <a:off x="4025900" y="3565525"/>
            <a:ext cx="1008063" cy="0"/>
          </a:xfrm>
          <a:prstGeom prst="line">
            <a:avLst/>
          </a:prstGeom>
          <a:noFill/>
          <a:ln w="9525">
            <a:solidFill>
              <a:schemeClr val="tx1"/>
            </a:solidFill>
            <a:round/>
            <a:headEnd/>
            <a:tailEnd type="triangle" w="med" len="med"/>
          </a:ln>
        </p:spPr>
        <p:txBody>
          <a:bodyPr/>
          <a:lstStyle/>
          <a:p>
            <a:endParaRPr lang="zh-CN" altLang="en-US"/>
          </a:p>
        </p:txBody>
      </p:sp>
      <p:sp>
        <p:nvSpPr>
          <p:cNvPr id="17439" name="文本框 8221"/>
          <p:cNvSpPr txBox="1">
            <a:spLocks noChangeArrowheads="1"/>
          </p:cNvSpPr>
          <p:nvPr/>
        </p:nvSpPr>
        <p:spPr bwMode="auto">
          <a:xfrm>
            <a:off x="2873375" y="4068763"/>
            <a:ext cx="1198563" cy="398462"/>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第三阶段</a:t>
            </a:r>
          </a:p>
        </p:txBody>
      </p:sp>
      <p:sp>
        <p:nvSpPr>
          <p:cNvPr id="17440" name="直接连接符 8222"/>
          <p:cNvSpPr>
            <a:spLocks noChangeShapeType="1"/>
          </p:cNvSpPr>
          <p:nvPr/>
        </p:nvSpPr>
        <p:spPr bwMode="auto">
          <a:xfrm>
            <a:off x="4025900" y="4213225"/>
            <a:ext cx="936625" cy="0"/>
          </a:xfrm>
          <a:prstGeom prst="line">
            <a:avLst/>
          </a:prstGeom>
          <a:noFill/>
          <a:ln w="9525">
            <a:solidFill>
              <a:schemeClr val="tx1"/>
            </a:solidFill>
            <a:round/>
            <a:headEnd/>
            <a:tailEnd type="triangle" w="med" len="med"/>
          </a:ln>
        </p:spPr>
        <p:txBody>
          <a:bodyPr/>
          <a:lstStyle/>
          <a:p>
            <a:endParaRPr lang="zh-CN" altLang="en-US"/>
          </a:p>
        </p:txBody>
      </p:sp>
      <p:sp>
        <p:nvSpPr>
          <p:cNvPr id="17441" name="文本框 8223"/>
          <p:cNvSpPr txBox="1">
            <a:spLocks noChangeArrowheads="1"/>
          </p:cNvSpPr>
          <p:nvPr/>
        </p:nvSpPr>
        <p:spPr bwMode="auto">
          <a:xfrm>
            <a:off x="2925763" y="4578350"/>
            <a:ext cx="1198562" cy="398463"/>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第四阶段</a:t>
            </a:r>
          </a:p>
        </p:txBody>
      </p:sp>
      <p:sp>
        <p:nvSpPr>
          <p:cNvPr id="17442" name="文本框 8224"/>
          <p:cNvSpPr txBox="1">
            <a:spLocks noChangeArrowheads="1"/>
          </p:cNvSpPr>
          <p:nvPr/>
        </p:nvSpPr>
        <p:spPr bwMode="auto">
          <a:xfrm>
            <a:off x="2709863" y="5514975"/>
            <a:ext cx="2214562" cy="398463"/>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调查结果处理阶段</a:t>
            </a:r>
          </a:p>
        </p:txBody>
      </p:sp>
      <p:sp>
        <p:nvSpPr>
          <p:cNvPr id="17443" name="文本框 8225"/>
          <p:cNvSpPr txBox="1">
            <a:spLocks noChangeArrowheads="1"/>
          </p:cNvSpPr>
          <p:nvPr/>
        </p:nvSpPr>
        <p:spPr bwMode="auto">
          <a:xfrm>
            <a:off x="4889500" y="2989263"/>
            <a:ext cx="436563" cy="398462"/>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是</a:t>
            </a:r>
          </a:p>
        </p:txBody>
      </p:sp>
      <p:sp>
        <p:nvSpPr>
          <p:cNvPr id="17444" name="文本框 8226"/>
          <p:cNvSpPr txBox="1">
            <a:spLocks noChangeArrowheads="1"/>
          </p:cNvSpPr>
          <p:nvPr/>
        </p:nvSpPr>
        <p:spPr bwMode="auto">
          <a:xfrm>
            <a:off x="7102475" y="2490788"/>
            <a:ext cx="436563" cy="398462"/>
          </a:xfrm>
          <a:prstGeom prst="rect">
            <a:avLst/>
          </a:prstGeom>
          <a:noFill/>
          <a:ln w="9525">
            <a:noFill/>
            <a:miter lim="800000"/>
            <a:headEnd/>
            <a:tailEnd/>
          </a:ln>
        </p:spPr>
        <p:txBody>
          <a:bodyPr wrap="none">
            <a:spAutoFit/>
          </a:bodyPr>
          <a:lstStyle/>
          <a:p>
            <a:pPr eaLnBrk="0" hangingPunct="0"/>
            <a:r>
              <a:rPr lang="zh-CN" altLang="en-US" sz="2000">
                <a:latin typeface="黑体" pitchFamily="49" charset="-122"/>
                <a:ea typeface="黑体" pitchFamily="49" charset="-122"/>
              </a:rPr>
              <a:t>否</a:t>
            </a:r>
          </a:p>
        </p:txBody>
      </p:sp>
      <p:sp>
        <p:nvSpPr>
          <p:cNvPr id="17445" name="文本框 8227"/>
          <p:cNvSpPr txBox="1">
            <a:spLocks noChangeArrowheads="1"/>
          </p:cNvSpPr>
          <p:nvPr/>
        </p:nvSpPr>
        <p:spPr bwMode="auto">
          <a:xfrm>
            <a:off x="8181975" y="2922588"/>
            <a:ext cx="690563" cy="398462"/>
          </a:xfrm>
          <a:prstGeom prst="rect">
            <a:avLst/>
          </a:prstGeom>
          <a:noFill/>
          <a:ln w="9525">
            <a:noFill/>
            <a:miter lim="800000"/>
            <a:headEnd/>
            <a:tailEnd/>
          </a:ln>
        </p:spPr>
        <p:txBody>
          <a:bodyPr wrap="none">
            <a:spAutoFit/>
          </a:bodyPr>
          <a:lstStyle/>
          <a:p>
            <a:pPr eaLnBrk="0" hangingPunct="0"/>
            <a:r>
              <a:rPr lang="zh-CN" altLang="en-US" sz="2000">
                <a:ea typeface="黑体" pitchFamily="49" charset="-122"/>
                <a:cs typeface="Arial" charset="0"/>
              </a:rPr>
              <a:t>停止</a:t>
            </a:r>
          </a:p>
        </p:txBody>
      </p:sp>
      <p:sp>
        <p:nvSpPr>
          <p:cNvPr id="17446" name="矩形 8228"/>
          <p:cNvSpPr>
            <a:spLocks noChangeArrowheads="1"/>
          </p:cNvSpPr>
          <p:nvPr/>
        </p:nvSpPr>
        <p:spPr bwMode="auto">
          <a:xfrm>
            <a:off x="2332038" y="-123825"/>
            <a:ext cx="5181600" cy="838200"/>
          </a:xfrm>
          <a:prstGeom prst="rect">
            <a:avLst/>
          </a:prstGeom>
          <a:noFill/>
          <a:ln w="9525">
            <a:noFill/>
            <a:miter lim="800000"/>
            <a:headEnd/>
            <a:tailEnd/>
          </a:ln>
        </p:spPr>
        <p:txBody>
          <a:bodyPr anchor="ctr" anchorCtr="1"/>
          <a:lstStyle/>
          <a:p>
            <a:pPr algn="ctr" eaLnBrk="0" hangingPunct="0"/>
            <a:r>
              <a:rPr lang="zh-CN" altLang="en-US" sz="3600" b="1">
                <a:solidFill>
                  <a:schemeClr val="bg1"/>
                </a:solidFill>
                <a:latin typeface="黑体" pitchFamily="49" charset="-122"/>
                <a:ea typeface="黑体" pitchFamily="49" charset="-122"/>
              </a:rPr>
              <a:t>市场调查过程的示意图</a:t>
            </a:r>
          </a:p>
        </p:txBody>
      </p:sp>
      <p:sp>
        <p:nvSpPr>
          <p:cNvPr id="8230" name="花边圆形 1343"/>
          <p:cNvSpPr>
            <a:spLocks noChangeArrowheads="1"/>
          </p:cNvSpPr>
          <p:nvPr/>
        </p:nvSpPr>
        <p:spPr bwMode="auto">
          <a:xfrm>
            <a:off x="4260850" y="3127375"/>
            <a:ext cx="3778250" cy="725488"/>
          </a:xfrm>
          <a:custGeom>
            <a:avLst/>
            <a:gdLst>
              <a:gd name="T0" fmla="*/ 0 w 1117355"/>
              <a:gd name="T1" fmla="*/ 0 h 1117355"/>
              <a:gd name="T2" fmla="*/ 1117355 w 1117355"/>
              <a:gd name="T3" fmla="*/ 1117355 h 1117355"/>
            </a:gdLst>
            <a:ahLst/>
            <a:cxnLst/>
            <a:rect l="T0" t="T1" r="T2" b="T3"/>
            <a:pathLst>
              <a:path w="1117355" h="1117355">
                <a:moveTo>
                  <a:pt x="607556" y="0"/>
                </a:moveTo>
                <a:lnTo>
                  <a:pt x="616337" y="32441"/>
                </a:lnTo>
                <a:cubicBezTo>
                  <a:pt x="623336" y="51367"/>
                  <a:pt x="631935" y="69370"/>
                  <a:pt x="641988" y="86205"/>
                </a:cubicBezTo>
                <a:cubicBezTo>
                  <a:pt x="657192" y="73824"/>
                  <a:pt x="671430" y="59848"/>
                  <a:pt x="684480" y="44457"/>
                </a:cubicBezTo>
                <a:lnTo>
                  <a:pt x="703827" y="16976"/>
                </a:lnTo>
                <a:lnTo>
                  <a:pt x="706841" y="50449"/>
                </a:lnTo>
                <a:cubicBezTo>
                  <a:pt x="710447" y="70302"/>
                  <a:pt x="715790" y="89525"/>
                  <a:pt x="722767" y="107849"/>
                </a:cubicBezTo>
                <a:cubicBezTo>
                  <a:pt x="739889" y="98297"/>
                  <a:pt x="756338" y="87005"/>
                  <a:pt x="771862" y="74114"/>
                </a:cubicBezTo>
                <a:lnTo>
                  <a:pt x="795686" y="50411"/>
                </a:lnTo>
                <a:lnTo>
                  <a:pt x="792843" y="83897"/>
                </a:lnTo>
                <a:cubicBezTo>
                  <a:pt x="792946" y="104075"/>
                  <a:pt x="794869" y="123935"/>
                  <a:pt x="798558" y="143192"/>
                </a:cubicBezTo>
                <a:cubicBezTo>
                  <a:pt x="817080" y="136758"/>
                  <a:pt x="835240" y="128494"/>
                  <a:pt x="852767" y="118495"/>
                </a:cubicBezTo>
                <a:lnTo>
                  <a:pt x="880346" y="99288"/>
                </a:lnTo>
                <a:lnTo>
                  <a:pt x="871730" y="131774"/>
                </a:lnTo>
                <a:cubicBezTo>
                  <a:pt x="868328" y="151663"/>
                  <a:pt x="866774" y="171555"/>
                  <a:pt x="867062" y="191159"/>
                </a:cubicBezTo>
                <a:cubicBezTo>
                  <a:pt x="886420" y="188040"/>
                  <a:pt x="905740" y="183055"/>
                  <a:pt x="924737" y="176251"/>
                </a:cubicBezTo>
                <a:lnTo>
                  <a:pt x="955231" y="162125"/>
                </a:lnTo>
                <a:lnTo>
                  <a:pt x="941105" y="192620"/>
                </a:lnTo>
                <a:cubicBezTo>
                  <a:pt x="934301" y="211617"/>
                  <a:pt x="929316" y="230936"/>
                  <a:pt x="926196" y="250293"/>
                </a:cubicBezTo>
                <a:cubicBezTo>
                  <a:pt x="945801" y="250582"/>
                  <a:pt x="965692" y="249027"/>
                  <a:pt x="985583" y="245626"/>
                </a:cubicBezTo>
                <a:lnTo>
                  <a:pt x="1018066" y="237010"/>
                </a:lnTo>
                <a:lnTo>
                  <a:pt x="998860" y="264588"/>
                </a:lnTo>
                <a:cubicBezTo>
                  <a:pt x="988861" y="282115"/>
                  <a:pt x="980597" y="300275"/>
                  <a:pt x="974163" y="318796"/>
                </a:cubicBezTo>
                <a:cubicBezTo>
                  <a:pt x="993421" y="322486"/>
                  <a:pt x="1013279" y="324408"/>
                  <a:pt x="1033458" y="324513"/>
                </a:cubicBezTo>
                <a:lnTo>
                  <a:pt x="1066945" y="321669"/>
                </a:lnTo>
                <a:lnTo>
                  <a:pt x="1043241" y="345493"/>
                </a:lnTo>
                <a:cubicBezTo>
                  <a:pt x="1030350" y="361018"/>
                  <a:pt x="1019057" y="377467"/>
                  <a:pt x="1009506" y="394590"/>
                </a:cubicBezTo>
                <a:cubicBezTo>
                  <a:pt x="1027829" y="401567"/>
                  <a:pt x="1047052" y="406909"/>
                  <a:pt x="1066906" y="410515"/>
                </a:cubicBezTo>
                <a:lnTo>
                  <a:pt x="1100380" y="413529"/>
                </a:lnTo>
                <a:lnTo>
                  <a:pt x="1072898" y="432875"/>
                </a:lnTo>
                <a:cubicBezTo>
                  <a:pt x="1057507" y="445926"/>
                  <a:pt x="1043531" y="460165"/>
                  <a:pt x="1031151" y="475368"/>
                </a:cubicBezTo>
                <a:cubicBezTo>
                  <a:pt x="1047984" y="485421"/>
                  <a:pt x="1065988" y="494020"/>
                  <a:pt x="1084914" y="501019"/>
                </a:cubicBezTo>
                <a:lnTo>
                  <a:pt x="1117353" y="509800"/>
                </a:lnTo>
                <a:lnTo>
                  <a:pt x="1086932" y="524080"/>
                </a:lnTo>
                <a:cubicBezTo>
                  <a:pt x="1069509" y="534259"/>
                  <a:pt x="1053271" y="545854"/>
                  <a:pt x="1038439" y="558677"/>
                </a:cubicBezTo>
                <a:cubicBezTo>
                  <a:pt x="1053272" y="571501"/>
                  <a:pt x="1069509" y="583096"/>
                  <a:pt x="1086931" y="593274"/>
                </a:cubicBezTo>
                <a:lnTo>
                  <a:pt x="1117355" y="607555"/>
                </a:lnTo>
                <a:lnTo>
                  <a:pt x="1084914" y="616336"/>
                </a:lnTo>
                <a:cubicBezTo>
                  <a:pt x="1065988" y="623335"/>
                  <a:pt x="1047984" y="631934"/>
                  <a:pt x="1031150" y="641988"/>
                </a:cubicBezTo>
                <a:cubicBezTo>
                  <a:pt x="1043531" y="657191"/>
                  <a:pt x="1057507" y="671430"/>
                  <a:pt x="1072898" y="684480"/>
                </a:cubicBezTo>
                <a:lnTo>
                  <a:pt x="1100380" y="703827"/>
                </a:lnTo>
                <a:lnTo>
                  <a:pt x="1066906" y="706840"/>
                </a:lnTo>
                <a:cubicBezTo>
                  <a:pt x="1047052" y="710447"/>
                  <a:pt x="1027829" y="715789"/>
                  <a:pt x="1009506" y="722766"/>
                </a:cubicBezTo>
                <a:cubicBezTo>
                  <a:pt x="1019057" y="739889"/>
                  <a:pt x="1030349" y="756338"/>
                  <a:pt x="1043241" y="771862"/>
                </a:cubicBezTo>
                <a:lnTo>
                  <a:pt x="1066944" y="795686"/>
                </a:lnTo>
                <a:lnTo>
                  <a:pt x="1033457" y="792842"/>
                </a:lnTo>
                <a:cubicBezTo>
                  <a:pt x="1013279" y="792946"/>
                  <a:pt x="993420" y="794869"/>
                  <a:pt x="974163" y="798558"/>
                </a:cubicBezTo>
                <a:cubicBezTo>
                  <a:pt x="980597" y="817079"/>
                  <a:pt x="988861" y="835239"/>
                  <a:pt x="998861" y="852767"/>
                </a:cubicBezTo>
                <a:lnTo>
                  <a:pt x="1018067" y="880346"/>
                </a:lnTo>
                <a:lnTo>
                  <a:pt x="985583" y="871730"/>
                </a:lnTo>
                <a:cubicBezTo>
                  <a:pt x="965693" y="868328"/>
                  <a:pt x="945802" y="866773"/>
                  <a:pt x="926197" y="867062"/>
                </a:cubicBezTo>
                <a:cubicBezTo>
                  <a:pt x="929316" y="886420"/>
                  <a:pt x="934301" y="905738"/>
                  <a:pt x="941106" y="924736"/>
                </a:cubicBezTo>
                <a:lnTo>
                  <a:pt x="955230" y="955231"/>
                </a:lnTo>
                <a:lnTo>
                  <a:pt x="924736" y="941105"/>
                </a:lnTo>
                <a:cubicBezTo>
                  <a:pt x="905739" y="934301"/>
                  <a:pt x="886420" y="929316"/>
                  <a:pt x="867062" y="926196"/>
                </a:cubicBezTo>
                <a:cubicBezTo>
                  <a:pt x="866773" y="945801"/>
                  <a:pt x="868328" y="965692"/>
                  <a:pt x="871730" y="985583"/>
                </a:cubicBezTo>
                <a:lnTo>
                  <a:pt x="881237" y="1021426"/>
                </a:lnTo>
                <a:lnTo>
                  <a:pt x="798559" y="974163"/>
                </a:lnTo>
                <a:cubicBezTo>
                  <a:pt x="794870" y="993421"/>
                  <a:pt x="792946" y="1013280"/>
                  <a:pt x="792843" y="1033459"/>
                </a:cubicBezTo>
                <a:lnTo>
                  <a:pt x="795980" y="1070407"/>
                </a:lnTo>
                <a:lnTo>
                  <a:pt x="722766" y="1009507"/>
                </a:lnTo>
                <a:cubicBezTo>
                  <a:pt x="715790" y="1027830"/>
                  <a:pt x="710446" y="1047053"/>
                  <a:pt x="706840" y="1066907"/>
                </a:cubicBezTo>
                <a:lnTo>
                  <a:pt x="703827" y="1100380"/>
                </a:lnTo>
                <a:lnTo>
                  <a:pt x="684480" y="1072899"/>
                </a:lnTo>
                <a:cubicBezTo>
                  <a:pt x="671430" y="1057508"/>
                  <a:pt x="657192" y="1043531"/>
                  <a:pt x="641988" y="1031150"/>
                </a:cubicBezTo>
                <a:cubicBezTo>
                  <a:pt x="631934" y="1047985"/>
                  <a:pt x="623336" y="1065989"/>
                  <a:pt x="616336" y="1084915"/>
                </a:cubicBezTo>
                <a:lnTo>
                  <a:pt x="607556" y="1117355"/>
                </a:lnTo>
                <a:lnTo>
                  <a:pt x="593275" y="1086932"/>
                </a:lnTo>
                <a:cubicBezTo>
                  <a:pt x="583096" y="1069509"/>
                  <a:pt x="571501" y="1053271"/>
                  <a:pt x="558678" y="1038439"/>
                </a:cubicBezTo>
                <a:cubicBezTo>
                  <a:pt x="545854" y="1053271"/>
                  <a:pt x="534259" y="1069508"/>
                  <a:pt x="524080" y="1086931"/>
                </a:cubicBezTo>
                <a:lnTo>
                  <a:pt x="509800" y="1117354"/>
                </a:lnTo>
                <a:lnTo>
                  <a:pt x="501019" y="1084915"/>
                </a:lnTo>
                <a:cubicBezTo>
                  <a:pt x="494020" y="1065988"/>
                  <a:pt x="485422" y="1047985"/>
                  <a:pt x="475369" y="1031151"/>
                </a:cubicBezTo>
                <a:cubicBezTo>
                  <a:pt x="460165" y="1043532"/>
                  <a:pt x="445926" y="1057508"/>
                  <a:pt x="432876" y="1072898"/>
                </a:cubicBezTo>
                <a:lnTo>
                  <a:pt x="413529" y="1100382"/>
                </a:lnTo>
                <a:lnTo>
                  <a:pt x="410514" y="1066908"/>
                </a:lnTo>
                <a:cubicBezTo>
                  <a:pt x="406908" y="1047053"/>
                  <a:pt x="401566" y="1027831"/>
                  <a:pt x="394589" y="1009506"/>
                </a:cubicBezTo>
                <a:cubicBezTo>
                  <a:pt x="377466" y="1019058"/>
                  <a:pt x="361017" y="1030350"/>
                  <a:pt x="345493" y="1043241"/>
                </a:cubicBezTo>
                <a:lnTo>
                  <a:pt x="321668" y="1066945"/>
                </a:lnTo>
                <a:lnTo>
                  <a:pt x="324512" y="1033458"/>
                </a:lnTo>
                <a:cubicBezTo>
                  <a:pt x="324409" y="1013280"/>
                  <a:pt x="322485" y="993421"/>
                  <a:pt x="318796" y="974164"/>
                </a:cubicBezTo>
                <a:cubicBezTo>
                  <a:pt x="300275" y="980597"/>
                  <a:pt x="282115" y="988861"/>
                  <a:pt x="264588" y="998861"/>
                </a:cubicBezTo>
                <a:lnTo>
                  <a:pt x="237009" y="1018067"/>
                </a:lnTo>
                <a:lnTo>
                  <a:pt x="245625" y="985583"/>
                </a:lnTo>
                <a:cubicBezTo>
                  <a:pt x="249026" y="965692"/>
                  <a:pt x="250582" y="945802"/>
                  <a:pt x="250293" y="926196"/>
                </a:cubicBezTo>
                <a:cubicBezTo>
                  <a:pt x="230935" y="929316"/>
                  <a:pt x="211616" y="934301"/>
                  <a:pt x="192619" y="941105"/>
                </a:cubicBezTo>
                <a:lnTo>
                  <a:pt x="162124" y="955230"/>
                </a:lnTo>
                <a:lnTo>
                  <a:pt x="176250" y="924736"/>
                </a:lnTo>
                <a:cubicBezTo>
                  <a:pt x="183053" y="905739"/>
                  <a:pt x="188039" y="886420"/>
                  <a:pt x="191158" y="867062"/>
                </a:cubicBezTo>
                <a:cubicBezTo>
                  <a:pt x="171553" y="866773"/>
                  <a:pt x="151663" y="868328"/>
                  <a:pt x="131772" y="871729"/>
                </a:cubicBezTo>
                <a:lnTo>
                  <a:pt x="99288" y="880346"/>
                </a:lnTo>
                <a:lnTo>
                  <a:pt x="118495" y="852766"/>
                </a:lnTo>
                <a:cubicBezTo>
                  <a:pt x="128494" y="835239"/>
                  <a:pt x="136758" y="817079"/>
                  <a:pt x="143192" y="798558"/>
                </a:cubicBezTo>
                <a:cubicBezTo>
                  <a:pt x="123935" y="794869"/>
                  <a:pt x="104076" y="792946"/>
                  <a:pt x="83897" y="792842"/>
                </a:cubicBezTo>
                <a:lnTo>
                  <a:pt x="50411" y="795685"/>
                </a:lnTo>
                <a:lnTo>
                  <a:pt x="74115" y="771862"/>
                </a:lnTo>
                <a:cubicBezTo>
                  <a:pt x="87006" y="756338"/>
                  <a:pt x="98298" y="739889"/>
                  <a:pt x="107850" y="722765"/>
                </a:cubicBezTo>
                <a:cubicBezTo>
                  <a:pt x="89526" y="715788"/>
                  <a:pt x="70303" y="710446"/>
                  <a:pt x="50448" y="706840"/>
                </a:cubicBezTo>
                <a:lnTo>
                  <a:pt x="16975" y="703826"/>
                </a:lnTo>
                <a:lnTo>
                  <a:pt x="44457" y="684480"/>
                </a:lnTo>
                <a:cubicBezTo>
                  <a:pt x="59848" y="671429"/>
                  <a:pt x="73825" y="657192"/>
                  <a:pt x="86205" y="641988"/>
                </a:cubicBezTo>
                <a:cubicBezTo>
                  <a:pt x="69371" y="631934"/>
                  <a:pt x="51368" y="623335"/>
                  <a:pt x="32441" y="616336"/>
                </a:cubicBezTo>
                <a:lnTo>
                  <a:pt x="0" y="607555"/>
                </a:lnTo>
                <a:lnTo>
                  <a:pt x="30424" y="593275"/>
                </a:lnTo>
                <a:cubicBezTo>
                  <a:pt x="47847" y="583095"/>
                  <a:pt x="64084" y="571500"/>
                  <a:pt x="78916" y="558677"/>
                </a:cubicBezTo>
                <a:cubicBezTo>
                  <a:pt x="64083" y="545854"/>
                  <a:pt x="47846" y="534259"/>
                  <a:pt x="30424" y="524080"/>
                </a:cubicBezTo>
                <a:lnTo>
                  <a:pt x="1" y="509800"/>
                </a:lnTo>
                <a:lnTo>
                  <a:pt x="32441" y="501019"/>
                </a:lnTo>
                <a:cubicBezTo>
                  <a:pt x="51367" y="494020"/>
                  <a:pt x="69371" y="485421"/>
                  <a:pt x="86205" y="475369"/>
                </a:cubicBezTo>
                <a:cubicBezTo>
                  <a:pt x="73825" y="460164"/>
                  <a:pt x="59848" y="445926"/>
                  <a:pt x="44457" y="432875"/>
                </a:cubicBezTo>
                <a:lnTo>
                  <a:pt x="16976" y="413530"/>
                </a:lnTo>
                <a:lnTo>
                  <a:pt x="50449" y="410515"/>
                </a:lnTo>
                <a:cubicBezTo>
                  <a:pt x="70302" y="406909"/>
                  <a:pt x="89526" y="401567"/>
                  <a:pt x="107850" y="394590"/>
                </a:cubicBezTo>
                <a:cubicBezTo>
                  <a:pt x="98298" y="377467"/>
                  <a:pt x="87005" y="361018"/>
                  <a:pt x="74114" y="345493"/>
                </a:cubicBezTo>
                <a:lnTo>
                  <a:pt x="50410" y="321668"/>
                </a:lnTo>
                <a:lnTo>
                  <a:pt x="83898" y="324512"/>
                </a:lnTo>
                <a:cubicBezTo>
                  <a:pt x="104076" y="324409"/>
                  <a:pt x="123935" y="322486"/>
                  <a:pt x="143192" y="318797"/>
                </a:cubicBezTo>
                <a:cubicBezTo>
                  <a:pt x="136758" y="300275"/>
                  <a:pt x="128494" y="282115"/>
                  <a:pt x="118495" y="264588"/>
                </a:cubicBezTo>
                <a:lnTo>
                  <a:pt x="99289" y="237010"/>
                </a:lnTo>
                <a:lnTo>
                  <a:pt x="131773" y="245625"/>
                </a:lnTo>
                <a:cubicBezTo>
                  <a:pt x="151663" y="249028"/>
                  <a:pt x="171554" y="250582"/>
                  <a:pt x="191158" y="250293"/>
                </a:cubicBezTo>
                <a:cubicBezTo>
                  <a:pt x="188040" y="230936"/>
                  <a:pt x="183054" y="211617"/>
                  <a:pt x="176250" y="192620"/>
                </a:cubicBezTo>
                <a:lnTo>
                  <a:pt x="162125" y="162124"/>
                </a:lnTo>
                <a:lnTo>
                  <a:pt x="192619" y="176251"/>
                </a:lnTo>
                <a:cubicBezTo>
                  <a:pt x="211616" y="183054"/>
                  <a:pt x="230935" y="188040"/>
                  <a:pt x="250292" y="191159"/>
                </a:cubicBezTo>
                <a:cubicBezTo>
                  <a:pt x="250581" y="171554"/>
                  <a:pt x="249027" y="151663"/>
                  <a:pt x="245625" y="131774"/>
                </a:cubicBezTo>
                <a:lnTo>
                  <a:pt x="237009" y="99287"/>
                </a:lnTo>
                <a:lnTo>
                  <a:pt x="264588" y="118495"/>
                </a:lnTo>
                <a:cubicBezTo>
                  <a:pt x="282116" y="128494"/>
                  <a:pt x="300275" y="136758"/>
                  <a:pt x="318796" y="143192"/>
                </a:cubicBezTo>
                <a:cubicBezTo>
                  <a:pt x="322486" y="123935"/>
                  <a:pt x="324409" y="104076"/>
                  <a:pt x="324513" y="83897"/>
                </a:cubicBezTo>
                <a:lnTo>
                  <a:pt x="321669" y="50411"/>
                </a:lnTo>
                <a:lnTo>
                  <a:pt x="345493" y="74115"/>
                </a:lnTo>
                <a:cubicBezTo>
                  <a:pt x="361017" y="87006"/>
                  <a:pt x="377466" y="98297"/>
                  <a:pt x="394589" y="107850"/>
                </a:cubicBezTo>
                <a:cubicBezTo>
                  <a:pt x="401566" y="89526"/>
                  <a:pt x="406909" y="70302"/>
                  <a:pt x="410514" y="50448"/>
                </a:cubicBezTo>
                <a:lnTo>
                  <a:pt x="413529" y="16974"/>
                </a:lnTo>
                <a:lnTo>
                  <a:pt x="432877" y="44457"/>
                </a:lnTo>
                <a:cubicBezTo>
                  <a:pt x="445926" y="59848"/>
                  <a:pt x="460165" y="73825"/>
                  <a:pt x="475368" y="86205"/>
                </a:cubicBezTo>
                <a:cubicBezTo>
                  <a:pt x="485422" y="69371"/>
                  <a:pt x="494020" y="51368"/>
                  <a:pt x="501019" y="32441"/>
                </a:cubicBezTo>
                <a:lnTo>
                  <a:pt x="509800" y="1"/>
                </a:lnTo>
                <a:lnTo>
                  <a:pt x="524080" y="30424"/>
                </a:lnTo>
                <a:cubicBezTo>
                  <a:pt x="534259" y="47847"/>
                  <a:pt x="545854" y="64083"/>
                  <a:pt x="558677" y="78916"/>
                </a:cubicBezTo>
                <a:cubicBezTo>
                  <a:pt x="571502" y="64083"/>
                  <a:pt x="583096" y="47846"/>
                  <a:pt x="593275" y="30423"/>
                </a:cubicBezTo>
                <a:lnTo>
                  <a:pt x="607556" y="0"/>
                </a:lnTo>
                <a:close/>
              </a:path>
            </a:pathLst>
          </a:custGeom>
          <a:solidFill>
            <a:srgbClr val="FF0000">
              <a:alpha val="12157"/>
            </a:srgbClr>
          </a:solidFill>
          <a:ln w="9525">
            <a:solidFill>
              <a:srgbClr val="FF0000"/>
            </a:solidFill>
            <a:round/>
            <a:headEnd/>
            <a:tailEnd/>
          </a:ln>
        </p:spPr>
        <p:txBody>
          <a:bodyPr/>
          <a:lstStyle/>
          <a:p>
            <a:pPr eaLnBrk="0" hangingPunct="0"/>
            <a:endParaRPr lang="zh-CN" altLang="en-US" sz="2000">
              <a:ea typeface="黑体" pitchFamily="49"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8230"/>
                                        </p:tgtEl>
                                        <p:attrNameLst>
                                          <p:attrName>style.visibility</p:attrName>
                                        </p:attrNameLst>
                                      </p:cBhvr>
                                      <p:to>
                                        <p:strVal val="visible"/>
                                      </p:to>
                                    </p:set>
                                    <p:animEffect transition="in" filter="slide(fromLeft)">
                                      <p:cBhvr>
                                        <p:cTn id="7" dur="500"/>
                                        <p:tgtEl>
                                          <p:spTgt spid="8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p:cNvSpPr>
          <p:nvPr>
            <p:ph idx="1"/>
          </p:nvPr>
        </p:nvSpPr>
        <p:spPr/>
        <p:txBody>
          <a:bodyPr/>
          <a:lstStyle/>
          <a:p>
            <a:pPr>
              <a:buFontTx/>
              <a:buNone/>
            </a:pPr>
            <a:r>
              <a:rPr lang="zh-CN" altLang="en-US" smtClean="0"/>
              <a:t>三、市场调查方案的可行性分析与评价</a:t>
            </a:r>
          </a:p>
          <a:p>
            <a:pPr>
              <a:buFontTx/>
              <a:buNone/>
            </a:pPr>
            <a:r>
              <a:rPr lang="en-US" altLang="zh-CN" smtClean="0"/>
              <a:t>   1. </a:t>
            </a:r>
            <a:r>
              <a:rPr lang="zh-CN" altLang="en-US" smtClean="0"/>
              <a:t>调查方案可行性分析的方法 </a:t>
            </a:r>
          </a:p>
          <a:p>
            <a:pPr>
              <a:buFontTx/>
              <a:buNone/>
            </a:pPr>
            <a:r>
              <a:rPr lang="zh-CN" altLang="en-US" smtClean="0"/>
              <a:t>  （</a:t>
            </a:r>
            <a:r>
              <a:rPr lang="en-US" altLang="zh-CN" smtClean="0"/>
              <a:t>1</a:t>
            </a:r>
            <a:r>
              <a:rPr lang="zh-CN" altLang="en-US" smtClean="0"/>
              <a:t>）逻辑分析法</a:t>
            </a:r>
          </a:p>
          <a:p>
            <a:r>
              <a:rPr lang="zh-CN" altLang="en-US" smtClean="0"/>
              <a:t>逻辑分析法是指从正常的逻辑的层面对调查策划方案进行把关，考察其是否符合逻辑和常理。 </a:t>
            </a:r>
          </a:p>
          <a:p>
            <a:pPr>
              <a:buFontTx/>
              <a:buNone/>
            </a:pPr>
            <a:r>
              <a:rPr lang="zh-CN" altLang="en-US" smtClean="0"/>
              <a:t>  （</a:t>
            </a:r>
            <a:r>
              <a:rPr lang="en-US" altLang="zh-CN" smtClean="0"/>
              <a:t>2</a:t>
            </a:r>
            <a:r>
              <a:rPr lang="zh-CN" altLang="en-US" smtClean="0"/>
              <a:t>）试点调查法</a:t>
            </a:r>
          </a:p>
          <a:p>
            <a:r>
              <a:rPr lang="zh-CN" altLang="en-US" smtClean="0"/>
              <a:t>试点调查法是小范围地选择部分调查单位进行试验性调查，对调查方案进行实地检验，以确定市场调查策划方案的可行性。 </a:t>
            </a:r>
          </a:p>
        </p:txBody>
      </p:sp>
      <p:sp>
        <p:nvSpPr>
          <p:cNvPr id="4915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p:cNvSpPr>
          <p:nvPr>
            <p:ph idx="1"/>
          </p:nvPr>
        </p:nvSpPr>
        <p:spPr/>
        <p:txBody>
          <a:bodyPr/>
          <a:lstStyle/>
          <a:p>
            <a:pPr>
              <a:buFontTx/>
              <a:buNone/>
            </a:pPr>
            <a:r>
              <a:rPr lang="zh-CN" altLang="en-US" smtClean="0"/>
              <a:t>三、市场调查方案的可行性分析与评价</a:t>
            </a:r>
          </a:p>
          <a:p>
            <a:pPr>
              <a:buFontTx/>
              <a:buNone/>
            </a:pPr>
            <a:r>
              <a:rPr lang="en-US" altLang="zh-CN" smtClean="0"/>
              <a:t>   1. </a:t>
            </a:r>
            <a:r>
              <a:rPr lang="zh-CN" altLang="en-US" smtClean="0"/>
              <a:t>调查方案可行性分析的方法 </a:t>
            </a:r>
          </a:p>
          <a:p>
            <a:pPr>
              <a:buFontTx/>
              <a:buNone/>
            </a:pPr>
            <a:r>
              <a:rPr lang="zh-CN" altLang="en-US" smtClean="0"/>
              <a:t>  （</a:t>
            </a:r>
            <a:r>
              <a:rPr lang="en-US" altLang="zh-CN" smtClean="0"/>
              <a:t>3</a:t>
            </a:r>
            <a:r>
              <a:rPr lang="zh-CN" altLang="en-US" smtClean="0"/>
              <a:t>）试点调查法</a:t>
            </a:r>
          </a:p>
          <a:p>
            <a:r>
              <a:rPr lang="zh-CN" altLang="en-US" smtClean="0"/>
              <a:t>试点调查具备比较突出的作用：</a:t>
            </a:r>
          </a:p>
          <a:p>
            <a:pPr>
              <a:buFontTx/>
              <a:buNone/>
            </a:pPr>
            <a:r>
              <a:rPr lang="zh-CN" altLang="en-US" smtClean="0"/>
              <a:t>	 ①试点调查的目的在于对调查方案进行实地检验。</a:t>
            </a:r>
          </a:p>
          <a:p>
            <a:pPr>
              <a:buFontTx/>
              <a:buNone/>
            </a:pPr>
            <a:r>
              <a:rPr lang="zh-CN" altLang="en-US" smtClean="0"/>
              <a:t>	 ②试点调查还可以理解成实战前的演习，可以让我们在大规模推广应用之前及时了解我们的调查工作哪些是合理的、哪些是我们工作的薄弱环节。 </a:t>
            </a:r>
          </a:p>
        </p:txBody>
      </p:sp>
      <p:sp>
        <p:nvSpPr>
          <p:cNvPr id="5017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p:cNvSpPr>
          <p:nvPr>
            <p:ph idx="1"/>
          </p:nvPr>
        </p:nvSpPr>
        <p:spPr/>
        <p:txBody>
          <a:bodyPr/>
          <a:lstStyle/>
          <a:p>
            <a:pPr>
              <a:buFontTx/>
              <a:buNone/>
            </a:pPr>
            <a:r>
              <a:rPr lang="zh-CN" altLang="en-US" smtClean="0"/>
              <a:t>三、市场调查方案的可行性分析与评价</a:t>
            </a:r>
          </a:p>
          <a:p>
            <a:pPr>
              <a:buFontTx/>
              <a:buNone/>
            </a:pPr>
            <a:r>
              <a:rPr lang="en-US" altLang="zh-CN" smtClean="0"/>
              <a:t>   2. </a:t>
            </a:r>
            <a:r>
              <a:rPr lang="zh-CN" altLang="en-US" smtClean="0"/>
              <a:t>调查方案模拟实施</a:t>
            </a:r>
          </a:p>
          <a:p>
            <a:r>
              <a:rPr lang="zh-CN" altLang="en-US" smtClean="0"/>
              <a:t>模拟调查结果的分析非常重要，是下一步正式大规模调查工作成败的关键。 </a:t>
            </a:r>
          </a:p>
          <a:p>
            <a:pPr>
              <a:buFontTx/>
              <a:buNone/>
            </a:pPr>
            <a:r>
              <a:rPr lang="en-US" altLang="zh-CN" smtClean="0"/>
              <a:t>   3. </a:t>
            </a:r>
            <a:r>
              <a:rPr lang="zh-CN" altLang="en-US" smtClean="0"/>
              <a:t>调查方案设计的总体评价</a:t>
            </a:r>
          </a:p>
          <a:p>
            <a:r>
              <a:rPr lang="zh-CN" altLang="en-US" smtClean="0"/>
              <a:t>市场调查方案设计的总体评价涉及以下三个方面：</a:t>
            </a:r>
          </a:p>
          <a:p>
            <a:pPr>
              <a:buFontTx/>
              <a:buNone/>
            </a:pPr>
            <a:r>
              <a:rPr lang="zh-CN" altLang="en-US" smtClean="0"/>
              <a:t>	（</a:t>
            </a:r>
            <a:r>
              <a:rPr lang="en-US" altLang="zh-CN" smtClean="0"/>
              <a:t>1</a:t>
            </a:r>
            <a:r>
              <a:rPr lang="zh-CN" altLang="en-US" smtClean="0"/>
              <a:t>）方案设计是否体现调查目的。</a:t>
            </a:r>
          </a:p>
          <a:p>
            <a:pPr>
              <a:buFontTx/>
              <a:buNone/>
            </a:pPr>
            <a:r>
              <a:rPr lang="zh-CN" altLang="en-US" smtClean="0"/>
              <a:t>	（</a:t>
            </a:r>
            <a:r>
              <a:rPr lang="en-US" altLang="zh-CN" smtClean="0"/>
              <a:t>2</a:t>
            </a:r>
            <a:r>
              <a:rPr lang="zh-CN" altLang="en-US" smtClean="0"/>
              <a:t>）调查方案是否具有可操作性。</a:t>
            </a:r>
            <a:endParaRPr lang="en-US" altLang="zh-CN" smtClean="0"/>
          </a:p>
          <a:p>
            <a:pPr>
              <a:buFontTx/>
              <a:buNone/>
            </a:pPr>
            <a:r>
              <a:rPr lang="zh-CN" altLang="en-US" smtClean="0"/>
              <a:t>	（</a:t>
            </a:r>
            <a:r>
              <a:rPr lang="en-US" altLang="zh-CN" smtClean="0"/>
              <a:t>3</a:t>
            </a:r>
            <a:r>
              <a:rPr lang="zh-CN" altLang="en-US" smtClean="0"/>
              <a:t>）方案是否科学和完整。 </a:t>
            </a:r>
          </a:p>
        </p:txBody>
      </p:sp>
      <p:sp>
        <p:nvSpPr>
          <p:cNvPr id="5120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第三节  市场调查的策划方案</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3"/>
          <p:cNvSpPr>
            <a:spLocks noGrp="1"/>
          </p:cNvSpPr>
          <p:nvPr>
            <p:ph idx="1"/>
          </p:nvPr>
        </p:nvSpPr>
        <p:spPr/>
        <p:txBody>
          <a:bodyPr/>
          <a:lstStyle/>
          <a:p>
            <a:pPr>
              <a:buFontTx/>
              <a:buNone/>
            </a:pPr>
            <a:r>
              <a:rPr lang="zh-CN" altLang="en-US" sz="2000" smtClean="0"/>
              <a:t>     汉瑞吉饭馆：筛选性调查问卷调查策划案</a:t>
            </a:r>
          </a:p>
          <a:p>
            <a:r>
              <a:rPr lang="zh-CN" altLang="en-US" sz="2000" smtClean="0"/>
              <a:t>背景：汉瑞吉饭馆（</a:t>
            </a:r>
            <a:r>
              <a:rPr lang="en-US" altLang="zh-CN" sz="2000" smtClean="0"/>
              <a:t>Heritage Restaurants</a:t>
            </a:r>
            <a:r>
              <a:rPr lang="zh-CN" altLang="en-US" sz="2000" smtClean="0"/>
              <a:t>），“概念饭店”的创始者，正在探索包括新的零售饭馆创意在内的各种长期发展战略。它已经开发了用以检测的两个完整的饭店创意，即罗欣咖啡馆（</a:t>
            </a:r>
            <a:r>
              <a:rPr lang="en-US" altLang="zh-CN" sz="2000" smtClean="0"/>
              <a:t>Roxann’s Cafe</a:t>
            </a:r>
            <a:r>
              <a:rPr lang="zh-CN" altLang="en-US" sz="2000" smtClean="0"/>
              <a:t>）和大艾尔饭店（</a:t>
            </a:r>
            <a:r>
              <a:rPr lang="en-US" altLang="zh-CN" sz="2000" smtClean="0"/>
              <a:t>Big AL’s</a:t>
            </a:r>
            <a:r>
              <a:rPr lang="zh-CN" altLang="en-US" sz="2000" smtClean="0"/>
              <a:t>）。</a:t>
            </a:r>
          </a:p>
          <a:p>
            <a:r>
              <a:rPr lang="zh-CN" altLang="en-US" sz="2000" smtClean="0"/>
              <a:t>目的：调查的目的是向汉瑞吉饭馆提供顾客对创意的理解和对每个创意可行性的评估。这些信息将用于挑选一个合适的创意进行市场检测。</a:t>
            </a:r>
          </a:p>
          <a:p>
            <a:r>
              <a:rPr lang="zh-CN" altLang="en-US" sz="2000" smtClean="0"/>
              <a:t>调研的具体目标包括：</a:t>
            </a:r>
          </a:p>
          <a:p>
            <a:pPr lvl="1">
              <a:buFontTx/>
              <a:buNone/>
            </a:pPr>
            <a:r>
              <a:rPr lang="en-US" altLang="zh-CN" smtClean="0"/>
              <a:t>——</a:t>
            </a:r>
            <a:r>
              <a:rPr lang="zh-CN" altLang="en-US" smtClean="0"/>
              <a:t>店铺设计创意。评估顾客对于每一组备选店铺的创意的反应及偏好。</a:t>
            </a:r>
          </a:p>
          <a:p>
            <a:pPr lvl="1">
              <a:buFontTx/>
              <a:buNone/>
            </a:pPr>
            <a:r>
              <a:rPr lang="en-US" altLang="zh-CN" smtClean="0"/>
              <a:t>——</a:t>
            </a:r>
            <a:r>
              <a:rPr lang="zh-CN" altLang="en-US" smtClean="0"/>
              <a:t>对创意的兴趣。调查那些有一定兴趣并可能经常光顾店铺的人，收集他们对饭店创意、名称、标识的反应及喜爱程度。</a:t>
            </a:r>
          </a:p>
          <a:p>
            <a:pPr lvl="1">
              <a:buFontTx/>
              <a:buNone/>
            </a:pPr>
            <a:r>
              <a:rPr lang="en-US" altLang="zh-CN" smtClean="0"/>
              <a:t>——</a:t>
            </a:r>
            <a:r>
              <a:rPr lang="zh-CN" altLang="en-US" smtClean="0"/>
              <a:t>生活方式。运用</a:t>
            </a:r>
            <a:r>
              <a:rPr lang="en-US" altLang="zh-CN" smtClean="0"/>
              <a:t>PRIZM</a:t>
            </a:r>
            <a:r>
              <a:rPr lang="zh-CN" altLang="en-US" smtClean="0"/>
              <a:t>或</a:t>
            </a:r>
            <a:r>
              <a:rPr lang="en-US" altLang="zh-CN" smtClean="0"/>
              <a:t>VALSⅡ</a:t>
            </a:r>
            <a:r>
              <a:rPr lang="zh-CN" altLang="en-US" smtClean="0"/>
              <a:t>中的分类法，将调查对象划分为不同的生活方式群体，目的是为了确定适当的生活方式细分市场战略。</a:t>
            </a:r>
          </a:p>
          <a:p>
            <a:pPr lvl="1">
              <a:buFontTx/>
              <a:buNone/>
            </a:pPr>
            <a:r>
              <a:rPr lang="en-US" altLang="zh-CN" smtClean="0"/>
              <a:t>——</a:t>
            </a:r>
            <a:r>
              <a:rPr lang="zh-CN" altLang="en-US" smtClean="0"/>
              <a:t>人口统计。收集有关每个调查对象的详细的人口统计数据。</a:t>
            </a:r>
          </a:p>
          <a:p>
            <a:pPr lvl="1">
              <a:buFontTx/>
              <a:buNone/>
            </a:pPr>
            <a:r>
              <a:rPr lang="en-US" altLang="zh-CN" smtClean="0"/>
              <a:t>——</a:t>
            </a:r>
            <a:r>
              <a:rPr lang="zh-CN" altLang="en-US" smtClean="0"/>
              <a:t>方法：在确定目标群体后，通过电话调查得到定量调研报告。</a:t>
            </a:r>
          </a:p>
        </p:txBody>
      </p:sp>
      <p:sp>
        <p:nvSpPr>
          <p:cNvPr id="6349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案例分析</a:t>
            </a: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汉瑞吉饭馆 </a:t>
            </a:r>
            <a:r>
              <a:rPr lang="en-US" altLang="zh-CN" sz="4100" b="1">
                <a:effectLst>
                  <a:outerShdw blurRad="31750" dist="25400" dir="5400000" algn="tl" rotWithShape="0">
                    <a:srgbClr val="000000">
                      <a:alpha val="25000"/>
                    </a:srgbClr>
                  </a:outerShdw>
                </a:effectLst>
              </a:rPr>
              <a:t> </a:t>
            </a:r>
            <a:endParaRPr lang="zh-CN" altLang="en-US" sz="4100" b="1">
              <a:effectLst>
                <a:outerShdw blurRad="31750" dist="25400" dir="5400000" algn="tl" rotWithShape="0">
                  <a:srgbClr val="000000">
                    <a:alpha val="25000"/>
                  </a:srgbClr>
                </a:outerShdw>
              </a:effectLs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p:cNvSpPr>
          <p:nvPr>
            <p:ph idx="1"/>
          </p:nvPr>
        </p:nvSpPr>
        <p:spPr/>
        <p:txBody>
          <a:bodyPr/>
          <a:lstStyle/>
          <a:p>
            <a:pPr lvl="1">
              <a:lnSpc>
                <a:spcPct val="80000"/>
              </a:lnSpc>
              <a:buFontTx/>
              <a:buNone/>
            </a:pPr>
            <a:r>
              <a:rPr lang="en-US" altLang="zh-CN" smtClean="0"/>
              <a:t>——</a:t>
            </a:r>
            <a:r>
              <a:rPr lang="zh-CN" altLang="en-US" smtClean="0"/>
              <a:t>综述。这个阶段的调研包括三个调查步骤：</a:t>
            </a:r>
          </a:p>
          <a:p>
            <a:pPr lvl="2">
              <a:lnSpc>
                <a:spcPct val="80000"/>
              </a:lnSpc>
            </a:pPr>
            <a:r>
              <a:rPr lang="zh-CN" altLang="en-US" sz="2000" smtClean="0"/>
              <a:t>初步电话访谈。第一步是对</a:t>
            </a:r>
            <a:r>
              <a:rPr lang="en-US" altLang="zh-CN" sz="2000" smtClean="0"/>
              <a:t>PRIZM</a:t>
            </a:r>
            <a:r>
              <a:rPr lang="zh-CN" altLang="en-US" sz="2000" smtClean="0"/>
              <a:t>中的</a:t>
            </a:r>
            <a:r>
              <a:rPr lang="en-US" altLang="zh-CN" sz="2000" smtClean="0"/>
              <a:t>10</a:t>
            </a:r>
            <a:r>
              <a:rPr lang="zh-CN" altLang="en-US" sz="2000" smtClean="0"/>
              <a:t>个生活方式群体进行随机调查。</a:t>
            </a:r>
          </a:p>
          <a:p>
            <a:pPr lvl="2">
              <a:lnSpc>
                <a:spcPct val="80000"/>
              </a:lnSpc>
            </a:pPr>
            <a:r>
              <a:rPr lang="zh-CN" altLang="en-US" sz="2000" smtClean="0"/>
              <a:t>邮寄。店铺的设计方案、陈设方案、产品样品和菜单，有组织地邮寄给那些同意参加第二阶段调查的人。调查对象在访谈后的三天内接到邮包。包裹中另附</a:t>
            </a:r>
            <a:r>
              <a:rPr lang="en-US" altLang="zh-CN" sz="2000" smtClean="0"/>
              <a:t>2</a:t>
            </a:r>
            <a:r>
              <a:rPr lang="zh-CN" altLang="en-US" sz="2000" smtClean="0"/>
              <a:t>美元以示感谢。</a:t>
            </a:r>
          </a:p>
          <a:p>
            <a:pPr lvl="2">
              <a:lnSpc>
                <a:spcPct val="80000"/>
              </a:lnSpc>
            </a:pPr>
            <a:r>
              <a:rPr lang="zh-CN" altLang="en-US" sz="2000" smtClean="0"/>
              <a:t>创意评估电话访谈。在调查对象收到包裹后，调查人员将再次联系那些适于参加创意评估访谈的人。这次访谈的重点在于发现零售创意的最佳选择。</a:t>
            </a:r>
          </a:p>
          <a:p>
            <a:pPr lvl="1">
              <a:lnSpc>
                <a:spcPct val="80000"/>
              </a:lnSpc>
              <a:buFontTx/>
              <a:buNone/>
            </a:pPr>
            <a:r>
              <a:rPr lang="en-US" altLang="zh-CN" smtClean="0"/>
              <a:t>——PRIZM</a:t>
            </a:r>
            <a:r>
              <a:rPr lang="zh-CN" altLang="en-US" smtClean="0"/>
              <a:t>生活方式群体。筛选调查对象名单，使之只包括</a:t>
            </a:r>
            <a:r>
              <a:rPr lang="en-US" altLang="zh-CN" smtClean="0"/>
              <a:t>10</a:t>
            </a:r>
            <a:r>
              <a:rPr lang="zh-CN" altLang="en-US" smtClean="0"/>
              <a:t>个</a:t>
            </a:r>
            <a:r>
              <a:rPr lang="en-US" altLang="zh-CN" smtClean="0"/>
              <a:t>PRIZM</a:t>
            </a:r>
            <a:r>
              <a:rPr lang="zh-CN" altLang="en-US" smtClean="0"/>
              <a:t>生活方式群体中的成员。这些群体被汉瑞吉饭馆选项为零售创意检测目标对象的代表。后面将讨论这</a:t>
            </a:r>
            <a:r>
              <a:rPr lang="en-US" altLang="zh-CN" smtClean="0"/>
              <a:t>10</a:t>
            </a:r>
            <a:r>
              <a:rPr lang="zh-CN" altLang="en-US" smtClean="0"/>
              <a:t>个群体。名单中所包括的均为年收入在</a:t>
            </a:r>
            <a:r>
              <a:rPr lang="en-US" altLang="zh-CN" smtClean="0"/>
              <a:t>25 000</a:t>
            </a:r>
            <a:r>
              <a:rPr lang="zh-CN" altLang="en-US" smtClean="0"/>
              <a:t>美元以上的家庭。</a:t>
            </a:r>
          </a:p>
          <a:p>
            <a:pPr>
              <a:lnSpc>
                <a:spcPct val="80000"/>
              </a:lnSpc>
            </a:pPr>
            <a:endParaRPr lang="zh-CN" altLang="en-US" sz="2000" b="1" smtClean="0">
              <a:solidFill>
                <a:schemeClr val="bg2"/>
              </a:solidFill>
            </a:endParaRPr>
          </a:p>
        </p:txBody>
      </p:sp>
      <p:sp>
        <p:nvSpPr>
          <p:cNvPr id="6451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案例分析</a:t>
            </a: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汉瑞吉饭馆</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p:cNvSpPr>
          <p:nvPr>
            <p:ph idx="1"/>
          </p:nvPr>
        </p:nvSpPr>
        <p:spPr/>
        <p:txBody>
          <a:bodyPr/>
          <a:lstStyle/>
          <a:p>
            <a:pPr lvl="1">
              <a:lnSpc>
                <a:spcPct val="80000"/>
              </a:lnSpc>
              <a:buFontTx/>
              <a:buNone/>
              <a:defRPr/>
            </a:pPr>
            <a:endParaRPr lang="zh-CN" altLang="en-US" dirty="0"/>
          </a:p>
          <a:p>
            <a:pPr lvl="1">
              <a:lnSpc>
                <a:spcPct val="80000"/>
              </a:lnSpc>
              <a:buFontTx/>
              <a:buNone/>
              <a:defRPr/>
            </a:pPr>
            <a:r>
              <a:rPr lang="en-US" altLang="zh-CN" dirty="0"/>
              <a:t>——</a:t>
            </a:r>
            <a:r>
              <a:rPr lang="zh-CN" altLang="en-US" dirty="0"/>
              <a:t>初步电话访谈。初步电话访谈的设计将实现目标</a:t>
            </a:r>
            <a:r>
              <a:rPr lang="en-US" altLang="zh-CN" dirty="0"/>
              <a:t>3</a:t>
            </a:r>
            <a:r>
              <a:rPr lang="zh-CN" altLang="en-US" dirty="0"/>
              <a:t>和</a:t>
            </a:r>
            <a:r>
              <a:rPr lang="en-US" altLang="zh-CN" dirty="0"/>
              <a:t>4</a:t>
            </a:r>
            <a:r>
              <a:rPr lang="zh-CN" altLang="en-US" dirty="0"/>
              <a:t>。后面将有一份调查工具的样本。</a:t>
            </a:r>
          </a:p>
          <a:p>
            <a:pPr lvl="2">
              <a:lnSpc>
                <a:spcPct val="80000"/>
              </a:lnSpc>
              <a:defRPr/>
            </a:pPr>
            <a:r>
              <a:rPr lang="zh-CN" altLang="en-US" sz="2000" dirty="0"/>
              <a:t>抽样规模。同意接收邮件并参加第二阶段访谈的调查对象为</a:t>
            </a:r>
            <a:r>
              <a:rPr lang="en-US" altLang="zh-CN" sz="2000" dirty="0"/>
              <a:t>600</a:t>
            </a:r>
            <a:r>
              <a:rPr lang="zh-CN" altLang="en-US" sz="2000" dirty="0"/>
              <a:t>人。</a:t>
            </a:r>
          </a:p>
          <a:p>
            <a:pPr lvl="2">
              <a:lnSpc>
                <a:spcPct val="80000"/>
              </a:lnSpc>
              <a:defRPr/>
            </a:pPr>
            <a:r>
              <a:rPr lang="zh-CN" altLang="en-US" sz="2000" dirty="0"/>
              <a:t>层次。三个城市分别抽取大致一样多的样本。这些样本是从每个城市</a:t>
            </a:r>
            <a:r>
              <a:rPr lang="en-US" altLang="zh-CN" sz="2000" dirty="0"/>
              <a:t>PRIZM</a:t>
            </a:r>
            <a:r>
              <a:rPr lang="zh-CN" altLang="en-US" sz="2000" dirty="0"/>
              <a:t>群体中抽取的。</a:t>
            </a:r>
          </a:p>
          <a:p>
            <a:pPr lvl="2">
              <a:lnSpc>
                <a:spcPct val="80000"/>
              </a:lnSpc>
              <a:defRPr/>
            </a:pPr>
            <a:r>
              <a:rPr lang="zh-CN" altLang="en-US" sz="2000" dirty="0"/>
              <a:t>抽样误差。对于</a:t>
            </a:r>
            <a:r>
              <a:rPr lang="en-US" altLang="zh-CN" sz="2000" dirty="0"/>
              <a:t>600</a:t>
            </a:r>
            <a:r>
              <a:rPr lang="zh-CN" altLang="en-US" sz="2000" dirty="0"/>
              <a:t>个样本容量，抽样误差为</a:t>
            </a:r>
            <a:r>
              <a:rPr lang="en-US" altLang="zh-CN" sz="2000" dirty="0"/>
              <a:t>±4.1%</a:t>
            </a:r>
            <a:r>
              <a:rPr lang="zh-CN" altLang="en-US" sz="2000" dirty="0"/>
              <a:t>，置信度为</a:t>
            </a:r>
            <a:r>
              <a:rPr lang="en-US" altLang="zh-CN" sz="2000" dirty="0"/>
              <a:t>95%</a:t>
            </a:r>
            <a:r>
              <a:rPr lang="zh-CN" altLang="en-US" sz="2000" dirty="0"/>
              <a:t>。这是以最悲观方差估计为基础的（即</a:t>
            </a:r>
            <a:r>
              <a:rPr lang="en-US" altLang="zh-CN" sz="2000" dirty="0"/>
              <a:t>P=0.5</a:t>
            </a:r>
            <a:r>
              <a:rPr lang="zh-CN" altLang="en-US" sz="2000" dirty="0"/>
              <a:t>）。</a:t>
            </a:r>
          </a:p>
          <a:p>
            <a:pPr lvl="2">
              <a:lnSpc>
                <a:spcPct val="80000"/>
              </a:lnSpc>
              <a:defRPr/>
            </a:pPr>
            <a:r>
              <a:rPr lang="zh-CN" altLang="en-US" sz="2000" dirty="0"/>
              <a:t>调查的进度。</a:t>
            </a:r>
            <a:endParaRPr lang="zh-CN" altLang="ja-JP" sz="2000" dirty="0"/>
          </a:p>
          <a:p>
            <a:pPr lvl="2">
              <a:lnSpc>
                <a:spcPct val="80000"/>
              </a:lnSpc>
              <a:defRPr/>
            </a:pPr>
            <a:endParaRPr lang="zh-CN" altLang="en-GB" sz="2800" dirty="0"/>
          </a:p>
          <a:p>
            <a:pPr>
              <a:lnSpc>
                <a:spcPct val="80000"/>
              </a:lnSpc>
              <a:buFontTx/>
              <a:buNone/>
              <a:defRPr/>
            </a:pPr>
            <a:r>
              <a:rPr lang="zh-CN" altLang="en-GB" b="1" dirty="0">
                <a:solidFill>
                  <a:schemeClr val="bg2"/>
                </a:solidFill>
                <a:effectLst>
                  <a:outerShdw blurRad="38100" dist="38100" dir="2700000" algn="tl">
                    <a:srgbClr val="000000">
                      <a:alpha val="43137"/>
                    </a:srgbClr>
                  </a:outerShdw>
                </a:effectLst>
              </a:rPr>
              <a:t>           思考：该市场调查策划方案是否有不完整的地方？如果有，是什么？</a:t>
            </a:r>
          </a:p>
          <a:p>
            <a:pPr>
              <a:lnSpc>
                <a:spcPct val="80000"/>
              </a:lnSpc>
              <a:defRPr/>
            </a:pPr>
            <a:endParaRPr lang="zh-CN" altLang="en-US" sz="2000" b="1" dirty="0">
              <a:solidFill>
                <a:schemeClr val="bg2"/>
              </a:solidFill>
            </a:endParaRPr>
          </a:p>
        </p:txBody>
      </p:sp>
      <p:sp>
        <p:nvSpPr>
          <p:cNvPr id="6451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案例分析</a:t>
            </a: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汉瑞吉饭馆</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p:cNvSpPr>
          <p:nvPr>
            <p:ph idx="1"/>
          </p:nvPr>
        </p:nvSpPr>
        <p:spPr/>
        <p:txBody>
          <a:bodyPr/>
          <a:lstStyle/>
          <a:p>
            <a:r>
              <a:rPr lang="zh-CN" altLang="en-US" smtClean="0"/>
              <a:t>市场调查策划的概念、内容</a:t>
            </a:r>
          </a:p>
          <a:p>
            <a:r>
              <a:rPr lang="zh-CN" altLang="en-US" smtClean="0"/>
              <a:t>市场调查策划时实现的转化 </a:t>
            </a:r>
          </a:p>
          <a:p>
            <a:r>
              <a:rPr lang="zh-CN" altLang="en-US" smtClean="0"/>
              <a:t>市场调查策划方案的作用 </a:t>
            </a:r>
          </a:p>
          <a:p>
            <a:r>
              <a:rPr lang="zh-CN" altLang="en-US" smtClean="0"/>
              <a:t>市场调查方案的主要内容</a:t>
            </a:r>
            <a:endParaRPr lang="en-US" altLang="zh-CN" smtClean="0"/>
          </a:p>
        </p:txBody>
      </p:sp>
      <p:sp>
        <p:nvSpPr>
          <p:cNvPr id="6246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本章小结</a:t>
            </a:r>
            <a:r>
              <a:rPr lang="en-US" altLang="zh-CN" sz="4100" b="1">
                <a:effectLst>
                  <a:outerShdw blurRad="31750" dist="25400" dir="5400000" algn="tl" rotWithShape="0">
                    <a:srgbClr val="000000">
                      <a:alpha val="25000"/>
                    </a:srgbClr>
                  </a:outerShdw>
                </a:effectLst>
              </a:rPr>
              <a:t>】 </a:t>
            </a:r>
            <a:endParaRPr lang="zh-CN" altLang="en-US" sz="4100" b="1">
              <a:effectLst>
                <a:outerShdw blurRad="31750" dist="25400" dir="5400000" algn="tl" rotWithShape="0">
                  <a:srgbClr val="000000">
                    <a:alpha val="25000"/>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p:cNvSpPr>
          <p:nvPr>
            <p:ph idx="1"/>
          </p:nvPr>
        </p:nvSpPr>
        <p:spPr/>
        <p:txBody>
          <a:bodyPr/>
          <a:lstStyle/>
          <a:p>
            <a:r>
              <a:rPr lang="zh-CN" altLang="en-US" smtClean="0"/>
              <a:t>认识市场调查策划的作用</a:t>
            </a:r>
            <a:endParaRPr lang="en-US" altLang="zh-CN" smtClean="0"/>
          </a:p>
          <a:p>
            <a:r>
              <a:rPr lang="zh-CN" altLang="en-US" smtClean="0"/>
              <a:t>理解市场调查策划课题的界定</a:t>
            </a:r>
          </a:p>
          <a:p>
            <a:r>
              <a:rPr lang="zh-CN" altLang="en-US" smtClean="0"/>
              <a:t>掌握市场调查策划的主要内容及其制定的步骤</a:t>
            </a:r>
          </a:p>
          <a:p>
            <a:r>
              <a:rPr lang="zh-CN" altLang="en-US" smtClean="0"/>
              <a:t>理解并掌握市场调查策划方案可行性评价的方法和意义</a:t>
            </a:r>
          </a:p>
        </p:txBody>
      </p:sp>
      <p:sp>
        <p:nvSpPr>
          <p:cNvPr id="3379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a:effectLst>
                  <a:outerShdw blurRad="31750" dist="25400" dir="5400000" algn="tl" rotWithShape="0">
                    <a:srgbClr val="000000">
                      <a:alpha val="25000"/>
                    </a:srgbClr>
                  </a:outerShdw>
                </a:effectLst>
              </a:rPr>
              <a:t>【</a:t>
            </a:r>
            <a:r>
              <a:rPr lang="zh-CN" altLang="en-US" sz="4100" b="1">
                <a:effectLst>
                  <a:outerShdw blurRad="31750" dist="25400" dir="5400000" algn="tl" rotWithShape="0">
                    <a:srgbClr val="000000">
                      <a:alpha val="25000"/>
                    </a:srgbClr>
                  </a:outerShdw>
                </a:effectLst>
              </a:rPr>
              <a:t>学习目的与要求</a:t>
            </a:r>
            <a:r>
              <a:rPr lang="en-US" altLang="zh-CN" sz="4100" b="1">
                <a:effectLst>
                  <a:outerShdw blurRad="31750" dist="25400" dir="5400000" algn="tl" rotWithShape="0">
                    <a:srgbClr val="000000">
                      <a:alpha val="25000"/>
                    </a:srgbClr>
                  </a:outerShdw>
                </a:effectLst>
              </a:rPr>
              <a:t>】</a:t>
            </a:r>
            <a:endParaRPr lang="zh-CN" altLang="en-US" sz="4100" b="1">
              <a:effectLst>
                <a:outerShdw blurRad="31750" dist="25400" dir="5400000" algn="tl" rotWithShape="0">
                  <a:srgbClr val="000000">
                    <a:alpha val="25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p:cNvSpPr>
          <p:nvPr>
            <p:ph idx="1"/>
          </p:nvPr>
        </p:nvSpPr>
        <p:spPr/>
        <p:txBody>
          <a:bodyPr/>
          <a:lstStyle/>
          <a:p>
            <a:pPr>
              <a:buFontTx/>
              <a:buNone/>
            </a:pPr>
            <a:r>
              <a:rPr lang="zh-CN" altLang="en-US" smtClean="0"/>
              <a:t>一、市场调查策划的概念 </a:t>
            </a:r>
          </a:p>
          <a:p>
            <a:r>
              <a:rPr lang="zh-CN" altLang="en-US" smtClean="0"/>
              <a:t>市场调查策划就是在市场调查运行之前，根据调查研究的目的，有的放矢地对调查工作的各个方面和全部过程进行全面考虑和计划，制定相应的实施方案和合理的工作程序。 </a:t>
            </a:r>
          </a:p>
          <a:p>
            <a:r>
              <a:rPr lang="zh-CN" altLang="en-US" smtClean="0"/>
              <a:t>包括确定调查课题、调查内容、调查时间，选择恰当的调查方式、方法和进行经费预算等。 </a:t>
            </a:r>
          </a:p>
        </p:txBody>
      </p:sp>
      <p:sp>
        <p:nvSpPr>
          <p:cNvPr id="3481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第一节　市场调查策划的概念和作用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p:cNvSpPr>
          <p:nvPr>
            <p:ph idx="1"/>
          </p:nvPr>
        </p:nvSpPr>
        <p:spPr/>
        <p:txBody>
          <a:bodyPr/>
          <a:lstStyle/>
          <a:p>
            <a:pPr>
              <a:buFontTx/>
              <a:buNone/>
            </a:pPr>
            <a:r>
              <a:rPr lang="zh-CN" altLang="en-US" smtClean="0"/>
              <a:t>二、市场调查策划的作用</a:t>
            </a:r>
            <a:endParaRPr lang="zh-CN" altLang="ja-JP" smtClean="0"/>
          </a:p>
          <a:p>
            <a:r>
              <a:rPr lang="zh-CN" altLang="en-US" smtClean="0"/>
              <a:t>首先，从定性认识到定量认识的转换是市场调查策划的基本作用。</a:t>
            </a:r>
          </a:p>
          <a:p>
            <a:r>
              <a:rPr lang="zh-CN" altLang="en-US" smtClean="0"/>
              <a:t>其次，市场调查策划还起着全面的统一协调的作用。</a:t>
            </a:r>
          </a:p>
        </p:txBody>
      </p:sp>
      <p:sp>
        <p:nvSpPr>
          <p:cNvPr id="3584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第一节　市场调查策划的概念和作用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p:cNvSpPr>
          <p:nvPr>
            <p:ph idx="1"/>
          </p:nvPr>
        </p:nvSpPr>
        <p:spPr/>
        <p:txBody>
          <a:bodyPr/>
          <a:lstStyle/>
          <a:p>
            <a:pPr>
              <a:buFontTx/>
              <a:buNone/>
            </a:pPr>
            <a:r>
              <a:rPr lang="zh-CN" altLang="en-US" smtClean="0"/>
              <a:t>三、市场调查策划的原则</a:t>
            </a:r>
            <a:endParaRPr lang="zh-CN" altLang="ja-JP" smtClean="0"/>
          </a:p>
          <a:p>
            <a:pPr>
              <a:buFontTx/>
              <a:buNone/>
            </a:pPr>
            <a:r>
              <a:rPr lang="zh-CN" altLang="en-US" smtClean="0"/>
              <a:t>（一） 科学性原则</a:t>
            </a:r>
          </a:p>
          <a:p>
            <a:pPr>
              <a:buFontTx/>
              <a:buNone/>
            </a:pPr>
            <a:r>
              <a:rPr lang="zh-CN" altLang="en-US" smtClean="0"/>
              <a:t>（二） 可行性原则</a:t>
            </a:r>
          </a:p>
          <a:p>
            <a:pPr>
              <a:buFontTx/>
              <a:buNone/>
            </a:pPr>
            <a:r>
              <a:rPr lang="zh-CN" altLang="en-US" smtClean="0"/>
              <a:t>（三） 有效性原则</a:t>
            </a:r>
          </a:p>
        </p:txBody>
      </p:sp>
      <p:sp>
        <p:nvSpPr>
          <p:cNvPr id="3686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第一节　市场调查策划的概念和作用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p:cNvSpPr>
          <p:nvPr>
            <p:ph idx="1"/>
          </p:nvPr>
        </p:nvSpPr>
        <p:spPr/>
        <p:txBody>
          <a:bodyPr/>
          <a:lstStyle/>
          <a:p>
            <a:pPr>
              <a:buFontTx/>
              <a:buNone/>
            </a:pPr>
            <a:r>
              <a:rPr lang="zh-CN" altLang="en-US" smtClean="0"/>
              <a:t>一、市场调查立题的含义和类型</a:t>
            </a:r>
            <a:endParaRPr lang="zh-CN" altLang="ja-JP" smtClean="0"/>
          </a:p>
          <a:p>
            <a:r>
              <a:rPr lang="zh-CN" altLang="en-US" smtClean="0"/>
              <a:t>调查课题是指一项调查研究所要解决的具体问题和主要问题下的分支问题。 </a:t>
            </a:r>
            <a:endParaRPr lang="zh-CN" altLang="ja-JP" smtClean="0"/>
          </a:p>
          <a:p>
            <a:r>
              <a:rPr lang="zh-CN" altLang="en-US" smtClean="0"/>
              <a:t>调查课题必须被清晰地确定，否则就无法制定市场调查策划的方案。 </a:t>
            </a:r>
            <a:endParaRPr lang="zh-CN" altLang="ja-JP" smtClean="0"/>
          </a:p>
        </p:txBody>
      </p:sp>
      <p:sp>
        <p:nvSpPr>
          <p:cNvPr id="3789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第二节　市场调查立题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p:cNvSpPr>
          <p:nvPr>
            <p:ph idx="1"/>
          </p:nvPr>
        </p:nvSpPr>
        <p:spPr/>
        <p:txBody>
          <a:bodyPr/>
          <a:lstStyle/>
          <a:p>
            <a:pPr>
              <a:buFontTx/>
              <a:buNone/>
            </a:pPr>
            <a:r>
              <a:rPr lang="zh-CN" altLang="en-US" smtClean="0"/>
              <a:t>一、市场调查立题的含义和类型</a:t>
            </a:r>
          </a:p>
          <a:p>
            <a:r>
              <a:rPr lang="zh-CN" altLang="en-US" smtClean="0"/>
              <a:t>按照课题的性质和作用，将市场调查课题进行分类。 </a:t>
            </a:r>
            <a:endParaRPr lang="zh-CN" altLang="ja-JP" smtClean="0"/>
          </a:p>
          <a:p>
            <a:pPr>
              <a:buFontTx/>
              <a:buNone/>
            </a:pPr>
            <a:r>
              <a:rPr lang="zh-CN" altLang="en-US" smtClean="0"/>
              <a:t>（一）按照课题的性质划分</a:t>
            </a:r>
            <a:endParaRPr lang="zh-CN" altLang="ja-JP" smtClean="0"/>
          </a:p>
          <a:p>
            <a:pPr>
              <a:buFontTx/>
              <a:buNone/>
            </a:pPr>
            <a:r>
              <a:rPr lang="zh-CN" altLang="en-US" smtClean="0"/>
              <a:t>	</a:t>
            </a:r>
            <a:r>
              <a:rPr lang="ja-JP" altLang="en-US" smtClean="0">
                <a:ea typeface="MS PGothic" pitchFamily="34" charset="-128"/>
              </a:rPr>
              <a:t>1</a:t>
            </a:r>
            <a:r>
              <a:rPr lang="en-US" altLang="zh-CN" smtClean="0"/>
              <a:t>. </a:t>
            </a:r>
            <a:r>
              <a:rPr lang="zh-CN" altLang="en-US" smtClean="0"/>
              <a:t>理论性调查课题</a:t>
            </a:r>
          </a:p>
          <a:p>
            <a:pPr>
              <a:buFontTx/>
              <a:buNone/>
            </a:pPr>
            <a:r>
              <a:rPr lang="zh-CN" altLang="en-US" smtClean="0"/>
              <a:t>	</a:t>
            </a:r>
            <a:r>
              <a:rPr lang="en-US" altLang="zh-CN" smtClean="0"/>
              <a:t>2. </a:t>
            </a:r>
            <a:r>
              <a:rPr lang="zh-CN" altLang="en-US" smtClean="0"/>
              <a:t>应用型调查课题 </a:t>
            </a:r>
            <a:endParaRPr lang="en-US" altLang="zh-CN" smtClean="0"/>
          </a:p>
          <a:p>
            <a:pPr>
              <a:buFontTx/>
              <a:buNone/>
            </a:pPr>
            <a:r>
              <a:rPr lang="zh-CN" altLang="en-US" smtClean="0"/>
              <a:t>（二）按课题的作用划分</a:t>
            </a:r>
          </a:p>
          <a:p>
            <a:pPr>
              <a:buFontTx/>
              <a:buNone/>
            </a:pPr>
            <a:r>
              <a:rPr lang="zh-CN" altLang="en-US" smtClean="0"/>
              <a:t>	</a:t>
            </a:r>
            <a:r>
              <a:rPr lang="en-US" altLang="zh-CN" smtClean="0"/>
              <a:t>1. </a:t>
            </a:r>
            <a:r>
              <a:rPr lang="zh-CN" altLang="en-US" smtClean="0"/>
              <a:t>探索预测性调查课题</a:t>
            </a:r>
          </a:p>
          <a:p>
            <a:pPr>
              <a:buFontTx/>
              <a:buNone/>
            </a:pPr>
            <a:r>
              <a:rPr lang="zh-CN" altLang="en-US" smtClean="0"/>
              <a:t>	</a:t>
            </a:r>
            <a:r>
              <a:rPr lang="en-US" altLang="zh-CN" smtClean="0"/>
              <a:t>2. </a:t>
            </a:r>
            <a:r>
              <a:rPr lang="zh-CN" altLang="en-US" smtClean="0"/>
              <a:t>描述性调查课题</a:t>
            </a:r>
          </a:p>
          <a:p>
            <a:pPr>
              <a:buFontTx/>
              <a:buNone/>
            </a:pPr>
            <a:r>
              <a:rPr lang="zh-CN" altLang="en-US" smtClean="0"/>
              <a:t>	</a:t>
            </a:r>
            <a:r>
              <a:rPr lang="en-US" altLang="zh-CN" smtClean="0"/>
              <a:t>3. </a:t>
            </a:r>
            <a:r>
              <a:rPr lang="zh-CN" altLang="en-US" smtClean="0"/>
              <a:t>解释性调查课题 </a:t>
            </a:r>
          </a:p>
        </p:txBody>
      </p:sp>
      <p:sp>
        <p:nvSpPr>
          <p:cNvPr id="3891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a:effectLst>
                  <a:outerShdw blurRad="31750" dist="25400" dir="5400000" algn="tl" rotWithShape="0">
                    <a:srgbClr val="000000">
                      <a:alpha val="25000"/>
                    </a:srgbClr>
                  </a:outerShdw>
                </a:effectLst>
              </a:rPr>
              <a:t>第二节　市场调查立题</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占位符 46081"/>
          <p:cNvSpPr>
            <a:spLocks noGrp="1"/>
          </p:cNvSpPr>
          <p:nvPr>
            <p:ph idx="1"/>
          </p:nvPr>
        </p:nvSpPr>
        <p:spPr>
          <a:xfrm>
            <a:off x="273050" y="1600200"/>
            <a:ext cx="8864600" cy="4527550"/>
          </a:xfrm>
        </p:spPr>
        <p:txBody>
          <a:bodyPr/>
          <a:lstStyle/>
          <a:p>
            <a:r>
              <a:rPr lang="zh-CN" altLang="en-US" smtClean="0">
                <a:ea typeface="宋体" charset="-122"/>
              </a:rPr>
              <a:t>        </a:t>
            </a:r>
            <a:r>
              <a:rPr lang="zh-CN" altLang="en-US" smtClean="0"/>
              <a:t>形势的分析对于问题实质是非常必要的，探索性调研帮助诊断问题的各个方面，由此可以保证以后调研项目保持正确方向。</a:t>
            </a:r>
          </a:p>
        </p:txBody>
      </p:sp>
      <p:sp>
        <p:nvSpPr>
          <p:cNvPr id="46083" name="矩形 46082"/>
          <p:cNvSpPr/>
          <p:nvPr/>
        </p:nvSpPr>
        <p:spPr>
          <a:xfrm>
            <a:off x="628650" y="904875"/>
            <a:ext cx="4037013" cy="500063"/>
          </a:xfrm>
          <a:prstGeom prst="rect">
            <a:avLst/>
          </a:prstGeom>
          <a:solidFill>
            <a:srgbClr val="CCFFFF"/>
          </a:solidFill>
          <a:ln w="9525">
            <a:noFill/>
            <a:miter/>
          </a:ln>
          <a:effectLst>
            <a:prstShdw prst="shdw17" dist="17961" dir="2699999">
              <a:srgbClr val="CCFFFF">
                <a:gamma/>
                <a:shade val="60000"/>
                <a:invGamma/>
              </a:srgbClr>
            </a:prstShdw>
          </a:effectLst>
        </p:spPr>
        <p:txBody>
          <a:bodyPr wrap="none" anchor="ctr"/>
          <a:lstStyle/>
          <a:p>
            <a:pPr algn="ctr" eaLnBrk="0" hangingPunct="0">
              <a:buClr>
                <a:srgbClr val="000000"/>
              </a:buClr>
              <a:defRPr/>
            </a:pPr>
            <a:r>
              <a:rPr lang="zh-CN" altLang="zh-CN" sz="3600" b="1" noProof="1">
                <a:effectLst>
                  <a:outerShdw blurRad="38100" dist="38100" dir="2700000">
                    <a:srgbClr val="FFFFFF"/>
                  </a:outerShdw>
                </a:effectLst>
                <a:latin typeface="黑体" panose="02010609060101010101" pitchFamily="49" charset="-122"/>
                <a:ea typeface="黑体" panose="02010609060101010101" pitchFamily="49" charset="-122"/>
              </a:rPr>
              <a:t>案例</a:t>
            </a:r>
            <a:r>
              <a:rPr lang="en-US" altLang="zh-CN" sz="3600" b="1" noProof="1">
                <a:effectLst>
                  <a:outerShdw blurRad="38100" dist="38100" dir="2700000">
                    <a:srgbClr val="FFFFFF"/>
                  </a:outerShdw>
                </a:effectLst>
                <a:latin typeface="黑体" panose="02010609060101010101" pitchFamily="49" charset="-122"/>
                <a:ea typeface="黑体" panose="02010609060101010101" pitchFamily="49" charset="-122"/>
              </a:rPr>
              <a:t>---</a:t>
            </a:r>
            <a:r>
              <a:rPr lang="zh-CN" altLang="en-US" sz="3600" b="1" noProof="1">
                <a:effectLst>
                  <a:outerShdw blurRad="38100" dist="38100" dir="2700000">
                    <a:srgbClr val="FFFFFF"/>
                  </a:outerShdw>
                </a:effectLst>
                <a:latin typeface="黑体" panose="02010609060101010101" pitchFamily="49" charset="-122"/>
                <a:ea typeface="黑体" panose="02010609060101010101" pitchFamily="49" charset="-122"/>
              </a:rPr>
              <a:t>探索性调研</a:t>
            </a:r>
          </a:p>
        </p:txBody>
      </p:sp>
      <p:sp>
        <p:nvSpPr>
          <p:cNvPr id="48131" name="矩形 46083"/>
          <p:cNvSpPr/>
          <p:nvPr/>
        </p:nvSpPr>
        <p:spPr>
          <a:xfrm>
            <a:off x="1266825" y="2971800"/>
            <a:ext cx="7372350" cy="2736850"/>
          </a:xfrm>
          <a:prstGeom prst="rect">
            <a:avLst/>
          </a:prstGeom>
          <a:solidFill>
            <a:schemeClr val="accent2"/>
          </a:solidFill>
          <a:ln w="9525">
            <a:noFill/>
          </a:ln>
          <a:effectLst>
            <a:outerShdw dist="107763" dir="13499999" algn="ctr" rotWithShape="0">
              <a:schemeClr val="bg2">
                <a:alpha val="50000"/>
              </a:schemeClr>
            </a:outerShdw>
          </a:effectLst>
        </p:spPr>
        <p:txBody>
          <a:bodyPr anchor="ctr"/>
          <a:lstStyle/>
          <a:p>
            <a:pPr eaLnBrk="0" hangingPunct="0">
              <a:lnSpc>
                <a:spcPct val="80000"/>
              </a:lnSpc>
              <a:spcBef>
                <a:spcPct val="20000"/>
              </a:spcBef>
              <a:buClr>
                <a:schemeClr val="hlink"/>
              </a:buClr>
              <a:buFont typeface="Wingdings" panose="05000000000000000000" pitchFamily="2" charset="2"/>
              <a:buNone/>
              <a:defRPr/>
            </a:pPr>
            <a:endParaRPr lang="zh-CN" altLang="en-US" sz="2400" b="1" dirty="0">
              <a:latin typeface="黑体" panose="02010609060101010101" pitchFamily="49" charset="-122"/>
              <a:ea typeface="黑体" panose="02010609060101010101" pitchFamily="49" charset="-122"/>
            </a:endParaRPr>
          </a:p>
          <a:p>
            <a:pPr eaLnBrk="0" hangingPunct="0">
              <a:spcBef>
                <a:spcPct val="20000"/>
              </a:spcBef>
              <a:buClr>
                <a:schemeClr val="hlink"/>
              </a:buClr>
              <a:buFont typeface="Wingdings" panose="05000000000000000000" pitchFamily="2" charset="2"/>
              <a:buNone/>
              <a:defRPr/>
            </a:pPr>
            <a:r>
              <a:rPr lang="zh-CN" altLang="en-US" sz="2400" b="1" dirty="0">
                <a:solidFill>
                  <a:schemeClr val="bg1"/>
                </a:solidFill>
                <a:latin typeface="黑体" panose="02010609060101010101" pitchFamily="49" charset="-122"/>
                <a:ea typeface="黑体" panose="02010609060101010101" pitchFamily="49" charset="-122"/>
              </a:rPr>
              <a:t>一家广告代理商得到一笔关于菊苣咖啡的广告业务，该企业先从探索性调研入手，诊断具体的市场形势。调研人员发现，几乎没有人听说过菊苣，没有人知道怎么使用这种植物。这个发现令调研人员假定，广告可以按照客户的任何要求来描述菊苣的成分。</a:t>
            </a:r>
          </a:p>
          <a:p>
            <a:pPr eaLnBrk="0" hangingPunct="0">
              <a:defRPr/>
            </a:pPr>
            <a:endParaRPr lang="zh-CN" altLang="en-US" sz="24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ld>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科技宣讲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科技宣讲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科技宣讲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科技宣讲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科技宣讲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科技宣讲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科技宣讲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科技宣讲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科技宣讲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科技宣讲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科技宣讲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科技宣讲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3</TotalTime>
  <Words>2892</Words>
  <Application>WPS 演示</Application>
  <PresentationFormat>A4 纸张(210x297 毫米)</PresentationFormat>
  <Paragraphs>157</Paragraphs>
  <Slides>26</Slides>
  <Notes>1</Notes>
  <HiddenSlides>0</HiddenSlides>
  <MMClips>0</MMClips>
  <ScaleCrop>false</ScaleCrop>
  <HeadingPairs>
    <vt:vector size="6" baseType="variant">
      <vt:variant>
        <vt:lpstr>已用的字体</vt:lpstr>
      </vt:variant>
      <vt:variant>
        <vt:i4>6</vt:i4>
      </vt:variant>
      <vt:variant>
        <vt:lpstr>演示文稿设计模板</vt:lpstr>
      </vt:variant>
      <vt:variant>
        <vt:i4>8</vt:i4>
      </vt:variant>
      <vt:variant>
        <vt:lpstr>幻灯片标题</vt:lpstr>
      </vt:variant>
      <vt:variant>
        <vt:i4>26</vt:i4>
      </vt:variant>
    </vt:vector>
  </HeadingPairs>
  <TitlesOfParts>
    <vt:vector size="40" baseType="lpstr">
      <vt:lpstr>Arial</vt:lpstr>
      <vt:lpstr>黑体</vt:lpstr>
      <vt:lpstr>宋体</vt:lpstr>
      <vt:lpstr>MS PGothic</vt:lpstr>
      <vt:lpstr>Wingdings</vt:lpstr>
      <vt:lpstr>Times New Roman</vt:lpstr>
      <vt:lpstr>科技宣讲</vt:lpstr>
      <vt:lpstr>科技宣讲</vt:lpstr>
      <vt:lpstr>科技宣讲</vt:lpstr>
      <vt:lpstr>科技宣讲</vt:lpstr>
      <vt:lpstr>科技宣讲</vt:lpstr>
      <vt:lpstr>科技宣讲</vt:lpstr>
      <vt:lpstr>科技宣讲</vt:lpstr>
      <vt:lpstr>科技宣讲</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torrannce</dc:creator>
  <cp:lastModifiedBy>cuijia</cp:lastModifiedBy>
  <cp:revision>21</cp:revision>
  <dcterms:created xsi:type="dcterms:W3CDTF">2009-01-21T08:01:49Z</dcterms:created>
  <dcterms:modified xsi:type="dcterms:W3CDTF">2017-09-17T12:03:19Z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TC010721382052</vt:lpwstr>
  </property>
  <property fmtid="{D5CDD505-2E9C-101B-9397-08002B2CF9AE}" pid="3" name="KSOProductBuildVer">
    <vt:lpwstr>2052-10.1.0.6749</vt:lpwstr>
  </property>
</Properties>
</file>