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80" r:id="rId7"/>
    <p:sldId id="261" r:id="rId8"/>
    <p:sldId id="283" r:id="rId9"/>
    <p:sldId id="262" r:id="rId10"/>
    <p:sldId id="264" r:id="rId11"/>
    <p:sldId id="265" r:id="rId12"/>
    <p:sldId id="266" r:id="rId13"/>
    <p:sldId id="268" r:id="rId14"/>
    <p:sldId id="269" r:id="rId15"/>
    <p:sldId id="270" r:id="rId16"/>
    <p:sldId id="271" r:id="rId17"/>
    <p:sldId id="272" r:id="rId18"/>
    <p:sldId id="273" r:id="rId19"/>
    <p:sldId id="274" r:id="rId20"/>
    <p:sldId id="275" r:id="rId21"/>
    <p:sldId id="276" r:id="rId22"/>
    <p:sldId id="277" r:id="rId23"/>
    <p:sldId id="278" r:id="rId24"/>
    <p:sldId id="281" r:id="rId25"/>
    <p:sldId id="282" r:id="rId2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650" autoAdjust="0"/>
    <p:restoredTop sz="94660"/>
  </p:normalViewPr>
  <p:slideViewPr>
    <p:cSldViewPr>
      <p:cViewPr varScale="1">
        <p:scale>
          <a:sx n="80" d="100"/>
          <a:sy n="80" d="100"/>
        </p:scale>
        <p:origin x="-2106"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48D7F8D8-2298-4030-AA91-8956B2AB989F}"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4934E09-9B78-4EC6-BC8C-8989FE9D689E}"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0643202-5FBA-47F6-B16B-B3D93671C0F5}"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36EBCD2-0FB7-44A8-B3AC-AF4EF8B067C5}"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288A039-DB01-4D13-A95C-8A16CF7C357F}"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15CDBF9-B0DC-4FAD-AEB6-46E9A7D403B3}"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447406" y="686646"/>
            <a:ext cx="6500858" cy="1041397"/>
          </a:xfrm>
        </p:spPr>
        <p:txBody>
          <a:bodyPr>
            <a:noAutofit/>
          </a:bodyPr>
          <a:lstStyle>
            <a:lvl1pPr algn="l">
              <a:defRPr sz="4000">
                <a:solidFill>
                  <a:srgbClr val="0070C0"/>
                </a:solidFill>
                <a:latin typeface="汉仪粗宋简" pitchFamily="49" charset="-122"/>
                <a:ea typeface="汉仪粗宋简" pitchFamily="49" charset="-122"/>
                <a:cs typeface="经典特宋简" pitchFamily="49" charset="-122"/>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428596" y="1890714"/>
            <a:ext cx="6400800" cy="609592"/>
          </a:xfrm>
        </p:spPr>
        <p:txBody>
          <a:bodyPr>
            <a:normAutofit/>
          </a:bodyPr>
          <a:lstStyle>
            <a:lvl1pPr marL="0" indent="0" algn="l">
              <a:buNone/>
              <a:defRPr sz="2400" b="1">
                <a:solidFill>
                  <a:srgbClr val="0070C0"/>
                </a:solidFill>
                <a:latin typeface="华文细黑" pitchFamily="2" charset="-122"/>
                <a:ea typeface="华文细黑"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F8FC02FA-F424-4F70-BD70-41EA049093BB}"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CFDB4674-1051-480C-B0B0-FBC3614D2648}"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atin typeface="华文细黑" pitchFamily="2" charset="-122"/>
                <a:ea typeface="华文细黑" pitchFamily="2"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23404" y="1196975"/>
            <a:ext cx="8497068" cy="51847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22BDE62A-FE5F-4E72-965A-284AACD0FE4D}"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EF80B5BE-6636-4E74-8E2B-658E0BC36596}"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2BC2F35F-A156-4357-A85A-F2D5AD762844}"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08EE6D68-FF78-4379-AF9A-E84DE159FDFA}"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fontAlgn="auto">
              <a:spcBef>
                <a:spcPts val="0"/>
              </a:spcBef>
              <a:spcAft>
                <a:spcPts val="0"/>
              </a:spcAft>
              <a:defRPr/>
            </a:lvl1pPr>
          </a:lstStyle>
          <a:p>
            <a:pPr>
              <a:defRPr/>
            </a:pPr>
            <a:fld id="{A41D1DAF-0533-4D05-BFF9-41EB8464C3DE}"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EEA0091C-96BA-481F-AF04-BA809A7D29FE}" type="slidenum">
              <a:rPr lang="zh-CN" altLang="en-US"/>
              <a:pPr>
                <a:defRPr/>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fontAlgn="auto">
              <a:spcBef>
                <a:spcPts val="0"/>
              </a:spcBef>
              <a:spcAft>
                <a:spcPts val="0"/>
              </a:spcAft>
              <a:defRPr/>
            </a:lvl1pPr>
          </a:lstStyle>
          <a:p>
            <a:pPr>
              <a:defRPr/>
            </a:pPr>
            <a:fld id="{3A4D56D2-ECFF-4C0C-9579-401D6442B8E3}" type="datetimeFigureOut">
              <a:rPr lang="zh-CN" altLang="en-US"/>
              <a:pPr>
                <a:defRPr/>
              </a:pPr>
              <a:t>2020-12-22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210F1A44-053D-41E3-A7FA-BA0ECFC2AA78}"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fontAlgn="auto">
              <a:spcBef>
                <a:spcPts val="0"/>
              </a:spcBef>
              <a:spcAft>
                <a:spcPts val="0"/>
              </a:spcAft>
              <a:defRPr/>
            </a:lvl1pPr>
          </a:lstStyle>
          <a:p>
            <a:pPr>
              <a:defRPr/>
            </a:pPr>
            <a:fld id="{DB69BF4E-2FA6-43AF-A8C0-54673A977FF8}" type="datetimeFigureOut">
              <a:rPr lang="zh-CN" altLang="en-US"/>
              <a:pPr>
                <a:defRPr/>
              </a:pPr>
              <a:t>2020-12-22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050A6B21-C71F-4E5D-B2D6-93DA14E6D335}"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3A3CFA1-2B53-4C3A-B532-A88743F34B06}"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B01C20F-9B8A-4D35-8950-488414E33607}"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80555084-7D75-4A4D-B511-F082DB982593}"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9C10560-8CD1-4768-9023-DB5537309BCF}"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EFAD9B64-C150-4239-951B-BF8D538101D3}"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25080EB-AAF2-4227-8587-B71AB6F6F7C5}"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5866F7AF-8401-43F5-AA8C-86286E4D860E}" type="datetimeFigureOut">
              <a:rPr lang="zh-CN" altLang="en-US"/>
              <a:pPr>
                <a:defRPr/>
              </a:pPr>
              <a:t>2020-12-22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013A6CC3-E7EA-468B-97B2-5AFC98F6D0B9}"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FCA8331F-DB82-463E-9D97-CFBEA1CE7DFC}" type="datetimeFigureOut">
              <a:rPr lang="zh-CN" altLang="en-US"/>
              <a:pPr>
                <a:defRPr/>
              </a:pPr>
              <a:t>2020-12-22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C43C0A25-3922-4232-9B8E-15B80A81E868}"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443EA998-A83F-4EA8-93B2-404C584DC659}" type="datetimeFigureOut">
              <a:rPr lang="zh-CN" altLang="en-US"/>
              <a:pPr>
                <a:defRPr/>
              </a:pPr>
              <a:t>2020-12-22</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483D423-5E7C-42E6-85A5-4A762695DA9C}"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BD6FF1E-19F6-49A4-84D9-97A892DC7DB1}"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79F3317-3313-45F2-BE7A-A0642379C404}"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8E21491-C8C0-470C-9EF6-6A8D4E9020C4}"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1640FDE-ACE1-4A86-A07D-0880AC5AC602}"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0025F4A2-926D-4FB6-B39B-4CBD155B4574}" type="datetimeFigureOut">
              <a:rPr lang="zh-CN" altLang="en-US"/>
              <a:pPr>
                <a:defRPr/>
              </a:pPr>
              <a:t>2020-12-22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B10C747D-C467-496B-B8C1-75F021ADF9F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314" name="Picture 2" descr="G:\钱淑萍---税收学教程（第二版）111\钱淑萍---税收学教程（第二版）111\税收学教程111.JPG"/>
          <p:cNvPicPr>
            <a:picLocks noChangeAspect="1" noChangeArrowheads="1"/>
          </p:cNvPicPr>
          <p:nvPr userDrawn="1"/>
        </p:nvPicPr>
        <p:blipFill>
          <a:blip r:embed="rId8" cstate="print"/>
          <a:srcRect/>
          <a:stretch>
            <a:fillRect/>
          </a:stretch>
        </p:blipFill>
        <p:spPr bwMode="auto">
          <a:xfrm>
            <a:off x="0" y="0"/>
            <a:ext cx="9144000" cy="6858000"/>
          </a:xfrm>
          <a:prstGeom prst="rect">
            <a:avLst/>
          </a:prstGeom>
          <a:noFill/>
          <a:ln w="9525">
            <a:noFill/>
            <a:miter lim="800000"/>
            <a:headEnd/>
            <a:tailEnd/>
          </a:ln>
        </p:spPr>
      </p:pic>
      <p:sp>
        <p:nvSpPr>
          <p:cNvPr id="13315" name="标题占位符 1"/>
          <p:cNvSpPr>
            <a:spLocks noGrp="1"/>
          </p:cNvSpPr>
          <p:nvPr>
            <p:ph type="title"/>
          </p:nvPr>
        </p:nvSpPr>
        <p:spPr bwMode="auto">
          <a:xfrm>
            <a:off x="1455738" y="333375"/>
            <a:ext cx="7077075" cy="6477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3316" name="文本占位符 2"/>
          <p:cNvSpPr>
            <a:spLocks noGrp="1"/>
          </p:cNvSpPr>
          <p:nvPr>
            <p:ph type="body" idx="1"/>
          </p:nvPr>
        </p:nvSpPr>
        <p:spPr bwMode="auto">
          <a:xfrm>
            <a:off x="250825" y="1196975"/>
            <a:ext cx="8642350" cy="51847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单击此处编辑母版标题样式</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华文细黑" pitchFamily="2" charset="-122"/>
                <a:ea typeface="宋体" pitchFamily="2" charset="-122"/>
              </a:defRPr>
            </a:lvl1pPr>
          </a:lstStyle>
          <a:p>
            <a:pPr>
              <a:defRPr/>
            </a:pPr>
            <a:fld id="{A84562B7-D7BA-476A-8E90-F651FEE29A3C}" type="datetimeFigureOut">
              <a:rPr lang="zh-CN" altLang="en-US"/>
              <a:pPr>
                <a:defRPr/>
              </a:pPr>
              <a:t>2020-12-22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华文细黑" pitchFamily="2" charset="-122"/>
                <a:ea typeface="宋体" pitchFamily="2" charset="-122"/>
              </a:defRPr>
            </a:lvl1pPr>
          </a:lstStyle>
          <a:p>
            <a:pPr>
              <a:defRPr/>
            </a:pPr>
            <a:fld id="{F21C9AC9-0B52-4D9C-BEFE-0B3CFA9A6EC7}" type="slidenum">
              <a:rPr lang="zh-CN" altLang="en-US"/>
              <a:pPr>
                <a:defRPr/>
              </a:pPr>
              <a:t>‹#›</a:t>
            </a:fld>
            <a:endParaRPr lang="zh-CN" altLang="en-US"/>
          </a:p>
        </p:txBody>
      </p:sp>
      <p:pic>
        <p:nvPicPr>
          <p:cNvPr id="13320" name="Picture 13" descr="cd"/>
          <p:cNvPicPr>
            <a:picLocks noChangeAspect="1" noChangeArrowheads="1"/>
          </p:cNvPicPr>
          <p:nvPr userDrawn="1"/>
        </p:nvPicPr>
        <p:blipFill>
          <a:blip r:embed="rId9" cstate="print"/>
          <a:srcRect/>
          <a:stretch>
            <a:fillRect/>
          </a:stretch>
        </p:blipFill>
        <p:spPr bwMode="auto">
          <a:xfrm>
            <a:off x="-6350" y="6524625"/>
            <a:ext cx="2411413" cy="3333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Lst>
  <p:timing>
    <p:tnLst>
      <p:par>
        <p:cTn id="1" dur="indefinite" restart="never" nodeType="tmRoot"/>
      </p:par>
    </p:tnLst>
  </p:timing>
  <p:txStyles>
    <p:titleStyle>
      <a:lvl1pPr algn="l" rtl="0" eaLnBrk="0" fontAlgn="base" hangingPunct="0">
        <a:spcBef>
          <a:spcPct val="0"/>
        </a:spcBef>
        <a:spcAft>
          <a:spcPct val="0"/>
        </a:spcAft>
        <a:defRPr sz="2400" b="1" kern="1200">
          <a:solidFill>
            <a:srgbClr val="0000CC"/>
          </a:solidFill>
          <a:latin typeface="华文中宋" pitchFamily="2" charset="-122"/>
          <a:ea typeface="华文中宋" pitchFamily="2" charset="-122"/>
          <a:cs typeface="华文中宋" pitchFamily="2" charset="-122"/>
        </a:defRPr>
      </a:lvl1pPr>
      <a:lvl2pPr algn="l" rtl="0" eaLnBrk="0" fontAlgn="base" hangingPunct="0">
        <a:spcBef>
          <a:spcPct val="0"/>
        </a:spcBef>
        <a:spcAft>
          <a:spcPct val="0"/>
        </a:spcAft>
        <a:defRPr sz="2400" b="1">
          <a:solidFill>
            <a:srgbClr val="0000CC"/>
          </a:solidFill>
          <a:latin typeface="华文中宋" pitchFamily="2" charset="-122"/>
          <a:ea typeface="华文中宋" pitchFamily="2" charset="-122"/>
          <a:cs typeface="华文中宋" pitchFamily="2" charset="-122"/>
        </a:defRPr>
      </a:lvl2pPr>
      <a:lvl3pPr algn="l" rtl="0" eaLnBrk="0" fontAlgn="base" hangingPunct="0">
        <a:spcBef>
          <a:spcPct val="0"/>
        </a:spcBef>
        <a:spcAft>
          <a:spcPct val="0"/>
        </a:spcAft>
        <a:defRPr sz="2400" b="1">
          <a:solidFill>
            <a:srgbClr val="0000CC"/>
          </a:solidFill>
          <a:latin typeface="华文中宋" pitchFamily="2" charset="-122"/>
          <a:ea typeface="华文中宋" pitchFamily="2" charset="-122"/>
          <a:cs typeface="华文中宋" pitchFamily="2" charset="-122"/>
        </a:defRPr>
      </a:lvl3pPr>
      <a:lvl4pPr algn="l" rtl="0" eaLnBrk="0" fontAlgn="base" hangingPunct="0">
        <a:spcBef>
          <a:spcPct val="0"/>
        </a:spcBef>
        <a:spcAft>
          <a:spcPct val="0"/>
        </a:spcAft>
        <a:defRPr sz="2400" b="1">
          <a:solidFill>
            <a:srgbClr val="0000CC"/>
          </a:solidFill>
          <a:latin typeface="华文中宋" pitchFamily="2" charset="-122"/>
          <a:ea typeface="华文中宋" pitchFamily="2" charset="-122"/>
          <a:cs typeface="华文中宋" pitchFamily="2" charset="-122"/>
        </a:defRPr>
      </a:lvl4pPr>
      <a:lvl5pPr algn="l" rtl="0" eaLnBrk="0" fontAlgn="base" hangingPunct="0">
        <a:spcBef>
          <a:spcPct val="0"/>
        </a:spcBef>
        <a:spcAft>
          <a:spcPct val="0"/>
        </a:spcAft>
        <a:defRPr sz="2400" b="1">
          <a:solidFill>
            <a:srgbClr val="0000CC"/>
          </a:solidFill>
          <a:latin typeface="华文中宋" pitchFamily="2" charset="-122"/>
          <a:ea typeface="华文中宋" pitchFamily="2" charset="-122"/>
          <a:cs typeface="华文中宋" pitchFamily="2" charset="-122"/>
        </a:defRPr>
      </a:lvl5pPr>
      <a:lvl6pPr marL="4572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6pPr>
      <a:lvl7pPr marL="9144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7pPr>
      <a:lvl8pPr marL="13716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8pPr>
      <a:lvl9pPr marL="18288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9pPr>
    </p:titleStyle>
    <p:bodyStyle>
      <a:lvl1pPr marL="342900" indent="-342900" algn="l" rtl="0" eaLnBrk="0" fontAlgn="base" hangingPunct="0">
        <a:lnSpc>
          <a:spcPct val="135000"/>
        </a:lnSpc>
        <a:spcBef>
          <a:spcPct val="20000"/>
        </a:spcBef>
        <a:spcAft>
          <a:spcPct val="0"/>
        </a:spcAft>
        <a:buFont typeface="Arial" charset="0"/>
        <a:buChar char="•"/>
        <a:defRPr kern="1200">
          <a:solidFill>
            <a:schemeClr val="tx1"/>
          </a:solidFill>
          <a:latin typeface="宋体" charset="-122"/>
          <a:ea typeface="宋体" charset="-122"/>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华文细黑" pitchFamily="2" charset="-122"/>
          <a:ea typeface="经典特宋简" pitchFamily="49" charset="-122"/>
          <a:cs typeface="经典特宋简"/>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华文细黑" pitchFamily="2" charset="-122"/>
          <a:ea typeface="经典特宋简" pitchFamily="49" charset="-122"/>
          <a:cs typeface="经典特宋简"/>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华文细黑" pitchFamily="2" charset="-122"/>
          <a:ea typeface="经典特宋简" pitchFamily="49" charset="-122"/>
          <a:cs typeface="经典特宋简"/>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华文细黑" pitchFamily="2" charset="-122"/>
          <a:ea typeface="经典特宋简" pitchFamily="49" charset="-122"/>
          <a:cs typeface="经典特宋简"/>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descr="G:\钱淑萍---税收学教程（第二版）111\钱淑萍---税收学教程（第二版）111\税收学教程222.JPG"/>
          <p:cNvPicPr>
            <a:picLocks noChangeAspect="1" noChangeArrowheads="1"/>
          </p:cNvPicPr>
          <p:nvPr/>
        </p:nvPicPr>
        <p:blipFill>
          <a:blip r:embed="rId2" cstate="print"/>
          <a:srcRect/>
          <a:stretch>
            <a:fillRect/>
          </a:stretch>
        </p:blipFill>
        <p:spPr bwMode="auto">
          <a:xfrm>
            <a:off x="0" y="0"/>
            <a:ext cx="9151938" cy="6858000"/>
          </a:xfrm>
          <a:prstGeom prst="rect">
            <a:avLst/>
          </a:prstGeom>
          <a:noFill/>
          <a:ln w="9525">
            <a:noFill/>
            <a:miter lim="800000"/>
            <a:headEnd/>
            <a:tailEnd/>
          </a:ln>
        </p:spPr>
      </p:pic>
      <p:sp>
        <p:nvSpPr>
          <p:cNvPr id="20482" name="Rectangle 3"/>
          <p:cNvSpPr txBox="1">
            <a:spLocks/>
          </p:cNvSpPr>
          <p:nvPr/>
        </p:nvSpPr>
        <p:spPr bwMode="auto">
          <a:xfrm>
            <a:off x="755650" y="1916113"/>
            <a:ext cx="7653338" cy="936625"/>
          </a:xfrm>
          <a:prstGeom prst="rect">
            <a:avLst/>
          </a:prstGeom>
          <a:noFill/>
          <a:ln w="9525">
            <a:noFill/>
            <a:miter lim="800000"/>
            <a:headEnd/>
            <a:tailEnd/>
          </a:ln>
        </p:spPr>
        <p:txBody>
          <a:bodyPr/>
          <a:lstStyle/>
          <a:p>
            <a:pPr marL="342900" indent="-342900" algn="ctr" eaLnBrk="0" hangingPunct="0">
              <a:spcBef>
                <a:spcPct val="20000"/>
              </a:spcBef>
              <a:buFont typeface="Arial" charset="0"/>
              <a:buNone/>
            </a:pPr>
            <a:r>
              <a:rPr lang="zh-CN" altLang="en-US" sz="4400" b="1">
                <a:solidFill>
                  <a:srgbClr val="000000"/>
                </a:solidFill>
                <a:latin typeface="华文中宋"/>
                <a:ea typeface="华文中宋"/>
                <a:cs typeface="华文中宋"/>
              </a:rPr>
              <a:t>第五章　税制要素与税制结构</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title"/>
          </p:nvPr>
        </p:nvSpPr>
        <p:spPr>
          <a:xfrm>
            <a:off x="2700338" y="333375"/>
            <a:ext cx="5832475" cy="647700"/>
          </a:xfrm>
        </p:spPr>
        <p:txBody>
          <a:bodyPr/>
          <a:lstStyle/>
          <a:p>
            <a:r>
              <a:rPr lang="zh-CN" altLang="zh-CN" smtClean="0">
                <a:latin typeface="华文细黑"/>
                <a:ea typeface="华文细黑"/>
                <a:cs typeface="华文细黑"/>
              </a:rPr>
              <a:t>第</a:t>
            </a:r>
            <a:r>
              <a:rPr lang="zh-CN" altLang="en-US" smtClean="0">
                <a:latin typeface="华文细黑"/>
                <a:ea typeface="华文细黑"/>
                <a:cs typeface="华文细黑"/>
              </a:rPr>
              <a:t>二</a:t>
            </a:r>
            <a:r>
              <a:rPr lang="zh-CN" altLang="zh-CN" smtClean="0">
                <a:latin typeface="华文细黑"/>
                <a:ea typeface="华文细黑"/>
                <a:cs typeface="华文细黑"/>
              </a:rPr>
              <a:t>节</a:t>
            </a:r>
            <a:r>
              <a:rPr lang="zh-CN" altLang="zh-CN" i="1" smtClean="0">
                <a:latin typeface="华文细黑"/>
                <a:ea typeface="华文细黑"/>
                <a:cs typeface="华文细黑"/>
              </a:rPr>
              <a:t>　</a:t>
            </a:r>
            <a:r>
              <a:rPr lang="zh-CN" altLang="zh-CN" smtClean="0">
                <a:latin typeface="华文细黑"/>
                <a:ea typeface="华文细黑"/>
                <a:cs typeface="华文细黑"/>
              </a:rPr>
              <a:t>税</a:t>
            </a:r>
            <a:r>
              <a:rPr lang="zh-CN" altLang="en-US" smtClean="0">
                <a:latin typeface="华文细黑"/>
                <a:ea typeface="华文细黑"/>
                <a:cs typeface="华文细黑"/>
              </a:rPr>
              <a:t>收</a:t>
            </a:r>
            <a:r>
              <a:rPr lang="zh-CN" altLang="zh-CN" smtClean="0">
                <a:latin typeface="华文细黑"/>
                <a:ea typeface="华文细黑"/>
                <a:cs typeface="华文细黑"/>
              </a:rPr>
              <a:t>的</a:t>
            </a:r>
            <a:r>
              <a:rPr lang="zh-CN" altLang="en-US" smtClean="0">
                <a:latin typeface="华文细黑"/>
                <a:ea typeface="华文细黑"/>
                <a:cs typeface="华文细黑"/>
              </a:rPr>
              <a:t>分类</a:t>
            </a:r>
          </a:p>
        </p:txBody>
      </p:sp>
      <p:sp>
        <p:nvSpPr>
          <p:cNvPr id="28674" name="内容占位符 2"/>
          <p:cNvSpPr>
            <a:spLocks noGrp="1"/>
          </p:cNvSpPr>
          <p:nvPr>
            <p:ph idx="1"/>
          </p:nvPr>
        </p:nvSpPr>
        <p:spPr>
          <a:xfrm>
            <a:off x="323850" y="1196975"/>
            <a:ext cx="8496300" cy="5184775"/>
          </a:xfrm>
        </p:spPr>
        <p:txBody>
          <a:bodyPr/>
          <a:lstStyle/>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一、直接税与间接税</a:t>
            </a:r>
          </a:p>
          <a:p>
            <a:pPr marL="228600" indent="-228600" defTabSz="449263"/>
            <a:r>
              <a:rPr lang="zh-CN" altLang="zh-CN" dirty="0" smtClean="0"/>
              <a:t>以税负是否转嫁为标准</a:t>
            </a:r>
            <a:r>
              <a:rPr lang="en-US" altLang="zh-CN" dirty="0" smtClean="0"/>
              <a:t>,</a:t>
            </a:r>
            <a:r>
              <a:rPr lang="zh-CN" altLang="zh-CN" dirty="0" smtClean="0"/>
              <a:t>可以把税收分为直接税与间接税。</a:t>
            </a:r>
          </a:p>
          <a:p>
            <a:pPr marL="228600" indent="-228600" defTabSz="449263"/>
            <a:r>
              <a:rPr lang="zh-CN" altLang="zh-CN" dirty="0" smtClean="0"/>
              <a:t>直接税是指纳税人不能把税收负担转嫁给他人的税种。一般认为</a:t>
            </a:r>
            <a:r>
              <a:rPr lang="en-US" altLang="zh-CN" dirty="0" smtClean="0"/>
              <a:t>,</a:t>
            </a:r>
            <a:r>
              <a:rPr lang="zh-CN" altLang="zh-CN" dirty="0" smtClean="0"/>
              <a:t>以个人收入、企业利润、自有自用财产等为课税对象的税种为直接税</a:t>
            </a:r>
            <a:r>
              <a:rPr lang="en-US" altLang="zh-CN" dirty="0" smtClean="0"/>
              <a:t>,</a:t>
            </a:r>
            <a:r>
              <a:rPr lang="zh-CN" altLang="zh-CN" dirty="0" smtClean="0"/>
              <a:t>如个人所得税、企业所得税、遗产税等。这类税收的纳税人也是税收的实际负担人。</a:t>
            </a:r>
          </a:p>
          <a:p>
            <a:pPr marL="228600" indent="-228600" defTabSz="449263"/>
            <a:r>
              <a:rPr lang="zh-CN" altLang="zh-CN" dirty="0" smtClean="0"/>
              <a:t>间接税是指纳税人能够将税收负担转嫁给他人的税种。一般认为</a:t>
            </a:r>
            <a:r>
              <a:rPr lang="en-US" altLang="zh-CN" dirty="0" smtClean="0"/>
              <a:t>,</a:t>
            </a:r>
            <a:r>
              <a:rPr lang="zh-CN" altLang="zh-CN" dirty="0" smtClean="0"/>
              <a:t>以商品流转额</a:t>
            </a:r>
            <a:r>
              <a:rPr lang="zh-CN" altLang="en-US" dirty="0" smtClean="0"/>
              <a:t>或</a:t>
            </a:r>
            <a:r>
              <a:rPr lang="zh-CN" altLang="zh-CN" dirty="0" smtClean="0"/>
              <a:t>增值额等为课税对象的税种为间接税</a:t>
            </a:r>
            <a:r>
              <a:rPr lang="en-US" altLang="zh-CN" dirty="0" smtClean="0"/>
              <a:t>,</a:t>
            </a:r>
            <a:r>
              <a:rPr lang="zh-CN" altLang="zh-CN" dirty="0" smtClean="0"/>
              <a:t>如消费税、增值税、关税等。这类税收的纳税人</a:t>
            </a:r>
            <a:r>
              <a:rPr lang="zh-CN" altLang="en-US" dirty="0" smtClean="0"/>
              <a:t>与</a:t>
            </a:r>
            <a:r>
              <a:rPr lang="zh-CN" altLang="zh-CN" dirty="0" smtClean="0"/>
              <a:t>税收的实际负担人分离</a:t>
            </a:r>
            <a:r>
              <a:rPr lang="en-US" altLang="zh-CN" dirty="0" smtClean="0"/>
              <a:t>,</a:t>
            </a:r>
            <a:r>
              <a:rPr lang="zh-CN" altLang="zh-CN" dirty="0" smtClean="0"/>
              <a:t>纳税人不是税收的实际负担人。</a:t>
            </a:r>
          </a:p>
          <a:p>
            <a:pPr marL="228600" indent="-228600" defTabSz="449263"/>
            <a:endParaRPr lang="zh-CN" altLang="en-US" dirty="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p:cNvSpPr>
          <p:nvPr>
            <p:ph type="title"/>
          </p:nvPr>
        </p:nvSpPr>
        <p:spPr>
          <a:xfrm>
            <a:off x="2700338" y="404813"/>
            <a:ext cx="5832475" cy="574675"/>
          </a:xfrm>
        </p:spPr>
        <p:txBody>
          <a:bodyPr/>
          <a:lstStyle/>
          <a:p>
            <a:r>
              <a:rPr lang="zh-CN" altLang="zh-CN" smtClean="0">
                <a:latin typeface="华文细黑"/>
                <a:ea typeface="华文细黑"/>
                <a:cs typeface="华文细黑"/>
              </a:rPr>
              <a:t>第</a:t>
            </a:r>
            <a:r>
              <a:rPr lang="zh-CN" altLang="en-US" smtClean="0">
                <a:latin typeface="华文细黑"/>
                <a:ea typeface="华文细黑"/>
                <a:cs typeface="华文细黑"/>
              </a:rPr>
              <a:t>二</a:t>
            </a:r>
            <a:r>
              <a:rPr lang="zh-CN" altLang="zh-CN" smtClean="0">
                <a:latin typeface="华文细黑"/>
                <a:ea typeface="华文细黑"/>
                <a:cs typeface="华文细黑"/>
              </a:rPr>
              <a:t>节</a:t>
            </a:r>
            <a:r>
              <a:rPr lang="zh-CN" altLang="zh-CN" i="1" smtClean="0">
                <a:latin typeface="华文细黑"/>
                <a:ea typeface="华文细黑"/>
                <a:cs typeface="华文细黑"/>
              </a:rPr>
              <a:t>　</a:t>
            </a:r>
            <a:r>
              <a:rPr lang="zh-CN" altLang="zh-CN" smtClean="0">
                <a:latin typeface="华文细黑"/>
                <a:ea typeface="华文细黑"/>
                <a:cs typeface="华文细黑"/>
              </a:rPr>
              <a:t>税</a:t>
            </a:r>
            <a:r>
              <a:rPr lang="zh-CN" altLang="en-US" smtClean="0">
                <a:latin typeface="华文细黑"/>
                <a:ea typeface="华文细黑"/>
                <a:cs typeface="华文细黑"/>
              </a:rPr>
              <a:t>收</a:t>
            </a:r>
            <a:r>
              <a:rPr lang="zh-CN" altLang="zh-CN" smtClean="0">
                <a:latin typeface="华文细黑"/>
                <a:ea typeface="华文细黑"/>
                <a:cs typeface="华文细黑"/>
              </a:rPr>
              <a:t>的</a:t>
            </a:r>
            <a:r>
              <a:rPr lang="zh-CN" altLang="en-US" smtClean="0">
                <a:latin typeface="华文细黑"/>
                <a:ea typeface="华文细黑"/>
                <a:cs typeface="华文细黑"/>
              </a:rPr>
              <a:t>分类</a:t>
            </a:r>
          </a:p>
        </p:txBody>
      </p:sp>
      <p:sp>
        <p:nvSpPr>
          <p:cNvPr id="29698" name="内容占位符 2"/>
          <p:cNvSpPr>
            <a:spLocks noGrp="1"/>
          </p:cNvSpPr>
          <p:nvPr>
            <p:ph idx="1"/>
          </p:nvPr>
        </p:nvSpPr>
        <p:spPr>
          <a:xfrm>
            <a:off x="395288" y="1052513"/>
            <a:ext cx="8496300" cy="5329237"/>
          </a:xfrm>
        </p:spPr>
        <p:txBody>
          <a:bodyPr/>
          <a:lstStyle/>
          <a:p>
            <a:pPr marL="228600" indent="-228600" defTabSz="449263">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二、商品和劳务税、所得税、资源税、财产税、</a:t>
            </a:r>
            <a:r>
              <a:rPr lang="zh-CN" altLang="en-US" sz="2400" b="1" dirty="0" smtClean="0">
                <a:solidFill>
                  <a:srgbClr val="000000"/>
                </a:solidFill>
                <a:latin typeface="黑体" pitchFamily="49" charset="-122"/>
                <a:ea typeface="黑体" pitchFamily="49" charset="-122"/>
              </a:rPr>
              <a:t>行为</a:t>
            </a:r>
            <a:r>
              <a:rPr lang="zh-CN" altLang="zh-CN" sz="2400" b="1" dirty="0" smtClean="0">
                <a:solidFill>
                  <a:srgbClr val="000000"/>
                </a:solidFill>
                <a:latin typeface="黑体" pitchFamily="49" charset="-122"/>
                <a:ea typeface="黑体" pitchFamily="49" charset="-122"/>
              </a:rPr>
              <a:t>目的税</a:t>
            </a:r>
          </a:p>
          <a:p>
            <a:pPr marL="228600" indent="-228600" defTabSz="449263">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商品和劳务税</a:t>
            </a:r>
          </a:p>
          <a:p>
            <a:pPr marL="228600" indent="-228600" defTabSz="449263"/>
            <a:r>
              <a:rPr lang="zh-CN" altLang="zh-CN" dirty="0" smtClean="0"/>
              <a:t>商品和劳务税是以商品和</a:t>
            </a:r>
            <a:r>
              <a:rPr lang="zh-CN" altLang="en-US" dirty="0" smtClean="0"/>
              <a:t>劳务</a:t>
            </a:r>
            <a:r>
              <a:rPr lang="zh-CN" altLang="zh-CN" dirty="0" smtClean="0"/>
              <a:t>为课税对象的税种。</a:t>
            </a:r>
            <a:endParaRPr lang="zh-CN" altLang="zh-CN" sz="1000" dirty="0" smtClean="0"/>
          </a:p>
          <a:p>
            <a:pPr marL="228600" indent="-228600" defTabSz="449263">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所得税</a:t>
            </a:r>
          </a:p>
          <a:p>
            <a:pPr marL="228600" indent="-228600" defTabSz="449263"/>
            <a:r>
              <a:rPr lang="zh-CN" altLang="zh-CN" dirty="0" smtClean="0"/>
              <a:t>所得税</a:t>
            </a:r>
            <a:r>
              <a:rPr lang="zh-CN" altLang="en-US" dirty="0" smtClean="0"/>
              <a:t>又</a:t>
            </a:r>
            <a:r>
              <a:rPr lang="zh-CN" altLang="zh-CN" dirty="0" smtClean="0"/>
              <a:t>称收益税</a:t>
            </a:r>
            <a:r>
              <a:rPr lang="en-US" altLang="zh-CN" dirty="0" smtClean="0"/>
              <a:t>,</a:t>
            </a:r>
            <a:r>
              <a:rPr lang="zh-CN" altLang="zh-CN" dirty="0" smtClean="0"/>
              <a:t>是以收益额为课税对象的税种。</a:t>
            </a:r>
            <a:endParaRPr lang="zh-CN" altLang="zh-CN" sz="1000" dirty="0" smtClean="0"/>
          </a:p>
          <a:p>
            <a:pPr marL="228600" indent="-228600" defTabSz="449263">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资源税</a:t>
            </a:r>
          </a:p>
          <a:p>
            <a:pPr marL="228600" indent="-228600" defTabSz="449263"/>
            <a:r>
              <a:rPr lang="zh-CN" altLang="zh-CN" dirty="0" smtClean="0"/>
              <a:t>资源税是指以国家各种自然资源及其级差收入为课税对象课征的一类税。</a:t>
            </a:r>
            <a:endParaRPr lang="zh-CN" altLang="en-US" dirty="0" smtClean="0"/>
          </a:p>
          <a:p>
            <a:pPr marL="228600" indent="-228600" defTabSz="449263">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四</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财产税</a:t>
            </a:r>
          </a:p>
          <a:p>
            <a:pPr marL="228600" indent="-228600" defTabSz="449263"/>
            <a:r>
              <a:rPr lang="zh-CN" altLang="zh-CN" dirty="0" smtClean="0"/>
              <a:t>财产税是以纳税人所有的或属于其支配的财产和行为为课税对象课征的一类税。</a:t>
            </a:r>
          </a:p>
          <a:p>
            <a:pPr marL="228600" indent="-228600" defTabSz="449263">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五</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行为</a:t>
            </a:r>
            <a:r>
              <a:rPr lang="zh-CN" altLang="zh-CN" sz="2200" dirty="0" smtClean="0">
                <a:solidFill>
                  <a:srgbClr val="000000"/>
                </a:solidFill>
                <a:latin typeface="楷体_GB2312"/>
                <a:ea typeface="楷体_GB2312"/>
                <a:cs typeface="楷体_GB2312"/>
              </a:rPr>
              <a:t>目的税</a:t>
            </a:r>
          </a:p>
          <a:p>
            <a:pPr marL="228600" indent="-228600" defTabSz="449263"/>
            <a:r>
              <a:rPr lang="zh-CN" altLang="en-US" dirty="0" smtClean="0"/>
              <a:t>征收行为</a:t>
            </a:r>
            <a:r>
              <a:rPr lang="zh-CN" altLang="zh-CN" dirty="0" smtClean="0"/>
              <a:t>目的税主要是为了对某些特定现象和特定行为发挥特定</a:t>
            </a:r>
            <a:r>
              <a:rPr lang="zh-CN" altLang="en-US" dirty="0" smtClean="0"/>
              <a:t>的</a:t>
            </a:r>
            <a:r>
              <a:rPr lang="zh-CN" altLang="zh-CN" dirty="0" smtClean="0"/>
              <a:t>调节作用。</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
          <p:cNvSpPr>
            <a:spLocks noGrp="1"/>
          </p:cNvSpPr>
          <p:nvPr>
            <p:ph type="title"/>
          </p:nvPr>
        </p:nvSpPr>
        <p:spPr>
          <a:xfrm>
            <a:off x="2771775" y="404813"/>
            <a:ext cx="5761038" cy="647700"/>
          </a:xfrm>
        </p:spPr>
        <p:txBody>
          <a:bodyPr/>
          <a:lstStyle/>
          <a:p>
            <a:r>
              <a:rPr lang="zh-CN" altLang="zh-CN" smtClean="0">
                <a:latin typeface="华文细黑"/>
                <a:ea typeface="华文细黑"/>
                <a:cs typeface="华文细黑"/>
              </a:rPr>
              <a:t>第</a:t>
            </a:r>
            <a:r>
              <a:rPr lang="zh-CN" altLang="en-US" smtClean="0">
                <a:latin typeface="华文细黑"/>
                <a:ea typeface="华文细黑"/>
                <a:cs typeface="华文细黑"/>
              </a:rPr>
              <a:t>二</a:t>
            </a:r>
            <a:r>
              <a:rPr lang="zh-CN" altLang="zh-CN" smtClean="0">
                <a:latin typeface="华文细黑"/>
                <a:ea typeface="华文细黑"/>
                <a:cs typeface="华文细黑"/>
              </a:rPr>
              <a:t>节</a:t>
            </a:r>
            <a:r>
              <a:rPr lang="zh-CN" altLang="zh-CN" i="1" smtClean="0">
                <a:latin typeface="华文细黑"/>
                <a:ea typeface="华文细黑"/>
                <a:cs typeface="华文细黑"/>
              </a:rPr>
              <a:t>　</a:t>
            </a:r>
            <a:r>
              <a:rPr lang="zh-CN" altLang="zh-CN" smtClean="0">
                <a:latin typeface="华文细黑"/>
                <a:ea typeface="华文细黑"/>
                <a:cs typeface="华文细黑"/>
              </a:rPr>
              <a:t>税收的</a:t>
            </a:r>
            <a:r>
              <a:rPr lang="zh-CN" altLang="en-US" smtClean="0">
                <a:latin typeface="华文细黑"/>
                <a:ea typeface="华文细黑"/>
                <a:cs typeface="华文细黑"/>
              </a:rPr>
              <a:t>分类</a:t>
            </a:r>
          </a:p>
        </p:txBody>
      </p:sp>
      <p:sp>
        <p:nvSpPr>
          <p:cNvPr id="31746" name="内容占位符 2"/>
          <p:cNvSpPr>
            <a:spLocks noGrp="1"/>
          </p:cNvSpPr>
          <p:nvPr>
            <p:ph idx="1"/>
          </p:nvPr>
        </p:nvSpPr>
        <p:spPr>
          <a:xfrm>
            <a:off x="323850" y="1196975"/>
            <a:ext cx="8351838" cy="5184775"/>
          </a:xfrm>
        </p:spPr>
        <p:txBody>
          <a:bodyPr/>
          <a:lstStyle/>
          <a:p>
            <a:pPr marL="228600" indent="-228600" defTabSz="449263">
              <a:lnSpc>
                <a:spcPct val="160000"/>
              </a:lnSpc>
              <a:spcBef>
                <a:spcPct val="0"/>
              </a:spcBef>
              <a:buClr>
                <a:srgbClr val="486AC1"/>
              </a:buClr>
              <a:buFont typeface="Arial" charset="0"/>
              <a:buNone/>
            </a:pPr>
            <a:r>
              <a:rPr lang="en-US" altLang="zh-CN" sz="2400" b="1" dirty="0" smtClean="0">
                <a:solidFill>
                  <a:srgbClr val="000000"/>
                </a:solidFill>
                <a:latin typeface="黑体" pitchFamily="49" charset="-122"/>
                <a:ea typeface="黑体" pitchFamily="49" charset="-122"/>
              </a:rPr>
              <a:t> </a:t>
            </a:r>
            <a:r>
              <a:rPr lang="zh-CN" altLang="zh-CN" sz="2400" b="1" dirty="0" smtClean="0">
                <a:solidFill>
                  <a:srgbClr val="000000"/>
                </a:solidFill>
                <a:latin typeface="黑体" pitchFamily="49" charset="-122"/>
                <a:ea typeface="黑体" pitchFamily="49" charset="-122"/>
              </a:rPr>
              <a:t>三、从价税和从量税</a:t>
            </a:r>
          </a:p>
          <a:p>
            <a:pPr marL="228600" indent="-228600" defTabSz="449263">
              <a:lnSpc>
                <a:spcPct val="160000"/>
              </a:lnSpc>
            </a:pPr>
            <a:r>
              <a:rPr lang="zh-CN" altLang="zh-CN" dirty="0" smtClean="0"/>
              <a:t>以计税依据为标准</a:t>
            </a:r>
            <a:r>
              <a:rPr lang="en-US" altLang="zh-CN" dirty="0" smtClean="0"/>
              <a:t>,</a:t>
            </a:r>
            <a:r>
              <a:rPr lang="zh-CN" altLang="zh-CN" dirty="0" smtClean="0"/>
              <a:t>可以把税收分为从价税和从量税。</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从价税</a:t>
            </a:r>
          </a:p>
          <a:p>
            <a:pPr marL="228600" indent="-228600" defTabSz="449263">
              <a:lnSpc>
                <a:spcPct val="160000"/>
              </a:lnSpc>
            </a:pPr>
            <a:r>
              <a:rPr lang="zh-CN" altLang="zh-CN" dirty="0" smtClean="0"/>
              <a:t>以课税对象的价格和金额为计税依据课征的税称为从价税</a:t>
            </a:r>
            <a:r>
              <a:rPr lang="en-US" altLang="zh-CN" dirty="0" smtClean="0"/>
              <a:t>,</a:t>
            </a:r>
            <a:r>
              <a:rPr lang="zh-CN" altLang="zh-CN" dirty="0" smtClean="0"/>
              <a:t> 即从价计征的各种税</a:t>
            </a:r>
            <a:r>
              <a:rPr lang="en-US" altLang="zh-CN" dirty="0" smtClean="0"/>
              <a:t>,</a:t>
            </a:r>
            <a:r>
              <a:rPr lang="zh-CN" altLang="zh-CN" dirty="0" smtClean="0"/>
              <a:t>如我国现行的增值税、关税等。从价税的应纳税额随课税对象价格的变化而变化。</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从量税</a:t>
            </a:r>
          </a:p>
          <a:p>
            <a:pPr marL="228600" indent="-228600" defTabSz="449263">
              <a:lnSpc>
                <a:spcPct val="160000"/>
              </a:lnSpc>
            </a:pPr>
            <a:r>
              <a:rPr lang="zh-CN" altLang="zh-CN" dirty="0" smtClean="0"/>
              <a:t>以课税对象的计量单位为标准课征的税称为从量税</a:t>
            </a:r>
            <a:r>
              <a:rPr lang="en-US" altLang="zh-CN" dirty="0" smtClean="0"/>
              <a:t>,</a:t>
            </a:r>
            <a:r>
              <a:rPr lang="zh-CN" altLang="zh-CN" dirty="0" smtClean="0"/>
              <a:t>即从量计征的各种税</a:t>
            </a:r>
            <a:r>
              <a:rPr lang="en-US" altLang="zh-CN" dirty="0" smtClean="0"/>
              <a:t>,</a:t>
            </a:r>
            <a:r>
              <a:rPr lang="zh-CN" altLang="zh-CN" dirty="0" smtClean="0"/>
              <a:t>如我国现行</a:t>
            </a:r>
            <a:r>
              <a:rPr lang="zh-CN" altLang="en-US" dirty="0" smtClean="0"/>
              <a:t>的城镇土地使用税、</a:t>
            </a:r>
            <a:r>
              <a:rPr lang="zh-CN" altLang="zh-CN" dirty="0" smtClean="0"/>
              <a:t>耕地占用税、车船税、</a:t>
            </a:r>
            <a:r>
              <a:rPr lang="zh-CN" altLang="en-US" dirty="0" smtClean="0"/>
              <a:t>环境保护</a:t>
            </a:r>
            <a:r>
              <a:rPr lang="zh-CN" altLang="zh-CN" dirty="0" smtClean="0"/>
              <a:t>税等。</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1"/>
          <p:cNvSpPr>
            <a:spLocks noGrp="1"/>
          </p:cNvSpPr>
          <p:nvPr>
            <p:ph type="title"/>
          </p:nvPr>
        </p:nvSpPr>
        <p:spPr>
          <a:xfrm>
            <a:off x="2843213" y="404813"/>
            <a:ext cx="5689600" cy="647700"/>
          </a:xfrm>
        </p:spPr>
        <p:txBody>
          <a:bodyPr/>
          <a:lstStyle/>
          <a:p>
            <a:r>
              <a:rPr lang="zh-CN" altLang="zh-CN" smtClean="0">
                <a:latin typeface="华文细黑"/>
                <a:ea typeface="华文细黑"/>
                <a:cs typeface="华文细黑"/>
              </a:rPr>
              <a:t>第</a:t>
            </a:r>
            <a:r>
              <a:rPr lang="zh-CN" altLang="en-US" smtClean="0">
                <a:latin typeface="华文细黑"/>
                <a:ea typeface="华文细黑"/>
                <a:cs typeface="华文细黑"/>
              </a:rPr>
              <a:t>二</a:t>
            </a:r>
            <a:r>
              <a:rPr lang="zh-CN" altLang="zh-CN" smtClean="0">
                <a:latin typeface="华文细黑"/>
                <a:ea typeface="华文细黑"/>
                <a:cs typeface="华文细黑"/>
              </a:rPr>
              <a:t>节</a:t>
            </a:r>
            <a:r>
              <a:rPr lang="zh-CN" altLang="zh-CN" i="1" smtClean="0">
                <a:latin typeface="华文细黑"/>
                <a:ea typeface="华文细黑"/>
                <a:cs typeface="华文细黑"/>
              </a:rPr>
              <a:t>　</a:t>
            </a:r>
            <a:r>
              <a:rPr lang="zh-CN" altLang="zh-CN" smtClean="0">
                <a:latin typeface="华文细黑"/>
                <a:ea typeface="华文细黑"/>
                <a:cs typeface="华文细黑"/>
              </a:rPr>
              <a:t>税收的</a:t>
            </a:r>
            <a:r>
              <a:rPr lang="zh-CN" altLang="en-US" smtClean="0">
                <a:latin typeface="华文细黑"/>
                <a:ea typeface="华文细黑"/>
                <a:cs typeface="华文细黑"/>
              </a:rPr>
              <a:t>分类</a:t>
            </a:r>
          </a:p>
        </p:txBody>
      </p:sp>
      <p:sp>
        <p:nvSpPr>
          <p:cNvPr id="32770" name="内容占位符 2"/>
          <p:cNvSpPr>
            <a:spLocks noGrp="1"/>
          </p:cNvSpPr>
          <p:nvPr>
            <p:ph idx="1"/>
          </p:nvPr>
        </p:nvSpPr>
        <p:spPr>
          <a:xfrm>
            <a:off x="468313" y="1196975"/>
            <a:ext cx="8351837" cy="5184775"/>
          </a:xfrm>
        </p:spPr>
        <p:txBody>
          <a:bodyPr/>
          <a:lstStyle/>
          <a:p>
            <a:pPr marL="228600" indent="-228600"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四、价内税与价外税</a:t>
            </a:r>
          </a:p>
          <a:p>
            <a:pPr marL="228600" indent="-228600" defTabSz="449263">
              <a:lnSpc>
                <a:spcPct val="160000"/>
              </a:lnSpc>
            </a:pPr>
            <a:r>
              <a:rPr lang="zh-CN" altLang="zh-CN" dirty="0" smtClean="0"/>
              <a:t>以税收与价格的关系为标准</a:t>
            </a:r>
            <a:r>
              <a:rPr lang="en-US" altLang="zh-CN" dirty="0" smtClean="0"/>
              <a:t>,</a:t>
            </a:r>
            <a:r>
              <a:rPr lang="zh-CN" altLang="zh-CN" dirty="0" smtClean="0"/>
              <a:t>可以把税收分为价内税与价外税。</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价内税</a:t>
            </a:r>
          </a:p>
          <a:p>
            <a:pPr marL="228600" indent="-228600" defTabSz="449263">
              <a:lnSpc>
                <a:spcPct val="160000"/>
              </a:lnSpc>
            </a:pPr>
            <a:r>
              <a:rPr lang="zh-CN" altLang="zh-CN" dirty="0" smtClean="0"/>
              <a:t>凡是税金构成价格的内涵</a:t>
            </a:r>
            <a:r>
              <a:rPr lang="en-US" altLang="zh-CN" dirty="0" smtClean="0"/>
              <a:t>,</a:t>
            </a:r>
            <a:r>
              <a:rPr lang="zh-CN" altLang="zh-CN" dirty="0" smtClean="0"/>
              <a:t>作为课税对象价格的组成因素的税种</a:t>
            </a:r>
            <a:r>
              <a:rPr lang="en-US" altLang="zh-CN" dirty="0" smtClean="0"/>
              <a:t>,</a:t>
            </a:r>
            <a:r>
              <a:rPr lang="zh-CN" altLang="zh-CN" dirty="0" smtClean="0"/>
              <a:t>称为价内税。我国现行的消费税属于价内税。</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价外税</a:t>
            </a:r>
          </a:p>
          <a:p>
            <a:pPr marL="228600" indent="-228600" defTabSz="449263">
              <a:lnSpc>
                <a:spcPct val="160000"/>
              </a:lnSpc>
            </a:pPr>
            <a:r>
              <a:rPr lang="zh-CN" altLang="zh-CN" dirty="0" smtClean="0"/>
              <a:t>凡是税金不包</a:t>
            </a:r>
            <a:r>
              <a:rPr lang="zh-CN" altLang="en-US" dirty="0" smtClean="0"/>
              <a:t>含</a:t>
            </a:r>
            <a:r>
              <a:rPr lang="zh-CN" altLang="zh-CN" dirty="0" smtClean="0"/>
              <a:t>在课税对象价格中的税</a:t>
            </a:r>
            <a:r>
              <a:rPr lang="en-US" altLang="zh-CN" dirty="0" smtClean="0"/>
              <a:t>,</a:t>
            </a:r>
            <a:r>
              <a:rPr lang="zh-CN" altLang="zh-CN" dirty="0" smtClean="0"/>
              <a:t>称为价外税</a:t>
            </a:r>
            <a:r>
              <a:rPr lang="zh-CN" altLang="en-US" dirty="0" smtClean="0"/>
              <a:t>，</a:t>
            </a:r>
            <a:r>
              <a:rPr lang="zh-CN" altLang="zh-CN" dirty="0" smtClean="0"/>
              <a:t>如我国现行的增值税。</a:t>
            </a:r>
          </a:p>
          <a:p>
            <a:pPr marL="228600" indent="-228600" defTabSz="449263">
              <a:buFont typeface="Arial" charset="0"/>
              <a:buNone/>
            </a:pPr>
            <a:endParaRPr lang="zh-CN" altLang="zh-CN"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
          <p:cNvSpPr>
            <a:spLocks noGrp="1"/>
          </p:cNvSpPr>
          <p:nvPr>
            <p:ph type="title"/>
          </p:nvPr>
        </p:nvSpPr>
        <p:spPr>
          <a:xfrm>
            <a:off x="2771775" y="333375"/>
            <a:ext cx="5761038" cy="647700"/>
          </a:xfrm>
        </p:spPr>
        <p:txBody>
          <a:bodyPr/>
          <a:lstStyle/>
          <a:p>
            <a:r>
              <a:rPr lang="zh-CN" altLang="zh-CN" smtClean="0">
                <a:latin typeface="华文细黑"/>
                <a:ea typeface="华文细黑"/>
                <a:cs typeface="华文细黑"/>
              </a:rPr>
              <a:t>第</a:t>
            </a:r>
            <a:r>
              <a:rPr lang="zh-CN" altLang="en-US" smtClean="0">
                <a:latin typeface="华文细黑"/>
                <a:ea typeface="华文细黑"/>
                <a:cs typeface="华文细黑"/>
              </a:rPr>
              <a:t>二</a:t>
            </a:r>
            <a:r>
              <a:rPr lang="zh-CN" altLang="zh-CN" smtClean="0">
                <a:latin typeface="华文细黑"/>
                <a:ea typeface="华文细黑"/>
                <a:cs typeface="华文细黑"/>
              </a:rPr>
              <a:t>节</a:t>
            </a:r>
            <a:r>
              <a:rPr lang="zh-CN" altLang="zh-CN" i="1" smtClean="0">
                <a:latin typeface="华文细黑"/>
                <a:ea typeface="华文细黑"/>
                <a:cs typeface="华文细黑"/>
              </a:rPr>
              <a:t>　</a:t>
            </a:r>
            <a:r>
              <a:rPr lang="zh-CN" altLang="zh-CN" smtClean="0">
                <a:latin typeface="华文细黑"/>
                <a:ea typeface="华文细黑"/>
                <a:cs typeface="华文细黑"/>
              </a:rPr>
              <a:t>税收的</a:t>
            </a:r>
            <a:r>
              <a:rPr lang="zh-CN" altLang="en-US" smtClean="0">
                <a:latin typeface="华文细黑"/>
                <a:ea typeface="华文细黑"/>
                <a:cs typeface="华文细黑"/>
              </a:rPr>
              <a:t>分类</a:t>
            </a:r>
          </a:p>
        </p:txBody>
      </p:sp>
      <p:sp>
        <p:nvSpPr>
          <p:cNvPr id="33794" name="内容占位符 2"/>
          <p:cNvSpPr>
            <a:spLocks noGrp="1"/>
          </p:cNvSpPr>
          <p:nvPr>
            <p:ph idx="1"/>
          </p:nvPr>
        </p:nvSpPr>
        <p:spPr>
          <a:xfrm>
            <a:off x="468313" y="1052513"/>
            <a:ext cx="8280400" cy="5329237"/>
          </a:xfrm>
        </p:spPr>
        <p:txBody>
          <a:bodyPr/>
          <a:lstStyle/>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五、中央税、地方税、共享税</a:t>
            </a:r>
          </a:p>
          <a:p>
            <a:pPr marL="228600" indent="-228600" defTabSz="449263"/>
            <a:r>
              <a:rPr lang="zh-CN" altLang="zh-CN" dirty="0" smtClean="0"/>
              <a:t>以税收的管理和使用权限为标准</a:t>
            </a:r>
            <a:r>
              <a:rPr lang="en-US" altLang="zh-CN" dirty="0" smtClean="0"/>
              <a:t>,</a:t>
            </a:r>
            <a:r>
              <a:rPr lang="zh-CN" altLang="zh-CN" dirty="0" smtClean="0"/>
              <a:t>可以把税收分为中央税、地方税、中央与地方共享税。</a:t>
            </a:r>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中央税</a:t>
            </a:r>
          </a:p>
          <a:p>
            <a:pPr marL="228600" indent="-228600" defTabSz="449263"/>
            <a:r>
              <a:rPr lang="zh-CN" altLang="zh-CN" dirty="0" smtClean="0"/>
              <a:t>中央税又称国税</a:t>
            </a:r>
            <a:r>
              <a:rPr lang="en-US" altLang="zh-CN" dirty="0" smtClean="0"/>
              <a:t>,</a:t>
            </a:r>
            <a:r>
              <a:rPr lang="zh-CN" altLang="zh-CN" dirty="0" smtClean="0"/>
              <a:t>是由一国的国家政府或中央一级政府征收管理和使用的税</a:t>
            </a:r>
            <a:r>
              <a:rPr lang="zh-CN" altLang="en-US" dirty="0" smtClean="0"/>
              <a:t>，</a:t>
            </a:r>
            <a:r>
              <a:rPr lang="zh-CN" altLang="zh-CN" dirty="0" smtClean="0"/>
              <a:t>属于中央级政府的财政收入。</a:t>
            </a:r>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地方税</a:t>
            </a:r>
          </a:p>
          <a:p>
            <a:pPr marL="228600" indent="-228600" defTabSz="449263"/>
            <a:r>
              <a:rPr lang="zh-CN" altLang="zh-CN" dirty="0" smtClean="0"/>
              <a:t>地方税是由一国的地方政府征收管理和使用的税</a:t>
            </a:r>
            <a:r>
              <a:rPr lang="zh-CN" altLang="en-US" dirty="0" smtClean="0"/>
              <a:t>，</a:t>
            </a:r>
            <a:r>
              <a:rPr lang="zh-CN" altLang="zh-CN" dirty="0" smtClean="0"/>
              <a:t>属于地方政府的财政收入。</a:t>
            </a:r>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中央与地方共享税</a:t>
            </a:r>
          </a:p>
          <a:p>
            <a:pPr marL="228600" indent="-228600" defTabSz="449263"/>
            <a:r>
              <a:rPr lang="zh-CN" altLang="zh-CN" dirty="0" smtClean="0"/>
              <a:t>中央与地方共享税是指中央和地方共享税收收入的税种。在财政收入以税收为主的制度下</a:t>
            </a:r>
            <a:r>
              <a:rPr lang="en-US" altLang="zh-CN" dirty="0" smtClean="0"/>
              <a:t>,</a:t>
            </a:r>
            <a:r>
              <a:rPr lang="zh-CN" altLang="zh-CN" dirty="0" smtClean="0"/>
              <a:t>中央财政与地方财政必然</a:t>
            </a:r>
            <a:r>
              <a:rPr lang="zh-CN" altLang="en-US" dirty="0" smtClean="0"/>
              <a:t>会</a:t>
            </a:r>
            <a:r>
              <a:rPr lang="zh-CN" altLang="zh-CN" dirty="0" smtClean="0"/>
              <a:t>实行按税种划分收入的管理体制。</a:t>
            </a:r>
          </a:p>
          <a:p>
            <a:pPr marL="228600" indent="-228600" defTabSz="449263"/>
            <a:endParaRPr lang="zh-CN" altLang="en-US" dirty="0"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1"/>
          <p:cNvSpPr>
            <a:spLocks noGrp="1"/>
          </p:cNvSpPr>
          <p:nvPr>
            <p:ph type="title"/>
          </p:nvPr>
        </p:nvSpPr>
        <p:spPr>
          <a:xfrm>
            <a:off x="2555875" y="404813"/>
            <a:ext cx="5832475" cy="647700"/>
          </a:xfrm>
        </p:spPr>
        <p:txBody>
          <a:bodyPr/>
          <a:lstStyle/>
          <a:p>
            <a:r>
              <a:rPr lang="zh-CN" altLang="zh-CN" smtClean="0">
                <a:latin typeface="华文细黑"/>
                <a:ea typeface="华文细黑"/>
                <a:cs typeface="华文细黑"/>
              </a:rPr>
              <a:t>第</a:t>
            </a:r>
            <a:r>
              <a:rPr lang="zh-CN" altLang="en-US" smtClean="0">
                <a:latin typeface="华文细黑"/>
                <a:ea typeface="华文细黑"/>
                <a:cs typeface="华文细黑"/>
              </a:rPr>
              <a:t>二</a:t>
            </a:r>
            <a:r>
              <a:rPr lang="zh-CN" altLang="zh-CN" smtClean="0">
                <a:latin typeface="华文细黑"/>
                <a:ea typeface="华文细黑"/>
                <a:cs typeface="华文细黑"/>
              </a:rPr>
              <a:t>节</a:t>
            </a:r>
            <a:r>
              <a:rPr lang="zh-CN" altLang="zh-CN" i="1" smtClean="0">
                <a:latin typeface="华文细黑"/>
                <a:ea typeface="华文细黑"/>
                <a:cs typeface="华文细黑"/>
              </a:rPr>
              <a:t>　</a:t>
            </a:r>
            <a:r>
              <a:rPr lang="zh-CN" altLang="zh-CN" smtClean="0">
                <a:latin typeface="华文细黑"/>
                <a:ea typeface="华文细黑"/>
                <a:cs typeface="华文细黑"/>
              </a:rPr>
              <a:t>税收的</a:t>
            </a:r>
            <a:r>
              <a:rPr lang="zh-CN" altLang="en-US" smtClean="0">
                <a:latin typeface="华文细黑"/>
                <a:ea typeface="华文细黑"/>
                <a:cs typeface="华文细黑"/>
              </a:rPr>
              <a:t>分类</a:t>
            </a:r>
          </a:p>
        </p:txBody>
      </p:sp>
      <p:sp>
        <p:nvSpPr>
          <p:cNvPr id="34818" name="内容占位符 2"/>
          <p:cNvSpPr>
            <a:spLocks noGrp="1"/>
          </p:cNvSpPr>
          <p:nvPr>
            <p:ph idx="1"/>
          </p:nvPr>
        </p:nvSpPr>
        <p:spPr>
          <a:xfrm>
            <a:off x="755650" y="1196975"/>
            <a:ext cx="8064500" cy="5184775"/>
          </a:xfrm>
        </p:spPr>
        <p:txBody>
          <a:bodyPr/>
          <a:lstStyle/>
          <a:p>
            <a:pPr marL="228600" indent="-228600"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六、劳务税、实物税和货币税</a:t>
            </a:r>
          </a:p>
          <a:p>
            <a:pPr marL="228600" indent="-228600" defTabSz="449263">
              <a:lnSpc>
                <a:spcPct val="160000"/>
              </a:lnSpc>
            </a:pPr>
            <a:r>
              <a:rPr lang="zh-CN" altLang="zh-CN" dirty="0" smtClean="0"/>
              <a:t>以税收的形态为标准</a:t>
            </a:r>
            <a:r>
              <a:rPr lang="en-US" altLang="zh-CN" dirty="0" smtClean="0"/>
              <a:t>,</a:t>
            </a:r>
            <a:r>
              <a:rPr lang="zh-CN" altLang="zh-CN" dirty="0" smtClean="0"/>
              <a:t>税收可分为劳务税、实物税与货币税。</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劳务税</a:t>
            </a:r>
          </a:p>
          <a:p>
            <a:pPr marL="228600" indent="-228600" defTabSz="449263">
              <a:lnSpc>
                <a:spcPct val="160000"/>
              </a:lnSpc>
            </a:pPr>
            <a:r>
              <a:rPr lang="zh-CN" altLang="zh-CN" dirty="0" smtClean="0"/>
              <a:t>劳务税是指纳税人以提供劳务代替缴纳税款的税。</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实物税</a:t>
            </a:r>
          </a:p>
          <a:p>
            <a:pPr marL="228600" indent="-228600" defTabSz="449263">
              <a:lnSpc>
                <a:spcPct val="160000"/>
              </a:lnSpc>
            </a:pPr>
            <a:r>
              <a:rPr lang="zh-CN" altLang="zh-CN" dirty="0" smtClean="0"/>
              <a:t>实物税是纳税人以实物形式缴纳的税。</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货币税</a:t>
            </a:r>
          </a:p>
          <a:p>
            <a:pPr marL="228600" indent="-228600" defTabSz="449263">
              <a:lnSpc>
                <a:spcPct val="160000"/>
              </a:lnSpc>
            </a:pPr>
            <a:r>
              <a:rPr lang="zh-CN" altLang="zh-CN" dirty="0" smtClean="0"/>
              <a:t>货币税是纳税人以货币形式缴纳的税。</a:t>
            </a:r>
          </a:p>
          <a:p>
            <a:pPr marL="228600" indent="-228600" defTabSz="449263"/>
            <a:endParaRPr lang="zh-CN" altLang="en-US" dirty="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a:spLocks noGrp="1"/>
          </p:cNvSpPr>
          <p:nvPr>
            <p:ph type="title"/>
          </p:nvPr>
        </p:nvSpPr>
        <p:spPr>
          <a:xfrm>
            <a:off x="2987675" y="404813"/>
            <a:ext cx="5473700" cy="647700"/>
          </a:xfrm>
        </p:spPr>
        <p:txBody>
          <a:bodyPr/>
          <a:lstStyle/>
          <a:p>
            <a:r>
              <a:rPr lang="zh-CN" altLang="zh-CN" smtClean="0">
                <a:latin typeface="华文细黑"/>
                <a:ea typeface="华文细黑"/>
                <a:cs typeface="华文细黑"/>
              </a:rPr>
              <a:t>第三节　税制结构</a:t>
            </a:r>
            <a:endParaRPr lang="zh-CN" altLang="en-US" smtClean="0">
              <a:latin typeface="华文细黑"/>
              <a:ea typeface="华文细黑"/>
              <a:cs typeface="华文细黑"/>
            </a:endParaRPr>
          </a:p>
        </p:txBody>
      </p:sp>
      <p:sp>
        <p:nvSpPr>
          <p:cNvPr id="35842" name="内容占位符 2"/>
          <p:cNvSpPr>
            <a:spLocks noGrp="1"/>
          </p:cNvSpPr>
          <p:nvPr>
            <p:ph idx="1"/>
          </p:nvPr>
        </p:nvSpPr>
        <p:spPr>
          <a:xfrm>
            <a:off x="468313" y="1196975"/>
            <a:ext cx="8207375" cy="5184775"/>
          </a:xfrm>
        </p:spPr>
        <p:txBody>
          <a:bodyPr/>
          <a:lstStyle/>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一、单一税制结构和复合税制结构</a:t>
            </a:r>
          </a:p>
          <a:p>
            <a:pPr marL="228600" indent="-228600" defTabSz="449263"/>
            <a:r>
              <a:rPr lang="zh-CN" altLang="zh-CN" dirty="0" smtClean="0"/>
              <a:t>根据税种的多寡</a:t>
            </a:r>
            <a:r>
              <a:rPr lang="en-US" altLang="zh-CN" dirty="0" smtClean="0"/>
              <a:t>,</a:t>
            </a:r>
            <a:r>
              <a:rPr lang="zh-CN" altLang="zh-CN" dirty="0" smtClean="0"/>
              <a:t>可以将税制结构分为单一税制结构和复合税制结构两种不同</a:t>
            </a:r>
            <a:r>
              <a:rPr lang="zh-CN" altLang="en-US" dirty="0" smtClean="0"/>
              <a:t>的</a:t>
            </a:r>
            <a:r>
              <a:rPr lang="zh-CN" altLang="zh-CN" dirty="0" smtClean="0"/>
              <a:t>类型。</a:t>
            </a:r>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单一税制结构</a:t>
            </a:r>
          </a:p>
          <a:p>
            <a:pPr marL="228600" indent="-228600" defTabSz="449263"/>
            <a:r>
              <a:rPr lang="zh-CN" altLang="zh-CN" dirty="0" smtClean="0"/>
              <a:t>单一税制主张一个国家的税收制度应由一个税类或少数几个税种构成。</a:t>
            </a:r>
            <a:endParaRPr lang="en-US" altLang="zh-CN" dirty="0" smtClean="0"/>
          </a:p>
          <a:p>
            <a:pPr marL="228600" indent="-228600" defTabSz="449263"/>
            <a:endParaRPr lang="zh-CN" altLang="zh-CN" dirty="0" smtClean="0"/>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复合税制结构</a:t>
            </a:r>
          </a:p>
          <a:p>
            <a:pPr marL="228600" indent="-228600" defTabSz="449263"/>
            <a:r>
              <a:rPr lang="zh-CN" altLang="zh-CN" dirty="0" smtClean="0"/>
              <a:t>复合税制主张一个国家的税收制度必须由多种税类的多个税种组成</a:t>
            </a:r>
            <a:r>
              <a:rPr lang="en-US" altLang="zh-CN" dirty="0" smtClean="0"/>
              <a:t>,</a:t>
            </a:r>
            <a:r>
              <a:rPr lang="zh-CN" altLang="zh-CN" dirty="0" smtClean="0"/>
              <a:t>通过多种税的互相配合和相辅相成</a:t>
            </a:r>
            <a:r>
              <a:rPr lang="en-US" altLang="zh-CN" dirty="0" smtClean="0"/>
              <a:t>,</a:t>
            </a:r>
            <a:r>
              <a:rPr lang="zh-CN" altLang="zh-CN" dirty="0" smtClean="0"/>
              <a:t>组成一个完整的税收体系。</a:t>
            </a:r>
          </a:p>
          <a:p>
            <a:pPr marL="228600" indent="-228600" defTabSz="449263">
              <a:buFont typeface="Arial" charset="0"/>
              <a:buNone/>
            </a:pPr>
            <a:endParaRPr lang="zh-CN" altLang="zh-CN" dirty="0" smtClean="0"/>
          </a:p>
          <a:p>
            <a:pPr marL="228600" indent="-228600" defTabSz="449263"/>
            <a:endParaRPr lang="zh-CN" altLang="en-US" dirty="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标题 1"/>
          <p:cNvSpPr>
            <a:spLocks noGrp="1"/>
          </p:cNvSpPr>
          <p:nvPr>
            <p:ph type="title"/>
          </p:nvPr>
        </p:nvSpPr>
        <p:spPr>
          <a:xfrm>
            <a:off x="2916238" y="333375"/>
            <a:ext cx="5637212" cy="647700"/>
          </a:xfrm>
        </p:spPr>
        <p:txBody>
          <a:bodyPr/>
          <a:lstStyle/>
          <a:p>
            <a:r>
              <a:rPr lang="zh-CN" altLang="zh-CN" smtClean="0">
                <a:latin typeface="华文细黑"/>
                <a:ea typeface="华文细黑"/>
                <a:cs typeface="华文细黑"/>
              </a:rPr>
              <a:t>第三节　税制结构</a:t>
            </a:r>
            <a:endParaRPr lang="zh-CN" altLang="en-US" smtClean="0">
              <a:latin typeface="华文细黑"/>
              <a:ea typeface="华文细黑"/>
              <a:cs typeface="华文细黑"/>
            </a:endParaRPr>
          </a:p>
        </p:txBody>
      </p:sp>
      <p:sp>
        <p:nvSpPr>
          <p:cNvPr id="36866" name="内容占位符 2"/>
          <p:cNvSpPr>
            <a:spLocks noGrp="1"/>
          </p:cNvSpPr>
          <p:nvPr>
            <p:ph idx="1"/>
          </p:nvPr>
        </p:nvSpPr>
        <p:spPr>
          <a:xfrm>
            <a:off x="323850" y="1196975"/>
            <a:ext cx="8496300" cy="5184775"/>
          </a:xfrm>
        </p:spPr>
        <p:txBody>
          <a:bodyPr/>
          <a:lstStyle/>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二、税制结构的设计</a:t>
            </a:r>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税种的配置问题</a:t>
            </a:r>
          </a:p>
          <a:p>
            <a:pPr marL="228600" indent="-228600" defTabSz="449263"/>
            <a:r>
              <a:rPr lang="zh-CN" altLang="zh-CN" dirty="0" smtClean="0"/>
              <a:t>由各个税种构成的相互协调、相互补充的税收体系总是要以某一种或几种税居于主导地位。这种居于主导地位的税种就构成税制结构中的主体税种</a:t>
            </a:r>
            <a:r>
              <a:rPr lang="zh-CN" altLang="en-US" dirty="0" smtClean="0"/>
              <a:t>。</a:t>
            </a:r>
            <a:r>
              <a:rPr lang="zh-CN" altLang="zh-CN" dirty="0" smtClean="0"/>
              <a:t>主体税种的选择对于税种的合理配置具有关键意义。</a:t>
            </a:r>
            <a:r>
              <a:rPr lang="en-US" altLang="zh-CN" dirty="0" smtClean="0"/>
              <a:t> </a:t>
            </a:r>
            <a:endParaRPr lang="zh-CN" altLang="zh-CN" dirty="0" smtClean="0"/>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税源的选择问题</a:t>
            </a:r>
          </a:p>
          <a:p>
            <a:pPr marL="228600" indent="-228600" defTabSz="449263"/>
            <a:r>
              <a:rPr lang="zh-CN" altLang="zh-CN" dirty="0" smtClean="0"/>
              <a:t>可以作为税源的一般是工资、地租和利润。如果以这三者作为税源</a:t>
            </a:r>
            <a:r>
              <a:rPr lang="en-US" altLang="zh-CN" dirty="0" smtClean="0"/>
              <a:t>,</a:t>
            </a:r>
            <a:r>
              <a:rPr lang="zh-CN" altLang="zh-CN" dirty="0" smtClean="0"/>
              <a:t>并将课税的额度限制在这个范围内</a:t>
            </a:r>
            <a:r>
              <a:rPr lang="en-US" altLang="zh-CN" dirty="0" smtClean="0"/>
              <a:t>,</a:t>
            </a:r>
            <a:r>
              <a:rPr lang="zh-CN" altLang="zh-CN" dirty="0" smtClean="0"/>
              <a:t>则一般不会损害税本。至于财产</a:t>
            </a:r>
            <a:r>
              <a:rPr lang="en-US" altLang="zh-CN" dirty="0" smtClean="0"/>
              <a:t>,</a:t>
            </a:r>
            <a:r>
              <a:rPr lang="zh-CN" altLang="zh-CN" dirty="0" smtClean="0"/>
              <a:t>尤其是在财产中占重要地位的生产性资本</a:t>
            </a:r>
            <a:r>
              <a:rPr lang="en-US" altLang="zh-CN" dirty="0" smtClean="0"/>
              <a:t>,</a:t>
            </a:r>
            <a:r>
              <a:rPr lang="zh-CN" altLang="zh-CN" dirty="0" smtClean="0"/>
              <a:t>则属于税本的范畴</a:t>
            </a:r>
            <a:r>
              <a:rPr lang="en-US" altLang="zh-CN" dirty="0" smtClean="0"/>
              <a:t>,</a:t>
            </a:r>
            <a:r>
              <a:rPr lang="zh-CN" altLang="zh-CN" dirty="0" smtClean="0"/>
              <a:t>一般是不能作为课税对象的</a:t>
            </a:r>
            <a:r>
              <a:rPr lang="en-US" altLang="zh-CN" dirty="0" smtClean="0"/>
              <a:t>,</a:t>
            </a:r>
            <a:r>
              <a:rPr lang="zh-CN" altLang="zh-CN" dirty="0" smtClean="0"/>
              <a:t>否则就会损害资本的形成和积累</a:t>
            </a:r>
            <a:r>
              <a:rPr lang="en-US" altLang="zh-CN" dirty="0" smtClean="0"/>
              <a:t>,</a:t>
            </a:r>
            <a:r>
              <a:rPr lang="zh-CN" altLang="zh-CN" dirty="0" smtClean="0"/>
              <a:t>最终导致国民经济萎缩</a:t>
            </a:r>
            <a:r>
              <a:rPr lang="zh-CN" altLang="en-US" dirty="0" smtClean="0"/>
              <a:t>、</a:t>
            </a:r>
            <a:r>
              <a:rPr lang="zh-CN" altLang="zh-CN" dirty="0" smtClean="0"/>
              <a:t>政府收入来源枯竭。当然</a:t>
            </a:r>
            <a:r>
              <a:rPr lang="en-US" altLang="zh-CN" dirty="0" smtClean="0"/>
              <a:t>,</a:t>
            </a:r>
            <a:r>
              <a:rPr lang="zh-CN" altLang="zh-CN" dirty="0" smtClean="0"/>
              <a:t>一些非生产性的财产是可以作为课税对象的。</a:t>
            </a:r>
            <a:endParaRPr lang="zh-CN" altLang="en-US" dirty="0"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1"/>
          <p:cNvSpPr>
            <a:spLocks noGrp="1"/>
          </p:cNvSpPr>
          <p:nvPr>
            <p:ph type="title"/>
          </p:nvPr>
        </p:nvSpPr>
        <p:spPr>
          <a:xfrm>
            <a:off x="2843213" y="333375"/>
            <a:ext cx="5710237" cy="647700"/>
          </a:xfrm>
        </p:spPr>
        <p:txBody>
          <a:bodyPr/>
          <a:lstStyle/>
          <a:p>
            <a:r>
              <a:rPr lang="zh-CN" altLang="zh-CN" smtClean="0">
                <a:latin typeface="华文细黑"/>
                <a:ea typeface="华文细黑"/>
                <a:cs typeface="华文细黑"/>
              </a:rPr>
              <a:t>第三节　税制结构</a:t>
            </a:r>
            <a:endParaRPr lang="zh-CN" altLang="en-US" smtClean="0">
              <a:latin typeface="华文细黑"/>
              <a:ea typeface="华文细黑"/>
              <a:cs typeface="华文细黑"/>
            </a:endParaRPr>
          </a:p>
        </p:txBody>
      </p:sp>
      <p:sp>
        <p:nvSpPr>
          <p:cNvPr id="37890" name="内容占位符 2"/>
          <p:cNvSpPr>
            <a:spLocks noGrp="1"/>
          </p:cNvSpPr>
          <p:nvPr>
            <p:ph idx="1"/>
          </p:nvPr>
        </p:nvSpPr>
        <p:spPr>
          <a:xfrm>
            <a:off x="323850" y="1196975"/>
            <a:ext cx="8496300" cy="5184775"/>
          </a:xfrm>
        </p:spPr>
        <p:txBody>
          <a:bodyPr/>
          <a:lstStyle/>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税率的安排问题</a:t>
            </a:r>
          </a:p>
          <a:p>
            <a:pPr marL="228600" indent="-228600" defTabSz="449263"/>
            <a:r>
              <a:rPr lang="en-US" altLang="zh-CN" sz="1600" dirty="0" smtClean="0"/>
              <a:t>1.</a:t>
            </a:r>
            <a:r>
              <a:rPr lang="zh-CN" altLang="zh-CN" sz="1600" dirty="0" smtClean="0"/>
              <a:t>税率水平的确定</a:t>
            </a:r>
          </a:p>
          <a:p>
            <a:pPr marL="228600" indent="-228600" defTabSz="449263"/>
            <a:r>
              <a:rPr lang="zh-CN" altLang="zh-CN" sz="1600" dirty="0" smtClean="0"/>
              <a:t>关于一个国家的税率总水平应如何确定</a:t>
            </a:r>
            <a:r>
              <a:rPr lang="en-US" altLang="zh-CN" sz="1600" dirty="0" smtClean="0"/>
              <a:t>,</a:t>
            </a:r>
            <a:r>
              <a:rPr lang="zh-CN" altLang="zh-CN" sz="1600" dirty="0" smtClean="0"/>
              <a:t>美国经济学家拉弗提出了“拉弗曲线”原理。其基本观点是</a:t>
            </a:r>
            <a:r>
              <a:rPr lang="en-US" altLang="zh-CN" sz="1600" dirty="0" smtClean="0"/>
              <a:t>:</a:t>
            </a:r>
            <a:r>
              <a:rPr lang="zh-CN" altLang="zh-CN" sz="1600" dirty="0" smtClean="0"/>
              <a:t>在一定限度内</a:t>
            </a:r>
            <a:r>
              <a:rPr lang="en-US" altLang="zh-CN" sz="1600" dirty="0" smtClean="0"/>
              <a:t>,</a:t>
            </a:r>
            <a:r>
              <a:rPr lang="zh-CN" altLang="zh-CN" sz="1600" dirty="0" smtClean="0"/>
              <a:t>税收收入将随税率的提高而增加</a:t>
            </a:r>
            <a:r>
              <a:rPr lang="en-US" altLang="zh-CN" sz="1600" dirty="0" smtClean="0"/>
              <a:t>,</a:t>
            </a:r>
            <a:r>
              <a:rPr lang="zh-CN" altLang="zh-CN" sz="1600" dirty="0" smtClean="0"/>
              <a:t>因为税源不会因税收的增加而等比例地减少</a:t>
            </a:r>
            <a:r>
              <a:rPr lang="zh-CN" altLang="en-US" sz="1600" dirty="0" smtClean="0"/>
              <a:t>。</a:t>
            </a:r>
            <a:r>
              <a:rPr lang="zh-CN" altLang="zh-CN" sz="1600" dirty="0" smtClean="0"/>
              <a:t>当税率超过这个限度</a:t>
            </a:r>
            <a:r>
              <a:rPr lang="en-US" altLang="zh-CN" sz="1600" dirty="0" smtClean="0"/>
              <a:t>,</a:t>
            </a:r>
            <a:r>
              <a:rPr lang="zh-CN" altLang="zh-CN" sz="1600" dirty="0" smtClean="0"/>
              <a:t>继续提高税率则税收收入不但不能增加</a:t>
            </a:r>
            <a:r>
              <a:rPr lang="en-US" altLang="zh-CN" sz="1600" dirty="0" smtClean="0"/>
              <a:t>,</a:t>
            </a:r>
            <a:r>
              <a:rPr lang="zh-CN" altLang="zh-CN" sz="1600" dirty="0" smtClean="0"/>
              <a:t>反而会下降。</a:t>
            </a:r>
            <a:endParaRPr lang="zh-CN" altLang="en-US" sz="1600" dirty="0" smtClean="0"/>
          </a:p>
          <a:p>
            <a:pPr marL="228600" indent="-228600" defTabSz="449263"/>
            <a:endParaRPr lang="zh-CN" altLang="en-US" sz="1600" dirty="0" smtClean="0"/>
          </a:p>
          <a:p>
            <a:pPr marL="228600" indent="-228600" defTabSz="449263"/>
            <a:endParaRPr lang="zh-CN" altLang="en-US" sz="1600" dirty="0" smtClean="0"/>
          </a:p>
          <a:p>
            <a:pPr marL="228600" indent="-228600" defTabSz="449263"/>
            <a:endParaRPr lang="en-US" altLang="zh-CN" sz="1600" dirty="0" smtClean="0"/>
          </a:p>
          <a:p>
            <a:pPr marL="228600" indent="-228600" defTabSz="449263"/>
            <a:endParaRPr lang="zh-CN" altLang="zh-CN" sz="1600" dirty="0" smtClean="0"/>
          </a:p>
          <a:p>
            <a:pPr marL="228600" indent="-228600" defTabSz="449263"/>
            <a:r>
              <a:rPr lang="en-US" altLang="zh-CN" sz="1600" dirty="0" smtClean="0"/>
              <a:t>2.</a:t>
            </a:r>
            <a:r>
              <a:rPr lang="zh-CN" altLang="zh-CN" sz="1600" dirty="0" smtClean="0"/>
              <a:t>税率形式的确定</a:t>
            </a:r>
          </a:p>
          <a:p>
            <a:pPr marL="228600" indent="-228600" defTabSz="449263"/>
            <a:r>
              <a:rPr lang="zh-CN" altLang="zh-CN" sz="1600" dirty="0" smtClean="0"/>
              <a:t>税率</a:t>
            </a:r>
            <a:r>
              <a:rPr lang="zh-CN" altLang="en-US" sz="1600" dirty="0" smtClean="0"/>
              <a:t>的</a:t>
            </a:r>
            <a:r>
              <a:rPr lang="zh-CN" altLang="zh-CN" sz="1600" dirty="0" smtClean="0"/>
              <a:t>形式主要</a:t>
            </a:r>
            <a:r>
              <a:rPr lang="zh-CN" altLang="en-US" sz="1600" dirty="0" smtClean="0"/>
              <a:t>有</a:t>
            </a:r>
            <a:r>
              <a:rPr lang="zh-CN" altLang="zh-CN" sz="1600" dirty="0" smtClean="0"/>
              <a:t>两种</a:t>
            </a:r>
            <a:r>
              <a:rPr lang="en-US" altLang="zh-CN" sz="1600" dirty="0" smtClean="0"/>
              <a:t>:</a:t>
            </a:r>
            <a:r>
              <a:rPr lang="zh-CN" altLang="zh-CN" sz="1600" dirty="0" smtClean="0"/>
              <a:t>比例税率和累进税率。比例税率更有利于经济效率的实现</a:t>
            </a:r>
            <a:r>
              <a:rPr lang="en-US" altLang="zh-CN" sz="1600" dirty="0" smtClean="0"/>
              <a:t>,</a:t>
            </a:r>
            <a:r>
              <a:rPr lang="zh-CN" altLang="zh-CN" sz="1600" dirty="0" smtClean="0"/>
              <a:t>而累进税率更有助于收入的公平分配。所以</a:t>
            </a:r>
            <a:r>
              <a:rPr lang="en-US" altLang="zh-CN" sz="1600" dirty="0" smtClean="0"/>
              <a:t>,</a:t>
            </a:r>
            <a:r>
              <a:rPr lang="zh-CN" altLang="en-US" sz="1600" dirty="0" smtClean="0"/>
              <a:t>对于</a:t>
            </a:r>
            <a:r>
              <a:rPr lang="zh-CN" altLang="zh-CN" sz="1600" dirty="0" smtClean="0"/>
              <a:t>比例税率和累进税率的选择本质上是</a:t>
            </a:r>
            <a:r>
              <a:rPr lang="zh-CN" altLang="en-US" sz="1600" dirty="0" smtClean="0"/>
              <a:t>对于</a:t>
            </a:r>
            <a:r>
              <a:rPr lang="zh-CN" altLang="zh-CN" sz="1600" dirty="0" smtClean="0"/>
              <a:t>效率和公平的选择。</a:t>
            </a:r>
            <a:endParaRPr lang="zh-CN" altLang="en-US" sz="1600" dirty="0" smtClean="0"/>
          </a:p>
        </p:txBody>
      </p:sp>
      <p:pic>
        <p:nvPicPr>
          <p:cNvPr id="37891" name="501.jpg" descr="id:2147493187;FounderCES"/>
          <p:cNvPicPr>
            <a:picLocks noChangeAspect="1" noChangeArrowheads="1"/>
          </p:cNvPicPr>
          <p:nvPr/>
        </p:nvPicPr>
        <p:blipFill>
          <a:blip r:embed="rId2" cstate="print"/>
          <a:srcRect/>
          <a:stretch>
            <a:fillRect/>
          </a:stretch>
        </p:blipFill>
        <p:spPr bwMode="auto">
          <a:xfrm>
            <a:off x="2339975" y="3141663"/>
            <a:ext cx="4537075" cy="17510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标题 1"/>
          <p:cNvSpPr>
            <a:spLocks noGrp="1"/>
          </p:cNvSpPr>
          <p:nvPr>
            <p:ph type="title"/>
          </p:nvPr>
        </p:nvSpPr>
        <p:spPr>
          <a:xfrm>
            <a:off x="2987675" y="333375"/>
            <a:ext cx="5545138" cy="647700"/>
          </a:xfrm>
        </p:spPr>
        <p:txBody>
          <a:bodyPr/>
          <a:lstStyle/>
          <a:p>
            <a:r>
              <a:rPr lang="zh-CN" altLang="zh-CN" smtClean="0">
                <a:latin typeface="华文细黑"/>
                <a:ea typeface="华文细黑"/>
                <a:cs typeface="华文细黑"/>
              </a:rPr>
              <a:t>第三节　税制结构</a:t>
            </a:r>
            <a:endParaRPr lang="zh-CN" altLang="en-US" smtClean="0">
              <a:latin typeface="华文细黑"/>
              <a:ea typeface="华文细黑"/>
              <a:cs typeface="华文细黑"/>
            </a:endParaRPr>
          </a:p>
        </p:txBody>
      </p:sp>
      <p:sp>
        <p:nvSpPr>
          <p:cNvPr id="38914" name="内容占位符 2"/>
          <p:cNvSpPr>
            <a:spLocks noGrp="1"/>
          </p:cNvSpPr>
          <p:nvPr>
            <p:ph idx="1"/>
          </p:nvPr>
        </p:nvSpPr>
        <p:spPr>
          <a:xfrm>
            <a:off x="323850" y="1196975"/>
            <a:ext cx="8496300" cy="5184775"/>
          </a:xfrm>
        </p:spPr>
        <p:txBody>
          <a:bodyPr/>
          <a:lstStyle/>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三、我国税制结构目标模式的选择</a:t>
            </a:r>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主体税</a:t>
            </a:r>
            <a:r>
              <a:rPr lang="zh-CN" altLang="en-US" sz="2200" dirty="0" smtClean="0">
                <a:solidFill>
                  <a:srgbClr val="000000"/>
                </a:solidFill>
                <a:latin typeface="楷体_GB2312"/>
                <a:ea typeface="楷体_GB2312"/>
                <a:cs typeface="楷体_GB2312"/>
              </a:rPr>
              <a:t>种</a:t>
            </a:r>
            <a:r>
              <a:rPr lang="zh-CN" altLang="zh-CN" sz="2200" dirty="0" smtClean="0">
                <a:solidFill>
                  <a:srgbClr val="000000"/>
                </a:solidFill>
                <a:latin typeface="楷体_GB2312"/>
                <a:ea typeface="楷体_GB2312"/>
                <a:cs typeface="楷体_GB2312"/>
              </a:rPr>
              <a:t>的选择</a:t>
            </a:r>
          </a:p>
          <a:p>
            <a:pPr marL="228600" indent="-228600" defTabSz="449263"/>
            <a:r>
              <a:rPr lang="zh-CN" altLang="zh-CN" dirty="0" smtClean="0"/>
              <a:t>流转税和所得税并重的目标模式符合中国经济改革和发展的客观实际。</a:t>
            </a:r>
          </a:p>
          <a:p>
            <a:pPr marL="228600" indent="-228600" defTabSz="449263"/>
            <a:r>
              <a:rPr lang="zh-CN" altLang="zh-CN" dirty="0" smtClean="0"/>
              <a:t>流转税和所得税并重的目标模式是中国税制结构模式发展的必然进程。</a:t>
            </a:r>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税种合理配置</a:t>
            </a:r>
          </a:p>
          <a:p>
            <a:pPr marL="228600" indent="-228600" defTabSz="449263"/>
            <a:r>
              <a:rPr lang="zh-CN" altLang="zh-CN" dirty="0" smtClean="0"/>
              <a:t>流转税内部结构的目标模式</a:t>
            </a:r>
          </a:p>
          <a:p>
            <a:pPr marL="228600" indent="-228600" defTabSz="449263"/>
            <a:r>
              <a:rPr lang="zh-CN" altLang="zh-CN" dirty="0" smtClean="0"/>
              <a:t>所得税内部结构的目标模式</a:t>
            </a:r>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辅助税制的设计</a:t>
            </a:r>
          </a:p>
          <a:p>
            <a:pPr marL="228600" indent="-228600" defTabSz="449263"/>
            <a:r>
              <a:rPr lang="zh-CN" altLang="zh-CN" dirty="0" smtClean="0"/>
              <a:t>辅助税包括资源税、财产税</a:t>
            </a:r>
            <a:r>
              <a:rPr lang="zh-CN" altLang="en-US" dirty="0" smtClean="0"/>
              <a:t>、</a:t>
            </a:r>
            <a:r>
              <a:rPr lang="zh-CN" altLang="zh-CN" dirty="0" smtClean="0"/>
              <a:t>行为目的税等税系。</a:t>
            </a:r>
            <a:endParaRPr lang="zh-CN" altLang="en-US"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p:cNvSpPr>
          <p:nvPr>
            <p:ph type="title"/>
          </p:nvPr>
        </p:nvSpPr>
        <p:spPr/>
        <p:txBody>
          <a:bodyPr/>
          <a:lstStyle/>
          <a:p>
            <a:r>
              <a:rPr lang="zh-CN" altLang="en-US" smtClean="0">
                <a:solidFill>
                  <a:srgbClr val="070795"/>
                </a:solidFill>
                <a:latin typeface="黑体" pitchFamily="49" charset="-122"/>
                <a:ea typeface="黑体" pitchFamily="49" charset="-122"/>
                <a:cs typeface="华文中宋"/>
              </a:rPr>
              <a:t>目   录</a:t>
            </a:r>
          </a:p>
        </p:txBody>
      </p:sp>
      <p:sp>
        <p:nvSpPr>
          <p:cNvPr id="21506" name="Line 3"/>
          <p:cNvSpPr>
            <a:spLocks noChangeShapeType="1"/>
          </p:cNvSpPr>
          <p:nvPr/>
        </p:nvSpPr>
        <p:spPr bwMode="gray">
          <a:xfrm>
            <a:off x="2362200" y="5300663"/>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07" name="Rectangle 4"/>
          <p:cNvSpPr>
            <a:spLocks noChangeArrowheads="1"/>
          </p:cNvSpPr>
          <p:nvPr/>
        </p:nvSpPr>
        <p:spPr bwMode="gray">
          <a:xfrm rot="3419336">
            <a:off x="2078037" y="4724401"/>
            <a:ext cx="479425" cy="520700"/>
          </a:xfrm>
          <a:prstGeom prst="rect">
            <a:avLst/>
          </a:prstGeom>
          <a:gradFill rotWithShape="1">
            <a:gsLst>
              <a:gs pos="0">
                <a:schemeClr val="folHlink"/>
              </a:gs>
              <a:gs pos="100000">
                <a:srgbClr val="434E51"/>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folHlink"/>
            </a:extrusionClr>
          </a:sp3d>
        </p:spPr>
        <p:txBody>
          <a:bodyPr rot="10800000" vert="eaVert" wrap="none" anchor="ctr">
            <a:flatTx/>
          </a:bodyPr>
          <a:lstStyle/>
          <a:p>
            <a:endParaRPr lang="zh-CN" altLang="en-US">
              <a:solidFill>
                <a:srgbClr val="000000"/>
              </a:solidFill>
            </a:endParaRPr>
          </a:p>
        </p:txBody>
      </p:sp>
      <p:sp>
        <p:nvSpPr>
          <p:cNvPr id="21508" name="Text Box 5"/>
          <p:cNvSpPr txBox="1">
            <a:spLocks noChangeArrowheads="1"/>
          </p:cNvSpPr>
          <p:nvPr/>
        </p:nvSpPr>
        <p:spPr bwMode="gray">
          <a:xfrm>
            <a:off x="2133600" y="47672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4</a:t>
            </a:r>
          </a:p>
        </p:txBody>
      </p:sp>
      <p:sp>
        <p:nvSpPr>
          <p:cNvPr id="21509" name="Line 6"/>
          <p:cNvSpPr>
            <a:spLocks noChangeShapeType="1"/>
          </p:cNvSpPr>
          <p:nvPr/>
        </p:nvSpPr>
        <p:spPr bwMode="gray">
          <a:xfrm>
            <a:off x="2362200" y="2786063"/>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10" name="Rectangle 7"/>
          <p:cNvSpPr>
            <a:spLocks noChangeArrowheads="1"/>
          </p:cNvSpPr>
          <p:nvPr/>
        </p:nvSpPr>
        <p:spPr bwMode="gray">
          <a:xfrm rot="3419336">
            <a:off x="2078037" y="2209801"/>
            <a:ext cx="479425" cy="520700"/>
          </a:xfrm>
          <a:prstGeom prst="rect">
            <a:avLst/>
          </a:prstGeom>
          <a:gradFill rotWithShape="1">
            <a:gsLst>
              <a:gs pos="0">
                <a:schemeClr val="accent1"/>
              </a:gs>
              <a:gs pos="100000">
                <a:srgbClr val="2C5353"/>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rot="10800000" vert="eaVert" wrap="none" anchor="ctr">
            <a:flatTx/>
          </a:bodyPr>
          <a:lstStyle/>
          <a:p>
            <a:endParaRPr lang="zh-CN" altLang="en-US">
              <a:solidFill>
                <a:srgbClr val="000000"/>
              </a:solidFill>
            </a:endParaRPr>
          </a:p>
        </p:txBody>
      </p:sp>
      <p:sp>
        <p:nvSpPr>
          <p:cNvPr id="21511" name="Text Box 8"/>
          <p:cNvSpPr txBox="1">
            <a:spLocks noChangeArrowheads="1"/>
          </p:cNvSpPr>
          <p:nvPr/>
        </p:nvSpPr>
        <p:spPr bwMode="gray">
          <a:xfrm>
            <a:off x="2987675" y="2297113"/>
            <a:ext cx="4175125"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税制的构成要素</a:t>
            </a:r>
            <a:endParaRPr lang="en-US" altLang="zh-CN" sz="2400" b="1">
              <a:solidFill>
                <a:srgbClr val="000000"/>
              </a:solidFill>
              <a:cs typeface="Arial" charset="0"/>
            </a:endParaRPr>
          </a:p>
        </p:txBody>
      </p:sp>
      <p:sp>
        <p:nvSpPr>
          <p:cNvPr id="21512" name="Text Box 9"/>
          <p:cNvSpPr txBox="1">
            <a:spLocks noChangeArrowheads="1"/>
          </p:cNvSpPr>
          <p:nvPr/>
        </p:nvSpPr>
        <p:spPr bwMode="gray">
          <a:xfrm>
            <a:off x="2133600" y="22526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1</a:t>
            </a:r>
          </a:p>
        </p:txBody>
      </p:sp>
      <p:sp>
        <p:nvSpPr>
          <p:cNvPr id="21513" name="Line 10"/>
          <p:cNvSpPr>
            <a:spLocks noChangeShapeType="1"/>
          </p:cNvSpPr>
          <p:nvPr/>
        </p:nvSpPr>
        <p:spPr bwMode="gray">
          <a:xfrm>
            <a:off x="2362200" y="3624263"/>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14" name="Rectangle 11"/>
          <p:cNvSpPr>
            <a:spLocks noChangeArrowheads="1"/>
          </p:cNvSpPr>
          <p:nvPr/>
        </p:nvSpPr>
        <p:spPr bwMode="gray">
          <a:xfrm rot="3419336">
            <a:off x="2078037" y="3048001"/>
            <a:ext cx="479425" cy="520700"/>
          </a:xfrm>
          <a:prstGeom prst="rect">
            <a:avLst/>
          </a:prstGeom>
          <a:gradFill rotWithShape="1">
            <a:gsLst>
              <a:gs pos="0">
                <a:schemeClr val="accent2"/>
              </a:gs>
              <a:gs pos="100000">
                <a:srgbClr val="6A4509"/>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rot="10800000" vert="eaVert" wrap="none" anchor="ctr">
            <a:flatTx/>
          </a:bodyPr>
          <a:lstStyle/>
          <a:p>
            <a:endParaRPr lang="zh-CN" altLang="en-US">
              <a:solidFill>
                <a:srgbClr val="000000"/>
              </a:solidFill>
            </a:endParaRPr>
          </a:p>
        </p:txBody>
      </p:sp>
      <p:sp>
        <p:nvSpPr>
          <p:cNvPr id="21515" name="Text Box 12"/>
          <p:cNvSpPr txBox="1">
            <a:spLocks noChangeArrowheads="1"/>
          </p:cNvSpPr>
          <p:nvPr/>
        </p:nvSpPr>
        <p:spPr bwMode="gray">
          <a:xfrm>
            <a:off x="2133600" y="30908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2</a:t>
            </a:r>
          </a:p>
        </p:txBody>
      </p:sp>
      <p:sp>
        <p:nvSpPr>
          <p:cNvPr id="21516" name="Line 13"/>
          <p:cNvSpPr>
            <a:spLocks noChangeShapeType="1"/>
          </p:cNvSpPr>
          <p:nvPr/>
        </p:nvSpPr>
        <p:spPr bwMode="gray">
          <a:xfrm>
            <a:off x="2363788" y="4460875"/>
            <a:ext cx="4799012" cy="1588"/>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17" name="Rectangle 14"/>
          <p:cNvSpPr>
            <a:spLocks noChangeArrowheads="1"/>
          </p:cNvSpPr>
          <p:nvPr/>
        </p:nvSpPr>
        <p:spPr bwMode="gray">
          <a:xfrm rot="3419336">
            <a:off x="2078037" y="3886201"/>
            <a:ext cx="479425" cy="520700"/>
          </a:xfrm>
          <a:prstGeom prst="rect">
            <a:avLst/>
          </a:prstGeom>
          <a:gradFill rotWithShape="1">
            <a:gsLst>
              <a:gs pos="0">
                <a:schemeClr val="hlink"/>
              </a:gs>
              <a:gs pos="100000">
                <a:srgbClr val="334422"/>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rot="10800000" vert="eaVert" wrap="none" anchor="ctr">
            <a:flatTx/>
          </a:bodyPr>
          <a:lstStyle/>
          <a:p>
            <a:endParaRPr lang="zh-CN" altLang="en-US">
              <a:solidFill>
                <a:srgbClr val="000000"/>
              </a:solidFill>
            </a:endParaRPr>
          </a:p>
        </p:txBody>
      </p:sp>
      <p:sp>
        <p:nvSpPr>
          <p:cNvPr id="21518" name="Text Box 15"/>
          <p:cNvSpPr txBox="1">
            <a:spLocks noChangeArrowheads="1"/>
          </p:cNvSpPr>
          <p:nvPr/>
        </p:nvSpPr>
        <p:spPr bwMode="gray">
          <a:xfrm>
            <a:off x="2133600" y="39290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3</a:t>
            </a:r>
          </a:p>
        </p:txBody>
      </p:sp>
      <p:sp>
        <p:nvSpPr>
          <p:cNvPr id="21519" name="Text Box 19"/>
          <p:cNvSpPr txBox="1">
            <a:spLocks noChangeArrowheads="1"/>
          </p:cNvSpPr>
          <p:nvPr/>
        </p:nvSpPr>
        <p:spPr bwMode="gray">
          <a:xfrm>
            <a:off x="2987675" y="3159125"/>
            <a:ext cx="4105275"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税收的分类</a:t>
            </a:r>
            <a:endParaRPr lang="en-US" altLang="zh-CN" sz="2400" b="1">
              <a:solidFill>
                <a:srgbClr val="000000"/>
              </a:solidFill>
              <a:cs typeface="Arial" charset="0"/>
            </a:endParaRPr>
          </a:p>
        </p:txBody>
      </p:sp>
      <p:sp>
        <p:nvSpPr>
          <p:cNvPr id="21520" name="Text Box 20"/>
          <p:cNvSpPr txBox="1">
            <a:spLocks noChangeArrowheads="1"/>
          </p:cNvSpPr>
          <p:nvPr/>
        </p:nvSpPr>
        <p:spPr bwMode="gray">
          <a:xfrm>
            <a:off x="2987675" y="3998913"/>
            <a:ext cx="3744913"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税制结构</a:t>
            </a:r>
            <a:endParaRPr lang="en-US" altLang="zh-CN" sz="2400" b="1">
              <a:solidFill>
                <a:srgbClr val="000000"/>
              </a:solidFill>
              <a:cs typeface="Arial" charset="0"/>
            </a:endParaRPr>
          </a:p>
        </p:txBody>
      </p:sp>
      <p:sp>
        <p:nvSpPr>
          <p:cNvPr id="21521" name="Text Box 21"/>
          <p:cNvSpPr txBox="1">
            <a:spLocks noChangeArrowheads="1"/>
          </p:cNvSpPr>
          <p:nvPr/>
        </p:nvSpPr>
        <p:spPr bwMode="gray">
          <a:xfrm>
            <a:off x="2987675" y="4840288"/>
            <a:ext cx="4105275" cy="461962"/>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我国税制的建立和发展</a:t>
            </a:r>
            <a:endParaRPr lang="en-US" altLang="zh-CN" sz="2400" b="1">
              <a:solidFill>
                <a:srgbClr val="000000"/>
              </a:solidFill>
              <a:cs typeface="Arial"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标题 1"/>
          <p:cNvSpPr>
            <a:spLocks noGrp="1"/>
          </p:cNvSpPr>
          <p:nvPr>
            <p:ph type="title"/>
          </p:nvPr>
        </p:nvSpPr>
        <p:spPr>
          <a:xfrm>
            <a:off x="2268538" y="476250"/>
            <a:ext cx="6213475" cy="647700"/>
          </a:xfrm>
        </p:spPr>
        <p:txBody>
          <a:bodyPr/>
          <a:lstStyle/>
          <a:p>
            <a:r>
              <a:rPr lang="zh-CN" altLang="zh-CN" smtClean="0">
                <a:latin typeface="华文细黑"/>
                <a:ea typeface="华文细黑"/>
                <a:cs typeface="华文细黑"/>
              </a:rPr>
              <a:t>第四节　我国税制的建立和发展</a:t>
            </a:r>
          </a:p>
        </p:txBody>
      </p:sp>
      <p:sp>
        <p:nvSpPr>
          <p:cNvPr id="39938" name="内容占位符 2"/>
          <p:cNvSpPr>
            <a:spLocks noGrp="1"/>
          </p:cNvSpPr>
          <p:nvPr>
            <p:ph idx="1"/>
          </p:nvPr>
        </p:nvSpPr>
        <p:spPr>
          <a:xfrm>
            <a:off x="323850" y="1196975"/>
            <a:ext cx="8208963" cy="5184775"/>
          </a:xfrm>
        </p:spPr>
        <p:txBody>
          <a:bodyPr/>
          <a:lstStyle/>
          <a:p>
            <a:pPr marL="228600" indent="-228600"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一、建立全国统一的新税制</a:t>
            </a:r>
          </a:p>
          <a:p>
            <a:pPr marL="228600" indent="-228600" defTabSz="449263">
              <a:lnSpc>
                <a:spcPct val="160000"/>
              </a:lnSpc>
            </a:pPr>
            <a:r>
              <a:rPr lang="en-US" altLang="zh-CN" dirty="0" smtClean="0"/>
              <a:t>1950</a:t>
            </a:r>
            <a:r>
              <a:rPr lang="zh-CN" altLang="zh-CN" dirty="0" smtClean="0"/>
              <a:t>年</a:t>
            </a:r>
            <a:r>
              <a:rPr lang="en-US" altLang="zh-CN" dirty="0" smtClean="0"/>
              <a:t>1</a:t>
            </a:r>
            <a:r>
              <a:rPr lang="zh-CN" altLang="zh-CN" dirty="0" smtClean="0"/>
              <a:t>月</a:t>
            </a:r>
            <a:r>
              <a:rPr lang="en-US" altLang="zh-CN" dirty="0" smtClean="0"/>
              <a:t>,</a:t>
            </a:r>
            <a:r>
              <a:rPr lang="zh-CN" altLang="zh-CN" dirty="0" smtClean="0"/>
              <a:t>政务院颁布了《全国税政实施要则》</a:t>
            </a:r>
            <a:r>
              <a:rPr lang="zh-CN" altLang="en-US" dirty="0" smtClean="0"/>
              <a:t>，</a:t>
            </a:r>
            <a:r>
              <a:rPr lang="zh-CN" altLang="zh-CN" dirty="0" smtClean="0"/>
              <a:t>规定了</a:t>
            </a:r>
            <a:r>
              <a:rPr lang="en-US" altLang="zh-CN" dirty="0" smtClean="0"/>
              <a:t>14</a:t>
            </a:r>
            <a:r>
              <a:rPr lang="zh-CN" altLang="zh-CN" dirty="0" smtClean="0"/>
              <a:t>个税种</a:t>
            </a:r>
            <a:r>
              <a:rPr lang="en-US" altLang="zh-CN" dirty="0" smtClean="0"/>
              <a:t>,</a:t>
            </a:r>
            <a:r>
              <a:rPr lang="zh-CN" altLang="zh-CN" dirty="0" smtClean="0"/>
              <a:t>作为整理与统一全国税政的纲领性文件</a:t>
            </a:r>
            <a:r>
              <a:rPr lang="en-US" altLang="zh-CN" dirty="0" smtClean="0"/>
              <a:t>,</a:t>
            </a:r>
            <a:r>
              <a:rPr lang="zh-CN" altLang="zh-CN" dirty="0" smtClean="0"/>
              <a:t>奠定了我国统一的新的税收制度体系。</a:t>
            </a:r>
          </a:p>
          <a:p>
            <a:pPr marL="228600" indent="-228600" defTabSz="449263">
              <a:lnSpc>
                <a:spcPct val="160000"/>
              </a:lnSpc>
            </a:pPr>
            <a:r>
              <a:rPr lang="en-US" altLang="zh-CN" dirty="0" smtClean="0"/>
              <a:t>1950</a:t>
            </a:r>
            <a:r>
              <a:rPr lang="zh-CN" altLang="zh-CN" dirty="0" smtClean="0"/>
              <a:t>年</a:t>
            </a:r>
            <a:r>
              <a:rPr lang="en-US" altLang="zh-CN" dirty="0" smtClean="0"/>
              <a:t>1</a:t>
            </a:r>
            <a:r>
              <a:rPr lang="zh-CN" altLang="zh-CN" dirty="0" smtClean="0"/>
              <a:t>月</a:t>
            </a:r>
            <a:r>
              <a:rPr lang="en-US" altLang="zh-CN" dirty="0" smtClean="0"/>
              <a:t>,</a:t>
            </a:r>
            <a:r>
              <a:rPr lang="zh-CN" altLang="zh-CN" dirty="0" smtClean="0"/>
              <a:t>政务院公布了《全国各级税务机关暂行组织规程》</a:t>
            </a:r>
            <a:r>
              <a:rPr lang="zh-CN" altLang="en-US" dirty="0" smtClean="0"/>
              <a:t>，</a:t>
            </a:r>
            <a:r>
              <a:rPr lang="zh-CN" altLang="zh-CN" dirty="0" smtClean="0"/>
              <a:t>规定城市税务工作在一个城市中由一个税务机关统一管理</a:t>
            </a:r>
            <a:r>
              <a:rPr lang="en-US" altLang="zh-CN" dirty="0" smtClean="0"/>
              <a:t>,</a:t>
            </a:r>
            <a:r>
              <a:rPr lang="zh-CN" altLang="zh-CN" dirty="0" smtClean="0"/>
              <a:t>结束了国民党统治时期各种税捐机关林立的状况</a:t>
            </a:r>
            <a:r>
              <a:rPr lang="en-US" altLang="zh-CN" dirty="0" smtClean="0"/>
              <a:t>,</a:t>
            </a:r>
            <a:r>
              <a:rPr lang="zh-CN" altLang="zh-CN" dirty="0" smtClean="0"/>
              <a:t>为统一全国税政奠定了组织基础。</a:t>
            </a:r>
          </a:p>
          <a:p>
            <a:pPr marL="228600" indent="-228600" defTabSz="449263">
              <a:lnSpc>
                <a:spcPct val="160000"/>
              </a:lnSpc>
            </a:pPr>
            <a:r>
              <a:rPr lang="en-US" altLang="zh-CN" dirty="0" smtClean="0"/>
              <a:t>1950</a:t>
            </a:r>
            <a:r>
              <a:rPr lang="zh-CN" altLang="zh-CN" dirty="0" smtClean="0"/>
              <a:t>年到</a:t>
            </a:r>
            <a:r>
              <a:rPr lang="en-US" altLang="zh-CN" dirty="0" smtClean="0"/>
              <a:t>1951</a:t>
            </a:r>
            <a:r>
              <a:rPr lang="zh-CN" altLang="zh-CN" dirty="0" smtClean="0"/>
              <a:t>年</a:t>
            </a:r>
            <a:r>
              <a:rPr lang="en-US" altLang="zh-CN" dirty="0" smtClean="0"/>
              <a:t>,</a:t>
            </a:r>
            <a:r>
              <a:rPr lang="zh-CN" altLang="zh-CN" dirty="0" smtClean="0"/>
              <a:t>政务院和财政部先后颁布了</a:t>
            </a:r>
            <a:r>
              <a:rPr lang="en-US" altLang="zh-CN" dirty="0" smtClean="0"/>
              <a:t>11</a:t>
            </a:r>
            <a:r>
              <a:rPr lang="zh-CN" altLang="zh-CN" dirty="0" smtClean="0"/>
              <a:t>个税法和</a:t>
            </a:r>
            <a:r>
              <a:rPr lang="en-US" altLang="zh-CN" dirty="0" smtClean="0"/>
              <a:t>1</a:t>
            </a:r>
            <a:r>
              <a:rPr lang="zh-CN" altLang="zh-CN" dirty="0" smtClean="0"/>
              <a:t>个决定。</a:t>
            </a:r>
          </a:p>
          <a:p>
            <a:pPr marL="228600" indent="-228600" defTabSz="449263">
              <a:buFont typeface="Arial" charset="0"/>
              <a:buNone/>
            </a:pPr>
            <a:endParaRPr lang="zh-CN" altLang="zh-CN" dirty="0" smtClean="0"/>
          </a:p>
          <a:p>
            <a:pPr marL="228600" indent="-228600" defTabSz="449263"/>
            <a:endParaRPr lang="zh-CN" altLang="en-US" dirty="0"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标题 1"/>
          <p:cNvSpPr>
            <a:spLocks noGrp="1"/>
          </p:cNvSpPr>
          <p:nvPr>
            <p:ph type="title"/>
          </p:nvPr>
        </p:nvSpPr>
        <p:spPr>
          <a:xfrm>
            <a:off x="2484438" y="333375"/>
            <a:ext cx="6069012" cy="647700"/>
          </a:xfrm>
        </p:spPr>
        <p:txBody>
          <a:bodyPr/>
          <a:lstStyle/>
          <a:p>
            <a:r>
              <a:rPr lang="zh-CN" altLang="zh-CN" smtClean="0">
                <a:latin typeface="华文细黑"/>
                <a:ea typeface="华文细黑"/>
                <a:cs typeface="华文细黑"/>
              </a:rPr>
              <a:t>第四节　我国税制的建立和发展</a:t>
            </a:r>
          </a:p>
        </p:txBody>
      </p:sp>
      <p:sp>
        <p:nvSpPr>
          <p:cNvPr id="40962" name="内容占位符 2"/>
          <p:cNvSpPr>
            <a:spLocks noGrp="1"/>
          </p:cNvSpPr>
          <p:nvPr>
            <p:ph idx="1"/>
          </p:nvPr>
        </p:nvSpPr>
        <p:spPr>
          <a:xfrm>
            <a:off x="468313" y="1125538"/>
            <a:ext cx="8351837" cy="5256212"/>
          </a:xfrm>
        </p:spPr>
        <p:txBody>
          <a:bodyPr/>
          <a:lstStyle/>
          <a:p>
            <a:pPr marL="228600" indent="-228600" defTabSz="449263">
              <a:lnSpc>
                <a:spcPct val="12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二、计划经济时期的税制变化</a:t>
            </a:r>
          </a:p>
          <a:p>
            <a:pPr marL="228600" indent="-228600" defTabSz="449263">
              <a:lnSpc>
                <a:spcPct val="12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)1953</a:t>
            </a:r>
            <a:r>
              <a:rPr lang="zh-CN" altLang="zh-CN" sz="2200" dirty="0" smtClean="0">
                <a:solidFill>
                  <a:srgbClr val="000000"/>
                </a:solidFill>
                <a:latin typeface="楷体_GB2312"/>
                <a:ea typeface="楷体_GB2312"/>
                <a:cs typeface="楷体_GB2312"/>
              </a:rPr>
              <a:t>年修正税制</a:t>
            </a:r>
          </a:p>
          <a:p>
            <a:pPr marL="228600" indent="-228600" defTabSz="449263">
              <a:lnSpc>
                <a:spcPct val="120000"/>
              </a:lnSpc>
            </a:pPr>
            <a:r>
              <a:rPr lang="zh-CN" altLang="zh-CN" dirty="0" smtClean="0"/>
              <a:t>试行商品流通税</a:t>
            </a:r>
            <a:r>
              <a:rPr lang="en-US" altLang="zh-CN" dirty="0" smtClean="0"/>
              <a:t>,</a:t>
            </a:r>
            <a:r>
              <a:rPr lang="zh-CN" altLang="zh-CN" dirty="0" smtClean="0"/>
              <a:t>即从原来征收货物税的品目中划出一部分改征商品流通税</a:t>
            </a:r>
            <a:r>
              <a:rPr lang="zh-CN" altLang="en-US" dirty="0" smtClean="0"/>
              <a:t>。</a:t>
            </a:r>
            <a:endParaRPr lang="zh-CN" altLang="zh-CN" dirty="0" smtClean="0"/>
          </a:p>
          <a:p>
            <a:pPr marL="228600" indent="-228600" defTabSz="449263">
              <a:lnSpc>
                <a:spcPct val="120000"/>
              </a:lnSpc>
            </a:pPr>
            <a:r>
              <a:rPr lang="zh-CN" altLang="zh-CN" dirty="0" smtClean="0"/>
              <a:t>修订货物税和营业税</a:t>
            </a:r>
            <a:r>
              <a:rPr lang="zh-CN" altLang="en-US" dirty="0" smtClean="0"/>
              <a:t>。</a:t>
            </a:r>
            <a:endParaRPr lang="zh-CN" altLang="zh-CN" dirty="0" smtClean="0"/>
          </a:p>
          <a:p>
            <a:pPr marL="228600" indent="-228600" defTabSz="449263">
              <a:lnSpc>
                <a:spcPct val="120000"/>
              </a:lnSpc>
            </a:pPr>
            <a:r>
              <a:rPr lang="zh-CN" altLang="zh-CN" dirty="0" smtClean="0"/>
              <a:t>取消特种消费行为税</a:t>
            </a:r>
            <a:r>
              <a:rPr lang="en-US" altLang="zh-CN" dirty="0" smtClean="0"/>
              <a:t>,</a:t>
            </a:r>
            <a:r>
              <a:rPr lang="zh-CN" altLang="zh-CN" dirty="0" smtClean="0"/>
              <a:t>取消或停征除牲畜交易税以外的其他交易税。</a:t>
            </a:r>
          </a:p>
          <a:p>
            <a:pPr marL="228600" indent="-228600" defTabSz="449263">
              <a:lnSpc>
                <a:spcPct val="12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)1958</a:t>
            </a:r>
            <a:r>
              <a:rPr lang="zh-CN" altLang="zh-CN" sz="2200" dirty="0" smtClean="0">
                <a:solidFill>
                  <a:srgbClr val="000000"/>
                </a:solidFill>
                <a:latin typeface="楷体_GB2312"/>
                <a:ea typeface="楷体_GB2312"/>
                <a:cs typeface="楷体_GB2312"/>
              </a:rPr>
              <a:t>年的税制改革</a:t>
            </a:r>
          </a:p>
          <a:p>
            <a:pPr marL="228600" indent="-228600" defTabSz="449263">
              <a:lnSpc>
                <a:spcPct val="120000"/>
              </a:lnSpc>
            </a:pPr>
            <a:r>
              <a:rPr lang="zh-CN" altLang="zh-CN" dirty="0" smtClean="0"/>
              <a:t>工商税制改革的具体内容</a:t>
            </a:r>
            <a:r>
              <a:rPr lang="en-US" altLang="zh-CN" dirty="0" smtClean="0"/>
              <a:t>:</a:t>
            </a:r>
            <a:r>
              <a:rPr lang="zh-CN" altLang="zh-CN" dirty="0" smtClean="0"/>
              <a:t>实行工商统一税</a:t>
            </a:r>
            <a:r>
              <a:rPr lang="en-US" altLang="zh-CN" dirty="0" smtClean="0"/>
              <a:t>,</a:t>
            </a:r>
            <a:r>
              <a:rPr lang="zh-CN" altLang="zh-CN" dirty="0" smtClean="0"/>
              <a:t>取代原有的货物税、商品流通税、营业税和印花税</a:t>
            </a:r>
            <a:r>
              <a:rPr lang="en-US" altLang="zh-CN" dirty="0" smtClean="0"/>
              <a:t>;</a:t>
            </a:r>
            <a:r>
              <a:rPr lang="zh-CN" altLang="zh-CN" dirty="0" smtClean="0"/>
              <a:t>设立工商所得税</a:t>
            </a:r>
            <a:r>
              <a:rPr lang="en-US" altLang="zh-CN" dirty="0" smtClean="0"/>
              <a:t>,</a:t>
            </a:r>
            <a:r>
              <a:rPr lang="zh-CN" altLang="zh-CN" dirty="0" smtClean="0"/>
              <a:t>将原有工商业税中的所得税改为一个独立的税</a:t>
            </a:r>
            <a:r>
              <a:rPr lang="zh-CN" altLang="en-US" dirty="0" smtClean="0"/>
              <a:t>种</a:t>
            </a:r>
            <a:r>
              <a:rPr lang="zh-CN" altLang="zh-CN" dirty="0" smtClean="0"/>
              <a:t>执行。</a:t>
            </a:r>
          </a:p>
          <a:p>
            <a:pPr marL="228600" indent="-228600" defTabSz="449263">
              <a:lnSpc>
                <a:spcPct val="120000"/>
              </a:lnSpc>
            </a:pPr>
            <a:r>
              <a:rPr lang="zh-CN" altLang="en-US" dirty="0" smtClean="0"/>
              <a:t>统一</a:t>
            </a:r>
            <a:r>
              <a:rPr lang="zh-CN" altLang="zh-CN" dirty="0" smtClean="0"/>
              <a:t>全国农业税制</a:t>
            </a:r>
            <a:r>
              <a:rPr lang="zh-CN" altLang="en-US" dirty="0" smtClean="0"/>
              <a:t>度</a:t>
            </a:r>
            <a:r>
              <a:rPr lang="zh-CN" altLang="zh-CN" dirty="0" smtClean="0"/>
              <a:t>。</a:t>
            </a:r>
            <a:endParaRPr lang="zh-CN" altLang="en-US" dirty="0" smtClean="0"/>
          </a:p>
          <a:p>
            <a:pPr marL="228600" indent="-228600" defTabSz="449263">
              <a:lnSpc>
                <a:spcPct val="12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)1973</a:t>
            </a:r>
            <a:r>
              <a:rPr lang="zh-CN" altLang="zh-CN" sz="2200" dirty="0" smtClean="0">
                <a:solidFill>
                  <a:srgbClr val="000000"/>
                </a:solidFill>
                <a:latin typeface="楷体_GB2312"/>
                <a:ea typeface="楷体_GB2312"/>
                <a:cs typeface="楷体_GB2312"/>
              </a:rPr>
              <a:t>年的工商税制改革</a:t>
            </a:r>
          </a:p>
          <a:p>
            <a:pPr marL="228600" indent="-228600" defTabSz="449263">
              <a:lnSpc>
                <a:spcPct val="120000"/>
              </a:lnSpc>
            </a:pPr>
            <a:r>
              <a:rPr lang="zh-CN" altLang="zh-CN" dirty="0" smtClean="0"/>
              <a:t>合并税种。</a:t>
            </a:r>
          </a:p>
          <a:p>
            <a:pPr marL="228600" indent="-228600" defTabSz="449263">
              <a:lnSpc>
                <a:spcPct val="120000"/>
              </a:lnSpc>
            </a:pPr>
            <a:r>
              <a:rPr lang="zh-CN" altLang="zh-CN" dirty="0" smtClean="0"/>
              <a:t>简化税目和税率。</a:t>
            </a:r>
          </a:p>
          <a:p>
            <a:pPr marL="228600" indent="-228600" defTabSz="449263"/>
            <a:endParaRPr lang="zh-CN" altLang="en-US" dirty="0"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标题 1"/>
          <p:cNvSpPr>
            <a:spLocks noGrp="1"/>
          </p:cNvSpPr>
          <p:nvPr>
            <p:ph type="title"/>
          </p:nvPr>
        </p:nvSpPr>
        <p:spPr>
          <a:xfrm>
            <a:off x="2555875" y="333375"/>
            <a:ext cx="5997575" cy="647700"/>
          </a:xfrm>
        </p:spPr>
        <p:txBody>
          <a:bodyPr/>
          <a:lstStyle/>
          <a:p>
            <a:r>
              <a:rPr lang="zh-CN" altLang="zh-CN" smtClean="0">
                <a:latin typeface="华文细黑"/>
                <a:ea typeface="华文细黑"/>
                <a:cs typeface="华文细黑"/>
              </a:rPr>
              <a:t>第四节　我国税制的建立和发展</a:t>
            </a:r>
          </a:p>
        </p:txBody>
      </p:sp>
      <p:sp>
        <p:nvSpPr>
          <p:cNvPr id="3" name="内容占位符 2"/>
          <p:cNvSpPr>
            <a:spLocks noGrp="1"/>
          </p:cNvSpPr>
          <p:nvPr>
            <p:ph idx="1"/>
          </p:nvPr>
        </p:nvSpPr>
        <p:spPr>
          <a:xfrm>
            <a:off x="395288" y="1052513"/>
            <a:ext cx="8353425" cy="5329237"/>
          </a:xfrm>
        </p:spPr>
        <p:txBody>
          <a:bodyPr/>
          <a:lstStyle/>
          <a:p>
            <a:pPr marL="228600" indent="-228600" defTabSz="449263">
              <a:lnSpc>
                <a:spcPct val="12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三、经济体制改革时期的税制改革</a:t>
            </a:r>
          </a:p>
          <a:p>
            <a:pPr marL="228600" indent="-228600" defTabSz="449263">
              <a:lnSpc>
                <a:spcPct val="12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)20</a:t>
            </a:r>
            <a:r>
              <a:rPr lang="zh-CN" altLang="zh-CN" sz="2200" dirty="0" smtClean="0">
                <a:solidFill>
                  <a:srgbClr val="000000"/>
                </a:solidFill>
                <a:latin typeface="楷体_GB2312"/>
                <a:ea typeface="楷体_GB2312"/>
                <a:cs typeface="楷体_GB2312"/>
              </a:rPr>
              <a:t>世纪</a:t>
            </a:r>
            <a:r>
              <a:rPr lang="en-US" altLang="zh-CN" sz="2200" dirty="0" smtClean="0">
                <a:solidFill>
                  <a:srgbClr val="000000"/>
                </a:solidFill>
                <a:latin typeface="楷体_GB2312"/>
                <a:ea typeface="楷体_GB2312"/>
                <a:cs typeface="楷体_GB2312"/>
              </a:rPr>
              <a:t>80</a:t>
            </a:r>
            <a:r>
              <a:rPr lang="zh-CN" altLang="zh-CN" sz="2200" dirty="0" smtClean="0">
                <a:solidFill>
                  <a:srgbClr val="000000"/>
                </a:solidFill>
                <a:latin typeface="楷体_GB2312"/>
                <a:ea typeface="楷体_GB2312"/>
                <a:cs typeface="楷体_GB2312"/>
              </a:rPr>
              <a:t>年代的税制改革</a:t>
            </a:r>
          </a:p>
          <a:p>
            <a:pPr marL="228600" indent="-228600" defTabSz="449263">
              <a:lnSpc>
                <a:spcPct val="120000"/>
              </a:lnSpc>
            </a:pPr>
            <a:r>
              <a:rPr lang="zh-CN" altLang="zh-CN" dirty="0" smtClean="0"/>
              <a:t>在商品课税方面</a:t>
            </a:r>
            <a:r>
              <a:rPr lang="en-US" altLang="zh-CN" dirty="0" smtClean="0"/>
              <a:t>,</a:t>
            </a:r>
            <a:r>
              <a:rPr lang="zh-CN" altLang="zh-CN" dirty="0" smtClean="0"/>
              <a:t>陆续开征了产品税、增值税、营业税</a:t>
            </a:r>
            <a:r>
              <a:rPr lang="en-US" altLang="zh-CN" dirty="0" smtClean="0"/>
              <a:t>,</a:t>
            </a:r>
            <a:r>
              <a:rPr lang="zh-CN" altLang="zh-CN" dirty="0" smtClean="0"/>
              <a:t>一些地方的工商税收取代了原有的工商税</a:t>
            </a:r>
            <a:r>
              <a:rPr lang="en-US" altLang="zh-CN" dirty="0" smtClean="0"/>
              <a:t>,</a:t>
            </a:r>
            <a:r>
              <a:rPr lang="zh-CN" altLang="zh-CN" dirty="0" smtClean="0"/>
              <a:t>并修订了关税。</a:t>
            </a:r>
          </a:p>
          <a:p>
            <a:pPr marL="228600" indent="-228600" defTabSz="449263">
              <a:lnSpc>
                <a:spcPct val="120000"/>
              </a:lnSpc>
            </a:pPr>
            <a:r>
              <a:rPr lang="zh-CN" altLang="zh-CN" dirty="0" smtClean="0"/>
              <a:t>在所得税方面</a:t>
            </a:r>
            <a:r>
              <a:rPr lang="en-US" altLang="zh-CN" dirty="0" smtClean="0"/>
              <a:t>,</a:t>
            </a:r>
            <a:r>
              <a:rPr lang="zh-CN" altLang="zh-CN" dirty="0" smtClean="0"/>
              <a:t>陆续开征了国营企业所得税、集体企业所得税、城乡个体工商户所得税、私营企业所得税、个人收入调节税</a:t>
            </a:r>
            <a:r>
              <a:rPr lang="en-US" altLang="zh-CN" dirty="0" smtClean="0"/>
              <a:t>,</a:t>
            </a:r>
            <a:r>
              <a:rPr lang="zh-CN" altLang="zh-CN" dirty="0" smtClean="0"/>
              <a:t>健全了所得税体系。</a:t>
            </a:r>
            <a:endParaRPr lang="zh-CN" altLang="en-US" dirty="0" smtClean="0"/>
          </a:p>
          <a:p>
            <a:pPr marL="228600" indent="-228600" defTabSz="449263">
              <a:lnSpc>
                <a:spcPct val="120000"/>
              </a:lnSpc>
            </a:pPr>
            <a:r>
              <a:rPr lang="zh-CN" altLang="zh-CN" dirty="0" smtClean="0"/>
              <a:t>在财产和资源课税方面</a:t>
            </a:r>
            <a:r>
              <a:rPr lang="en-US" altLang="zh-CN" dirty="0" smtClean="0"/>
              <a:t>,</a:t>
            </a:r>
            <a:r>
              <a:rPr lang="zh-CN" altLang="zh-CN" dirty="0" smtClean="0"/>
              <a:t>陆续开征或恢复了城市房地产税、车船使用税、土地使用税、资源税和盐税。</a:t>
            </a:r>
          </a:p>
          <a:p>
            <a:pPr marL="228600" indent="-228600" defTabSz="449263">
              <a:lnSpc>
                <a:spcPct val="120000"/>
              </a:lnSpc>
            </a:pPr>
            <a:r>
              <a:rPr lang="zh-CN" altLang="zh-CN" dirty="0" smtClean="0"/>
              <a:t>在行为税方面</a:t>
            </a:r>
            <a:r>
              <a:rPr lang="en-US" altLang="zh-CN" dirty="0" smtClean="0"/>
              <a:t>,</a:t>
            </a:r>
            <a:r>
              <a:rPr lang="zh-CN" altLang="zh-CN" dirty="0" smtClean="0"/>
              <a:t>开征了烧油特别税、筵席税、建筑税</a:t>
            </a:r>
            <a:r>
              <a:rPr lang="en-US" altLang="zh-CN" dirty="0" smtClean="0"/>
              <a:t>(</a:t>
            </a:r>
            <a:r>
              <a:rPr lang="zh-CN" altLang="zh-CN" dirty="0" smtClean="0"/>
              <a:t>后改征固定资产投资方向调节税</a:t>
            </a:r>
            <a:r>
              <a:rPr lang="en-US" altLang="zh-CN" dirty="0" smtClean="0"/>
              <a:t>)</a:t>
            </a:r>
            <a:r>
              <a:rPr lang="zh-CN" altLang="zh-CN" dirty="0" smtClean="0"/>
              <a:t>、国有企业奖金税。</a:t>
            </a:r>
          </a:p>
          <a:p>
            <a:pPr marL="228600" indent="-228600" defTabSz="449263">
              <a:lnSpc>
                <a:spcPct val="120000"/>
              </a:lnSpc>
            </a:pPr>
            <a:r>
              <a:rPr lang="zh-CN" altLang="zh-CN" dirty="0" smtClean="0"/>
              <a:t>在地方税方面</a:t>
            </a:r>
            <a:r>
              <a:rPr lang="en-US" altLang="zh-CN" dirty="0" smtClean="0"/>
              <a:t>,</a:t>
            </a:r>
            <a:r>
              <a:rPr lang="zh-CN" altLang="zh-CN" dirty="0" smtClean="0"/>
              <a:t>开征或恢复了城市维护建设税、房产税</a:t>
            </a:r>
            <a:r>
              <a:rPr lang="zh-CN" altLang="en-US" dirty="0" smtClean="0"/>
              <a:t>、</a:t>
            </a:r>
            <a:r>
              <a:rPr lang="zh-CN" altLang="zh-CN" dirty="0" smtClean="0"/>
              <a:t>车船使用税、耕地占用税、城镇土地使用税、印花税。</a:t>
            </a:r>
          </a:p>
          <a:p>
            <a:pPr marL="228600" indent="-228600" defTabSz="449263">
              <a:lnSpc>
                <a:spcPct val="120000"/>
              </a:lnSpc>
            </a:pPr>
            <a:r>
              <a:rPr lang="zh-CN" altLang="zh-CN" dirty="0" smtClean="0"/>
              <a:t>在涉外税收方面</a:t>
            </a:r>
            <a:r>
              <a:rPr lang="en-US" altLang="zh-CN" dirty="0" smtClean="0"/>
              <a:t>,</a:t>
            </a:r>
            <a:r>
              <a:rPr lang="zh-CN" altLang="zh-CN" dirty="0" smtClean="0"/>
              <a:t>陆续开征了中外合资经营企业所得税、外国企业所得税和个人所得税。</a:t>
            </a:r>
            <a:endParaRPr lang="zh-CN" altLang="en-US" dirty="0" smtClean="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idx="4294967295"/>
          </p:nvPr>
        </p:nvSpPr>
        <p:spPr>
          <a:xfrm>
            <a:off x="2411413" y="333375"/>
            <a:ext cx="6121400" cy="647700"/>
          </a:xfrm>
        </p:spPr>
        <p:txBody>
          <a:bodyPr/>
          <a:lstStyle/>
          <a:p>
            <a:r>
              <a:rPr lang="zh-CN" altLang="zh-CN" smtClean="0">
                <a:latin typeface="华文细黑"/>
                <a:ea typeface="华文细黑"/>
                <a:cs typeface="华文细黑"/>
              </a:rPr>
              <a:t>第四节　我国税制的建立和发展</a:t>
            </a:r>
          </a:p>
        </p:txBody>
      </p:sp>
      <p:sp>
        <p:nvSpPr>
          <p:cNvPr id="44034" name="内容占位符 2"/>
          <p:cNvSpPr>
            <a:spLocks noGrp="1"/>
          </p:cNvSpPr>
          <p:nvPr>
            <p:ph idx="4294967295"/>
          </p:nvPr>
        </p:nvSpPr>
        <p:spPr>
          <a:xfrm>
            <a:off x="323850" y="1196975"/>
            <a:ext cx="8496300" cy="5184775"/>
          </a:xfrm>
        </p:spPr>
        <p:txBody>
          <a:bodyPr/>
          <a:lstStyle/>
          <a:p>
            <a:pPr>
              <a:lnSpc>
                <a:spcPct val="125000"/>
              </a:lnSpc>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)1994</a:t>
            </a:r>
            <a:r>
              <a:rPr lang="zh-CN" altLang="zh-CN" sz="2200" dirty="0" smtClean="0">
                <a:solidFill>
                  <a:srgbClr val="000000"/>
                </a:solidFill>
                <a:latin typeface="楷体_GB2312"/>
                <a:ea typeface="楷体_GB2312"/>
                <a:cs typeface="楷体_GB2312"/>
              </a:rPr>
              <a:t>年的税制改革</a:t>
            </a:r>
          </a:p>
          <a:p>
            <a:r>
              <a:rPr lang="en-US" altLang="zh-CN" dirty="0" smtClean="0"/>
              <a:t>1.</a:t>
            </a:r>
            <a:r>
              <a:rPr lang="zh-CN" altLang="zh-CN" dirty="0" smtClean="0"/>
              <a:t>所得税</a:t>
            </a:r>
            <a:r>
              <a:rPr lang="zh-CN" altLang="en-US" dirty="0" smtClean="0"/>
              <a:t>税</a:t>
            </a:r>
            <a:r>
              <a:rPr lang="zh-CN" altLang="zh-CN" dirty="0" smtClean="0"/>
              <a:t>制的改革</a:t>
            </a:r>
            <a:endParaRPr lang="zh-CN" altLang="en-US" dirty="0" smtClean="0"/>
          </a:p>
          <a:p>
            <a:r>
              <a:rPr lang="en-US" altLang="zh-CN" dirty="0" smtClean="0"/>
              <a:t>(1)</a:t>
            </a:r>
            <a:r>
              <a:rPr lang="zh-CN" altLang="en-US" dirty="0" smtClean="0"/>
              <a:t>企业所得税改革 </a:t>
            </a:r>
          </a:p>
          <a:p>
            <a:r>
              <a:rPr lang="zh-CN" altLang="en-US" dirty="0" smtClean="0"/>
              <a:t>从</a:t>
            </a:r>
            <a:r>
              <a:rPr lang="en-US" altLang="zh-CN" dirty="0" smtClean="0"/>
              <a:t>1994</a:t>
            </a:r>
            <a:r>
              <a:rPr lang="zh-CN" altLang="en-US" dirty="0" smtClean="0"/>
              <a:t>年</a:t>
            </a:r>
            <a:r>
              <a:rPr lang="en-US" altLang="zh-CN" dirty="0" smtClean="0"/>
              <a:t>1</a:t>
            </a:r>
            <a:r>
              <a:rPr lang="zh-CN" altLang="en-US" dirty="0" smtClean="0"/>
              <a:t>月</a:t>
            </a:r>
            <a:r>
              <a:rPr lang="en-US" altLang="zh-CN" dirty="0" smtClean="0"/>
              <a:t>1</a:t>
            </a:r>
            <a:r>
              <a:rPr lang="zh-CN" altLang="en-US" dirty="0" smtClean="0"/>
              <a:t>日起统一内资企业所得税</a:t>
            </a:r>
            <a:r>
              <a:rPr lang="en-US" altLang="zh-CN" dirty="0" smtClean="0"/>
              <a:t>;</a:t>
            </a:r>
            <a:r>
              <a:rPr lang="zh-CN" altLang="en-US" dirty="0" smtClean="0"/>
              <a:t>取消国有企业调节税</a:t>
            </a:r>
            <a:r>
              <a:rPr lang="en-US" altLang="zh-CN" dirty="0" smtClean="0"/>
              <a:t>,</a:t>
            </a:r>
            <a:r>
              <a:rPr lang="zh-CN" altLang="en-US" dirty="0" smtClean="0"/>
              <a:t>停止向国有企业征收国家能源交通重点建设基金和国家预算调节基金。</a:t>
            </a:r>
          </a:p>
          <a:p>
            <a:r>
              <a:rPr lang="en-US" altLang="zh-CN" dirty="0" smtClean="0"/>
              <a:t>(2)</a:t>
            </a:r>
            <a:r>
              <a:rPr lang="zh-CN" altLang="en-US" dirty="0" smtClean="0"/>
              <a:t>个人所得税改革</a:t>
            </a:r>
          </a:p>
          <a:p>
            <a:r>
              <a:rPr lang="zh-CN" altLang="en-US" dirty="0" smtClean="0"/>
              <a:t>把原来的个人所得税、个人收入调节税和城乡个体工商户所得税统一起来。</a:t>
            </a:r>
            <a:r>
              <a:rPr lang="en-US" altLang="zh-CN" dirty="0" smtClean="0"/>
              <a:t> </a:t>
            </a:r>
            <a:endParaRPr lang="zh-CN" altLang="zh-CN" dirty="0" smtClean="0"/>
          </a:p>
          <a:p>
            <a:r>
              <a:rPr lang="en-US" altLang="zh-CN" dirty="0" smtClean="0"/>
              <a:t>2.</a:t>
            </a:r>
            <a:r>
              <a:rPr lang="zh-CN" altLang="zh-CN" dirty="0" smtClean="0"/>
              <a:t>流转税</a:t>
            </a:r>
            <a:r>
              <a:rPr lang="zh-CN" altLang="en-US" dirty="0" smtClean="0"/>
              <a:t>税</a:t>
            </a:r>
            <a:r>
              <a:rPr lang="zh-CN" altLang="zh-CN" dirty="0" smtClean="0"/>
              <a:t>制的改革</a:t>
            </a:r>
            <a:endParaRPr lang="zh-CN" altLang="en-US" dirty="0" smtClean="0"/>
          </a:p>
          <a:p>
            <a:r>
              <a:rPr lang="zh-CN" altLang="en-US" dirty="0" smtClean="0"/>
              <a:t>改革后的流转税税制由增值税、消费税和营业税组成。在工业生产、批发和零售商业领域普遍征收增值税</a:t>
            </a:r>
            <a:r>
              <a:rPr lang="en-US" altLang="zh-CN" dirty="0" smtClean="0"/>
              <a:t>;</a:t>
            </a:r>
            <a:r>
              <a:rPr lang="zh-CN" altLang="en-US" dirty="0" smtClean="0"/>
              <a:t>取消产品税</a:t>
            </a:r>
            <a:r>
              <a:rPr lang="en-US" altLang="zh-CN" dirty="0" smtClean="0"/>
              <a:t>,</a:t>
            </a:r>
            <a:r>
              <a:rPr lang="zh-CN" altLang="en-US" dirty="0" smtClean="0"/>
              <a:t>对少量消费品交叉征收增值税和消费税</a:t>
            </a:r>
            <a:r>
              <a:rPr lang="en-US" altLang="zh-CN" dirty="0" smtClean="0"/>
              <a:t>;</a:t>
            </a:r>
            <a:r>
              <a:rPr lang="zh-CN" altLang="en-US" dirty="0" smtClean="0"/>
              <a:t>对不实行增值税的劳务和销售不动产等征收营业税。 </a:t>
            </a:r>
            <a:endParaRPr lang="en-US" altLang="zh-CN" dirty="0" smtClean="0"/>
          </a:p>
          <a:p>
            <a:r>
              <a:rPr lang="en-US" altLang="zh-CN" dirty="0" smtClean="0"/>
              <a:t>3.</a:t>
            </a:r>
            <a:r>
              <a:rPr lang="zh-CN" altLang="zh-CN" dirty="0" smtClean="0"/>
              <a:t>其他税种的改革</a:t>
            </a:r>
            <a:endParaRPr lang="zh-CN" altLang="en-US" dirty="0" smtClean="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标题 1"/>
          <p:cNvSpPr>
            <a:spLocks noGrp="1"/>
          </p:cNvSpPr>
          <p:nvPr>
            <p:ph type="title" idx="4294967295"/>
          </p:nvPr>
        </p:nvSpPr>
        <p:spPr>
          <a:xfrm>
            <a:off x="2124075" y="333375"/>
            <a:ext cx="6213475" cy="647700"/>
          </a:xfrm>
        </p:spPr>
        <p:txBody>
          <a:bodyPr/>
          <a:lstStyle/>
          <a:p>
            <a:r>
              <a:rPr lang="zh-CN" altLang="zh-CN" smtClean="0">
                <a:latin typeface="华文细黑"/>
                <a:ea typeface="华文细黑"/>
                <a:cs typeface="华文细黑"/>
              </a:rPr>
              <a:t>第四节　我国税制的建立和发展</a:t>
            </a:r>
          </a:p>
        </p:txBody>
      </p:sp>
      <p:sp>
        <p:nvSpPr>
          <p:cNvPr id="45058" name="内容占位符 2"/>
          <p:cNvSpPr>
            <a:spLocks noGrp="1"/>
          </p:cNvSpPr>
          <p:nvPr>
            <p:ph idx="4294967295"/>
          </p:nvPr>
        </p:nvSpPr>
        <p:spPr>
          <a:xfrm>
            <a:off x="611188" y="1196975"/>
            <a:ext cx="8208962" cy="5184775"/>
          </a:xfrm>
        </p:spPr>
        <p:txBody>
          <a:bodyPr/>
          <a:lstStyle/>
          <a:p>
            <a:pPr>
              <a:lnSpc>
                <a:spcPct val="125000"/>
              </a:lnSpc>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自</a:t>
            </a:r>
            <a:r>
              <a:rPr lang="en-US" altLang="zh-CN" sz="2200" dirty="0" smtClean="0">
                <a:solidFill>
                  <a:srgbClr val="000000"/>
                </a:solidFill>
                <a:latin typeface="楷体_GB2312"/>
                <a:ea typeface="楷体_GB2312"/>
                <a:cs typeface="楷体_GB2312"/>
              </a:rPr>
              <a:t>2001</a:t>
            </a:r>
            <a:r>
              <a:rPr lang="zh-CN" altLang="zh-CN" sz="2200" dirty="0" smtClean="0">
                <a:solidFill>
                  <a:srgbClr val="000000"/>
                </a:solidFill>
                <a:latin typeface="楷体_GB2312"/>
                <a:ea typeface="楷体_GB2312"/>
                <a:cs typeface="楷体_GB2312"/>
              </a:rPr>
              <a:t>年</a:t>
            </a:r>
            <a:r>
              <a:rPr lang="zh-CN" altLang="en-US" sz="2200" dirty="0" smtClean="0">
                <a:solidFill>
                  <a:srgbClr val="000000"/>
                </a:solidFill>
                <a:latin typeface="楷体_GB2312"/>
                <a:ea typeface="楷体_GB2312"/>
                <a:cs typeface="楷体_GB2312"/>
              </a:rPr>
              <a:t>以来</a:t>
            </a:r>
            <a:r>
              <a:rPr lang="zh-CN" altLang="zh-CN" sz="2200" dirty="0" smtClean="0">
                <a:solidFill>
                  <a:srgbClr val="000000"/>
                </a:solidFill>
                <a:latin typeface="楷体_GB2312"/>
                <a:ea typeface="楷体_GB2312"/>
                <a:cs typeface="楷体_GB2312"/>
              </a:rPr>
              <a:t>的税制改革</a:t>
            </a:r>
          </a:p>
          <a:p>
            <a:r>
              <a:rPr lang="zh-CN" altLang="en-US" dirty="0" smtClean="0"/>
              <a:t>增值税转型</a:t>
            </a:r>
            <a:r>
              <a:rPr lang="zh-CN" altLang="zh-CN" dirty="0" smtClean="0"/>
              <a:t>改革</a:t>
            </a:r>
          </a:p>
          <a:p>
            <a:r>
              <a:rPr lang="zh-CN" altLang="en-US" dirty="0" smtClean="0"/>
              <a:t>取消农业税 </a:t>
            </a:r>
            <a:endParaRPr lang="en-US" altLang="zh-CN" dirty="0" smtClean="0"/>
          </a:p>
          <a:p>
            <a:r>
              <a:rPr lang="zh-CN" altLang="en-US" dirty="0" smtClean="0"/>
              <a:t>修订个人所得税</a:t>
            </a:r>
          </a:p>
          <a:p>
            <a:r>
              <a:rPr lang="zh-CN" altLang="en-US" dirty="0" smtClean="0"/>
              <a:t>完善消费税</a:t>
            </a:r>
          </a:p>
          <a:p>
            <a:r>
              <a:rPr lang="zh-CN" altLang="en-US" dirty="0" smtClean="0"/>
              <a:t>统一内外资企业所得税 </a:t>
            </a:r>
          </a:p>
          <a:p>
            <a:r>
              <a:rPr lang="zh-CN" altLang="en-US" dirty="0" smtClean="0"/>
              <a:t>对车船税、城镇土地使用税等零星税种的改革 </a:t>
            </a:r>
          </a:p>
          <a:p>
            <a:r>
              <a:rPr lang="zh-CN" altLang="en-US" dirty="0" smtClean="0"/>
              <a:t>资源税改革 </a:t>
            </a:r>
          </a:p>
          <a:p>
            <a:r>
              <a:rPr lang="zh-CN" altLang="en-US" dirty="0" smtClean="0"/>
              <a:t>营业税改征增值税试点 </a:t>
            </a:r>
            <a:endParaRPr lang="en-US" altLang="zh-CN"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a:xfrm>
            <a:off x="2627313" y="404813"/>
            <a:ext cx="4681537" cy="647700"/>
          </a:xfrm>
        </p:spPr>
        <p:txBody>
          <a:bodyPr/>
          <a:lstStyle/>
          <a:p>
            <a:r>
              <a:rPr lang="zh-CN" altLang="zh-CN" smtClean="0">
                <a:latin typeface="华文细黑"/>
                <a:ea typeface="华文细黑"/>
                <a:cs typeface="华文细黑"/>
              </a:rPr>
              <a:t>第一节</a:t>
            </a:r>
            <a:r>
              <a:rPr lang="zh-CN" altLang="zh-CN" i="1" smtClean="0">
                <a:latin typeface="华文细黑"/>
                <a:ea typeface="华文细黑"/>
                <a:cs typeface="华文细黑"/>
              </a:rPr>
              <a:t>　</a:t>
            </a:r>
            <a:r>
              <a:rPr lang="zh-CN" altLang="zh-CN" smtClean="0">
                <a:latin typeface="华文细黑"/>
                <a:ea typeface="华文细黑"/>
                <a:cs typeface="华文细黑"/>
              </a:rPr>
              <a:t>税制的构成要素</a:t>
            </a:r>
            <a:endParaRPr lang="zh-CN" altLang="en-US" smtClean="0">
              <a:latin typeface="华文细黑"/>
              <a:ea typeface="华文细黑"/>
              <a:cs typeface="华文细黑"/>
            </a:endParaRPr>
          </a:p>
        </p:txBody>
      </p:sp>
      <p:sp>
        <p:nvSpPr>
          <p:cNvPr id="22530" name="内容占位符 2"/>
          <p:cNvSpPr>
            <a:spLocks noGrp="1"/>
          </p:cNvSpPr>
          <p:nvPr>
            <p:ph idx="1"/>
          </p:nvPr>
        </p:nvSpPr>
        <p:spPr>
          <a:xfrm>
            <a:off x="323850" y="1196975"/>
            <a:ext cx="8496300" cy="5184775"/>
          </a:xfrm>
        </p:spPr>
        <p:txBody>
          <a:bodyPr/>
          <a:lstStyle/>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一、纳税人</a:t>
            </a:r>
          </a:p>
          <a:p>
            <a:pPr marL="228600" indent="-228600" defTabSz="449263"/>
            <a:r>
              <a:rPr lang="zh-CN" altLang="zh-CN" dirty="0" smtClean="0"/>
              <a:t>纳税人又称纳税主体</a:t>
            </a:r>
            <a:r>
              <a:rPr lang="en-US" altLang="zh-CN" dirty="0" smtClean="0"/>
              <a:t>,</a:t>
            </a:r>
            <a:r>
              <a:rPr lang="zh-CN" altLang="zh-CN" dirty="0" smtClean="0"/>
              <a:t>是</a:t>
            </a:r>
            <a:r>
              <a:rPr lang="zh-CN" altLang="en-US" dirty="0" smtClean="0"/>
              <a:t>指</a:t>
            </a:r>
            <a:r>
              <a:rPr lang="zh-CN" altLang="zh-CN" dirty="0" smtClean="0"/>
              <a:t>享有法定权利、负有纳税义务、直接缴纳税款的单位或个人。纳税人可分为自然人和法人两类。 </a:t>
            </a:r>
            <a:endParaRPr lang="zh-CN" altLang="en-US" dirty="0" smtClean="0"/>
          </a:p>
          <a:p>
            <a:pPr marL="228600" indent="-228600" defTabSz="449263">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扣缴义务人</a:t>
            </a:r>
          </a:p>
          <a:p>
            <a:pPr marL="228600" indent="-228600" defTabSz="449263"/>
            <a:r>
              <a:rPr lang="zh-CN" altLang="zh-CN" dirty="0" smtClean="0"/>
              <a:t>扣缴义务人是税法规定的、在其经营活动中负有代扣税款并向国库缴纳税款义务的单位。</a:t>
            </a:r>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负税人</a:t>
            </a:r>
          </a:p>
          <a:p>
            <a:pPr marL="228600" indent="-228600" defTabSz="449263"/>
            <a:r>
              <a:rPr lang="zh-CN" altLang="zh-CN" dirty="0" smtClean="0"/>
              <a:t>负税人是指税款的实际负担者。</a:t>
            </a:r>
            <a:endParaRPr lang="zh-CN" altLang="en-US" dirty="0" smtClean="0"/>
          </a:p>
          <a:p>
            <a:pPr marL="228600" indent="-228600" defTabSz="449263"/>
            <a:r>
              <a:rPr lang="zh-CN" altLang="en-US" dirty="0" smtClean="0"/>
              <a:t>负税人是与纳税人不同的概念</a:t>
            </a:r>
            <a:r>
              <a:rPr lang="en-US" altLang="zh-CN" dirty="0" smtClean="0"/>
              <a:t>,</a:t>
            </a:r>
            <a:r>
              <a:rPr lang="zh-CN" altLang="en-US" dirty="0" smtClean="0"/>
              <a:t>同时又有密切的联系。纳税人是直接向国家缴纳税款的单位和个人</a:t>
            </a:r>
            <a:r>
              <a:rPr lang="en-US" altLang="zh-CN" dirty="0" smtClean="0"/>
              <a:t>,</a:t>
            </a:r>
            <a:r>
              <a:rPr lang="zh-CN" altLang="en-US" dirty="0" smtClean="0"/>
              <a:t>而负税人是最终负担税款的单位和个人。 </a:t>
            </a:r>
            <a:endParaRPr lang="zh-CN" altLang="zh-CN" dirty="0" smtClean="0"/>
          </a:p>
          <a:p>
            <a:pPr marL="228600" indent="-228600" defTabSz="449263"/>
            <a:endParaRPr lang="zh-CN" altLang="en-US"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a:xfrm>
            <a:off x="2627313" y="404813"/>
            <a:ext cx="5832475" cy="647700"/>
          </a:xfrm>
        </p:spPr>
        <p:txBody>
          <a:bodyPr/>
          <a:lstStyle/>
          <a:p>
            <a:r>
              <a:rPr lang="zh-CN" altLang="zh-CN" smtClean="0">
                <a:latin typeface="华文细黑"/>
                <a:ea typeface="华文细黑"/>
                <a:cs typeface="华文细黑"/>
              </a:rPr>
              <a:t>第一节</a:t>
            </a:r>
            <a:r>
              <a:rPr lang="zh-CN" altLang="zh-CN" i="1" smtClean="0">
                <a:latin typeface="华文细黑"/>
                <a:ea typeface="华文细黑"/>
                <a:cs typeface="华文细黑"/>
              </a:rPr>
              <a:t>　</a:t>
            </a:r>
            <a:r>
              <a:rPr lang="zh-CN" altLang="zh-CN" smtClean="0">
                <a:latin typeface="华文细黑"/>
                <a:ea typeface="华文细黑"/>
                <a:cs typeface="华文细黑"/>
              </a:rPr>
              <a:t>税制的构成要素</a:t>
            </a:r>
            <a:endParaRPr lang="zh-CN" altLang="en-US" smtClean="0">
              <a:latin typeface="华文细黑"/>
              <a:ea typeface="华文细黑"/>
              <a:cs typeface="华文细黑"/>
            </a:endParaRPr>
          </a:p>
        </p:txBody>
      </p:sp>
      <p:sp>
        <p:nvSpPr>
          <p:cNvPr id="23554" name="内容占位符 2"/>
          <p:cNvSpPr>
            <a:spLocks noGrp="1"/>
          </p:cNvSpPr>
          <p:nvPr>
            <p:ph idx="1"/>
          </p:nvPr>
        </p:nvSpPr>
        <p:spPr>
          <a:xfrm>
            <a:off x="468313" y="1196975"/>
            <a:ext cx="7991475" cy="5184775"/>
          </a:xfrm>
        </p:spPr>
        <p:txBody>
          <a:bodyPr/>
          <a:lstStyle/>
          <a:p>
            <a:pPr marL="228600" indent="-228600"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二、课税对象</a:t>
            </a:r>
            <a:endParaRPr lang="zh-CN" altLang="en-US" sz="2400" b="1" dirty="0" smtClean="0">
              <a:solidFill>
                <a:srgbClr val="000000"/>
              </a:solidFill>
              <a:latin typeface="黑体" pitchFamily="49" charset="-122"/>
              <a:ea typeface="黑体" pitchFamily="49" charset="-122"/>
            </a:endParaRPr>
          </a:p>
          <a:p>
            <a:pPr marL="228600" indent="-228600" defTabSz="449263">
              <a:lnSpc>
                <a:spcPct val="160000"/>
              </a:lnSpc>
              <a:spcBef>
                <a:spcPct val="0"/>
              </a:spcBef>
              <a:buClr>
                <a:schemeClr val="tx1"/>
              </a:buClr>
            </a:pPr>
            <a:r>
              <a:rPr lang="zh-CN" altLang="en-US" dirty="0" smtClean="0"/>
              <a:t>课税对象又称课税客体</a:t>
            </a:r>
            <a:r>
              <a:rPr lang="en-US" altLang="zh-CN" dirty="0" smtClean="0"/>
              <a:t>,</a:t>
            </a:r>
            <a:r>
              <a:rPr lang="zh-CN" altLang="en-US" dirty="0" smtClean="0"/>
              <a:t>是指税法中规定的征收目的物</a:t>
            </a:r>
            <a:r>
              <a:rPr lang="en-US" altLang="zh-CN" dirty="0" smtClean="0"/>
              <a:t>,</a:t>
            </a:r>
            <a:r>
              <a:rPr lang="zh-CN" altLang="en-US" dirty="0" smtClean="0"/>
              <a:t>是征税的依据</a:t>
            </a:r>
            <a:r>
              <a:rPr lang="en-US" altLang="zh-CN" dirty="0" smtClean="0"/>
              <a:t>,</a:t>
            </a:r>
            <a:r>
              <a:rPr lang="zh-CN" altLang="en-US" dirty="0" smtClean="0"/>
              <a:t>即确定对什么征税。课税对象规定了征税的范围</a:t>
            </a:r>
            <a:r>
              <a:rPr lang="en-US" altLang="zh-CN" dirty="0" smtClean="0"/>
              <a:t>,</a:t>
            </a:r>
            <a:r>
              <a:rPr lang="zh-CN" altLang="en-US" dirty="0" smtClean="0"/>
              <a:t>是一种税区别于另一种税的主要标志。</a:t>
            </a:r>
          </a:p>
          <a:p>
            <a:pPr marL="228600" indent="-228600" defTabSz="449263">
              <a:lnSpc>
                <a:spcPct val="160000"/>
              </a:lnSpc>
              <a:spcBef>
                <a:spcPct val="0"/>
              </a:spcBef>
              <a:buClr>
                <a:schemeClr val="tx1"/>
              </a:buClr>
            </a:pPr>
            <a:r>
              <a:rPr lang="zh-CN" altLang="en-US" dirty="0" smtClean="0"/>
              <a:t>与课税对象相关的几个重要概念：</a:t>
            </a:r>
            <a:endParaRPr lang="zh-CN" altLang="zh-CN" dirty="0" smtClean="0"/>
          </a:p>
          <a:p>
            <a:pPr marL="228600" indent="-228600" defTabSz="449263">
              <a:lnSpc>
                <a:spcPct val="160000"/>
              </a:lnSpc>
              <a:spcBef>
                <a:spcPct val="0"/>
              </a:spcBef>
              <a:buClr>
                <a:srgbClr val="486AC1"/>
              </a:buClr>
              <a:buFont typeface="Arial" charset="0"/>
              <a:buNone/>
            </a:pPr>
            <a:r>
              <a:rPr lang="en-US" altLang="zh-CN" sz="2200" b="1" dirty="0" smtClean="0">
                <a:solidFill>
                  <a:srgbClr val="000000"/>
                </a:solidFill>
                <a:latin typeface="楷体_GB2312"/>
                <a:ea typeface="楷体_GB2312"/>
                <a:cs typeface="楷体_GB2312"/>
              </a:rPr>
              <a:t> </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税源</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 (</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税目</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 (</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计税依据</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 (</a:t>
            </a:r>
            <a:r>
              <a:rPr lang="zh-CN" altLang="zh-CN" sz="2200" dirty="0" smtClean="0">
                <a:solidFill>
                  <a:srgbClr val="000000"/>
                </a:solidFill>
                <a:latin typeface="楷体_GB2312"/>
                <a:ea typeface="楷体_GB2312"/>
                <a:cs typeface="楷体_GB2312"/>
              </a:rPr>
              <a:t>四</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税基</a:t>
            </a:r>
            <a:endParaRPr lang="zh-CN" altLang="en-US" sz="2200" dirty="0" smtClean="0">
              <a:solidFill>
                <a:srgbClr val="000000"/>
              </a:solidFill>
              <a:latin typeface="楷体_GB2312"/>
              <a:ea typeface="楷体_GB2312"/>
              <a:cs typeface="楷体_GB231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ph type="title" idx="4294967295"/>
          </p:nvPr>
        </p:nvSpPr>
        <p:spPr>
          <a:xfrm>
            <a:off x="2268538" y="476250"/>
            <a:ext cx="6264275" cy="647700"/>
          </a:xfrm>
        </p:spPr>
        <p:txBody>
          <a:bodyPr/>
          <a:lstStyle/>
          <a:p>
            <a:r>
              <a:rPr lang="zh-CN" altLang="zh-CN" smtClean="0">
                <a:latin typeface="华文细黑"/>
                <a:ea typeface="华文细黑"/>
                <a:cs typeface="华文细黑"/>
              </a:rPr>
              <a:t>第一节</a:t>
            </a:r>
            <a:r>
              <a:rPr lang="zh-CN" altLang="zh-CN" i="1" smtClean="0">
                <a:latin typeface="华文细黑"/>
                <a:ea typeface="华文细黑"/>
                <a:cs typeface="华文细黑"/>
              </a:rPr>
              <a:t>　</a:t>
            </a:r>
            <a:r>
              <a:rPr lang="zh-CN" altLang="zh-CN" smtClean="0">
                <a:latin typeface="华文细黑"/>
                <a:ea typeface="华文细黑"/>
                <a:cs typeface="华文细黑"/>
              </a:rPr>
              <a:t>税制的构成要素</a:t>
            </a:r>
            <a:endParaRPr lang="zh-CN" altLang="en-US" smtClean="0">
              <a:latin typeface="华文细黑"/>
              <a:ea typeface="华文细黑"/>
              <a:cs typeface="华文细黑"/>
            </a:endParaRPr>
          </a:p>
        </p:txBody>
      </p:sp>
      <p:sp>
        <p:nvSpPr>
          <p:cNvPr id="24578" name="内容占位符 2"/>
          <p:cNvSpPr>
            <a:spLocks noGrp="1"/>
          </p:cNvSpPr>
          <p:nvPr>
            <p:ph idx="4294967295"/>
          </p:nvPr>
        </p:nvSpPr>
        <p:spPr>
          <a:xfrm>
            <a:off x="468313" y="1196975"/>
            <a:ext cx="7991475" cy="5184775"/>
          </a:xfrm>
        </p:spPr>
        <p:txBody>
          <a:bodyPr/>
          <a:lstStyle/>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三、税率</a:t>
            </a:r>
          </a:p>
          <a:p>
            <a:pPr marL="228600" indent="-228600" defTabSz="449263">
              <a:lnSpc>
                <a:spcPct val="140000"/>
              </a:lnSpc>
              <a:spcBef>
                <a:spcPct val="0"/>
              </a:spcBef>
              <a:buClr>
                <a:schemeClr val="tx1"/>
              </a:buClr>
              <a:buFontTx/>
              <a:buChar char="•"/>
            </a:pPr>
            <a:r>
              <a:rPr lang="zh-CN" altLang="en-US" dirty="0" smtClean="0"/>
              <a:t>税率是税额与课税对象数额的比例。在课税对象既定的条件下</a:t>
            </a:r>
            <a:r>
              <a:rPr lang="en-US" altLang="zh-CN" dirty="0" smtClean="0"/>
              <a:t>,</a:t>
            </a:r>
            <a:r>
              <a:rPr lang="zh-CN" altLang="en-US" dirty="0" smtClean="0"/>
              <a:t>税额和税负的多少取决于税率的高低。税率是税收制度的中心环节和基本构成要素。</a:t>
            </a:r>
            <a:endParaRPr lang="en-US" altLang="zh-CN" dirty="0" smtClean="0">
              <a:ea typeface="楷体_GB2312"/>
              <a:cs typeface="楷体_GB2312"/>
            </a:endParaRPr>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比例税率</a:t>
            </a:r>
            <a:endParaRPr lang="zh-CN" altLang="en-US" sz="2200" dirty="0" smtClean="0">
              <a:solidFill>
                <a:srgbClr val="000000"/>
              </a:solidFill>
              <a:latin typeface="楷体_GB2312"/>
              <a:ea typeface="楷体_GB2312"/>
              <a:cs typeface="楷体_GB2312"/>
            </a:endParaRPr>
          </a:p>
          <a:p>
            <a:pPr marL="228600" indent="-228600" defTabSz="449263">
              <a:lnSpc>
                <a:spcPct val="140000"/>
              </a:lnSpc>
              <a:spcBef>
                <a:spcPct val="0"/>
              </a:spcBef>
              <a:buClr>
                <a:schemeClr val="tx1"/>
              </a:buClr>
            </a:pPr>
            <a:r>
              <a:rPr lang="zh-CN" altLang="en-US" dirty="0" smtClean="0">
                <a:ea typeface="楷体_GB2312"/>
                <a:cs typeface="楷体_GB2312"/>
              </a:rPr>
              <a:t>统一比例税率</a:t>
            </a:r>
          </a:p>
          <a:p>
            <a:pPr marL="228600" indent="-228600" defTabSz="449263">
              <a:lnSpc>
                <a:spcPct val="140000"/>
              </a:lnSpc>
              <a:spcBef>
                <a:spcPct val="0"/>
              </a:spcBef>
              <a:buClr>
                <a:schemeClr val="tx1"/>
              </a:buClr>
            </a:pPr>
            <a:r>
              <a:rPr lang="zh-CN" altLang="en-US" dirty="0" smtClean="0">
                <a:ea typeface="楷体_GB2312"/>
                <a:cs typeface="楷体_GB2312"/>
              </a:rPr>
              <a:t>差别比例税率</a:t>
            </a:r>
          </a:p>
          <a:p>
            <a:pPr marL="228600" indent="-228600" defTabSz="449263">
              <a:lnSpc>
                <a:spcPct val="140000"/>
              </a:lnSpc>
              <a:spcBef>
                <a:spcPct val="0"/>
              </a:spcBef>
              <a:buClr>
                <a:schemeClr val="tx1"/>
              </a:buClr>
            </a:pPr>
            <a:r>
              <a:rPr lang="zh-CN" altLang="en-US" dirty="0" smtClean="0">
                <a:ea typeface="楷体_GB2312"/>
                <a:cs typeface="楷体_GB2312"/>
              </a:rPr>
              <a:t>幅度比例税率</a:t>
            </a:r>
            <a:endParaRPr lang="zh-CN" altLang="zh-CN" dirty="0" smtClean="0">
              <a:ea typeface="楷体_GB2312"/>
              <a:cs typeface="楷体_GB2312"/>
            </a:endParaRPr>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累进税率</a:t>
            </a:r>
            <a:endParaRPr lang="zh-CN" altLang="en-US" sz="2200" dirty="0" smtClean="0">
              <a:solidFill>
                <a:srgbClr val="000000"/>
              </a:solidFill>
              <a:latin typeface="楷体_GB2312"/>
              <a:ea typeface="楷体_GB2312"/>
              <a:cs typeface="楷体_GB2312"/>
            </a:endParaRPr>
          </a:p>
          <a:p>
            <a:pPr marL="228600" indent="-228600" defTabSz="449263">
              <a:lnSpc>
                <a:spcPct val="140000"/>
              </a:lnSpc>
              <a:spcBef>
                <a:spcPct val="0"/>
              </a:spcBef>
              <a:buClr>
                <a:schemeClr val="tx1"/>
              </a:buClr>
            </a:pPr>
            <a:r>
              <a:rPr lang="zh-CN" altLang="en-US" dirty="0" smtClean="0">
                <a:ea typeface="楷体_GB2312"/>
                <a:cs typeface="楷体_GB2312"/>
              </a:rPr>
              <a:t>依额累进：</a:t>
            </a:r>
            <a:r>
              <a:rPr lang="zh-CN" altLang="en-US" dirty="0" smtClean="0"/>
              <a:t>可分为全额累进税率与超额累进税率两种。 </a:t>
            </a:r>
            <a:endParaRPr lang="zh-CN" altLang="en-US" dirty="0" smtClean="0">
              <a:ea typeface="楷体_GB2312"/>
              <a:cs typeface="楷体_GB2312"/>
            </a:endParaRPr>
          </a:p>
          <a:p>
            <a:pPr marL="228600" indent="-228600" defTabSz="449263">
              <a:lnSpc>
                <a:spcPct val="140000"/>
              </a:lnSpc>
              <a:spcBef>
                <a:spcPct val="0"/>
              </a:spcBef>
              <a:buClr>
                <a:schemeClr val="tx1"/>
              </a:buClr>
            </a:pPr>
            <a:r>
              <a:rPr lang="zh-CN" altLang="en-US" dirty="0" smtClean="0">
                <a:ea typeface="楷体_GB2312"/>
                <a:cs typeface="楷体_GB2312"/>
              </a:rPr>
              <a:t>依率累进：</a:t>
            </a:r>
            <a:r>
              <a:rPr lang="zh-CN" altLang="en-US" dirty="0" smtClean="0"/>
              <a:t>可分为全率累进税率和超率累进税率两种。 </a:t>
            </a:r>
            <a:endParaRPr lang="zh-CN" altLang="zh-CN" sz="2200" b="1" dirty="0" smtClean="0">
              <a:solidFill>
                <a:srgbClr val="000000"/>
              </a:solidFill>
              <a:latin typeface="楷体_GB2312"/>
              <a:ea typeface="楷体_GB2312"/>
              <a:cs typeface="楷体_GB2312"/>
            </a:endParaRPr>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定额税率</a:t>
            </a:r>
          </a:p>
          <a:p>
            <a:pPr marL="228600" indent="-228600" defTabSz="449263"/>
            <a:endParaRPr lang="zh-CN" altLang="en-US"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a:xfrm>
            <a:off x="2484438" y="333375"/>
            <a:ext cx="5329237" cy="647700"/>
          </a:xfrm>
        </p:spPr>
        <p:txBody>
          <a:bodyPr/>
          <a:lstStyle/>
          <a:p>
            <a:r>
              <a:rPr lang="zh-CN" altLang="zh-CN" smtClean="0">
                <a:latin typeface="华文细黑"/>
                <a:ea typeface="华文细黑"/>
                <a:cs typeface="华文细黑"/>
              </a:rPr>
              <a:t>第一节</a:t>
            </a:r>
            <a:r>
              <a:rPr lang="zh-CN" altLang="zh-CN" i="1" smtClean="0">
                <a:latin typeface="华文细黑"/>
                <a:ea typeface="华文细黑"/>
                <a:cs typeface="华文细黑"/>
              </a:rPr>
              <a:t>　</a:t>
            </a:r>
            <a:r>
              <a:rPr lang="zh-CN" altLang="zh-CN" smtClean="0">
                <a:latin typeface="华文细黑"/>
                <a:ea typeface="华文细黑"/>
                <a:cs typeface="华文细黑"/>
              </a:rPr>
              <a:t>税制的构成要素</a:t>
            </a:r>
            <a:endParaRPr lang="zh-CN" altLang="en-US" smtClean="0">
              <a:latin typeface="华文细黑"/>
              <a:ea typeface="华文细黑"/>
              <a:cs typeface="华文细黑"/>
            </a:endParaRPr>
          </a:p>
        </p:txBody>
      </p:sp>
      <p:sp>
        <p:nvSpPr>
          <p:cNvPr id="25602" name="内容占位符 2"/>
          <p:cNvSpPr>
            <a:spLocks noGrp="1"/>
          </p:cNvSpPr>
          <p:nvPr>
            <p:ph idx="1"/>
          </p:nvPr>
        </p:nvSpPr>
        <p:spPr>
          <a:xfrm>
            <a:off x="323850" y="1052513"/>
            <a:ext cx="8496300" cy="5329237"/>
          </a:xfrm>
        </p:spPr>
        <p:txBody>
          <a:bodyPr/>
          <a:lstStyle/>
          <a:p>
            <a:pPr marL="228600" indent="-228600" defTabSz="449263">
              <a:lnSpc>
                <a:spcPct val="140000"/>
              </a:lnSpc>
              <a:spcBef>
                <a:spcPct val="0"/>
              </a:spcBef>
              <a:buClr>
                <a:srgbClr val="486AC1"/>
              </a:buClr>
              <a:buFont typeface="Arial" charset="0"/>
              <a:buNone/>
            </a:pPr>
            <a:endParaRPr lang="en-US" altLang="zh-CN" sz="2400" b="1" dirty="0" smtClean="0">
              <a:solidFill>
                <a:srgbClr val="000000"/>
              </a:solidFill>
              <a:latin typeface="黑体" pitchFamily="49" charset="-122"/>
              <a:ea typeface="黑体" pitchFamily="49" charset="-122"/>
            </a:endParaRPr>
          </a:p>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四、纳税环节</a:t>
            </a:r>
          </a:p>
          <a:p>
            <a:pPr marL="228600" indent="-228600" defTabSz="449263"/>
            <a:r>
              <a:rPr lang="zh-CN" altLang="zh-CN" dirty="0" smtClean="0"/>
              <a:t>纳税环节是税法规定的课税对象从生产到消费整个过程中应当缴纳税款的环节。</a:t>
            </a:r>
            <a:endParaRPr lang="zh-CN" altLang="en-US" dirty="0" smtClean="0"/>
          </a:p>
          <a:p>
            <a:pPr marL="228600" indent="-228600" defTabSz="449263"/>
            <a:r>
              <a:rPr lang="zh-CN" altLang="zh-CN" dirty="0" smtClean="0"/>
              <a:t>广义的纳税环节是指全部课税对象在再生产环节的分布</a:t>
            </a:r>
            <a:r>
              <a:rPr lang="en-US" altLang="zh-CN" dirty="0" smtClean="0"/>
              <a:t>,</a:t>
            </a:r>
            <a:r>
              <a:rPr lang="zh-CN" altLang="zh-CN" dirty="0" smtClean="0"/>
              <a:t>如资源税分布在生产环节</a:t>
            </a:r>
            <a:r>
              <a:rPr lang="zh-CN" altLang="en-US" dirty="0" smtClean="0"/>
              <a:t>、</a:t>
            </a:r>
            <a:r>
              <a:rPr lang="zh-CN" altLang="zh-CN" dirty="0" smtClean="0"/>
              <a:t>流转税分布在流通环节</a:t>
            </a:r>
            <a:r>
              <a:rPr lang="zh-CN" altLang="en-US" dirty="0" smtClean="0"/>
              <a:t>、</a:t>
            </a:r>
            <a:r>
              <a:rPr lang="zh-CN" altLang="zh-CN" dirty="0" smtClean="0"/>
              <a:t>所得税分布在分配环节。</a:t>
            </a:r>
            <a:endParaRPr lang="zh-CN" altLang="en-US" dirty="0" smtClean="0"/>
          </a:p>
          <a:p>
            <a:pPr marL="228600" indent="-228600" defTabSz="449263"/>
            <a:r>
              <a:rPr lang="zh-CN" altLang="zh-CN" dirty="0" smtClean="0"/>
              <a:t>狭义的纳税环节是指在流通过程中</a:t>
            </a:r>
            <a:r>
              <a:rPr lang="en-US" altLang="zh-CN" dirty="0" smtClean="0"/>
              <a:t>,</a:t>
            </a:r>
            <a:r>
              <a:rPr lang="zh-CN" altLang="zh-CN" dirty="0" smtClean="0"/>
              <a:t>流转税应缴纳税额的环节</a:t>
            </a:r>
            <a:r>
              <a:rPr lang="en-US" altLang="zh-CN" dirty="0" smtClean="0"/>
              <a:t>,</a:t>
            </a:r>
            <a:r>
              <a:rPr lang="zh-CN" altLang="zh-CN" dirty="0" smtClean="0"/>
              <a:t>即商品从生产到消费的流通过程中的生产、销售、批发、零售等环节。</a:t>
            </a:r>
            <a:endParaRPr lang="zh-CN" altLang="en-US" dirty="0" smtClean="0"/>
          </a:p>
          <a:p>
            <a:pPr marL="228600" indent="-228600" defTabSz="449263"/>
            <a:endParaRPr lang="zh-CN" altLang="en-US"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a:xfrm>
            <a:off x="2484438" y="333375"/>
            <a:ext cx="5329237" cy="647700"/>
          </a:xfrm>
        </p:spPr>
        <p:txBody>
          <a:bodyPr/>
          <a:lstStyle/>
          <a:p>
            <a:r>
              <a:rPr lang="zh-CN" altLang="zh-CN" smtClean="0">
                <a:latin typeface="华文细黑"/>
                <a:ea typeface="华文细黑"/>
                <a:cs typeface="华文细黑"/>
              </a:rPr>
              <a:t>第一节</a:t>
            </a:r>
            <a:r>
              <a:rPr lang="zh-CN" altLang="zh-CN" i="1" smtClean="0">
                <a:latin typeface="华文细黑"/>
                <a:ea typeface="华文细黑"/>
                <a:cs typeface="华文细黑"/>
              </a:rPr>
              <a:t>　</a:t>
            </a:r>
            <a:r>
              <a:rPr lang="zh-CN" altLang="zh-CN" smtClean="0">
                <a:latin typeface="华文细黑"/>
                <a:ea typeface="华文细黑"/>
                <a:cs typeface="华文细黑"/>
              </a:rPr>
              <a:t>税制的构成要素</a:t>
            </a:r>
            <a:endParaRPr lang="zh-CN" altLang="en-US" smtClean="0">
              <a:latin typeface="华文细黑"/>
              <a:ea typeface="华文细黑"/>
              <a:cs typeface="华文细黑"/>
            </a:endParaRPr>
          </a:p>
        </p:txBody>
      </p:sp>
      <p:sp>
        <p:nvSpPr>
          <p:cNvPr id="25602" name="内容占位符 2"/>
          <p:cNvSpPr>
            <a:spLocks noGrp="1"/>
          </p:cNvSpPr>
          <p:nvPr>
            <p:ph idx="1"/>
          </p:nvPr>
        </p:nvSpPr>
        <p:spPr>
          <a:xfrm>
            <a:off x="323850" y="1052513"/>
            <a:ext cx="8496300" cy="5329237"/>
          </a:xfrm>
        </p:spPr>
        <p:txBody>
          <a:bodyPr/>
          <a:lstStyle/>
          <a:p>
            <a:pPr marL="228600" indent="-228600" defTabSz="449263">
              <a:lnSpc>
                <a:spcPct val="140000"/>
              </a:lnSpc>
              <a:spcBef>
                <a:spcPct val="0"/>
              </a:spcBef>
              <a:buClr>
                <a:srgbClr val="486AC1"/>
              </a:buClr>
              <a:buFont typeface="Arial" charset="0"/>
              <a:buNone/>
            </a:pPr>
            <a:endParaRPr lang="zh-CN" altLang="en-US" dirty="0" smtClean="0"/>
          </a:p>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五、纳税期限</a:t>
            </a:r>
          </a:p>
          <a:p>
            <a:pPr marL="228600" indent="-228600" defTabSz="449263"/>
            <a:r>
              <a:rPr lang="zh-CN" altLang="zh-CN" dirty="0" smtClean="0"/>
              <a:t>按期纳税</a:t>
            </a:r>
            <a:r>
              <a:rPr lang="zh-CN" altLang="en-US" dirty="0" smtClean="0"/>
              <a:t>，</a:t>
            </a:r>
            <a:r>
              <a:rPr lang="zh-CN" altLang="zh-CN" dirty="0" smtClean="0"/>
              <a:t>纳税间隔期为</a:t>
            </a:r>
            <a:r>
              <a:rPr lang="en-US" altLang="zh-CN" dirty="0" smtClean="0"/>
              <a:t>1</a:t>
            </a:r>
            <a:r>
              <a:rPr lang="zh-CN" altLang="en-US" dirty="0" smtClean="0"/>
              <a:t>日</a:t>
            </a:r>
            <a:r>
              <a:rPr lang="zh-CN" altLang="zh-CN" dirty="0" smtClean="0"/>
              <a:t>、</a:t>
            </a:r>
            <a:r>
              <a:rPr lang="en-US" altLang="zh-CN" dirty="0" smtClean="0"/>
              <a:t>3</a:t>
            </a:r>
            <a:r>
              <a:rPr lang="zh-CN" altLang="en-US" dirty="0" smtClean="0"/>
              <a:t>日</a:t>
            </a:r>
            <a:r>
              <a:rPr lang="zh-CN" altLang="zh-CN" dirty="0" smtClean="0"/>
              <a:t>、</a:t>
            </a:r>
            <a:r>
              <a:rPr lang="en-US" altLang="zh-CN" dirty="0" smtClean="0"/>
              <a:t>5</a:t>
            </a:r>
            <a:r>
              <a:rPr lang="zh-CN" altLang="en-US" dirty="0" smtClean="0"/>
              <a:t>日</a:t>
            </a:r>
            <a:r>
              <a:rPr lang="zh-CN" altLang="zh-CN" dirty="0" smtClean="0"/>
              <a:t>、</a:t>
            </a:r>
            <a:r>
              <a:rPr lang="en-US" altLang="zh-CN" dirty="0" smtClean="0"/>
              <a:t>10</a:t>
            </a:r>
            <a:r>
              <a:rPr lang="zh-CN" altLang="en-US" dirty="0" smtClean="0"/>
              <a:t>日</a:t>
            </a:r>
            <a:r>
              <a:rPr lang="zh-CN" altLang="zh-CN" dirty="0" smtClean="0"/>
              <a:t>、</a:t>
            </a:r>
            <a:r>
              <a:rPr lang="en-US" altLang="zh-CN" dirty="0" smtClean="0"/>
              <a:t>15</a:t>
            </a:r>
            <a:r>
              <a:rPr lang="zh-CN" altLang="en-US" dirty="0" smtClean="0"/>
              <a:t>日</a:t>
            </a:r>
            <a:r>
              <a:rPr lang="zh-CN" altLang="zh-CN" dirty="0" smtClean="0"/>
              <a:t>和</a:t>
            </a:r>
            <a:r>
              <a:rPr lang="en-US" altLang="zh-CN" dirty="0" smtClean="0"/>
              <a:t>1</a:t>
            </a:r>
            <a:r>
              <a:rPr lang="zh-CN" altLang="zh-CN" dirty="0" smtClean="0"/>
              <a:t>个月</a:t>
            </a:r>
            <a:r>
              <a:rPr lang="en-US" altLang="zh-CN" dirty="0" smtClean="0"/>
              <a:t>,</a:t>
            </a:r>
            <a:r>
              <a:rPr lang="zh-CN" altLang="zh-CN" dirty="0" smtClean="0"/>
              <a:t>共</a:t>
            </a:r>
            <a:r>
              <a:rPr lang="en-US" altLang="zh-CN" dirty="0" smtClean="0"/>
              <a:t>6</a:t>
            </a:r>
            <a:r>
              <a:rPr lang="zh-CN" altLang="zh-CN" dirty="0" smtClean="0"/>
              <a:t>种期限。</a:t>
            </a:r>
          </a:p>
          <a:p>
            <a:pPr marL="228600" indent="-228600" defTabSz="449263"/>
            <a:r>
              <a:rPr lang="zh-CN" altLang="zh-CN" dirty="0" smtClean="0"/>
              <a:t>按次缴纳</a:t>
            </a:r>
            <a:r>
              <a:rPr lang="zh-CN" altLang="en-US" dirty="0" smtClean="0"/>
              <a:t>，</a:t>
            </a:r>
            <a:r>
              <a:rPr lang="zh-CN" altLang="zh-CN" dirty="0" smtClean="0"/>
              <a:t>以纳税行为发生的次数作为纳税期限。</a:t>
            </a:r>
          </a:p>
          <a:p>
            <a:pPr marL="228600" indent="-228600" defTabSz="449263"/>
            <a:r>
              <a:rPr lang="zh-CN" altLang="zh-CN" dirty="0" smtClean="0"/>
              <a:t>按年计征、分期预缴</a:t>
            </a:r>
            <a:r>
              <a:rPr lang="zh-CN" altLang="en-US" dirty="0" smtClean="0"/>
              <a:t>，</a:t>
            </a:r>
            <a:r>
              <a:rPr lang="zh-CN" altLang="zh-CN" dirty="0" smtClean="0"/>
              <a:t>即按规定的期限预缴税款</a:t>
            </a:r>
            <a:r>
              <a:rPr lang="en-US" altLang="zh-CN" dirty="0" smtClean="0"/>
              <a:t>,</a:t>
            </a:r>
            <a:r>
              <a:rPr lang="zh-CN" altLang="zh-CN" dirty="0" smtClean="0"/>
              <a:t>年终汇算清缴</a:t>
            </a:r>
            <a:r>
              <a:rPr lang="en-US" altLang="zh-CN" dirty="0" smtClean="0"/>
              <a:t>,</a:t>
            </a:r>
            <a:r>
              <a:rPr lang="zh-CN" altLang="zh-CN" dirty="0" smtClean="0"/>
              <a:t>多退少补。</a:t>
            </a:r>
          </a:p>
          <a:p>
            <a:pPr marL="228600" indent="-228600" defTabSz="449263"/>
            <a:endParaRPr lang="zh-CN" altLang="en-US"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1"/>
          <p:cNvSpPr>
            <a:spLocks noGrp="1"/>
          </p:cNvSpPr>
          <p:nvPr>
            <p:ph type="title"/>
          </p:nvPr>
        </p:nvSpPr>
        <p:spPr>
          <a:xfrm>
            <a:off x="2555875" y="333375"/>
            <a:ext cx="5976938" cy="647700"/>
          </a:xfrm>
        </p:spPr>
        <p:txBody>
          <a:bodyPr/>
          <a:lstStyle/>
          <a:p>
            <a:r>
              <a:rPr lang="zh-CN" altLang="zh-CN" smtClean="0">
                <a:latin typeface="华文细黑"/>
                <a:ea typeface="华文细黑"/>
                <a:cs typeface="华文细黑"/>
              </a:rPr>
              <a:t>第一节</a:t>
            </a:r>
            <a:r>
              <a:rPr lang="zh-CN" altLang="zh-CN" i="1" smtClean="0">
                <a:latin typeface="华文细黑"/>
                <a:ea typeface="华文细黑"/>
                <a:cs typeface="华文细黑"/>
              </a:rPr>
              <a:t>　</a:t>
            </a:r>
            <a:r>
              <a:rPr lang="zh-CN" altLang="zh-CN" smtClean="0">
                <a:latin typeface="华文细黑"/>
                <a:ea typeface="华文细黑"/>
                <a:cs typeface="华文细黑"/>
              </a:rPr>
              <a:t>税制的构成要素</a:t>
            </a:r>
            <a:endParaRPr lang="zh-CN" altLang="en-US" smtClean="0">
              <a:latin typeface="华文细黑"/>
              <a:ea typeface="华文细黑"/>
              <a:cs typeface="华文细黑"/>
            </a:endParaRPr>
          </a:p>
        </p:txBody>
      </p:sp>
      <p:sp>
        <p:nvSpPr>
          <p:cNvPr id="26626" name="内容占位符 2"/>
          <p:cNvSpPr>
            <a:spLocks noGrp="1"/>
          </p:cNvSpPr>
          <p:nvPr>
            <p:ph idx="1"/>
          </p:nvPr>
        </p:nvSpPr>
        <p:spPr>
          <a:xfrm>
            <a:off x="323850" y="1052513"/>
            <a:ext cx="8496300" cy="5329237"/>
          </a:xfrm>
        </p:spPr>
        <p:txBody>
          <a:bodyPr/>
          <a:lstStyle/>
          <a:p>
            <a:pPr marL="228600" indent="-228600" defTabSz="449263">
              <a:lnSpc>
                <a:spcPct val="15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六、税负调整</a:t>
            </a:r>
          </a:p>
          <a:p>
            <a:pPr marL="228600" indent="-228600" defTabSz="449263">
              <a:lnSpc>
                <a:spcPct val="15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起征点和免征额</a:t>
            </a:r>
            <a:endParaRPr lang="zh-CN" altLang="en-US" sz="2200" dirty="0" smtClean="0">
              <a:solidFill>
                <a:srgbClr val="000000"/>
              </a:solidFill>
              <a:latin typeface="楷体_GB2312"/>
              <a:ea typeface="楷体_GB2312"/>
              <a:cs typeface="楷体_GB2312"/>
            </a:endParaRPr>
          </a:p>
          <a:p>
            <a:pPr marL="228600" indent="-228600" defTabSz="449263">
              <a:lnSpc>
                <a:spcPct val="150000"/>
              </a:lnSpc>
              <a:spcBef>
                <a:spcPct val="0"/>
              </a:spcBef>
              <a:buClr>
                <a:schemeClr val="tx1"/>
              </a:buClr>
            </a:pPr>
            <a:r>
              <a:rPr lang="zh-CN" altLang="en-US" dirty="0" smtClean="0"/>
              <a:t>起征点是税法规定的课税对象达到一定数额时开始征税</a:t>
            </a:r>
            <a:r>
              <a:rPr lang="en-US" altLang="zh-CN" dirty="0" smtClean="0"/>
              <a:t>,</a:t>
            </a:r>
            <a:r>
              <a:rPr lang="zh-CN" altLang="en-US" dirty="0" smtClean="0"/>
              <a:t>未达到这个数额就不征税。但是</a:t>
            </a:r>
            <a:r>
              <a:rPr lang="en-US" altLang="zh-CN" dirty="0" smtClean="0"/>
              <a:t>,</a:t>
            </a:r>
            <a:r>
              <a:rPr lang="zh-CN" altLang="en-US" dirty="0" smtClean="0"/>
              <a:t>一旦达到这个数额</a:t>
            </a:r>
            <a:r>
              <a:rPr lang="en-US" altLang="zh-CN" dirty="0" smtClean="0"/>
              <a:t>,</a:t>
            </a:r>
            <a:r>
              <a:rPr lang="zh-CN" altLang="en-US" dirty="0" smtClean="0"/>
              <a:t>则全部课税对象都要征税。</a:t>
            </a:r>
          </a:p>
          <a:p>
            <a:pPr marL="228600" indent="-228600" defTabSz="449263">
              <a:lnSpc>
                <a:spcPct val="150000"/>
              </a:lnSpc>
              <a:spcBef>
                <a:spcPct val="0"/>
              </a:spcBef>
              <a:buClr>
                <a:schemeClr val="tx1"/>
              </a:buClr>
            </a:pPr>
            <a:r>
              <a:rPr lang="zh-CN" altLang="en-US" dirty="0" smtClean="0"/>
              <a:t>免征额是税法规定的课税对象中免予征税的数额</a:t>
            </a:r>
            <a:r>
              <a:rPr lang="en-US" altLang="zh-CN" dirty="0" smtClean="0"/>
              <a:t>,</a:t>
            </a:r>
            <a:r>
              <a:rPr lang="zh-CN" altLang="en-US" dirty="0" smtClean="0"/>
              <a:t>意味着所有纳税人都先从其课税对象中减去一部分</a:t>
            </a:r>
            <a:r>
              <a:rPr lang="en-US" altLang="zh-CN" dirty="0" smtClean="0"/>
              <a:t>,</a:t>
            </a:r>
            <a:r>
              <a:rPr lang="zh-CN" altLang="en-US" dirty="0" smtClean="0"/>
              <a:t>这部分不课税</a:t>
            </a:r>
            <a:r>
              <a:rPr lang="en-US" altLang="zh-CN" dirty="0" smtClean="0"/>
              <a:t>,</a:t>
            </a:r>
            <a:r>
              <a:rPr lang="zh-CN" altLang="en-US" dirty="0" smtClean="0"/>
              <a:t>其余部分才按规定的税率纳税。 </a:t>
            </a:r>
            <a:endParaRPr lang="zh-CN" altLang="zh-CN" sz="2200" b="1" dirty="0" smtClean="0">
              <a:solidFill>
                <a:srgbClr val="000000"/>
              </a:solidFill>
              <a:latin typeface="楷体_GB2312"/>
              <a:ea typeface="楷体_GB2312"/>
              <a:cs typeface="楷体_GB2312"/>
            </a:endParaRPr>
          </a:p>
          <a:p>
            <a:pPr marL="228600" indent="-228600" defTabSz="449263">
              <a:lnSpc>
                <a:spcPct val="15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附加和加成</a:t>
            </a:r>
            <a:endParaRPr lang="zh-CN" altLang="en-US" sz="2200" dirty="0" smtClean="0">
              <a:solidFill>
                <a:srgbClr val="000000"/>
              </a:solidFill>
              <a:latin typeface="楷体_GB2312"/>
              <a:ea typeface="楷体_GB2312"/>
              <a:cs typeface="楷体_GB2312"/>
            </a:endParaRPr>
          </a:p>
          <a:p>
            <a:pPr marL="228600" indent="-228600" defTabSz="449263">
              <a:lnSpc>
                <a:spcPct val="150000"/>
              </a:lnSpc>
              <a:spcBef>
                <a:spcPct val="0"/>
              </a:spcBef>
              <a:buClr>
                <a:schemeClr val="tx1"/>
              </a:buClr>
            </a:pPr>
            <a:r>
              <a:rPr lang="zh-CN" altLang="en-US" dirty="0" smtClean="0"/>
              <a:t>附加也称地方附加</a:t>
            </a:r>
            <a:r>
              <a:rPr lang="en-US" altLang="zh-CN" dirty="0" smtClean="0"/>
              <a:t>,</a:t>
            </a:r>
            <a:r>
              <a:rPr lang="zh-CN" altLang="en-US" dirty="0" smtClean="0"/>
              <a:t>是在中央财政按基本税率征收的正税外加征一定比例的税额归地方财政收入</a:t>
            </a:r>
            <a:r>
              <a:rPr lang="en-US" altLang="zh-CN" dirty="0" smtClean="0"/>
              <a:t>,</a:t>
            </a:r>
            <a:r>
              <a:rPr lang="zh-CN" altLang="en-US" dirty="0" smtClean="0"/>
              <a:t>以满足地方机动财力的需要</a:t>
            </a:r>
            <a:r>
              <a:rPr lang="en-US" altLang="zh-CN" dirty="0" smtClean="0"/>
              <a:t>,</a:t>
            </a:r>
            <a:r>
              <a:rPr lang="zh-CN" altLang="en-US" dirty="0" smtClean="0"/>
              <a:t>往往规定了特定的用途。</a:t>
            </a:r>
          </a:p>
          <a:p>
            <a:pPr marL="228600" indent="-228600" defTabSz="449263">
              <a:lnSpc>
                <a:spcPct val="150000"/>
              </a:lnSpc>
              <a:spcBef>
                <a:spcPct val="0"/>
              </a:spcBef>
              <a:buClr>
                <a:schemeClr val="tx1"/>
              </a:buClr>
            </a:pPr>
            <a:r>
              <a:rPr lang="zh-CN" altLang="en-US" dirty="0" smtClean="0"/>
              <a:t>加成是在按基本税率计算税额的基础上加征一定成数的税额。 </a:t>
            </a:r>
            <a:endParaRPr lang="zh-CN" altLang="zh-CN" sz="2200" b="1" dirty="0" smtClean="0">
              <a:solidFill>
                <a:srgbClr val="000000"/>
              </a:solidFill>
              <a:latin typeface="楷体_GB2312"/>
              <a:ea typeface="楷体_GB2312"/>
              <a:cs typeface="楷体_GB2312"/>
            </a:endParaRPr>
          </a:p>
          <a:p>
            <a:pPr marL="228600" indent="-228600" defTabSz="449263">
              <a:lnSpc>
                <a:spcPct val="15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减税和免税</a:t>
            </a:r>
            <a:endParaRPr lang="zh-CN" altLang="zh-CN" dirty="0" smtClean="0"/>
          </a:p>
          <a:p>
            <a:pPr marL="228600" indent="-228600" defTabSz="449263"/>
            <a:endParaRPr lang="zh-CN" altLang="en-US"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
          <p:cNvSpPr>
            <a:spLocks noGrp="1"/>
          </p:cNvSpPr>
          <p:nvPr>
            <p:ph type="title"/>
          </p:nvPr>
        </p:nvSpPr>
        <p:spPr>
          <a:xfrm>
            <a:off x="2484438" y="404813"/>
            <a:ext cx="6069012" cy="647700"/>
          </a:xfrm>
        </p:spPr>
        <p:txBody>
          <a:bodyPr/>
          <a:lstStyle/>
          <a:p>
            <a:r>
              <a:rPr lang="zh-CN" altLang="zh-CN" smtClean="0">
                <a:latin typeface="华文细黑"/>
                <a:ea typeface="华文细黑"/>
                <a:cs typeface="华文细黑"/>
              </a:rPr>
              <a:t>第一节</a:t>
            </a:r>
            <a:r>
              <a:rPr lang="zh-CN" altLang="zh-CN" i="1" smtClean="0">
                <a:latin typeface="华文细黑"/>
                <a:ea typeface="华文细黑"/>
                <a:cs typeface="华文细黑"/>
              </a:rPr>
              <a:t>　</a:t>
            </a:r>
            <a:r>
              <a:rPr lang="zh-CN" altLang="zh-CN" smtClean="0">
                <a:latin typeface="华文细黑"/>
                <a:ea typeface="华文细黑"/>
                <a:cs typeface="华文细黑"/>
              </a:rPr>
              <a:t>税制的构成要素</a:t>
            </a:r>
            <a:endParaRPr lang="zh-CN" altLang="en-US" smtClean="0">
              <a:latin typeface="华文细黑"/>
              <a:ea typeface="华文细黑"/>
              <a:cs typeface="华文细黑"/>
            </a:endParaRPr>
          </a:p>
        </p:txBody>
      </p:sp>
      <p:sp>
        <p:nvSpPr>
          <p:cNvPr id="27650" name="内容占位符 2"/>
          <p:cNvSpPr>
            <a:spLocks noGrp="1"/>
          </p:cNvSpPr>
          <p:nvPr>
            <p:ph idx="1"/>
          </p:nvPr>
        </p:nvSpPr>
        <p:spPr>
          <a:xfrm>
            <a:off x="323850" y="1196975"/>
            <a:ext cx="8351838" cy="5184775"/>
          </a:xfrm>
        </p:spPr>
        <p:txBody>
          <a:bodyPr/>
          <a:lstStyle/>
          <a:p>
            <a:pPr marL="228600" indent="-228600"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七、违章处理</a:t>
            </a:r>
          </a:p>
          <a:p>
            <a:pPr marL="228600" indent="-228600" defTabSz="449263">
              <a:lnSpc>
                <a:spcPct val="160000"/>
              </a:lnSpc>
            </a:pPr>
            <a:r>
              <a:rPr lang="zh-CN" altLang="zh-CN" dirty="0" smtClean="0"/>
              <a:t>纳税人违反税法的行为主要表现为</a:t>
            </a:r>
            <a:r>
              <a:rPr lang="en-US" altLang="zh-CN" dirty="0" smtClean="0"/>
              <a:t>:</a:t>
            </a:r>
            <a:r>
              <a:rPr lang="zh-CN" altLang="zh-CN" dirty="0" smtClean="0"/>
              <a:t>偷税、抗税、欠税和违反税收管理制度。</a:t>
            </a:r>
            <a:endParaRPr lang="zh-CN" altLang="en-US" dirty="0" smtClean="0"/>
          </a:p>
          <a:p>
            <a:pPr marL="228600" indent="-228600" defTabSz="449263">
              <a:lnSpc>
                <a:spcPct val="160000"/>
              </a:lnSpc>
            </a:pPr>
            <a:r>
              <a:rPr lang="zh-CN" altLang="zh-CN" dirty="0" smtClean="0"/>
              <a:t>针对纳税人违反税法的行为</a:t>
            </a:r>
            <a:r>
              <a:rPr lang="en-US" altLang="zh-CN" dirty="0" smtClean="0"/>
              <a:t>,</a:t>
            </a:r>
            <a:r>
              <a:rPr lang="zh-CN" altLang="zh-CN" dirty="0" smtClean="0"/>
              <a:t>可以根据情节轻重的不同</a:t>
            </a:r>
            <a:r>
              <a:rPr lang="en-US" altLang="zh-CN" dirty="0" smtClean="0"/>
              <a:t>,</a:t>
            </a:r>
            <a:r>
              <a:rPr lang="zh-CN" altLang="zh-CN" dirty="0" smtClean="0"/>
              <a:t>分别采取以下三种形式进行处理</a:t>
            </a:r>
            <a:r>
              <a:rPr lang="en-US" altLang="zh-CN" dirty="0" smtClean="0"/>
              <a:t>:</a:t>
            </a:r>
            <a:endParaRPr lang="zh-CN" altLang="zh-CN" dirty="0" smtClean="0"/>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加收滞纳金</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处以罚金</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依法追究刑事责任</a:t>
            </a:r>
          </a:p>
          <a:p>
            <a:pPr marL="228600" indent="-228600" defTabSz="449263"/>
            <a:endParaRPr lang="zh-CN" altLang="en-US" dirty="0" smtClean="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171</TotalTime>
  <Words>3803</Words>
  <Application>Microsoft Office PowerPoint</Application>
  <PresentationFormat>全屏显示(4:3)</PresentationFormat>
  <Paragraphs>194</Paragraphs>
  <Slides>24</Slides>
  <Notes>0</Notes>
  <HiddenSlides>0</HiddenSlides>
  <MMClips>0</MMClips>
  <ScaleCrop>false</ScaleCrop>
  <HeadingPairs>
    <vt:vector size="4" baseType="variant">
      <vt:variant>
        <vt:lpstr>主题</vt:lpstr>
      </vt:variant>
      <vt:variant>
        <vt:i4>2</vt:i4>
      </vt:variant>
      <vt:variant>
        <vt:lpstr>幻灯片标题</vt:lpstr>
      </vt:variant>
      <vt:variant>
        <vt:i4>24</vt:i4>
      </vt:variant>
    </vt:vector>
  </HeadingPairs>
  <TitlesOfParts>
    <vt:vector size="26" baseType="lpstr">
      <vt:lpstr>Office 主题​​</vt:lpstr>
      <vt:lpstr>Office 主题</vt:lpstr>
      <vt:lpstr>幻灯片 1</vt:lpstr>
      <vt:lpstr>目   录</vt:lpstr>
      <vt:lpstr>第一节　税制的构成要素</vt:lpstr>
      <vt:lpstr>第一节　税制的构成要素</vt:lpstr>
      <vt:lpstr>第一节　税制的构成要素</vt:lpstr>
      <vt:lpstr>第一节　税制的构成要素</vt:lpstr>
      <vt:lpstr>第一节　税制的构成要素</vt:lpstr>
      <vt:lpstr>第一节　税制的构成要素</vt:lpstr>
      <vt:lpstr>第一节　税制的构成要素</vt:lpstr>
      <vt:lpstr>第二节　税收的分类</vt:lpstr>
      <vt:lpstr>第二节　税收的分类</vt:lpstr>
      <vt:lpstr>第二节　税收的分类</vt:lpstr>
      <vt:lpstr>第二节　税收的分类</vt:lpstr>
      <vt:lpstr>第二节　税收的分类</vt:lpstr>
      <vt:lpstr>第二节　税收的分类</vt:lpstr>
      <vt:lpstr>第三节　税制结构</vt:lpstr>
      <vt:lpstr>第三节　税制结构</vt:lpstr>
      <vt:lpstr>第三节　税制结构</vt:lpstr>
      <vt:lpstr>第三节　税制结构</vt:lpstr>
      <vt:lpstr>第四节　我国税制的建立和发展</vt:lpstr>
      <vt:lpstr>第四节　我国税制的建立和发展</vt:lpstr>
      <vt:lpstr>第四节　我国税制的建立和发展</vt:lpstr>
      <vt:lpstr>第四节　我国税制的建立和发展</vt:lpstr>
      <vt:lpstr>第四节　我国税制的建立和发展</vt:lpstr>
    </vt:vector>
  </TitlesOfParts>
  <Company>Lenovo (Beijing)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 User</dc:creator>
  <cp:lastModifiedBy>Administrator</cp:lastModifiedBy>
  <cp:revision>35</cp:revision>
  <dcterms:created xsi:type="dcterms:W3CDTF">2014-11-26T09:39:05Z</dcterms:created>
  <dcterms:modified xsi:type="dcterms:W3CDTF">2020-12-22T01:03:39Z</dcterms:modified>
</cp:coreProperties>
</file>