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1358298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344654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15738277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6604082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476998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3543055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2779520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2833505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3485978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3142020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543097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3784722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448234-643F-40AB-A834-872B91DBC827}"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1264849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448234-643F-40AB-A834-872B91DBC827}"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478F20-8DC9-4A48-A084-4687DE0404B6}" type="slidenum">
              <a:rPr lang="zh-CN" altLang="en-US" smtClean="0"/>
              <a:t>‹#›</a:t>
            </a:fld>
            <a:endParaRPr lang="zh-CN" altLang="en-US"/>
          </a:p>
        </p:txBody>
      </p:sp>
    </p:spTree>
    <p:extLst>
      <p:ext uri="{BB962C8B-B14F-4D97-AF65-F5344CB8AC3E}">
        <p14:creationId xmlns:p14="http://schemas.microsoft.com/office/powerpoint/2010/main" val="2648046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18712284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134118" y="3165962"/>
            <a:ext cx="746974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第二章 </a:t>
            </a:r>
            <a:r>
              <a:rPr lang="zh-CN" altLang="en-US" sz="4800" b="1" dirty="0" smtClean="0">
                <a:solidFill>
                  <a:srgbClr val="000000"/>
                </a:solidFill>
                <a:latin typeface="微软雅黑" panose="020B0503020204020204" pitchFamily="34" charset="-122"/>
                <a:ea typeface="微软雅黑" panose="020B0503020204020204" pitchFamily="34" charset="-122"/>
              </a:rPr>
              <a:t>  </a:t>
            </a:r>
            <a:r>
              <a:rPr lang="zh-CN" altLang="en-US" sz="4800" b="1" dirty="0">
                <a:solidFill>
                  <a:srgbClr val="000000"/>
                </a:solidFill>
                <a:latin typeface="微软雅黑" panose="020B0503020204020204" pitchFamily="34" charset="-122"/>
                <a:ea typeface="微软雅黑" panose="020B0503020204020204" pitchFamily="34" charset="-122"/>
              </a:rPr>
              <a:t>国际商事合同法</a:t>
            </a:r>
          </a:p>
        </p:txBody>
      </p:sp>
    </p:spTree>
    <p:extLst>
      <p:ext uri="{BB962C8B-B14F-4D97-AF65-F5344CB8AC3E}">
        <p14:creationId xmlns:p14="http://schemas.microsoft.com/office/powerpoint/2010/main" val="24927081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当事人意思表示的真实性</a:t>
            </a:r>
            <a:endParaRPr lang="zh-CN" altLang="en-US" smtClean="0">
              <a:ea typeface="方正书宋_GBK"/>
              <a:cs typeface="Times New Roman" panose="02020603050405020304" pitchFamily="18" charset="0"/>
            </a:endParaRPr>
          </a:p>
        </p:txBody>
      </p:sp>
      <p:sp>
        <p:nvSpPr>
          <p:cNvPr id="30723"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一、误解</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误解的定义和特征</a:t>
            </a:r>
          </a:p>
          <a:p>
            <a:pPr eaLnBrk="1" hangingPunct="1"/>
            <a:r>
              <a:rPr lang="zh-CN" altLang="zh-CN" dirty="0"/>
              <a:t>根据《</a:t>
            </a:r>
            <a:r>
              <a:rPr lang="en-US" altLang="zh-CN" dirty="0"/>
              <a:t>2016</a:t>
            </a:r>
            <a:r>
              <a:rPr lang="zh-CN" altLang="zh-CN" dirty="0"/>
              <a:t>年商事通则》第</a:t>
            </a:r>
            <a:r>
              <a:rPr lang="en-US" altLang="zh-CN" dirty="0"/>
              <a:t>3.2.1</a:t>
            </a:r>
            <a:r>
              <a:rPr lang="zh-CN" altLang="zh-CN" dirty="0"/>
              <a:t>条</a:t>
            </a:r>
            <a:r>
              <a:rPr lang="en-US" altLang="zh-CN" dirty="0"/>
              <a:t>,</a:t>
            </a:r>
            <a:r>
              <a:rPr lang="zh-CN" altLang="zh-CN" dirty="0"/>
              <a:t>误解是指在合同订立时对已存在的事实或法律所做的不正确的假设。由此可见</a:t>
            </a:r>
            <a:r>
              <a:rPr lang="en-US" altLang="zh-CN" dirty="0"/>
              <a:t>,</a:t>
            </a:r>
            <a:r>
              <a:rPr lang="zh-CN" altLang="zh-CN" dirty="0"/>
              <a:t>误解在合同法上具有两大特征</a:t>
            </a:r>
            <a:r>
              <a:rPr lang="en-US" altLang="zh-CN" dirty="0"/>
              <a:t>:</a:t>
            </a:r>
            <a:endParaRPr lang="zh-CN" altLang="zh-CN" dirty="0"/>
          </a:p>
          <a:p>
            <a:pPr eaLnBrk="1" hangingPunct="1"/>
            <a:r>
              <a:rPr lang="en-US" altLang="zh-CN" dirty="0" smtClean="0"/>
              <a:t>1.</a:t>
            </a:r>
            <a:r>
              <a:rPr lang="zh-CN" altLang="zh-CN" dirty="0" smtClean="0"/>
              <a:t>对已存在的事实或法律存在不正确的看法</a:t>
            </a:r>
          </a:p>
          <a:p>
            <a:pPr eaLnBrk="1" hangingPunct="1"/>
            <a:r>
              <a:rPr lang="en-US" altLang="zh-CN" dirty="0" smtClean="0"/>
              <a:t>2.</a:t>
            </a:r>
            <a:r>
              <a:rPr lang="zh-CN" altLang="zh-CN" dirty="0" smtClean="0"/>
              <a:t>当事人的误解发生在订立合同之时</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误解的法律后果</a:t>
            </a:r>
          </a:p>
          <a:p>
            <a:pPr eaLnBrk="1" hangingPunct="1"/>
            <a:r>
              <a:rPr lang="zh-CN" altLang="zh-CN" dirty="0" smtClean="0"/>
              <a:t>根据《通则》和世界上一些重要的经济大国的法律规定</a:t>
            </a:r>
            <a:r>
              <a:rPr lang="en-US" altLang="zh-CN" dirty="0" smtClean="0"/>
              <a:t>,</a:t>
            </a:r>
            <a:r>
              <a:rPr lang="zh-CN" altLang="zh-CN" dirty="0" smtClean="0"/>
              <a:t>当事人订立合同之时发生的误解能引起合同无效或得以撤销的法律后果。但是</a:t>
            </a:r>
            <a:r>
              <a:rPr lang="en-US" altLang="zh-CN" dirty="0" smtClean="0"/>
              <a:t>,</a:t>
            </a:r>
            <a:r>
              <a:rPr lang="zh-CN" altLang="zh-CN" dirty="0" smtClean="0"/>
              <a:t>能引起如此法律后果的误解必须具有一定的条件。</a:t>
            </a:r>
          </a:p>
          <a:p>
            <a:pPr eaLnBrk="1" hangingPunct="1"/>
            <a:r>
              <a:rPr lang="zh-CN" altLang="zh-CN" dirty="0" smtClean="0"/>
              <a:t>总的来说</a:t>
            </a:r>
            <a:r>
              <a:rPr lang="en-US" altLang="zh-CN" dirty="0" smtClean="0"/>
              <a:t>,</a:t>
            </a:r>
            <a:r>
              <a:rPr lang="zh-CN" altLang="zh-CN" dirty="0" smtClean="0"/>
              <a:t>大陆法系国家一般规定</a:t>
            </a:r>
            <a:r>
              <a:rPr lang="en-US" altLang="zh-CN" dirty="0" smtClean="0"/>
              <a:t>,</a:t>
            </a:r>
            <a:r>
              <a:rPr lang="zh-CN" altLang="zh-CN" dirty="0" smtClean="0"/>
              <a:t>必须是本质性的误解才能导致合同无效或得以撤销。但是</a:t>
            </a:r>
            <a:r>
              <a:rPr lang="en-US" altLang="zh-CN" dirty="0" smtClean="0"/>
              <a:t>,</a:t>
            </a:r>
            <a:r>
              <a:rPr lang="zh-CN" altLang="zh-CN" dirty="0" smtClean="0"/>
              <a:t>大陆法系国家关于本质性误解的限定范围很不一致</a:t>
            </a:r>
          </a:p>
          <a:p>
            <a:pPr eaLnBrk="1" hangingPunct="1"/>
            <a:endParaRPr lang="zh-CN" altLang="en-US" dirty="0" smtClean="0"/>
          </a:p>
        </p:txBody>
      </p:sp>
    </p:spTree>
    <p:extLst>
      <p:ext uri="{BB962C8B-B14F-4D97-AF65-F5344CB8AC3E}">
        <p14:creationId xmlns:p14="http://schemas.microsoft.com/office/powerpoint/2010/main" val="410332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当事人意思表示的真实性</a:t>
            </a:r>
            <a:endParaRPr lang="zh-CN" altLang="en-US" smtClean="0">
              <a:ea typeface="方正书宋_GBK"/>
              <a:cs typeface="Times New Roman" panose="02020603050405020304" pitchFamily="18" charset="0"/>
            </a:endParaRPr>
          </a:p>
        </p:txBody>
      </p:sp>
      <p:sp>
        <p:nvSpPr>
          <p:cNvPr id="31747"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二、欺诈</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欺诈的定义和特征</a:t>
            </a:r>
          </a:p>
          <a:p>
            <a:pPr eaLnBrk="1" hangingPunct="1"/>
            <a:r>
              <a:rPr lang="zh-CN" altLang="zh-CN" dirty="0" smtClean="0"/>
              <a:t>欺诈是一方当事人为引诱对方当事人订立合同而对事实所做的欺诈性陈述</a:t>
            </a:r>
            <a:r>
              <a:rPr lang="en-US" altLang="zh-CN" dirty="0" smtClean="0"/>
              <a:t>(Fraudulent Misrepresentation)</a:t>
            </a:r>
            <a:r>
              <a:rPr lang="zh-CN" altLang="zh-CN" dirty="0" smtClean="0"/>
              <a:t>或沉默地隐瞒事实真相的行为</a:t>
            </a:r>
            <a:r>
              <a:rPr lang="en-US" altLang="zh-CN" dirty="0" smtClean="0"/>
              <a:t>(Misrepresentation by Silence)</a:t>
            </a:r>
            <a:r>
              <a:rPr lang="zh-CN" altLang="zh-CN" dirty="0" smtClean="0"/>
              <a:t>。欺诈在合同法上亦有两大特征</a:t>
            </a:r>
            <a:r>
              <a:rPr lang="en-US" altLang="zh-CN" dirty="0" smtClean="0"/>
              <a:t>:</a:t>
            </a:r>
            <a:endParaRPr lang="zh-CN" altLang="zh-CN" dirty="0" smtClean="0"/>
          </a:p>
          <a:p>
            <a:r>
              <a:rPr lang="en-US" altLang="zh-CN" dirty="0"/>
              <a:t>(1)</a:t>
            </a:r>
            <a:r>
              <a:rPr lang="zh-CN" altLang="zh-CN" dirty="0"/>
              <a:t>欺诈由对事实的欺诈性陈述或沉默行为所构成。</a:t>
            </a:r>
          </a:p>
          <a:p>
            <a:r>
              <a:rPr lang="en-US" altLang="zh-CN" dirty="0"/>
              <a:t>(2)</a:t>
            </a:r>
            <a:r>
              <a:rPr lang="zh-CN" altLang="zh-CN" dirty="0"/>
              <a:t>欺诈的目的在于引诱对方当事人订立合同。</a:t>
            </a:r>
          </a:p>
          <a:p>
            <a:pPr eaLnBrk="1" hangingPunct="1">
              <a:spcBef>
                <a:spcPts val="1800"/>
              </a:spcBef>
              <a:buNone/>
            </a:pPr>
            <a:r>
              <a:rPr lang="en-US" altLang="zh-CN" sz="2300" b="1" dirty="0" smtClean="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欺诈的法律后果</a:t>
            </a:r>
          </a:p>
          <a:p>
            <a:pPr eaLnBrk="1" hangingPunct="1"/>
            <a:r>
              <a:rPr lang="en-US" altLang="zh-CN" dirty="0" smtClean="0"/>
              <a:t>1.</a:t>
            </a:r>
            <a:r>
              <a:rPr lang="zh-CN" altLang="zh-CN" dirty="0" smtClean="0"/>
              <a:t>欺诈性陈述应具备的条件</a:t>
            </a:r>
          </a:p>
          <a:p>
            <a:pPr eaLnBrk="1" hangingPunct="1"/>
            <a:r>
              <a:rPr lang="en-US" altLang="zh-CN" dirty="0" smtClean="0"/>
              <a:t>2.</a:t>
            </a:r>
            <a:r>
              <a:rPr lang="zh-CN" altLang="zh-CN" dirty="0" smtClean="0"/>
              <a:t>沉默性欺诈的构成条件</a:t>
            </a:r>
          </a:p>
          <a:p>
            <a:pPr eaLnBrk="1" hangingPunct="1"/>
            <a:r>
              <a:rPr lang="en-US" altLang="zh-CN" dirty="0"/>
              <a:t>3.</a:t>
            </a:r>
            <a:r>
              <a:rPr lang="zh-CN" altLang="zh-CN" dirty="0"/>
              <a:t>当事人之外的第三人欺诈行为对合同效力的影响</a:t>
            </a:r>
          </a:p>
          <a:p>
            <a:pPr eaLnBrk="1" hangingPunct="1"/>
            <a:endParaRPr lang="zh-CN" altLang="en-US" dirty="0" smtClean="0"/>
          </a:p>
        </p:txBody>
      </p:sp>
    </p:spTree>
    <p:extLst>
      <p:ext uri="{BB962C8B-B14F-4D97-AF65-F5344CB8AC3E}">
        <p14:creationId xmlns:p14="http://schemas.microsoft.com/office/powerpoint/2010/main" val="1028057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当事人意思表示的真实性</a:t>
            </a:r>
            <a:endParaRPr lang="zh-CN" altLang="en-US" smtClean="0">
              <a:ea typeface="方正书宋_GBK"/>
              <a:cs typeface="Times New Roman" panose="02020603050405020304" pitchFamily="18" charset="0"/>
            </a:endParaRPr>
          </a:p>
        </p:txBody>
      </p:sp>
      <p:sp>
        <p:nvSpPr>
          <p:cNvPr id="3277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三、胁迫</a:t>
            </a:r>
          </a:p>
          <a:p>
            <a:r>
              <a:rPr lang="zh-CN" altLang="zh-CN" dirty="0"/>
              <a:t>根据某些有代表性的大陆法系国家《民法典》的规定</a:t>
            </a:r>
            <a:r>
              <a:rPr lang="en-US" altLang="zh-CN" dirty="0"/>
              <a:t>(</a:t>
            </a:r>
            <a:r>
              <a:rPr lang="zh-CN" altLang="zh-CN" dirty="0"/>
              <a:t>如法国《民法典》第</a:t>
            </a:r>
            <a:r>
              <a:rPr lang="en-US" altLang="zh-CN" dirty="0"/>
              <a:t>1112</a:t>
            </a:r>
            <a:r>
              <a:rPr lang="zh-CN" altLang="zh-CN" dirty="0"/>
              <a:t>条和第</a:t>
            </a:r>
            <a:r>
              <a:rPr lang="en-US" altLang="zh-CN" dirty="0"/>
              <a:t>1113</a:t>
            </a:r>
            <a:r>
              <a:rPr lang="zh-CN" altLang="zh-CN" dirty="0"/>
              <a:t>条、意大利《民法典》第</a:t>
            </a:r>
            <a:r>
              <a:rPr lang="en-US" altLang="zh-CN" dirty="0"/>
              <a:t>1435</a:t>
            </a:r>
            <a:r>
              <a:rPr lang="zh-CN" altLang="zh-CN" dirty="0"/>
              <a:t>条和第</a:t>
            </a:r>
            <a:r>
              <a:rPr lang="en-US" altLang="zh-CN" dirty="0"/>
              <a:t>1436</a:t>
            </a:r>
            <a:r>
              <a:rPr lang="zh-CN" altLang="zh-CN" dirty="0"/>
              <a:t>条</a:t>
            </a:r>
            <a:r>
              <a:rPr lang="en-US" altLang="zh-CN" dirty="0"/>
              <a:t>)</a:t>
            </a:r>
            <a:r>
              <a:rPr lang="zh-CN" altLang="zh-CN" dirty="0"/>
              <a:t>和英美的有关判例</a:t>
            </a:r>
            <a:r>
              <a:rPr lang="en-US" altLang="zh-CN" dirty="0"/>
              <a:t>,</a:t>
            </a:r>
            <a:r>
              <a:rPr lang="zh-CN" altLang="zh-CN" dirty="0"/>
              <a:t>胁迫是指以非法威胁的方法使对方当事人产生恐惧而被迫与之订立合同的行为。</a:t>
            </a:r>
          </a:p>
          <a:p>
            <a:r>
              <a:rPr lang="zh-CN" altLang="zh-CN" dirty="0"/>
              <a:t>胁迫也可以被受胁迫的当事人援引为宣告合同无效或撤销合同的理由</a:t>
            </a:r>
            <a:r>
              <a:rPr lang="en-US" altLang="zh-CN" dirty="0"/>
              <a:t>,</a:t>
            </a:r>
            <a:r>
              <a:rPr lang="zh-CN" altLang="zh-CN" dirty="0"/>
              <a:t>但是</a:t>
            </a:r>
            <a:r>
              <a:rPr lang="en-US" altLang="zh-CN" dirty="0"/>
              <a:t>,</a:t>
            </a:r>
            <a:r>
              <a:rPr lang="zh-CN" altLang="zh-CN" dirty="0"/>
              <a:t>根据《</a:t>
            </a:r>
            <a:r>
              <a:rPr lang="en-US" altLang="zh-CN" dirty="0"/>
              <a:t>2016</a:t>
            </a:r>
            <a:r>
              <a:rPr lang="zh-CN" altLang="zh-CN" dirty="0"/>
              <a:t>年商事通则》第</a:t>
            </a:r>
            <a:r>
              <a:rPr lang="en-US" altLang="zh-CN" dirty="0"/>
              <a:t>3.2.6</a:t>
            </a:r>
            <a:r>
              <a:rPr lang="zh-CN" altLang="zh-CN" dirty="0"/>
              <a:t>条及很多国家的法律规定</a:t>
            </a:r>
            <a:r>
              <a:rPr lang="en-US" altLang="zh-CN" dirty="0"/>
              <a:t>,</a:t>
            </a:r>
            <a:r>
              <a:rPr lang="zh-CN" altLang="zh-CN" dirty="0"/>
              <a:t>受胁迫的当事人在行使上述权利时必须证明以下三点</a:t>
            </a:r>
            <a:r>
              <a:rPr lang="en-US" altLang="zh-CN" dirty="0"/>
              <a:t>:</a:t>
            </a:r>
            <a:endParaRPr lang="zh-CN" altLang="zh-CN" dirty="0"/>
          </a:p>
          <a:p>
            <a:pPr eaLnBrk="1" hangingPunct="1"/>
            <a:r>
              <a:rPr lang="en-US" altLang="zh-CN" dirty="0" smtClean="0"/>
              <a:t>1.</a:t>
            </a:r>
            <a:r>
              <a:rPr lang="zh-CN" altLang="zh-CN" dirty="0" smtClean="0"/>
              <a:t>胁迫采用的是非法威胁的方法</a:t>
            </a:r>
          </a:p>
          <a:p>
            <a:pPr eaLnBrk="1" hangingPunct="1"/>
            <a:r>
              <a:rPr lang="en-US" altLang="zh-CN" dirty="0" smtClean="0"/>
              <a:t>2.</a:t>
            </a:r>
            <a:r>
              <a:rPr lang="zh-CN" altLang="zh-CN" dirty="0" smtClean="0"/>
              <a:t>胁迫使用的手段非常紧急严重以致受胁迫者无其他合理选择</a:t>
            </a:r>
          </a:p>
          <a:p>
            <a:pPr eaLnBrk="1" hangingPunct="1"/>
            <a:r>
              <a:rPr lang="en-US" altLang="zh-CN" dirty="0" smtClean="0"/>
              <a:t>3.</a:t>
            </a:r>
            <a:r>
              <a:rPr lang="zh-CN" altLang="zh-CN" dirty="0" smtClean="0"/>
              <a:t>胁迫将影响声誉或经济利益</a:t>
            </a:r>
          </a:p>
        </p:txBody>
      </p:sp>
    </p:spTree>
    <p:extLst>
      <p:ext uri="{BB962C8B-B14F-4D97-AF65-F5344CB8AC3E}">
        <p14:creationId xmlns:p14="http://schemas.microsoft.com/office/powerpoint/2010/main" val="258192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当事人意思表示的真实性</a:t>
            </a:r>
            <a:endParaRPr lang="zh-CN" altLang="en-US" smtClean="0">
              <a:ea typeface="方正书宋_GBK"/>
              <a:cs typeface="Times New Roman" panose="02020603050405020304" pitchFamily="18" charset="0"/>
            </a:endParaRPr>
          </a:p>
        </p:txBody>
      </p:sp>
      <p:sp>
        <p:nvSpPr>
          <p:cNvPr id="32771" name="内容占位符 2"/>
          <p:cNvSpPr>
            <a:spLocks noGrp="1"/>
          </p:cNvSpPr>
          <p:nvPr>
            <p:ph idx="1"/>
          </p:nvPr>
        </p:nvSpPr>
        <p:spPr/>
        <p:txBody>
          <a:bodyPr/>
          <a:lstStyle/>
          <a:p>
            <a:pPr eaLnBrk="1" hangingPunct="1">
              <a:buFontTx/>
              <a:buNone/>
            </a:pPr>
            <a:r>
              <a:rPr lang="zh-CN" altLang="zh-CN" sz="2600" b="1" dirty="0" smtClean="0">
                <a:latin typeface="黑体" panose="02010609060101010101" pitchFamily="49" charset="-122"/>
                <a:ea typeface="黑体" panose="02010609060101010101" pitchFamily="49" charset="-122"/>
              </a:rPr>
              <a:t>四</a:t>
            </a:r>
            <a:r>
              <a:rPr lang="zh-CN" altLang="zh-CN" sz="2600" b="1" dirty="0">
                <a:latin typeface="黑体" panose="02010609060101010101" pitchFamily="49" charset="-122"/>
                <a:ea typeface="黑体" panose="02010609060101010101" pitchFamily="49" charset="-122"/>
              </a:rPr>
              <a:t>、不当影响</a:t>
            </a:r>
          </a:p>
          <a:p>
            <a:r>
              <a:rPr lang="zh-CN" altLang="zh-CN" dirty="0"/>
              <a:t>不当影响是英美合同法中的一个常见的概念。它是指一方当事人违背诚信原则</a:t>
            </a:r>
            <a:r>
              <a:rPr lang="en-US" altLang="zh-CN" dirty="0"/>
              <a:t>,</a:t>
            </a:r>
            <a:r>
              <a:rPr lang="zh-CN" altLang="zh-CN" dirty="0"/>
              <a:t>利用对方当事人的某种依赖关系、缺乏远见、无知、无经验或缺乏谈判技巧等以诱使其签订合同的行为</a:t>
            </a:r>
            <a:r>
              <a:rPr lang="zh-CN" altLang="zh-CN" dirty="0" smtClean="0"/>
              <a:t>。</a:t>
            </a:r>
            <a:endParaRPr lang="en-US" altLang="zh-CN" dirty="0" smtClean="0"/>
          </a:p>
          <a:p>
            <a:r>
              <a:rPr lang="zh-CN" altLang="zh-CN" dirty="0" smtClean="0"/>
              <a:t>如</a:t>
            </a:r>
            <a:r>
              <a:rPr lang="en-US" altLang="zh-CN" dirty="0"/>
              <a:t>A</a:t>
            </a:r>
            <a:r>
              <a:rPr lang="zh-CN" altLang="zh-CN" dirty="0"/>
              <a:t>看出了</a:t>
            </a:r>
            <a:r>
              <a:rPr lang="en-US" altLang="zh-CN" dirty="0"/>
              <a:t>X</a:t>
            </a:r>
            <a:r>
              <a:rPr lang="zh-CN" altLang="zh-CN" dirty="0"/>
              <a:t>老太太很有钱</a:t>
            </a:r>
            <a:r>
              <a:rPr lang="en-US" altLang="zh-CN" dirty="0"/>
              <a:t>,A</a:t>
            </a:r>
            <a:r>
              <a:rPr lang="zh-CN" altLang="zh-CN" dirty="0"/>
              <a:t>便利用作为</a:t>
            </a:r>
            <a:r>
              <a:rPr lang="en-US" altLang="zh-CN" dirty="0"/>
              <a:t>X</a:t>
            </a:r>
            <a:r>
              <a:rPr lang="zh-CN" altLang="zh-CN" dirty="0"/>
              <a:t>长期律师的朋友</a:t>
            </a:r>
            <a:r>
              <a:rPr lang="en-US" altLang="zh-CN" dirty="0"/>
              <a:t>B</a:t>
            </a:r>
            <a:r>
              <a:rPr lang="zh-CN" altLang="zh-CN" dirty="0"/>
              <a:t>花言巧语的影响</a:t>
            </a:r>
            <a:r>
              <a:rPr lang="en-US" altLang="zh-CN" dirty="0"/>
              <a:t>,</a:t>
            </a:r>
            <a:r>
              <a:rPr lang="zh-CN" altLang="zh-CN" dirty="0"/>
              <a:t>诱使</a:t>
            </a:r>
            <a:r>
              <a:rPr lang="en-US" altLang="zh-CN" dirty="0"/>
              <a:t>X</a:t>
            </a:r>
            <a:r>
              <a:rPr lang="zh-CN" altLang="zh-CN" dirty="0"/>
              <a:t>签署了低息贷款合同。从本例中可以看出</a:t>
            </a:r>
            <a:r>
              <a:rPr lang="en-US" altLang="zh-CN" dirty="0"/>
              <a:t>,X</a:t>
            </a:r>
            <a:r>
              <a:rPr lang="zh-CN" altLang="zh-CN" dirty="0"/>
              <a:t>因与</a:t>
            </a:r>
            <a:r>
              <a:rPr lang="en-US" altLang="zh-CN" dirty="0"/>
              <a:t>B</a:t>
            </a:r>
            <a:r>
              <a:rPr lang="zh-CN" altLang="zh-CN" dirty="0"/>
              <a:t>之间存在信托关系而十分信赖</a:t>
            </a:r>
            <a:r>
              <a:rPr lang="en-US" altLang="zh-CN" dirty="0"/>
              <a:t>B,A</a:t>
            </a:r>
            <a:r>
              <a:rPr lang="zh-CN" altLang="zh-CN" dirty="0"/>
              <a:t>利用</a:t>
            </a:r>
            <a:r>
              <a:rPr lang="en-US" altLang="zh-CN" dirty="0"/>
              <a:t>B</a:t>
            </a:r>
            <a:r>
              <a:rPr lang="zh-CN" altLang="zh-CN" dirty="0"/>
              <a:t>对</a:t>
            </a:r>
            <a:r>
              <a:rPr lang="en-US" altLang="zh-CN" dirty="0"/>
              <a:t>X</a:t>
            </a:r>
            <a:r>
              <a:rPr lang="zh-CN" altLang="zh-CN" dirty="0"/>
              <a:t>施加的不正当影响使</a:t>
            </a:r>
            <a:r>
              <a:rPr lang="en-US" altLang="zh-CN" dirty="0"/>
              <a:t>X</a:t>
            </a:r>
            <a:r>
              <a:rPr lang="zh-CN" altLang="zh-CN" dirty="0"/>
              <a:t>签订合同的意思缺乏真实性</a:t>
            </a:r>
            <a:r>
              <a:rPr lang="en-US" altLang="zh-CN" dirty="0"/>
              <a:t>,</a:t>
            </a:r>
            <a:r>
              <a:rPr lang="zh-CN" altLang="zh-CN" dirty="0"/>
              <a:t>因此</a:t>
            </a:r>
            <a:r>
              <a:rPr lang="en-US" altLang="zh-CN" dirty="0"/>
              <a:t>,X</a:t>
            </a:r>
            <a:r>
              <a:rPr lang="zh-CN" altLang="zh-CN" dirty="0"/>
              <a:t>了解真相后</a:t>
            </a:r>
            <a:r>
              <a:rPr lang="en-US" altLang="zh-CN" dirty="0"/>
              <a:t>,</a:t>
            </a:r>
            <a:r>
              <a:rPr lang="zh-CN" altLang="zh-CN" dirty="0"/>
              <a:t>即可以不当影响为由要求撤销合同。</a:t>
            </a:r>
          </a:p>
          <a:p>
            <a:pPr eaLnBrk="1" hangingPunct="1"/>
            <a:endParaRPr lang="zh-CN" altLang="en-US" dirty="0" smtClean="0"/>
          </a:p>
        </p:txBody>
      </p:sp>
    </p:spTree>
    <p:extLst>
      <p:ext uri="{BB962C8B-B14F-4D97-AF65-F5344CB8AC3E}">
        <p14:creationId xmlns:p14="http://schemas.microsoft.com/office/powerpoint/2010/main" val="2273767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合同的内容和形式</a:t>
            </a:r>
            <a:endParaRPr lang="zh-CN" altLang="en-US" smtClean="0">
              <a:ea typeface="方正书宋_GBK"/>
              <a:cs typeface="Times New Roman" panose="02020603050405020304" pitchFamily="18" charset="0"/>
            </a:endParaRPr>
          </a:p>
        </p:txBody>
      </p:sp>
      <p:sp>
        <p:nvSpPr>
          <p:cNvPr id="3379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一、合同的内容</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合同的内容构成</a:t>
            </a:r>
          </a:p>
          <a:p>
            <a:pPr eaLnBrk="1" hangingPunct="1"/>
            <a:r>
              <a:rPr lang="en-US" altLang="zh-CN" smtClean="0"/>
              <a:t>1.</a:t>
            </a:r>
            <a:r>
              <a:rPr lang="zh-CN" altLang="zh-CN" smtClean="0"/>
              <a:t>当事人之间的交易习惯</a:t>
            </a:r>
          </a:p>
          <a:p>
            <a:pPr eaLnBrk="1" hangingPunct="1"/>
            <a:r>
              <a:rPr lang="en-US" altLang="zh-CN" smtClean="0"/>
              <a:t>2.</a:t>
            </a:r>
            <a:r>
              <a:rPr lang="zh-CN" altLang="zh-CN" smtClean="0"/>
              <a:t>民商事惯例</a:t>
            </a:r>
          </a:p>
          <a:p>
            <a:pPr eaLnBrk="1" hangingPunct="1"/>
            <a:r>
              <a:rPr lang="en-US" altLang="zh-CN" smtClean="0"/>
              <a:t>3.</a:t>
            </a:r>
            <a:r>
              <a:rPr lang="zh-CN" altLang="zh-CN" smtClean="0"/>
              <a:t>法定的暗示条款</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合同内容的合法性</a:t>
            </a:r>
          </a:p>
          <a:p>
            <a:pPr eaLnBrk="1" hangingPunct="1"/>
            <a:r>
              <a:rPr lang="en-US" altLang="zh-CN" smtClean="0"/>
              <a:t>1.</a:t>
            </a:r>
            <a:r>
              <a:rPr lang="zh-CN" altLang="zh-CN" smtClean="0"/>
              <a:t>内容违反法律强制性规定的合同</a:t>
            </a:r>
          </a:p>
          <a:p>
            <a:pPr eaLnBrk="1" hangingPunct="1"/>
            <a:r>
              <a:rPr lang="en-US" altLang="zh-CN" smtClean="0"/>
              <a:t>2.</a:t>
            </a:r>
            <a:r>
              <a:rPr lang="zh-CN" altLang="zh-CN" smtClean="0"/>
              <a:t>内容违反社会善良风俗的合同</a:t>
            </a:r>
          </a:p>
          <a:p>
            <a:pPr eaLnBrk="1" hangingPunct="1"/>
            <a:r>
              <a:rPr lang="en-US" altLang="zh-CN" smtClean="0"/>
              <a:t>3.</a:t>
            </a:r>
            <a:r>
              <a:rPr lang="zh-CN" altLang="zh-CN" smtClean="0"/>
              <a:t>内容违反公共政策的合同</a:t>
            </a:r>
          </a:p>
          <a:p>
            <a:pPr eaLnBrk="1" hangingPunct="1"/>
            <a:endParaRPr lang="zh-CN" altLang="en-US" smtClean="0"/>
          </a:p>
        </p:txBody>
      </p:sp>
    </p:spTree>
    <p:extLst>
      <p:ext uri="{BB962C8B-B14F-4D97-AF65-F5344CB8AC3E}">
        <p14:creationId xmlns:p14="http://schemas.microsoft.com/office/powerpoint/2010/main" val="276456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合同的内容和形式</a:t>
            </a:r>
            <a:endParaRPr lang="zh-CN" altLang="en-US" smtClean="0">
              <a:ea typeface="方正书宋_GBK"/>
              <a:cs typeface="Times New Roman" panose="02020603050405020304" pitchFamily="18" charset="0"/>
            </a:endParaRPr>
          </a:p>
        </p:txBody>
      </p:sp>
      <p:sp>
        <p:nvSpPr>
          <p:cNvPr id="34819"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二、合同的形式</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缺乏特定形式而无效的合同</a:t>
            </a:r>
          </a:p>
          <a:p>
            <a:pPr eaLnBrk="1" hangingPunct="1"/>
            <a:r>
              <a:rPr lang="zh-CN" altLang="zh-CN" dirty="0" smtClean="0"/>
              <a:t>现代各国只对极少数类别的合同从合同成立要素的角度作出特殊形式要求</a:t>
            </a:r>
            <a:r>
              <a:rPr lang="en-US" altLang="zh-CN" dirty="0" smtClean="0"/>
              <a:t>,</a:t>
            </a:r>
            <a:r>
              <a:rPr lang="zh-CN" altLang="zh-CN" dirty="0" smtClean="0"/>
              <a:t>当事人之间的协议不符合有关特殊形式的要求的</a:t>
            </a:r>
            <a:r>
              <a:rPr lang="en-US" altLang="zh-CN" dirty="0" smtClean="0"/>
              <a:t>,</a:t>
            </a:r>
            <a:r>
              <a:rPr lang="zh-CN" altLang="zh-CN" dirty="0" smtClean="0"/>
              <a:t>在法律上即是无效的</a:t>
            </a:r>
            <a:r>
              <a:rPr lang="en-US" altLang="zh-CN" dirty="0" smtClean="0"/>
              <a:t>,</a:t>
            </a:r>
            <a:r>
              <a:rPr lang="zh-CN" altLang="zh-CN" dirty="0" smtClean="0"/>
              <a:t>当事人不能根据该协议取得法律上的权利。</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缺乏特定形式而不能强制执行的合同</a:t>
            </a:r>
          </a:p>
          <a:p>
            <a:pPr eaLnBrk="1" hangingPunct="1"/>
            <a:r>
              <a:rPr lang="zh-CN" altLang="zh-CN" dirty="0" smtClean="0"/>
              <a:t>如果法律是从证据意义的角度对合同形式作出特殊要求</a:t>
            </a:r>
            <a:r>
              <a:rPr lang="en-US" altLang="zh-CN" dirty="0" smtClean="0"/>
              <a:t>,</a:t>
            </a:r>
            <a:r>
              <a:rPr lang="zh-CN" altLang="zh-CN" dirty="0" smtClean="0"/>
              <a:t>则缺乏这种形式的协议仍然是有效的</a:t>
            </a:r>
            <a:r>
              <a:rPr lang="en-US" altLang="zh-CN" dirty="0" smtClean="0"/>
              <a:t>,</a:t>
            </a:r>
            <a:r>
              <a:rPr lang="zh-CN" altLang="zh-CN" dirty="0" smtClean="0"/>
              <a:t>但不能通过法院要求强制执行。</a:t>
            </a:r>
          </a:p>
          <a:p>
            <a:pPr eaLnBrk="1" hangingPunct="1"/>
            <a:endParaRPr lang="zh-CN" altLang="en-US" dirty="0" smtClean="0"/>
          </a:p>
        </p:txBody>
      </p:sp>
    </p:spTree>
    <p:extLst>
      <p:ext uri="{BB962C8B-B14F-4D97-AF65-F5344CB8AC3E}">
        <p14:creationId xmlns:p14="http://schemas.microsoft.com/office/powerpoint/2010/main" val="3821729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合同的效力、履行和解除</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3584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一、合同的效力</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附条件或期限的合同</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格式条款合同的效力</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免责条款的效力</a:t>
            </a:r>
          </a:p>
          <a:p>
            <a:pPr eaLnBrk="1" hangingPunct="1"/>
            <a:endParaRPr lang="zh-CN" altLang="en-US" smtClean="0"/>
          </a:p>
        </p:txBody>
      </p:sp>
    </p:spTree>
    <p:extLst>
      <p:ext uri="{BB962C8B-B14F-4D97-AF65-F5344CB8AC3E}">
        <p14:creationId xmlns:p14="http://schemas.microsoft.com/office/powerpoint/2010/main" val="2629078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合同的效力、履行和解除</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3686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二、合同的履行</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基本原则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获得特定结果或尽最大努力义务的合同履行规则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有关事项未明确约定的合同履行规则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涉及第三人合同的履行规则</a:t>
            </a:r>
          </a:p>
          <a:p>
            <a:pPr eaLnBrk="1" hangingPunct="1"/>
            <a:endParaRPr lang="zh-CN" altLang="en-US" smtClean="0"/>
          </a:p>
        </p:txBody>
      </p:sp>
    </p:spTree>
    <p:extLst>
      <p:ext uri="{BB962C8B-B14F-4D97-AF65-F5344CB8AC3E}">
        <p14:creationId xmlns:p14="http://schemas.microsoft.com/office/powerpoint/2010/main" val="2326845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合同的效力、履行和解除</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3789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三、合同的解除</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履行</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协议</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违约</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履约不可能</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法律规定的其他原因</a:t>
            </a:r>
          </a:p>
          <a:p>
            <a:pPr eaLnBrk="1" hangingPunct="1"/>
            <a:endParaRPr lang="zh-CN" altLang="en-US" smtClean="0"/>
          </a:p>
        </p:txBody>
      </p:sp>
    </p:spTree>
    <p:extLst>
      <p:ext uri="{BB962C8B-B14F-4D97-AF65-F5344CB8AC3E}">
        <p14:creationId xmlns:p14="http://schemas.microsoft.com/office/powerpoint/2010/main" val="38707835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违约的救济措施</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3891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一、损害赔偿</a:t>
            </a:r>
          </a:p>
          <a:p>
            <a:pPr eaLnBrk="1" hangingPunct="1"/>
            <a:r>
              <a:rPr lang="zh-CN" altLang="zh-CN" smtClean="0"/>
              <a:t>当事人因违约而遭受损害有权获得违约当事人的赔偿是各国合同法的一致规定</a:t>
            </a:r>
            <a:r>
              <a:rPr lang="en-US" altLang="zh-CN" smtClean="0"/>
              <a:t>,</a:t>
            </a:r>
            <a:r>
              <a:rPr lang="zh-CN" altLang="zh-CN" smtClean="0"/>
              <a:t>但是各国关于损害赔偿</a:t>
            </a:r>
            <a:r>
              <a:rPr lang="en-US" altLang="zh-CN" smtClean="0"/>
              <a:t>(Damage)</a:t>
            </a:r>
            <a:r>
              <a:rPr lang="zh-CN" altLang="zh-CN" smtClean="0"/>
              <a:t>的形式和范围的规定仍然存在一定的差异。</a:t>
            </a:r>
          </a:p>
          <a:p>
            <a:pPr eaLnBrk="1" hangingPunct="1"/>
            <a:r>
              <a:rPr lang="zh-CN" altLang="zh-CN" smtClean="0"/>
              <a:t>损害赔偿的范围一般包括所遭受的损失和本来可获得的利益</a:t>
            </a:r>
            <a:r>
              <a:rPr lang="en-US" altLang="zh-CN" smtClean="0"/>
              <a:t>,</a:t>
            </a:r>
            <a:r>
              <a:rPr lang="zh-CN" altLang="zh-CN" smtClean="0"/>
              <a:t>但非欺诈性违约仅以订约时可预见的损失为赔偿之限</a:t>
            </a:r>
            <a:r>
              <a:rPr lang="en-US" altLang="zh-CN" smtClean="0"/>
              <a:t>,</a:t>
            </a:r>
            <a:r>
              <a:rPr lang="zh-CN" altLang="zh-CN" smtClean="0"/>
              <a:t>欺诈性违约也只以实际损失为赔偿之限</a:t>
            </a:r>
            <a:r>
              <a:rPr lang="en-US" altLang="zh-CN" smtClean="0"/>
              <a:t>,</a:t>
            </a:r>
            <a:r>
              <a:rPr lang="zh-CN" altLang="zh-CN" smtClean="0"/>
              <a:t>具有惩罚性质的违约金约定不受承认。在无任何损害的情况下</a:t>
            </a:r>
            <a:r>
              <a:rPr lang="en-US" altLang="zh-CN" smtClean="0"/>
              <a:t>,</a:t>
            </a:r>
            <a:r>
              <a:rPr lang="zh-CN" altLang="zh-CN" smtClean="0"/>
              <a:t>英美法院有时判违约方名义上的赔偿</a:t>
            </a:r>
            <a:r>
              <a:rPr lang="en-US" altLang="zh-CN" smtClean="0"/>
              <a:t>(Nominal Damage)</a:t>
            </a:r>
            <a:r>
              <a:rPr lang="zh-CN" altLang="zh-CN" smtClean="0"/>
              <a:t>。但在既涉及违约又涉及侵权的场合</a:t>
            </a:r>
            <a:r>
              <a:rPr lang="en-US" altLang="zh-CN" smtClean="0"/>
              <a:t>,</a:t>
            </a:r>
            <a:r>
              <a:rPr lang="zh-CN" altLang="zh-CN" smtClean="0"/>
              <a:t>美国法院有时还会考虑当事人的惩罚性赔偿</a:t>
            </a:r>
            <a:r>
              <a:rPr lang="en-US" altLang="zh-CN" smtClean="0"/>
              <a:t>(Punitive Damage)</a:t>
            </a:r>
            <a:r>
              <a:rPr lang="zh-CN" altLang="zh-CN" smtClean="0"/>
              <a:t>主张。我国对不符合《消费者权益保护法》和《食品安全法》的违约行为也分别规定了</a:t>
            </a:r>
            <a:r>
              <a:rPr lang="en-US" altLang="zh-CN" smtClean="0"/>
              <a:t>2</a:t>
            </a:r>
            <a:r>
              <a:rPr lang="zh-CN" altLang="zh-CN" smtClean="0"/>
              <a:t>倍和</a:t>
            </a:r>
            <a:r>
              <a:rPr lang="en-US" altLang="zh-CN" smtClean="0"/>
              <a:t>10</a:t>
            </a:r>
            <a:r>
              <a:rPr lang="zh-CN" altLang="zh-CN" smtClean="0"/>
              <a:t>倍的惩罚性赔偿。</a:t>
            </a:r>
          </a:p>
          <a:p>
            <a:pPr eaLnBrk="1" hangingPunct="1"/>
            <a:r>
              <a:rPr lang="zh-CN" altLang="zh-CN" smtClean="0"/>
              <a:t>此外</a:t>
            </a:r>
            <a:r>
              <a:rPr lang="en-US" altLang="zh-CN" smtClean="0"/>
              <a:t>,</a:t>
            </a:r>
            <a:r>
              <a:rPr lang="zh-CN" altLang="zh-CN" smtClean="0"/>
              <a:t>以德国为代表的某些大陆法系国家还承认当事人在合同中约定的惩罚性违约金。</a:t>
            </a:r>
          </a:p>
          <a:p>
            <a:pPr eaLnBrk="1" hangingPunct="1"/>
            <a:endParaRPr lang="zh-CN" altLang="en-US" smtClean="0"/>
          </a:p>
        </p:txBody>
      </p:sp>
    </p:spTree>
    <p:extLst>
      <p:ext uri="{BB962C8B-B14F-4D97-AF65-F5344CB8AC3E}">
        <p14:creationId xmlns:p14="http://schemas.microsoft.com/office/powerpoint/2010/main" val="35079178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30655" y="1876516"/>
            <a:ext cx="6536072" cy="4246563"/>
            <a:chOff x="2530655" y="1876516"/>
            <a:chExt cx="6536072" cy="4246563"/>
          </a:xfrm>
        </p:grpSpPr>
        <p:grpSp>
          <p:nvGrpSpPr>
            <p:cNvPr id="22530" name="Group 2"/>
            <p:cNvGrpSpPr>
              <a:grpSpLocks/>
            </p:cNvGrpSpPr>
            <p:nvPr/>
          </p:nvGrpSpPr>
          <p:grpSpPr bwMode="auto">
            <a:xfrm>
              <a:off x="2533829" y="1876516"/>
              <a:ext cx="6532514" cy="646113"/>
              <a:chOff x="0" y="0"/>
              <a:chExt cx="8840" cy="1019"/>
            </a:xfrm>
          </p:grpSpPr>
          <p:sp>
            <p:nvSpPr>
              <p:cNvPr id="22558"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559" name="Group 4"/>
              <p:cNvGrpSpPr>
                <a:grpSpLocks/>
              </p:cNvGrpSpPr>
              <p:nvPr/>
            </p:nvGrpSpPr>
            <p:grpSpPr bwMode="auto">
              <a:xfrm>
                <a:off x="108" y="36"/>
                <a:ext cx="8673" cy="981"/>
                <a:chOff x="0" y="0"/>
                <a:chExt cx="8673" cy="981"/>
              </a:xfrm>
            </p:grpSpPr>
            <p:pic>
              <p:nvPicPr>
                <p:cNvPr id="22560"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61"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2533" name="Group 9"/>
            <p:cNvGrpSpPr>
              <a:grpSpLocks/>
            </p:cNvGrpSpPr>
            <p:nvPr/>
          </p:nvGrpSpPr>
          <p:grpSpPr bwMode="auto">
            <a:xfrm>
              <a:off x="2530655" y="2594066"/>
              <a:ext cx="6536072" cy="646113"/>
              <a:chOff x="0" y="0"/>
              <a:chExt cx="8840" cy="1019"/>
            </a:xfrm>
          </p:grpSpPr>
          <p:sp>
            <p:nvSpPr>
              <p:cNvPr id="22554"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555" name="Group 11"/>
              <p:cNvGrpSpPr>
                <a:grpSpLocks/>
              </p:cNvGrpSpPr>
              <p:nvPr/>
            </p:nvGrpSpPr>
            <p:grpSpPr bwMode="auto">
              <a:xfrm>
                <a:off x="108" y="36"/>
                <a:ext cx="8673" cy="981"/>
                <a:chOff x="0" y="0"/>
                <a:chExt cx="8673" cy="981"/>
              </a:xfrm>
            </p:grpSpPr>
            <p:pic>
              <p:nvPicPr>
                <p:cNvPr id="22556"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57"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国际商事合同的成立</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2534" name="Group 14"/>
            <p:cNvGrpSpPr>
              <a:grpSpLocks/>
            </p:cNvGrpSpPr>
            <p:nvPr/>
          </p:nvGrpSpPr>
          <p:grpSpPr bwMode="auto">
            <a:xfrm>
              <a:off x="2530655" y="3316379"/>
              <a:ext cx="6536072" cy="649287"/>
              <a:chOff x="0" y="0"/>
              <a:chExt cx="8840" cy="1019"/>
            </a:xfrm>
          </p:grpSpPr>
          <p:sp>
            <p:nvSpPr>
              <p:cNvPr id="22550"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551" name="Group 16"/>
              <p:cNvGrpSpPr>
                <a:grpSpLocks/>
              </p:cNvGrpSpPr>
              <p:nvPr/>
            </p:nvGrpSpPr>
            <p:grpSpPr bwMode="auto">
              <a:xfrm>
                <a:off x="108" y="36"/>
                <a:ext cx="8673" cy="981"/>
                <a:chOff x="0" y="0"/>
                <a:chExt cx="8673" cy="981"/>
              </a:xfrm>
            </p:grpSpPr>
            <p:pic>
              <p:nvPicPr>
                <p:cNvPr id="22552"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53" name="TextBox 2"/>
                <p:cNvSpPr>
                  <a:spLocks noChangeArrowheads="1"/>
                </p:cNvSpPr>
                <p:nvPr/>
              </p:nvSpPr>
              <p:spPr bwMode="auto">
                <a:xfrm>
                  <a:off x="0" y="193"/>
                  <a:ext cx="826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当事人意思表示的真实性</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2535" name="Group 19"/>
            <p:cNvGrpSpPr>
              <a:grpSpLocks/>
            </p:cNvGrpSpPr>
            <p:nvPr/>
          </p:nvGrpSpPr>
          <p:grpSpPr bwMode="auto">
            <a:xfrm>
              <a:off x="2530655" y="4037103"/>
              <a:ext cx="6536072" cy="646112"/>
              <a:chOff x="0" y="0"/>
              <a:chExt cx="8840" cy="1019"/>
            </a:xfrm>
          </p:grpSpPr>
          <p:sp>
            <p:nvSpPr>
              <p:cNvPr id="22546"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547" name="Group 21"/>
              <p:cNvGrpSpPr>
                <a:grpSpLocks/>
              </p:cNvGrpSpPr>
              <p:nvPr/>
            </p:nvGrpSpPr>
            <p:grpSpPr bwMode="auto">
              <a:xfrm>
                <a:off x="108" y="36"/>
                <a:ext cx="8673" cy="981"/>
                <a:chOff x="0" y="0"/>
                <a:chExt cx="8673" cy="981"/>
              </a:xfrm>
            </p:grpSpPr>
            <p:pic>
              <p:nvPicPr>
                <p:cNvPr id="22548"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49"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合同的内容和形式</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2536" name="Group 24"/>
            <p:cNvGrpSpPr>
              <a:grpSpLocks/>
            </p:cNvGrpSpPr>
            <p:nvPr/>
          </p:nvGrpSpPr>
          <p:grpSpPr bwMode="auto">
            <a:xfrm>
              <a:off x="2530655" y="4759416"/>
              <a:ext cx="6536072" cy="646113"/>
              <a:chOff x="0" y="0"/>
              <a:chExt cx="8840" cy="1019"/>
            </a:xfrm>
          </p:grpSpPr>
          <p:sp>
            <p:nvSpPr>
              <p:cNvPr id="22542"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543" name="Group 26"/>
              <p:cNvGrpSpPr>
                <a:grpSpLocks/>
              </p:cNvGrpSpPr>
              <p:nvPr/>
            </p:nvGrpSpPr>
            <p:grpSpPr bwMode="auto">
              <a:xfrm>
                <a:off x="108" y="36"/>
                <a:ext cx="8673" cy="981"/>
                <a:chOff x="0" y="0"/>
                <a:chExt cx="8673" cy="981"/>
              </a:xfrm>
            </p:grpSpPr>
            <p:pic>
              <p:nvPicPr>
                <p:cNvPr id="22544"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45"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第五节　合同的效力、履行和解除	</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2537" name="Group 24"/>
            <p:cNvGrpSpPr>
              <a:grpSpLocks/>
            </p:cNvGrpSpPr>
            <p:nvPr/>
          </p:nvGrpSpPr>
          <p:grpSpPr bwMode="auto">
            <a:xfrm>
              <a:off x="2530655" y="5476966"/>
              <a:ext cx="6536072" cy="646113"/>
              <a:chOff x="0" y="0"/>
              <a:chExt cx="8840" cy="1019"/>
            </a:xfrm>
          </p:grpSpPr>
          <p:sp>
            <p:nvSpPr>
              <p:cNvPr id="22538"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539" name="Group 26"/>
              <p:cNvGrpSpPr>
                <a:grpSpLocks/>
              </p:cNvGrpSpPr>
              <p:nvPr/>
            </p:nvGrpSpPr>
            <p:grpSpPr bwMode="auto">
              <a:xfrm>
                <a:off x="108" y="36"/>
                <a:ext cx="8673" cy="981"/>
                <a:chOff x="0" y="0"/>
                <a:chExt cx="8673" cy="981"/>
              </a:xfrm>
            </p:grpSpPr>
            <p:pic>
              <p:nvPicPr>
                <p:cNvPr id="22540"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41"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第六节　违约的救济措施	</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sp>
        <p:nvSpPr>
          <p:cNvPr id="35"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99885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违约的救济措施</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39939"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二、实际履行</a:t>
            </a:r>
          </a:p>
          <a:p>
            <a:pPr eaLnBrk="1" hangingPunct="1"/>
            <a:r>
              <a:rPr lang="zh-CN" altLang="zh-CN" dirty="0" smtClean="0"/>
              <a:t>实际履行</a:t>
            </a:r>
            <a:r>
              <a:rPr lang="en-US" altLang="zh-CN" dirty="0" smtClean="0"/>
              <a:t>(Specific Performance)</a:t>
            </a:r>
            <a:r>
              <a:rPr lang="zh-CN" altLang="zh-CN" dirty="0" smtClean="0"/>
              <a:t>即要求违约的当事人全面、适当履行其合同义务。</a:t>
            </a:r>
            <a:endParaRPr lang="en-US" altLang="zh-CN" dirty="0" smtClean="0"/>
          </a:p>
          <a:p>
            <a:pPr eaLnBrk="1" hangingPunct="1"/>
            <a:r>
              <a:rPr lang="zh-CN" altLang="zh-CN" dirty="0" smtClean="0"/>
              <a:t>实际履行两种类型</a:t>
            </a:r>
            <a:r>
              <a:rPr lang="en-US" altLang="zh-CN" dirty="0" smtClean="0"/>
              <a:t>:(1)</a:t>
            </a:r>
            <a:r>
              <a:rPr lang="zh-CN" altLang="zh-CN" dirty="0" smtClean="0"/>
              <a:t>要求不履行的当事人履行</a:t>
            </a:r>
            <a:r>
              <a:rPr lang="en-US" altLang="zh-CN" dirty="0" smtClean="0"/>
              <a:t>;(2)</a:t>
            </a:r>
            <a:r>
              <a:rPr lang="zh-CN" altLang="zh-CN" dirty="0" smtClean="0"/>
              <a:t>要求履行不合格的违约方通过修补、替代或其他补救等措施使履行合格。</a:t>
            </a:r>
          </a:p>
          <a:p>
            <a:pPr eaLnBrk="1" hangingPunct="1"/>
            <a:r>
              <a:rPr lang="zh-CN" altLang="zh-CN" dirty="0" smtClean="0"/>
              <a:t>包括我国在内的很多国家及《通则》允许当事人提出实际履行的主张</a:t>
            </a:r>
            <a:r>
              <a:rPr lang="en-US" altLang="zh-CN" dirty="0" smtClean="0"/>
              <a:t>,</a:t>
            </a:r>
            <a:r>
              <a:rPr lang="zh-CN" altLang="zh-CN" dirty="0" smtClean="0"/>
              <a:t>但受下列条件的限制</a:t>
            </a:r>
            <a:r>
              <a:rPr lang="en-US" altLang="zh-CN" dirty="0" smtClean="0"/>
              <a:t>:(1)</a:t>
            </a:r>
            <a:r>
              <a:rPr lang="zh-CN" altLang="zh-CN" dirty="0" smtClean="0"/>
              <a:t>实际履行必须是法律上或事实上可能的实际履行</a:t>
            </a:r>
            <a:r>
              <a:rPr lang="en-US" altLang="zh-CN" dirty="0" smtClean="0"/>
              <a:t>;(2)</a:t>
            </a:r>
            <a:r>
              <a:rPr lang="zh-CN" altLang="zh-CN" dirty="0" smtClean="0"/>
              <a:t>实际履行或相关的强制执行不会带来不合理的负担或费用</a:t>
            </a:r>
            <a:r>
              <a:rPr lang="en-US" altLang="zh-CN" dirty="0" smtClean="0"/>
              <a:t>;(3)</a:t>
            </a:r>
            <a:r>
              <a:rPr lang="zh-CN" altLang="zh-CN" dirty="0" smtClean="0"/>
              <a:t>要求实际履行的当事人无法合理地从其他渠道获得履行</a:t>
            </a:r>
            <a:r>
              <a:rPr lang="en-US" altLang="zh-CN" dirty="0" smtClean="0"/>
              <a:t>;(4)</a:t>
            </a:r>
            <a:r>
              <a:rPr lang="zh-CN" altLang="zh-CN" dirty="0" smtClean="0"/>
              <a:t>所履行的事项不具有强迫劳动的性质。</a:t>
            </a:r>
          </a:p>
          <a:p>
            <a:pPr eaLnBrk="1" hangingPunct="1"/>
            <a:endParaRPr lang="zh-CN" altLang="en-US" dirty="0" smtClean="0"/>
          </a:p>
        </p:txBody>
      </p:sp>
    </p:spTree>
    <p:extLst>
      <p:ext uri="{BB962C8B-B14F-4D97-AF65-F5344CB8AC3E}">
        <p14:creationId xmlns:p14="http://schemas.microsoft.com/office/powerpoint/2010/main" val="2942060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违约的救济措施</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4096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三、禁令</a:t>
            </a:r>
          </a:p>
          <a:p>
            <a:pPr eaLnBrk="1" hangingPunct="1"/>
            <a:r>
              <a:rPr lang="zh-CN" altLang="zh-CN" smtClean="0"/>
              <a:t>禁令</a:t>
            </a:r>
            <a:r>
              <a:rPr lang="en-US" altLang="zh-CN" smtClean="0"/>
              <a:t>(Injunction)</a:t>
            </a:r>
            <a:r>
              <a:rPr lang="zh-CN" altLang="zh-CN" smtClean="0"/>
              <a:t>是英美衡平法上的一种违约救济方法</a:t>
            </a:r>
            <a:r>
              <a:rPr lang="en-US" altLang="zh-CN" smtClean="0"/>
              <a:t>,</a:t>
            </a:r>
            <a:r>
              <a:rPr lang="zh-CN" altLang="zh-CN" smtClean="0"/>
              <a:t>即通过法院禁止违约方从事某种行为。不过</a:t>
            </a:r>
            <a:r>
              <a:rPr lang="en-US" altLang="zh-CN" smtClean="0"/>
              <a:t>,</a:t>
            </a:r>
            <a:r>
              <a:rPr lang="zh-CN" altLang="zh-CN" smtClean="0"/>
              <a:t>英美法官通常只在不发禁令不足以防止非违约方损失情况下才发布禁令</a:t>
            </a:r>
            <a:r>
              <a:rPr lang="en-US" altLang="zh-CN" smtClean="0"/>
              <a:t>,</a:t>
            </a:r>
            <a:r>
              <a:rPr lang="zh-CN" altLang="zh-CN" smtClean="0"/>
              <a:t>它主要适用于违反竞业禁止合同。</a:t>
            </a:r>
          </a:p>
          <a:p>
            <a:pPr eaLnBrk="1" hangingPunct="1"/>
            <a:r>
              <a:rPr lang="zh-CN" altLang="zh-CN" smtClean="0"/>
              <a:t>由于国外的一些不法之徒利用信用证对我国的一些企业进行高额诈骗</a:t>
            </a:r>
            <a:r>
              <a:rPr lang="en-US" altLang="zh-CN" smtClean="0"/>
              <a:t>,</a:t>
            </a:r>
            <a:r>
              <a:rPr lang="zh-CN" altLang="zh-CN" smtClean="0"/>
              <a:t>我国的一些地方法院在</a:t>
            </a:r>
            <a:r>
              <a:rPr lang="en-US" altLang="zh-CN" smtClean="0"/>
              <a:t>20</a:t>
            </a:r>
            <a:r>
              <a:rPr lang="zh-CN" altLang="zh-CN" smtClean="0"/>
              <a:t>世纪</a:t>
            </a:r>
            <a:r>
              <a:rPr lang="en-US" altLang="zh-CN" smtClean="0"/>
              <a:t>90</a:t>
            </a:r>
            <a:r>
              <a:rPr lang="zh-CN" altLang="zh-CN" smtClean="0"/>
              <a:t>年代常向开证的中国银行发布禁止付款的禁令。我国《合同法》没有明确地将禁令规定为一种违约救济措施。但是</a:t>
            </a:r>
            <a:r>
              <a:rPr lang="en-US" altLang="zh-CN" smtClean="0"/>
              <a:t>,</a:t>
            </a:r>
            <a:r>
              <a:rPr lang="zh-CN" altLang="zh-CN" smtClean="0"/>
              <a:t>对某些违约行为</a:t>
            </a:r>
            <a:r>
              <a:rPr lang="en-US" altLang="zh-CN" smtClean="0"/>
              <a:t>,</a:t>
            </a:r>
            <a:r>
              <a:rPr lang="zh-CN" altLang="zh-CN" smtClean="0"/>
              <a:t>当事人可以根据《民法通则》中的相关规定要求人民法院发布禁令予以禁止。</a:t>
            </a:r>
          </a:p>
          <a:p>
            <a:pPr eaLnBrk="1" hangingPunct="1"/>
            <a:endParaRPr lang="zh-CN" altLang="en-US" smtClean="0"/>
          </a:p>
        </p:txBody>
      </p:sp>
    </p:spTree>
    <p:extLst>
      <p:ext uri="{BB962C8B-B14F-4D97-AF65-F5344CB8AC3E}">
        <p14:creationId xmlns:p14="http://schemas.microsoft.com/office/powerpoint/2010/main" val="2077209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违约的救济措施</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4198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四、解除合同</a:t>
            </a:r>
          </a:p>
          <a:p>
            <a:pPr eaLnBrk="1" hangingPunct="1"/>
            <a:r>
              <a:rPr lang="zh-CN" altLang="zh-CN" smtClean="0"/>
              <a:t>解除合同的原因有数种</a:t>
            </a:r>
            <a:r>
              <a:rPr lang="en-US" altLang="zh-CN" smtClean="0"/>
              <a:t>,</a:t>
            </a:r>
            <a:r>
              <a:rPr lang="zh-CN" altLang="zh-CN" smtClean="0"/>
              <a:t>违约是其中常见的一种。不过</a:t>
            </a:r>
            <a:r>
              <a:rPr lang="en-US" altLang="zh-CN" smtClean="0"/>
              <a:t>,</a:t>
            </a:r>
            <a:r>
              <a:rPr lang="zh-CN" altLang="zh-CN" smtClean="0"/>
              <a:t>为防止当事人假借对方各种不严重的违约逃避自己应履行的合同义务</a:t>
            </a:r>
            <a:r>
              <a:rPr lang="en-US" altLang="zh-CN" smtClean="0"/>
              <a:t>,</a:t>
            </a:r>
            <a:r>
              <a:rPr lang="zh-CN" altLang="zh-CN" smtClean="0"/>
              <a:t>包括我国在内的很多国家规定</a:t>
            </a:r>
            <a:r>
              <a:rPr lang="en-US" altLang="zh-CN" smtClean="0"/>
              <a:t>,</a:t>
            </a:r>
            <a:r>
              <a:rPr lang="zh-CN" altLang="zh-CN" smtClean="0"/>
              <a:t>只有对特定的几类违约</a:t>
            </a:r>
            <a:r>
              <a:rPr lang="en-US" altLang="zh-CN" smtClean="0"/>
              <a:t>,</a:t>
            </a:r>
            <a:r>
              <a:rPr lang="zh-CN" altLang="zh-CN" smtClean="0"/>
              <a:t>当事人才可以寻求解除合同的救济措施。</a:t>
            </a:r>
            <a:endParaRPr lang="en-US" altLang="zh-CN" smtClean="0"/>
          </a:p>
          <a:p>
            <a:pPr eaLnBrk="1" hangingPunct="1"/>
            <a:endParaRPr lang="en-US" altLang="zh-CN" smtClean="0"/>
          </a:p>
          <a:p>
            <a:pPr eaLnBrk="1" hangingPunct="1">
              <a:buFontTx/>
              <a:buNone/>
            </a:pPr>
            <a:r>
              <a:rPr lang="zh-CN" altLang="zh-CN" sz="2600" b="1">
                <a:latin typeface="黑体" panose="02010609060101010101" pitchFamily="49" charset="-122"/>
                <a:ea typeface="黑体" panose="02010609060101010101" pitchFamily="49" charset="-122"/>
              </a:rPr>
              <a:t>五、行使法定或约定的担保权</a:t>
            </a:r>
          </a:p>
          <a:p>
            <a:pPr eaLnBrk="1" hangingPunct="1"/>
            <a:r>
              <a:rPr lang="zh-CN" altLang="zh-CN" smtClean="0"/>
              <a:t>各国一般都允许当事人在对方违约时行使法定或约定的担保权。如在买方不付款或不足额付款时</a:t>
            </a:r>
            <a:r>
              <a:rPr lang="en-US" altLang="zh-CN" smtClean="0"/>
              <a:t>,</a:t>
            </a:r>
            <a:r>
              <a:rPr lang="zh-CN" altLang="zh-CN" smtClean="0"/>
              <a:t>卖方可以对所有权已经转移给买方但买方尚未提走的货物实行留置</a:t>
            </a:r>
            <a:r>
              <a:rPr lang="en-US" altLang="zh-CN" smtClean="0"/>
              <a:t>;</a:t>
            </a:r>
            <a:r>
              <a:rPr lang="zh-CN" altLang="zh-CN" smtClean="0"/>
              <a:t>贷款人在借款人不还款时可对抵押物进行拍卖等。</a:t>
            </a:r>
          </a:p>
          <a:p>
            <a:pPr eaLnBrk="1" hangingPunct="1"/>
            <a:endParaRPr lang="zh-CN" altLang="zh-CN" smtClean="0"/>
          </a:p>
          <a:p>
            <a:pPr eaLnBrk="1" hangingPunct="1"/>
            <a:endParaRPr lang="zh-CN" altLang="en-US" smtClean="0"/>
          </a:p>
        </p:txBody>
      </p:sp>
    </p:spTree>
    <p:extLst>
      <p:ext uri="{BB962C8B-B14F-4D97-AF65-F5344CB8AC3E}">
        <p14:creationId xmlns:p14="http://schemas.microsoft.com/office/powerpoint/2010/main" val="35020898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355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一、合同及国际商事合同的定义</a:t>
            </a:r>
          </a:p>
          <a:p>
            <a:pPr eaLnBrk="1" hangingPunct="1"/>
            <a:r>
              <a:rPr lang="zh-CN" altLang="zh-CN" dirty="0" smtClean="0"/>
              <a:t>根据国际权威的《布莱克法律辞典》</a:t>
            </a:r>
            <a:r>
              <a:rPr lang="en-US" altLang="zh-CN" dirty="0" smtClean="0"/>
              <a:t>(</a:t>
            </a:r>
            <a:r>
              <a:rPr lang="zh-CN" altLang="zh-CN" dirty="0" smtClean="0"/>
              <a:t>第五版</a:t>
            </a:r>
            <a:r>
              <a:rPr lang="en-US" altLang="zh-CN" dirty="0" smtClean="0"/>
              <a:t>),</a:t>
            </a:r>
            <a:r>
              <a:rPr lang="zh-CN" altLang="zh-CN" dirty="0" smtClean="0"/>
              <a:t>合同是指“设立做或不做某一特别事情义务的协议”</a:t>
            </a:r>
            <a:r>
              <a:rPr lang="en-US" altLang="zh-CN" dirty="0" smtClean="0"/>
              <a:t>(</a:t>
            </a:r>
            <a:r>
              <a:rPr lang="en-US" altLang="zh-CN" i="1" dirty="0" smtClean="0"/>
              <a:t>Black</a:t>
            </a:r>
            <a:r>
              <a:rPr lang="zh-CN" altLang="zh-CN" dirty="0" smtClean="0"/>
              <a:t>’</a:t>
            </a:r>
            <a:r>
              <a:rPr lang="en-US" altLang="zh-CN" i="1" dirty="0" smtClean="0"/>
              <a:t>s</a:t>
            </a:r>
            <a:r>
              <a:rPr lang="en-US" altLang="zh-CN" dirty="0" smtClean="0"/>
              <a:t> </a:t>
            </a:r>
            <a:r>
              <a:rPr lang="en-US" altLang="zh-CN" i="1" dirty="0" smtClean="0"/>
              <a:t>Law</a:t>
            </a:r>
            <a:r>
              <a:rPr lang="en-US" altLang="zh-CN" dirty="0" smtClean="0"/>
              <a:t> </a:t>
            </a:r>
            <a:r>
              <a:rPr lang="en-US" altLang="zh-CN" i="1" dirty="0" smtClean="0"/>
              <a:t>Dictionary</a:t>
            </a:r>
            <a:r>
              <a:rPr lang="en-US" altLang="zh-CN" dirty="0" smtClean="0"/>
              <a:t>,5th edition,pp.291-292)</a:t>
            </a:r>
            <a:r>
              <a:rPr lang="zh-CN" altLang="zh-CN" dirty="0" smtClean="0"/>
              <a:t>。</a:t>
            </a:r>
          </a:p>
          <a:p>
            <a:pPr eaLnBrk="1" hangingPunct="1"/>
            <a:r>
              <a:rPr lang="en-US" altLang="zh-CN" dirty="0" smtClean="0"/>
              <a:t>(1)</a:t>
            </a:r>
            <a:r>
              <a:rPr lang="zh-CN" altLang="zh-CN" dirty="0" smtClean="0"/>
              <a:t>合同不是任何一种单方行为或事件</a:t>
            </a:r>
            <a:r>
              <a:rPr lang="en-US" altLang="zh-CN" dirty="0" smtClean="0"/>
              <a:t>,</a:t>
            </a:r>
            <a:r>
              <a:rPr lang="zh-CN" altLang="zh-CN" dirty="0" smtClean="0"/>
              <a:t>而是两个或多个人之间意思表示一致的协议。</a:t>
            </a:r>
          </a:p>
          <a:p>
            <a:pPr eaLnBrk="1" hangingPunct="1"/>
            <a:r>
              <a:rPr lang="en-US" altLang="zh-CN" dirty="0" smtClean="0"/>
              <a:t>(2)</a:t>
            </a:r>
            <a:r>
              <a:rPr lang="zh-CN" altLang="zh-CN" dirty="0" smtClean="0"/>
              <a:t>合同的内容可以是做某特别事情</a:t>
            </a:r>
            <a:r>
              <a:rPr lang="en-US" altLang="zh-CN" dirty="0" smtClean="0"/>
              <a:t>,</a:t>
            </a:r>
            <a:r>
              <a:rPr lang="zh-CN" altLang="zh-CN" dirty="0" smtClean="0"/>
              <a:t>也可以是不做某特别事情。</a:t>
            </a:r>
          </a:p>
          <a:p>
            <a:pPr eaLnBrk="1" hangingPunct="1"/>
            <a:r>
              <a:rPr lang="en-US" altLang="zh-CN" dirty="0" smtClean="0"/>
              <a:t>(3)</a:t>
            </a:r>
            <a:r>
              <a:rPr lang="zh-CN" altLang="zh-CN" dirty="0" smtClean="0"/>
              <a:t>合同在当事人之间设定了义务。</a:t>
            </a:r>
          </a:p>
          <a:p>
            <a:pPr algn="just" eaLnBrk="1" hangingPunct="1"/>
            <a:r>
              <a:rPr lang="zh-CN" altLang="zh-CN" dirty="0"/>
              <a:t>笔者将本章的“国际商事合同”界定为商人之间的国际合同和</a:t>
            </a:r>
            <a:r>
              <a:rPr lang="en-US" altLang="zh-CN" dirty="0"/>
              <a:t>(</a:t>
            </a:r>
            <a:r>
              <a:rPr lang="zh-CN" altLang="zh-CN" dirty="0"/>
              <a:t>或</a:t>
            </a:r>
            <a:r>
              <a:rPr lang="en-US" altLang="zh-CN" dirty="0"/>
              <a:t>)</a:t>
            </a:r>
            <a:r>
              <a:rPr lang="zh-CN" altLang="zh-CN" dirty="0"/>
              <a:t>交易具有商事性质的国际合同。其中的“商人”“商事性质”和“国际”都应从广义上加以理解</a:t>
            </a:r>
            <a:r>
              <a:rPr lang="en-US" altLang="zh-CN" dirty="0"/>
              <a:t>,</a:t>
            </a:r>
            <a:r>
              <a:rPr lang="zh-CN" altLang="zh-CN" dirty="0"/>
              <a:t>“商人”是指从事经营活动的自然人或具有法律人格的组织</a:t>
            </a:r>
            <a:r>
              <a:rPr lang="en-US" altLang="zh-CN" dirty="0"/>
              <a:t>;</a:t>
            </a:r>
            <a:r>
              <a:rPr lang="zh-CN" altLang="zh-CN" dirty="0"/>
              <a:t>“商事性质”不限于买卖等狭义的商业活动</a:t>
            </a:r>
            <a:r>
              <a:rPr lang="en-US" altLang="zh-CN" dirty="0"/>
              <a:t>,</a:t>
            </a:r>
            <a:r>
              <a:rPr lang="zh-CN" altLang="zh-CN" dirty="0"/>
              <a:t>而是包括金融、投资、租赁等各种以营利为目的的活动</a:t>
            </a:r>
            <a:r>
              <a:rPr lang="en-US" altLang="zh-CN" dirty="0"/>
              <a:t>;</a:t>
            </a:r>
            <a:r>
              <a:rPr lang="zh-CN" altLang="zh-CN" dirty="0"/>
              <a:t>“国际”则是跨国因素的泛指</a:t>
            </a:r>
            <a:r>
              <a:rPr lang="en-US" altLang="zh-CN" dirty="0"/>
              <a:t>,</a:t>
            </a:r>
            <a:r>
              <a:rPr lang="zh-CN" altLang="zh-CN" dirty="0"/>
              <a:t>即主体、客体、订立、变更或履行等行为与国外有牵连的商事合同</a:t>
            </a:r>
            <a:r>
              <a:rPr lang="en-US" altLang="zh-CN" dirty="0"/>
              <a:t>,</a:t>
            </a:r>
            <a:r>
              <a:rPr lang="zh-CN" altLang="zh-CN" dirty="0"/>
              <a:t>都是我们这里所称的国际商事合同。</a:t>
            </a:r>
          </a:p>
          <a:p>
            <a:pPr eaLnBrk="1" hangingPunct="1"/>
            <a:endParaRPr lang="zh-CN" altLang="en-US" dirty="0" smtClean="0"/>
          </a:p>
        </p:txBody>
      </p:sp>
    </p:spTree>
    <p:extLst>
      <p:ext uri="{BB962C8B-B14F-4D97-AF65-F5344CB8AC3E}">
        <p14:creationId xmlns:p14="http://schemas.microsoft.com/office/powerpoint/2010/main" val="2086653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457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二、调整国际商事合同关系的法律规范</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调整国际商事合同关系的国际法规范</a:t>
            </a:r>
          </a:p>
          <a:p>
            <a:pPr eaLnBrk="1" hangingPunct="1"/>
            <a:r>
              <a:rPr lang="zh-CN" altLang="zh-CN" smtClean="0"/>
              <a:t>调整国际商事合同关系的国际法规范是指两个或两个以上的国家共同制定或普遍认可的适用于国际商事合同的法律规范。</a:t>
            </a:r>
          </a:p>
          <a:p>
            <a:pPr eaLnBrk="1" hangingPunct="1"/>
            <a:r>
              <a:rPr lang="zh-CN" altLang="zh-CN" smtClean="0"/>
              <a:t>为提高国际商事合同当事人对相互间权利义务的可预见性</a:t>
            </a:r>
            <a:r>
              <a:rPr lang="en-US" altLang="zh-CN" smtClean="0"/>
              <a:t>,</a:t>
            </a:r>
            <a:r>
              <a:rPr lang="zh-CN" altLang="zh-CN" smtClean="0"/>
              <a:t>国际统一私法协会和国际商会等民间国际组织也积极主持制定国际商事合同统一惯例工作</a:t>
            </a:r>
            <a:r>
              <a:rPr lang="en-US" altLang="zh-CN" smtClean="0"/>
              <a:t>,</a:t>
            </a:r>
            <a:r>
              <a:rPr lang="zh-CN" altLang="zh-CN" smtClean="0"/>
              <a:t>并取得了丰硕成果和广泛影响性。</a:t>
            </a:r>
          </a:p>
          <a:p>
            <a:pPr eaLnBrk="1" hangingPunct="1"/>
            <a:r>
              <a:rPr lang="zh-CN" altLang="zh-CN" smtClean="0"/>
              <a:t>此外</a:t>
            </a:r>
            <a:r>
              <a:rPr lang="en-US" altLang="zh-CN" smtClean="0"/>
              <a:t>,</a:t>
            </a:r>
            <a:r>
              <a:rPr lang="zh-CN" altLang="zh-CN" smtClean="0"/>
              <a:t>国际商会等组织在货物贸易和贸易结算等领域制定具有普遍影响性的国际惯例</a:t>
            </a:r>
            <a:r>
              <a:rPr lang="en-US" altLang="zh-CN" smtClean="0"/>
              <a:t>,</a:t>
            </a:r>
            <a:r>
              <a:rPr lang="zh-CN" altLang="zh-CN" smtClean="0"/>
              <a:t>如适用于国际货物买卖合同的《</a:t>
            </a:r>
            <a:r>
              <a:rPr lang="en-US" altLang="zh-CN" smtClean="0"/>
              <a:t>2010</a:t>
            </a:r>
            <a:r>
              <a:rPr lang="zh-CN" altLang="zh-CN" smtClean="0"/>
              <a:t>年国际贸易术语解释通则》等</a:t>
            </a:r>
            <a:r>
              <a:rPr lang="en-US" altLang="zh-CN" smtClean="0"/>
              <a:t>,</a:t>
            </a:r>
            <a:r>
              <a:rPr lang="zh-CN" altLang="zh-CN" smtClean="0"/>
              <a:t>这类惯例在特定的领域同样起着重要的作用</a:t>
            </a:r>
            <a:r>
              <a:rPr lang="en-US" altLang="zh-CN" smtClean="0"/>
              <a:t>,</a:t>
            </a:r>
            <a:r>
              <a:rPr lang="zh-CN" altLang="zh-CN" smtClean="0"/>
              <a:t>本书的其他相关章节也将会详细介绍。</a:t>
            </a:r>
          </a:p>
          <a:p>
            <a:pPr eaLnBrk="1" hangingPunct="1"/>
            <a:endParaRPr lang="zh-CN" altLang="en-US" smtClean="0"/>
          </a:p>
        </p:txBody>
      </p:sp>
    </p:spTree>
    <p:extLst>
      <p:ext uri="{BB962C8B-B14F-4D97-AF65-F5344CB8AC3E}">
        <p14:creationId xmlns:p14="http://schemas.microsoft.com/office/powerpoint/2010/main" val="2462197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5603"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调整国际商事合同关系的国内法规范</a:t>
            </a:r>
          </a:p>
          <a:p>
            <a:pPr eaLnBrk="1" hangingPunct="1"/>
            <a:r>
              <a:rPr lang="zh-CN" altLang="zh-CN" smtClean="0"/>
              <a:t>以条约、公约或国际惯例为表现形式并适用于国际商事合同的国际法规范虽然已具有相当规模</a:t>
            </a:r>
            <a:r>
              <a:rPr lang="en-US" altLang="zh-CN" smtClean="0"/>
              <a:t>,</a:t>
            </a:r>
            <a:r>
              <a:rPr lang="zh-CN" altLang="zh-CN" smtClean="0"/>
              <a:t>但因参加或认可国家有限、当事人明示排除及这些规范自身在某些方面的缺漏等原因</a:t>
            </a:r>
            <a:r>
              <a:rPr lang="en-US" altLang="zh-CN" smtClean="0"/>
              <a:t>,</a:t>
            </a:r>
            <a:r>
              <a:rPr lang="zh-CN" altLang="zh-CN" smtClean="0"/>
              <a:t>在很多场合下</a:t>
            </a:r>
            <a:r>
              <a:rPr lang="en-US" altLang="zh-CN" smtClean="0"/>
              <a:t>,</a:t>
            </a:r>
            <a:r>
              <a:rPr lang="zh-CN" altLang="zh-CN" smtClean="0"/>
              <a:t>国际商事合同当事人之间的权利与义务只能根据有关国家的国内法确定。不少国家出于自身利益考虑</a:t>
            </a:r>
            <a:r>
              <a:rPr lang="en-US" altLang="zh-CN" smtClean="0"/>
              <a:t>,</a:t>
            </a:r>
            <a:r>
              <a:rPr lang="zh-CN" altLang="zh-CN" smtClean="0"/>
              <a:t>很久以前就制定了同时适用于国内一般合同和国际商务合同的法律规范</a:t>
            </a:r>
            <a:r>
              <a:rPr lang="en-US" altLang="zh-CN" smtClean="0"/>
              <a:t>,</a:t>
            </a:r>
            <a:r>
              <a:rPr lang="zh-CN" altLang="zh-CN" smtClean="0"/>
              <a:t>不过在这方面</a:t>
            </a:r>
            <a:r>
              <a:rPr lang="en-US" altLang="zh-CN" smtClean="0"/>
              <a:t>,</a:t>
            </a:r>
            <a:r>
              <a:rPr lang="zh-CN" altLang="zh-CN" smtClean="0"/>
              <a:t>由于传统习惯的差异</a:t>
            </a:r>
            <a:r>
              <a:rPr lang="en-US" altLang="zh-CN" smtClean="0"/>
              <a:t>,</a:t>
            </a:r>
            <a:r>
              <a:rPr lang="zh-CN" altLang="zh-CN" smtClean="0"/>
              <a:t>不同国家法律的表现形式也存在区别。</a:t>
            </a:r>
          </a:p>
          <a:p>
            <a:pPr eaLnBrk="1" hangingPunct="1"/>
            <a:endParaRPr lang="zh-CN" altLang="en-US" smtClean="0"/>
          </a:p>
        </p:txBody>
      </p:sp>
    </p:spTree>
    <p:extLst>
      <p:ext uri="{BB962C8B-B14F-4D97-AF65-F5344CB8AC3E}">
        <p14:creationId xmlns:p14="http://schemas.microsoft.com/office/powerpoint/2010/main" val="2833937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662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三、国际商事合同的基本原则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当事人意思自治原则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诚实信用和公平原则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恪守合法合同的原则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遵守强行法原则</a:t>
            </a:r>
          </a:p>
          <a:p>
            <a:pPr eaLnBrk="1" hangingPunct="1"/>
            <a:endParaRPr lang="zh-CN" altLang="en-US" smtClean="0"/>
          </a:p>
        </p:txBody>
      </p:sp>
    </p:spTree>
    <p:extLst>
      <p:ext uri="{BB962C8B-B14F-4D97-AF65-F5344CB8AC3E}">
        <p14:creationId xmlns:p14="http://schemas.microsoft.com/office/powerpoint/2010/main" val="3527858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国际商事合同的成立</a:t>
            </a:r>
            <a:endParaRPr lang="zh-CN" altLang="en-US" smtClean="0">
              <a:ea typeface="方正书宋_GBK"/>
              <a:cs typeface="Times New Roman" panose="02020603050405020304" pitchFamily="18" charset="0"/>
            </a:endParaRPr>
          </a:p>
        </p:txBody>
      </p:sp>
      <p:sp>
        <p:nvSpPr>
          <p:cNvPr id="2765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一、当事人意思表示一致</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要约</a:t>
            </a:r>
          </a:p>
          <a:p>
            <a:pPr eaLnBrk="1" hangingPunct="1"/>
            <a:r>
              <a:rPr lang="en-US" altLang="zh-CN" dirty="0" smtClean="0"/>
              <a:t>1.</a:t>
            </a:r>
            <a:r>
              <a:rPr lang="zh-CN" altLang="zh-CN" dirty="0" smtClean="0"/>
              <a:t>要约的定义及其特征</a:t>
            </a:r>
          </a:p>
          <a:p>
            <a:pPr eaLnBrk="1" hangingPunct="1"/>
            <a:r>
              <a:rPr lang="en-US" altLang="zh-CN" dirty="0" smtClean="0"/>
              <a:t>2.</a:t>
            </a:r>
            <a:r>
              <a:rPr lang="zh-CN" altLang="zh-CN" dirty="0" smtClean="0"/>
              <a:t>要约的生效时间</a:t>
            </a:r>
          </a:p>
          <a:p>
            <a:pPr eaLnBrk="1" hangingPunct="1"/>
            <a:r>
              <a:rPr lang="en-US" altLang="zh-CN" dirty="0" smtClean="0"/>
              <a:t>3.</a:t>
            </a:r>
            <a:r>
              <a:rPr lang="zh-CN" altLang="zh-CN" dirty="0" smtClean="0"/>
              <a:t>要约的约束力</a:t>
            </a:r>
          </a:p>
          <a:p>
            <a:pPr eaLnBrk="1" hangingPunct="1"/>
            <a:r>
              <a:rPr lang="en-US" altLang="zh-CN" dirty="0" smtClean="0"/>
              <a:t>4.</a:t>
            </a:r>
            <a:r>
              <a:rPr lang="zh-CN" altLang="zh-CN" dirty="0" smtClean="0"/>
              <a:t>要约的失效</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承诺</a:t>
            </a:r>
          </a:p>
          <a:p>
            <a:pPr eaLnBrk="1" hangingPunct="1"/>
            <a:r>
              <a:rPr lang="en-US" altLang="zh-CN" dirty="0" smtClean="0"/>
              <a:t>1.</a:t>
            </a:r>
            <a:r>
              <a:rPr lang="zh-CN" altLang="zh-CN" dirty="0" smtClean="0"/>
              <a:t>承诺的定义及有效条件</a:t>
            </a:r>
          </a:p>
          <a:p>
            <a:pPr eaLnBrk="1" hangingPunct="1"/>
            <a:r>
              <a:rPr lang="en-US" altLang="zh-CN" dirty="0" smtClean="0"/>
              <a:t>2.</a:t>
            </a:r>
            <a:r>
              <a:rPr lang="zh-CN" altLang="zh-CN" dirty="0" smtClean="0"/>
              <a:t>承诺的生效时间</a:t>
            </a:r>
          </a:p>
          <a:p>
            <a:pPr eaLnBrk="1" hangingPunct="1"/>
            <a:r>
              <a:rPr lang="en-US" altLang="zh-CN" dirty="0"/>
              <a:t>3.</a:t>
            </a:r>
            <a:r>
              <a:rPr lang="zh-CN" altLang="zh-CN" dirty="0"/>
              <a:t>自动化交易方式下的承诺规则</a:t>
            </a:r>
          </a:p>
          <a:p>
            <a:pPr eaLnBrk="1" hangingPunct="1"/>
            <a:endParaRPr lang="zh-CN" altLang="en-US" dirty="0" smtClean="0"/>
          </a:p>
        </p:txBody>
      </p:sp>
    </p:spTree>
    <p:extLst>
      <p:ext uri="{BB962C8B-B14F-4D97-AF65-F5344CB8AC3E}">
        <p14:creationId xmlns:p14="http://schemas.microsoft.com/office/powerpoint/2010/main" val="979346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国际商事合同的成立</a:t>
            </a:r>
            <a:endParaRPr lang="zh-CN" altLang="en-US" smtClean="0">
              <a:ea typeface="方正书宋_GBK"/>
              <a:cs typeface="Times New Roman" panose="02020603050405020304" pitchFamily="18" charset="0"/>
            </a:endParaRPr>
          </a:p>
        </p:txBody>
      </p:sp>
      <p:sp>
        <p:nvSpPr>
          <p:cNvPr id="2867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二、当事人具有订立国际商事合同的能力</a:t>
            </a:r>
          </a:p>
          <a:p>
            <a:pPr eaLnBrk="1" hangingPunct="1"/>
            <a:r>
              <a:rPr lang="zh-CN" altLang="zh-CN" smtClean="0"/>
              <a:t>订立国际商事合同的能力</a:t>
            </a:r>
            <a:r>
              <a:rPr lang="en-US" altLang="zh-CN" smtClean="0"/>
              <a:t>(Capacity of the Parties to Contract)</a:t>
            </a:r>
            <a:r>
              <a:rPr lang="zh-CN" altLang="zh-CN" smtClean="0"/>
              <a:t>可以分为权利能力和行为能力两个方面。权利能力是指当事人或代理人订立国际商事合同的资格</a:t>
            </a:r>
            <a:r>
              <a:rPr lang="en-US" altLang="zh-CN" smtClean="0"/>
              <a:t>,</a:t>
            </a:r>
            <a:r>
              <a:rPr lang="zh-CN" altLang="zh-CN" smtClean="0"/>
              <a:t>行为能力则指当事人或代理人以自己的行为订立国际商事合同的资格</a:t>
            </a:r>
            <a:r>
              <a:rPr lang="en-US" altLang="zh-CN" smtClean="0"/>
              <a:t>(</a:t>
            </a:r>
            <a:r>
              <a:rPr lang="zh-CN" altLang="zh-CN" smtClean="0"/>
              <a:t>其中代理人订立国际商事合同的能力问题详见第四章</a:t>
            </a:r>
            <a:r>
              <a:rPr lang="en-US" altLang="zh-CN" smtClean="0"/>
              <a:t>)</a:t>
            </a:r>
            <a:r>
              <a:rPr lang="zh-CN" altLang="zh-CN" smtClean="0"/>
              <a:t>。</a:t>
            </a:r>
          </a:p>
          <a:p>
            <a:pPr eaLnBrk="1" hangingPunct="1"/>
            <a:r>
              <a:rPr lang="zh-CN" altLang="zh-CN" smtClean="0"/>
              <a:t>签署国际商事协议的当事人大多为商事组织</a:t>
            </a:r>
            <a:r>
              <a:rPr lang="en-US" altLang="zh-CN" smtClean="0"/>
              <a:t>,</a:t>
            </a:r>
            <a:r>
              <a:rPr lang="zh-CN" altLang="zh-CN" smtClean="0"/>
              <a:t>少数才是自然人。发达的市场经济国家一般允许其境内的商事组织签订非管制类国际货物买卖、运输、租赁或技术转让等合同</a:t>
            </a:r>
            <a:r>
              <a:rPr lang="en-US" altLang="zh-CN" smtClean="0"/>
              <a:t>;</a:t>
            </a:r>
            <a:r>
              <a:rPr lang="zh-CN" altLang="zh-CN" smtClean="0"/>
              <a:t>而金融、保险、会计或法律等国际服务提供合同</a:t>
            </a:r>
            <a:r>
              <a:rPr lang="en-US" altLang="zh-CN" smtClean="0"/>
              <a:t>,</a:t>
            </a:r>
            <a:r>
              <a:rPr lang="zh-CN" altLang="zh-CN" smtClean="0"/>
              <a:t>则只能由经特许的商事组织同接受特许服务的其他商事组织或自然人签署。</a:t>
            </a:r>
          </a:p>
          <a:p>
            <a:pPr eaLnBrk="1" hangingPunct="1"/>
            <a:endParaRPr lang="zh-CN" altLang="en-US" smtClean="0"/>
          </a:p>
        </p:txBody>
      </p:sp>
    </p:spTree>
    <p:extLst>
      <p:ext uri="{BB962C8B-B14F-4D97-AF65-F5344CB8AC3E}">
        <p14:creationId xmlns:p14="http://schemas.microsoft.com/office/powerpoint/2010/main" val="2239720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国际商事合同的成立</a:t>
            </a:r>
            <a:endParaRPr lang="zh-CN" altLang="en-US" smtClean="0">
              <a:ea typeface="方正书宋_GBK"/>
              <a:cs typeface="Times New Roman" panose="02020603050405020304" pitchFamily="18" charset="0"/>
            </a:endParaRPr>
          </a:p>
        </p:txBody>
      </p:sp>
      <p:sp>
        <p:nvSpPr>
          <p:cNvPr id="2969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三、对价</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对价的含义及其类型</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关于对价的基本规则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两种特殊债务安排允诺的对价规则</a:t>
            </a:r>
          </a:p>
          <a:p>
            <a:pPr eaLnBrk="1" hangingPunct="1"/>
            <a:endParaRPr lang="zh-CN" altLang="en-US" smtClean="0"/>
          </a:p>
        </p:txBody>
      </p:sp>
    </p:spTree>
    <p:extLst>
      <p:ext uri="{BB962C8B-B14F-4D97-AF65-F5344CB8AC3E}">
        <p14:creationId xmlns:p14="http://schemas.microsoft.com/office/powerpoint/2010/main" val="32202339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2374</Words>
  <Application>Microsoft Office PowerPoint</Application>
  <PresentationFormat>宽屏</PresentationFormat>
  <Paragraphs>136</Paragraphs>
  <Slides>22</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第一节　概述</vt:lpstr>
      <vt:lpstr>第一节　概述</vt:lpstr>
      <vt:lpstr>第二节　国际商事合同的成立</vt:lpstr>
      <vt:lpstr>第二节　国际商事合同的成立</vt:lpstr>
      <vt:lpstr>第二节　国际商事合同的成立</vt:lpstr>
      <vt:lpstr>第三节　当事人意思表示的真实性</vt:lpstr>
      <vt:lpstr>第三节　当事人意思表示的真实性</vt:lpstr>
      <vt:lpstr>第三节　当事人意思表示的真实性</vt:lpstr>
      <vt:lpstr>第三节　当事人意思表示的真实性</vt:lpstr>
      <vt:lpstr>第四节　合同的内容和形式</vt:lpstr>
      <vt:lpstr>第四节　合同的内容和形式</vt:lpstr>
      <vt:lpstr>第五节　合同的效力、履行和解除 </vt:lpstr>
      <vt:lpstr>第五节　合同的效力、履行和解除 </vt:lpstr>
      <vt:lpstr>第五节　合同的效力、履行和解除 </vt:lpstr>
      <vt:lpstr>第六节　违约的救济措施 </vt:lpstr>
      <vt:lpstr>第六节　违约的救济措施 </vt:lpstr>
      <vt:lpstr>第六节　违约的救济措施 </vt:lpstr>
      <vt:lpstr>第六节　违约的救济措施 </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2021-01-19T07:58:16Z</dcterms:created>
  <dcterms:modified xsi:type="dcterms:W3CDTF">2021-01-19T08:06:02Z</dcterms:modified>
</cp:coreProperties>
</file>