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58"/>
  </p:notesMasterIdLst>
  <p:sldIdLst>
    <p:sldId id="344" r:id="rId2"/>
    <p:sldId id="345" r:id="rId3"/>
    <p:sldId id="346" r:id="rId4"/>
    <p:sldId id="343" r:id="rId5"/>
    <p:sldId id="347" r:id="rId6"/>
    <p:sldId id="348" r:id="rId7"/>
    <p:sldId id="349" r:id="rId8"/>
    <p:sldId id="358" r:id="rId9"/>
    <p:sldId id="351" r:id="rId10"/>
    <p:sldId id="352" r:id="rId11"/>
    <p:sldId id="350" r:id="rId12"/>
    <p:sldId id="464" r:id="rId13"/>
    <p:sldId id="354" r:id="rId14"/>
    <p:sldId id="362" r:id="rId15"/>
    <p:sldId id="484" r:id="rId16"/>
    <p:sldId id="485" r:id="rId17"/>
    <p:sldId id="478" r:id="rId18"/>
    <p:sldId id="479" r:id="rId19"/>
    <p:sldId id="360" r:id="rId20"/>
    <p:sldId id="368" r:id="rId21"/>
    <p:sldId id="369" r:id="rId22"/>
    <p:sldId id="486" r:id="rId23"/>
    <p:sldId id="487" r:id="rId24"/>
    <p:sldId id="424" r:id="rId25"/>
    <p:sldId id="475" r:id="rId26"/>
    <p:sldId id="426" r:id="rId27"/>
    <p:sldId id="427" r:id="rId28"/>
    <p:sldId id="488" r:id="rId29"/>
    <p:sldId id="370" r:id="rId30"/>
    <p:sldId id="476" r:id="rId31"/>
    <p:sldId id="489" r:id="rId32"/>
    <p:sldId id="403" r:id="rId33"/>
    <p:sldId id="413" r:id="rId34"/>
    <p:sldId id="428" r:id="rId35"/>
    <p:sldId id="490" r:id="rId36"/>
    <p:sldId id="491" r:id="rId37"/>
    <p:sldId id="391" r:id="rId38"/>
    <p:sldId id="492" r:id="rId39"/>
    <p:sldId id="357" r:id="rId40"/>
    <p:sldId id="447" r:id="rId41"/>
    <p:sldId id="457" r:id="rId42"/>
    <p:sldId id="443" r:id="rId43"/>
    <p:sldId id="444" r:id="rId44"/>
    <p:sldId id="445" r:id="rId45"/>
    <p:sldId id="446" r:id="rId46"/>
    <p:sldId id="448" r:id="rId47"/>
    <p:sldId id="493" r:id="rId48"/>
    <p:sldId id="449" r:id="rId49"/>
    <p:sldId id="482" r:id="rId50"/>
    <p:sldId id="462" r:id="rId51"/>
    <p:sldId id="318" r:id="rId52"/>
    <p:sldId id="483" r:id="rId53"/>
    <p:sldId id="494" r:id="rId54"/>
    <p:sldId id="495" r:id="rId55"/>
    <p:sldId id="496" r:id="rId56"/>
    <p:sldId id="497" r:id="rId57"/>
  </p:sldIdLst>
  <p:sldSz cx="9144000" cy="6858000" type="screen4x3"/>
  <p:notesSz cx="9144000" cy="6858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C4F2"/>
    <a:srgbClr val="BBA3EB"/>
    <a:srgbClr val="A1C5E9"/>
    <a:srgbClr val="CCFFCC"/>
    <a:srgbClr val="EBFFEB"/>
    <a:srgbClr val="FFFFFF"/>
    <a:srgbClr val="CCFF99"/>
    <a:srgbClr val="FFFF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71" autoAdjust="0"/>
    <p:restoredTop sz="99503" autoAdjust="0"/>
  </p:normalViewPr>
  <p:slideViewPr>
    <p:cSldViewPr>
      <p:cViewPr varScale="1">
        <p:scale>
          <a:sx n="70" d="100"/>
          <a:sy n="70" d="100"/>
        </p:scale>
        <p:origin x="-124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73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2" d="100"/>
          <a:sy n="72" d="100"/>
        </p:scale>
        <p:origin x="-1980" y="-90"/>
      </p:cViewPr>
      <p:guideLst>
        <p:guide orient="horz" pos="2160"/>
        <p:guide pos="288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BB5CD11-4B7D-4ED6-AE74-ABED14962231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F68AB6BE-09CF-4480-964F-CC89794461A3}">
      <dgm:prSet custT="1"/>
      <dgm:spPr/>
      <dgm:t>
        <a:bodyPr/>
        <a:lstStyle/>
        <a:p>
          <a:pPr algn="ctr" rtl="0"/>
          <a:r>
            <a:rPr lang="zh-CN" sz="2800" b="1" dirty="0" smtClean="0">
              <a:solidFill>
                <a:schemeClr val="tx2">
                  <a:lumMod val="50000"/>
                </a:schemeClr>
              </a:solidFill>
            </a:rPr>
            <a:t>知识总结</a:t>
          </a:r>
          <a:r>
            <a:rPr lang="en-US" sz="2800" b="1" dirty="0" smtClean="0">
              <a:solidFill>
                <a:schemeClr val="tx2">
                  <a:lumMod val="50000"/>
                </a:schemeClr>
              </a:solidFill>
            </a:rPr>
            <a:t>3</a:t>
          </a:r>
          <a:r>
            <a:rPr lang="zh-CN" sz="1800" b="1" dirty="0" smtClean="0">
              <a:solidFill>
                <a:schemeClr val="tx2">
                  <a:lumMod val="50000"/>
                </a:schemeClr>
              </a:solidFill>
            </a:rPr>
            <a:t>：</a:t>
          </a:r>
          <a:endParaRPr lang="zh-CN" sz="1800" dirty="0">
            <a:solidFill>
              <a:schemeClr val="tx2">
                <a:lumMod val="50000"/>
              </a:schemeClr>
            </a:solidFill>
          </a:endParaRPr>
        </a:p>
      </dgm:t>
    </dgm:pt>
    <dgm:pt modelId="{B0513F88-1B56-476B-85E8-5D2FF7C64B46}" type="parTrans" cxnId="{D03C1B07-CC24-4AC3-B359-7DCF3D612083}">
      <dgm:prSet/>
      <dgm:spPr/>
      <dgm:t>
        <a:bodyPr/>
        <a:lstStyle/>
        <a:p>
          <a:endParaRPr lang="zh-CN" altLang="en-US"/>
        </a:p>
      </dgm:t>
    </dgm:pt>
    <dgm:pt modelId="{A6D6C7DE-1593-45DB-9DA1-53A8944B1131}" type="sibTrans" cxnId="{D03C1B07-CC24-4AC3-B359-7DCF3D612083}">
      <dgm:prSet/>
      <dgm:spPr/>
      <dgm:t>
        <a:bodyPr/>
        <a:lstStyle/>
        <a:p>
          <a:endParaRPr lang="zh-CN" altLang="en-US"/>
        </a:p>
      </dgm:t>
    </dgm:pt>
    <dgm:pt modelId="{796F2C6C-8E16-4FBC-A4D0-A8C0943716B1}">
      <dgm:prSet custT="1"/>
      <dgm:spPr/>
      <dgm:t>
        <a:bodyPr/>
        <a:lstStyle/>
        <a:p>
          <a:pPr rtl="0"/>
          <a:r>
            <a:rPr lang="zh-CN" sz="1800" b="1" dirty="0" smtClean="0">
              <a:latin typeface="黑体" pitchFamily="49" charset="-122"/>
              <a:ea typeface="黑体" pitchFamily="49" charset="-122"/>
            </a:rPr>
            <a:t>在任务</a:t>
          </a:r>
          <a:r>
            <a:rPr lang="en-US" sz="1800" b="1" dirty="0" smtClean="0">
              <a:latin typeface="黑体" pitchFamily="49" charset="-122"/>
              <a:ea typeface="黑体" pitchFamily="49" charset="-122"/>
            </a:rPr>
            <a:t>3</a:t>
          </a:r>
          <a:r>
            <a:rPr lang="zh-CN" sz="1800" b="1" dirty="0" smtClean="0">
              <a:latin typeface="黑体" pitchFamily="49" charset="-122"/>
              <a:ea typeface="黑体" pitchFamily="49" charset="-122"/>
            </a:rPr>
            <a:t>中曾经介绍过，触发器根据执行类型可以被分为</a:t>
          </a:r>
          <a:r>
            <a:rPr lang="en-US" sz="1800" b="1" dirty="0" smtClean="0">
              <a:latin typeface="黑体" pitchFamily="49" charset="-122"/>
              <a:ea typeface="黑体" pitchFamily="49" charset="-122"/>
            </a:rPr>
            <a:t>AFTER</a:t>
          </a:r>
          <a:r>
            <a:rPr lang="zh-CN" sz="1800" b="1" dirty="0" smtClean="0">
              <a:latin typeface="黑体" pitchFamily="49" charset="-122"/>
              <a:ea typeface="黑体" pitchFamily="49" charset="-122"/>
            </a:rPr>
            <a:t>触发器和</a:t>
          </a:r>
          <a:r>
            <a:rPr lang="en-US" sz="1800" b="1" dirty="0" smtClean="0">
              <a:latin typeface="黑体" pitchFamily="49" charset="-122"/>
              <a:ea typeface="黑体" pitchFamily="49" charset="-122"/>
            </a:rPr>
            <a:t>INSTEAD OF</a:t>
          </a:r>
          <a:r>
            <a:rPr lang="zh-CN" sz="1800" b="1" dirty="0" smtClean="0">
              <a:latin typeface="黑体" pitchFamily="49" charset="-122"/>
              <a:ea typeface="黑体" pitchFamily="49" charset="-122"/>
            </a:rPr>
            <a:t>触发器两种。当触发事件成功执行完之后，</a:t>
          </a:r>
          <a:r>
            <a:rPr lang="en-US" sz="1800" b="1" dirty="0" smtClean="0">
              <a:latin typeface="黑体" pitchFamily="49" charset="-122"/>
              <a:ea typeface="黑体" pitchFamily="49" charset="-122"/>
            </a:rPr>
            <a:t>AFTER</a:t>
          </a:r>
          <a:r>
            <a:rPr lang="zh-CN" sz="1800" b="1" dirty="0" smtClean="0">
              <a:latin typeface="黑体" pitchFamily="49" charset="-122"/>
              <a:ea typeface="黑体" pitchFamily="49" charset="-122"/>
            </a:rPr>
            <a:t>触发器才被激活执行。而</a:t>
          </a:r>
          <a:r>
            <a:rPr lang="en-US" sz="1800" b="1" dirty="0" smtClean="0">
              <a:latin typeface="黑体" pitchFamily="49" charset="-122"/>
              <a:ea typeface="黑体" pitchFamily="49" charset="-122"/>
            </a:rPr>
            <a:t>INSTEAD OF</a:t>
          </a:r>
          <a:r>
            <a:rPr lang="zh-CN" sz="1800" b="1" dirty="0" smtClean="0">
              <a:latin typeface="黑体" pitchFamily="49" charset="-122"/>
              <a:ea typeface="黑体" pitchFamily="49" charset="-122"/>
            </a:rPr>
            <a:t>触发器是在数据变动之前被触发，顾名思义，它的执行优先与数据变动，从而取代了变动数据的操作。例如本任务中</a:t>
          </a:r>
          <a:r>
            <a:rPr lang="en-US" sz="1800" b="1" dirty="0" smtClean="0">
              <a:latin typeface="黑体" pitchFamily="49" charset="-122"/>
              <a:ea typeface="黑体" pitchFamily="49" charset="-122"/>
            </a:rPr>
            <a:t>INSTEAD OF INSERT</a:t>
          </a:r>
          <a:r>
            <a:rPr lang="zh-CN" sz="1800" b="1" dirty="0" smtClean="0">
              <a:latin typeface="黑体" pitchFamily="49" charset="-122"/>
              <a:ea typeface="黑体" pitchFamily="49" charset="-122"/>
            </a:rPr>
            <a:t>类型触发器对数据表</a:t>
          </a:r>
          <a:r>
            <a:rPr lang="en-US" sz="1800" b="1" dirty="0" smtClean="0">
              <a:latin typeface="黑体" pitchFamily="49" charset="-122"/>
              <a:ea typeface="黑体" pitchFamily="49" charset="-122"/>
            </a:rPr>
            <a:t>Students</a:t>
          </a:r>
          <a:r>
            <a:rPr lang="zh-CN" sz="1800" b="1" dirty="0" smtClean="0">
              <a:latin typeface="黑体" pitchFamily="49" charset="-122"/>
              <a:ea typeface="黑体" pitchFamily="49" charset="-122"/>
            </a:rPr>
            <a:t>执行</a:t>
          </a:r>
          <a:r>
            <a:rPr lang="en-US" sz="1800" b="1" dirty="0" smtClean="0">
              <a:latin typeface="黑体" pitchFamily="49" charset="-122"/>
              <a:ea typeface="黑体" pitchFamily="49" charset="-122"/>
            </a:rPr>
            <a:t>INSERT</a:t>
          </a:r>
          <a:r>
            <a:rPr lang="zh-CN" sz="1800" b="1" dirty="0" smtClean="0">
              <a:latin typeface="黑体" pitchFamily="49" charset="-122"/>
              <a:ea typeface="黑体" pitchFamily="49" charset="-122"/>
            </a:rPr>
            <a:t>操作时，</a:t>
          </a:r>
          <a:r>
            <a:rPr lang="en-US" sz="1800" b="1" dirty="0" smtClean="0">
              <a:latin typeface="黑体" pitchFamily="49" charset="-122"/>
              <a:ea typeface="黑体" pitchFamily="49" charset="-122"/>
            </a:rPr>
            <a:t>INSERT</a:t>
          </a:r>
          <a:r>
            <a:rPr lang="zh-CN" sz="1800" b="1" dirty="0" smtClean="0">
              <a:latin typeface="黑体" pitchFamily="49" charset="-122"/>
              <a:ea typeface="黑体" pitchFamily="49" charset="-122"/>
            </a:rPr>
            <a:t>操作将不会被真正执行，该触发器中的语句将取代</a:t>
          </a:r>
          <a:r>
            <a:rPr lang="en-US" sz="1800" b="1" dirty="0" smtClean="0">
              <a:latin typeface="黑体" pitchFamily="49" charset="-122"/>
              <a:ea typeface="黑体" pitchFamily="49" charset="-122"/>
            </a:rPr>
            <a:t>INSERT</a:t>
          </a:r>
          <a:r>
            <a:rPr lang="zh-CN" sz="1800" b="1" dirty="0" smtClean="0">
              <a:latin typeface="黑体" pitchFamily="49" charset="-122"/>
              <a:ea typeface="黑体" pitchFamily="49" charset="-122"/>
            </a:rPr>
            <a:t>操作而被执行。在同一个数据表中，每个</a:t>
          </a:r>
          <a:r>
            <a:rPr lang="en-US" sz="1800" b="1" dirty="0" smtClean="0">
              <a:latin typeface="黑体" pitchFamily="49" charset="-122"/>
              <a:ea typeface="黑体" pitchFamily="49" charset="-122"/>
            </a:rPr>
            <a:t>INSERT</a:t>
          </a:r>
          <a:r>
            <a:rPr lang="zh-CN" sz="1800" b="1" dirty="0" smtClean="0">
              <a:latin typeface="黑体" pitchFamily="49" charset="-122"/>
              <a:ea typeface="黑体" pitchFamily="49" charset="-122"/>
            </a:rPr>
            <a:t>、</a:t>
          </a:r>
          <a:r>
            <a:rPr lang="en-US" sz="1800" b="1" dirty="0" smtClean="0">
              <a:latin typeface="黑体" pitchFamily="49" charset="-122"/>
              <a:ea typeface="黑体" pitchFamily="49" charset="-122"/>
            </a:rPr>
            <a:t>UPDATE</a:t>
          </a:r>
          <a:r>
            <a:rPr lang="zh-CN" sz="1800" b="1" dirty="0" smtClean="0">
              <a:latin typeface="黑体" pitchFamily="49" charset="-122"/>
              <a:ea typeface="黑体" pitchFamily="49" charset="-122"/>
            </a:rPr>
            <a:t>或</a:t>
          </a:r>
          <a:r>
            <a:rPr lang="en-US" sz="1800" b="1" dirty="0" smtClean="0">
              <a:latin typeface="黑体" pitchFamily="49" charset="-122"/>
              <a:ea typeface="黑体" pitchFamily="49" charset="-122"/>
            </a:rPr>
            <a:t>DELETE</a:t>
          </a:r>
          <a:r>
            <a:rPr lang="zh-CN" sz="1800" b="1" dirty="0" smtClean="0">
              <a:latin typeface="黑体" pitchFamily="49" charset="-122"/>
              <a:ea typeface="黑体" pitchFamily="49" charset="-122"/>
            </a:rPr>
            <a:t>语句最多可以定义一个</a:t>
          </a:r>
          <a:r>
            <a:rPr lang="en-US" sz="1800" b="1" dirty="0" smtClean="0">
              <a:latin typeface="黑体" pitchFamily="49" charset="-122"/>
              <a:ea typeface="黑体" pitchFamily="49" charset="-122"/>
            </a:rPr>
            <a:t>INSTEAD OF</a:t>
          </a:r>
          <a:r>
            <a:rPr lang="zh-CN" sz="1800" b="1" dirty="0" smtClean="0">
              <a:latin typeface="黑体" pitchFamily="49" charset="-122"/>
              <a:ea typeface="黑体" pitchFamily="49" charset="-122"/>
            </a:rPr>
            <a:t>触发器。</a:t>
          </a:r>
          <a:endParaRPr lang="zh-CN" sz="1800" dirty="0">
            <a:latin typeface="黑体" pitchFamily="49" charset="-122"/>
            <a:ea typeface="黑体" pitchFamily="49" charset="-122"/>
          </a:endParaRPr>
        </a:p>
      </dgm:t>
    </dgm:pt>
    <dgm:pt modelId="{47D3C949-C3EC-42C2-A7A5-565046122073}" type="parTrans" cxnId="{80C4345A-81EF-4DA0-948E-B539A6C82DD8}">
      <dgm:prSet/>
      <dgm:spPr/>
      <dgm:t>
        <a:bodyPr/>
        <a:lstStyle/>
        <a:p>
          <a:endParaRPr lang="zh-CN" altLang="en-US"/>
        </a:p>
      </dgm:t>
    </dgm:pt>
    <dgm:pt modelId="{3A65D9E1-FE22-48C8-9D4B-BF7F115B2027}" type="sibTrans" cxnId="{80C4345A-81EF-4DA0-948E-B539A6C82DD8}">
      <dgm:prSet/>
      <dgm:spPr/>
      <dgm:t>
        <a:bodyPr/>
        <a:lstStyle/>
        <a:p>
          <a:endParaRPr lang="zh-CN" altLang="en-US"/>
        </a:p>
      </dgm:t>
    </dgm:pt>
    <dgm:pt modelId="{4C2D76AD-A94F-4737-B3F6-2C0EC917E3AB}" type="pres">
      <dgm:prSet presAssocID="{9BB5CD11-4B7D-4ED6-AE74-ABED14962231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BF9E184-F8A6-4B4B-A732-221C8163A306}" type="pres">
      <dgm:prSet presAssocID="{F68AB6BE-09CF-4480-964F-CC89794461A3}" presName="circle1" presStyleLbl="node1" presStyleIdx="0" presStyleCnt="2"/>
      <dgm:spPr/>
    </dgm:pt>
    <dgm:pt modelId="{51EB660F-CC74-4A2E-943C-D6DCB3761007}" type="pres">
      <dgm:prSet presAssocID="{F68AB6BE-09CF-4480-964F-CC89794461A3}" presName="space" presStyleCnt="0"/>
      <dgm:spPr/>
    </dgm:pt>
    <dgm:pt modelId="{2D15AF48-31C6-4C0C-B75E-AFE29565F681}" type="pres">
      <dgm:prSet presAssocID="{F68AB6BE-09CF-4480-964F-CC89794461A3}" presName="rect1" presStyleLbl="alignAcc1" presStyleIdx="0" presStyleCnt="2" custScaleY="100000"/>
      <dgm:spPr/>
      <dgm:t>
        <a:bodyPr/>
        <a:lstStyle/>
        <a:p>
          <a:endParaRPr lang="zh-CN" altLang="en-US"/>
        </a:p>
      </dgm:t>
    </dgm:pt>
    <dgm:pt modelId="{C251B562-6172-4E4C-B99B-1817D40E5A4B}" type="pres">
      <dgm:prSet presAssocID="{796F2C6C-8E16-4FBC-A4D0-A8C0943716B1}" presName="vertSpace2" presStyleLbl="node1" presStyleIdx="0" presStyleCnt="2"/>
      <dgm:spPr/>
    </dgm:pt>
    <dgm:pt modelId="{788259CB-BD6E-4777-8757-31C5CA0BCCB4}" type="pres">
      <dgm:prSet presAssocID="{796F2C6C-8E16-4FBC-A4D0-A8C0943716B1}" presName="circle2" presStyleLbl="node1" presStyleIdx="1" presStyleCnt="2"/>
      <dgm:spPr/>
    </dgm:pt>
    <dgm:pt modelId="{4B59C324-563B-411C-ADC8-3C418CD213FE}" type="pres">
      <dgm:prSet presAssocID="{796F2C6C-8E16-4FBC-A4D0-A8C0943716B1}" presName="rect2" presStyleLbl="alignAcc1" presStyleIdx="1" presStyleCnt="2" custScaleX="129779" custScaleY="164925"/>
      <dgm:spPr/>
      <dgm:t>
        <a:bodyPr/>
        <a:lstStyle/>
        <a:p>
          <a:endParaRPr lang="zh-CN" altLang="en-US"/>
        </a:p>
      </dgm:t>
    </dgm:pt>
    <dgm:pt modelId="{975ED96D-5E7E-413C-8801-DE107F54FE64}" type="pres">
      <dgm:prSet presAssocID="{F68AB6BE-09CF-4480-964F-CC89794461A3}" presName="rect1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0266D5-5EE3-4B49-AE26-489465D45F05}" type="pres">
      <dgm:prSet presAssocID="{796F2C6C-8E16-4FBC-A4D0-A8C0943716B1}" presName="rect2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231D019-129A-40B3-8771-9D188F46BE8E}" type="presOf" srcId="{F68AB6BE-09CF-4480-964F-CC89794461A3}" destId="{2D15AF48-31C6-4C0C-B75E-AFE29565F681}" srcOrd="0" destOrd="0" presId="urn:microsoft.com/office/officeart/2005/8/layout/target3"/>
    <dgm:cxn modelId="{AF545682-435C-421E-A203-D3ED270B7A8D}" type="presOf" srcId="{F68AB6BE-09CF-4480-964F-CC89794461A3}" destId="{975ED96D-5E7E-413C-8801-DE107F54FE64}" srcOrd="1" destOrd="0" presId="urn:microsoft.com/office/officeart/2005/8/layout/target3"/>
    <dgm:cxn modelId="{D03C1B07-CC24-4AC3-B359-7DCF3D612083}" srcId="{9BB5CD11-4B7D-4ED6-AE74-ABED14962231}" destId="{F68AB6BE-09CF-4480-964F-CC89794461A3}" srcOrd="0" destOrd="0" parTransId="{B0513F88-1B56-476B-85E8-5D2FF7C64B46}" sibTransId="{A6D6C7DE-1593-45DB-9DA1-53A8944B1131}"/>
    <dgm:cxn modelId="{7B37D45B-0DC9-4A9B-8D8F-F54429B12F12}" type="presOf" srcId="{796F2C6C-8E16-4FBC-A4D0-A8C0943716B1}" destId="{4B59C324-563B-411C-ADC8-3C418CD213FE}" srcOrd="0" destOrd="0" presId="urn:microsoft.com/office/officeart/2005/8/layout/target3"/>
    <dgm:cxn modelId="{80C4345A-81EF-4DA0-948E-B539A6C82DD8}" srcId="{9BB5CD11-4B7D-4ED6-AE74-ABED14962231}" destId="{796F2C6C-8E16-4FBC-A4D0-A8C0943716B1}" srcOrd="1" destOrd="0" parTransId="{47D3C949-C3EC-42C2-A7A5-565046122073}" sibTransId="{3A65D9E1-FE22-48C8-9D4B-BF7F115B2027}"/>
    <dgm:cxn modelId="{E9A4F0B1-2401-495A-BC56-8EF8B8A3089D}" type="presOf" srcId="{9BB5CD11-4B7D-4ED6-AE74-ABED14962231}" destId="{4C2D76AD-A94F-4737-B3F6-2C0EC917E3AB}" srcOrd="0" destOrd="0" presId="urn:microsoft.com/office/officeart/2005/8/layout/target3"/>
    <dgm:cxn modelId="{18D6DBBE-7632-462D-9064-C0EBB2F18C5E}" type="presOf" srcId="{796F2C6C-8E16-4FBC-A4D0-A8C0943716B1}" destId="{010266D5-5EE3-4B49-AE26-489465D45F05}" srcOrd="1" destOrd="0" presId="urn:microsoft.com/office/officeart/2005/8/layout/target3"/>
    <dgm:cxn modelId="{64AE2390-8CE2-4F8E-9CDF-20F7C2DA2501}" type="presParOf" srcId="{4C2D76AD-A94F-4737-B3F6-2C0EC917E3AB}" destId="{8BF9E184-F8A6-4B4B-A732-221C8163A306}" srcOrd="0" destOrd="0" presId="urn:microsoft.com/office/officeart/2005/8/layout/target3"/>
    <dgm:cxn modelId="{E8394007-B176-4379-9022-35265E80690D}" type="presParOf" srcId="{4C2D76AD-A94F-4737-B3F6-2C0EC917E3AB}" destId="{51EB660F-CC74-4A2E-943C-D6DCB3761007}" srcOrd="1" destOrd="0" presId="urn:microsoft.com/office/officeart/2005/8/layout/target3"/>
    <dgm:cxn modelId="{7394AEE3-58DA-4CFA-A608-9631B59EF694}" type="presParOf" srcId="{4C2D76AD-A94F-4737-B3F6-2C0EC917E3AB}" destId="{2D15AF48-31C6-4C0C-B75E-AFE29565F681}" srcOrd="2" destOrd="0" presId="urn:microsoft.com/office/officeart/2005/8/layout/target3"/>
    <dgm:cxn modelId="{82DE9580-83DF-4CF9-9925-9F5C0333E8DC}" type="presParOf" srcId="{4C2D76AD-A94F-4737-B3F6-2C0EC917E3AB}" destId="{C251B562-6172-4E4C-B99B-1817D40E5A4B}" srcOrd="3" destOrd="0" presId="urn:microsoft.com/office/officeart/2005/8/layout/target3"/>
    <dgm:cxn modelId="{95B3ADF0-8FC5-4DD6-A9F6-226AA3CB26F1}" type="presParOf" srcId="{4C2D76AD-A94F-4737-B3F6-2C0EC917E3AB}" destId="{788259CB-BD6E-4777-8757-31C5CA0BCCB4}" srcOrd="4" destOrd="0" presId="urn:microsoft.com/office/officeart/2005/8/layout/target3"/>
    <dgm:cxn modelId="{326439B0-B45F-4978-B35E-72B334236000}" type="presParOf" srcId="{4C2D76AD-A94F-4737-B3F6-2C0EC917E3AB}" destId="{4B59C324-563B-411C-ADC8-3C418CD213FE}" srcOrd="5" destOrd="0" presId="urn:microsoft.com/office/officeart/2005/8/layout/target3"/>
    <dgm:cxn modelId="{E8E43A49-7490-4DE4-8D0C-EF760CB943E5}" type="presParOf" srcId="{4C2D76AD-A94F-4737-B3F6-2C0EC917E3AB}" destId="{975ED96D-5E7E-413C-8801-DE107F54FE64}" srcOrd="6" destOrd="0" presId="urn:microsoft.com/office/officeart/2005/8/layout/target3"/>
    <dgm:cxn modelId="{999142EC-56A7-4174-97AC-36245ADE2DA1}" type="presParOf" srcId="{4C2D76AD-A94F-4737-B3F6-2C0EC917E3AB}" destId="{010266D5-5EE3-4B49-AE26-489465D45F05}" srcOrd="7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79484" y="651391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ea typeface="宋体" pitchFamily="2" charset="-122"/>
              </a:defRPr>
            </a:lvl1pPr>
          </a:lstStyle>
          <a:p>
            <a:pPr>
              <a:defRPr/>
            </a:pPr>
            <a:fld id="{8D3E2896-2279-4A1A-BDE5-9E38F47EC22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557096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8"/>
          <p:cNvSpPr>
            <a:spLocks noChangeArrowheads="1"/>
          </p:cNvSpPr>
          <p:nvPr/>
        </p:nvSpPr>
        <p:spPr bwMode="gray">
          <a:xfrm>
            <a:off x="684213" y="333375"/>
            <a:ext cx="5905500" cy="5761038"/>
          </a:xfrm>
          <a:prstGeom prst="ellipse">
            <a:avLst/>
          </a:prstGeom>
          <a:gradFill rotWithShape="1">
            <a:gsLst>
              <a:gs pos="0">
                <a:schemeClr val="bg2">
                  <a:alpha val="48000"/>
                </a:schemeClr>
              </a:gs>
              <a:gs pos="100000">
                <a:schemeClr val="bg2">
                  <a:gamma/>
                  <a:tint val="0"/>
                  <a:invGamma/>
                  <a:alpha val="80000"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Rectangle 39"/>
          <p:cNvSpPr>
            <a:spLocks noChangeArrowheads="1"/>
          </p:cNvSpPr>
          <p:nvPr/>
        </p:nvSpPr>
        <p:spPr bwMode="ltGray">
          <a:xfrm>
            <a:off x="0" y="4437063"/>
            <a:ext cx="9144000" cy="1728787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Oval 40"/>
          <p:cNvSpPr>
            <a:spLocks noChangeArrowheads="1"/>
          </p:cNvSpPr>
          <p:nvPr/>
        </p:nvSpPr>
        <p:spPr bwMode="gray">
          <a:xfrm>
            <a:off x="971550" y="1628775"/>
            <a:ext cx="3529013" cy="3671888"/>
          </a:xfrm>
          <a:prstGeom prst="ellipse">
            <a:avLst/>
          </a:prstGeom>
          <a:gradFill flip="none" rotWithShape="1">
            <a:gsLst>
              <a:gs pos="0">
                <a:schemeClr val="accent2">
                  <a:shade val="30000"/>
                  <a:satMod val="115000"/>
                </a:schemeClr>
              </a:gs>
              <a:gs pos="50000">
                <a:schemeClr val="accent2">
                  <a:shade val="67500"/>
                  <a:satMod val="115000"/>
                </a:schemeClr>
              </a:gs>
              <a:gs pos="100000">
                <a:schemeClr val="accent2">
                  <a:shade val="100000"/>
                  <a:satMod val="115000"/>
                </a:schemeClr>
              </a:gs>
            </a:gsLst>
            <a:lin ang="5400000" scaled="1"/>
            <a:tileRect/>
          </a:gradFill>
          <a:ln w="38100">
            <a:solidFill>
              <a:schemeClr val="bg1"/>
            </a:solidFill>
            <a:round/>
            <a:headEnd/>
            <a:tailEnd/>
          </a:ln>
          <a:effectLst>
            <a:outerShdw dist="89803" dir="2700000" algn="ctr" rotWithShape="0">
              <a:srgbClr val="000000">
                <a:alpha val="19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Oval 43"/>
          <p:cNvSpPr>
            <a:spLocks noChangeArrowheads="1"/>
          </p:cNvSpPr>
          <p:nvPr/>
        </p:nvSpPr>
        <p:spPr bwMode="gray">
          <a:xfrm>
            <a:off x="4211638" y="2636838"/>
            <a:ext cx="1223962" cy="1223962"/>
          </a:xfrm>
          <a:prstGeom prst="ellipse">
            <a:avLst/>
          </a:prstGeom>
          <a:solidFill>
            <a:srgbClr val="1BABE5">
              <a:alpha val="10001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267200" y="1219200"/>
            <a:ext cx="4495800" cy="1752600"/>
          </a:xfrm>
        </p:spPr>
        <p:txBody>
          <a:bodyPr/>
          <a:lstStyle>
            <a:lvl1pPr algn="r">
              <a:defRPr sz="4000">
                <a:solidFill>
                  <a:schemeClr val="tx2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altLang="zh-CN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5486400"/>
            <a:ext cx="7620000" cy="304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单击此处编辑母版副标题样式</a:t>
            </a:r>
            <a:endParaRPr lang="en-US" altLang="zh-CN" dirty="0"/>
          </a:p>
        </p:txBody>
      </p:sp>
      <p:sp>
        <p:nvSpPr>
          <p:cNvPr id="1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581400" y="6400800"/>
            <a:ext cx="2209800" cy="244475"/>
          </a:xfrm>
          <a:prstGeom prst="rect">
            <a:avLst/>
          </a:prstGeom>
        </p:spPr>
        <p:txBody>
          <a:bodyPr/>
          <a:lstStyle>
            <a:lvl1pPr algn="ctr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5934075" y="6391275"/>
            <a:ext cx="2852767" cy="252435"/>
          </a:xfrm>
          <a:prstGeom prst="rect">
            <a:avLst/>
          </a:prstGeom>
        </p:spPr>
        <p:txBody>
          <a:bodyPr/>
          <a:lstStyle>
            <a:lvl1pPr>
              <a:defRPr sz="1200" b="1" i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zh-CN" altLang="en-US" dirty="0" smtClean="0"/>
              <a:t>计算机公共基础</a:t>
            </a:r>
            <a:endParaRPr lang="en-US" altLang="zh-CN" dirty="0"/>
          </a:p>
        </p:txBody>
      </p:sp>
      <p:sp>
        <p:nvSpPr>
          <p:cNvPr id="1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381000" y="6400800"/>
            <a:ext cx="2133600" cy="244475"/>
          </a:xfrm>
        </p:spPr>
        <p:txBody>
          <a:bodyPr/>
          <a:lstStyle>
            <a:lvl1pPr algn="l">
              <a:defRPr sz="1200"/>
            </a:lvl1pPr>
          </a:lstStyle>
          <a:p>
            <a:pPr>
              <a:defRPr/>
            </a:pPr>
            <a:fld id="{433BAFD5-2CE7-40F6-9B0C-8A7B47FEC7C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19111" y="2606052"/>
            <a:ext cx="2487133" cy="248713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44231" y="668151"/>
            <a:ext cx="840636" cy="84063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00265">
            <a:off x="768979" y="1819255"/>
            <a:ext cx="1361677" cy="1361676"/>
          </a:xfrm>
          <a:prstGeom prst="rect">
            <a:avLst/>
          </a:prstGeom>
        </p:spPr>
      </p:pic>
      <p:pic>
        <p:nvPicPr>
          <p:cNvPr id="19" name="Picture 2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1029" y="3497579"/>
            <a:ext cx="2002971" cy="1260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矩形 19"/>
          <p:cNvSpPr/>
          <p:nvPr userDrawn="1"/>
        </p:nvSpPr>
        <p:spPr>
          <a:xfrm>
            <a:off x="3926404" y="3715482"/>
            <a:ext cx="16081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SQL</a:t>
            </a:r>
            <a:endParaRPr lang="zh-CN" alt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553200" y="6553200"/>
            <a:ext cx="21336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 smtClean="0"/>
              <a:t>计算机公共基础</a:t>
            </a: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E4BC87-2322-4537-B8F4-9FE88774669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57975" y="609600"/>
            <a:ext cx="2066925" cy="5715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48375" cy="5715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553200" y="6553200"/>
            <a:ext cx="21336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 smtClean="0"/>
              <a:t>计算机公共基础</a:t>
            </a: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5C661A-7D1A-4102-8EAC-6DEB98011C8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8C6F607-F638-4FFD-AA04-6C561AD6835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SmartArt 占位符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188CDA5-8121-490B-936B-8AEA9D57C91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553200" y="6553200"/>
            <a:ext cx="21336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 smtClean="0"/>
              <a:t>计算机公共基础</a:t>
            </a: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DC11FF-0938-4A23-9A1D-50749828497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553200" y="6553200"/>
            <a:ext cx="21336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 smtClean="0"/>
              <a:t>计算机公共基础</a:t>
            </a: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A97145-69DA-4605-B420-C8A1E119E8B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76400"/>
            <a:ext cx="405765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67250" y="1676400"/>
            <a:ext cx="405765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553200" y="6553200"/>
            <a:ext cx="21336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 smtClean="0"/>
              <a:t>计算机公共基础</a:t>
            </a: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C5B2C9-A724-4804-8D38-B5614D11BFE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553200" y="6553200"/>
            <a:ext cx="21336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 smtClean="0"/>
              <a:t>计算机公共基础</a:t>
            </a:r>
            <a:endParaRPr lang="en-US" altLang="zh-CN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10CC5D-FEF4-43F2-A1CC-A8E8F641505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553200" y="6553200"/>
            <a:ext cx="21336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 smtClean="0"/>
              <a:t>计算机公共基础</a:t>
            </a: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1FA83A-FAA8-4821-ACE4-B661B604A71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553200" y="6553200"/>
            <a:ext cx="21336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 smtClean="0"/>
              <a:t>计算机公共基础</a:t>
            </a:r>
            <a:endParaRPr lang="en-US" altLang="zh-CN" dirty="0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B5166D-255D-4ECC-A1CA-4D53688093B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553200" y="6553200"/>
            <a:ext cx="21336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 smtClean="0"/>
              <a:t>计算机公共基础</a:t>
            </a: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F3F0FD-4A76-480B-9749-BB70B8C1FFA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553200" y="6553200"/>
            <a:ext cx="21336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 smtClean="0"/>
              <a:t>计算机公共基础</a:t>
            </a: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631E9C-1170-47C5-A336-4231CAB38C3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" name="Oval 105"/>
          <p:cNvSpPr>
            <a:spLocks noChangeArrowheads="1"/>
          </p:cNvSpPr>
          <p:nvPr/>
        </p:nvSpPr>
        <p:spPr bwMode="gray">
          <a:xfrm>
            <a:off x="179388" y="0"/>
            <a:ext cx="6804025" cy="6858000"/>
          </a:xfrm>
          <a:prstGeom prst="ellipse">
            <a:avLst/>
          </a:prstGeom>
          <a:gradFill rotWithShape="1">
            <a:gsLst>
              <a:gs pos="0">
                <a:schemeClr val="bg2">
                  <a:alpha val="44000"/>
                </a:schemeClr>
              </a:gs>
              <a:gs pos="100000">
                <a:schemeClr val="bg2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130" name="Rectangle 106"/>
          <p:cNvSpPr>
            <a:spLocks noChangeArrowheads="1"/>
          </p:cNvSpPr>
          <p:nvPr/>
        </p:nvSpPr>
        <p:spPr bwMode="gray">
          <a:xfrm>
            <a:off x="0" y="0"/>
            <a:ext cx="9144000" cy="11969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030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676400"/>
            <a:ext cx="82677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altLang="zh-CN" dirty="0" smtClean="0"/>
          </a:p>
        </p:txBody>
      </p:sp>
      <p:sp>
        <p:nvSpPr>
          <p:cNvPr id="2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4191000" y="6534150"/>
            <a:ext cx="8382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0">
                <a:ea typeface="宋体" pitchFamily="2" charset="-122"/>
              </a:defRPr>
            </a:lvl1pPr>
          </a:lstStyle>
          <a:p>
            <a:pPr>
              <a:defRPr/>
            </a:pPr>
            <a:fld id="{89606887-116E-4E0E-9425-0268C18C087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033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2234580" y="354805"/>
            <a:ext cx="4674840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  <a:endParaRPr lang="en-US" altLang="zh-CN" dirty="0" smtClean="0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963638">
            <a:off x="7758303" y="-83121"/>
            <a:ext cx="1363216" cy="13632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87054" y="-90626"/>
            <a:ext cx="1797224" cy="17972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8084" y="598487"/>
            <a:ext cx="859160" cy="8591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5" r:id="rId12"/>
    <p:sldLayoutId id="2147483717" r:id="rId13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Rockwell" pitchFamily="18" charset="0"/>
          <a:ea typeface="方正姚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Rockwell" pitchFamily="18" charset="0"/>
          <a:ea typeface="方正姚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Rockwell" pitchFamily="18" charset="0"/>
          <a:ea typeface="方正姚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Rockwell" pitchFamily="18" charset="0"/>
          <a:ea typeface="方正姚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v"/>
        <a:defRPr sz="1800" b="1">
          <a:solidFill>
            <a:schemeClr val="tx2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1800" b="1">
          <a:solidFill>
            <a:schemeClr val="tx2">
              <a:lumMod val="50000"/>
            </a:schemeClr>
          </a:solidFill>
          <a:latin typeface="黑体" pitchFamily="49" charset="-122"/>
          <a:ea typeface="黑体" pitchFamily="49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1800" b="1">
          <a:solidFill>
            <a:schemeClr val="tx2">
              <a:lumMod val="50000"/>
            </a:schemeClr>
          </a:solidFill>
          <a:latin typeface="黑体" pitchFamily="49" charset="-122"/>
          <a:ea typeface="黑体" pitchFamily="49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800" b="1">
          <a:solidFill>
            <a:schemeClr val="tx2">
              <a:lumMod val="50000"/>
            </a:schemeClr>
          </a:solidFill>
          <a:latin typeface="黑体" pitchFamily="49" charset="-122"/>
          <a:ea typeface="黑体" pitchFamily="49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800" b="1">
          <a:solidFill>
            <a:schemeClr val="tx2">
              <a:lumMod val="50000"/>
            </a:schemeClr>
          </a:solidFill>
          <a:latin typeface="黑体" pitchFamily="49" charset="-122"/>
          <a:ea typeface="黑体" pitchFamily="49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24172" y="1052736"/>
            <a:ext cx="6262670" cy="432048"/>
          </a:xfrm>
        </p:spPr>
        <p:txBody>
          <a:bodyPr/>
          <a:lstStyle/>
          <a:p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ea typeface="宋体" pitchFamily="2" charset="-122"/>
              </a:rPr>
              <a:t>学习情境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ea typeface="宋体" pitchFamily="2" charset="-122"/>
              </a:rPr>
              <a:t>11    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ea typeface="宋体" pitchFamily="2" charset="-122"/>
              </a:rPr>
              <a:t>建立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宋体" pitchFamily="2" charset="-122"/>
              </a:rPr>
              <a:t>触发器</a:t>
            </a:r>
            <a:br>
              <a:rPr lang="zh-CN" altLang="en-US" dirty="0">
                <a:solidFill>
                  <a:schemeClr val="tx2">
                    <a:lumMod val="50000"/>
                  </a:schemeClr>
                </a:solidFill>
                <a:ea typeface="宋体" pitchFamily="2" charset="-122"/>
              </a:rPr>
            </a:br>
            <a:endParaRPr lang="zh-CN" alt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3BAFD5-2CE7-40F6-9B0C-8A7B47FEC7CD}" type="slidenum">
              <a:rPr lang="en-US" altLang="zh-CN" smtClean="0"/>
              <a:pPr>
                <a:defRPr/>
              </a:pPr>
              <a:t>1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1</a:t>
            </a:r>
            <a:r>
              <a:rPr lang="zh-CN" altLang="en-US" dirty="0" smtClean="0"/>
              <a:t>（续）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10</a:t>
            </a:fld>
            <a:endParaRPr lang="en-US" altLang="zh-CN"/>
          </a:p>
        </p:txBody>
      </p:sp>
      <p:sp>
        <p:nvSpPr>
          <p:cNvPr id="6" name="AutoShape 2"/>
          <p:cNvSpPr>
            <a:spLocks noChangeArrowheads="1"/>
          </p:cNvSpPr>
          <p:nvPr/>
        </p:nvSpPr>
        <p:spPr bwMode="gray">
          <a:xfrm>
            <a:off x="2056598" y="1628657"/>
            <a:ext cx="6459564" cy="1477328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black">
          <a:xfrm>
            <a:off x="3049140" y="1870300"/>
            <a:ext cx="5095875" cy="9233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展开将要创建触发器的表“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Students”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，右键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单击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触发器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，再单击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新建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触发器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11.1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所示。</a:t>
            </a:r>
          </a:p>
        </p:txBody>
      </p:sp>
      <p:sp>
        <p:nvSpPr>
          <p:cNvPr id="8" name="AutoShape 4"/>
          <p:cNvSpPr>
            <a:spLocks noChangeArrowheads="1"/>
          </p:cNvSpPr>
          <p:nvPr/>
        </p:nvSpPr>
        <p:spPr bwMode="gray">
          <a:xfrm>
            <a:off x="2506648" y="2132549"/>
            <a:ext cx="533400" cy="381000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9" name="Picture 5" descr="DO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2200" y="1603326"/>
            <a:ext cx="1414448" cy="1414448"/>
          </a:xfrm>
          <a:prstGeom prst="rect">
            <a:avLst/>
          </a:prstGeom>
          <a:noFill/>
        </p:spPr>
      </p:pic>
      <p:sp>
        <p:nvSpPr>
          <p:cNvPr id="10" name="Text Box 7"/>
          <p:cNvSpPr txBox="1">
            <a:spLocks noChangeArrowheads="1"/>
          </p:cNvSpPr>
          <p:nvPr/>
        </p:nvSpPr>
        <p:spPr bwMode="black">
          <a:xfrm>
            <a:off x="955674" y="2131910"/>
            <a:ext cx="167005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dirty="0" smtClean="0"/>
              <a:t>步骤</a:t>
            </a:r>
            <a:r>
              <a:rPr lang="en-US" altLang="zh-CN" sz="2000" dirty="0" smtClean="0"/>
              <a:t>3</a:t>
            </a:r>
            <a:endParaRPr lang="en-US" altLang="zh-CN" sz="2000" b="1" dirty="0">
              <a:ea typeface="宋体" pitchFamily="2" charset="-122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213" t="35355" r="34604" b="17258"/>
          <a:stretch>
            <a:fillRect/>
          </a:stretch>
        </p:blipFill>
        <p:spPr bwMode="auto">
          <a:xfrm>
            <a:off x="1691680" y="3284984"/>
            <a:ext cx="4298965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8184" y="5157192"/>
            <a:ext cx="757311" cy="405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dirty="0"/>
              <a:t>任务</a:t>
            </a:r>
            <a:r>
              <a:rPr lang="en-US" altLang="zh-CN" sz="2400" dirty="0"/>
              <a:t>1</a:t>
            </a:r>
            <a:r>
              <a:rPr lang="zh-CN" altLang="en-US" sz="2400" dirty="0"/>
              <a:t>（续）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11</a:t>
            </a:fld>
            <a:endParaRPr lang="en-US" altLang="zh-CN"/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1357290" y="2928934"/>
            <a:ext cx="59436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gray">
          <a:xfrm>
            <a:off x="1976465" y="1285860"/>
            <a:ext cx="6453187" cy="1357322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" name="Text Box 3"/>
          <p:cNvSpPr txBox="1">
            <a:spLocks noChangeArrowheads="1"/>
          </p:cNvSpPr>
          <p:nvPr/>
        </p:nvSpPr>
        <p:spPr bwMode="black">
          <a:xfrm>
            <a:off x="3190379" y="1779855"/>
            <a:ext cx="5095875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在触发器模板中输入如下创建文本，如图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11.2</a:t>
            </a:r>
          </a:p>
        </p:txBody>
      </p:sp>
      <p:sp>
        <p:nvSpPr>
          <p:cNvPr id="23" name="AutoShape 4"/>
          <p:cNvSpPr>
            <a:spLocks noChangeArrowheads="1"/>
          </p:cNvSpPr>
          <p:nvPr/>
        </p:nvSpPr>
        <p:spPr bwMode="gray">
          <a:xfrm>
            <a:off x="2649551" y="1802584"/>
            <a:ext cx="533400" cy="381000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4" name="Picture 5" descr="DO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5103" y="1285860"/>
            <a:ext cx="1414448" cy="1414448"/>
          </a:xfrm>
          <a:prstGeom prst="rect">
            <a:avLst/>
          </a:prstGeom>
          <a:noFill/>
        </p:spPr>
      </p:pic>
      <p:sp>
        <p:nvSpPr>
          <p:cNvPr id="25" name="Text Box 7"/>
          <p:cNvSpPr txBox="1">
            <a:spLocks noChangeArrowheads="1"/>
          </p:cNvSpPr>
          <p:nvPr/>
        </p:nvSpPr>
        <p:spPr bwMode="black">
          <a:xfrm>
            <a:off x="1098577" y="1814444"/>
            <a:ext cx="167005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dirty="0" smtClean="0"/>
              <a:t>步骤</a:t>
            </a:r>
            <a:r>
              <a:rPr lang="en-US" altLang="zh-CN" sz="2000" dirty="0" smtClean="0"/>
              <a:t>4</a:t>
            </a:r>
            <a:endParaRPr lang="en-US" altLang="zh-CN" sz="2000" b="1" dirty="0">
              <a:ea typeface="宋体" pitchFamily="2" charset="-122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0000"/>
          <a:stretch/>
        </p:blipFill>
        <p:spPr bwMode="auto">
          <a:xfrm>
            <a:off x="5912542" y="2160083"/>
            <a:ext cx="2462459" cy="1183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2785882"/>
            <a:ext cx="5318499" cy="3955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矩形 4"/>
          <p:cNvSpPr>
            <a:spLocks noChangeArrowheads="1"/>
          </p:cNvSpPr>
          <p:nvPr/>
        </p:nvSpPr>
        <p:spPr bwMode="auto">
          <a:xfrm>
            <a:off x="6074075" y="5805264"/>
            <a:ext cx="9361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002060"/>
                </a:solidFill>
                <a:sym typeface="Arial" pitchFamily="34" charset="0"/>
              </a:rPr>
              <a:t>图</a:t>
            </a:r>
            <a:r>
              <a:rPr lang="en-US" dirty="0">
                <a:solidFill>
                  <a:srgbClr val="002060"/>
                </a:solidFill>
                <a:sym typeface="Arial" pitchFamily="34" charset="0"/>
              </a:rPr>
              <a:t>11.2</a:t>
            </a:r>
            <a:endParaRPr lang="zh-CN" altLang="en-US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/>
              <a:t>任务</a:t>
            </a:r>
            <a:r>
              <a:rPr lang="en-US" altLang="zh-CN" sz="2800" dirty="0"/>
              <a:t>1</a:t>
            </a:r>
            <a:r>
              <a:rPr lang="zh-CN" altLang="en-US" sz="2800" dirty="0"/>
              <a:t>（续）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4191000" y="6459562"/>
            <a:ext cx="838200" cy="261938"/>
          </a:xfrm>
        </p:spPr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12</a:t>
            </a:fld>
            <a:endParaRPr lang="en-US" altLang="zh-CN"/>
          </a:p>
        </p:txBody>
      </p:sp>
      <p:sp>
        <p:nvSpPr>
          <p:cNvPr id="6" name="AutoShape 2"/>
          <p:cNvSpPr>
            <a:spLocks noChangeArrowheads="1"/>
          </p:cNvSpPr>
          <p:nvPr/>
        </p:nvSpPr>
        <p:spPr bwMode="gray">
          <a:xfrm>
            <a:off x="1868676" y="1782068"/>
            <a:ext cx="6302478" cy="1330066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black">
          <a:xfrm>
            <a:off x="2592605" y="2123793"/>
            <a:ext cx="5589904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indent="0" eaLnBrk="1" hangingPunct="1"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查询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菜单上，单击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分析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，测试语法。</a:t>
            </a:r>
          </a:p>
          <a:p>
            <a:pPr marL="0" indent="0" eaLnBrk="1" hangingPunct="1">
              <a:buFont typeface="Wingdings" pitchFamily="2" charset="2"/>
              <a:buNone/>
            </a:pP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AutoShape 4"/>
          <p:cNvSpPr>
            <a:spLocks noChangeArrowheads="1"/>
          </p:cNvSpPr>
          <p:nvPr/>
        </p:nvSpPr>
        <p:spPr bwMode="gray">
          <a:xfrm>
            <a:off x="2091026" y="2281409"/>
            <a:ext cx="501579" cy="331383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9" name="Picture 5" descr="DO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3248" y="1782068"/>
            <a:ext cx="1330066" cy="1330066"/>
          </a:xfrm>
          <a:prstGeom prst="rect">
            <a:avLst/>
          </a:prstGeom>
          <a:noFill/>
        </p:spPr>
      </p:pic>
      <p:sp>
        <p:nvSpPr>
          <p:cNvPr id="10" name="Text Box 7"/>
          <p:cNvSpPr txBox="1">
            <a:spLocks noChangeArrowheads="1"/>
          </p:cNvSpPr>
          <p:nvPr/>
        </p:nvSpPr>
        <p:spPr bwMode="black">
          <a:xfrm>
            <a:off x="694923" y="2246904"/>
            <a:ext cx="157042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dirty="0" smtClean="0"/>
              <a:t>步骤</a:t>
            </a:r>
            <a:r>
              <a:rPr lang="en-US" altLang="zh-CN" sz="2000" dirty="0" smtClean="0"/>
              <a:t>5</a:t>
            </a:r>
            <a:endParaRPr lang="en-US" altLang="zh-CN" sz="2000" b="1" dirty="0">
              <a:ea typeface="宋体" pitchFamily="2" charset="-122"/>
            </a:endParaRPr>
          </a:p>
        </p:txBody>
      </p:sp>
      <p:sp>
        <p:nvSpPr>
          <p:cNvPr id="11" name="AutoShape 8"/>
          <p:cNvSpPr>
            <a:spLocks noChangeArrowheads="1"/>
          </p:cNvSpPr>
          <p:nvPr/>
        </p:nvSpPr>
        <p:spPr bwMode="gray">
          <a:xfrm>
            <a:off x="1880031" y="3351206"/>
            <a:ext cx="6302478" cy="1307205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black">
          <a:xfrm>
            <a:off x="2502553" y="3528069"/>
            <a:ext cx="5479484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indent="0" eaLnBrk="1" hangingPunct="1"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查询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菜单上，单击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执行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，创建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 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Students_trigger1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触发器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AutoShape 10"/>
          <p:cNvSpPr>
            <a:spLocks noChangeArrowheads="1"/>
          </p:cNvSpPr>
          <p:nvPr/>
        </p:nvSpPr>
        <p:spPr bwMode="gray">
          <a:xfrm>
            <a:off x="2018787" y="3804439"/>
            <a:ext cx="493112" cy="369961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4" name="Picture 11" descr="DP_circle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3858" y="3351207"/>
            <a:ext cx="1307205" cy="1307205"/>
          </a:xfrm>
          <a:prstGeom prst="rect">
            <a:avLst/>
          </a:prstGeom>
          <a:noFill/>
        </p:spPr>
      </p:pic>
      <p:sp>
        <p:nvSpPr>
          <p:cNvPr id="15" name="Text Box 12"/>
          <p:cNvSpPr txBox="1">
            <a:spLocks noChangeArrowheads="1"/>
          </p:cNvSpPr>
          <p:nvPr/>
        </p:nvSpPr>
        <p:spPr bwMode="black">
          <a:xfrm>
            <a:off x="681604" y="3804754"/>
            <a:ext cx="154391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dirty="0" smtClean="0"/>
              <a:t>步骤</a:t>
            </a:r>
            <a:r>
              <a:rPr lang="en-US" altLang="zh-CN" sz="2000" dirty="0" smtClean="0"/>
              <a:t>6</a:t>
            </a:r>
            <a:endParaRPr lang="en-US" altLang="zh-CN" sz="2000" b="1" dirty="0">
              <a:ea typeface="宋体" pitchFamily="2" charset="-122"/>
            </a:endParaRPr>
          </a:p>
        </p:txBody>
      </p:sp>
      <p:sp>
        <p:nvSpPr>
          <p:cNvPr id="16" name="AutoShape 8"/>
          <p:cNvSpPr>
            <a:spLocks noChangeArrowheads="1"/>
          </p:cNvSpPr>
          <p:nvPr/>
        </p:nvSpPr>
        <p:spPr bwMode="gray">
          <a:xfrm>
            <a:off x="1868676" y="4932118"/>
            <a:ext cx="6302478" cy="1235197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Text Box 9"/>
          <p:cNvSpPr txBox="1">
            <a:spLocks noChangeArrowheads="1"/>
          </p:cNvSpPr>
          <p:nvPr/>
        </p:nvSpPr>
        <p:spPr bwMode="black">
          <a:xfrm>
            <a:off x="2604153" y="5108980"/>
            <a:ext cx="5479484" cy="9233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indent="0" eaLnBrk="1" hangingPunct="1"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若要保存创建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Students_trigger1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触发器的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T-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 SQL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代码，在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文件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菜单上单击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保存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 输入新的文件名，再单击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保存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18" name="AutoShape 10"/>
          <p:cNvSpPr>
            <a:spLocks noChangeArrowheads="1"/>
          </p:cNvSpPr>
          <p:nvPr/>
        </p:nvSpPr>
        <p:spPr bwMode="gray">
          <a:xfrm>
            <a:off x="2111041" y="5385665"/>
            <a:ext cx="493112" cy="369961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9" name="Picture 11" descr="DP_circle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6530" y="4844957"/>
            <a:ext cx="1307205" cy="1307205"/>
          </a:xfrm>
          <a:prstGeom prst="rect">
            <a:avLst/>
          </a:prstGeom>
          <a:noFill/>
        </p:spPr>
      </p:pic>
      <p:sp>
        <p:nvSpPr>
          <p:cNvPr id="20" name="Text Box 12"/>
          <p:cNvSpPr txBox="1">
            <a:spLocks noChangeArrowheads="1"/>
          </p:cNvSpPr>
          <p:nvPr/>
        </p:nvSpPr>
        <p:spPr bwMode="black">
          <a:xfrm>
            <a:off x="681603" y="5298504"/>
            <a:ext cx="154391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dirty="0" smtClean="0"/>
              <a:t>步骤</a:t>
            </a:r>
            <a:r>
              <a:rPr lang="en-US" altLang="zh-CN" sz="2000" dirty="0" smtClean="0"/>
              <a:t>7</a:t>
            </a:r>
            <a:endParaRPr lang="en-US" altLang="zh-CN" sz="2000" b="1" dirty="0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5141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34580" y="354805"/>
            <a:ext cx="5505772" cy="487363"/>
          </a:xfrm>
        </p:spPr>
        <p:txBody>
          <a:bodyPr/>
          <a:lstStyle/>
          <a:p>
            <a:r>
              <a:rPr lang="zh-CN" altLang="en-US" sz="2400" dirty="0" smtClean="0"/>
              <a:t>任务</a:t>
            </a:r>
            <a:r>
              <a:rPr lang="en-US" altLang="zh-CN" sz="2400" dirty="0" smtClean="0"/>
              <a:t>2   </a:t>
            </a:r>
            <a:r>
              <a:rPr lang="zh-CN" altLang="en-US" sz="2400" dirty="0" smtClean="0"/>
              <a:t>使用</a:t>
            </a:r>
            <a:r>
              <a:rPr lang="en-US" altLang="zh-CN" sz="2400" dirty="0"/>
              <a:t>Management Studio</a:t>
            </a:r>
            <a:r>
              <a:rPr lang="zh-CN" altLang="en-US" sz="2400" dirty="0"/>
              <a:t>删除触发器  </a:t>
            </a:r>
            <a:r>
              <a:rPr lang="zh-CN" altLang="en-US" sz="2400" dirty="0" smtClean="0"/>
              <a:t>  </a:t>
            </a:r>
            <a:r>
              <a:rPr lang="en-US" altLang="zh-CN" sz="2400" dirty="0"/>
              <a:t>Student_trigger1</a:t>
            </a:r>
            <a:endParaRPr lang="zh-CN" altLang="en-US" sz="2400" dirty="0"/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1380190" y="3235933"/>
            <a:ext cx="6618917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0" name="Text Box 21"/>
          <p:cNvSpPr txBox="1">
            <a:spLocks noChangeArrowheads="1"/>
          </p:cNvSpPr>
          <p:nvPr/>
        </p:nvSpPr>
        <p:spPr bwMode="auto">
          <a:xfrm>
            <a:off x="1368068" y="2443845"/>
            <a:ext cx="65722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步骤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   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对象资源管理器中，展开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数据库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】|</a:t>
            </a:r>
          </a:p>
          <a:p>
            <a:pPr eaLnBrk="0" hangingPunct="0"/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【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Student】|【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】|【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Students】|【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触发器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20" name="Text Box 21"/>
          <p:cNvSpPr txBox="1">
            <a:spLocks noChangeArrowheads="1"/>
          </p:cNvSpPr>
          <p:nvPr/>
        </p:nvSpPr>
        <p:spPr bwMode="auto">
          <a:xfrm>
            <a:off x="1368068" y="3451957"/>
            <a:ext cx="65722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步骤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2   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右键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单击要删除的触发器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Student_trigger1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</a:t>
            </a:r>
          </a:p>
          <a:p>
            <a:pPr eaLnBrk="0" hangingPunct="0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 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再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单击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删除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按钮，即可删除触发器。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>
                <a:latin typeface="黑体" pitchFamily="49" charset="-122"/>
              </a:rPr>
              <a:t>任务</a:t>
            </a:r>
            <a:r>
              <a:rPr lang="en-US" altLang="zh-CN" sz="2800" dirty="0" smtClean="0">
                <a:latin typeface="黑体" pitchFamily="49" charset="-122"/>
              </a:rPr>
              <a:t>3</a:t>
            </a:r>
            <a:endParaRPr lang="en-US" altLang="zh-CN" sz="2800" b="0" dirty="0">
              <a:ea typeface="宋体" pitchFamily="2" charset="-122"/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341438" y="2235539"/>
            <a:ext cx="1724025" cy="482600"/>
            <a:chOff x="816" y="2966"/>
            <a:chExt cx="1440" cy="448"/>
          </a:xfrm>
        </p:grpSpPr>
        <p:sp>
          <p:nvSpPr>
            <p:cNvPr id="71684" name="Freeform 4"/>
            <p:cNvSpPr>
              <a:spLocks/>
            </p:cNvSpPr>
            <p:nvPr/>
          </p:nvSpPr>
          <p:spPr bwMode="gray">
            <a:xfrm>
              <a:off x="901" y="3224"/>
              <a:ext cx="1270" cy="190"/>
            </a:xfrm>
            <a:custGeom>
              <a:avLst/>
              <a:gdLst/>
              <a:ahLst/>
              <a:cxnLst>
                <a:cxn ang="0">
                  <a:pos x="1120" y="252"/>
                </a:cxn>
                <a:cxn ang="0">
                  <a:pos x="1116" y="250"/>
                </a:cxn>
                <a:cxn ang="0">
                  <a:pos x="1100" y="246"/>
                </a:cxn>
                <a:cxn ang="0">
                  <a:pos x="1074" y="240"/>
                </a:cxn>
                <a:cxn ang="0">
                  <a:pos x="1038" y="232"/>
                </a:cxn>
                <a:cxn ang="0">
                  <a:pos x="992" y="222"/>
                </a:cxn>
                <a:cxn ang="0">
                  <a:pos x="938" y="212"/>
                </a:cxn>
                <a:cxn ang="0">
                  <a:pos x="876" y="204"/>
                </a:cxn>
                <a:cxn ang="0">
                  <a:pos x="806" y="196"/>
                </a:cxn>
                <a:cxn ang="0">
                  <a:pos x="730" y="190"/>
                </a:cxn>
                <a:cxn ang="0">
                  <a:pos x="646" y="184"/>
                </a:cxn>
                <a:cxn ang="0">
                  <a:pos x="556" y="184"/>
                </a:cxn>
                <a:cxn ang="0">
                  <a:pos x="466" y="184"/>
                </a:cxn>
                <a:cxn ang="0">
                  <a:pos x="384" y="190"/>
                </a:cxn>
                <a:cxn ang="0">
                  <a:pos x="308" y="196"/>
                </a:cxn>
                <a:cxn ang="0">
                  <a:pos x="238" y="204"/>
                </a:cxn>
                <a:cxn ang="0">
                  <a:pos x="178" y="212"/>
                </a:cxn>
                <a:cxn ang="0">
                  <a:pos x="126" y="222"/>
                </a:cxn>
                <a:cxn ang="0">
                  <a:pos x="82" y="232"/>
                </a:cxn>
                <a:cxn ang="0">
                  <a:pos x="46" y="240"/>
                </a:cxn>
                <a:cxn ang="0">
                  <a:pos x="20" y="246"/>
                </a:cxn>
                <a:cxn ang="0">
                  <a:pos x="6" y="250"/>
                </a:cxn>
                <a:cxn ang="0">
                  <a:pos x="0" y="252"/>
                </a:cxn>
                <a:cxn ang="0">
                  <a:pos x="0" y="62"/>
                </a:cxn>
                <a:cxn ang="0">
                  <a:pos x="560" y="0"/>
                </a:cxn>
                <a:cxn ang="0">
                  <a:pos x="1120" y="62"/>
                </a:cxn>
                <a:cxn ang="0">
                  <a:pos x="1120" y="252"/>
                </a:cxn>
                <a:cxn ang="0">
                  <a:pos x="1120" y="252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685" name="Rectangle 5"/>
            <p:cNvSpPr>
              <a:spLocks noChangeArrowheads="1"/>
            </p:cNvSpPr>
            <p:nvPr/>
          </p:nvSpPr>
          <p:spPr bwMode="gray">
            <a:xfrm>
              <a:off x="816" y="2966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lang="zh-CN" altLang="en-US" b="1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ea typeface="宋体" pitchFamily="2" charset="-122"/>
                </a:rPr>
                <a:t>步骤 </a:t>
              </a:r>
              <a:r>
                <a:rPr lang="en-US" altLang="zh-CN" b="1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ea typeface="宋体" pitchFamily="2" charset="-122"/>
                </a:rPr>
                <a:t>1</a:t>
              </a:r>
              <a:endParaRPr lang="en-US" altLang="zh-CN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1336649" y="3450714"/>
            <a:ext cx="1724025" cy="482600"/>
            <a:chOff x="812" y="3033"/>
            <a:chExt cx="1440" cy="448"/>
          </a:xfrm>
        </p:grpSpPr>
        <p:sp>
          <p:nvSpPr>
            <p:cNvPr id="71687" name="Freeform 7"/>
            <p:cNvSpPr>
              <a:spLocks/>
            </p:cNvSpPr>
            <p:nvPr/>
          </p:nvSpPr>
          <p:spPr bwMode="gray">
            <a:xfrm>
              <a:off x="897" y="3291"/>
              <a:ext cx="1270" cy="190"/>
            </a:xfrm>
            <a:custGeom>
              <a:avLst/>
              <a:gdLst/>
              <a:ahLst/>
              <a:cxnLst>
                <a:cxn ang="0">
                  <a:pos x="1120" y="252"/>
                </a:cxn>
                <a:cxn ang="0">
                  <a:pos x="1116" y="250"/>
                </a:cxn>
                <a:cxn ang="0">
                  <a:pos x="1100" y="246"/>
                </a:cxn>
                <a:cxn ang="0">
                  <a:pos x="1074" y="240"/>
                </a:cxn>
                <a:cxn ang="0">
                  <a:pos x="1038" y="232"/>
                </a:cxn>
                <a:cxn ang="0">
                  <a:pos x="992" y="222"/>
                </a:cxn>
                <a:cxn ang="0">
                  <a:pos x="938" y="212"/>
                </a:cxn>
                <a:cxn ang="0">
                  <a:pos x="876" y="204"/>
                </a:cxn>
                <a:cxn ang="0">
                  <a:pos x="806" y="196"/>
                </a:cxn>
                <a:cxn ang="0">
                  <a:pos x="730" y="190"/>
                </a:cxn>
                <a:cxn ang="0">
                  <a:pos x="646" y="184"/>
                </a:cxn>
                <a:cxn ang="0">
                  <a:pos x="556" y="184"/>
                </a:cxn>
                <a:cxn ang="0">
                  <a:pos x="466" y="184"/>
                </a:cxn>
                <a:cxn ang="0">
                  <a:pos x="384" y="190"/>
                </a:cxn>
                <a:cxn ang="0">
                  <a:pos x="308" y="196"/>
                </a:cxn>
                <a:cxn ang="0">
                  <a:pos x="238" y="204"/>
                </a:cxn>
                <a:cxn ang="0">
                  <a:pos x="178" y="212"/>
                </a:cxn>
                <a:cxn ang="0">
                  <a:pos x="126" y="222"/>
                </a:cxn>
                <a:cxn ang="0">
                  <a:pos x="82" y="232"/>
                </a:cxn>
                <a:cxn ang="0">
                  <a:pos x="46" y="240"/>
                </a:cxn>
                <a:cxn ang="0">
                  <a:pos x="20" y="246"/>
                </a:cxn>
                <a:cxn ang="0">
                  <a:pos x="6" y="250"/>
                </a:cxn>
                <a:cxn ang="0">
                  <a:pos x="0" y="252"/>
                </a:cxn>
                <a:cxn ang="0">
                  <a:pos x="0" y="62"/>
                </a:cxn>
                <a:cxn ang="0">
                  <a:pos x="560" y="0"/>
                </a:cxn>
                <a:cxn ang="0">
                  <a:pos x="1120" y="62"/>
                </a:cxn>
                <a:cxn ang="0">
                  <a:pos x="1120" y="252"/>
                </a:cxn>
                <a:cxn ang="0">
                  <a:pos x="1120" y="252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688" name="Rectangle 8"/>
            <p:cNvSpPr>
              <a:spLocks noChangeArrowheads="1"/>
            </p:cNvSpPr>
            <p:nvPr/>
          </p:nvSpPr>
          <p:spPr bwMode="gray">
            <a:xfrm>
              <a:off x="812" y="3033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tint val="51373"/>
                    <a:invGamma/>
                  </a:schemeClr>
                </a:gs>
                <a:gs pos="100000">
                  <a:schemeClr val="accent2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lang="zh-CN" altLang="en-US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步骤 </a:t>
              </a:r>
              <a:r>
                <a:rPr lang="en-US" altLang="zh-CN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2</a:t>
              </a:r>
              <a:endParaRPr lang="en-US" altLang="zh-CN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</a:endParaRPr>
            </a:p>
          </p:txBody>
        </p:sp>
      </p:grpSp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1352213" y="4528002"/>
            <a:ext cx="1724025" cy="482600"/>
            <a:chOff x="825" y="2972"/>
            <a:chExt cx="1440" cy="448"/>
          </a:xfrm>
        </p:grpSpPr>
        <p:sp>
          <p:nvSpPr>
            <p:cNvPr id="71690" name="Freeform 10"/>
            <p:cNvSpPr>
              <a:spLocks/>
            </p:cNvSpPr>
            <p:nvPr/>
          </p:nvSpPr>
          <p:spPr bwMode="gray">
            <a:xfrm>
              <a:off x="910" y="3230"/>
              <a:ext cx="1270" cy="190"/>
            </a:xfrm>
            <a:custGeom>
              <a:avLst/>
              <a:gdLst/>
              <a:ahLst/>
              <a:cxnLst>
                <a:cxn ang="0">
                  <a:pos x="1120" y="252"/>
                </a:cxn>
                <a:cxn ang="0">
                  <a:pos x="1116" y="250"/>
                </a:cxn>
                <a:cxn ang="0">
                  <a:pos x="1100" y="246"/>
                </a:cxn>
                <a:cxn ang="0">
                  <a:pos x="1074" y="240"/>
                </a:cxn>
                <a:cxn ang="0">
                  <a:pos x="1038" y="232"/>
                </a:cxn>
                <a:cxn ang="0">
                  <a:pos x="992" y="222"/>
                </a:cxn>
                <a:cxn ang="0">
                  <a:pos x="938" y="212"/>
                </a:cxn>
                <a:cxn ang="0">
                  <a:pos x="876" y="204"/>
                </a:cxn>
                <a:cxn ang="0">
                  <a:pos x="806" y="196"/>
                </a:cxn>
                <a:cxn ang="0">
                  <a:pos x="730" y="190"/>
                </a:cxn>
                <a:cxn ang="0">
                  <a:pos x="646" y="184"/>
                </a:cxn>
                <a:cxn ang="0">
                  <a:pos x="556" y="184"/>
                </a:cxn>
                <a:cxn ang="0">
                  <a:pos x="466" y="184"/>
                </a:cxn>
                <a:cxn ang="0">
                  <a:pos x="384" y="190"/>
                </a:cxn>
                <a:cxn ang="0">
                  <a:pos x="308" y="196"/>
                </a:cxn>
                <a:cxn ang="0">
                  <a:pos x="238" y="204"/>
                </a:cxn>
                <a:cxn ang="0">
                  <a:pos x="178" y="212"/>
                </a:cxn>
                <a:cxn ang="0">
                  <a:pos x="126" y="222"/>
                </a:cxn>
                <a:cxn ang="0">
                  <a:pos x="82" y="232"/>
                </a:cxn>
                <a:cxn ang="0">
                  <a:pos x="46" y="240"/>
                </a:cxn>
                <a:cxn ang="0">
                  <a:pos x="20" y="246"/>
                </a:cxn>
                <a:cxn ang="0">
                  <a:pos x="6" y="250"/>
                </a:cxn>
                <a:cxn ang="0">
                  <a:pos x="0" y="252"/>
                </a:cxn>
                <a:cxn ang="0">
                  <a:pos x="0" y="62"/>
                </a:cxn>
                <a:cxn ang="0">
                  <a:pos x="560" y="0"/>
                </a:cxn>
                <a:cxn ang="0">
                  <a:pos x="1120" y="62"/>
                </a:cxn>
                <a:cxn ang="0">
                  <a:pos x="1120" y="252"/>
                </a:cxn>
                <a:cxn ang="0">
                  <a:pos x="1120" y="252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691" name="Rectangle 11"/>
            <p:cNvSpPr>
              <a:spLocks noChangeArrowheads="1"/>
            </p:cNvSpPr>
            <p:nvPr/>
          </p:nvSpPr>
          <p:spPr bwMode="gray">
            <a:xfrm>
              <a:off x="825" y="2972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tint val="36471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lang="zh-CN" altLang="en-US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步骤 </a:t>
              </a:r>
              <a:r>
                <a:rPr lang="en-US" altLang="zh-CN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3</a:t>
              </a:r>
              <a:endParaRPr lang="en-US" altLang="zh-CN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</a:endParaRPr>
            </a:p>
          </p:txBody>
        </p:sp>
      </p:grpSp>
      <p:cxnSp>
        <p:nvCxnSpPr>
          <p:cNvPr id="71695" name="AutoShape 15"/>
          <p:cNvCxnSpPr>
            <a:cxnSpLocks noChangeShapeType="1"/>
          </p:cNvCxnSpPr>
          <p:nvPr/>
        </p:nvCxnSpPr>
        <p:spPr bwMode="gray">
          <a:xfrm>
            <a:off x="2198688" y="1949448"/>
            <a:ext cx="4762" cy="1143000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</p:spPr>
      </p:cxnSp>
      <p:cxnSp>
        <p:nvCxnSpPr>
          <p:cNvPr id="71696" name="AutoShape 16"/>
          <p:cNvCxnSpPr>
            <a:cxnSpLocks noChangeShapeType="1"/>
          </p:cNvCxnSpPr>
          <p:nvPr/>
        </p:nvCxnSpPr>
        <p:spPr bwMode="gray">
          <a:xfrm>
            <a:off x="2198688" y="3092448"/>
            <a:ext cx="0" cy="1139313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</p:spPr>
      </p:cxnSp>
      <p:cxnSp>
        <p:nvCxnSpPr>
          <p:cNvPr id="71697" name="AutoShape 17"/>
          <p:cNvCxnSpPr>
            <a:cxnSpLocks noChangeShapeType="1"/>
          </p:cNvCxnSpPr>
          <p:nvPr/>
        </p:nvCxnSpPr>
        <p:spPr bwMode="gray">
          <a:xfrm flipH="1">
            <a:off x="2198661" y="4231762"/>
            <a:ext cx="4789" cy="1429486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</p:spPr>
      </p:cxnSp>
      <p:sp>
        <p:nvSpPr>
          <p:cNvPr id="71698" name="Line 18"/>
          <p:cNvSpPr>
            <a:spLocks noChangeShapeType="1"/>
          </p:cNvSpPr>
          <p:nvPr/>
        </p:nvSpPr>
        <p:spPr bwMode="auto">
          <a:xfrm>
            <a:off x="2214546" y="3068540"/>
            <a:ext cx="3293558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1699" name="Line 19"/>
          <p:cNvSpPr>
            <a:spLocks noChangeShapeType="1"/>
          </p:cNvSpPr>
          <p:nvPr/>
        </p:nvSpPr>
        <p:spPr bwMode="auto">
          <a:xfrm>
            <a:off x="2239938" y="4231761"/>
            <a:ext cx="59595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1700" name="Line 20"/>
          <p:cNvSpPr>
            <a:spLocks noChangeShapeType="1"/>
          </p:cNvSpPr>
          <p:nvPr/>
        </p:nvSpPr>
        <p:spPr bwMode="auto">
          <a:xfrm flipV="1">
            <a:off x="2260611" y="5661248"/>
            <a:ext cx="5943600" cy="3175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1701" name="Text Box 21"/>
          <p:cNvSpPr txBox="1">
            <a:spLocks noChangeArrowheads="1"/>
          </p:cNvSpPr>
          <p:nvPr/>
        </p:nvSpPr>
        <p:spPr bwMode="auto">
          <a:xfrm>
            <a:off x="3214678" y="2124049"/>
            <a:ext cx="482884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新建查询文件</a:t>
            </a:r>
          </a:p>
        </p:txBody>
      </p:sp>
      <p:sp>
        <p:nvSpPr>
          <p:cNvPr id="71702" name="Text Box 22"/>
          <p:cNvSpPr txBox="1">
            <a:spLocks noChangeArrowheads="1"/>
          </p:cNvSpPr>
          <p:nvPr/>
        </p:nvSpPr>
        <p:spPr bwMode="auto">
          <a:xfrm>
            <a:off x="3268012" y="3200725"/>
            <a:ext cx="2393173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输入如下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T-SQL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语句创建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Students_trigger1</a:t>
            </a:r>
          </a:p>
          <a:p>
            <a:pPr eaLnBrk="0" hangingPunct="0"/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触发器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71703" name="Text Box 23"/>
          <p:cNvSpPr txBox="1">
            <a:spLocks noChangeArrowheads="1"/>
          </p:cNvSpPr>
          <p:nvPr/>
        </p:nvSpPr>
        <p:spPr bwMode="auto">
          <a:xfrm>
            <a:off x="3257179" y="4528002"/>
            <a:ext cx="478634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新建查询文件，输入如下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T-SQL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语句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测试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Students_trigger1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触发器，运行结果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11.3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所示</a:t>
            </a: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7232"/>
          <a:stretch/>
        </p:blipFill>
        <p:spPr bwMode="auto">
          <a:xfrm>
            <a:off x="5674618" y="2311074"/>
            <a:ext cx="3079378" cy="1656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黑体" pitchFamily="49" charset="-122"/>
              </a:rPr>
              <a:t>任务</a:t>
            </a:r>
            <a:r>
              <a:rPr lang="en-US" altLang="zh-CN" dirty="0" smtClean="0">
                <a:latin typeface="黑体" pitchFamily="49" charset="-122"/>
              </a:rPr>
              <a:t>3</a:t>
            </a:r>
            <a:r>
              <a:rPr lang="zh-CN" altLang="en-US" dirty="0" smtClean="0">
                <a:latin typeface="黑体" pitchFamily="49" charset="-122"/>
              </a:rPr>
              <a:t>（续）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15</a:t>
            </a:fld>
            <a:endParaRPr lang="en-US" altLang="zh-CN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644169"/>
            <a:ext cx="5722268" cy="171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5108" y="3501008"/>
            <a:ext cx="6395492" cy="2551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6019800" y="5956301"/>
            <a:ext cx="854075" cy="369887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002060"/>
                </a:solidFill>
                <a:sym typeface="Arial" pitchFamily="34" charset="0"/>
              </a:rPr>
              <a:t>图</a:t>
            </a:r>
            <a:r>
              <a:rPr lang="en-US" b="1" dirty="0">
                <a:solidFill>
                  <a:srgbClr val="002060"/>
                </a:solidFill>
                <a:sym typeface="Arial" pitchFamily="34" charset="0"/>
              </a:rPr>
              <a:t>11.3</a:t>
            </a:r>
            <a:endParaRPr lang="zh-CN" alt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51000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>
                <a:latin typeface="黑体" pitchFamily="49" charset="-122"/>
              </a:rPr>
              <a:t>任务</a:t>
            </a:r>
            <a:r>
              <a:rPr lang="en-US" altLang="zh-CN" sz="2800" dirty="0" smtClean="0">
                <a:latin typeface="黑体" pitchFamily="49" charset="-122"/>
              </a:rPr>
              <a:t>3</a:t>
            </a:r>
            <a:r>
              <a:rPr lang="zh-CN" altLang="en-US" sz="2800" dirty="0" smtClean="0">
                <a:latin typeface="黑体" pitchFamily="49" charset="-122"/>
              </a:rPr>
              <a:t>（续）</a:t>
            </a:r>
            <a:endParaRPr lang="en-US" altLang="zh-CN" sz="2800" b="0" dirty="0">
              <a:ea typeface="宋体" pitchFamily="2" charset="-122"/>
            </a:endParaRPr>
          </a:p>
        </p:txBody>
      </p:sp>
      <p:sp>
        <p:nvSpPr>
          <p:cNvPr id="71699" name="Line 19"/>
          <p:cNvSpPr>
            <a:spLocks noChangeShapeType="1"/>
          </p:cNvSpPr>
          <p:nvPr/>
        </p:nvSpPr>
        <p:spPr bwMode="auto">
          <a:xfrm>
            <a:off x="1108964" y="4509120"/>
            <a:ext cx="6791304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1700" name="Line 20"/>
          <p:cNvSpPr>
            <a:spLocks noChangeShapeType="1"/>
          </p:cNvSpPr>
          <p:nvPr/>
        </p:nvSpPr>
        <p:spPr bwMode="auto">
          <a:xfrm flipV="1">
            <a:off x="1108964" y="6021288"/>
            <a:ext cx="6775404" cy="3175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1701" name="Text Box 21"/>
          <p:cNvSpPr txBox="1">
            <a:spLocks noChangeArrowheads="1"/>
          </p:cNvSpPr>
          <p:nvPr/>
        </p:nvSpPr>
        <p:spPr bwMode="auto">
          <a:xfrm>
            <a:off x="1475656" y="1715225"/>
            <a:ext cx="6408712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知识总结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： </a:t>
            </a:r>
          </a:p>
          <a:p>
            <a:pPr eaLnBrk="0" hangingPunct="0"/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eaLnBrk="0" hangingPunct="0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触发器（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Trigger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）是一种特殊类型的存储过程，它不同于学习情境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10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介绍的一般存储过程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eaLnBrk="0" hangingPunct="0"/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一般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存储过程通过存储过程名称被直接调用，而触发器主要是通过事件进行触发而被执行的，本任务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中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Students_trigger1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触发器就是通过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INSERT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事件进行触发而被执行的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eaLnBrk="0" hangingPunct="0"/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触发器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是一个功能强大的工具，它与表紧密相连，在表中数据发生变化时自动强制执行。</a:t>
            </a:r>
          </a:p>
        </p:txBody>
      </p:sp>
      <p:sp>
        <p:nvSpPr>
          <p:cNvPr id="71703" name="Text Box 23"/>
          <p:cNvSpPr txBox="1">
            <a:spLocks noChangeArrowheads="1"/>
          </p:cNvSpPr>
          <p:nvPr/>
        </p:nvSpPr>
        <p:spPr bwMode="auto">
          <a:xfrm>
            <a:off x="1365833" y="4704109"/>
            <a:ext cx="331417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创建触发器的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T-SQL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语句如下：</a:t>
            </a: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7223"/>
          <a:stretch/>
        </p:blipFill>
        <p:spPr bwMode="auto">
          <a:xfrm>
            <a:off x="4710390" y="4878395"/>
            <a:ext cx="2611704" cy="1051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0563950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6"/>
          <p:cNvGrpSpPr>
            <a:grpSpLocks/>
          </p:cNvGrpSpPr>
          <p:nvPr/>
        </p:nvGrpSpPr>
        <p:grpSpPr bwMode="auto">
          <a:xfrm>
            <a:off x="1258147" y="4473170"/>
            <a:ext cx="7072362" cy="927805"/>
            <a:chOff x="4320" y="1152"/>
            <a:chExt cx="414" cy="402"/>
          </a:xfrm>
          <a:solidFill>
            <a:schemeClr val="bg2">
              <a:lumMod val="60000"/>
              <a:lumOff val="40000"/>
            </a:schemeClr>
          </a:solidFill>
        </p:grpSpPr>
        <p:sp>
          <p:nvSpPr>
            <p:cNvPr id="25" name="AutoShape 7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pFill/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" name="Freeform 8"/>
            <p:cNvSpPr>
              <a:spLocks/>
            </p:cNvSpPr>
            <p:nvPr/>
          </p:nvSpPr>
          <p:spPr bwMode="lt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" name="Group 6"/>
          <p:cNvGrpSpPr>
            <a:grpSpLocks/>
          </p:cNvGrpSpPr>
          <p:nvPr/>
        </p:nvGrpSpPr>
        <p:grpSpPr bwMode="auto">
          <a:xfrm>
            <a:off x="1174315" y="2138489"/>
            <a:ext cx="7072362" cy="1794567"/>
            <a:chOff x="4320" y="1152"/>
            <a:chExt cx="414" cy="402"/>
          </a:xfrm>
          <a:solidFill>
            <a:srgbClr val="D3C4F2"/>
          </a:solidFill>
        </p:grpSpPr>
        <p:sp>
          <p:nvSpPr>
            <p:cNvPr id="21" name="AutoShape 7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pFill/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" name="Freeform 8"/>
            <p:cNvSpPr>
              <a:spLocks/>
            </p:cNvSpPr>
            <p:nvPr/>
          </p:nvSpPr>
          <p:spPr bwMode="lt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 smtClean="0"/>
              <a:t>任务</a:t>
            </a:r>
            <a:r>
              <a:rPr lang="en-US" altLang="zh-CN" sz="2800" dirty="0" smtClean="0"/>
              <a:t>3    </a:t>
            </a:r>
            <a:r>
              <a:rPr lang="en-US" altLang="zh-CN" sz="2800" dirty="0"/>
              <a:t>(</a:t>
            </a:r>
            <a:r>
              <a:rPr lang="zh-CN" altLang="en-US" sz="2800" dirty="0"/>
              <a:t>续</a:t>
            </a:r>
            <a:r>
              <a:rPr lang="en-US" altLang="zh-CN" sz="2800" dirty="0"/>
              <a:t>)</a:t>
            </a:r>
            <a:endParaRPr lang="zh-CN" altLang="en-US" sz="28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17</a:t>
            </a:fld>
            <a:endParaRPr lang="en-US" altLang="zh-CN"/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1433457" y="4580785"/>
            <a:ext cx="6813220" cy="494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dirty="0" err="1">
                <a:solidFill>
                  <a:schemeClr val="tx2">
                    <a:lumMod val="50000"/>
                  </a:schemeClr>
                </a:solidFill>
              </a:rPr>
              <a:t>table_name</a:t>
            </a:r>
            <a:r>
              <a:rPr lang="zh-CN" altLang="en-US" sz="2000" dirty="0">
                <a:solidFill>
                  <a:schemeClr val="tx2">
                    <a:lumMod val="50000"/>
                  </a:schemeClr>
                </a:solidFill>
              </a:rPr>
              <a:t>：指定与所创建的触发器关联的数据表；</a:t>
            </a:r>
          </a:p>
        </p:txBody>
      </p:sp>
      <p:sp>
        <p:nvSpPr>
          <p:cNvPr id="19" name="Line 5"/>
          <p:cNvSpPr>
            <a:spLocks noChangeShapeType="1"/>
          </p:cNvSpPr>
          <p:nvPr/>
        </p:nvSpPr>
        <p:spPr bwMode="black">
          <a:xfrm flipV="1">
            <a:off x="1464053" y="4221088"/>
            <a:ext cx="6504010" cy="45719"/>
          </a:xfrm>
          <a:prstGeom prst="line">
            <a:avLst/>
          </a:prstGeom>
          <a:noFill/>
          <a:ln w="9525">
            <a:solidFill>
              <a:schemeClr val="tx2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4069" y="1734177"/>
            <a:ext cx="6879752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9263" lvl="0" indent="-449263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  <a:buFont typeface="Wingdings" pitchFamily="2" charset="2"/>
              <a:buChar char="¯"/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参数说明如下：</a:t>
            </a:r>
            <a:endParaRPr lang="en-US" altLang="zh-CN" sz="2400" b="0" kern="0" dirty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67945" y="2254963"/>
            <a:ext cx="6776579" cy="1405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2000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trigger_name</a:t>
            </a:r>
            <a:r>
              <a:rPr lang="zh-CN" altLang="en-US" sz="200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：指定将要创建的触发器的名称。触发器的名称必须符合标识符命名规则，且触发器的名称必须在数据库中唯一；</a:t>
            </a:r>
          </a:p>
        </p:txBody>
      </p:sp>
    </p:spTree>
    <p:extLst>
      <p:ext uri="{BB962C8B-B14F-4D97-AF65-F5344CB8AC3E}">
        <p14:creationId xmlns:p14="http://schemas.microsoft.com/office/powerpoint/2010/main" xmlns="" val="639632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6"/>
          <p:cNvGrpSpPr>
            <a:grpSpLocks/>
          </p:cNvGrpSpPr>
          <p:nvPr/>
        </p:nvGrpSpPr>
        <p:grpSpPr bwMode="auto">
          <a:xfrm>
            <a:off x="1227536" y="3590838"/>
            <a:ext cx="7197328" cy="2335396"/>
            <a:chOff x="4320" y="1152"/>
            <a:chExt cx="414" cy="402"/>
          </a:xfrm>
          <a:solidFill>
            <a:schemeClr val="bg2">
              <a:lumMod val="60000"/>
              <a:lumOff val="40000"/>
            </a:schemeClr>
          </a:solidFill>
        </p:grpSpPr>
        <p:sp>
          <p:nvSpPr>
            <p:cNvPr id="25" name="AutoShape 7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pFill/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" name="Freeform 8"/>
            <p:cNvSpPr>
              <a:spLocks/>
            </p:cNvSpPr>
            <p:nvPr/>
          </p:nvSpPr>
          <p:spPr bwMode="lt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" name="Group 6"/>
          <p:cNvGrpSpPr>
            <a:grpSpLocks/>
          </p:cNvGrpSpPr>
          <p:nvPr/>
        </p:nvGrpSpPr>
        <p:grpSpPr bwMode="auto">
          <a:xfrm>
            <a:off x="1180724" y="1628800"/>
            <a:ext cx="7072362" cy="1368152"/>
            <a:chOff x="4320" y="1152"/>
            <a:chExt cx="414" cy="402"/>
          </a:xfrm>
          <a:solidFill>
            <a:srgbClr val="D3C4F2"/>
          </a:solidFill>
        </p:grpSpPr>
        <p:sp>
          <p:nvSpPr>
            <p:cNvPr id="21" name="AutoShape 7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pFill/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" name="Freeform 8"/>
            <p:cNvSpPr>
              <a:spLocks/>
            </p:cNvSpPr>
            <p:nvPr/>
          </p:nvSpPr>
          <p:spPr bwMode="lt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 smtClean="0"/>
              <a:t>任务</a:t>
            </a:r>
            <a:r>
              <a:rPr lang="en-US" altLang="zh-CN" sz="2800" dirty="0" smtClean="0"/>
              <a:t>3    </a:t>
            </a:r>
            <a:r>
              <a:rPr lang="en-US" altLang="zh-CN" sz="2800" dirty="0"/>
              <a:t>(</a:t>
            </a:r>
            <a:r>
              <a:rPr lang="zh-CN" altLang="en-US" sz="2800" dirty="0"/>
              <a:t>续</a:t>
            </a:r>
            <a:r>
              <a:rPr lang="en-US" altLang="zh-CN" sz="2800" dirty="0"/>
              <a:t>)</a:t>
            </a:r>
            <a:endParaRPr lang="zh-CN" altLang="en-US" sz="28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18</a:t>
            </a:fld>
            <a:endParaRPr lang="en-US" altLang="zh-CN"/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1439866" y="3665929"/>
            <a:ext cx="6813220" cy="218521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chemeClr val="tx2">
                    <a:lumMod val="50000"/>
                  </a:schemeClr>
                </a:solidFill>
              </a:rPr>
              <a:t>*</a:t>
            </a:r>
            <a:r>
              <a:rPr lang="en-US" altLang="zh-CN" sz="2000" dirty="0" smtClean="0">
                <a:solidFill>
                  <a:schemeClr val="tx2">
                    <a:lumMod val="50000"/>
                  </a:schemeClr>
                </a:solidFill>
              </a:rPr>
              <a:t>AFTER</a:t>
            </a:r>
            <a:r>
              <a:rPr lang="zh-CN" altLang="en-US" sz="2000" dirty="0">
                <a:solidFill>
                  <a:schemeClr val="tx2">
                    <a:lumMod val="50000"/>
                  </a:schemeClr>
                </a:solidFill>
              </a:rPr>
              <a:t>触发器只有在激活它的语句执行完后才被启用。例如，在</a:t>
            </a:r>
            <a:r>
              <a:rPr lang="en-US" altLang="zh-CN" sz="2000" dirty="0">
                <a:solidFill>
                  <a:schemeClr val="tx2">
                    <a:lumMod val="50000"/>
                  </a:schemeClr>
                </a:solidFill>
              </a:rPr>
              <a:t>INSERT</a:t>
            </a:r>
            <a:r>
              <a:rPr lang="zh-CN" altLang="en-US" sz="2000" dirty="0">
                <a:solidFill>
                  <a:schemeClr val="tx2">
                    <a:lumMod val="50000"/>
                  </a:schemeClr>
                </a:solidFill>
              </a:rPr>
              <a:t>语句中，只有在</a:t>
            </a:r>
            <a:r>
              <a:rPr lang="en-US" altLang="zh-CN" sz="2000" dirty="0">
                <a:solidFill>
                  <a:schemeClr val="tx2">
                    <a:lumMod val="50000"/>
                  </a:schemeClr>
                </a:solidFill>
              </a:rPr>
              <a:t>INSERT</a:t>
            </a:r>
            <a:r>
              <a:rPr lang="zh-CN" altLang="en-US" sz="2000" dirty="0">
                <a:solidFill>
                  <a:schemeClr val="tx2">
                    <a:lumMod val="50000"/>
                  </a:schemeClr>
                </a:solidFill>
              </a:rPr>
              <a:t>语句执行完之后，触发器才被激活执行。如果</a:t>
            </a:r>
            <a:r>
              <a:rPr lang="en-US" altLang="zh-CN" sz="2000" dirty="0">
                <a:solidFill>
                  <a:schemeClr val="tx2">
                    <a:lumMod val="50000"/>
                  </a:schemeClr>
                </a:solidFill>
              </a:rPr>
              <a:t>INSERT</a:t>
            </a:r>
            <a:r>
              <a:rPr lang="zh-CN" altLang="en-US" sz="2000" dirty="0">
                <a:solidFill>
                  <a:schemeClr val="tx2">
                    <a:lumMod val="50000"/>
                  </a:schemeClr>
                </a:solidFill>
              </a:rPr>
              <a:t>语句执行失败，则</a:t>
            </a:r>
            <a:r>
              <a:rPr lang="en-US" altLang="zh-CN" sz="2000" dirty="0">
                <a:solidFill>
                  <a:schemeClr val="tx2">
                    <a:lumMod val="50000"/>
                  </a:schemeClr>
                </a:solidFill>
              </a:rPr>
              <a:t>AFTER</a:t>
            </a:r>
            <a:r>
              <a:rPr lang="zh-CN" altLang="en-US" sz="2000" dirty="0">
                <a:solidFill>
                  <a:schemeClr val="tx2">
                    <a:lumMod val="50000"/>
                  </a:schemeClr>
                </a:solidFill>
              </a:rPr>
              <a:t>触发器不会被激活。在同一个数据表中可以创建多个</a:t>
            </a:r>
            <a:r>
              <a:rPr lang="en-US" altLang="zh-CN" sz="2000" dirty="0">
                <a:solidFill>
                  <a:schemeClr val="tx2">
                    <a:lumMod val="50000"/>
                  </a:schemeClr>
                </a:solidFill>
              </a:rPr>
              <a:t>AFTER</a:t>
            </a:r>
            <a:r>
              <a:rPr lang="zh-CN" altLang="en-US" sz="2000" dirty="0">
                <a:solidFill>
                  <a:schemeClr val="tx2">
                    <a:lumMod val="50000"/>
                  </a:schemeClr>
                </a:solidFill>
              </a:rPr>
              <a:t>触发器。如果指定</a:t>
            </a:r>
            <a:r>
              <a:rPr lang="en-US" altLang="zh-CN" sz="2000" dirty="0">
                <a:solidFill>
                  <a:schemeClr val="tx2">
                    <a:lumMod val="50000"/>
                  </a:schemeClr>
                </a:solidFill>
              </a:rPr>
              <a:t>FOR</a:t>
            </a:r>
            <a:r>
              <a:rPr lang="zh-CN" altLang="en-US" sz="2000" dirty="0">
                <a:solidFill>
                  <a:schemeClr val="tx2">
                    <a:lumMod val="50000"/>
                  </a:schemeClr>
                </a:solidFill>
              </a:rPr>
              <a:t>或者</a:t>
            </a:r>
            <a:r>
              <a:rPr lang="en-US" altLang="zh-CN" sz="2000" dirty="0">
                <a:solidFill>
                  <a:schemeClr val="tx2">
                    <a:lumMod val="50000"/>
                  </a:schemeClr>
                </a:solidFill>
              </a:rPr>
              <a:t>AFTER</a:t>
            </a:r>
            <a:r>
              <a:rPr lang="zh-CN" altLang="en-US" sz="2000" dirty="0">
                <a:solidFill>
                  <a:schemeClr val="tx2">
                    <a:lumMod val="50000"/>
                  </a:schemeClr>
                </a:solidFill>
              </a:rPr>
              <a:t>关键字，则创建</a:t>
            </a:r>
            <a:r>
              <a:rPr lang="en-US" altLang="zh-CN" sz="2000" dirty="0">
                <a:solidFill>
                  <a:schemeClr val="tx2">
                    <a:lumMod val="50000"/>
                  </a:schemeClr>
                </a:solidFill>
              </a:rPr>
              <a:t>AFTER</a:t>
            </a:r>
            <a:r>
              <a:rPr lang="zh-CN" altLang="en-US" sz="2000" dirty="0">
                <a:solidFill>
                  <a:schemeClr val="tx2">
                    <a:lumMod val="50000"/>
                  </a:schemeClr>
                </a:solidFill>
              </a:rPr>
              <a:t>类型触发器。</a:t>
            </a:r>
          </a:p>
        </p:txBody>
      </p:sp>
      <p:sp>
        <p:nvSpPr>
          <p:cNvPr id="19" name="Line 5"/>
          <p:cNvSpPr>
            <a:spLocks noChangeShapeType="1"/>
          </p:cNvSpPr>
          <p:nvPr/>
        </p:nvSpPr>
        <p:spPr bwMode="black">
          <a:xfrm flipV="1">
            <a:off x="1501541" y="3356992"/>
            <a:ext cx="6504010" cy="45719"/>
          </a:xfrm>
          <a:prstGeom prst="line">
            <a:avLst/>
          </a:prstGeom>
          <a:noFill/>
          <a:ln w="9525">
            <a:solidFill>
              <a:schemeClr val="tx2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92675" y="1742464"/>
            <a:ext cx="6776579" cy="943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200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FOR|AFTER</a:t>
            </a:r>
            <a:r>
              <a:rPr lang="zh-CN" altLang="en-US" sz="200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：指定触发器的类型。触发器根据执行类型可以被分为</a:t>
            </a:r>
            <a:r>
              <a:rPr lang="en-US" altLang="zh-CN" sz="200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AFTER</a:t>
            </a:r>
            <a:r>
              <a:rPr lang="zh-CN" altLang="en-US" sz="200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触发器和</a:t>
            </a:r>
            <a:r>
              <a:rPr lang="en-US" altLang="zh-CN" sz="200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INSTEAD OF</a:t>
            </a:r>
            <a:r>
              <a:rPr lang="zh-CN" altLang="en-US" sz="200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触发器。</a:t>
            </a:r>
          </a:p>
        </p:txBody>
      </p:sp>
    </p:spTree>
    <p:extLst>
      <p:ext uri="{BB962C8B-B14F-4D97-AF65-F5344CB8AC3E}">
        <p14:creationId xmlns:p14="http://schemas.microsoft.com/office/powerpoint/2010/main" xmlns="" val="1354397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>
                <a:latin typeface="黑体" pitchFamily="49" charset="-122"/>
              </a:rPr>
              <a:t>任务</a:t>
            </a:r>
            <a:r>
              <a:rPr lang="en-US" altLang="zh-CN" sz="2800" dirty="0" smtClean="0">
                <a:latin typeface="黑体" pitchFamily="49" charset="-122"/>
              </a:rPr>
              <a:t>4   </a:t>
            </a:r>
            <a:r>
              <a:rPr lang="zh-CN" altLang="en-US" sz="2800" dirty="0" smtClean="0">
                <a:latin typeface="黑体" pitchFamily="49" charset="-122"/>
              </a:rPr>
              <a:t>使用</a:t>
            </a:r>
            <a:r>
              <a:rPr lang="en-US" altLang="zh-CN" sz="2800" dirty="0">
                <a:latin typeface="黑体" pitchFamily="49" charset="-122"/>
              </a:rPr>
              <a:t>T-SQL</a:t>
            </a:r>
            <a:r>
              <a:rPr lang="zh-CN" altLang="en-US" sz="2800" dirty="0">
                <a:latin typeface="黑体" pitchFamily="49" charset="-122"/>
              </a:rPr>
              <a:t>语句删除</a:t>
            </a:r>
            <a:r>
              <a:rPr lang="en-US" altLang="zh-CN" sz="2800" dirty="0">
                <a:latin typeface="黑体" pitchFamily="49" charset="-122"/>
              </a:rPr>
              <a:t>Student_trigger1</a:t>
            </a:r>
            <a:r>
              <a:rPr lang="zh-CN" altLang="en-US" sz="2800" dirty="0">
                <a:latin typeface="黑体" pitchFamily="49" charset="-122"/>
              </a:rPr>
              <a:t>触发器</a:t>
            </a:r>
            <a:endParaRPr lang="zh-CN" altLang="en-US" sz="2800" dirty="0"/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1358615" y="2492896"/>
            <a:ext cx="6775472" cy="45719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0" name="Text Box 21"/>
          <p:cNvSpPr txBox="1">
            <a:spLocks noChangeArrowheads="1"/>
          </p:cNvSpPr>
          <p:nvPr/>
        </p:nvSpPr>
        <p:spPr bwMode="auto">
          <a:xfrm>
            <a:off x="1357290" y="1890504"/>
            <a:ext cx="65722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步骤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   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新建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查询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文件。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Line 18"/>
          <p:cNvSpPr>
            <a:spLocks noChangeShapeType="1"/>
          </p:cNvSpPr>
          <p:nvPr/>
        </p:nvSpPr>
        <p:spPr bwMode="auto">
          <a:xfrm>
            <a:off x="1357290" y="3789040"/>
            <a:ext cx="3142702" cy="22859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zh-CN" altLang="en-US" b="0" dirty="0"/>
          </a:p>
        </p:txBody>
      </p:sp>
      <p:sp>
        <p:nvSpPr>
          <p:cNvPr id="5" name="矩形 4"/>
          <p:cNvSpPr/>
          <p:nvPr/>
        </p:nvSpPr>
        <p:spPr>
          <a:xfrm>
            <a:off x="1358615" y="2673786"/>
            <a:ext cx="314137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步骤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2   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输入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如下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T-SQL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语句删除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Students_trigger1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触发器：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0697"/>
          <a:stretch/>
        </p:blipFill>
        <p:spPr bwMode="auto">
          <a:xfrm>
            <a:off x="4947631" y="2793424"/>
            <a:ext cx="3144826" cy="1092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Box 21"/>
          <p:cNvSpPr txBox="1">
            <a:spLocks noChangeArrowheads="1"/>
          </p:cNvSpPr>
          <p:nvPr/>
        </p:nvSpPr>
        <p:spPr bwMode="auto">
          <a:xfrm>
            <a:off x="1362063" y="3886388"/>
            <a:ext cx="227728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步骤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3   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执行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语句。</a:t>
            </a:r>
          </a:p>
        </p:txBody>
      </p: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1338199" y="4351536"/>
            <a:ext cx="6775472" cy="45719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38199" y="4540384"/>
            <a:ext cx="6754258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spcBef>
                <a:spcPct val="20000"/>
              </a:spcBef>
            </a:pP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知识总结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：</a:t>
            </a:r>
            <a:endParaRPr lang="en-US" altLang="zh-CN" dirty="0">
              <a:solidFill>
                <a:srgbClr val="002060"/>
              </a:solidFill>
              <a:latin typeface="黑体" pitchFamily="49" charset="-122"/>
              <a:ea typeface="黑体" pitchFamily="49" charset="-122"/>
              <a:sym typeface="Arial" pitchFamily="34" charset="0"/>
            </a:endParaRPr>
          </a:p>
          <a:p>
            <a:pPr eaLnBrk="1" hangingPunct="1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DROP TRIGGER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语句可以从数据库中删除触发器。语法格式如下：</a:t>
            </a:r>
            <a:endParaRPr lang="en-US" altLang="zh-CN" dirty="0">
              <a:solidFill>
                <a:srgbClr val="002060"/>
              </a:solidFill>
              <a:latin typeface="黑体" pitchFamily="49" charset="-122"/>
              <a:ea typeface="黑体" pitchFamily="49" charset="-122"/>
              <a:sym typeface="Arial" pitchFamily="34" charset="0"/>
            </a:endParaRPr>
          </a:p>
          <a:p>
            <a:pPr eaLnBrk="1" hangingPunct="1">
              <a:spcBef>
                <a:spcPct val="20000"/>
              </a:spcBef>
              <a:buFont typeface="Arial" pitchFamily="34" charset="0"/>
              <a:buChar char="•"/>
            </a:pPr>
            <a:endParaRPr lang="en-US" altLang="zh-CN" dirty="0">
              <a:solidFill>
                <a:srgbClr val="002060"/>
              </a:solidFill>
              <a:latin typeface="黑体" pitchFamily="49" charset="-122"/>
              <a:ea typeface="黑体" pitchFamily="49" charset="-122"/>
              <a:sym typeface="Arial" pitchFamily="34" charset="0"/>
            </a:endParaRPr>
          </a:p>
          <a:p>
            <a:pPr eaLnBrk="1" hangingPunct="1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其中，</a:t>
            </a:r>
            <a:r>
              <a:rPr lang="en-US" altLang="zh-CN" dirty="0" err="1">
                <a:solidFill>
                  <a:srgbClr val="002060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trigger_name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是触发器名称，该语句可以同时删除多个触发器。</a:t>
            </a:r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" r="45371"/>
          <a:stretch/>
        </p:blipFill>
        <p:spPr bwMode="auto">
          <a:xfrm>
            <a:off x="1682004" y="5212108"/>
            <a:ext cx="391468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情境描述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  <p:sp>
        <p:nvSpPr>
          <p:cNvPr id="6" name="AutoShape 2"/>
          <p:cNvSpPr>
            <a:spLocks noChangeArrowheads="1"/>
          </p:cNvSpPr>
          <p:nvPr/>
        </p:nvSpPr>
        <p:spPr bwMode="gray">
          <a:xfrm>
            <a:off x="2152172" y="1847217"/>
            <a:ext cx="6532778" cy="3670016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black">
          <a:xfrm>
            <a:off x="2793015" y="2251064"/>
            <a:ext cx="4981653" cy="2862322"/>
          </a:xfrm>
          <a:prstGeom prst="rect">
            <a:avLst/>
          </a:prstGeom>
          <a:noFill/>
          <a:ln w="9525" algn="ctr">
            <a:solidFill>
              <a:schemeClr val="tx1"/>
            </a:solidFill>
            <a:prstDash val="dashDot"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0"/>
            <a:r>
              <a:rPr lang="zh-CN" altLang="en-US" sz="2000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学生信息管理系统的数据库中，涉及到很多张表，每一张表中的数据都会定期接受一定数量的修改，而且数据库中的每一张表都不是独立存在的，表和表之间存在一定的联系，一张表数据的更新会涉及到另外一张或多张数据的改动，这样就给日常数据管理带来一定的麻烦，为此小王为该数据库创建</a:t>
            </a:r>
          </a:p>
          <a:p>
            <a:pPr lvl="0"/>
            <a:r>
              <a:rPr lang="zh-CN" altLang="en-US" sz="2000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了一些触发器。</a:t>
            </a: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gray">
          <a:xfrm>
            <a:off x="2407787" y="3647827"/>
            <a:ext cx="352654" cy="274471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2" name="Picture 5" descr="DO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0748" y="2996952"/>
            <a:ext cx="1688828" cy="1688828"/>
          </a:xfrm>
          <a:prstGeom prst="rect">
            <a:avLst/>
          </a:prstGeom>
          <a:noFill/>
        </p:spPr>
      </p:pic>
      <p:sp>
        <p:nvSpPr>
          <p:cNvPr id="13" name="Text Box 7"/>
          <p:cNvSpPr txBox="1">
            <a:spLocks noChangeArrowheads="1"/>
          </p:cNvSpPr>
          <p:nvPr/>
        </p:nvSpPr>
        <p:spPr bwMode="black">
          <a:xfrm>
            <a:off x="910750" y="3614487"/>
            <a:ext cx="1241422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 smtClean="0"/>
              <a:t>情境描述</a:t>
            </a:r>
            <a:endParaRPr lang="en-US" altLang="zh-CN" sz="2000" b="1" dirty="0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84400" y="548680"/>
            <a:ext cx="6019800" cy="487363"/>
          </a:xfrm>
        </p:spPr>
        <p:txBody>
          <a:bodyPr/>
          <a:lstStyle/>
          <a:p>
            <a:r>
              <a:rPr lang="zh-CN" altLang="en-US" sz="2800" dirty="0">
                <a:latin typeface="黑体" pitchFamily="49" charset="-122"/>
              </a:rPr>
              <a:t>任务</a:t>
            </a:r>
            <a:r>
              <a:rPr lang="en-US" altLang="zh-CN" sz="2800" dirty="0" smtClean="0">
                <a:latin typeface="黑体" pitchFamily="49" charset="-122"/>
              </a:rPr>
              <a:t>5</a:t>
            </a:r>
            <a:endParaRPr lang="zh-CN" altLang="en-US" sz="2800" dirty="0"/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1250929" y="2588446"/>
            <a:ext cx="6775472" cy="45719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0" name="Text Box 21"/>
          <p:cNvSpPr txBox="1">
            <a:spLocks noChangeArrowheads="1"/>
          </p:cNvSpPr>
          <p:nvPr/>
        </p:nvSpPr>
        <p:spPr bwMode="auto">
          <a:xfrm>
            <a:off x="1352517" y="1988840"/>
            <a:ext cx="6572296" cy="369332"/>
          </a:xfrm>
          <a:prstGeom prst="rect">
            <a:avLst/>
          </a:prstGeom>
          <a:noFill/>
          <a:ln w="19050">
            <a:solidFill>
              <a:schemeClr val="tx2"/>
            </a:solidFill>
            <a:miter lim="8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步骤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   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新建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查询文件。</a:t>
            </a:r>
          </a:p>
        </p:txBody>
      </p:sp>
      <p:sp>
        <p:nvSpPr>
          <p:cNvPr id="11" name="Text Box 21"/>
          <p:cNvSpPr txBox="1">
            <a:spLocks noChangeArrowheads="1"/>
          </p:cNvSpPr>
          <p:nvPr/>
        </p:nvSpPr>
        <p:spPr bwMode="auto">
          <a:xfrm>
            <a:off x="1352517" y="2780928"/>
            <a:ext cx="6572296" cy="369332"/>
          </a:xfrm>
          <a:prstGeom prst="rect">
            <a:avLst/>
          </a:prstGeom>
          <a:noFill/>
          <a:ln w="19050">
            <a:solidFill>
              <a:srgbClr val="7030A0"/>
            </a:solidFill>
            <a:miter lim="8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步骤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输入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如下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T-SQL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语句创建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Students_trigger2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触发器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：</a:t>
            </a: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34800" y="3479002"/>
            <a:ext cx="6281961" cy="1732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38533" y="5209886"/>
            <a:ext cx="6278228" cy="460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23728" y="620688"/>
            <a:ext cx="6019800" cy="487363"/>
          </a:xfrm>
        </p:spPr>
        <p:txBody>
          <a:bodyPr/>
          <a:lstStyle/>
          <a:p>
            <a:r>
              <a:rPr lang="zh-CN" altLang="en-US" sz="2800" dirty="0" smtClean="0">
                <a:latin typeface="黑体" pitchFamily="49" charset="-122"/>
              </a:rPr>
              <a:t>任务</a:t>
            </a:r>
            <a:r>
              <a:rPr lang="en-US" altLang="zh-CN" sz="2800" dirty="0" smtClean="0">
                <a:latin typeface="黑体" pitchFamily="49" charset="-122"/>
              </a:rPr>
              <a:t>5</a:t>
            </a:r>
            <a:r>
              <a:rPr lang="zh-CN" altLang="en-US" sz="2800" dirty="0" smtClean="0">
                <a:latin typeface="黑体" pitchFamily="49" charset="-122"/>
              </a:rPr>
              <a:t>（续）</a:t>
            </a:r>
            <a:endParaRPr lang="zh-CN" altLang="en-US" sz="2800" dirty="0"/>
          </a:p>
        </p:txBody>
      </p:sp>
      <p:sp>
        <p:nvSpPr>
          <p:cNvPr id="10" name="Text Box 21"/>
          <p:cNvSpPr txBox="1">
            <a:spLocks noChangeArrowheads="1"/>
          </p:cNvSpPr>
          <p:nvPr/>
        </p:nvSpPr>
        <p:spPr bwMode="auto">
          <a:xfrm>
            <a:off x="1331640" y="1673670"/>
            <a:ext cx="6447660" cy="646331"/>
          </a:xfrm>
          <a:prstGeom prst="rect">
            <a:avLst/>
          </a:prstGeom>
          <a:noFill/>
          <a:ln w="19050">
            <a:solidFill>
              <a:schemeClr val="accent2"/>
            </a:solidFill>
            <a:miter lim="800000"/>
            <a:headEnd/>
            <a:tailEnd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步骤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3   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新建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查询文件，输入如下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T-SQL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语句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测试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Students_trigger1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触发器，执行结果如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图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11.4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所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示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2" name="Picture 1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7366" y="2556520"/>
            <a:ext cx="6447660" cy="1325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077072"/>
            <a:ext cx="4436269" cy="1868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4"/>
          <p:cNvSpPr>
            <a:spLocks noChangeArrowheads="1"/>
          </p:cNvSpPr>
          <p:nvPr/>
        </p:nvSpPr>
        <p:spPr bwMode="auto">
          <a:xfrm>
            <a:off x="6156176" y="5157192"/>
            <a:ext cx="9988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图</a:t>
            </a:r>
            <a:r>
              <a:rPr lang="en-US" b="1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11.4</a:t>
            </a:r>
            <a:endParaRPr lang="zh-CN" altLang="en-US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23728" y="620688"/>
            <a:ext cx="6019800" cy="487363"/>
          </a:xfrm>
        </p:spPr>
        <p:txBody>
          <a:bodyPr/>
          <a:lstStyle/>
          <a:p>
            <a:r>
              <a:rPr lang="zh-CN" altLang="en-US" sz="2800" dirty="0" smtClean="0">
                <a:latin typeface="黑体" pitchFamily="49" charset="-122"/>
              </a:rPr>
              <a:t>任务</a:t>
            </a:r>
            <a:r>
              <a:rPr lang="en-US" altLang="zh-CN" sz="2800" dirty="0" smtClean="0">
                <a:latin typeface="黑体" pitchFamily="49" charset="-122"/>
              </a:rPr>
              <a:t>5</a:t>
            </a:r>
            <a:r>
              <a:rPr lang="zh-CN" altLang="en-US" sz="2800" dirty="0" smtClean="0">
                <a:latin typeface="黑体" pitchFamily="49" charset="-122"/>
              </a:rPr>
              <a:t>（续）</a:t>
            </a:r>
            <a:endParaRPr lang="zh-CN" altLang="en-US" sz="2800" dirty="0"/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3131840" y="2996952"/>
            <a:ext cx="0" cy="260340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21"/>
          <p:cNvSpPr txBox="1">
            <a:spLocks noChangeArrowheads="1"/>
          </p:cNvSpPr>
          <p:nvPr/>
        </p:nvSpPr>
        <p:spPr bwMode="auto">
          <a:xfrm>
            <a:off x="1259632" y="1858336"/>
            <a:ext cx="6768752" cy="923330"/>
          </a:xfrm>
          <a:prstGeom prst="rect">
            <a:avLst/>
          </a:prstGeom>
          <a:noFill/>
          <a:ln w="19050">
            <a:solidFill>
              <a:srgbClr val="FFC000"/>
            </a:solidFill>
            <a:miter lim="800000"/>
            <a:headEnd/>
            <a:tailEnd/>
          </a:ln>
          <a:effectLst>
            <a:glow rad="101600">
              <a:srgbClr val="FFC000">
                <a:alpha val="40000"/>
              </a:srgbClr>
            </a:glow>
          </a:effectLst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步骤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4   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新建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查询文件，输入如下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T-SQL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语句测试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插入是否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成功。执行结果如图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11.5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所示。由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执行结果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可以看出，王军同学的数据插入没有成功</a:t>
            </a:r>
          </a:p>
        </p:txBody>
      </p:sp>
      <p:pic>
        <p:nvPicPr>
          <p:cNvPr id="13" name="Picture 1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9654"/>
          <a:stretch/>
        </p:blipFill>
        <p:spPr bwMode="auto">
          <a:xfrm>
            <a:off x="1222267" y="3360186"/>
            <a:ext cx="1862626" cy="1287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38909" y="3042536"/>
            <a:ext cx="5256821" cy="286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4"/>
          <p:cNvSpPr>
            <a:spLocks noChangeArrowheads="1"/>
          </p:cNvSpPr>
          <p:nvPr/>
        </p:nvSpPr>
        <p:spPr bwMode="auto">
          <a:xfrm>
            <a:off x="5004047" y="5909804"/>
            <a:ext cx="920845" cy="36933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002060"/>
                </a:solidFill>
                <a:sym typeface="Arial" pitchFamily="34" charset="0"/>
              </a:rPr>
              <a:t>图</a:t>
            </a:r>
            <a:r>
              <a:rPr lang="en-US" b="1" dirty="0">
                <a:solidFill>
                  <a:srgbClr val="002060"/>
                </a:solidFill>
                <a:sym typeface="Arial" pitchFamily="34" charset="0"/>
              </a:rPr>
              <a:t>11.5</a:t>
            </a:r>
            <a:endParaRPr lang="zh-CN" alt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3478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黑体" pitchFamily="49" charset="-122"/>
              </a:rPr>
              <a:t>任务</a:t>
            </a:r>
            <a:r>
              <a:rPr lang="en-US" altLang="zh-CN" dirty="0">
                <a:latin typeface="黑体" pitchFamily="49" charset="-122"/>
              </a:rPr>
              <a:t>5</a:t>
            </a:r>
            <a:r>
              <a:rPr lang="zh-CN" altLang="en-US" dirty="0">
                <a:latin typeface="黑体" pitchFamily="49" charset="-122"/>
              </a:rPr>
              <a:t>（续）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23</a:t>
            </a:fld>
            <a:endParaRPr lang="en-US" altLang="zh-CN"/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xmlns="" val="200410549"/>
              </p:ext>
            </p:extLst>
          </p:nvPr>
        </p:nvGraphicFramePr>
        <p:xfrm>
          <a:off x="899592" y="2060848"/>
          <a:ext cx="7056784" cy="3139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3454178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67743" y="404664"/>
            <a:ext cx="5458643" cy="487363"/>
          </a:xfrm>
        </p:spPr>
        <p:txBody>
          <a:bodyPr/>
          <a:lstStyle/>
          <a:p>
            <a:r>
              <a:rPr lang="zh-CN" altLang="en-US" sz="2400" dirty="0"/>
              <a:t>学习子情境 </a:t>
            </a:r>
            <a:r>
              <a:rPr lang="en-US" altLang="zh-CN" sz="2400" dirty="0" smtClean="0"/>
              <a:t>11.2    </a:t>
            </a:r>
            <a:r>
              <a:rPr lang="zh-CN" altLang="en-US" sz="2400" dirty="0" smtClean="0"/>
              <a:t>创建</a:t>
            </a:r>
            <a:r>
              <a:rPr lang="zh-CN" altLang="en-US" sz="2400" dirty="0"/>
              <a:t>与成绩管理有关的触发器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24</a:t>
            </a:fld>
            <a:endParaRPr lang="en-US" altLang="zh-CN"/>
          </a:p>
        </p:txBody>
      </p: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2500298" y="1859623"/>
            <a:ext cx="4286280" cy="571503"/>
            <a:chOff x="3964" y="2071"/>
            <a:chExt cx="1484" cy="330"/>
          </a:xfrm>
        </p:grpSpPr>
        <p:sp>
          <p:nvSpPr>
            <p:cNvPr id="7" name="AutoShape 9"/>
            <p:cNvSpPr>
              <a:spLocks noChangeArrowheads="1"/>
            </p:cNvSpPr>
            <p:nvPr/>
          </p:nvSpPr>
          <p:spPr bwMode="lt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folHlink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AutoShape 10"/>
            <p:cNvSpPr>
              <a:spLocks noChangeArrowheads="1"/>
            </p:cNvSpPr>
            <p:nvPr/>
          </p:nvSpPr>
          <p:spPr bwMode="lt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folHlink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9" name="Rectangle 23"/>
          <p:cNvSpPr>
            <a:spLocks noChangeArrowheads="1"/>
          </p:cNvSpPr>
          <p:nvPr/>
        </p:nvSpPr>
        <p:spPr bwMode="ltGray">
          <a:xfrm>
            <a:off x="1000100" y="2852936"/>
            <a:ext cx="7500990" cy="2428892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72549"/>
                  <a:invGamma/>
                </a:scheme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60489" y="3097886"/>
            <a:ext cx="616589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学生成绩表记录学生在校期间所有选修课程的成绩，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每次期末考试结束后都要大批量的数据插入，为了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保证操作的正确性，小王为学生成绩表创建了触发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器。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571736" y="1931067"/>
            <a:ext cx="38576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dirty="0" smtClean="0">
                <a:solidFill>
                  <a:schemeClr val="bg1"/>
                </a:solidFill>
              </a:rPr>
              <a:t>  情 境 描 述</a:t>
            </a:r>
            <a:endParaRPr lang="zh-CN" altLang="en-US" sz="2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技能目标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25</a:t>
            </a:fld>
            <a:endParaRPr lang="en-US" altLang="zh-CN"/>
          </a:p>
        </p:txBody>
      </p:sp>
      <p:sp>
        <p:nvSpPr>
          <p:cNvPr id="6" name="Oval 2"/>
          <p:cNvSpPr>
            <a:spLocks noChangeArrowheads="1"/>
          </p:cNvSpPr>
          <p:nvPr/>
        </p:nvSpPr>
        <p:spPr bwMode="gray">
          <a:xfrm>
            <a:off x="2800352" y="2362223"/>
            <a:ext cx="2743200" cy="2743200"/>
          </a:xfrm>
          <a:prstGeom prst="ellipse">
            <a:avLst/>
          </a:prstGeom>
          <a:solidFill>
            <a:srgbClr val="FFFFFF">
              <a:alpha val="80000"/>
            </a:srgb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Oval 3"/>
          <p:cNvSpPr>
            <a:spLocks noChangeArrowheads="1"/>
          </p:cNvSpPr>
          <p:nvPr/>
        </p:nvSpPr>
        <p:spPr bwMode="gray">
          <a:xfrm>
            <a:off x="3943352" y="2876573"/>
            <a:ext cx="1619250" cy="1619250"/>
          </a:xfrm>
          <a:prstGeom prst="ellipse">
            <a:avLst/>
          </a:prstGeom>
          <a:solidFill>
            <a:srgbClr val="DCDCDC">
              <a:alpha val="50000"/>
            </a:srgb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gray">
          <a:xfrm>
            <a:off x="3181352" y="3657623"/>
            <a:ext cx="1524000" cy="76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Line 8"/>
          <p:cNvSpPr>
            <a:spLocks noChangeShapeType="1"/>
          </p:cNvSpPr>
          <p:nvPr/>
        </p:nvSpPr>
        <p:spPr bwMode="gray">
          <a:xfrm flipV="1">
            <a:off x="5314952" y="2667023"/>
            <a:ext cx="533400" cy="838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Oval 9"/>
          <p:cNvSpPr>
            <a:spLocks noChangeArrowheads="1"/>
          </p:cNvSpPr>
          <p:nvPr/>
        </p:nvSpPr>
        <p:spPr bwMode="gray">
          <a:xfrm>
            <a:off x="4581527" y="3267098"/>
            <a:ext cx="895350" cy="895350"/>
          </a:xfrm>
          <a:prstGeom prst="ellipse">
            <a:avLst/>
          </a:prstGeom>
          <a:solidFill>
            <a:srgbClr val="C0C0C0">
              <a:alpha val="50000"/>
            </a:srgb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44" name="Group 40"/>
          <p:cNvGrpSpPr>
            <a:grpSpLocks/>
          </p:cNvGrpSpPr>
          <p:nvPr/>
        </p:nvGrpSpPr>
        <p:grpSpPr bwMode="auto">
          <a:xfrm>
            <a:off x="2116140" y="2921023"/>
            <a:ext cx="1146175" cy="1374775"/>
            <a:chOff x="2064" y="1008"/>
            <a:chExt cx="722" cy="866"/>
          </a:xfrm>
        </p:grpSpPr>
        <p:sp>
          <p:nvSpPr>
            <p:cNvPr id="45" name="Oval 41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6" name="Group 42"/>
            <p:cNvGrpSpPr>
              <a:grpSpLocks/>
            </p:cNvGrpSpPr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59" name="Picture 43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</p:spPr>
          </p:pic>
          <p:sp>
            <p:nvSpPr>
              <p:cNvPr id="60" name="Oval 44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accent2">
                  <a:alpha val="50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61" name="Picture 45" descr="light_shadow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</p:spPr>
          </p:pic>
          <p:grpSp>
            <p:nvGrpSpPr>
              <p:cNvPr id="62" name="Group 46"/>
              <p:cNvGrpSpPr>
                <a:grpSpLocks/>
              </p:cNvGrpSpPr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63" name="Group 47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69" name="AutoShape 48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" name="AutoShape 49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1" name="AutoShape 50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2" name="AutoShape 51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4" name="Group 52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65" name="AutoShape 53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6" name="AutoShape 54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7" name="AutoShape 55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8" name="AutoShape 56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47" name="Group 57"/>
            <p:cNvGrpSpPr>
              <a:grpSpLocks/>
            </p:cNvGrpSpPr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49" name="Group 58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55" name="AutoShape 59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AutoShape 60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AutoShape 61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AutoShape 62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0" name="Group 63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51" name="AutoShape 64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AutoShape 65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AutoShape 66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AutoShape 67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8" name="Rectangle 68"/>
            <p:cNvSpPr>
              <a:spLocks noChangeArrowheads="1"/>
            </p:cNvSpPr>
            <p:nvPr/>
          </p:nvSpPr>
          <p:spPr bwMode="gray">
            <a:xfrm>
              <a:off x="2343" y="1307"/>
              <a:ext cx="188" cy="2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  <a:flatTx/>
            </a:bodyPr>
            <a:lstStyle/>
            <a:p>
              <a:r>
                <a:rPr lang="en-US" altLang="zh-CN" sz="1600" b="1" dirty="0" smtClean="0">
                  <a:solidFill>
                    <a:srgbClr val="000000"/>
                  </a:solidFill>
                  <a:ea typeface="宋体" pitchFamily="2" charset="-122"/>
                </a:rPr>
                <a:t>1</a:t>
              </a:r>
              <a:endParaRPr lang="en-US" altLang="zh-CN" sz="1600" b="1" dirty="0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grpSp>
        <p:nvGrpSpPr>
          <p:cNvPr id="131" name="Group 127"/>
          <p:cNvGrpSpPr>
            <a:grpSpLocks/>
          </p:cNvGrpSpPr>
          <p:nvPr/>
        </p:nvGrpSpPr>
        <p:grpSpPr bwMode="auto">
          <a:xfrm>
            <a:off x="5467352" y="1647848"/>
            <a:ext cx="1146175" cy="1374775"/>
            <a:chOff x="2064" y="1008"/>
            <a:chExt cx="722" cy="866"/>
          </a:xfrm>
        </p:grpSpPr>
        <p:sp>
          <p:nvSpPr>
            <p:cNvPr id="132" name="Oval 128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33" name="Group 129"/>
            <p:cNvGrpSpPr>
              <a:grpSpLocks/>
            </p:cNvGrpSpPr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146" name="Picture 130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</p:spPr>
          </p:pic>
          <p:sp>
            <p:nvSpPr>
              <p:cNvPr id="147" name="Oval 131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folHlink">
                  <a:alpha val="50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148" name="Picture 132" descr="light_shadow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</p:spPr>
          </p:pic>
          <p:grpSp>
            <p:nvGrpSpPr>
              <p:cNvPr id="149" name="Group 133"/>
              <p:cNvGrpSpPr>
                <a:grpSpLocks/>
              </p:cNvGrpSpPr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150" name="Group 134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156" name="AutoShape 135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7" name="AutoShape 136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8" name="AutoShape 137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9" name="AutoShape 138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51" name="Group 139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152" name="AutoShape 140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3" name="AutoShape 141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4" name="AutoShape 142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5" name="AutoShape 143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134" name="Group 144"/>
            <p:cNvGrpSpPr>
              <a:grpSpLocks/>
            </p:cNvGrpSpPr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136" name="Group 145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142" name="AutoShape 146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3" name="AutoShape 147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4" name="AutoShape 148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5" name="AutoShape 149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7" name="Group 150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138" name="AutoShape 151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9" name="AutoShape 152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0" name="AutoShape 153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1" name="AutoShape 154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35" name="Rectangle 155"/>
            <p:cNvSpPr>
              <a:spLocks noChangeArrowheads="1"/>
            </p:cNvSpPr>
            <p:nvPr/>
          </p:nvSpPr>
          <p:spPr bwMode="gray">
            <a:xfrm>
              <a:off x="2347" y="1272"/>
              <a:ext cx="188" cy="2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  <a:flatTx/>
            </a:bodyPr>
            <a:lstStyle/>
            <a:p>
              <a:r>
                <a:rPr lang="en-US" altLang="zh-CN" sz="1600" b="1" dirty="0" smtClean="0">
                  <a:solidFill>
                    <a:srgbClr val="000000"/>
                  </a:solidFill>
                  <a:ea typeface="宋体" pitchFamily="2" charset="-122"/>
                </a:rPr>
                <a:t>2</a:t>
              </a:r>
              <a:endParaRPr lang="en-US" altLang="zh-CN" sz="1600" b="1" dirty="0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grpSp>
        <p:nvGrpSpPr>
          <p:cNvPr id="160" name="Group 156"/>
          <p:cNvGrpSpPr>
            <a:grpSpLocks/>
          </p:cNvGrpSpPr>
          <p:nvPr/>
        </p:nvGrpSpPr>
        <p:grpSpPr bwMode="auto">
          <a:xfrm rot="4976862" flipH="1">
            <a:off x="4768852" y="3441723"/>
            <a:ext cx="673100" cy="647700"/>
            <a:chOff x="1944" y="1111"/>
            <a:chExt cx="204" cy="196"/>
          </a:xfrm>
        </p:grpSpPr>
        <p:pic>
          <p:nvPicPr>
            <p:cNvPr id="161" name="Picture 157" descr="circuler_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 flipH="1">
              <a:off x="1961" y="1124"/>
              <a:ext cx="174" cy="172"/>
            </a:xfrm>
            <a:prstGeom prst="rect">
              <a:avLst/>
            </a:prstGeom>
            <a:noFill/>
          </p:spPr>
        </p:pic>
        <p:sp>
          <p:nvSpPr>
            <p:cNvPr id="162" name="Oval 158"/>
            <p:cNvSpPr>
              <a:spLocks noChangeArrowheads="1"/>
            </p:cNvSpPr>
            <p:nvPr/>
          </p:nvSpPr>
          <p:spPr bwMode="gray">
            <a:xfrm flipH="1">
              <a:off x="1962" y="1124"/>
              <a:ext cx="173" cy="172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50000">
                  <a:schemeClr val="bg2">
                    <a:alpha val="50000"/>
                  </a:schemeClr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63" name="Group 159"/>
            <p:cNvGrpSpPr>
              <a:grpSpLocks/>
            </p:cNvGrpSpPr>
            <p:nvPr/>
          </p:nvGrpSpPr>
          <p:grpSpPr bwMode="auto">
            <a:xfrm rot="1297425" flipV="1">
              <a:off x="1969" y="1253"/>
              <a:ext cx="150" cy="36"/>
              <a:chOff x="2528" y="1060"/>
              <a:chExt cx="894" cy="236"/>
            </a:xfrm>
          </p:grpSpPr>
          <p:grpSp>
            <p:nvGrpSpPr>
              <p:cNvPr id="166" name="Group 160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172" name="AutoShape 161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3" name="AutoShape 162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4" name="AutoShape 163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5" name="AutoShape 164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7" name="Group 165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168" name="AutoShape 166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" name="AutoShape 167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0" name="AutoShape 168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1" name="AutoShape 169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64" name="Arc 170"/>
            <p:cNvSpPr>
              <a:spLocks/>
            </p:cNvSpPr>
            <p:nvPr/>
          </p:nvSpPr>
          <p:spPr bwMode="gray">
            <a:xfrm rot="25447716">
              <a:off x="1948" y="1107"/>
              <a:ext cx="196" cy="20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603 w 43200"/>
                <a:gd name="T1" fmla="*/ 33545 h 43155"/>
                <a:gd name="T2" fmla="*/ 22996 w 43200"/>
                <a:gd name="T3" fmla="*/ 43155 h 43155"/>
                <a:gd name="T4" fmla="*/ 21600 w 43200"/>
                <a:gd name="T5" fmla="*/ 21600 h 43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155" fill="none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</a:path>
                <a:path w="43200" h="43155" stroke="0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prstDash val="sysDot"/>
              <a:round/>
              <a:headEnd/>
              <a:tailEnd type="triangl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65" name="Picture 171" descr="light_shadow1"/>
            <p:cNvPicPr>
              <a:picLocks noChangeAspect="1" noChangeArrowheads="1"/>
            </p:cNvPicPr>
            <p:nvPr/>
          </p:nvPicPr>
          <p:blipFill>
            <a:blip r:embed="rId5" cstate="print"/>
            <a:srcRect t="23740"/>
            <a:stretch>
              <a:fillRect/>
            </a:stretch>
          </p:blipFill>
          <p:spPr bwMode="gray">
            <a:xfrm rot="2569845" flipH="1">
              <a:off x="2015" y="1139"/>
              <a:ext cx="129" cy="84"/>
            </a:xfrm>
            <a:prstGeom prst="rect">
              <a:avLst/>
            </a:prstGeom>
            <a:noFill/>
          </p:spPr>
        </p:pic>
      </p:grpSp>
      <p:sp>
        <p:nvSpPr>
          <p:cNvPr id="176" name="AutoShape 172"/>
          <p:cNvSpPr>
            <a:spLocks/>
          </p:cNvSpPr>
          <p:nvPr/>
        </p:nvSpPr>
        <p:spPr bwMode="auto">
          <a:xfrm>
            <a:off x="6864457" y="2080492"/>
            <a:ext cx="1764290" cy="666708"/>
          </a:xfrm>
          <a:prstGeom prst="accentCallout2">
            <a:avLst>
              <a:gd name="adj1" fmla="val 20594"/>
              <a:gd name="adj2" fmla="val -6138"/>
              <a:gd name="adj3" fmla="val 22855"/>
              <a:gd name="adj4" fmla="val -33543"/>
              <a:gd name="adj5" fmla="val 45108"/>
              <a:gd name="adj6" fmla="val -45747"/>
            </a:avLst>
          </a:prstGeom>
          <a:noFill/>
          <a:ln w="9525">
            <a:solidFill>
              <a:schemeClr val="folHlink"/>
            </a:solidFill>
            <a:miter lim="800000"/>
            <a:headEnd/>
            <a:tailEnd type="diamond" w="med" len="med"/>
          </a:ln>
          <a:effectLst/>
        </p:spPr>
        <p:txBody>
          <a:bodyPr anchor="ctr"/>
          <a:lstStyle/>
          <a:p>
            <a:pPr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学会管理触发器</a:t>
            </a:r>
          </a:p>
        </p:txBody>
      </p:sp>
      <p:sp>
        <p:nvSpPr>
          <p:cNvPr id="179" name="AutoShape 175"/>
          <p:cNvSpPr>
            <a:spLocks/>
          </p:cNvSpPr>
          <p:nvPr/>
        </p:nvSpPr>
        <p:spPr bwMode="auto">
          <a:xfrm>
            <a:off x="285752" y="3662386"/>
            <a:ext cx="1828800" cy="800099"/>
          </a:xfrm>
          <a:prstGeom prst="accentCallout2">
            <a:avLst>
              <a:gd name="adj1" fmla="val 26278"/>
              <a:gd name="adj2" fmla="val 98532"/>
              <a:gd name="adj3" fmla="val 26278"/>
              <a:gd name="adj4" fmla="val 118926"/>
              <a:gd name="adj5" fmla="val 11851"/>
              <a:gd name="adj6" fmla="val 127519"/>
            </a:avLst>
          </a:prstGeom>
          <a:noFill/>
          <a:ln w="9525">
            <a:solidFill>
              <a:schemeClr val="accent2"/>
            </a:solidFill>
            <a:miter lim="800000"/>
            <a:headEnd/>
            <a:tailEnd type="diamond" w="med" len="med"/>
          </a:ln>
          <a:effectLst/>
        </p:spPr>
        <p:txBody>
          <a:bodyPr anchor="ctr"/>
          <a:lstStyle/>
          <a:p>
            <a:pPr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学会创建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UPDATE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触发器</a:t>
            </a:r>
          </a:p>
        </p:txBody>
      </p:sp>
    </p:spTree>
    <p:extLst>
      <p:ext uri="{BB962C8B-B14F-4D97-AF65-F5344CB8AC3E}">
        <p14:creationId xmlns:p14="http://schemas.microsoft.com/office/powerpoint/2010/main" xmlns="" val="3457576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工作任务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26</a:t>
            </a:fld>
            <a:endParaRPr lang="en-US" altLang="zh-CN"/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1857356" y="2139156"/>
            <a:ext cx="5715040" cy="1821669"/>
            <a:chOff x="4320" y="1152"/>
            <a:chExt cx="414" cy="402"/>
          </a:xfrm>
        </p:grpSpPr>
        <p:sp>
          <p:nvSpPr>
            <p:cNvPr id="7" name="AutoShape 7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4325" y="1160"/>
              <a:ext cx="269" cy="236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9" name="Rectangle 9"/>
          <p:cNvSpPr>
            <a:spLocks noChangeArrowheads="1"/>
          </p:cNvSpPr>
          <p:nvPr/>
        </p:nvSpPr>
        <p:spPr bwMode="black">
          <a:xfrm>
            <a:off x="2214546" y="2571744"/>
            <a:ext cx="5086370" cy="57458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square">
            <a:spAutoFit/>
            <a:flatTx/>
          </a:bodyPr>
          <a:lstStyle/>
          <a:p>
            <a:pPr>
              <a:lnSpc>
                <a:spcPct val="150000"/>
              </a:lnSpc>
            </a:pPr>
            <a:r>
              <a:rPr lang="zh-CN" altLang="en-US" sz="2400" b="0" dirty="0">
                <a:solidFill>
                  <a:schemeClr val="bg1"/>
                </a:solidFill>
              </a:rPr>
              <a:t>编写学生成绩表中的触发器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任务实施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3815437" y="6389843"/>
            <a:ext cx="838200" cy="261938"/>
          </a:xfrm>
        </p:spPr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27</a:t>
            </a:fld>
            <a:endParaRPr lang="en-US" altLang="zh-CN"/>
          </a:p>
        </p:txBody>
      </p:sp>
      <p:sp>
        <p:nvSpPr>
          <p:cNvPr id="6" name="AutoShape 13"/>
          <p:cNvSpPr>
            <a:spLocks noChangeArrowheads="1"/>
          </p:cNvSpPr>
          <p:nvPr/>
        </p:nvSpPr>
        <p:spPr bwMode="gray">
          <a:xfrm>
            <a:off x="1656587" y="1853076"/>
            <a:ext cx="1296986" cy="1221655"/>
          </a:xfrm>
          <a:prstGeom prst="diamond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sp>
        <p:nvSpPr>
          <p:cNvPr id="7" name="AutoShape 14"/>
          <p:cNvSpPr>
            <a:spLocks noChangeArrowheads="1"/>
          </p:cNvSpPr>
          <p:nvPr/>
        </p:nvSpPr>
        <p:spPr bwMode="gray">
          <a:xfrm>
            <a:off x="3856509" y="1870351"/>
            <a:ext cx="1296986" cy="1221655"/>
          </a:xfrm>
          <a:prstGeom prst="diamond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sp>
        <p:nvSpPr>
          <p:cNvPr id="8" name="AutoShape 15"/>
          <p:cNvSpPr>
            <a:spLocks noChangeArrowheads="1"/>
          </p:cNvSpPr>
          <p:nvPr/>
        </p:nvSpPr>
        <p:spPr bwMode="gray">
          <a:xfrm>
            <a:off x="6246372" y="1859282"/>
            <a:ext cx="1296986" cy="1221655"/>
          </a:xfrm>
          <a:prstGeom prst="diamond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cxnSp>
        <p:nvCxnSpPr>
          <p:cNvPr id="10" name="AutoShape 17"/>
          <p:cNvCxnSpPr>
            <a:cxnSpLocks noChangeShapeType="1"/>
            <a:stCxn id="6" idx="3"/>
            <a:endCxn id="7" idx="1"/>
          </p:cNvCxnSpPr>
          <p:nvPr/>
        </p:nvCxnSpPr>
        <p:spPr bwMode="gray">
          <a:xfrm>
            <a:off x="2953573" y="2463904"/>
            <a:ext cx="902936" cy="17275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</p:spPr>
      </p:cxnSp>
      <p:cxnSp>
        <p:nvCxnSpPr>
          <p:cNvPr id="11" name="AutoShape 18"/>
          <p:cNvCxnSpPr>
            <a:cxnSpLocks noChangeShapeType="1"/>
            <a:stCxn id="7" idx="3"/>
            <a:endCxn id="8" idx="1"/>
          </p:cNvCxnSpPr>
          <p:nvPr/>
        </p:nvCxnSpPr>
        <p:spPr bwMode="gray">
          <a:xfrm flipV="1">
            <a:off x="5153495" y="2470110"/>
            <a:ext cx="1092877" cy="11069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</p:spPr>
      </p:cxnSp>
      <p:sp>
        <p:nvSpPr>
          <p:cNvPr id="13" name="Text Box 20"/>
          <p:cNvSpPr txBox="1">
            <a:spLocks noChangeArrowheads="1"/>
          </p:cNvSpPr>
          <p:nvPr/>
        </p:nvSpPr>
        <p:spPr bwMode="gray">
          <a:xfrm>
            <a:off x="1800696" y="2299237"/>
            <a:ext cx="100876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任务</a:t>
            </a:r>
            <a:r>
              <a:rPr lang="en-US" altLang="zh-CN" b="1" dirty="0" smtClean="0">
                <a:solidFill>
                  <a:srgbClr val="FFFFFF"/>
                </a:solidFill>
                <a:ea typeface="宋体" pitchFamily="2" charset="-122"/>
              </a:rPr>
              <a:t>1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4" name="Text Box 21"/>
          <p:cNvSpPr txBox="1">
            <a:spLocks noChangeArrowheads="1"/>
          </p:cNvSpPr>
          <p:nvPr/>
        </p:nvSpPr>
        <p:spPr bwMode="black">
          <a:xfrm>
            <a:off x="4008628" y="2296513"/>
            <a:ext cx="100876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rgbClr val="FFFFFF"/>
                </a:solidFill>
              </a:rPr>
              <a:t>任务</a:t>
            </a:r>
            <a:r>
              <a:rPr lang="en-US" altLang="zh-CN" dirty="0" smtClean="0">
                <a:solidFill>
                  <a:srgbClr val="FFFFFF"/>
                </a:solidFill>
              </a:rPr>
              <a:t>2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5" name="Text Box 22"/>
          <p:cNvSpPr txBox="1">
            <a:spLocks noChangeArrowheads="1"/>
          </p:cNvSpPr>
          <p:nvPr/>
        </p:nvSpPr>
        <p:spPr bwMode="black">
          <a:xfrm>
            <a:off x="6423926" y="2285444"/>
            <a:ext cx="100876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任务</a:t>
            </a:r>
            <a:r>
              <a:rPr lang="en-US" altLang="zh-CN" b="1" dirty="0" smtClean="0">
                <a:solidFill>
                  <a:srgbClr val="FFFFFF"/>
                </a:solidFill>
                <a:ea typeface="宋体" pitchFamily="2" charset="-122"/>
              </a:rPr>
              <a:t>3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7" name="Text Box 24"/>
          <p:cNvSpPr txBox="1">
            <a:spLocks noChangeArrowheads="1"/>
          </p:cNvSpPr>
          <p:nvPr/>
        </p:nvSpPr>
        <p:spPr bwMode="gray">
          <a:xfrm>
            <a:off x="1107896" y="3136030"/>
            <a:ext cx="2297145" cy="2031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dirty="0">
                <a:latin typeface="黑体" pitchFamily="49" charset="-122"/>
              </a:rPr>
              <a:t>使用</a:t>
            </a:r>
            <a:r>
              <a:rPr lang="en-US" altLang="zh-CN" dirty="0">
                <a:latin typeface="黑体" pitchFamily="49" charset="-122"/>
              </a:rPr>
              <a:t>T-SQL</a:t>
            </a:r>
            <a:r>
              <a:rPr lang="zh-CN" altLang="en-US" dirty="0">
                <a:latin typeface="黑体" pitchFamily="49" charset="-122"/>
              </a:rPr>
              <a:t>语句在</a:t>
            </a:r>
            <a:r>
              <a:rPr lang="en-US" altLang="zh-CN" dirty="0">
                <a:latin typeface="黑体" pitchFamily="49" charset="-122"/>
              </a:rPr>
              <a:t>Student</a:t>
            </a:r>
            <a:r>
              <a:rPr lang="zh-CN" altLang="en-US" dirty="0" smtClean="0">
                <a:latin typeface="黑体" pitchFamily="49" charset="-122"/>
              </a:rPr>
              <a:t>数据库的</a:t>
            </a:r>
            <a:r>
              <a:rPr lang="en-US" altLang="zh-CN" dirty="0" err="1" smtClean="0">
                <a:latin typeface="黑体" pitchFamily="49" charset="-122"/>
              </a:rPr>
              <a:t>Student_course</a:t>
            </a:r>
            <a:r>
              <a:rPr lang="zh-CN" altLang="en-US" dirty="0" smtClean="0">
                <a:latin typeface="黑体" pitchFamily="49" charset="-122"/>
              </a:rPr>
              <a:t>表中创建触发器</a:t>
            </a:r>
            <a:r>
              <a:rPr lang="en-US" altLang="zh-CN" dirty="0" smtClean="0">
                <a:latin typeface="黑体" pitchFamily="49" charset="-122"/>
              </a:rPr>
              <a:t>Sc_trigger1</a:t>
            </a:r>
            <a:r>
              <a:rPr lang="zh-CN" altLang="en-US" dirty="0" smtClean="0">
                <a:latin typeface="黑体" pitchFamily="49" charset="-122"/>
              </a:rPr>
              <a:t>，当执行</a:t>
            </a:r>
            <a:r>
              <a:rPr lang="en-US" altLang="zh-CN" dirty="0" smtClean="0">
                <a:latin typeface="黑体" pitchFamily="49" charset="-122"/>
              </a:rPr>
              <a:t>UPDATE</a:t>
            </a:r>
            <a:r>
              <a:rPr lang="zh-CN" altLang="en-US" dirty="0" smtClean="0">
                <a:latin typeface="黑体" pitchFamily="49" charset="-122"/>
              </a:rPr>
              <a:t>操作时触发器被触发</a:t>
            </a:r>
            <a:endParaRPr lang="zh-CN" altLang="en-US" dirty="0">
              <a:latin typeface="黑体" pitchFamily="49" charset="-122"/>
            </a:endParaRPr>
          </a:p>
        </p:txBody>
      </p:sp>
      <p:sp>
        <p:nvSpPr>
          <p:cNvPr id="18" name="Text Box 25"/>
          <p:cNvSpPr txBox="1">
            <a:spLocks noChangeArrowheads="1"/>
          </p:cNvSpPr>
          <p:nvPr/>
        </p:nvSpPr>
        <p:spPr bwMode="gray">
          <a:xfrm>
            <a:off x="3707904" y="3159981"/>
            <a:ext cx="1967880" cy="147732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dirty="0"/>
              <a:t>使用</a:t>
            </a:r>
            <a:r>
              <a:rPr lang="en-US" altLang="zh-CN" dirty="0" err="1"/>
              <a:t>sp_rename</a:t>
            </a:r>
            <a:r>
              <a:rPr lang="zh-CN" altLang="en-US" dirty="0"/>
              <a:t>命令将</a:t>
            </a:r>
            <a:r>
              <a:rPr lang="en-US" altLang="zh-CN" dirty="0"/>
              <a:t>Sc_trigger1</a:t>
            </a:r>
            <a:r>
              <a:rPr lang="zh-CN" altLang="en-US" dirty="0" smtClean="0"/>
              <a:t>触发器重</a:t>
            </a:r>
            <a:r>
              <a:rPr lang="zh-CN" altLang="en-US" dirty="0"/>
              <a:t>新命名为</a:t>
            </a:r>
            <a:r>
              <a:rPr lang="en-US" altLang="zh-CN" dirty="0" err="1"/>
              <a:t>tr_sc</a:t>
            </a:r>
            <a:endParaRPr lang="en-US" altLang="zh-CN" dirty="0">
              <a:solidFill>
                <a:srgbClr val="000000"/>
              </a:solidFill>
            </a:endParaRPr>
          </a:p>
        </p:txBody>
      </p:sp>
      <p:sp>
        <p:nvSpPr>
          <p:cNvPr id="19" name="Text Box 26"/>
          <p:cNvSpPr txBox="1">
            <a:spLocks noChangeArrowheads="1"/>
          </p:cNvSpPr>
          <p:nvPr/>
        </p:nvSpPr>
        <p:spPr bwMode="gray">
          <a:xfrm>
            <a:off x="6159295" y="3159981"/>
            <a:ext cx="1795393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sz="1600" dirty="0"/>
              <a:t>在</a:t>
            </a:r>
            <a:r>
              <a:rPr lang="en-US" altLang="zh-CN" sz="1600" dirty="0"/>
              <a:t>Management Studio</a:t>
            </a:r>
            <a:r>
              <a:rPr lang="zh-CN" altLang="en-US" sz="1600" dirty="0"/>
              <a:t>中修改触发器</a:t>
            </a:r>
            <a:r>
              <a:rPr lang="en-US" altLang="zh-CN" sz="1600" dirty="0" err="1"/>
              <a:t>tr_sc</a:t>
            </a:r>
            <a:endParaRPr lang="en-US" altLang="zh-CN" sz="1600" dirty="0">
              <a:solidFill>
                <a:srgbClr val="000000"/>
              </a:solidFill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任务实施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3815437" y="6389843"/>
            <a:ext cx="838200" cy="261938"/>
          </a:xfrm>
        </p:spPr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28</a:t>
            </a:fld>
            <a:endParaRPr lang="en-US" altLang="zh-CN"/>
          </a:p>
        </p:txBody>
      </p:sp>
      <p:sp>
        <p:nvSpPr>
          <p:cNvPr id="6" name="AutoShape 13"/>
          <p:cNvSpPr>
            <a:spLocks noChangeArrowheads="1"/>
          </p:cNvSpPr>
          <p:nvPr/>
        </p:nvSpPr>
        <p:spPr bwMode="gray">
          <a:xfrm>
            <a:off x="757319" y="1834063"/>
            <a:ext cx="1296986" cy="1221655"/>
          </a:xfrm>
          <a:prstGeom prst="diamond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sp>
        <p:nvSpPr>
          <p:cNvPr id="7" name="AutoShape 14"/>
          <p:cNvSpPr>
            <a:spLocks noChangeArrowheads="1"/>
          </p:cNvSpPr>
          <p:nvPr/>
        </p:nvSpPr>
        <p:spPr bwMode="gray">
          <a:xfrm>
            <a:off x="2957241" y="1851338"/>
            <a:ext cx="1296986" cy="1221655"/>
          </a:xfrm>
          <a:prstGeom prst="diamond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sp>
        <p:nvSpPr>
          <p:cNvPr id="8" name="AutoShape 15"/>
          <p:cNvSpPr>
            <a:spLocks noChangeArrowheads="1"/>
          </p:cNvSpPr>
          <p:nvPr/>
        </p:nvSpPr>
        <p:spPr bwMode="gray">
          <a:xfrm>
            <a:off x="5347104" y="1840269"/>
            <a:ext cx="1296986" cy="1221655"/>
          </a:xfrm>
          <a:prstGeom prst="diamond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cxnSp>
        <p:nvCxnSpPr>
          <p:cNvPr id="10" name="AutoShape 17"/>
          <p:cNvCxnSpPr>
            <a:cxnSpLocks noChangeShapeType="1"/>
            <a:stCxn id="6" idx="3"/>
            <a:endCxn id="7" idx="1"/>
          </p:cNvCxnSpPr>
          <p:nvPr/>
        </p:nvCxnSpPr>
        <p:spPr bwMode="gray">
          <a:xfrm>
            <a:off x="2054305" y="2444891"/>
            <a:ext cx="902936" cy="17275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</p:spPr>
      </p:cxnSp>
      <p:cxnSp>
        <p:nvCxnSpPr>
          <p:cNvPr id="11" name="AutoShape 18"/>
          <p:cNvCxnSpPr>
            <a:cxnSpLocks noChangeShapeType="1"/>
            <a:stCxn id="7" idx="3"/>
            <a:endCxn id="8" idx="1"/>
          </p:cNvCxnSpPr>
          <p:nvPr/>
        </p:nvCxnSpPr>
        <p:spPr bwMode="gray">
          <a:xfrm flipV="1">
            <a:off x="4254227" y="2451097"/>
            <a:ext cx="1092877" cy="11069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</p:spPr>
      </p:cxnSp>
      <p:sp>
        <p:nvSpPr>
          <p:cNvPr id="13" name="Text Box 20"/>
          <p:cNvSpPr txBox="1">
            <a:spLocks noChangeArrowheads="1"/>
          </p:cNvSpPr>
          <p:nvPr/>
        </p:nvSpPr>
        <p:spPr bwMode="gray">
          <a:xfrm>
            <a:off x="901428" y="2280224"/>
            <a:ext cx="100876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任务</a:t>
            </a:r>
            <a:r>
              <a:rPr lang="en-US" altLang="zh-CN" b="1" dirty="0" smtClean="0">
                <a:solidFill>
                  <a:srgbClr val="FFFFFF"/>
                </a:solidFill>
                <a:ea typeface="宋体" pitchFamily="2" charset="-122"/>
              </a:rPr>
              <a:t>4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4" name="Text Box 21"/>
          <p:cNvSpPr txBox="1">
            <a:spLocks noChangeArrowheads="1"/>
          </p:cNvSpPr>
          <p:nvPr/>
        </p:nvSpPr>
        <p:spPr bwMode="black">
          <a:xfrm>
            <a:off x="3109360" y="2277500"/>
            <a:ext cx="100876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rgbClr val="FFFFFF"/>
                </a:solidFill>
              </a:rPr>
              <a:t>任务</a:t>
            </a:r>
            <a:r>
              <a:rPr lang="en-US" altLang="zh-CN" dirty="0" smtClean="0">
                <a:solidFill>
                  <a:srgbClr val="FFFFFF"/>
                </a:solidFill>
              </a:rPr>
              <a:t>5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5" name="Text Box 22"/>
          <p:cNvSpPr txBox="1">
            <a:spLocks noChangeArrowheads="1"/>
          </p:cNvSpPr>
          <p:nvPr/>
        </p:nvSpPr>
        <p:spPr bwMode="black">
          <a:xfrm>
            <a:off x="5524658" y="2266431"/>
            <a:ext cx="100876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任务</a:t>
            </a:r>
            <a:r>
              <a:rPr lang="en-US" altLang="zh-CN" b="1" dirty="0" smtClean="0">
                <a:solidFill>
                  <a:srgbClr val="FFFFFF"/>
                </a:solidFill>
                <a:ea typeface="宋体" pitchFamily="2" charset="-122"/>
              </a:rPr>
              <a:t>6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7" name="Text Box 24"/>
          <p:cNvSpPr txBox="1">
            <a:spLocks noChangeArrowheads="1"/>
          </p:cNvSpPr>
          <p:nvPr/>
        </p:nvSpPr>
        <p:spPr bwMode="gray">
          <a:xfrm>
            <a:off x="395536" y="3117017"/>
            <a:ext cx="2110237" cy="258532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dirty="0">
                <a:latin typeface="黑体" pitchFamily="49" charset="-122"/>
              </a:rPr>
              <a:t>使用</a:t>
            </a:r>
            <a:r>
              <a:rPr lang="en-US" altLang="zh-CN" dirty="0">
                <a:latin typeface="黑体" pitchFamily="49" charset="-122"/>
              </a:rPr>
              <a:t>T-SQL</a:t>
            </a:r>
            <a:r>
              <a:rPr lang="zh-CN" altLang="en-US" dirty="0">
                <a:latin typeface="黑体" pitchFamily="49" charset="-122"/>
              </a:rPr>
              <a:t>语句修改触发器</a:t>
            </a:r>
            <a:r>
              <a:rPr lang="en-US" altLang="zh-CN" dirty="0" err="1">
                <a:latin typeface="黑体" pitchFamily="49" charset="-122"/>
              </a:rPr>
              <a:t>tr_sc</a:t>
            </a:r>
            <a:r>
              <a:rPr lang="zh-CN" altLang="en-US" dirty="0">
                <a:latin typeface="黑体" pitchFamily="49" charset="-122"/>
              </a:rPr>
              <a:t>，用户</a:t>
            </a:r>
            <a:r>
              <a:rPr lang="zh-CN" altLang="en-US" dirty="0" smtClean="0">
                <a:latin typeface="黑体" pitchFamily="49" charset="-122"/>
              </a:rPr>
              <a:t>在</a:t>
            </a:r>
            <a:r>
              <a:rPr lang="en-US" altLang="zh-CN" dirty="0" err="1" smtClean="0">
                <a:latin typeface="黑体" pitchFamily="49" charset="-122"/>
              </a:rPr>
              <a:t>Student_course</a:t>
            </a:r>
            <a:r>
              <a:rPr lang="zh-CN" altLang="en-US" dirty="0">
                <a:latin typeface="黑体" pitchFamily="49" charset="-122"/>
              </a:rPr>
              <a:t>表中执行插入、修改、删除</a:t>
            </a:r>
            <a:r>
              <a:rPr lang="zh-CN" altLang="en-US" dirty="0" smtClean="0">
                <a:latin typeface="黑体" pitchFamily="49" charset="-122"/>
              </a:rPr>
              <a:t>操作时</a:t>
            </a:r>
            <a:r>
              <a:rPr lang="zh-CN" altLang="en-US" dirty="0">
                <a:latin typeface="黑体" pitchFamily="49" charset="-122"/>
              </a:rPr>
              <a:t>，系统自动给出错误提示信息，并撤销本次</a:t>
            </a:r>
            <a:r>
              <a:rPr lang="zh-CN" altLang="en-US" dirty="0" smtClean="0">
                <a:latin typeface="黑体" pitchFamily="49" charset="-122"/>
              </a:rPr>
              <a:t>操作</a:t>
            </a:r>
            <a:endParaRPr lang="zh-CN" altLang="en-US" dirty="0">
              <a:latin typeface="黑体" pitchFamily="49" charset="-122"/>
            </a:endParaRPr>
          </a:p>
        </p:txBody>
      </p:sp>
      <p:sp>
        <p:nvSpPr>
          <p:cNvPr id="18" name="Text Box 25"/>
          <p:cNvSpPr txBox="1">
            <a:spLocks noChangeArrowheads="1"/>
          </p:cNvSpPr>
          <p:nvPr/>
        </p:nvSpPr>
        <p:spPr bwMode="gray">
          <a:xfrm>
            <a:off x="2843808" y="3140968"/>
            <a:ext cx="1800200" cy="147732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dirty="0"/>
              <a:t>通过系统存储过程</a:t>
            </a:r>
            <a:r>
              <a:rPr lang="en-US" altLang="zh-CN" dirty="0" err="1"/>
              <a:t>sp_helptrigger</a:t>
            </a:r>
            <a:r>
              <a:rPr lang="zh-CN" altLang="en-US" dirty="0"/>
              <a:t>查看</a:t>
            </a:r>
            <a:r>
              <a:rPr lang="en-US" altLang="zh-CN" dirty="0"/>
              <a:t>Students</a:t>
            </a:r>
            <a:r>
              <a:rPr lang="zh-CN" altLang="en-US" dirty="0"/>
              <a:t>表中的触发器</a:t>
            </a:r>
            <a:endParaRPr lang="en-US" altLang="zh-CN" dirty="0">
              <a:solidFill>
                <a:srgbClr val="000000"/>
              </a:solidFill>
            </a:endParaRPr>
          </a:p>
        </p:txBody>
      </p:sp>
      <p:sp>
        <p:nvSpPr>
          <p:cNvPr id="19" name="Text Box 26"/>
          <p:cNvSpPr txBox="1">
            <a:spLocks noChangeArrowheads="1"/>
          </p:cNvSpPr>
          <p:nvPr/>
        </p:nvSpPr>
        <p:spPr bwMode="gray">
          <a:xfrm>
            <a:off x="4996939" y="3140968"/>
            <a:ext cx="2058482" cy="132343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sz="1600" dirty="0"/>
              <a:t>通过系统存储过程</a:t>
            </a:r>
            <a:r>
              <a:rPr lang="en-US" altLang="zh-CN" sz="1600" dirty="0" err="1"/>
              <a:t>sp_helptext</a:t>
            </a:r>
            <a:r>
              <a:rPr lang="zh-CN" altLang="en-US" sz="1600" dirty="0"/>
              <a:t>查看</a:t>
            </a:r>
            <a:r>
              <a:rPr lang="en-US" altLang="zh-CN" sz="1600" dirty="0"/>
              <a:t>Students</a:t>
            </a:r>
            <a:r>
              <a:rPr lang="zh-CN" altLang="en-US" sz="1600" dirty="0"/>
              <a:t>表中的</a:t>
            </a:r>
            <a:r>
              <a:rPr lang="en-US" altLang="zh-CN" sz="1600" dirty="0" err="1"/>
              <a:t>tr_sc</a:t>
            </a:r>
            <a:r>
              <a:rPr lang="zh-CN" altLang="en-US" sz="1600" dirty="0"/>
              <a:t>触发器的定义文本</a:t>
            </a:r>
            <a:endParaRPr lang="en-US" altLang="zh-CN" sz="1600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33" name="AutoShape 13"/>
          <p:cNvSpPr>
            <a:spLocks noChangeArrowheads="1"/>
          </p:cNvSpPr>
          <p:nvPr/>
        </p:nvSpPr>
        <p:spPr bwMode="gray">
          <a:xfrm>
            <a:off x="7466607" y="1840268"/>
            <a:ext cx="1296986" cy="1221655"/>
          </a:xfrm>
          <a:prstGeom prst="diamond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sp>
        <p:nvSpPr>
          <p:cNvPr id="38" name="Text Box 22"/>
          <p:cNvSpPr txBox="1">
            <a:spLocks noChangeArrowheads="1"/>
          </p:cNvSpPr>
          <p:nvPr/>
        </p:nvSpPr>
        <p:spPr bwMode="black">
          <a:xfrm>
            <a:off x="7683876" y="2289399"/>
            <a:ext cx="100876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任务</a:t>
            </a:r>
            <a:r>
              <a:rPr lang="en-US" altLang="zh-CN" b="1" dirty="0" smtClean="0">
                <a:solidFill>
                  <a:srgbClr val="FFFFFF"/>
                </a:solidFill>
                <a:ea typeface="宋体" pitchFamily="2" charset="-122"/>
              </a:rPr>
              <a:t>7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40" name="Text Box 26"/>
          <p:cNvSpPr txBox="1">
            <a:spLocks noChangeArrowheads="1"/>
          </p:cNvSpPr>
          <p:nvPr/>
        </p:nvSpPr>
        <p:spPr bwMode="gray">
          <a:xfrm>
            <a:off x="7175940" y="3155048"/>
            <a:ext cx="1878320" cy="10772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sz="1600" dirty="0"/>
              <a:t>通过系统存储过程</a:t>
            </a:r>
            <a:r>
              <a:rPr lang="en-US" altLang="zh-CN" sz="1600" dirty="0" err="1"/>
              <a:t>sp_help</a:t>
            </a:r>
            <a:r>
              <a:rPr lang="zh-CN" altLang="en-US" sz="1600" dirty="0"/>
              <a:t>查看触发器</a:t>
            </a:r>
            <a:r>
              <a:rPr lang="en-US" altLang="zh-CN" sz="1600" dirty="0" err="1"/>
              <a:t>tr_sc</a:t>
            </a:r>
            <a:r>
              <a:rPr lang="zh-CN" altLang="en-US" sz="1600" dirty="0"/>
              <a:t>的所有者和创建时间</a:t>
            </a:r>
            <a:endParaRPr lang="en-US" altLang="zh-CN" sz="1600" dirty="0">
              <a:solidFill>
                <a:srgbClr val="000000"/>
              </a:solidFill>
              <a:ea typeface="宋体" pitchFamily="2" charset="-122"/>
            </a:endParaRPr>
          </a:p>
        </p:txBody>
      </p:sp>
      <p:cxnSp>
        <p:nvCxnSpPr>
          <p:cNvPr id="30" name="AutoShape 18"/>
          <p:cNvCxnSpPr>
            <a:cxnSpLocks noChangeShapeType="1"/>
          </p:cNvCxnSpPr>
          <p:nvPr/>
        </p:nvCxnSpPr>
        <p:spPr bwMode="gray">
          <a:xfrm>
            <a:off x="6629502" y="2465640"/>
            <a:ext cx="1092877" cy="8266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</p:spPr>
      </p:cxnSp>
    </p:spTree>
    <p:extLst>
      <p:ext uri="{BB962C8B-B14F-4D97-AF65-F5344CB8AC3E}">
        <p14:creationId xmlns:p14="http://schemas.microsoft.com/office/powerpoint/2010/main" xmlns="" val="1111714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>
                <a:latin typeface="黑体" pitchFamily="49" charset="-122"/>
              </a:rPr>
              <a:t>任务</a:t>
            </a:r>
            <a:r>
              <a:rPr lang="en-US" altLang="zh-CN" sz="2800" dirty="0" smtClean="0">
                <a:latin typeface="黑体" pitchFamily="49" charset="-122"/>
              </a:rPr>
              <a:t>1</a:t>
            </a:r>
            <a:endParaRPr lang="zh-CN" altLang="en-US" sz="28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29</a:t>
            </a:fld>
            <a:endParaRPr lang="en-US" altLang="zh-CN"/>
          </a:p>
        </p:txBody>
      </p:sp>
      <p:sp>
        <p:nvSpPr>
          <p:cNvPr id="9" name="AutoShape 5"/>
          <p:cNvSpPr>
            <a:spLocks noChangeArrowheads="1"/>
          </p:cNvSpPr>
          <p:nvPr/>
        </p:nvSpPr>
        <p:spPr bwMode="gray">
          <a:xfrm>
            <a:off x="895326" y="3169847"/>
            <a:ext cx="1071570" cy="642942"/>
          </a:xfrm>
          <a:prstGeom prst="homePlate">
            <a:avLst>
              <a:gd name="adj" fmla="val 27281"/>
            </a:avLst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100000">
                <a:schemeClr val="hlink"/>
              </a:gs>
            </a:gsLst>
            <a:lin ang="18900000" scaled="1"/>
          </a:gradFill>
          <a:ln w="12700" algn="ctr">
            <a:noFill/>
            <a:prstDash val="dash"/>
            <a:miter lim="800000"/>
            <a:headEnd/>
            <a:tailEnd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r>
              <a:rPr lang="zh-CN" altLang="en-US" dirty="0" smtClean="0"/>
              <a:t>步骤</a:t>
            </a:r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0" name="AutoShape 7"/>
          <p:cNvSpPr>
            <a:spLocks noChangeArrowheads="1"/>
          </p:cNvSpPr>
          <p:nvPr/>
        </p:nvSpPr>
        <p:spPr bwMode="ltGray">
          <a:xfrm>
            <a:off x="928662" y="2009764"/>
            <a:ext cx="1071570" cy="642942"/>
          </a:xfrm>
          <a:prstGeom prst="homePlate">
            <a:avLst>
              <a:gd name="adj" fmla="val 25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69804"/>
                  <a:invGamma/>
                </a:schemeClr>
              </a:gs>
            </a:gsLst>
            <a:lin ang="2700000" scaled="1"/>
          </a:gradFill>
          <a:ln w="12700" algn="ctr">
            <a:noFill/>
            <a:prstDash val="dash"/>
            <a:miter lim="800000"/>
            <a:headEnd/>
            <a:tailEnd/>
          </a:ln>
          <a:effectLst>
            <a:outerShdw dist="56796" dir="3806097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r>
              <a:rPr lang="zh-CN" altLang="en-US" dirty="0" smtClean="0"/>
              <a:t>步骤</a:t>
            </a:r>
            <a:r>
              <a:rPr lang="en-US" dirty="0" smtClean="0"/>
              <a:t>1</a:t>
            </a:r>
            <a:endParaRPr lang="zh-CN" altLang="en-US" dirty="0"/>
          </a:p>
        </p:txBody>
      </p:sp>
      <p:sp>
        <p:nvSpPr>
          <p:cNvPr id="11" name="AutoShape 19"/>
          <p:cNvSpPr>
            <a:spLocks noChangeArrowheads="1"/>
          </p:cNvSpPr>
          <p:nvPr/>
        </p:nvSpPr>
        <p:spPr bwMode="invGray">
          <a:xfrm>
            <a:off x="2143108" y="2252653"/>
            <a:ext cx="247650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1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Text Box 23"/>
          <p:cNvSpPr txBox="1">
            <a:spLocks noChangeArrowheads="1"/>
          </p:cNvSpPr>
          <p:nvPr/>
        </p:nvSpPr>
        <p:spPr bwMode="gray">
          <a:xfrm>
            <a:off x="2460073" y="2109796"/>
            <a:ext cx="2111927" cy="5078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新建查询文件。</a:t>
            </a:r>
          </a:p>
        </p:txBody>
      </p:sp>
      <p:sp>
        <p:nvSpPr>
          <p:cNvPr id="13" name="Text Box 23"/>
          <p:cNvSpPr txBox="1">
            <a:spLocks noChangeArrowheads="1"/>
          </p:cNvSpPr>
          <p:nvPr/>
        </p:nvSpPr>
        <p:spPr bwMode="gray">
          <a:xfrm>
            <a:off x="2490451" y="3337170"/>
            <a:ext cx="5184091" cy="3416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输入如下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T-SQL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语句创建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Sc_trigger1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触发器：</a:t>
            </a:r>
          </a:p>
        </p:txBody>
      </p:sp>
      <p:sp>
        <p:nvSpPr>
          <p:cNvPr id="14" name="AutoShape 18"/>
          <p:cNvSpPr>
            <a:spLocks noChangeArrowheads="1"/>
          </p:cNvSpPr>
          <p:nvPr/>
        </p:nvSpPr>
        <p:spPr bwMode="gray">
          <a:xfrm>
            <a:off x="2109772" y="3384161"/>
            <a:ext cx="247650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hlink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5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60073" y="3812789"/>
            <a:ext cx="5390905" cy="1930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技能目标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  <p:sp>
        <p:nvSpPr>
          <p:cNvPr id="6" name="AutoShape 29"/>
          <p:cNvSpPr>
            <a:spLocks noChangeArrowheads="1"/>
          </p:cNvSpPr>
          <p:nvPr/>
        </p:nvSpPr>
        <p:spPr bwMode="auto">
          <a:xfrm>
            <a:off x="4819650" y="2571744"/>
            <a:ext cx="4019550" cy="2752731"/>
          </a:xfrm>
          <a:prstGeom prst="roundRect">
            <a:avLst>
              <a:gd name="adj" fmla="val 5208"/>
            </a:avLst>
          </a:prstGeom>
          <a:solidFill>
            <a:srgbClr val="FCFCFC">
              <a:alpha val="70000"/>
            </a:srgbClr>
          </a:solidFill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AutoShape 3"/>
          <p:cNvSpPr>
            <a:spLocks noChangeArrowheads="1"/>
          </p:cNvSpPr>
          <p:nvPr/>
        </p:nvSpPr>
        <p:spPr bwMode="gray">
          <a:xfrm flipH="1">
            <a:off x="3286116" y="1922446"/>
            <a:ext cx="995363" cy="835025"/>
          </a:xfrm>
          <a:prstGeom prst="curvedRightArrow">
            <a:avLst>
              <a:gd name="adj1" fmla="val 16542"/>
              <a:gd name="adj2" fmla="val 38977"/>
              <a:gd name="adj3" fmla="val 33846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AutoShape 4"/>
          <p:cNvSpPr>
            <a:spLocks noChangeArrowheads="1"/>
          </p:cNvSpPr>
          <p:nvPr/>
        </p:nvSpPr>
        <p:spPr bwMode="gray">
          <a:xfrm>
            <a:off x="1071538" y="1958958"/>
            <a:ext cx="995362" cy="835025"/>
          </a:xfrm>
          <a:prstGeom prst="curvedRightArrow">
            <a:avLst>
              <a:gd name="adj1" fmla="val 19583"/>
              <a:gd name="adj2" fmla="val 44676"/>
              <a:gd name="adj3" fmla="val 33652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" name="AutoShape 23"/>
          <p:cNvSpPr>
            <a:spLocks/>
          </p:cNvSpPr>
          <p:nvPr/>
        </p:nvSpPr>
        <p:spPr bwMode="blackWhite">
          <a:xfrm>
            <a:off x="4891088" y="3906845"/>
            <a:ext cx="3900487" cy="522287"/>
          </a:xfrm>
          <a:prstGeom prst="callout2">
            <a:avLst>
              <a:gd name="adj1" fmla="val 24316"/>
              <a:gd name="adj2" fmla="val -1954"/>
              <a:gd name="adj3" fmla="val 21884"/>
              <a:gd name="adj4" fmla="val -11843"/>
              <a:gd name="adj5" fmla="val 105473"/>
              <a:gd name="adj6" fmla="val -26293"/>
            </a:avLst>
          </a:prstGeom>
          <a:noFill/>
          <a:ln w="9525">
            <a:solidFill>
              <a:srgbClr val="000000"/>
            </a:solidFill>
            <a:miter lim="800000"/>
            <a:headEnd type="diamond" w="med" len="med"/>
            <a:tailEnd/>
          </a:ln>
          <a:effectLst/>
        </p:spPr>
        <p:txBody>
          <a:bodyPr anchor="ctr"/>
          <a:lstStyle/>
          <a:p>
            <a:pPr eaLnBrk="0" hangingPunct="0"/>
            <a:r>
              <a:rPr lang="zh-CN" altLang="en-US" dirty="0">
                <a:solidFill>
                  <a:schemeClr val="folHlink"/>
                </a:solidFill>
              </a:rPr>
              <a:t>掌握管理触发器的方法</a:t>
            </a:r>
          </a:p>
        </p:txBody>
      </p:sp>
      <p:sp>
        <p:nvSpPr>
          <p:cNvPr id="31" name="AutoShape 26"/>
          <p:cNvSpPr>
            <a:spLocks noChangeArrowheads="1"/>
          </p:cNvSpPr>
          <p:nvPr/>
        </p:nvSpPr>
        <p:spPr bwMode="ltGray">
          <a:xfrm rot="-544120">
            <a:off x="718616" y="3350211"/>
            <a:ext cx="393700" cy="2108789"/>
          </a:xfrm>
          <a:prstGeom prst="upArrow">
            <a:avLst>
              <a:gd name="adj1" fmla="val 50194"/>
              <a:gd name="adj2" fmla="val 74947"/>
            </a:avLst>
          </a:prstGeom>
          <a:gradFill rotWithShape="1">
            <a:gsLst>
              <a:gs pos="0">
                <a:schemeClr val="accent2"/>
              </a:gs>
              <a:gs pos="100000">
                <a:srgbClr val="FCFCFC">
                  <a:alpha val="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" name="Rectangle 27"/>
          <p:cNvSpPr>
            <a:spLocks noChangeArrowheads="1"/>
          </p:cNvSpPr>
          <p:nvPr/>
        </p:nvSpPr>
        <p:spPr bwMode="gray">
          <a:xfrm>
            <a:off x="304800" y="5611813"/>
            <a:ext cx="1565275" cy="434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0000"/>
              </a:lnSpc>
              <a:buFont typeface="Wingdings" pitchFamily="2" charset="2"/>
              <a:buNone/>
            </a:pPr>
            <a:r>
              <a:rPr lang="en-US" altLang="zh-CN" sz="1600">
                <a:solidFill>
                  <a:srgbClr val="000000"/>
                </a:solidFill>
                <a:ea typeface="宋体" pitchFamily="2" charset="-122"/>
              </a:rPr>
              <a:t>Description of the products</a:t>
            </a:r>
          </a:p>
        </p:txBody>
      </p:sp>
      <p:sp>
        <p:nvSpPr>
          <p:cNvPr id="42" name="AutoShape 22"/>
          <p:cNvSpPr>
            <a:spLocks/>
          </p:cNvSpPr>
          <p:nvPr/>
        </p:nvSpPr>
        <p:spPr bwMode="blackWhite">
          <a:xfrm>
            <a:off x="4929190" y="2698748"/>
            <a:ext cx="3916363" cy="515938"/>
          </a:xfrm>
          <a:prstGeom prst="callout2">
            <a:avLst>
              <a:gd name="adj1" fmla="val 22153"/>
              <a:gd name="adj2" fmla="val -1944"/>
              <a:gd name="adj3" fmla="val 22153"/>
              <a:gd name="adj4" fmla="val -12162"/>
              <a:gd name="adj5" fmla="val 172309"/>
              <a:gd name="adj6" fmla="val -24200"/>
            </a:avLst>
          </a:prstGeom>
          <a:noFill/>
          <a:ln w="9525">
            <a:solidFill>
              <a:srgbClr val="000000"/>
            </a:solidFill>
            <a:miter lim="800000"/>
            <a:headEnd type="diamond" w="med" len="med"/>
            <a:tailEnd/>
          </a:ln>
          <a:effectLst/>
        </p:spPr>
        <p:txBody>
          <a:bodyPr anchor="ctr"/>
          <a:lstStyle/>
          <a:p>
            <a:pPr eaLnBrk="0" hangingPunct="0"/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掌握创建触发器的方法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1163638" y="3336926"/>
            <a:ext cx="3003550" cy="2103849"/>
            <a:chOff x="1163638" y="3336926"/>
            <a:chExt cx="3003550" cy="2103849"/>
          </a:xfrm>
        </p:grpSpPr>
        <p:sp>
          <p:nvSpPr>
            <p:cNvPr id="23" name="Freeform 13"/>
            <p:cNvSpPr>
              <a:spLocks/>
            </p:cNvSpPr>
            <p:nvPr/>
          </p:nvSpPr>
          <p:spPr bwMode="gray">
            <a:xfrm>
              <a:off x="1280443" y="4139073"/>
              <a:ext cx="2803313" cy="1301702"/>
            </a:xfrm>
            <a:custGeom>
              <a:avLst/>
              <a:gdLst/>
              <a:ahLst/>
              <a:cxnLst>
                <a:cxn ang="0">
                  <a:pos x="1323" y="1639"/>
                </a:cxn>
                <a:cxn ang="0">
                  <a:pos x="0" y="671"/>
                </a:cxn>
                <a:cxn ang="0">
                  <a:pos x="1969" y="0"/>
                </a:cxn>
                <a:cxn ang="0">
                  <a:pos x="3406" y="569"/>
                </a:cxn>
                <a:cxn ang="0">
                  <a:pos x="1323" y="1639"/>
                </a:cxn>
              </a:cxnLst>
              <a:rect l="0" t="0" r="r" b="b"/>
              <a:pathLst>
                <a:path w="3406" h="1639">
                  <a:moveTo>
                    <a:pt x="1323" y="1639"/>
                  </a:moveTo>
                  <a:lnTo>
                    <a:pt x="0" y="671"/>
                  </a:lnTo>
                  <a:lnTo>
                    <a:pt x="1969" y="0"/>
                  </a:lnTo>
                  <a:lnTo>
                    <a:pt x="3406" y="569"/>
                  </a:lnTo>
                  <a:lnTo>
                    <a:pt x="1323" y="1639"/>
                  </a:lnTo>
                  <a:close/>
                </a:path>
              </a:pathLst>
            </a:custGeom>
            <a:solidFill>
              <a:srgbClr val="B4B4B4"/>
            </a:soli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3" name="Group 14"/>
            <p:cNvGrpSpPr>
              <a:grpSpLocks/>
            </p:cNvGrpSpPr>
            <p:nvPr/>
          </p:nvGrpSpPr>
          <p:grpSpPr bwMode="auto">
            <a:xfrm>
              <a:off x="1221643" y="3738793"/>
              <a:ext cx="2902637" cy="1582850"/>
              <a:chOff x="1082" y="2355"/>
              <a:chExt cx="3406" cy="1993"/>
            </a:xfrm>
          </p:grpSpPr>
          <p:sp>
            <p:nvSpPr>
              <p:cNvPr id="18" name="Freeform 15"/>
              <p:cNvSpPr>
                <a:spLocks/>
              </p:cNvSpPr>
              <p:nvPr/>
            </p:nvSpPr>
            <p:spPr bwMode="gray">
              <a:xfrm>
                <a:off x="1082" y="3026"/>
                <a:ext cx="1338" cy="1322"/>
              </a:xfrm>
              <a:custGeom>
                <a:avLst/>
                <a:gdLst/>
                <a:ahLst/>
                <a:cxnLst>
                  <a:cxn ang="0">
                    <a:pos x="51" y="367"/>
                  </a:cxn>
                  <a:cxn ang="0">
                    <a:pos x="1323" y="1322"/>
                  </a:cxn>
                  <a:cxn ang="0">
                    <a:pos x="1323" y="974"/>
                  </a:cxn>
                  <a:cxn ang="0">
                    <a:pos x="0" y="0"/>
                  </a:cxn>
                  <a:cxn ang="0">
                    <a:pos x="51" y="367"/>
                  </a:cxn>
                </a:cxnLst>
                <a:rect l="0" t="0" r="r" b="b"/>
                <a:pathLst>
                  <a:path w="1323" h="1322">
                    <a:moveTo>
                      <a:pt x="51" y="367"/>
                    </a:moveTo>
                    <a:lnTo>
                      <a:pt x="1323" y="1322"/>
                    </a:lnTo>
                    <a:lnTo>
                      <a:pt x="1323" y="974"/>
                    </a:lnTo>
                    <a:lnTo>
                      <a:pt x="0" y="0"/>
                    </a:lnTo>
                    <a:lnTo>
                      <a:pt x="51" y="367"/>
                    </a:lnTo>
                    <a:close/>
                  </a:path>
                </a:pathLst>
              </a:custGeom>
              <a:solidFill>
                <a:srgbClr val="C0C0C0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" name="Freeform 16"/>
              <p:cNvSpPr>
                <a:spLocks/>
              </p:cNvSpPr>
              <p:nvPr/>
            </p:nvSpPr>
            <p:spPr bwMode="gray">
              <a:xfrm>
                <a:off x="2405" y="2924"/>
                <a:ext cx="2083" cy="1418"/>
              </a:xfrm>
              <a:custGeom>
                <a:avLst/>
                <a:gdLst/>
                <a:ahLst/>
                <a:cxnLst>
                  <a:cxn ang="0">
                    <a:pos x="0" y="1070"/>
                  </a:cxn>
                  <a:cxn ang="0">
                    <a:pos x="2083" y="0"/>
                  </a:cxn>
                  <a:cxn ang="0">
                    <a:pos x="2045" y="355"/>
                  </a:cxn>
                  <a:cxn ang="0">
                    <a:pos x="7" y="1418"/>
                  </a:cxn>
                  <a:cxn ang="0">
                    <a:pos x="0" y="1070"/>
                  </a:cxn>
                </a:cxnLst>
                <a:rect l="0" t="0" r="r" b="b"/>
                <a:pathLst>
                  <a:path w="2083" h="1418">
                    <a:moveTo>
                      <a:pt x="0" y="1070"/>
                    </a:moveTo>
                    <a:lnTo>
                      <a:pt x="2083" y="0"/>
                    </a:lnTo>
                    <a:lnTo>
                      <a:pt x="2045" y="355"/>
                    </a:lnTo>
                    <a:lnTo>
                      <a:pt x="7" y="1418"/>
                    </a:lnTo>
                    <a:lnTo>
                      <a:pt x="0" y="107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" name="Freeform 17"/>
              <p:cNvSpPr>
                <a:spLocks/>
              </p:cNvSpPr>
              <p:nvPr/>
            </p:nvSpPr>
            <p:spPr bwMode="gray">
              <a:xfrm>
                <a:off x="1082" y="2355"/>
                <a:ext cx="3406" cy="1639"/>
              </a:xfrm>
              <a:custGeom>
                <a:avLst/>
                <a:gdLst/>
                <a:ahLst/>
                <a:cxnLst>
                  <a:cxn ang="0">
                    <a:pos x="1323" y="1639"/>
                  </a:cxn>
                  <a:cxn ang="0">
                    <a:pos x="0" y="671"/>
                  </a:cxn>
                  <a:cxn ang="0">
                    <a:pos x="1969" y="0"/>
                  </a:cxn>
                  <a:cxn ang="0">
                    <a:pos x="3406" y="569"/>
                  </a:cxn>
                  <a:cxn ang="0">
                    <a:pos x="1323" y="1639"/>
                  </a:cxn>
                </a:cxnLst>
                <a:rect l="0" t="0" r="r" b="b"/>
                <a:pathLst>
                  <a:path w="3406" h="1639">
                    <a:moveTo>
                      <a:pt x="1323" y="1639"/>
                    </a:moveTo>
                    <a:lnTo>
                      <a:pt x="0" y="671"/>
                    </a:lnTo>
                    <a:lnTo>
                      <a:pt x="1969" y="0"/>
                    </a:lnTo>
                    <a:lnTo>
                      <a:pt x="3406" y="569"/>
                    </a:lnTo>
                    <a:lnTo>
                      <a:pt x="1323" y="1639"/>
                    </a:lnTo>
                    <a:close/>
                  </a:path>
                </a:pathLst>
              </a:custGeom>
              <a:solidFill>
                <a:srgbClr val="DDDDDD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7" name="Freeform 21"/>
            <p:cNvSpPr>
              <a:spLocks/>
            </p:cNvSpPr>
            <p:nvPr/>
          </p:nvSpPr>
          <p:spPr bwMode="gray">
            <a:xfrm>
              <a:off x="1163638" y="3336926"/>
              <a:ext cx="3003550" cy="1301702"/>
            </a:xfrm>
            <a:custGeom>
              <a:avLst/>
              <a:gdLst/>
              <a:ahLst/>
              <a:cxnLst>
                <a:cxn ang="0">
                  <a:pos x="1323" y="1639"/>
                </a:cxn>
                <a:cxn ang="0">
                  <a:pos x="0" y="671"/>
                </a:cxn>
                <a:cxn ang="0">
                  <a:pos x="1969" y="0"/>
                </a:cxn>
                <a:cxn ang="0">
                  <a:pos x="3406" y="569"/>
                </a:cxn>
                <a:cxn ang="0">
                  <a:pos x="1323" y="1639"/>
                </a:cxn>
              </a:cxnLst>
              <a:rect l="0" t="0" r="r" b="b"/>
              <a:pathLst>
                <a:path w="3406" h="1639">
                  <a:moveTo>
                    <a:pt x="1323" y="1639"/>
                  </a:moveTo>
                  <a:lnTo>
                    <a:pt x="0" y="671"/>
                  </a:lnTo>
                  <a:lnTo>
                    <a:pt x="1969" y="0"/>
                  </a:lnTo>
                  <a:lnTo>
                    <a:pt x="3406" y="569"/>
                  </a:lnTo>
                  <a:lnTo>
                    <a:pt x="1323" y="1639"/>
                  </a:lnTo>
                  <a:close/>
                </a:path>
              </a:pathLst>
            </a:custGeom>
            <a:gradFill rotWithShape="1">
              <a:gsLst>
                <a:gs pos="0">
                  <a:srgbClr val="F8F8F8">
                    <a:gamma/>
                    <a:shade val="86275"/>
                    <a:invGamma/>
                  </a:srgbClr>
                </a:gs>
                <a:gs pos="100000">
                  <a:srgbClr val="F8F8F8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139822" y="2928934"/>
            <a:ext cx="3003550" cy="1582850"/>
            <a:chOff x="1139822" y="2928934"/>
            <a:chExt cx="3003550" cy="1582850"/>
          </a:xfrm>
        </p:grpSpPr>
        <p:sp>
          <p:nvSpPr>
            <p:cNvPr id="35" name="Freeform 19"/>
            <p:cNvSpPr>
              <a:spLocks/>
            </p:cNvSpPr>
            <p:nvPr/>
          </p:nvSpPr>
          <p:spPr bwMode="gray">
            <a:xfrm>
              <a:off x="1139822" y="3461845"/>
              <a:ext cx="1179903" cy="1049939"/>
            </a:xfrm>
            <a:custGeom>
              <a:avLst/>
              <a:gdLst/>
              <a:ahLst/>
              <a:cxnLst>
                <a:cxn ang="0">
                  <a:pos x="51" y="367"/>
                </a:cxn>
                <a:cxn ang="0">
                  <a:pos x="1323" y="1322"/>
                </a:cxn>
                <a:cxn ang="0">
                  <a:pos x="1323" y="974"/>
                </a:cxn>
                <a:cxn ang="0">
                  <a:pos x="0" y="0"/>
                </a:cxn>
                <a:cxn ang="0">
                  <a:pos x="51" y="367"/>
                </a:cxn>
              </a:cxnLst>
              <a:rect l="0" t="0" r="r" b="b"/>
              <a:pathLst>
                <a:path w="1323" h="1322">
                  <a:moveTo>
                    <a:pt x="51" y="367"/>
                  </a:moveTo>
                  <a:lnTo>
                    <a:pt x="1323" y="1322"/>
                  </a:lnTo>
                  <a:lnTo>
                    <a:pt x="1323" y="974"/>
                  </a:lnTo>
                  <a:lnTo>
                    <a:pt x="0" y="0"/>
                  </a:lnTo>
                  <a:lnTo>
                    <a:pt x="51" y="367"/>
                  </a:lnTo>
                  <a:close/>
                </a:path>
              </a:pathLst>
            </a:custGeom>
            <a:solidFill>
              <a:srgbClr val="DDDDDD"/>
            </a:soli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" name="Freeform 20"/>
            <p:cNvSpPr>
              <a:spLocks/>
            </p:cNvSpPr>
            <p:nvPr/>
          </p:nvSpPr>
          <p:spPr bwMode="gray">
            <a:xfrm>
              <a:off x="2306497" y="3380836"/>
              <a:ext cx="1836875" cy="1126182"/>
            </a:xfrm>
            <a:custGeom>
              <a:avLst/>
              <a:gdLst/>
              <a:ahLst/>
              <a:cxnLst>
                <a:cxn ang="0">
                  <a:pos x="0" y="1070"/>
                </a:cxn>
                <a:cxn ang="0">
                  <a:pos x="2083" y="0"/>
                </a:cxn>
                <a:cxn ang="0">
                  <a:pos x="2045" y="355"/>
                </a:cxn>
                <a:cxn ang="0">
                  <a:pos x="7" y="1418"/>
                </a:cxn>
                <a:cxn ang="0">
                  <a:pos x="0" y="1070"/>
                </a:cxn>
              </a:cxnLst>
              <a:rect l="0" t="0" r="r" b="b"/>
              <a:pathLst>
                <a:path w="2083" h="1418">
                  <a:moveTo>
                    <a:pt x="0" y="1070"/>
                  </a:moveTo>
                  <a:lnTo>
                    <a:pt x="2083" y="0"/>
                  </a:lnTo>
                  <a:lnTo>
                    <a:pt x="2045" y="355"/>
                  </a:lnTo>
                  <a:lnTo>
                    <a:pt x="7" y="1418"/>
                  </a:lnTo>
                  <a:lnTo>
                    <a:pt x="0" y="107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37" name="Freeform 21"/>
            <p:cNvSpPr>
              <a:spLocks/>
            </p:cNvSpPr>
            <p:nvPr/>
          </p:nvSpPr>
          <p:spPr bwMode="gray">
            <a:xfrm>
              <a:off x="1139822" y="2928934"/>
              <a:ext cx="3003550" cy="1301702"/>
            </a:xfrm>
            <a:custGeom>
              <a:avLst/>
              <a:gdLst/>
              <a:ahLst/>
              <a:cxnLst>
                <a:cxn ang="0">
                  <a:pos x="1323" y="1639"/>
                </a:cxn>
                <a:cxn ang="0">
                  <a:pos x="0" y="671"/>
                </a:cxn>
                <a:cxn ang="0">
                  <a:pos x="1969" y="0"/>
                </a:cxn>
                <a:cxn ang="0">
                  <a:pos x="3406" y="569"/>
                </a:cxn>
                <a:cxn ang="0">
                  <a:pos x="1323" y="1639"/>
                </a:cxn>
              </a:cxnLst>
              <a:rect l="0" t="0" r="r" b="b"/>
              <a:pathLst>
                <a:path w="3406" h="1639">
                  <a:moveTo>
                    <a:pt x="1323" y="1639"/>
                  </a:moveTo>
                  <a:lnTo>
                    <a:pt x="0" y="671"/>
                  </a:lnTo>
                  <a:lnTo>
                    <a:pt x="1969" y="0"/>
                  </a:lnTo>
                  <a:lnTo>
                    <a:pt x="3406" y="569"/>
                  </a:lnTo>
                  <a:lnTo>
                    <a:pt x="1323" y="1639"/>
                  </a:lnTo>
                  <a:close/>
                </a:path>
              </a:pathLst>
            </a:custGeom>
            <a:gradFill rotWithShape="1">
              <a:gsLst>
                <a:gs pos="0">
                  <a:srgbClr val="F8F8F8">
                    <a:gamma/>
                    <a:shade val="86275"/>
                    <a:invGamma/>
                  </a:srgbClr>
                </a:gs>
                <a:gs pos="100000">
                  <a:srgbClr val="F8F8F8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0" name="矩形 39"/>
          <p:cNvSpPr/>
          <p:nvPr/>
        </p:nvSpPr>
        <p:spPr>
          <a:xfrm rot="21396019">
            <a:off x="2102813" y="782979"/>
            <a:ext cx="1072833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20000" b="1" cap="none" spc="50" dirty="0" smtClean="0">
                <a:ln w="11430"/>
                <a:solidFill>
                  <a:srgbClr val="FFC0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endParaRPr lang="zh-CN" altLang="en-US" sz="20000" b="1" cap="none" spc="50" dirty="0">
              <a:ln w="11430"/>
              <a:solidFill>
                <a:srgbClr val="FFC00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1     (</a:t>
            </a:r>
            <a:r>
              <a:rPr lang="zh-CN" altLang="en-US" dirty="0"/>
              <a:t>续</a:t>
            </a:r>
            <a:r>
              <a:rPr lang="en-US" altLang="zh-CN" dirty="0"/>
              <a:t>)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30</a:t>
            </a:fld>
            <a:endParaRPr lang="en-US" altLang="zh-CN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gray">
          <a:xfrm>
            <a:off x="1085823" y="1881128"/>
            <a:ext cx="1071570" cy="571504"/>
          </a:xfrm>
          <a:prstGeom prst="homePlate">
            <a:avLst>
              <a:gd name="adj" fmla="val 25462"/>
            </a:avLst>
          </a:pr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  <a:ln w="12700" algn="ctr">
            <a:noFill/>
            <a:prstDash val="dash"/>
            <a:miter lim="800000"/>
            <a:headEnd/>
            <a:tailEnd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r>
              <a:rPr lang="zh-CN" altLang="en-US" dirty="0" smtClean="0"/>
              <a:t>步骤</a:t>
            </a:r>
            <a:r>
              <a:rPr lang="en-US" dirty="0" smtClean="0"/>
              <a:t>3 </a:t>
            </a:r>
            <a:endParaRPr lang="zh-CN" altLang="en-US" dirty="0"/>
          </a:p>
        </p:txBody>
      </p:sp>
      <p:sp>
        <p:nvSpPr>
          <p:cNvPr id="7" name="AutoShape 18"/>
          <p:cNvSpPr>
            <a:spLocks noChangeArrowheads="1"/>
          </p:cNvSpPr>
          <p:nvPr/>
        </p:nvSpPr>
        <p:spPr bwMode="gray">
          <a:xfrm>
            <a:off x="2228831" y="2095442"/>
            <a:ext cx="247650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6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83124" y="1757602"/>
            <a:ext cx="5598368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新建查询文件，输入如下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T-SQL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语句测试</a:t>
            </a:r>
          </a:p>
          <a:p>
            <a:pPr marL="0" indent="0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 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Sc_trigger1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触发器是否被触发。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57393" y="2924944"/>
            <a:ext cx="5571864" cy="1426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50711" y="3429000"/>
            <a:ext cx="2588071" cy="2194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AutoShape 5"/>
          <p:cNvSpPr>
            <a:spLocks noChangeArrowheads="1"/>
          </p:cNvSpPr>
          <p:nvPr/>
        </p:nvSpPr>
        <p:spPr bwMode="gray">
          <a:xfrm>
            <a:off x="1085823" y="4581128"/>
            <a:ext cx="1071570" cy="642942"/>
          </a:xfrm>
          <a:prstGeom prst="homePlate">
            <a:avLst>
              <a:gd name="adj" fmla="val 27281"/>
            </a:avLst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100000">
                <a:schemeClr val="hlink"/>
              </a:gs>
            </a:gsLst>
            <a:lin ang="18900000" scaled="1"/>
          </a:gradFill>
          <a:ln w="12700" algn="ctr">
            <a:noFill/>
            <a:prstDash val="dash"/>
            <a:miter lim="800000"/>
            <a:headEnd/>
            <a:tailEnd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r>
              <a:rPr lang="zh-CN" altLang="en-US" dirty="0" smtClean="0"/>
              <a:t>步骤</a:t>
            </a:r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12" name="Text Box 23"/>
          <p:cNvSpPr txBox="1">
            <a:spLocks noChangeArrowheads="1"/>
          </p:cNvSpPr>
          <p:nvPr/>
        </p:nvSpPr>
        <p:spPr bwMode="gray">
          <a:xfrm>
            <a:off x="2680948" y="4748450"/>
            <a:ext cx="2262377" cy="5909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执行语句，执行</a:t>
            </a:r>
            <a:endParaRPr lang="en-US" altLang="zh-CN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结果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如图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11.6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所示。</a:t>
            </a:r>
          </a:p>
        </p:txBody>
      </p:sp>
      <p:sp>
        <p:nvSpPr>
          <p:cNvPr id="13" name="AutoShape 18"/>
          <p:cNvSpPr>
            <a:spLocks noChangeArrowheads="1"/>
          </p:cNvSpPr>
          <p:nvPr/>
        </p:nvSpPr>
        <p:spPr bwMode="gray">
          <a:xfrm>
            <a:off x="2300269" y="4795442"/>
            <a:ext cx="247650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hlink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矩形 5"/>
          <p:cNvSpPr>
            <a:spLocks noChangeArrowheads="1"/>
          </p:cNvSpPr>
          <p:nvPr/>
        </p:nvSpPr>
        <p:spPr bwMode="auto">
          <a:xfrm>
            <a:off x="6804248" y="5438419"/>
            <a:ext cx="648071" cy="369332"/>
          </a:xfrm>
          <a:prstGeom prst="rect">
            <a:avLst/>
          </a:prstGeom>
          <a:solidFill>
            <a:srgbClr val="D3C4F2"/>
          </a:solidFill>
          <a:ln>
            <a:noFill/>
          </a:ln>
          <a:extLst/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11.6</a:t>
            </a:r>
            <a:endParaRPr lang="zh-CN" altLang="en-US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0419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</a:t>
            </a:r>
            <a:r>
              <a:rPr lang="en-US" altLang="zh-CN" dirty="0"/>
              <a:t>1     (</a:t>
            </a:r>
            <a:r>
              <a:rPr lang="zh-CN" altLang="en-US" dirty="0"/>
              <a:t>续</a:t>
            </a:r>
            <a:r>
              <a:rPr lang="en-US" altLang="zh-CN" dirty="0"/>
              <a:t>)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31</a:t>
            </a:fld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1547664" y="1988840"/>
            <a:ext cx="6336704" cy="2862322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注意</a:t>
            </a:r>
            <a:r>
              <a:rPr lang="zh-CN" altLang="en-US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：</a:t>
            </a:r>
            <a:endParaRPr lang="en-US" altLang="zh-CN" dirty="0" smtClean="0">
              <a:solidFill>
                <a:srgbClr val="002060"/>
              </a:solidFill>
              <a:latin typeface="黑体" pitchFamily="49" charset="-122"/>
              <a:ea typeface="黑体" pitchFamily="49" charset="-122"/>
              <a:sym typeface="Arial" pitchFamily="34" charset="0"/>
            </a:endParaRPr>
          </a:p>
          <a:p>
            <a:endParaRPr lang="en-US" altLang="zh-CN" dirty="0">
              <a:solidFill>
                <a:srgbClr val="002060"/>
              </a:solidFill>
              <a:latin typeface="黑体" pitchFamily="49" charset="-122"/>
              <a:ea typeface="黑体" pitchFamily="49" charset="-122"/>
              <a:sym typeface="Arial" pitchFamily="34" charset="0"/>
            </a:endParaRPr>
          </a:p>
          <a:p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为了保证本书实例的统一，修改后的数据请恢复成原来</a:t>
            </a:r>
            <a:endParaRPr lang="en-US" altLang="zh-CN" dirty="0">
              <a:solidFill>
                <a:srgbClr val="002060"/>
              </a:solidFill>
              <a:latin typeface="黑体" pitchFamily="49" charset="-122"/>
              <a:ea typeface="黑体" pitchFamily="49" charset="-122"/>
              <a:sym typeface="Arial" pitchFamily="34" charset="0"/>
            </a:endParaRPr>
          </a:p>
          <a:p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的记录内容。</a:t>
            </a:r>
            <a:endParaRPr lang="en-US" altLang="zh-CN" dirty="0">
              <a:solidFill>
                <a:srgbClr val="002060"/>
              </a:solidFill>
              <a:latin typeface="黑体" pitchFamily="49" charset="-122"/>
              <a:ea typeface="黑体" pitchFamily="49" charset="-122"/>
              <a:sym typeface="Arial" pitchFamily="34" charset="0"/>
            </a:endParaRPr>
          </a:p>
          <a:p>
            <a:endParaRPr lang="en-US" altLang="zh-CN" dirty="0">
              <a:solidFill>
                <a:srgbClr val="002060"/>
              </a:solidFill>
              <a:latin typeface="黑体" pitchFamily="49" charset="-122"/>
              <a:ea typeface="黑体" pitchFamily="49" charset="-122"/>
              <a:sym typeface="Arial" pitchFamily="34" charset="0"/>
            </a:endParaRPr>
          </a:p>
          <a:p>
            <a:endParaRPr lang="zh-CN" altLang="en-US" dirty="0">
              <a:solidFill>
                <a:srgbClr val="002060"/>
              </a:solidFill>
              <a:latin typeface="黑体" pitchFamily="49" charset="-122"/>
              <a:ea typeface="黑体" pitchFamily="49" charset="-122"/>
              <a:sym typeface="Arial" pitchFamily="34" charset="0"/>
            </a:endParaRPr>
          </a:p>
          <a:p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知识总结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1</a:t>
            </a:r>
            <a:r>
              <a:rPr lang="zh-CN" altLang="en-US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：</a:t>
            </a:r>
            <a:endParaRPr lang="en-US" altLang="zh-CN" dirty="0" smtClean="0">
              <a:solidFill>
                <a:srgbClr val="002060"/>
              </a:solidFill>
              <a:latin typeface="黑体" pitchFamily="49" charset="-122"/>
              <a:ea typeface="黑体" pitchFamily="49" charset="-122"/>
              <a:sym typeface="Arial" pitchFamily="34" charset="0"/>
            </a:endParaRPr>
          </a:p>
          <a:p>
            <a:endParaRPr lang="zh-CN" altLang="en-US" dirty="0">
              <a:solidFill>
                <a:srgbClr val="002060"/>
              </a:solidFill>
              <a:latin typeface="黑体" pitchFamily="49" charset="-122"/>
              <a:ea typeface="黑体" pitchFamily="49" charset="-122"/>
              <a:sym typeface="Arial" pitchFamily="34" charset="0"/>
            </a:endParaRPr>
          </a:p>
          <a:p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    在创建有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UPDATE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触发器的表上执行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UPDATE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语句时，将触发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UPDATE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触发器。</a:t>
            </a:r>
          </a:p>
        </p:txBody>
      </p:sp>
    </p:spTree>
    <p:extLst>
      <p:ext uri="{BB962C8B-B14F-4D97-AF65-F5344CB8AC3E}">
        <p14:creationId xmlns:p14="http://schemas.microsoft.com/office/powerpoint/2010/main" xmlns="" val="362944370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42245" y="332656"/>
            <a:ext cx="5721796" cy="487363"/>
          </a:xfrm>
        </p:spPr>
        <p:txBody>
          <a:bodyPr/>
          <a:lstStyle/>
          <a:p>
            <a:r>
              <a:rPr lang="zh-CN" altLang="en-US" sz="2400" dirty="0" smtClean="0">
                <a:latin typeface="黑体" pitchFamily="49" charset="-122"/>
              </a:rPr>
              <a:t>任务</a:t>
            </a:r>
            <a:r>
              <a:rPr lang="en-US" altLang="zh-CN" sz="2400" dirty="0" smtClean="0">
                <a:latin typeface="黑体" pitchFamily="49" charset="-122"/>
              </a:rPr>
              <a:t>2  </a:t>
            </a:r>
            <a:r>
              <a:rPr lang="zh-CN" altLang="en-US" sz="2400" dirty="0" smtClean="0">
                <a:latin typeface="黑体" pitchFamily="49" charset="-122"/>
              </a:rPr>
              <a:t>使用</a:t>
            </a:r>
            <a:r>
              <a:rPr lang="en-US" altLang="zh-CN" sz="2400" dirty="0" err="1">
                <a:latin typeface="黑体" pitchFamily="49" charset="-122"/>
              </a:rPr>
              <a:t>sp_rename</a:t>
            </a:r>
            <a:r>
              <a:rPr lang="zh-CN" altLang="en-US" sz="2400" dirty="0">
                <a:latin typeface="黑体" pitchFamily="49" charset="-122"/>
              </a:rPr>
              <a:t>命令将</a:t>
            </a:r>
            <a:r>
              <a:rPr lang="en-US" altLang="zh-CN" sz="2400" dirty="0">
                <a:latin typeface="黑体" pitchFamily="49" charset="-122"/>
              </a:rPr>
              <a:t>Sc_trigger1</a:t>
            </a:r>
            <a:r>
              <a:rPr lang="zh-CN" altLang="en-US" sz="2400" dirty="0" smtClean="0">
                <a:latin typeface="黑体" pitchFamily="49" charset="-122"/>
              </a:rPr>
              <a:t>触发器重</a:t>
            </a:r>
            <a:r>
              <a:rPr lang="zh-CN" altLang="en-US" sz="2400" dirty="0">
                <a:latin typeface="黑体" pitchFamily="49" charset="-122"/>
              </a:rPr>
              <a:t>新命名为</a:t>
            </a:r>
            <a:r>
              <a:rPr lang="en-US" altLang="zh-CN" sz="2400" dirty="0" err="1">
                <a:latin typeface="黑体" pitchFamily="49" charset="-122"/>
              </a:rPr>
              <a:t>tr_sc</a:t>
            </a:r>
            <a:endParaRPr lang="zh-CN" altLang="en-US" sz="24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32</a:t>
            </a:fld>
            <a:endParaRPr lang="en-US" altLang="zh-CN"/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1168091" y="1920369"/>
            <a:ext cx="928695" cy="428628"/>
            <a:chOff x="4320" y="1152"/>
            <a:chExt cx="414" cy="402"/>
          </a:xfrm>
        </p:grpSpPr>
        <p:sp>
          <p:nvSpPr>
            <p:cNvPr id="7" name="AutoShape 7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AutoShape 19"/>
          <p:cNvSpPr>
            <a:spLocks noChangeArrowheads="1"/>
          </p:cNvSpPr>
          <p:nvPr/>
        </p:nvSpPr>
        <p:spPr bwMode="ltGray">
          <a:xfrm>
            <a:off x="2250265" y="1772816"/>
            <a:ext cx="6000791" cy="72008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black">
          <a:xfrm>
            <a:off x="1225259" y="1929899"/>
            <a:ext cx="77777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none">
            <a:spAutoFit/>
            <a:flatTx/>
          </a:bodyPr>
          <a:lstStyle/>
          <a:p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步骤</a:t>
            </a:r>
            <a:r>
              <a:rPr lang="en-US" altLang="zh-CN" dirty="0" smtClean="0">
                <a:solidFill>
                  <a:srgbClr val="FFFFFF"/>
                </a:solidFill>
              </a:rPr>
              <a:t>1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1" name="Rectangle 20"/>
          <p:cNvSpPr>
            <a:spLocks noChangeArrowheads="1"/>
          </p:cNvSpPr>
          <p:nvPr/>
        </p:nvSpPr>
        <p:spPr bwMode="auto">
          <a:xfrm>
            <a:off x="2438726" y="1929899"/>
            <a:ext cx="2061266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新建查询文件。</a:t>
            </a:r>
          </a:p>
        </p:txBody>
      </p:sp>
      <p:grpSp>
        <p:nvGrpSpPr>
          <p:cNvPr id="6" name="Group 10"/>
          <p:cNvGrpSpPr>
            <a:grpSpLocks/>
          </p:cNvGrpSpPr>
          <p:nvPr/>
        </p:nvGrpSpPr>
        <p:grpSpPr bwMode="auto">
          <a:xfrm>
            <a:off x="1130732" y="2899310"/>
            <a:ext cx="928694" cy="428628"/>
            <a:chOff x="4320" y="1152"/>
            <a:chExt cx="414" cy="402"/>
          </a:xfrm>
        </p:grpSpPr>
        <p:sp>
          <p:nvSpPr>
            <p:cNvPr id="13" name="AutoShape 11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5000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Rectangle 16"/>
          <p:cNvSpPr>
            <a:spLocks noChangeArrowheads="1"/>
          </p:cNvSpPr>
          <p:nvPr/>
        </p:nvSpPr>
        <p:spPr bwMode="black">
          <a:xfrm>
            <a:off x="1168831" y="2923120"/>
            <a:ext cx="77777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none">
            <a:spAutoFit/>
            <a:flatTx/>
          </a:bodyPr>
          <a:lstStyle/>
          <a:p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步骤</a:t>
            </a:r>
            <a:r>
              <a:rPr lang="en-US" altLang="zh-CN" dirty="0" smtClean="0">
                <a:solidFill>
                  <a:srgbClr val="FFFFFF"/>
                </a:solidFill>
              </a:rPr>
              <a:t>2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6" name="AutoShape 19"/>
          <p:cNvSpPr>
            <a:spLocks noChangeArrowheads="1"/>
          </p:cNvSpPr>
          <p:nvPr/>
        </p:nvSpPr>
        <p:spPr bwMode="ltGray">
          <a:xfrm>
            <a:off x="2307939" y="2667939"/>
            <a:ext cx="5973333" cy="180031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Rectangle 20"/>
          <p:cNvSpPr>
            <a:spLocks noChangeArrowheads="1"/>
          </p:cNvSpPr>
          <p:nvPr/>
        </p:nvSpPr>
        <p:spPr bwMode="auto">
          <a:xfrm>
            <a:off x="2453695" y="2887886"/>
            <a:ext cx="5760001" cy="142192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输入如下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T-SQL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语句，重新命名触发器</a:t>
            </a:r>
            <a:r>
              <a:rPr lang="zh-CN" altLang="en-US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dirty="0" smtClean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80000"/>
              </a:lnSpc>
            </a:pPr>
            <a:endParaRPr lang="en-US" altLang="zh-CN" dirty="0" smtClean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USE Student</a:t>
            </a:r>
            <a:endParaRPr lang="zh-CN" altLang="en-US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   GO</a:t>
            </a:r>
            <a:endParaRPr lang="zh-CN" altLang="en-US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dirty="0" err="1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sp_rename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 ' Sc_trigger1', ' </a:t>
            </a:r>
            <a:r>
              <a:rPr lang="en-US" altLang="zh-CN" dirty="0" err="1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tr_sc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' </a:t>
            </a:r>
            <a:endParaRPr lang="zh-CN" altLang="en-US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GO</a:t>
            </a:r>
            <a:endParaRPr lang="zh-CN" altLang="en-US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" name="AutoShape 19"/>
          <p:cNvSpPr>
            <a:spLocks noChangeArrowheads="1"/>
          </p:cNvSpPr>
          <p:nvPr/>
        </p:nvSpPr>
        <p:spPr bwMode="ltGray">
          <a:xfrm>
            <a:off x="1713707" y="4648549"/>
            <a:ext cx="6578872" cy="1446839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chemeClr val="accent5">
                  <a:lumMod val="50000"/>
                </a:schemeClr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100000" t="100000"/>
            </a:path>
            <a:tileRect r="-100000" b="-100000"/>
          </a:gradFill>
          <a:ln w="57150" algn="ctr">
            <a:solidFill>
              <a:schemeClr val="accent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025016" y="4827205"/>
            <a:ext cx="6057412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知识总结</a:t>
            </a:r>
            <a:r>
              <a:rPr lang="en-US" altLang="zh-CN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：</a:t>
            </a:r>
            <a:endParaRPr lang="en-US" altLang="zh-CN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90000"/>
              </a:lnSpc>
              <a:buFont typeface="Arial" pitchFamily="34" charset="0"/>
              <a:buNone/>
            </a:pPr>
            <a:endParaRPr lang="en-US" altLang="zh-CN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使用</a:t>
            </a:r>
            <a:r>
              <a:rPr lang="en-US" altLang="zh-CN" dirty="0" err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sp_rename</a:t>
            </a:r>
            <a:r>
              <a:rPr lang="zh-CN" altLang="en-US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命令修改触发器的名字，其</a:t>
            </a:r>
            <a:r>
              <a:rPr lang="zh-CN" altLang="en-US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语法格式为：</a:t>
            </a:r>
          </a:p>
          <a:p>
            <a:pPr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en-US" altLang="zh-CN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dirty="0" err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sp_rename</a:t>
            </a:r>
            <a:r>
              <a:rPr lang="en-US" altLang="zh-CN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oldname,newname</a:t>
            </a:r>
            <a:endParaRPr lang="en-US" altLang="zh-CN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dirty="0" smtClean="0">
                <a:latin typeface="黑体" pitchFamily="49" charset="-122"/>
              </a:rPr>
              <a:t>  任务</a:t>
            </a:r>
            <a:r>
              <a:rPr lang="en-US" altLang="zh-CN" sz="2400" dirty="0" smtClean="0">
                <a:latin typeface="黑体" pitchFamily="49" charset="-122"/>
              </a:rPr>
              <a:t>3      </a:t>
            </a:r>
            <a:r>
              <a:rPr lang="zh-CN" altLang="en-US" sz="2400" dirty="0" smtClean="0">
                <a:latin typeface="黑体" pitchFamily="49" charset="-122"/>
              </a:rPr>
              <a:t>在</a:t>
            </a:r>
            <a:r>
              <a:rPr lang="en-US" altLang="zh-CN" sz="2400" dirty="0">
                <a:latin typeface="黑体" pitchFamily="49" charset="-122"/>
              </a:rPr>
              <a:t>Management Studio</a:t>
            </a:r>
            <a:r>
              <a:rPr lang="zh-CN" altLang="en-US" sz="2400" dirty="0">
                <a:latin typeface="黑体" pitchFamily="49" charset="-122"/>
              </a:rPr>
              <a:t>中修改触发器</a:t>
            </a:r>
            <a:r>
              <a:rPr lang="en-US" altLang="zh-CN" sz="2400" dirty="0" err="1">
                <a:latin typeface="黑体" pitchFamily="49" charset="-122"/>
              </a:rPr>
              <a:t>tr_sc</a:t>
            </a:r>
            <a:endParaRPr lang="zh-CN" altLang="en-US" sz="24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3813152" y="6622956"/>
            <a:ext cx="838200" cy="261938"/>
          </a:xfrm>
        </p:spPr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33</a:t>
            </a:fld>
            <a:endParaRPr lang="en-US" altLang="zh-CN"/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gray">
          <a:xfrm>
            <a:off x="2093881" y="1723180"/>
            <a:ext cx="5978581" cy="848564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gray">
          <a:xfrm>
            <a:off x="1209644" y="1938128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Arc 13"/>
          <p:cNvSpPr>
            <a:spLocks/>
          </p:cNvSpPr>
          <p:nvPr/>
        </p:nvSpPr>
        <p:spPr bwMode="gray">
          <a:xfrm rot="5400000">
            <a:off x="1873557" y="2022806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Text Box 16"/>
          <p:cNvSpPr txBox="1">
            <a:spLocks noChangeArrowheads="1"/>
          </p:cNvSpPr>
          <p:nvPr/>
        </p:nvSpPr>
        <p:spPr bwMode="gray">
          <a:xfrm>
            <a:off x="1142976" y="1982174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1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black">
          <a:xfrm>
            <a:off x="2354128" y="1782537"/>
            <a:ext cx="5597578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在对象资源管理器中，展开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【Student】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数据库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|【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】|【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Student_courses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】|【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触发器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1400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AutoShape 4"/>
          <p:cNvSpPr>
            <a:spLocks noChangeArrowheads="1"/>
          </p:cNvSpPr>
          <p:nvPr/>
        </p:nvSpPr>
        <p:spPr bwMode="gray">
          <a:xfrm>
            <a:off x="2094298" y="2606996"/>
            <a:ext cx="6100730" cy="1080120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AutoShape 11"/>
          <p:cNvSpPr>
            <a:spLocks noChangeArrowheads="1"/>
          </p:cNvSpPr>
          <p:nvPr/>
        </p:nvSpPr>
        <p:spPr bwMode="gray">
          <a:xfrm>
            <a:off x="1206264" y="2901119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Arc 13"/>
          <p:cNvSpPr>
            <a:spLocks/>
          </p:cNvSpPr>
          <p:nvPr/>
        </p:nvSpPr>
        <p:spPr bwMode="gray">
          <a:xfrm rot="5400000">
            <a:off x="1870177" y="2985797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Text Box 16"/>
          <p:cNvSpPr txBox="1">
            <a:spLocks noChangeArrowheads="1"/>
          </p:cNvSpPr>
          <p:nvPr/>
        </p:nvSpPr>
        <p:spPr bwMode="gray">
          <a:xfrm>
            <a:off x="1134826" y="2920311"/>
            <a:ext cx="884237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2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20" name="Rectangle 20"/>
          <p:cNvSpPr>
            <a:spLocks noChangeArrowheads="1"/>
          </p:cNvSpPr>
          <p:nvPr/>
        </p:nvSpPr>
        <p:spPr bwMode="black">
          <a:xfrm>
            <a:off x="2459364" y="2684824"/>
            <a:ext cx="5432361" cy="9233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右键单击触发器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tr_sc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，在弹出的快捷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菜单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中选择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修改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11.7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所示。可以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看到该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触发器的定义，用户可以在此修改触发器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的定义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pic>
        <p:nvPicPr>
          <p:cNvPr id="21" name="Picture 3"/>
          <p:cNvPicPr preferRelativeResize="0"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gray">
          <a:xfrm>
            <a:off x="1331640" y="3608154"/>
            <a:ext cx="4203576" cy="3249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Text Box 4"/>
          <p:cNvSpPr>
            <a:spLocks noChangeArrowheads="1"/>
          </p:cNvSpPr>
          <p:nvPr/>
        </p:nvSpPr>
        <p:spPr bwMode="auto">
          <a:xfrm>
            <a:off x="5940152" y="5233077"/>
            <a:ext cx="1800200" cy="1200329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chemeClr val="bg1"/>
                </a:solidFill>
                <a:sym typeface="Arial" pitchFamily="34" charset="0"/>
              </a:rPr>
              <a:t>图</a:t>
            </a:r>
            <a:r>
              <a:rPr lang="en-US" b="1" dirty="0">
                <a:solidFill>
                  <a:schemeClr val="bg1"/>
                </a:solidFill>
                <a:sym typeface="Arial" pitchFamily="34" charset="0"/>
              </a:rPr>
              <a:t>11.7</a:t>
            </a:r>
            <a:r>
              <a:rPr lang="zh-CN" altLang="en-US" b="1" dirty="0">
                <a:solidFill>
                  <a:schemeClr val="bg1"/>
                </a:solidFill>
                <a:sym typeface="Arial" pitchFamily="34" charset="0"/>
              </a:rPr>
              <a:t>在</a:t>
            </a:r>
            <a:r>
              <a:rPr lang="en-US" b="1" dirty="0">
                <a:solidFill>
                  <a:schemeClr val="bg1"/>
                </a:solidFill>
                <a:sym typeface="Arial" pitchFamily="34" charset="0"/>
              </a:rPr>
              <a:t>Management Studio</a:t>
            </a:r>
            <a:r>
              <a:rPr lang="zh-CN" altLang="en-US" b="1" dirty="0">
                <a:solidFill>
                  <a:schemeClr val="bg1"/>
                </a:solidFill>
                <a:sym typeface="Arial" pitchFamily="34" charset="0"/>
              </a:rPr>
              <a:t>中查看触发器的属性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>
                <a:latin typeface="黑体" pitchFamily="49" charset="-122"/>
              </a:rPr>
              <a:t>任务</a:t>
            </a:r>
            <a:r>
              <a:rPr lang="en-US" altLang="zh-CN" sz="2800" dirty="0" smtClean="0">
                <a:latin typeface="黑体" pitchFamily="49" charset="-122"/>
              </a:rPr>
              <a:t>4</a:t>
            </a:r>
            <a:endParaRPr lang="zh-CN" altLang="en-US" sz="28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34</a:t>
            </a:fld>
            <a:endParaRPr lang="en-US" altLang="zh-CN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gray">
          <a:xfrm>
            <a:off x="1879567" y="1866055"/>
            <a:ext cx="6082792" cy="986881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AutoShape 11"/>
          <p:cNvSpPr>
            <a:spLocks noChangeArrowheads="1"/>
          </p:cNvSpPr>
          <p:nvPr/>
        </p:nvSpPr>
        <p:spPr bwMode="gray">
          <a:xfrm>
            <a:off x="995330" y="2081004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Arc 13"/>
          <p:cNvSpPr>
            <a:spLocks/>
          </p:cNvSpPr>
          <p:nvPr/>
        </p:nvSpPr>
        <p:spPr bwMode="gray">
          <a:xfrm rot="15937656">
            <a:off x="1659243" y="2165682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chemeClr val="accent4">
              <a:lumMod val="95000"/>
              <a:lumOff val="5000"/>
            </a:schemeClr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Text Box 16"/>
          <p:cNvSpPr txBox="1">
            <a:spLocks noChangeArrowheads="1"/>
          </p:cNvSpPr>
          <p:nvPr/>
        </p:nvSpPr>
        <p:spPr bwMode="gray">
          <a:xfrm>
            <a:off x="928662" y="2125050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1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black">
          <a:xfrm>
            <a:off x="2262667" y="2156214"/>
            <a:ext cx="5316592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新建查询文件。</a:t>
            </a: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gray">
          <a:xfrm>
            <a:off x="1879567" y="3071810"/>
            <a:ext cx="6082792" cy="2877469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gray">
          <a:xfrm>
            <a:off x="995330" y="3286758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Text Box 16"/>
          <p:cNvSpPr txBox="1">
            <a:spLocks noChangeArrowheads="1"/>
          </p:cNvSpPr>
          <p:nvPr/>
        </p:nvSpPr>
        <p:spPr bwMode="gray">
          <a:xfrm>
            <a:off x="928662" y="3330804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dirty="0" smtClean="0">
                <a:solidFill>
                  <a:srgbClr val="000000"/>
                </a:solidFill>
              </a:rPr>
              <a:t>2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black">
          <a:xfrm>
            <a:off x="2318114" y="3090300"/>
            <a:ext cx="5413110" cy="272382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输入如下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T-SQL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语句，修改触发器</a:t>
            </a:r>
            <a:r>
              <a:rPr lang="en-US" altLang="zh-CN" dirty="0" err="1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tr_sc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buFont typeface="Arial" pitchFamily="34" charset="0"/>
              <a:buNone/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USE Student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buFont typeface="Arial" pitchFamily="34" charset="0"/>
              <a:buNone/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GO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buFont typeface="Arial" pitchFamily="34" charset="0"/>
              <a:buNone/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ALTER TRIGGER 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tr_sc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buFont typeface="Arial" pitchFamily="34" charset="0"/>
              <a:buNone/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ON 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Student_course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buFont typeface="Arial" pitchFamily="34" charset="0"/>
              <a:buNone/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INSTEAD OF DELETE,INSERT,UPDATE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buFont typeface="Arial" pitchFamily="34" charset="0"/>
              <a:buNone/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AS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buFont typeface="Arial" pitchFamily="34" charset="0"/>
              <a:buNone/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PRINT '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您本次执行的操作无效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'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buFont typeface="Arial" pitchFamily="34" charset="0"/>
              <a:buNone/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GO 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6" name="Arc 13"/>
          <p:cNvSpPr>
            <a:spLocks/>
          </p:cNvSpPr>
          <p:nvPr/>
        </p:nvSpPr>
        <p:spPr bwMode="gray">
          <a:xfrm rot="15937656">
            <a:off x="1680178" y="3345779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chemeClr val="accent4">
              <a:lumMod val="95000"/>
              <a:lumOff val="5000"/>
            </a:schemeClr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>
                <a:latin typeface="黑体" pitchFamily="49" charset="-122"/>
              </a:rPr>
              <a:t>任务</a:t>
            </a:r>
            <a:r>
              <a:rPr lang="en-US" altLang="zh-CN" sz="2800" dirty="0" smtClean="0">
                <a:latin typeface="黑体" pitchFamily="49" charset="-122"/>
              </a:rPr>
              <a:t>4</a:t>
            </a:r>
            <a:endParaRPr lang="zh-CN" altLang="en-US" sz="28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35</a:t>
            </a:fld>
            <a:endParaRPr lang="en-US" altLang="zh-CN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gray">
          <a:xfrm>
            <a:off x="1879567" y="1866055"/>
            <a:ext cx="6082792" cy="2139009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AutoShape 11"/>
          <p:cNvSpPr>
            <a:spLocks noChangeArrowheads="1"/>
          </p:cNvSpPr>
          <p:nvPr/>
        </p:nvSpPr>
        <p:spPr bwMode="gray">
          <a:xfrm>
            <a:off x="995330" y="2081004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Arc 13"/>
          <p:cNvSpPr>
            <a:spLocks/>
          </p:cNvSpPr>
          <p:nvPr/>
        </p:nvSpPr>
        <p:spPr bwMode="gray">
          <a:xfrm rot="15937656">
            <a:off x="1659243" y="2165682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chemeClr val="accent4">
              <a:lumMod val="95000"/>
              <a:lumOff val="5000"/>
            </a:schemeClr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Text Box 16"/>
          <p:cNvSpPr txBox="1">
            <a:spLocks noChangeArrowheads="1"/>
          </p:cNvSpPr>
          <p:nvPr/>
        </p:nvSpPr>
        <p:spPr bwMode="gray">
          <a:xfrm>
            <a:off x="928662" y="2125050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3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black">
          <a:xfrm>
            <a:off x="2117694" y="2003208"/>
            <a:ext cx="5638228" cy="2031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新建查询文件，输入如下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T-SQL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语句测试</a:t>
            </a:r>
            <a:r>
              <a:rPr lang="en-US" altLang="zh-CN" dirty="0" err="1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tr_sc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触发器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buFont typeface="Arial" pitchFamily="34" charset="0"/>
              <a:buNone/>
            </a:pPr>
            <a:endParaRPr lang="en-US" altLang="zh-CN" dirty="0" smtClean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buFont typeface="Arial" pitchFamily="34" charset="0"/>
              <a:buNone/>
            </a:pPr>
            <a:r>
              <a:rPr lang="en-US" altLang="zh-CN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INSERT 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INTO </a:t>
            </a:r>
            <a:r>
              <a:rPr lang="en-US" altLang="zh-CN" dirty="0" err="1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Student_course</a:t>
            </a:r>
            <a:endParaRPr lang="zh-CN" altLang="en-US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buFont typeface="Arial" pitchFamily="34" charset="0"/>
              <a:buNone/>
            </a:pP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   (</a:t>
            </a:r>
            <a:r>
              <a:rPr lang="en-US" altLang="zh-CN" dirty="0" err="1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Student_id,Course_id,Student_grade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)</a:t>
            </a:r>
            <a:endParaRPr lang="zh-CN" altLang="en-US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buFont typeface="Arial" pitchFamily="34" charset="0"/>
              <a:buNone/>
            </a:pP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   VALUES        </a:t>
            </a:r>
            <a:endParaRPr lang="zh-CN" altLang="en-US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buFont typeface="Arial" pitchFamily="34" charset="0"/>
              <a:buNone/>
            </a:pP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 ('11002', '4001', '87')</a:t>
            </a:r>
            <a:endParaRPr lang="zh-CN" altLang="en-US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buFont typeface="Arial" pitchFamily="34" charset="0"/>
              <a:buNone/>
            </a:pP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GO</a:t>
            </a:r>
            <a:endParaRPr lang="en-US" altLang="zh-CN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gray">
          <a:xfrm>
            <a:off x="1904265" y="4293095"/>
            <a:ext cx="2379703" cy="1441263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gray">
          <a:xfrm>
            <a:off x="1068857" y="4422910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Text Box 16"/>
          <p:cNvSpPr txBox="1">
            <a:spLocks noChangeArrowheads="1"/>
          </p:cNvSpPr>
          <p:nvPr/>
        </p:nvSpPr>
        <p:spPr bwMode="gray">
          <a:xfrm>
            <a:off x="1002189" y="4466956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4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black">
          <a:xfrm>
            <a:off x="2239106" y="4395531"/>
            <a:ext cx="1828838" cy="133882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执行语句。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执行结果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11.8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所示</a:t>
            </a:r>
          </a:p>
        </p:txBody>
      </p:sp>
      <p:sp>
        <p:nvSpPr>
          <p:cNvPr id="26" name="Arc 13"/>
          <p:cNvSpPr>
            <a:spLocks/>
          </p:cNvSpPr>
          <p:nvPr/>
        </p:nvSpPr>
        <p:spPr bwMode="gray">
          <a:xfrm rot="15937656">
            <a:off x="1753705" y="4481931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chemeClr val="accent4">
              <a:lumMod val="95000"/>
              <a:lumOff val="5000"/>
            </a:schemeClr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6" name="Picture 3"/>
          <p:cNvPicPr>
            <a:picLocks noChangeArrowheads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46410" y="4153949"/>
            <a:ext cx="2638698" cy="1719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4"/>
          <p:cNvSpPr>
            <a:spLocks noChangeArrowheads="1"/>
          </p:cNvSpPr>
          <p:nvPr/>
        </p:nvSpPr>
        <p:spPr bwMode="auto">
          <a:xfrm>
            <a:off x="4975800" y="5932919"/>
            <a:ext cx="2780122" cy="36933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002060"/>
                </a:solidFill>
                <a:sym typeface="Arial" pitchFamily="34" charset="0"/>
              </a:rPr>
              <a:t>图</a:t>
            </a:r>
            <a:r>
              <a:rPr lang="en-US" b="1">
                <a:solidFill>
                  <a:srgbClr val="002060"/>
                </a:solidFill>
                <a:sym typeface="Arial" pitchFamily="34" charset="0"/>
              </a:rPr>
              <a:t>11.8 </a:t>
            </a:r>
            <a:r>
              <a:rPr lang="zh-CN" altLang="en-US" b="1">
                <a:solidFill>
                  <a:srgbClr val="002060"/>
                </a:solidFill>
                <a:sym typeface="Arial" pitchFamily="34" charset="0"/>
              </a:rPr>
              <a:t>验证</a:t>
            </a:r>
            <a:r>
              <a:rPr lang="en-US" b="1">
                <a:solidFill>
                  <a:srgbClr val="002060"/>
                </a:solidFill>
                <a:sym typeface="Arial" pitchFamily="34" charset="0"/>
              </a:rPr>
              <a:t>tr_sc</a:t>
            </a:r>
            <a:r>
              <a:rPr lang="zh-CN" altLang="en-US" b="1">
                <a:solidFill>
                  <a:srgbClr val="002060"/>
                </a:solidFill>
                <a:sym typeface="Arial" pitchFamily="34" charset="0"/>
              </a:rPr>
              <a:t>触发器</a:t>
            </a:r>
            <a:endParaRPr lang="zh-CN" altLang="en-US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1371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黑体" pitchFamily="49" charset="-122"/>
              </a:rPr>
              <a:t>任务</a:t>
            </a:r>
            <a:r>
              <a:rPr lang="en-US" altLang="zh-CN" dirty="0">
                <a:latin typeface="黑体" pitchFamily="49" charset="-122"/>
              </a:rPr>
              <a:t>4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36</a:t>
            </a:fld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1598875" y="2204864"/>
            <a:ext cx="6390456" cy="3083921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知识总结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：</a:t>
            </a:r>
          </a:p>
          <a:p>
            <a:pPr eaLnBrk="1" hangingPunct="1">
              <a:lnSpc>
                <a:spcPct val="90000"/>
              </a:lnSpc>
              <a:buFont typeface="Arial" pitchFamily="34" charset="0"/>
              <a:buNone/>
            </a:pPr>
            <a:endParaRPr lang="en-US" altLang="zh-CN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ALTER TRIGGER 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语句用来修改触发器。具体语如下：</a:t>
            </a:r>
          </a:p>
          <a:p>
            <a:pPr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ALTER TRIGGER </a:t>
            </a:r>
            <a:r>
              <a:rPr lang="en-US" altLang="zh-CN" dirty="0" err="1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trigger_name</a:t>
            </a:r>
            <a:endParaRPr lang="zh-CN" altLang="en-US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ON </a:t>
            </a:r>
            <a:r>
              <a:rPr lang="en-US" altLang="zh-CN" dirty="0" err="1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table_name</a:t>
            </a:r>
            <a:endParaRPr lang="zh-CN" altLang="en-US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{FOR | AFTER | INSTEAD OF} { [ INSERT ] [ , ][ UPDATE ] [ , ] [ DELETE ]}</a:t>
            </a:r>
            <a:endParaRPr lang="zh-CN" altLang="en-US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AS</a:t>
            </a:r>
            <a:endParaRPr lang="zh-CN" altLang="en-US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en-US" altLang="zh-CN" dirty="0" err="1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sql_statement</a:t>
            </a:r>
            <a:endParaRPr lang="zh-CN" altLang="en-US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90000"/>
              </a:lnSpc>
              <a:buFont typeface="Arial" pitchFamily="34" charset="0"/>
              <a:buNone/>
            </a:pPr>
            <a:endParaRPr lang="en-US" altLang="zh-CN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可以看出，除了将关键字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CREATE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改为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ALTER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之外，其他</a:t>
            </a:r>
            <a:endParaRPr lang="en-US" altLang="zh-CN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的参数与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CREATE TRIGGER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中相同，这里就不再赘述。</a:t>
            </a:r>
          </a:p>
        </p:txBody>
      </p:sp>
    </p:spTree>
    <p:extLst>
      <p:ext uri="{BB962C8B-B14F-4D97-AF65-F5344CB8AC3E}">
        <p14:creationId xmlns:p14="http://schemas.microsoft.com/office/powerpoint/2010/main" xmlns="" val="356035768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46924" y="332656"/>
            <a:ext cx="6026213" cy="487363"/>
          </a:xfrm>
        </p:spPr>
        <p:txBody>
          <a:bodyPr/>
          <a:lstStyle/>
          <a:p>
            <a:r>
              <a:rPr lang="zh-CN" altLang="en-US" sz="2400" dirty="0">
                <a:latin typeface="黑体" pitchFamily="49" charset="-122"/>
              </a:rPr>
              <a:t>任务</a:t>
            </a:r>
            <a:r>
              <a:rPr lang="en-US" altLang="zh-CN" sz="2400" dirty="0" smtClean="0">
                <a:latin typeface="黑体" pitchFamily="49" charset="-122"/>
              </a:rPr>
              <a:t>5  </a:t>
            </a:r>
            <a:r>
              <a:rPr lang="zh-CN" altLang="en-US" sz="2400" dirty="0" smtClean="0">
                <a:latin typeface="黑体" pitchFamily="49" charset="-122"/>
              </a:rPr>
              <a:t>通过</a:t>
            </a:r>
            <a:r>
              <a:rPr lang="zh-CN" altLang="en-US" sz="2400" dirty="0">
                <a:latin typeface="黑体" pitchFamily="49" charset="-122"/>
              </a:rPr>
              <a:t>系统存储过程</a:t>
            </a:r>
            <a:r>
              <a:rPr lang="en-US" altLang="zh-CN" sz="2400" dirty="0" err="1">
                <a:latin typeface="黑体" pitchFamily="49" charset="-122"/>
              </a:rPr>
              <a:t>sp_helptrigger</a:t>
            </a:r>
            <a:r>
              <a:rPr lang="zh-CN" altLang="en-US" sz="2400" dirty="0">
                <a:latin typeface="黑体" pitchFamily="49" charset="-122"/>
              </a:rPr>
              <a:t>查看</a:t>
            </a:r>
            <a:r>
              <a:rPr lang="en-US" altLang="zh-CN" sz="2400" dirty="0">
                <a:latin typeface="黑体" pitchFamily="49" charset="-122"/>
              </a:rPr>
              <a:t>Students</a:t>
            </a:r>
            <a:r>
              <a:rPr lang="zh-CN" altLang="en-US" sz="2400" dirty="0">
                <a:latin typeface="黑体" pitchFamily="49" charset="-122"/>
              </a:rPr>
              <a:t>表中的触发器</a:t>
            </a:r>
            <a:endParaRPr lang="zh-CN" altLang="en-US" sz="24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37</a:t>
            </a:fld>
            <a:endParaRPr lang="en-US" altLang="zh-CN"/>
          </a:p>
        </p:txBody>
      </p:sp>
      <p:sp>
        <p:nvSpPr>
          <p:cNvPr id="6" name="AutoShape 3"/>
          <p:cNvSpPr>
            <a:spLocks noChangeArrowheads="1"/>
          </p:cNvSpPr>
          <p:nvPr/>
        </p:nvSpPr>
        <p:spPr bwMode="gray">
          <a:xfrm rot="5400000">
            <a:off x="4167457" y="-1251670"/>
            <a:ext cx="1008112" cy="7057084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gray">
          <a:xfrm>
            <a:off x="2985081" y="1962183"/>
            <a:ext cx="5214974" cy="4428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新建查询文件。</a:t>
            </a:r>
          </a:p>
        </p:txBody>
      </p:sp>
      <p:pic>
        <p:nvPicPr>
          <p:cNvPr id="8" name="Picture 10" descr="LB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682743"/>
            <a:ext cx="1176337" cy="1174750"/>
          </a:xfrm>
          <a:prstGeom prst="rect">
            <a:avLst/>
          </a:prstGeom>
          <a:noFill/>
        </p:spPr>
      </p:pic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1558903" y="2158775"/>
            <a:ext cx="912812" cy="2462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lnSpc>
                <a:spcPct val="70000"/>
              </a:lnSpc>
              <a:spcBef>
                <a:spcPct val="50000"/>
              </a:spcBef>
            </a:pPr>
            <a:r>
              <a:rPr lang="zh-CN" altLang="en-US" sz="1400" b="1" dirty="0" smtClean="0">
                <a:solidFill>
                  <a:srgbClr val="5F5F5F"/>
                </a:solidFill>
                <a:ea typeface="宋体" pitchFamily="2" charset="-122"/>
              </a:rPr>
              <a:t>步骤</a:t>
            </a:r>
            <a:r>
              <a:rPr lang="en-US" altLang="zh-CN" sz="1400" b="1" dirty="0" smtClean="0">
                <a:solidFill>
                  <a:srgbClr val="5F5F5F"/>
                </a:solidFill>
                <a:ea typeface="宋体" pitchFamily="2" charset="-122"/>
              </a:rPr>
              <a:t>1</a:t>
            </a:r>
            <a:endParaRPr lang="en-US" altLang="zh-CN" sz="1400" b="1" dirty="0">
              <a:solidFill>
                <a:srgbClr val="5F5F5F"/>
              </a:solidFill>
              <a:ea typeface="宋体" pitchFamily="2" charset="-122"/>
            </a:endParaRPr>
          </a:p>
        </p:txBody>
      </p:sp>
      <p:pic>
        <p:nvPicPr>
          <p:cNvPr id="10" name="Picture 16" descr="O_chevron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2537608" y="2072478"/>
            <a:ext cx="412750" cy="363537"/>
          </a:xfrm>
          <a:prstGeom prst="rect">
            <a:avLst/>
          </a:prstGeom>
          <a:noFill/>
        </p:spPr>
      </p:pic>
      <p:sp>
        <p:nvSpPr>
          <p:cNvPr id="12" name="AutoShape 3"/>
          <p:cNvSpPr>
            <a:spLocks noChangeArrowheads="1"/>
          </p:cNvSpPr>
          <p:nvPr/>
        </p:nvSpPr>
        <p:spPr bwMode="gray">
          <a:xfrm rot="5400000">
            <a:off x="3725649" y="238218"/>
            <a:ext cx="1795644" cy="7093217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gray">
          <a:xfrm>
            <a:off x="2996785" y="3057633"/>
            <a:ext cx="5008606" cy="147732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eaLnBrk="0" hangingPunct="0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输入如下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T-SQL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语句，查看触发器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tr_sc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的信息</a:t>
            </a:r>
          </a:p>
          <a:p>
            <a:pPr algn="just" eaLnBrk="0" hangingPunct="0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USE Student</a:t>
            </a:r>
          </a:p>
          <a:p>
            <a:pPr algn="just" eaLnBrk="0" hangingPunct="0"/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GO</a:t>
            </a:r>
          </a:p>
          <a:p>
            <a:pPr algn="just" eaLnBrk="0" hangingPunct="0"/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EXEC 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sp_helptrigger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' Students'</a:t>
            </a:r>
          </a:p>
          <a:p>
            <a:pPr algn="just" eaLnBrk="0" hangingPunct="0"/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GO</a:t>
            </a:r>
          </a:p>
        </p:txBody>
      </p:sp>
      <p:pic>
        <p:nvPicPr>
          <p:cNvPr id="14" name="Picture 10" descr="LB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3041526"/>
            <a:ext cx="1176337" cy="1174750"/>
          </a:xfrm>
          <a:prstGeom prst="rect">
            <a:avLst/>
          </a:prstGeom>
          <a:noFill/>
        </p:spPr>
      </p:pic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1571443" y="3550011"/>
            <a:ext cx="912812" cy="2462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lnSpc>
                <a:spcPct val="70000"/>
              </a:lnSpc>
              <a:spcBef>
                <a:spcPct val="50000"/>
              </a:spcBef>
            </a:pPr>
            <a:r>
              <a:rPr lang="zh-CN" altLang="en-US" sz="1400" b="1" dirty="0" smtClean="0">
                <a:solidFill>
                  <a:srgbClr val="5F5F5F"/>
                </a:solidFill>
                <a:ea typeface="宋体" pitchFamily="2" charset="-122"/>
              </a:rPr>
              <a:t>步骤</a:t>
            </a:r>
            <a:r>
              <a:rPr lang="en-US" altLang="zh-CN" sz="1400" b="1" dirty="0" smtClean="0">
                <a:solidFill>
                  <a:srgbClr val="5F5F5F"/>
                </a:solidFill>
                <a:ea typeface="宋体" pitchFamily="2" charset="-122"/>
              </a:rPr>
              <a:t>2</a:t>
            </a:r>
            <a:endParaRPr lang="en-US" altLang="zh-CN" sz="1400" b="1" dirty="0">
              <a:solidFill>
                <a:srgbClr val="5F5F5F"/>
              </a:solidFill>
              <a:ea typeface="宋体" pitchFamily="2" charset="-122"/>
            </a:endParaRPr>
          </a:p>
        </p:txBody>
      </p:sp>
      <p:pic>
        <p:nvPicPr>
          <p:cNvPr id="16" name="Picture 16" descr="O_chevron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2580458" y="3396682"/>
            <a:ext cx="412750" cy="363537"/>
          </a:xfrm>
          <a:prstGeom prst="rect">
            <a:avLst/>
          </a:prstGeom>
          <a:noFill/>
        </p:spPr>
      </p:pic>
      <p:sp>
        <p:nvSpPr>
          <p:cNvPr id="17" name="AutoShape 3"/>
          <p:cNvSpPr>
            <a:spLocks noChangeArrowheads="1"/>
          </p:cNvSpPr>
          <p:nvPr/>
        </p:nvSpPr>
        <p:spPr bwMode="gray">
          <a:xfrm rot="5400000">
            <a:off x="2396060" y="3502810"/>
            <a:ext cx="1174748" cy="3753193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gray">
          <a:xfrm>
            <a:off x="2985081" y="4900496"/>
            <a:ext cx="1668365" cy="9233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eaLnBrk="0" hangingPunct="0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执行语句。执行结果如图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11.9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所示</a:t>
            </a:r>
          </a:p>
        </p:txBody>
      </p:sp>
      <p:pic>
        <p:nvPicPr>
          <p:cNvPr id="19" name="Picture 10" descr="LB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92596" y="4792031"/>
            <a:ext cx="1176337" cy="1174750"/>
          </a:xfrm>
          <a:prstGeom prst="rect">
            <a:avLst/>
          </a:prstGeom>
          <a:noFill/>
        </p:spPr>
      </p:pic>
      <p:sp>
        <p:nvSpPr>
          <p:cNvPr id="20" name="Text Box 12"/>
          <p:cNvSpPr txBox="1">
            <a:spLocks noChangeArrowheads="1"/>
          </p:cNvSpPr>
          <p:nvPr/>
        </p:nvSpPr>
        <p:spPr bwMode="auto">
          <a:xfrm>
            <a:off x="1522771" y="5268063"/>
            <a:ext cx="912812" cy="2462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lnSpc>
                <a:spcPct val="70000"/>
              </a:lnSpc>
              <a:spcBef>
                <a:spcPct val="50000"/>
              </a:spcBef>
            </a:pPr>
            <a:r>
              <a:rPr lang="zh-CN" altLang="en-US" sz="1400" b="1" dirty="0" smtClean="0">
                <a:solidFill>
                  <a:srgbClr val="5F5F5F"/>
                </a:solidFill>
                <a:ea typeface="宋体" pitchFamily="2" charset="-122"/>
              </a:rPr>
              <a:t>步骤</a:t>
            </a:r>
            <a:r>
              <a:rPr lang="en-US" altLang="zh-CN" sz="1400" b="1" dirty="0" smtClean="0">
                <a:solidFill>
                  <a:srgbClr val="5F5F5F"/>
                </a:solidFill>
                <a:ea typeface="宋体" pitchFamily="2" charset="-122"/>
              </a:rPr>
              <a:t>3</a:t>
            </a:r>
            <a:endParaRPr lang="en-US" altLang="zh-CN" sz="1400" b="1" dirty="0">
              <a:solidFill>
                <a:srgbClr val="5F5F5F"/>
              </a:solidFill>
              <a:ea typeface="宋体" pitchFamily="2" charset="-122"/>
            </a:endParaRPr>
          </a:p>
        </p:txBody>
      </p:sp>
      <p:pic>
        <p:nvPicPr>
          <p:cNvPr id="21" name="Picture 16" descr="O_chevron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2501476" y="5181766"/>
            <a:ext cx="412750" cy="363537"/>
          </a:xfrm>
          <a:prstGeom prst="rect">
            <a:avLst/>
          </a:prstGeom>
          <a:noFill/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2468"/>
          <a:stretch>
            <a:fillRect/>
          </a:stretch>
        </p:blipFill>
        <p:spPr bwMode="auto">
          <a:xfrm>
            <a:off x="5110389" y="4858549"/>
            <a:ext cx="3074810" cy="819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 Box 4"/>
          <p:cNvSpPr>
            <a:spLocks noChangeArrowheads="1"/>
          </p:cNvSpPr>
          <p:nvPr/>
        </p:nvSpPr>
        <p:spPr bwMode="auto">
          <a:xfrm>
            <a:off x="5940152" y="5782115"/>
            <a:ext cx="94201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2060"/>
                </a:solidFill>
                <a:sym typeface="Arial" pitchFamily="34" charset="0"/>
              </a:rPr>
              <a:t>图</a:t>
            </a:r>
            <a:r>
              <a:rPr lang="en-US" b="1" dirty="0" smtClean="0">
                <a:solidFill>
                  <a:srgbClr val="002060"/>
                </a:solidFill>
                <a:sym typeface="Arial" pitchFamily="34" charset="0"/>
              </a:rPr>
              <a:t>11.9</a:t>
            </a:r>
            <a:endParaRPr lang="zh-CN" altLang="en-US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5</a:t>
            </a:r>
            <a:r>
              <a:rPr lang="zh-CN" altLang="en-US" dirty="0" smtClean="0"/>
              <a:t>（续）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38</a:t>
            </a:fld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1691680" y="2398313"/>
            <a:ext cx="5832648" cy="20313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知识总结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：</a:t>
            </a:r>
            <a:endParaRPr lang="en-US" altLang="zh-CN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buFont typeface="Arial" pitchFamily="34" charset="0"/>
              <a:buNone/>
            </a:pPr>
            <a:endParaRPr lang="zh-CN" altLang="en-US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执行系统存储过程查看表中的触发器的语法格式如下：</a:t>
            </a:r>
          </a:p>
          <a:p>
            <a:pPr eaLnBrk="1" hangingPunct="1">
              <a:buFont typeface="Arial" pitchFamily="34" charset="0"/>
              <a:buNone/>
            </a:pPr>
            <a:r>
              <a:rPr lang="en-US" altLang="zh-CN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EXEC </a:t>
            </a:r>
            <a:r>
              <a:rPr lang="en-US" altLang="zh-CN" dirty="0" err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sp_helptrigger</a:t>
            </a:r>
            <a:r>
              <a:rPr lang="en-US" altLang="zh-CN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 'table' [,'type']</a:t>
            </a:r>
          </a:p>
          <a:p>
            <a:pPr eaLnBrk="1" hangingPunct="1">
              <a:buFont typeface="Arial" pitchFamily="34" charset="0"/>
              <a:buNone/>
            </a:pPr>
            <a:endParaRPr lang="zh-CN" altLang="en-US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其中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table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是触发器所在的表名，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type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指定列出操作类型的触发器，若不指定则列出所有的触发器。</a:t>
            </a:r>
          </a:p>
        </p:txBody>
      </p:sp>
    </p:spTree>
    <p:extLst>
      <p:ext uri="{BB962C8B-B14F-4D97-AF65-F5344CB8AC3E}">
        <p14:creationId xmlns:p14="http://schemas.microsoft.com/office/powerpoint/2010/main" xmlns="" val="56033042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技能拓展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39</a:t>
            </a:fld>
            <a:endParaRPr lang="en-US" altLang="zh-CN"/>
          </a:p>
        </p:txBody>
      </p:sp>
      <p:sp>
        <p:nvSpPr>
          <p:cNvPr id="6" name="AutoShape 19"/>
          <p:cNvSpPr>
            <a:spLocks noChangeArrowheads="1"/>
          </p:cNvSpPr>
          <p:nvPr/>
        </p:nvSpPr>
        <p:spPr bwMode="ltGray">
          <a:xfrm>
            <a:off x="1261242" y="1624005"/>
            <a:ext cx="2133450" cy="57150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b="0" dirty="0"/>
          </a:p>
        </p:txBody>
      </p:sp>
      <p:sp>
        <p:nvSpPr>
          <p:cNvPr id="7" name="Rectangle 20"/>
          <p:cNvSpPr>
            <a:spLocks noChangeArrowheads="1"/>
          </p:cNvSpPr>
          <p:nvPr/>
        </p:nvSpPr>
        <p:spPr bwMode="auto">
          <a:xfrm>
            <a:off x="1548704" y="1725091"/>
            <a:ext cx="1558526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eaLnBrk="0" hangingPunct="0">
              <a:buClr>
                <a:srgbClr val="D7181F"/>
              </a:buClr>
            </a:pPr>
            <a:r>
              <a:rPr lang="zh-CN" altLang="en-US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三种文件</a:t>
            </a:r>
            <a:r>
              <a:rPr lang="zh-CN" altLang="en-US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组</a:t>
            </a:r>
            <a:r>
              <a:rPr lang="en-US" altLang="zh-CN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:</a:t>
            </a:r>
            <a:endParaRPr lang="en-US" altLang="zh-CN" b="0" dirty="0">
              <a:ea typeface="宋体" pitchFamily="2" charset="-122"/>
            </a:endParaRPr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gray">
          <a:xfrm>
            <a:off x="1217589" y="2322080"/>
            <a:ext cx="6569121" cy="974731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gray">
          <a:xfrm>
            <a:off x="928662" y="2577823"/>
            <a:ext cx="665160" cy="41751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Arc 8"/>
          <p:cNvSpPr>
            <a:spLocks/>
          </p:cNvSpPr>
          <p:nvPr/>
        </p:nvSpPr>
        <p:spPr bwMode="gray">
          <a:xfrm rot="5400000" flipH="1" flipV="1">
            <a:off x="1231127" y="2580307"/>
            <a:ext cx="430940" cy="430563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8 w 43200"/>
              <a:gd name="T1" fmla="*/ 22192 h 22192"/>
              <a:gd name="T2" fmla="*/ 43199 w 43200"/>
              <a:gd name="T3" fmla="*/ 21801 h 22192"/>
              <a:gd name="T4" fmla="*/ 21600 w 43200"/>
              <a:gd name="T5" fmla="*/ 21600 h 22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22192" fill="none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1667"/>
                  <a:pt x="43199" y="21734"/>
                  <a:pt x="43199" y="21801"/>
                </a:cubicBezTo>
              </a:path>
              <a:path w="43200" h="22192" stroke="0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1667"/>
                  <a:pt x="43199" y="21734"/>
                  <a:pt x="43199" y="21801"/>
                </a:cubicBezTo>
                <a:lnTo>
                  <a:pt x="21600" y="2160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  <a:effectLst>
            <a:outerShdw dist="56796" dir="3806097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Rectangle 19"/>
          <p:cNvSpPr>
            <a:spLocks noChangeArrowheads="1"/>
          </p:cNvSpPr>
          <p:nvPr/>
        </p:nvSpPr>
        <p:spPr bwMode="black">
          <a:xfrm>
            <a:off x="1934027" y="2368117"/>
            <a:ext cx="5352617" cy="9233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dirty="0">
                <a:latin typeface="黑体" pitchFamily="49" charset="-122"/>
                <a:ea typeface="黑体" pitchFamily="49" charset="-122"/>
              </a:rPr>
              <a:t>主要文件组（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PRIMARY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）。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每个数据库有一个主要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文件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组，主要文件组包含主要数据文件和没有放</a:t>
            </a:r>
          </a:p>
          <a:p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入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其它文件组的次要数据文件。</a:t>
            </a:r>
          </a:p>
        </p:txBody>
      </p:sp>
      <p:sp>
        <p:nvSpPr>
          <p:cNvPr id="13" name="AutoShape 6"/>
          <p:cNvSpPr>
            <a:spLocks noChangeArrowheads="1"/>
          </p:cNvSpPr>
          <p:nvPr/>
        </p:nvSpPr>
        <p:spPr bwMode="gray">
          <a:xfrm>
            <a:off x="1217589" y="3367949"/>
            <a:ext cx="6569121" cy="974731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AutoShape 7"/>
          <p:cNvSpPr>
            <a:spLocks noChangeArrowheads="1"/>
          </p:cNvSpPr>
          <p:nvPr/>
        </p:nvSpPr>
        <p:spPr bwMode="gray">
          <a:xfrm>
            <a:off x="928662" y="3623692"/>
            <a:ext cx="665160" cy="41751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Arc 8"/>
          <p:cNvSpPr>
            <a:spLocks/>
          </p:cNvSpPr>
          <p:nvPr/>
        </p:nvSpPr>
        <p:spPr bwMode="gray">
          <a:xfrm rot="5400000" flipH="1" flipV="1">
            <a:off x="1231127" y="3626176"/>
            <a:ext cx="430940" cy="430563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8 w 43200"/>
              <a:gd name="T1" fmla="*/ 22192 h 22192"/>
              <a:gd name="T2" fmla="*/ 43199 w 43200"/>
              <a:gd name="T3" fmla="*/ 21801 h 22192"/>
              <a:gd name="T4" fmla="*/ 21600 w 43200"/>
              <a:gd name="T5" fmla="*/ 21600 h 22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22192" fill="none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1667"/>
                  <a:pt x="43199" y="21734"/>
                  <a:pt x="43199" y="21801"/>
                </a:cubicBezTo>
              </a:path>
              <a:path w="43200" h="22192" stroke="0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1667"/>
                  <a:pt x="43199" y="21734"/>
                  <a:pt x="43199" y="21801"/>
                </a:cubicBezTo>
                <a:lnTo>
                  <a:pt x="21600" y="21600"/>
                </a:lnTo>
                <a:close/>
              </a:path>
            </a:pathLst>
          </a:custGeom>
          <a:solidFill>
            <a:srgbClr val="FFC000"/>
          </a:solidFill>
          <a:ln w="9525">
            <a:noFill/>
            <a:round/>
            <a:headEnd/>
            <a:tailEnd/>
          </a:ln>
          <a:effectLst>
            <a:outerShdw dist="56796" dir="3806097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" name="Rectangle 19"/>
          <p:cNvSpPr>
            <a:spLocks noChangeArrowheads="1"/>
          </p:cNvSpPr>
          <p:nvPr/>
        </p:nvSpPr>
        <p:spPr bwMode="black">
          <a:xfrm>
            <a:off x="1934027" y="3413986"/>
            <a:ext cx="5781245" cy="9233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latin typeface="黑体" pitchFamily="49" charset="-122"/>
                <a:ea typeface="黑体" pitchFamily="49" charset="-122"/>
              </a:rPr>
              <a:t>用户定义文件组。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用户在创建或修改数据库时明确</a:t>
            </a:r>
          </a:p>
          <a:p>
            <a:pPr algn="just"/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创建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的任何文件组，如本任务中创建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的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SECONDARY</a:t>
            </a:r>
          </a:p>
          <a:p>
            <a:pPr algn="just"/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文件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组。 </a:t>
            </a:r>
          </a:p>
        </p:txBody>
      </p:sp>
      <p:sp>
        <p:nvSpPr>
          <p:cNvPr id="17" name="AutoShape 6"/>
          <p:cNvSpPr>
            <a:spLocks noChangeArrowheads="1"/>
          </p:cNvSpPr>
          <p:nvPr/>
        </p:nvSpPr>
        <p:spPr bwMode="gray">
          <a:xfrm>
            <a:off x="1217589" y="4457556"/>
            <a:ext cx="6738787" cy="2031325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AutoShape 7"/>
          <p:cNvSpPr>
            <a:spLocks noChangeArrowheads="1"/>
          </p:cNvSpPr>
          <p:nvPr/>
        </p:nvSpPr>
        <p:spPr bwMode="gray">
          <a:xfrm>
            <a:off x="976357" y="5264462"/>
            <a:ext cx="665160" cy="41751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Arc 8"/>
          <p:cNvSpPr>
            <a:spLocks/>
          </p:cNvSpPr>
          <p:nvPr/>
        </p:nvSpPr>
        <p:spPr bwMode="gray">
          <a:xfrm rot="5400000" flipH="1" flipV="1">
            <a:off x="1278822" y="5266946"/>
            <a:ext cx="430940" cy="430563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8 w 43200"/>
              <a:gd name="T1" fmla="*/ 22192 h 22192"/>
              <a:gd name="T2" fmla="*/ 43199 w 43200"/>
              <a:gd name="T3" fmla="*/ 21801 h 22192"/>
              <a:gd name="T4" fmla="*/ 21600 w 43200"/>
              <a:gd name="T5" fmla="*/ 21600 h 22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22192" fill="none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1667"/>
                  <a:pt x="43199" y="21734"/>
                  <a:pt x="43199" y="21801"/>
                </a:cubicBezTo>
              </a:path>
              <a:path w="43200" h="22192" stroke="0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1667"/>
                  <a:pt x="43199" y="21734"/>
                  <a:pt x="43199" y="21801"/>
                </a:cubicBezTo>
                <a:lnTo>
                  <a:pt x="21600" y="2160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  <a:effectLst>
            <a:outerShdw dist="56796" dir="3806097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black">
          <a:xfrm>
            <a:off x="2000232" y="4457556"/>
            <a:ext cx="5715040" cy="2031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dirty="0">
                <a:latin typeface="黑体" pitchFamily="49" charset="-122"/>
                <a:ea typeface="黑体" pitchFamily="49" charset="-122"/>
              </a:rPr>
              <a:t>默认文件组。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如果在数据库中创建对象时没有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指定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对象所属的文件组，对象将被分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配给文件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组。不管何时，只能将一个文件组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指定为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默认文件组。默认文件组中的文件必须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足够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大，能够容纳未分配给其他文件组的所有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、新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对象。可以在用户自定义文件组中指定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一个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默认文件组；如果没有指定默认文件组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，则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PRIMARY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文件组是默认文件组。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3428992" y="260648"/>
            <a:ext cx="2971792" cy="927100"/>
          </a:xfrm>
        </p:spPr>
        <p:txBody>
          <a:bodyPr/>
          <a:lstStyle/>
          <a:p>
            <a:r>
              <a:rPr lang="zh-CN" altLang="en-US" dirty="0" smtClean="0">
                <a:latin typeface="+mj-ea"/>
              </a:rPr>
              <a:t>学习情境划分</a:t>
            </a:r>
            <a:endParaRPr lang="en-US" altLang="zh-CN" dirty="0">
              <a:latin typeface="+mj-ea"/>
            </a:endParaRPr>
          </a:p>
        </p:txBody>
      </p: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857224" y="3121036"/>
            <a:ext cx="2071702" cy="1379534"/>
            <a:chOff x="3964" y="2071"/>
            <a:chExt cx="1484" cy="330"/>
          </a:xfrm>
        </p:grpSpPr>
        <p:sp>
          <p:nvSpPr>
            <p:cNvPr id="85001" name="AutoShape 9"/>
            <p:cNvSpPr>
              <a:spLocks noChangeArrowheads="1"/>
            </p:cNvSpPr>
            <p:nvPr/>
          </p:nvSpPr>
          <p:spPr bwMode="lt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folHlink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5002" name="AutoShape 10"/>
            <p:cNvSpPr>
              <a:spLocks noChangeArrowheads="1"/>
            </p:cNvSpPr>
            <p:nvPr/>
          </p:nvSpPr>
          <p:spPr bwMode="lt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folHlink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5950480" y="3121036"/>
            <a:ext cx="2237018" cy="1308096"/>
            <a:chOff x="3964" y="2071"/>
            <a:chExt cx="1484" cy="330"/>
          </a:xfrm>
        </p:grpSpPr>
        <p:sp>
          <p:nvSpPr>
            <p:cNvPr id="85004" name="AutoShape 12"/>
            <p:cNvSpPr>
              <a:spLocks noChangeArrowheads="1"/>
            </p:cNvSpPr>
            <p:nvPr/>
          </p:nvSpPr>
          <p:spPr bwMode="lt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5005" name="AutoShape 13"/>
            <p:cNvSpPr>
              <a:spLocks noChangeArrowheads="1"/>
            </p:cNvSpPr>
            <p:nvPr/>
          </p:nvSpPr>
          <p:spPr bwMode="lt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2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" name="Group 14"/>
          <p:cNvGrpSpPr>
            <a:grpSpLocks/>
          </p:cNvGrpSpPr>
          <p:nvPr/>
        </p:nvGrpSpPr>
        <p:grpSpPr bwMode="auto">
          <a:xfrm>
            <a:off x="3357554" y="3130561"/>
            <a:ext cx="2286016" cy="1370009"/>
            <a:chOff x="3964" y="2071"/>
            <a:chExt cx="1484" cy="330"/>
          </a:xfrm>
        </p:grpSpPr>
        <p:sp>
          <p:nvSpPr>
            <p:cNvPr id="85007" name="AutoShape 15"/>
            <p:cNvSpPr>
              <a:spLocks noChangeArrowheads="1"/>
            </p:cNvSpPr>
            <p:nvPr/>
          </p:nvSpPr>
          <p:spPr bwMode="lt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5008" name="AutoShape 16"/>
            <p:cNvSpPr>
              <a:spLocks noChangeArrowheads="1"/>
            </p:cNvSpPr>
            <p:nvPr/>
          </p:nvSpPr>
          <p:spPr bwMode="lt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1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" name="Group 20"/>
          <p:cNvGrpSpPr>
            <a:grpSpLocks/>
          </p:cNvGrpSpPr>
          <p:nvPr/>
        </p:nvGrpSpPr>
        <p:grpSpPr bwMode="auto">
          <a:xfrm>
            <a:off x="3714750" y="1852632"/>
            <a:ext cx="1597025" cy="536575"/>
            <a:chOff x="3964" y="2071"/>
            <a:chExt cx="1484" cy="330"/>
          </a:xfrm>
        </p:grpSpPr>
        <p:sp>
          <p:nvSpPr>
            <p:cNvPr id="85013" name="AutoShape 21"/>
            <p:cNvSpPr>
              <a:spLocks noChangeArrowheads="1"/>
            </p:cNvSpPr>
            <p:nvPr/>
          </p:nvSpPr>
          <p:spPr bwMode="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DDDDDD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5014" name="AutoShape 22"/>
            <p:cNvSpPr>
              <a:spLocks noChangeArrowheads="1"/>
            </p:cNvSpPr>
            <p:nvPr/>
          </p:nvSpPr>
          <p:spPr bwMode="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DDDDDD">
                    <a:alpha val="70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cxnSp>
        <p:nvCxnSpPr>
          <p:cNvPr id="85018" name="AutoShape 26"/>
          <p:cNvCxnSpPr>
            <a:cxnSpLocks noChangeShapeType="1"/>
          </p:cNvCxnSpPr>
          <p:nvPr/>
        </p:nvCxnSpPr>
        <p:spPr bwMode="black">
          <a:xfrm rot="16200000">
            <a:off x="2897187" y="1506549"/>
            <a:ext cx="708025" cy="2520950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cxnSp>
      <p:cxnSp>
        <p:nvCxnSpPr>
          <p:cNvPr id="85019" name="AutoShape 27"/>
          <p:cNvCxnSpPr>
            <a:cxnSpLocks noChangeShapeType="1"/>
          </p:cNvCxnSpPr>
          <p:nvPr/>
        </p:nvCxnSpPr>
        <p:spPr bwMode="black">
          <a:xfrm rot="5400000" flipH="1">
            <a:off x="5419725" y="1504961"/>
            <a:ext cx="708025" cy="252412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cxnSp>
      <p:sp>
        <p:nvSpPr>
          <p:cNvPr id="85020" name="Text Box 28"/>
          <p:cNvSpPr txBox="1">
            <a:spLocks noChangeArrowheads="1"/>
          </p:cNvSpPr>
          <p:nvPr/>
        </p:nvSpPr>
        <p:spPr bwMode="black">
          <a:xfrm>
            <a:off x="3929058" y="1933594"/>
            <a:ext cx="1133479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学习情境</a:t>
            </a:r>
            <a:endParaRPr lang="en-US" altLang="zh-CN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5022" name="Text Box 30"/>
          <p:cNvSpPr txBox="1">
            <a:spLocks noChangeArrowheads="1"/>
          </p:cNvSpPr>
          <p:nvPr/>
        </p:nvSpPr>
        <p:spPr bwMode="black">
          <a:xfrm>
            <a:off x="6028600" y="3286124"/>
            <a:ext cx="2186738" cy="10772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5F5F5F">
                <a:alpha val="50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学习子情境 </a:t>
            </a:r>
            <a:r>
              <a:rPr lang="en-US" altLang="zh-CN" dirty="0" smtClean="0">
                <a:solidFill>
                  <a:schemeClr val="bg1"/>
                </a:solidFill>
              </a:rPr>
              <a:t>11</a:t>
            </a:r>
            <a:r>
              <a:rPr lang="en-US" dirty="0" smtClean="0">
                <a:solidFill>
                  <a:schemeClr val="bg1"/>
                </a:solidFill>
              </a:rPr>
              <a:t>.3  </a:t>
            </a:r>
          </a:p>
          <a:p>
            <a:pPr>
              <a:spcBef>
                <a:spcPts val="1200"/>
              </a:spcBef>
            </a:pPr>
            <a:r>
              <a:rPr lang="zh-CN" altLang="en-US" dirty="0">
                <a:solidFill>
                  <a:schemeClr val="bg1"/>
                </a:solidFill>
              </a:rPr>
              <a:t>创建与课程管理有关的触发器</a:t>
            </a:r>
          </a:p>
        </p:txBody>
      </p:sp>
      <p:sp>
        <p:nvSpPr>
          <p:cNvPr id="85026" name="Text Box 34"/>
          <p:cNvSpPr txBox="1">
            <a:spLocks noChangeArrowheads="1"/>
          </p:cNvSpPr>
          <p:nvPr/>
        </p:nvSpPr>
        <p:spPr bwMode="black">
          <a:xfrm>
            <a:off x="3428992" y="3197139"/>
            <a:ext cx="2214578" cy="10772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5F5F5F">
                <a:alpha val="50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F8F8F8"/>
                </a:solidFill>
              </a:rPr>
              <a:t>学习子情境 </a:t>
            </a:r>
            <a:r>
              <a:rPr lang="en-US" altLang="zh-CN" dirty="0" smtClean="0">
                <a:solidFill>
                  <a:srgbClr val="F8F8F8"/>
                </a:solidFill>
              </a:rPr>
              <a:t>11.2 </a:t>
            </a:r>
          </a:p>
          <a:p>
            <a:pPr>
              <a:spcBef>
                <a:spcPts val="1200"/>
              </a:spcBef>
            </a:pPr>
            <a:r>
              <a:rPr lang="zh-CN" altLang="en-US" dirty="0">
                <a:solidFill>
                  <a:srgbClr val="F8F8F8"/>
                </a:solidFill>
              </a:rPr>
              <a:t>创建与成绩管理有关的触发器</a:t>
            </a:r>
          </a:p>
        </p:txBody>
      </p:sp>
      <p:cxnSp>
        <p:nvCxnSpPr>
          <p:cNvPr id="85035" name="AutoShape 43"/>
          <p:cNvCxnSpPr>
            <a:cxnSpLocks noChangeShapeType="1"/>
          </p:cNvCxnSpPr>
          <p:nvPr/>
        </p:nvCxnSpPr>
        <p:spPr bwMode="black">
          <a:xfrm rot="5400000">
            <a:off x="4152107" y="2770992"/>
            <a:ext cx="717550" cy="1587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cxnSp>
      <p:sp>
        <p:nvSpPr>
          <p:cNvPr id="44" name="Text Box 34"/>
          <p:cNvSpPr txBox="1">
            <a:spLocks noChangeArrowheads="1"/>
          </p:cNvSpPr>
          <p:nvPr/>
        </p:nvSpPr>
        <p:spPr bwMode="black">
          <a:xfrm>
            <a:off x="889768" y="3181480"/>
            <a:ext cx="2131170" cy="10618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5F5F5F">
                <a:alpha val="50000"/>
              </a:srgbClr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chemeClr val="bg1"/>
                </a:solidFill>
              </a:rPr>
              <a:t>学习子情境 </a:t>
            </a:r>
            <a:r>
              <a:rPr lang="en-US" altLang="zh-CN" dirty="0" smtClean="0">
                <a:solidFill>
                  <a:schemeClr val="bg1"/>
                </a:solidFill>
              </a:rPr>
              <a:t>11</a:t>
            </a:r>
            <a:r>
              <a:rPr lang="en-US" dirty="0" smtClean="0">
                <a:solidFill>
                  <a:schemeClr val="bg1"/>
                </a:solidFill>
              </a:rPr>
              <a:t>.1</a:t>
            </a:r>
          </a:p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chemeClr val="bg1"/>
                </a:solidFill>
              </a:rPr>
              <a:t>创建与学生管理有关的触发器</a:t>
            </a:r>
            <a:endParaRPr lang="en-US" altLang="zh-CN" b="1" dirty="0">
              <a:solidFill>
                <a:schemeClr val="bg1"/>
              </a:solidFill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63795" y="404664"/>
            <a:ext cx="5865812" cy="487363"/>
          </a:xfrm>
        </p:spPr>
        <p:txBody>
          <a:bodyPr/>
          <a:lstStyle/>
          <a:p>
            <a:r>
              <a:rPr lang="zh-CN" altLang="en-US" sz="2400" dirty="0" smtClean="0">
                <a:latin typeface="黑体" pitchFamily="49" charset="-122"/>
              </a:rPr>
              <a:t>任务</a:t>
            </a:r>
            <a:r>
              <a:rPr lang="en-US" altLang="zh-CN" sz="2400" dirty="0" smtClean="0">
                <a:latin typeface="黑体" pitchFamily="49" charset="-122"/>
              </a:rPr>
              <a:t>6  </a:t>
            </a:r>
            <a:r>
              <a:rPr lang="zh-CN" altLang="en-US" sz="2400" dirty="0" smtClean="0">
                <a:latin typeface="黑体" pitchFamily="49" charset="-122"/>
              </a:rPr>
              <a:t>通过</a:t>
            </a:r>
            <a:r>
              <a:rPr lang="zh-CN" altLang="en-US" sz="2400" dirty="0">
                <a:latin typeface="黑体" pitchFamily="49" charset="-122"/>
              </a:rPr>
              <a:t>系统存储过程</a:t>
            </a:r>
            <a:r>
              <a:rPr lang="en-US" altLang="zh-CN" sz="2400" dirty="0" err="1">
                <a:latin typeface="黑体" pitchFamily="49" charset="-122"/>
              </a:rPr>
              <a:t>sp_helptext</a:t>
            </a:r>
            <a:r>
              <a:rPr lang="zh-CN" altLang="en-US" sz="2400" dirty="0">
                <a:latin typeface="黑体" pitchFamily="49" charset="-122"/>
              </a:rPr>
              <a:t>查看</a:t>
            </a:r>
            <a:r>
              <a:rPr lang="en-US" altLang="zh-CN" sz="2400" dirty="0">
                <a:latin typeface="黑体" pitchFamily="49" charset="-122"/>
              </a:rPr>
              <a:t>Students</a:t>
            </a:r>
            <a:r>
              <a:rPr lang="zh-CN" altLang="en-US" sz="2400" dirty="0">
                <a:latin typeface="黑体" pitchFamily="49" charset="-122"/>
              </a:rPr>
              <a:t>表中的</a:t>
            </a:r>
            <a:r>
              <a:rPr lang="en-US" altLang="zh-CN" sz="2400" dirty="0" err="1">
                <a:latin typeface="黑体" pitchFamily="49" charset="-122"/>
              </a:rPr>
              <a:t>tr_sc</a:t>
            </a:r>
            <a:r>
              <a:rPr lang="zh-CN" altLang="en-US" sz="2400" dirty="0">
                <a:latin typeface="黑体" pitchFamily="49" charset="-122"/>
              </a:rPr>
              <a:t>触发器的定义文本</a:t>
            </a:r>
            <a:endParaRPr lang="zh-CN" altLang="en-US" sz="24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40</a:t>
            </a:fld>
            <a:endParaRPr lang="en-US" altLang="zh-CN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gray">
          <a:xfrm>
            <a:off x="1849673" y="1728058"/>
            <a:ext cx="4234496" cy="829210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AutoShape 11"/>
          <p:cNvSpPr>
            <a:spLocks noChangeArrowheads="1"/>
          </p:cNvSpPr>
          <p:nvPr/>
        </p:nvSpPr>
        <p:spPr bwMode="gray">
          <a:xfrm>
            <a:off x="1042065" y="1909574"/>
            <a:ext cx="1144575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Arc 13"/>
          <p:cNvSpPr>
            <a:spLocks/>
          </p:cNvSpPr>
          <p:nvPr/>
        </p:nvSpPr>
        <p:spPr bwMode="gray">
          <a:xfrm rot="15937656">
            <a:off x="1749124" y="2006533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rgbClr val="CCFFCC"/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Text Box 16"/>
          <p:cNvSpPr txBox="1">
            <a:spLocks noChangeArrowheads="1"/>
          </p:cNvSpPr>
          <p:nvPr/>
        </p:nvSpPr>
        <p:spPr bwMode="gray">
          <a:xfrm>
            <a:off x="1012890" y="1942608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1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black">
          <a:xfrm>
            <a:off x="2213006" y="1874601"/>
            <a:ext cx="3222871" cy="4428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新建查询文件</a:t>
            </a:r>
            <a:endParaRPr lang="en-US" altLang="zh-CN" b="1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gray">
          <a:xfrm>
            <a:off x="1963795" y="2707369"/>
            <a:ext cx="4120373" cy="1952329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gray">
          <a:xfrm>
            <a:off x="1079558" y="3268035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Text Box 16"/>
          <p:cNvSpPr txBox="1">
            <a:spLocks noChangeArrowheads="1"/>
          </p:cNvSpPr>
          <p:nvPr/>
        </p:nvSpPr>
        <p:spPr bwMode="gray">
          <a:xfrm>
            <a:off x="1012890" y="3312081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dirty="0" smtClean="0">
                <a:solidFill>
                  <a:srgbClr val="000000"/>
                </a:solidFill>
              </a:rPr>
              <a:t>2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black">
          <a:xfrm>
            <a:off x="2173285" y="2806370"/>
            <a:ext cx="4054899" cy="175432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indent="0" eaLnBrk="1" hangingPunct="1">
              <a:buFont typeface="Arial" pitchFamily="34" charset="0"/>
              <a:buNone/>
            </a:pP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输入如下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T-SQL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语句，查看触发器</a:t>
            </a:r>
            <a:r>
              <a:rPr lang="en-US" altLang="zh-CN" dirty="0" err="1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tr_sc</a:t>
            </a:r>
            <a:r>
              <a:rPr lang="zh-CN" altLang="en-US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的信息</a:t>
            </a:r>
            <a:endParaRPr lang="zh-CN" altLang="en-US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buFont typeface="Arial" pitchFamily="34" charset="0"/>
              <a:buNone/>
            </a:pP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       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USE Student</a:t>
            </a:r>
            <a:endParaRPr lang="zh-CN" altLang="en-US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buFont typeface="Arial" pitchFamily="34" charset="0"/>
              <a:buNone/>
            </a:pP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       GO </a:t>
            </a:r>
            <a:endParaRPr lang="zh-CN" altLang="en-US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buFont typeface="Arial" pitchFamily="34" charset="0"/>
              <a:buNone/>
            </a:pP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       EXEC </a:t>
            </a:r>
            <a:r>
              <a:rPr lang="en-US" altLang="zh-CN" dirty="0" err="1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sp_helptext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'</a:t>
            </a:r>
            <a:r>
              <a:rPr lang="en-US" altLang="zh-CN" dirty="0" err="1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tr_sc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'</a:t>
            </a:r>
            <a:endParaRPr lang="zh-CN" altLang="en-US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buFont typeface="Arial" pitchFamily="34" charset="0"/>
              <a:buNone/>
            </a:pP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       GO</a:t>
            </a:r>
            <a:endParaRPr lang="zh-CN" altLang="en-US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AutoShape 4"/>
          <p:cNvSpPr>
            <a:spLocks noChangeArrowheads="1"/>
          </p:cNvSpPr>
          <p:nvPr/>
        </p:nvSpPr>
        <p:spPr bwMode="gray">
          <a:xfrm>
            <a:off x="1941583" y="4836069"/>
            <a:ext cx="4142585" cy="1001858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AutoShape 11"/>
          <p:cNvSpPr>
            <a:spLocks noChangeArrowheads="1"/>
          </p:cNvSpPr>
          <p:nvPr/>
        </p:nvSpPr>
        <p:spPr bwMode="gray">
          <a:xfrm>
            <a:off x="1057347" y="5091082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Text Box 16"/>
          <p:cNvSpPr txBox="1">
            <a:spLocks noChangeArrowheads="1"/>
          </p:cNvSpPr>
          <p:nvPr/>
        </p:nvSpPr>
        <p:spPr bwMode="gray">
          <a:xfrm>
            <a:off x="990679" y="5135128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dirty="0" smtClean="0">
                <a:solidFill>
                  <a:srgbClr val="000000"/>
                </a:solidFill>
              </a:rPr>
              <a:t>3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20" name="Rectangle 20"/>
          <p:cNvSpPr>
            <a:spLocks noChangeArrowheads="1"/>
          </p:cNvSpPr>
          <p:nvPr/>
        </p:nvSpPr>
        <p:spPr bwMode="black">
          <a:xfrm>
            <a:off x="2246384" y="5072156"/>
            <a:ext cx="3621760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indent="0" eaLnBrk="1" hangingPunct="1"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执行语句。执行结果如图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11.10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所示。</a:t>
            </a:r>
            <a:endParaRPr lang="zh-CN" altLang="en-US" sz="14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6" name="Arc 13"/>
          <p:cNvSpPr>
            <a:spLocks/>
          </p:cNvSpPr>
          <p:nvPr/>
        </p:nvSpPr>
        <p:spPr bwMode="gray">
          <a:xfrm rot="15937656">
            <a:off x="1764406" y="3327056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rgbClr val="CCFFCC"/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" name="Arc 13"/>
          <p:cNvSpPr>
            <a:spLocks/>
          </p:cNvSpPr>
          <p:nvPr/>
        </p:nvSpPr>
        <p:spPr bwMode="gray">
          <a:xfrm rot="15937656">
            <a:off x="1764406" y="5212848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rgbClr val="CCFFCC"/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" name="矩形 3"/>
          <p:cNvSpPr>
            <a:spLocks noChangeArrowheads="1"/>
          </p:cNvSpPr>
          <p:nvPr/>
        </p:nvSpPr>
        <p:spPr bwMode="auto">
          <a:xfrm>
            <a:off x="6762262" y="3527525"/>
            <a:ext cx="1067947" cy="36933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002060"/>
                </a:solidFill>
                <a:sym typeface="Arial" pitchFamily="34" charset="0"/>
              </a:rPr>
              <a:t>图</a:t>
            </a:r>
            <a:r>
              <a:rPr lang="en-US" b="1" dirty="0">
                <a:solidFill>
                  <a:srgbClr val="002060"/>
                </a:solidFill>
                <a:sym typeface="Arial" pitchFamily="34" charset="0"/>
              </a:rPr>
              <a:t>11.10</a:t>
            </a:r>
            <a:endParaRPr lang="zh-CN" altLang="en-US" dirty="0">
              <a:solidFill>
                <a:srgbClr val="002060"/>
              </a:solidFill>
            </a:endParaRPr>
          </a:p>
        </p:txBody>
      </p:sp>
      <p:pic>
        <p:nvPicPr>
          <p:cNvPr id="22" name="Picture 3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89" b="9479"/>
          <a:stretch>
            <a:fillRect/>
          </a:stretch>
        </p:blipFill>
        <p:spPr bwMode="auto">
          <a:xfrm>
            <a:off x="6228184" y="1709745"/>
            <a:ext cx="2600772" cy="1765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6255476" y="4042521"/>
            <a:ext cx="2546187" cy="175432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知识总结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：</a:t>
            </a:r>
            <a:endParaRPr lang="en-US" altLang="zh-CN" dirty="0" smtClean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zh-CN" altLang="en-US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触发器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的定义文本存储在系统表</a:t>
            </a:r>
            <a:r>
              <a:rPr lang="en-US" altLang="zh-CN" dirty="0" err="1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syscomments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中，查看的语法格式为：</a:t>
            </a:r>
          </a:p>
          <a:p>
            <a:pPr eaLnBrk="1" hangingPunct="1">
              <a:buFont typeface="Arial" pitchFamily="34" charset="0"/>
              <a:buNone/>
            </a:pP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EXEC </a:t>
            </a:r>
            <a:r>
              <a:rPr lang="en-US" altLang="zh-CN" dirty="0" err="1">
                <a:latin typeface="黑体" pitchFamily="49" charset="-122"/>
                <a:ea typeface="黑体" pitchFamily="49" charset="-122"/>
              </a:rPr>
              <a:t>sp_helptext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 '</a:t>
            </a:r>
            <a:r>
              <a:rPr lang="en-US" altLang="zh-CN" dirty="0" err="1">
                <a:latin typeface="黑体" pitchFamily="49" charset="-122"/>
                <a:ea typeface="黑体" pitchFamily="49" charset="-122"/>
              </a:rPr>
              <a:t>trigger_name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34580" y="354805"/>
            <a:ext cx="5433764" cy="487363"/>
          </a:xfrm>
        </p:spPr>
        <p:txBody>
          <a:bodyPr/>
          <a:lstStyle/>
          <a:p>
            <a:r>
              <a:rPr lang="zh-CN" altLang="en-US" sz="2400" dirty="0" smtClean="0"/>
              <a:t>任务</a:t>
            </a:r>
            <a:r>
              <a:rPr lang="en-US" altLang="zh-CN" sz="2400" dirty="0" smtClean="0"/>
              <a:t>7   </a:t>
            </a:r>
            <a:r>
              <a:rPr lang="zh-CN" altLang="en-US" sz="2400" dirty="0" smtClean="0"/>
              <a:t>通过</a:t>
            </a:r>
            <a:r>
              <a:rPr lang="zh-CN" altLang="en-US" sz="2400" dirty="0"/>
              <a:t>系统存储过程</a:t>
            </a:r>
            <a:r>
              <a:rPr lang="en-US" altLang="zh-CN" sz="2400" dirty="0" err="1"/>
              <a:t>sp_help</a:t>
            </a:r>
            <a:r>
              <a:rPr lang="zh-CN" altLang="en-US" sz="2400" dirty="0"/>
              <a:t>查看触发器</a:t>
            </a:r>
            <a:r>
              <a:rPr lang="en-US" altLang="zh-CN" sz="2400" dirty="0" err="1"/>
              <a:t>tr_sc</a:t>
            </a:r>
            <a:r>
              <a:rPr lang="zh-CN" altLang="en-US" sz="2400" dirty="0"/>
              <a:t>的所有者和创建时间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41</a:t>
            </a:fld>
            <a:endParaRPr lang="en-US" altLang="zh-CN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gray">
          <a:xfrm>
            <a:off x="1808129" y="1714488"/>
            <a:ext cx="3411943" cy="778408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AutoShape 11"/>
          <p:cNvSpPr>
            <a:spLocks noChangeArrowheads="1"/>
          </p:cNvSpPr>
          <p:nvPr/>
        </p:nvSpPr>
        <p:spPr bwMode="gray">
          <a:xfrm>
            <a:off x="857224" y="1866690"/>
            <a:ext cx="1189031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Arc 13"/>
          <p:cNvSpPr>
            <a:spLocks/>
          </p:cNvSpPr>
          <p:nvPr/>
        </p:nvSpPr>
        <p:spPr bwMode="gray">
          <a:xfrm rot="15937656">
            <a:off x="1639883" y="1951368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blipFill>
            <a:blip r:embed="rId2" cstate="print"/>
            <a:tile tx="0" ty="0" sx="100000" sy="100000" flip="none" algn="tl"/>
          </a:blip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Text Box 16"/>
          <p:cNvSpPr txBox="1">
            <a:spLocks noChangeArrowheads="1"/>
          </p:cNvSpPr>
          <p:nvPr/>
        </p:nvSpPr>
        <p:spPr bwMode="gray">
          <a:xfrm>
            <a:off x="857224" y="1910736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1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black">
          <a:xfrm>
            <a:off x="2071670" y="1785926"/>
            <a:ext cx="1852258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新建查询文件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gray">
          <a:xfrm>
            <a:off x="1814480" y="2559844"/>
            <a:ext cx="3411943" cy="778408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gray">
          <a:xfrm>
            <a:off x="863575" y="2712046"/>
            <a:ext cx="1189031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Arc 13"/>
          <p:cNvSpPr>
            <a:spLocks/>
          </p:cNvSpPr>
          <p:nvPr/>
        </p:nvSpPr>
        <p:spPr bwMode="gray">
          <a:xfrm rot="15937656">
            <a:off x="1646234" y="2796724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blipFill>
            <a:blip r:embed="rId2" cstate="print"/>
            <a:tile tx="0" ty="0" sx="100000" sy="100000" flip="none" algn="tl"/>
          </a:blip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Text Box 16"/>
          <p:cNvSpPr txBox="1">
            <a:spLocks noChangeArrowheads="1"/>
          </p:cNvSpPr>
          <p:nvPr/>
        </p:nvSpPr>
        <p:spPr bwMode="gray">
          <a:xfrm>
            <a:off x="863575" y="2756092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2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black">
          <a:xfrm>
            <a:off x="2078020" y="2631282"/>
            <a:ext cx="2926027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输入如下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T-SQL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语句，查看触发器</a:t>
            </a:r>
            <a:r>
              <a:rPr lang="en-US" altLang="zh-CN" dirty="0" err="1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tr_sc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的信息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AutoShape 4"/>
          <p:cNvSpPr>
            <a:spLocks noChangeArrowheads="1"/>
          </p:cNvSpPr>
          <p:nvPr/>
        </p:nvSpPr>
        <p:spPr bwMode="gray">
          <a:xfrm>
            <a:off x="1826585" y="3501008"/>
            <a:ext cx="3411943" cy="778408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AutoShape 11"/>
          <p:cNvSpPr>
            <a:spLocks noChangeArrowheads="1"/>
          </p:cNvSpPr>
          <p:nvPr/>
        </p:nvSpPr>
        <p:spPr bwMode="gray">
          <a:xfrm>
            <a:off x="875680" y="3653210"/>
            <a:ext cx="1189031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Arc 13"/>
          <p:cNvSpPr>
            <a:spLocks/>
          </p:cNvSpPr>
          <p:nvPr/>
        </p:nvSpPr>
        <p:spPr bwMode="gray">
          <a:xfrm rot="15937656">
            <a:off x="1658339" y="3737888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blipFill>
            <a:blip r:embed="rId2" cstate="print"/>
            <a:tile tx="0" ty="0" sx="100000" sy="100000" flip="none" algn="tl"/>
          </a:blip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" name="Text Box 16"/>
          <p:cNvSpPr txBox="1">
            <a:spLocks noChangeArrowheads="1"/>
          </p:cNvSpPr>
          <p:nvPr/>
        </p:nvSpPr>
        <p:spPr bwMode="gray">
          <a:xfrm>
            <a:off x="875680" y="3697256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3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22" name="Rectangle 20"/>
          <p:cNvSpPr>
            <a:spLocks noChangeArrowheads="1"/>
          </p:cNvSpPr>
          <p:nvPr/>
        </p:nvSpPr>
        <p:spPr bwMode="black">
          <a:xfrm>
            <a:off x="2100089" y="3653210"/>
            <a:ext cx="2913921" cy="5909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执行语句。执行结果如图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11.11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所示</a:t>
            </a:r>
          </a:p>
        </p:txBody>
      </p:sp>
      <p:pic>
        <p:nvPicPr>
          <p:cNvPr id="23" name="Picture 3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5674"/>
          <a:stretch>
            <a:fillRect/>
          </a:stretch>
        </p:blipFill>
        <p:spPr bwMode="auto">
          <a:xfrm>
            <a:off x="5368137" y="3581214"/>
            <a:ext cx="2981772" cy="635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5436395" y="2015079"/>
            <a:ext cx="3240360" cy="1089529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USE Student</a:t>
            </a:r>
            <a:endParaRPr lang="zh-CN" altLang="en-US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   GO</a:t>
            </a:r>
            <a:endParaRPr lang="zh-CN" altLang="en-US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   EXEC </a:t>
            </a:r>
            <a:r>
              <a:rPr lang="en-US" altLang="zh-CN" dirty="0" err="1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sp_help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' </a:t>
            </a:r>
            <a:r>
              <a:rPr lang="en-US" altLang="zh-CN" dirty="0" err="1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tr_sc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'</a:t>
            </a:r>
            <a:endParaRPr lang="zh-CN" altLang="en-US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   GO</a:t>
            </a:r>
          </a:p>
        </p:txBody>
      </p:sp>
      <p:sp>
        <p:nvSpPr>
          <p:cNvPr id="4" name="矩形 3"/>
          <p:cNvSpPr/>
          <p:nvPr/>
        </p:nvSpPr>
        <p:spPr>
          <a:xfrm>
            <a:off x="1354308" y="4509120"/>
            <a:ext cx="543306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eaLnBrk="1" hangingPunct="1">
              <a:buFont typeface="Arial" pitchFamily="34" charset="0"/>
              <a:buNone/>
            </a:pP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知识总结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7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：</a:t>
            </a:r>
            <a:endParaRPr lang="en-US" altLang="zh-CN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buFont typeface="Arial" pitchFamily="34" charset="0"/>
              <a:buNone/>
            </a:pPr>
            <a:endParaRPr lang="zh-CN" altLang="en-US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 eaLnBrk="1" hangingPunct="1"/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系统存储过程</a:t>
            </a:r>
            <a:r>
              <a:rPr lang="en-US" altLang="zh-CN" dirty="0" err="1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sp_help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可用于查看触发器的所有者和创建时间，语法格式如下：</a:t>
            </a:r>
          </a:p>
          <a:p>
            <a:pPr marL="0" indent="0" eaLnBrk="1" hangingPunct="1">
              <a:buFont typeface="Arial" pitchFamily="34" charset="0"/>
              <a:buNone/>
            </a:pP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     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EXEC </a:t>
            </a:r>
            <a:r>
              <a:rPr lang="en-US" altLang="zh-CN" dirty="0" err="1">
                <a:latin typeface="黑体" pitchFamily="49" charset="-122"/>
                <a:ea typeface="黑体" pitchFamily="49" charset="-122"/>
              </a:rPr>
              <a:t>sp_help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 '</a:t>
            </a:r>
            <a:r>
              <a:rPr lang="en-US" altLang="zh-CN" dirty="0" err="1">
                <a:latin typeface="黑体" pitchFamily="49" charset="-122"/>
                <a:ea typeface="黑体" pitchFamily="49" charset="-122"/>
              </a:rPr>
              <a:t>trigger_name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99740" y="332656"/>
            <a:ext cx="4657150" cy="487363"/>
          </a:xfrm>
        </p:spPr>
        <p:txBody>
          <a:bodyPr/>
          <a:lstStyle/>
          <a:p>
            <a:r>
              <a:rPr lang="zh-CN" altLang="en-US" sz="2400" dirty="0" smtClean="0">
                <a:latin typeface="+mj-ea"/>
              </a:rPr>
              <a:t>学习子情境 </a:t>
            </a:r>
            <a:r>
              <a:rPr lang="en-US" altLang="zh-CN" sz="2400" dirty="0" smtClean="0">
                <a:latin typeface="+mj-ea"/>
              </a:rPr>
              <a:t>11.3     </a:t>
            </a:r>
            <a:r>
              <a:rPr lang="zh-CN" altLang="en-US" sz="2400" dirty="0" smtClean="0">
                <a:latin typeface="+mj-ea"/>
              </a:rPr>
              <a:t>创建</a:t>
            </a:r>
            <a:r>
              <a:rPr lang="zh-CN" altLang="en-US" sz="2400" dirty="0">
                <a:latin typeface="+mj-ea"/>
              </a:rPr>
              <a:t>与课程管理有关的触发器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42</a:t>
            </a:fld>
            <a:endParaRPr lang="en-US" altLang="zh-CN"/>
          </a:p>
        </p:txBody>
      </p: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2785175" y="1785931"/>
            <a:ext cx="4286280" cy="571503"/>
            <a:chOff x="3964" y="2071"/>
            <a:chExt cx="1484" cy="330"/>
          </a:xfrm>
        </p:grpSpPr>
        <p:sp>
          <p:nvSpPr>
            <p:cNvPr id="7" name="AutoShape 9"/>
            <p:cNvSpPr>
              <a:spLocks noChangeArrowheads="1"/>
            </p:cNvSpPr>
            <p:nvPr/>
          </p:nvSpPr>
          <p:spPr bwMode="lt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folHlink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AutoShape 10"/>
            <p:cNvSpPr>
              <a:spLocks noChangeArrowheads="1"/>
            </p:cNvSpPr>
            <p:nvPr/>
          </p:nvSpPr>
          <p:spPr bwMode="lt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folHlink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9" name="Rectangle 23"/>
          <p:cNvSpPr>
            <a:spLocks noChangeArrowheads="1"/>
          </p:cNvSpPr>
          <p:nvPr/>
        </p:nvSpPr>
        <p:spPr bwMode="ltGray">
          <a:xfrm>
            <a:off x="1307871" y="2708920"/>
            <a:ext cx="6955136" cy="324036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72549"/>
                  <a:invGamma/>
                </a:scheme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23895" y="2708920"/>
            <a:ext cx="693911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学生课程表记录学生在校期间可选修的所有课程，学校对于课程的开设是动态的，有时会增加一些新的课程，有时会删除一些旧的课程，有时会对已经开始的课程做一些修改。在整个学生管理数据库中，课程表不是单独存在的，和其他表有一定的联系，这样在修改课程表时，对其他表中的数据就造成了一定的影响。为了保证每次改动后数据的有效性，小王为课程表创建了触发器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856613" y="1857375"/>
            <a:ext cx="38576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dirty="0" smtClean="0">
                <a:solidFill>
                  <a:schemeClr val="bg1"/>
                </a:solidFill>
              </a:rPr>
              <a:t>  情 境 描 述</a:t>
            </a:r>
            <a:endParaRPr lang="zh-CN" altLang="en-US" sz="2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技能目标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43</a:t>
            </a:fld>
            <a:endParaRPr lang="en-US" altLang="zh-CN"/>
          </a:p>
        </p:txBody>
      </p:sp>
      <p:sp>
        <p:nvSpPr>
          <p:cNvPr id="6" name="Oval 2"/>
          <p:cNvSpPr>
            <a:spLocks noChangeArrowheads="1"/>
          </p:cNvSpPr>
          <p:nvPr/>
        </p:nvSpPr>
        <p:spPr bwMode="gray">
          <a:xfrm>
            <a:off x="2143108" y="2400312"/>
            <a:ext cx="2743200" cy="2743200"/>
          </a:xfrm>
          <a:prstGeom prst="ellipse">
            <a:avLst/>
          </a:prstGeom>
          <a:solidFill>
            <a:srgbClr val="FFFFFF">
              <a:alpha val="80000"/>
            </a:srgb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Oval 3"/>
          <p:cNvSpPr>
            <a:spLocks noChangeArrowheads="1"/>
          </p:cNvSpPr>
          <p:nvPr/>
        </p:nvSpPr>
        <p:spPr bwMode="gray">
          <a:xfrm>
            <a:off x="3286108" y="2914662"/>
            <a:ext cx="1619250" cy="1619250"/>
          </a:xfrm>
          <a:prstGeom prst="ellipse">
            <a:avLst/>
          </a:prstGeom>
          <a:solidFill>
            <a:srgbClr val="DCDCDC">
              <a:alpha val="50000"/>
            </a:srgb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gray">
          <a:xfrm flipV="1">
            <a:off x="4772012" y="3425260"/>
            <a:ext cx="762000" cy="399019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Line 5"/>
          <p:cNvSpPr>
            <a:spLocks noChangeShapeType="1"/>
          </p:cNvSpPr>
          <p:nvPr/>
        </p:nvSpPr>
        <p:spPr bwMode="gray">
          <a:xfrm>
            <a:off x="3362308" y="2552712"/>
            <a:ext cx="914400" cy="914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Oval 9"/>
          <p:cNvSpPr>
            <a:spLocks noChangeArrowheads="1"/>
          </p:cNvSpPr>
          <p:nvPr/>
        </p:nvSpPr>
        <p:spPr bwMode="gray">
          <a:xfrm>
            <a:off x="3924283" y="3305187"/>
            <a:ext cx="895350" cy="895350"/>
          </a:xfrm>
          <a:prstGeom prst="ellipse">
            <a:avLst/>
          </a:prstGeom>
          <a:solidFill>
            <a:srgbClr val="C0C0C0">
              <a:alpha val="50000"/>
            </a:srgb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2543158" y="1676412"/>
            <a:ext cx="1146175" cy="1374775"/>
            <a:chOff x="2064" y="1008"/>
            <a:chExt cx="722" cy="866"/>
          </a:xfrm>
        </p:grpSpPr>
        <p:sp>
          <p:nvSpPr>
            <p:cNvPr id="16" name="Oval 12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0" name="Group 13"/>
            <p:cNvGrpSpPr>
              <a:grpSpLocks/>
            </p:cNvGrpSpPr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30" name="Picture 14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</p:spPr>
          </p:pic>
          <p:sp>
            <p:nvSpPr>
              <p:cNvPr id="31" name="Oval 15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hlink">
                  <a:alpha val="50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32" name="Picture 16" descr="light_shadow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</p:spPr>
          </p:pic>
          <p:grpSp>
            <p:nvGrpSpPr>
              <p:cNvPr id="11" name="Group 17"/>
              <p:cNvGrpSpPr>
                <a:grpSpLocks/>
              </p:cNvGrpSpPr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12" name="Group 18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40" name="AutoShape 19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" name="AutoShape 20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" name="AutoShape 21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" name="AutoShape 22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4" name="Group 23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36" name="AutoShape 24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" name="AutoShape 25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" name="AutoShape 26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" name="AutoShape 27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15" name="Group 28"/>
            <p:cNvGrpSpPr>
              <a:grpSpLocks/>
            </p:cNvGrpSpPr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17" name="Group 29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26" name="AutoShape 30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AutoShape 31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AutoShape 32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AutoShape 33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" name="Group 34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22" name="AutoShape 35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AutoShape 36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AutoShape 37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AutoShape 38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9" name="Rectangle 39"/>
            <p:cNvSpPr>
              <a:spLocks noChangeArrowheads="1"/>
            </p:cNvSpPr>
            <p:nvPr/>
          </p:nvSpPr>
          <p:spPr bwMode="gray">
            <a:xfrm>
              <a:off x="2335" y="1272"/>
              <a:ext cx="188" cy="2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  <a:flatTx/>
            </a:bodyPr>
            <a:lstStyle/>
            <a:p>
              <a:r>
                <a:rPr lang="en-US" altLang="zh-CN" sz="1600" b="1" dirty="0" smtClean="0">
                  <a:solidFill>
                    <a:srgbClr val="000000"/>
                  </a:solidFill>
                  <a:ea typeface="宋体" pitchFamily="2" charset="-122"/>
                </a:rPr>
                <a:t>1</a:t>
              </a:r>
              <a:endParaRPr lang="en-US" altLang="zh-CN" sz="1600" b="1" dirty="0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grpSp>
        <p:nvGrpSpPr>
          <p:cNvPr id="20" name="Group 40"/>
          <p:cNvGrpSpPr>
            <a:grpSpLocks/>
          </p:cNvGrpSpPr>
          <p:nvPr/>
        </p:nvGrpSpPr>
        <p:grpSpPr bwMode="auto">
          <a:xfrm>
            <a:off x="5369732" y="2556500"/>
            <a:ext cx="1146175" cy="1374775"/>
            <a:chOff x="2064" y="1008"/>
            <a:chExt cx="722" cy="866"/>
          </a:xfrm>
        </p:grpSpPr>
        <p:sp>
          <p:nvSpPr>
            <p:cNvPr id="45" name="Oval 41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1" name="Group 42"/>
            <p:cNvGrpSpPr>
              <a:grpSpLocks/>
            </p:cNvGrpSpPr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59" name="Picture 43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</p:spPr>
          </p:pic>
          <p:sp>
            <p:nvSpPr>
              <p:cNvPr id="60" name="Oval 44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accent2">
                  <a:alpha val="50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61" name="Picture 45" descr="light_shadow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</p:spPr>
          </p:pic>
          <p:grpSp>
            <p:nvGrpSpPr>
              <p:cNvPr id="33" name="Group 46"/>
              <p:cNvGrpSpPr>
                <a:grpSpLocks/>
              </p:cNvGrpSpPr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34" name="Group 47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69" name="AutoShape 48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" name="AutoShape 49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1" name="AutoShape 50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2" name="AutoShape 51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5" name="Group 52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65" name="AutoShape 53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6" name="AutoShape 54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7" name="AutoShape 55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8" name="AutoShape 56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44" name="Group 57"/>
            <p:cNvGrpSpPr>
              <a:grpSpLocks/>
            </p:cNvGrpSpPr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46" name="Group 58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55" name="AutoShape 59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AutoShape 60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AutoShape 61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AutoShape 62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Group 63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51" name="AutoShape 64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AutoShape 65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AutoShape 66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AutoShape 67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8" name="Rectangle 68"/>
            <p:cNvSpPr>
              <a:spLocks noChangeArrowheads="1"/>
            </p:cNvSpPr>
            <p:nvPr/>
          </p:nvSpPr>
          <p:spPr bwMode="gray">
            <a:xfrm>
              <a:off x="2343" y="1307"/>
              <a:ext cx="188" cy="2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  <a:flatTx/>
            </a:bodyPr>
            <a:lstStyle/>
            <a:p>
              <a:r>
                <a:rPr lang="en-US" altLang="zh-CN" sz="1600" b="1" dirty="0" smtClean="0">
                  <a:solidFill>
                    <a:srgbClr val="000000"/>
                  </a:solidFill>
                  <a:ea typeface="宋体" pitchFamily="2" charset="-122"/>
                </a:rPr>
                <a:t>2</a:t>
              </a:r>
              <a:endParaRPr lang="en-US" altLang="zh-CN" sz="1600" b="1" dirty="0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grpSp>
        <p:nvGrpSpPr>
          <p:cNvPr id="49" name="Group 156"/>
          <p:cNvGrpSpPr>
            <a:grpSpLocks/>
          </p:cNvGrpSpPr>
          <p:nvPr/>
        </p:nvGrpSpPr>
        <p:grpSpPr bwMode="auto">
          <a:xfrm rot="4976862" flipH="1">
            <a:off x="4111608" y="3479812"/>
            <a:ext cx="673100" cy="647700"/>
            <a:chOff x="1944" y="1111"/>
            <a:chExt cx="204" cy="196"/>
          </a:xfrm>
        </p:grpSpPr>
        <p:pic>
          <p:nvPicPr>
            <p:cNvPr id="161" name="Picture 157" descr="circuler_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 flipH="1">
              <a:off x="1961" y="1124"/>
              <a:ext cx="174" cy="172"/>
            </a:xfrm>
            <a:prstGeom prst="rect">
              <a:avLst/>
            </a:prstGeom>
            <a:noFill/>
          </p:spPr>
        </p:pic>
        <p:sp>
          <p:nvSpPr>
            <p:cNvPr id="162" name="Oval 158"/>
            <p:cNvSpPr>
              <a:spLocks noChangeArrowheads="1"/>
            </p:cNvSpPr>
            <p:nvPr/>
          </p:nvSpPr>
          <p:spPr bwMode="gray">
            <a:xfrm flipH="1">
              <a:off x="1962" y="1124"/>
              <a:ext cx="173" cy="172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50000">
                  <a:schemeClr val="bg2">
                    <a:alpha val="50000"/>
                  </a:schemeClr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50" name="Group 159"/>
            <p:cNvGrpSpPr>
              <a:grpSpLocks/>
            </p:cNvGrpSpPr>
            <p:nvPr/>
          </p:nvGrpSpPr>
          <p:grpSpPr bwMode="auto">
            <a:xfrm rot="1297425" flipV="1">
              <a:off x="1969" y="1253"/>
              <a:ext cx="150" cy="36"/>
              <a:chOff x="2528" y="1060"/>
              <a:chExt cx="894" cy="236"/>
            </a:xfrm>
          </p:grpSpPr>
          <p:grpSp>
            <p:nvGrpSpPr>
              <p:cNvPr id="62" name="Group 160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172" name="AutoShape 161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3" name="AutoShape 162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4" name="AutoShape 163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5" name="AutoShape 164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3" name="Group 165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168" name="AutoShape 166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" name="AutoShape 167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0" name="AutoShape 168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1" name="AutoShape 169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64" name="Arc 170"/>
            <p:cNvSpPr>
              <a:spLocks/>
            </p:cNvSpPr>
            <p:nvPr/>
          </p:nvSpPr>
          <p:spPr bwMode="gray">
            <a:xfrm rot="25447716">
              <a:off x="1948" y="1107"/>
              <a:ext cx="196" cy="20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603 w 43200"/>
                <a:gd name="T1" fmla="*/ 33545 h 43155"/>
                <a:gd name="T2" fmla="*/ 22996 w 43200"/>
                <a:gd name="T3" fmla="*/ 43155 h 43155"/>
                <a:gd name="T4" fmla="*/ 21600 w 43200"/>
                <a:gd name="T5" fmla="*/ 21600 h 43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155" fill="none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</a:path>
                <a:path w="43200" h="43155" stroke="0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prstDash val="sysDot"/>
              <a:round/>
              <a:headEnd/>
              <a:tailEnd type="triangl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65" name="Picture 171" descr="light_shadow1"/>
            <p:cNvPicPr>
              <a:picLocks noChangeAspect="1" noChangeArrowheads="1"/>
            </p:cNvPicPr>
            <p:nvPr/>
          </p:nvPicPr>
          <p:blipFill>
            <a:blip r:embed="rId5" cstate="print"/>
            <a:srcRect t="23740"/>
            <a:stretch>
              <a:fillRect/>
            </a:stretch>
          </p:blipFill>
          <p:spPr bwMode="gray">
            <a:xfrm rot="2569845" flipH="1">
              <a:off x="2015" y="1139"/>
              <a:ext cx="129" cy="84"/>
            </a:xfrm>
            <a:prstGeom prst="rect">
              <a:avLst/>
            </a:prstGeom>
            <a:noFill/>
          </p:spPr>
        </p:pic>
      </p:grpSp>
      <p:sp>
        <p:nvSpPr>
          <p:cNvPr id="178" name="AutoShape 174"/>
          <p:cNvSpPr>
            <a:spLocks/>
          </p:cNvSpPr>
          <p:nvPr/>
        </p:nvSpPr>
        <p:spPr bwMode="auto">
          <a:xfrm>
            <a:off x="755576" y="1749437"/>
            <a:ext cx="1601846" cy="607993"/>
          </a:xfrm>
          <a:prstGeom prst="accentCallout2">
            <a:avLst>
              <a:gd name="adj1" fmla="val 26278"/>
              <a:gd name="adj2" fmla="val 104782"/>
              <a:gd name="adj3" fmla="val 26278"/>
              <a:gd name="adj4" fmla="val 114843"/>
              <a:gd name="adj5" fmla="val 98542"/>
              <a:gd name="adj6" fmla="val 125000"/>
            </a:avLst>
          </a:prstGeom>
          <a:noFill/>
          <a:ln w="9525">
            <a:solidFill>
              <a:schemeClr val="hlink"/>
            </a:solidFill>
            <a:miter lim="800000"/>
            <a:headEnd/>
            <a:tailEnd type="diamond" w="med" len="med"/>
          </a:ln>
          <a:effectLst/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en-US" altLang="zh-CN" dirty="0">
                <a:solidFill>
                  <a:srgbClr val="000000"/>
                </a:solidFill>
                <a:ea typeface="宋体" pitchFamily="2" charset="-122"/>
              </a:rPr>
              <a:t>1</a:t>
            </a:r>
            <a:r>
              <a:rPr lang="en-US" altLang="zh-CN" sz="1400" dirty="0" smtClean="0">
                <a:solidFill>
                  <a:srgbClr val="000000"/>
                </a:solidFill>
                <a:ea typeface="宋体" pitchFamily="2" charset="-122"/>
              </a:rPr>
              <a:t>.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学会创建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DELETE</a:t>
            </a:r>
            <a:r>
              <a:rPr lang="zh-CN" altLang="en-US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触发器</a:t>
            </a:r>
            <a:endParaRPr lang="zh-CN" altLang="en-US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9" name="AutoShape 175"/>
          <p:cNvSpPr>
            <a:spLocks/>
          </p:cNvSpPr>
          <p:nvPr/>
        </p:nvSpPr>
        <p:spPr bwMode="auto">
          <a:xfrm>
            <a:off x="6875806" y="2816051"/>
            <a:ext cx="1828800" cy="800099"/>
          </a:xfrm>
          <a:prstGeom prst="accentCallout2">
            <a:avLst>
              <a:gd name="adj1" fmla="val 27865"/>
              <a:gd name="adj2" fmla="val -4246"/>
              <a:gd name="adj3" fmla="val -16579"/>
              <a:gd name="adj4" fmla="val -19269"/>
              <a:gd name="adj5" fmla="val 10263"/>
              <a:gd name="adj6" fmla="val -46092"/>
            </a:avLst>
          </a:prstGeom>
          <a:noFill/>
          <a:ln w="9525">
            <a:solidFill>
              <a:schemeClr val="accent2"/>
            </a:solidFill>
            <a:miter lim="800000"/>
            <a:headEnd/>
            <a:tailEnd type="diamond" w="med" len="med"/>
          </a:ln>
          <a:effectLst/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en-US" altLang="zh-CN" dirty="0">
                <a:solidFill>
                  <a:srgbClr val="000000"/>
                </a:solidFill>
                <a:ea typeface="宋体" pitchFamily="2" charset="-122"/>
              </a:rPr>
              <a:t>2</a:t>
            </a:r>
            <a:r>
              <a:rPr lang="en-US" altLang="zh-CN" dirty="0" smtClean="0">
                <a:solidFill>
                  <a:srgbClr val="000000"/>
                </a:solidFill>
                <a:ea typeface="宋体" pitchFamily="2" charset="-122"/>
              </a:rPr>
              <a:t>.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学会使用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inserted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表和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deleted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表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85" name="Group 40"/>
          <p:cNvGrpSpPr>
            <a:grpSpLocks/>
          </p:cNvGrpSpPr>
          <p:nvPr/>
        </p:nvGrpSpPr>
        <p:grpSpPr bwMode="auto">
          <a:xfrm>
            <a:off x="2578083" y="4456124"/>
            <a:ext cx="1146175" cy="1374775"/>
            <a:chOff x="2064" y="1008"/>
            <a:chExt cx="722" cy="866"/>
          </a:xfrm>
        </p:grpSpPr>
        <p:sp>
          <p:nvSpPr>
            <p:cNvPr id="86" name="Oval 41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87" name="Group 42"/>
            <p:cNvGrpSpPr>
              <a:grpSpLocks/>
            </p:cNvGrpSpPr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100" name="Picture 43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</p:spPr>
          </p:pic>
          <p:sp>
            <p:nvSpPr>
              <p:cNvPr id="101" name="Oval 44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accent2">
                  <a:alpha val="50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102" name="Picture 45" descr="light_shadow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</p:spPr>
          </p:pic>
          <p:grpSp>
            <p:nvGrpSpPr>
              <p:cNvPr id="103" name="Group 46"/>
              <p:cNvGrpSpPr>
                <a:grpSpLocks/>
              </p:cNvGrpSpPr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104" name="Group 47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110" name="AutoShape 48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1" name="AutoShape 49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2" name="AutoShape 50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" name="AutoShape 51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05" name="Group 52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106" name="AutoShape 53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7" name="AutoShape 54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8" name="AutoShape 55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9" name="AutoShape 56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88" name="Group 57"/>
            <p:cNvGrpSpPr>
              <a:grpSpLocks/>
            </p:cNvGrpSpPr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90" name="Group 58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96" name="AutoShape 59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7" name="AutoShape 60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8" name="AutoShape 61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9" name="AutoShape 62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1" name="Group 63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92" name="AutoShape 64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3" name="AutoShape 65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4" name="AutoShape 66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5" name="AutoShape 67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89" name="Rectangle 68"/>
            <p:cNvSpPr>
              <a:spLocks noChangeArrowheads="1"/>
            </p:cNvSpPr>
            <p:nvPr/>
          </p:nvSpPr>
          <p:spPr bwMode="gray">
            <a:xfrm>
              <a:off x="2343" y="1307"/>
              <a:ext cx="188" cy="2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  <a:flatTx/>
            </a:bodyPr>
            <a:lstStyle/>
            <a:p>
              <a:r>
                <a:rPr lang="en-US" altLang="zh-CN" sz="1600" b="1" dirty="0" smtClean="0">
                  <a:solidFill>
                    <a:srgbClr val="000000"/>
                  </a:solidFill>
                  <a:ea typeface="宋体" pitchFamily="2" charset="-122"/>
                </a:rPr>
                <a:t>3</a:t>
              </a:r>
              <a:endParaRPr lang="en-US" altLang="zh-CN" sz="1600" b="1" dirty="0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sp>
        <p:nvSpPr>
          <p:cNvPr id="114" name="AutoShape 175"/>
          <p:cNvSpPr>
            <a:spLocks/>
          </p:cNvSpPr>
          <p:nvPr/>
        </p:nvSpPr>
        <p:spPr bwMode="auto">
          <a:xfrm>
            <a:off x="4648400" y="4743462"/>
            <a:ext cx="1828800" cy="800099"/>
          </a:xfrm>
          <a:prstGeom prst="accentCallout2">
            <a:avLst>
              <a:gd name="adj1" fmla="val 27865"/>
              <a:gd name="adj2" fmla="val -4246"/>
              <a:gd name="adj3" fmla="val 28800"/>
              <a:gd name="adj4" fmla="val -63387"/>
              <a:gd name="adj5" fmla="val 32112"/>
              <a:gd name="adj6" fmla="val -63004"/>
            </a:avLst>
          </a:prstGeom>
          <a:noFill/>
          <a:ln w="9525">
            <a:solidFill>
              <a:schemeClr val="accent2"/>
            </a:solidFill>
            <a:miter lim="800000"/>
            <a:headEnd/>
            <a:tailEnd type="diamond" w="med" len="med"/>
          </a:ln>
          <a:effectLst/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en-US" altLang="zh-CN" dirty="0" smtClean="0">
                <a:solidFill>
                  <a:srgbClr val="000000"/>
                </a:solidFill>
                <a:ea typeface="宋体" pitchFamily="2" charset="-122"/>
              </a:rPr>
              <a:t>3.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理解触发器的作用</a:t>
            </a:r>
          </a:p>
        </p:txBody>
      </p:sp>
      <p:sp>
        <p:nvSpPr>
          <p:cNvPr id="115" name="Line 4"/>
          <p:cNvSpPr>
            <a:spLocks noChangeShapeType="1"/>
          </p:cNvSpPr>
          <p:nvPr/>
        </p:nvSpPr>
        <p:spPr bwMode="gray">
          <a:xfrm flipV="1">
            <a:off x="3495290" y="4066083"/>
            <a:ext cx="805165" cy="67737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工作任务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44</a:t>
            </a:fld>
            <a:endParaRPr lang="en-US" altLang="zh-CN"/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2085981" y="2208284"/>
            <a:ext cx="4214211" cy="1868788"/>
            <a:chOff x="4320" y="1152"/>
            <a:chExt cx="414" cy="402"/>
          </a:xfrm>
        </p:grpSpPr>
        <p:sp>
          <p:nvSpPr>
            <p:cNvPr id="7" name="AutoShape 7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4325" y="1160"/>
              <a:ext cx="269" cy="236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9" name="Rectangle 9"/>
          <p:cNvSpPr>
            <a:spLocks noChangeArrowheads="1"/>
          </p:cNvSpPr>
          <p:nvPr/>
        </p:nvSpPr>
        <p:spPr bwMode="black">
          <a:xfrm>
            <a:off x="2443171" y="2636912"/>
            <a:ext cx="3929029" cy="55399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square">
            <a:spAutoFit/>
            <a:flatTx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编写课程表中的触发器。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任务实施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45</a:t>
            </a:fld>
            <a:endParaRPr lang="en-US" altLang="zh-CN"/>
          </a:p>
        </p:txBody>
      </p:sp>
      <p:sp>
        <p:nvSpPr>
          <p:cNvPr id="6" name="AutoShape 13"/>
          <p:cNvSpPr>
            <a:spLocks noChangeArrowheads="1"/>
          </p:cNvSpPr>
          <p:nvPr/>
        </p:nvSpPr>
        <p:spPr bwMode="gray">
          <a:xfrm>
            <a:off x="1745933" y="1837414"/>
            <a:ext cx="1296986" cy="1221655"/>
          </a:xfrm>
          <a:prstGeom prst="diamond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sp>
        <p:nvSpPr>
          <p:cNvPr id="7" name="AutoShape 14"/>
          <p:cNvSpPr>
            <a:spLocks noChangeArrowheads="1"/>
          </p:cNvSpPr>
          <p:nvPr/>
        </p:nvSpPr>
        <p:spPr bwMode="gray">
          <a:xfrm>
            <a:off x="3956892" y="1837414"/>
            <a:ext cx="1296986" cy="1221655"/>
          </a:xfrm>
          <a:prstGeom prst="diamond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sp>
        <p:nvSpPr>
          <p:cNvPr id="8" name="AutoShape 15"/>
          <p:cNvSpPr>
            <a:spLocks noChangeArrowheads="1"/>
          </p:cNvSpPr>
          <p:nvPr/>
        </p:nvSpPr>
        <p:spPr bwMode="gray">
          <a:xfrm>
            <a:off x="6085040" y="1837414"/>
            <a:ext cx="1296986" cy="1221655"/>
          </a:xfrm>
          <a:prstGeom prst="diamond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cxnSp>
        <p:nvCxnSpPr>
          <p:cNvPr id="10" name="AutoShape 17"/>
          <p:cNvCxnSpPr>
            <a:cxnSpLocks noChangeShapeType="1"/>
            <a:stCxn id="6" idx="3"/>
            <a:endCxn id="7" idx="1"/>
          </p:cNvCxnSpPr>
          <p:nvPr/>
        </p:nvCxnSpPr>
        <p:spPr bwMode="gray">
          <a:xfrm>
            <a:off x="3042919" y="2448242"/>
            <a:ext cx="913973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</p:spPr>
      </p:cxnSp>
      <p:cxnSp>
        <p:nvCxnSpPr>
          <p:cNvPr id="11" name="AutoShape 18"/>
          <p:cNvCxnSpPr>
            <a:cxnSpLocks noChangeShapeType="1"/>
            <a:stCxn id="7" idx="3"/>
            <a:endCxn id="8" idx="1"/>
          </p:cNvCxnSpPr>
          <p:nvPr/>
        </p:nvCxnSpPr>
        <p:spPr bwMode="gray">
          <a:xfrm>
            <a:off x="5253878" y="2448242"/>
            <a:ext cx="831162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</p:spPr>
      </p:cxnSp>
      <p:sp>
        <p:nvSpPr>
          <p:cNvPr id="13" name="Text Box 20"/>
          <p:cNvSpPr txBox="1">
            <a:spLocks noChangeArrowheads="1"/>
          </p:cNvSpPr>
          <p:nvPr/>
        </p:nvSpPr>
        <p:spPr bwMode="gray">
          <a:xfrm>
            <a:off x="1905565" y="2283524"/>
            <a:ext cx="100876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任务</a:t>
            </a:r>
            <a:r>
              <a:rPr lang="en-US" altLang="zh-CN" b="1" dirty="0" smtClean="0">
                <a:solidFill>
                  <a:srgbClr val="FFFFFF"/>
                </a:solidFill>
                <a:ea typeface="宋体" pitchFamily="2" charset="-122"/>
              </a:rPr>
              <a:t>1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4" name="Text Box 21"/>
          <p:cNvSpPr txBox="1">
            <a:spLocks noChangeArrowheads="1"/>
          </p:cNvSpPr>
          <p:nvPr/>
        </p:nvSpPr>
        <p:spPr bwMode="black">
          <a:xfrm>
            <a:off x="4124461" y="2283524"/>
            <a:ext cx="100876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rgbClr val="FFFFFF"/>
                </a:solidFill>
              </a:rPr>
              <a:t>任务</a:t>
            </a:r>
            <a:r>
              <a:rPr lang="en-US" altLang="zh-CN" dirty="0" smtClean="0">
                <a:solidFill>
                  <a:srgbClr val="FFFFFF"/>
                </a:solidFill>
              </a:rPr>
              <a:t>2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5" name="Text Box 22"/>
          <p:cNvSpPr txBox="1">
            <a:spLocks noChangeArrowheads="1"/>
          </p:cNvSpPr>
          <p:nvPr/>
        </p:nvSpPr>
        <p:spPr bwMode="black">
          <a:xfrm>
            <a:off x="6271659" y="2283524"/>
            <a:ext cx="100876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任务</a:t>
            </a:r>
            <a:r>
              <a:rPr lang="en-US" altLang="zh-CN" b="1" dirty="0" smtClean="0">
                <a:solidFill>
                  <a:srgbClr val="FFFFFF"/>
                </a:solidFill>
                <a:ea typeface="宋体" pitchFamily="2" charset="-122"/>
              </a:rPr>
              <a:t>3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7" name="Text Box 24"/>
          <p:cNvSpPr txBox="1">
            <a:spLocks noChangeArrowheads="1"/>
          </p:cNvSpPr>
          <p:nvPr/>
        </p:nvSpPr>
        <p:spPr bwMode="gray">
          <a:xfrm>
            <a:off x="1537170" y="3256012"/>
            <a:ext cx="1714512" cy="206210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sz="1600" dirty="0"/>
              <a:t>使用</a:t>
            </a:r>
            <a:r>
              <a:rPr lang="en-US" altLang="zh-CN" sz="1600" dirty="0"/>
              <a:t>T-SQL</a:t>
            </a:r>
            <a:r>
              <a:rPr lang="zh-CN" altLang="en-US" sz="1600" dirty="0"/>
              <a:t>语句在</a:t>
            </a:r>
            <a:r>
              <a:rPr lang="en-US" altLang="zh-CN" sz="1600" dirty="0"/>
              <a:t>Student</a:t>
            </a:r>
            <a:r>
              <a:rPr lang="zh-CN" altLang="en-US" sz="1600" dirty="0"/>
              <a:t>数据库的</a:t>
            </a:r>
            <a:r>
              <a:rPr lang="en-US" altLang="zh-CN" sz="1600" dirty="0" smtClean="0"/>
              <a:t>Courses</a:t>
            </a:r>
            <a:r>
              <a:rPr lang="zh-CN" altLang="en-US" sz="1600" dirty="0" smtClean="0"/>
              <a:t>表</a:t>
            </a:r>
            <a:r>
              <a:rPr lang="zh-CN" altLang="en-US" sz="1600" dirty="0"/>
              <a:t>创建触发器</a:t>
            </a:r>
            <a:r>
              <a:rPr lang="en-US" altLang="zh-CN" sz="1600" dirty="0" err="1"/>
              <a:t>tr_courses</a:t>
            </a:r>
            <a:r>
              <a:rPr lang="zh-CN" altLang="en-US" sz="1600" dirty="0"/>
              <a:t>，当执行</a:t>
            </a:r>
            <a:r>
              <a:rPr lang="en-US" altLang="zh-CN" sz="1600" dirty="0"/>
              <a:t>DELETE</a:t>
            </a:r>
            <a:r>
              <a:rPr lang="zh-CN" altLang="en-US" sz="1600" dirty="0"/>
              <a:t>操作时</a:t>
            </a:r>
            <a:r>
              <a:rPr lang="zh-CN" altLang="en-US" sz="1600" dirty="0" smtClean="0"/>
              <a:t>触发器</a:t>
            </a:r>
            <a:r>
              <a:rPr lang="zh-CN" altLang="en-US" sz="1600" dirty="0"/>
              <a:t>被触发</a:t>
            </a:r>
            <a:endParaRPr lang="en-US" altLang="zh-CN" sz="1600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8" name="Text Box 25"/>
          <p:cNvSpPr txBox="1">
            <a:spLocks noChangeArrowheads="1"/>
          </p:cNvSpPr>
          <p:nvPr/>
        </p:nvSpPr>
        <p:spPr bwMode="gray">
          <a:xfrm>
            <a:off x="3615033" y="3304759"/>
            <a:ext cx="2054426" cy="230832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sz="1600" dirty="0"/>
              <a:t>在</a:t>
            </a:r>
            <a:r>
              <a:rPr lang="en-US" altLang="zh-CN" sz="1600" dirty="0"/>
              <a:t>Student</a:t>
            </a:r>
            <a:r>
              <a:rPr lang="zh-CN" altLang="en-US" sz="1600" dirty="0"/>
              <a:t>数据库的</a:t>
            </a:r>
            <a:r>
              <a:rPr lang="en-US" altLang="zh-CN" sz="1600" dirty="0"/>
              <a:t>Courses</a:t>
            </a:r>
            <a:r>
              <a:rPr lang="zh-CN" altLang="en-US" sz="1600" dirty="0"/>
              <a:t>表中创建一个  </a:t>
            </a:r>
            <a:r>
              <a:rPr lang="en-US" altLang="zh-CN" sz="1600" dirty="0" smtClean="0"/>
              <a:t>DELETE</a:t>
            </a:r>
            <a:r>
              <a:rPr lang="zh-CN" altLang="en-US" sz="1600" dirty="0"/>
              <a:t>触发器</a:t>
            </a:r>
            <a:r>
              <a:rPr lang="en-US" altLang="zh-CN" sz="1600" dirty="0" err="1"/>
              <a:t>tr_DelCourse</a:t>
            </a:r>
            <a:r>
              <a:rPr lang="zh-CN" altLang="en-US" sz="1600" dirty="0"/>
              <a:t>，在删除某门</a:t>
            </a:r>
            <a:r>
              <a:rPr lang="zh-CN" altLang="en-US" sz="1600" dirty="0" smtClean="0"/>
              <a:t>课程之前</a:t>
            </a:r>
            <a:r>
              <a:rPr lang="zh-CN" altLang="en-US" sz="1600" dirty="0"/>
              <a:t>判断这门课程是否还有学生选课，如果</a:t>
            </a:r>
            <a:r>
              <a:rPr lang="zh-CN" altLang="en-US" sz="1600" dirty="0" smtClean="0"/>
              <a:t>该门</a:t>
            </a:r>
            <a:r>
              <a:rPr lang="zh-CN" altLang="en-US" sz="1600" dirty="0"/>
              <a:t>课程仍然有学生选课则不能删除</a:t>
            </a:r>
            <a:endParaRPr lang="en-US" altLang="zh-CN" sz="1600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9" name="Text Box 26"/>
          <p:cNvSpPr txBox="1">
            <a:spLocks noChangeArrowheads="1"/>
          </p:cNvSpPr>
          <p:nvPr/>
        </p:nvSpPr>
        <p:spPr bwMode="gray">
          <a:xfrm>
            <a:off x="5847281" y="3304759"/>
            <a:ext cx="2232248" cy="230832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sz="1600" dirty="0"/>
              <a:t>在</a:t>
            </a:r>
            <a:r>
              <a:rPr lang="en-US" altLang="zh-CN" sz="1600" dirty="0"/>
              <a:t>Student</a:t>
            </a:r>
            <a:r>
              <a:rPr lang="zh-CN" altLang="en-US" sz="1600" dirty="0"/>
              <a:t>数据库中的</a:t>
            </a:r>
            <a:r>
              <a:rPr lang="en-US" altLang="zh-CN" sz="1600" dirty="0"/>
              <a:t>Courses</a:t>
            </a:r>
            <a:r>
              <a:rPr lang="zh-CN" altLang="en-US" sz="1600" dirty="0"/>
              <a:t>表中创建一个</a:t>
            </a:r>
            <a:r>
              <a:rPr lang="en-US" altLang="zh-CN" sz="1600" dirty="0"/>
              <a:t>INSTEAD OF</a:t>
            </a:r>
            <a:r>
              <a:rPr lang="zh-CN" altLang="en-US" sz="1600" dirty="0"/>
              <a:t>触发器</a:t>
            </a:r>
            <a:r>
              <a:rPr lang="en-US" altLang="zh-CN" sz="1600" dirty="0" err="1"/>
              <a:t>tr_InsertCourses</a:t>
            </a:r>
            <a:r>
              <a:rPr lang="zh-CN" altLang="en-US" sz="1600" dirty="0"/>
              <a:t>，判断插入的记录是否已经存在，如果已经存在，则在原来记录基础上进行修改；如果不存在，则直接插入到表中</a:t>
            </a:r>
            <a:endParaRPr lang="en-US" altLang="zh-CN" sz="1600" dirty="0">
              <a:solidFill>
                <a:srgbClr val="000000"/>
              </a:solidFill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 smtClean="0"/>
              <a:t>任务</a:t>
            </a:r>
            <a:r>
              <a:rPr lang="en-US" altLang="zh-CN" sz="2800" dirty="0" smtClean="0"/>
              <a:t>1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46</a:t>
            </a:fld>
            <a:endParaRPr lang="en-US" altLang="zh-CN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gray">
          <a:xfrm>
            <a:off x="1968200" y="1628800"/>
            <a:ext cx="2571805" cy="792088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AutoShape 11"/>
          <p:cNvSpPr>
            <a:spLocks noChangeArrowheads="1"/>
          </p:cNvSpPr>
          <p:nvPr/>
        </p:nvSpPr>
        <p:spPr bwMode="gray">
          <a:xfrm>
            <a:off x="997581" y="1782611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Arc 13"/>
          <p:cNvSpPr>
            <a:spLocks/>
          </p:cNvSpPr>
          <p:nvPr/>
        </p:nvSpPr>
        <p:spPr bwMode="gray">
          <a:xfrm rot="15937656">
            <a:off x="1677279" y="1850995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rgbClr val="00B050"/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Text Box 16"/>
          <p:cNvSpPr txBox="1">
            <a:spLocks noChangeArrowheads="1"/>
          </p:cNvSpPr>
          <p:nvPr/>
        </p:nvSpPr>
        <p:spPr bwMode="gray">
          <a:xfrm>
            <a:off x="930913" y="1826657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1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black">
          <a:xfrm>
            <a:off x="2318310" y="1774065"/>
            <a:ext cx="1893154" cy="5078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新建查询文件</a:t>
            </a: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gray">
          <a:xfrm>
            <a:off x="1989769" y="2694779"/>
            <a:ext cx="2550236" cy="1453024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gray">
          <a:xfrm>
            <a:off x="867406" y="3183932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Text Box 16"/>
          <p:cNvSpPr txBox="1">
            <a:spLocks noChangeArrowheads="1"/>
          </p:cNvSpPr>
          <p:nvPr/>
        </p:nvSpPr>
        <p:spPr bwMode="gray">
          <a:xfrm>
            <a:off x="890952" y="3221236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dirty="0" smtClean="0">
                <a:solidFill>
                  <a:srgbClr val="000000"/>
                </a:solidFill>
              </a:rPr>
              <a:t>2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26" name="Arc 13"/>
          <p:cNvSpPr>
            <a:spLocks/>
          </p:cNvSpPr>
          <p:nvPr/>
        </p:nvSpPr>
        <p:spPr bwMode="gray">
          <a:xfrm rot="15937656">
            <a:off x="1747429" y="3280891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rgbClr val="00B050"/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" name="AutoShape 4"/>
          <p:cNvSpPr>
            <a:spLocks noChangeArrowheads="1"/>
          </p:cNvSpPr>
          <p:nvPr/>
        </p:nvSpPr>
        <p:spPr bwMode="gray">
          <a:xfrm>
            <a:off x="2002894" y="4385139"/>
            <a:ext cx="2537111" cy="1080120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86000" y="2821126"/>
            <a:ext cx="19979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输入如下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T-SQL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语句，创建</a:t>
            </a:r>
            <a:r>
              <a:rPr lang="en-US" altLang="zh-CN" dirty="0" err="1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tr_courses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触发器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860032" y="2027981"/>
            <a:ext cx="3672408" cy="186512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USE Student</a:t>
            </a:r>
            <a:endParaRPr lang="zh-CN" altLang="en-US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   GO</a:t>
            </a:r>
            <a:endParaRPr lang="zh-CN" altLang="en-US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   CREATE TRIGGER </a:t>
            </a:r>
            <a:r>
              <a:rPr lang="en-US" altLang="zh-CN" dirty="0" err="1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tr_Courses</a:t>
            </a:r>
            <a:endParaRPr lang="zh-CN" altLang="en-US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   ON Courses</a:t>
            </a:r>
            <a:endParaRPr lang="zh-CN" altLang="en-US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   FOR DELETE</a:t>
            </a:r>
            <a:endParaRPr lang="zh-CN" altLang="en-US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   AS </a:t>
            </a:r>
            <a:endParaRPr lang="zh-CN" altLang="en-US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   PRINT '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记录已被成功删除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'</a:t>
            </a:r>
            <a:endParaRPr lang="zh-CN" altLang="en-US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   GO</a:t>
            </a:r>
            <a:endParaRPr lang="zh-CN" altLang="en-US" dirty="0">
              <a:solidFill>
                <a:srgbClr val="002060"/>
              </a:solidFill>
            </a:endParaRPr>
          </a:p>
        </p:txBody>
      </p:sp>
      <p:sp>
        <p:nvSpPr>
          <p:cNvPr id="17" name="AutoShape 11"/>
          <p:cNvSpPr>
            <a:spLocks noChangeArrowheads="1"/>
          </p:cNvSpPr>
          <p:nvPr/>
        </p:nvSpPr>
        <p:spPr bwMode="gray">
          <a:xfrm>
            <a:off x="867406" y="4487785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Text Box 16"/>
          <p:cNvSpPr txBox="1">
            <a:spLocks noChangeArrowheads="1"/>
          </p:cNvSpPr>
          <p:nvPr/>
        </p:nvSpPr>
        <p:spPr bwMode="gray">
          <a:xfrm>
            <a:off x="890952" y="4525089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3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9" name="Arc 13"/>
          <p:cNvSpPr>
            <a:spLocks/>
          </p:cNvSpPr>
          <p:nvPr/>
        </p:nvSpPr>
        <p:spPr bwMode="gray">
          <a:xfrm rot="15937656">
            <a:off x="1747429" y="4584744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rgbClr val="00B050"/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152001" y="4463534"/>
            <a:ext cx="2286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新建查询文件，输入如下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T-SQL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语句，测</a:t>
            </a:r>
            <a:endParaRPr lang="en-US" altLang="zh-CN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zh-CN" altLang="en-US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试</a:t>
            </a:r>
            <a:r>
              <a:rPr lang="en-US" altLang="zh-CN" dirty="0" err="1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tr_courses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触发器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5148064" y="4309111"/>
            <a:ext cx="2664296" cy="1338828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USE Student</a:t>
            </a:r>
            <a:endParaRPr lang="zh-CN" altLang="en-US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   GO</a:t>
            </a:r>
            <a:endParaRPr lang="zh-CN" altLang="en-US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   DELETE Courses </a:t>
            </a:r>
            <a:r>
              <a:rPr lang="en-US" altLang="zh-CN" dirty="0" err="1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WHERECourse_id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='6001'</a:t>
            </a:r>
            <a:endParaRPr lang="zh-CN" altLang="en-US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   GO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 smtClean="0"/>
              <a:t>任务</a:t>
            </a:r>
            <a:r>
              <a:rPr lang="en-US" altLang="zh-CN" sz="2800" dirty="0" smtClean="0"/>
              <a:t>1</a:t>
            </a:r>
            <a:r>
              <a:rPr lang="zh-CN" altLang="en-US" sz="2800" dirty="0" smtClean="0"/>
              <a:t>（续）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47</a:t>
            </a:fld>
            <a:endParaRPr lang="en-US" altLang="zh-CN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gray">
          <a:xfrm>
            <a:off x="1968200" y="1628800"/>
            <a:ext cx="5988176" cy="792088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AutoShape 11"/>
          <p:cNvSpPr>
            <a:spLocks noChangeArrowheads="1"/>
          </p:cNvSpPr>
          <p:nvPr/>
        </p:nvSpPr>
        <p:spPr bwMode="gray">
          <a:xfrm>
            <a:off x="997581" y="1782611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Arc 13"/>
          <p:cNvSpPr>
            <a:spLocks/>
          </p:cNvSpPr>
          <p:nvPr/>
        </p:nvSpPr>
        <p:spPr bwMode="gray">
          <a:xfrm rot="15937656">
            <a:off x="1677279" y="1850995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rgbClr val="00B050"/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Text Box 16"/>
          <p:cNvSpPr txBox="1">
            <a:spLocks noChangeArrowheads="1"/>
          </p:cNvSpPr>
          <p:nvPr/>
        </p:nvSpPr>
        <p:spPr bwMode="gray">
          <a:xfrm>
            <a:off x="930913" y="1826657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4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black">
          <a:xfrm>
            <a:off x="2318310" y="1854028"/>
            <a:ext cx="4773970" cy="3416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执行语句。执行结果如图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11.12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所示。</a:t>
            </a: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gray">
          <a:xfrm>
            <a:off x="1558761" y="4203775"/>
            <a:ext cx="3146533" cy="2102968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1" name="Picture 3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14192" y="2273351"/>
            <a:ext cx="3652507" cy="2002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矩形 3"/>
          <p:cNvSpPr>
            <a:spLocks noChangeArrowheads="1"/>
          </p:cNvSpPr>
          <p:nvPr/>
        </p:nvSpPr>
        <p:spPr bwMode="auto">
          <a:xfrm>
            <a:off x="4533619" y="3683529"/>
            <a:ext cx="1080120" cy="36933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002060"/>
                </a:solidFill>
                <a:sym typeface="Arial" pitchFamily="34" charset="0"/>
              </a:rPr>
              <a:t>图</a:t>
            </a:r>
            <a:r>
              <a:rPr lang="en-US" b="1" dirty="0">
                <a:solidFill>
                  <a:srgbClr val="002060"/>
                </a:solidFill>
                <a:sym typeface="Arial" pitchFamily="34" charset="0"/>
              </a:rPr>
              <a:t>11.12</a:t>
            </a:r>
            <a:endParaRPr lang="zh-CN" altLang="en-US" dirty="0">
              <a:solidFill>
                <a:srgbClr val="00206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903096" y="3023887"/>
            <a:ext cx="259228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知识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总结：</a:t>
            </a:r>
          </a:p>
          <a:p>
            <a:pPr eaLnBrk="1" hangingPunct="1"/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本任务创建的触发器是通过对表中的数据执行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DELETE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操作触发，这种触发器称作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DELETE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触发器。触发器根据数据的修改操作可分为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INSERT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UPDATE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DELETE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三种触发器类型。分别在执行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INSERT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UPDATE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DELETE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操作时触发执行</a:t>
            </a:r>
          </a:p>
        </p:txBody>
      </p:sp>
      <p:sp>
        <p:nvSpPr>
          <p:cNvPr id="20" name="矩形 19"/>
          <p:cNvSpPr/>
          <p:nvPr/>
        </p:nvSpPr>
        <p:spPr>
          <a:xfrm>
            <a:off x="1678082" y="4275417"/>
            <a:ext cx="294539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注意</a:t>
            </a:r>
            <a:r>
              <a:rPr lang="zh-CN" altLang="en-US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：</a:t>
            </a:r>
            <a:endParaRPr lang="en-US" altLang="zh-CN" dirty="0" smtClean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buFont typeface="Arial" pitchFamily="34" charset="0"/>
              <a:buNone/>
            </a:pPr>
            <a:endParaRPr lang="zh-CN" altLang="en-US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为了保证任务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的顺利实施，请将</a:t>
            </a:r>
            <a:r>
              <a:rPr lang="en-US" altLang="zh-CN" dirty="0" err="1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tr_courses</a:t>
            </a:r>
            <a:r>
              <a:rPr lang="zh-CN" altLang="en-US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触发器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删除，删除方法可以参照学习子情境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11.2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中的</a:t>
            </a:r>
            <a:r>
              <a:rPr lang="zh-CN" altLang="en-US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介绍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，这里就不再赘述</a:t>
            </a:r>
            <a:r>
              <a:rPr lang="zh-CN" altLang="en-US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5" name="AutoShape 4"/>
          <p:cNvSpPr>
            <a:spLocks noChangeArrowheads="1"/>
          </p:cNvSpPr>
          <p:nvPr/>
        </p:nvSpPr>
        <p:spPr bwMode="gray">
          <a:xfrm>
            <a:off x="5687072" y="2831918"/>
            <a:ext cx="2941230" cy="3420601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236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>
                <a:latin typeface="黑体" pitchFamily="49" charset="-122"/>
              </a:rPr>
              <a:t>任务</a:t>
            </a:r>
            <a:r>
              <a:rPr lang="en-US" altLang="zh-CN" sz="2800" dirty="0" smtClean="0">
                <a:latin typeface="黑体" pitchFamily="49" charset="-122"/>
              </a:rPr>
              <a:t>2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48</a:t>
            </a:fld>
            <a:endParaRPr lang="en-US" altLang="zh-CN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gray">
          <a:xfrm>
            <a:off x="1910046" y="2058752"/>
            <a:ext cx="2692433" cy="792088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AutoShape 11"/>
          <p:cNvSpPr>
            <a:spLocks noChangeArrowheads="1"/>
          </p:cNvSpPr>
          <p:nvPr/>
        </p:nvSpPr>
        <p:spPr bwMode="gray">
          <a:xfrm>
            <a:off x="1025809" y="2222924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Arc 13"/>
          <p:cNvSpPr>
            <a:spLocks/>
          </p:cNvSpPr>
          <p:nvPr/>
        </p:nvSpPr>
        <p:spPr bwMode="gray">
          <a:xfrm rot="15937656">
            <a:off x="1689722" y="2307602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rgbClr val="C00000"/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Text Box 16"/>
          <p:cNvSpPr txBox="1">
            <a:spLocks noChangeArrowheads="1"/>
          </p:cNvSpPr>
          <p:nvPr/>
        </p:nvSpPr>
        <p:spPr bwMode="gray">
          <a:xfrm>
            <a:off x="959141" y="2266970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1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black">
          <a:xfrm>
            <a:off x="2293146" y="2200672"/>
            <a:ext cx="1877285" cy="5078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新建查询文件。</a:t>
            </a:r>
          </a:p>
        </p:txBody>
      </p:sp>
      <p:sp>
        <p:nvSpPr>
          <p:cNvPr id="12" name="AutoShape 4"/>
          <p:cNvSpPr>
            <a:spLocks noChangeArrowheads="1"/>
          </p:cNvSpPr>
          <p:nvPr/>
        </p:nvSpPr>
        <p:spPr bwMode="gray">
          <a:xfrm>
            <a:off x="1933609" y="3708505"/>
            <a:ext cx="2645309" cy="1468620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AutoShape 11"/>
          <p:cNvSpPr>
            <a:spLocks noChangeArrowheads="1"/>
          </p:cNvSpPr>
          <p:nvPr/>
        </p:nvSpPr>
        <p:spPr bwMode="gray">
          <a:xfrm>
            <a:off x="1049372" y="3872678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Arc 13"/>
          <p:cNvSpPr>
            <a:spLocks/>
          </p:cNvSpPr>
          <p:nvPr/>
        </p:nvSpPr>
        <p:spPr bwMode="gray">
          <a:xfrm rot="15937656">
            <a:off x="1713285" y="3957356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rgbClr val="C00000"/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Text Box 16"/>
          <p:cNvSpPr txBox="1">
            <a:spLocks noChangeArrowheads="1"/>
          </p:cNvSpPr>
          <p:nvPr/>
        </p:nvSpPr>
        <p:spPr bwMode="gray">
          <a:xfrm>
            <a:off x="982704" y="3916724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2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6" name="Rectangle 20"/>
          <p:cNvSpPr>
            <a:spLocks noChangeArrowheads="1"/>
          </p:cNvSpPr>
          <p:nvPr/>
        </p:nvSpPr>
        <p:spPr bwMode="black">
          <a:xfrm>
            <a:off x="2316710" y="3850426"/>
            <a:ext cx="2262208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indent="0" eaLnBrk="1" hangingPunct="1">
              <a:buFont typeface="Arial" pitchFamily="34" charset="0"/>
              <a:buNone/>
            </a:pP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输入如下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T-SQL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语句，创建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DELETE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触发器</a:t>
            </a:r>
            <a:endParaRPr lang="en-US" altLang="zh-CN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buFont typeface="Arial" pitchFamily="34" charset="0"/>
              <a:buNone/>
            </a:pP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      </a:t>
            </a:r>
            <a:r>
              <a:rPr lang="en-US" altLang="zh-CN" dirty="0" err="1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tr_DelCourse</a:t>
            </a:r>
            <a:endParaRPr lang="en-US" altLang="zh-CN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7" name="Picture 1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0331"/>
          <a:stretch/>
        </p:blipFill>
        <p:spPr bwMode="auto">
          <a:xfrm>
            <a:off x="4720825" y="2073818"/>
            <a:ext cx="4248362" cy="3597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>
                <a:latin typeface="黑体" pitchFamily="49" charset="-122"/>
              </a:rPr>
              <a:t>任务</a:t>
            </a:r>
            <a:r>
              <a:rPr lang="en-US" altLang="zh-CN" sz="2800" dirty="0">
                <a:latin typeface="黑体" pitchFamily="49" charset="-122"/>
              </a:rPr>
              <a:t>2 </a:t>
            </a:r>
            <a:r>
              <a:rPr lang="zh-CN" altLang="en-US" sz="2800" dirty="0" smtClean="0">
                <a:latin typeface="黑体" pitchFamily="49" charset="-122"/>
              </a:rPr>
              <a:t>（续）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49</a:t>
            </a:fld>
            <a:endParaRPr lang="en-US" altLang="zh-CN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gray">
          <a:xfrm>
            <a:off x="1879567" y="1785925"/>
            <a:ext cx="3556529" cy="1377291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AutoShape 11"/>
          <p:cNvSpPr>
            <a:spLocks noChangeArrowheads="1"/>
          </p:cNvSpPr>
          <p:nvPr/>
        </p:nvSpPr>
        <p:spPr bwMode="gray">
          <a:xfrm>
            <a:off x="995330" y="2081004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Arc 13"/>
          <p:cNvSpPr>
            <a:spLocks/>
          </p:cNvSpPr>
          <p:nvPr/>
        </p:nvSpPr>
        <p:spPr bwMode="gray">
          <a:xfrm rot="15937656">
            <a:off x="1659243" y="2165682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rgbClr val="C00000"/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Text Box 16"/>
          <p:cNvSpPr txBox="1">
            <a:spLocks noChangeArrowheads="1"/>
          </p:cNvSpPr>
          <p:nvPr/>
        </p:nvSpPr>
        <p:spPr bwMode="gray">
          <a:xfrm>
            <a:off x="928662" y="2125050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3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black">
          <a:xfrm>
            <a:off x="2327242" y="1824389"/>
            <a:ext cx="3108854" cy="133882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新建查询文本，输入如下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T-SQL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语句测试</a:t>
            </a:r>
          </a:p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dirty="0" err="1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tr_DelCourse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触发器</a:t>
            </a:r>
          </a:p>
        </p:txBody>
      </p:sp>
      <p:sp>
        <p:nvSpPr>
          <p:cNvPr id="3" name="矩形 2"/>
          <p:cNvSpPr/>
          <p:nvPr/>
        </p:nvSpPr>
        <p:spPr>
          <a:xfrm>
            <a:off x="5580112" y="2158281"/>
            <a:ext cx="3006080" cy="1477328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marL="0" indent="0" eaLnBrk="1" hangingPunct="1">
              <a:buFont typeface="Arial" pitchFamily="34" charset="0"/>
              <a:buNone/>
            </a:pP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USE Student</a:t>
            </a:r>
            <a:endParaRPr lang="zh-CN" altLang="en-US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buFont typeface="Arial" pitchFamily="34" charset="0"/>
              <a:buNone/>
            </a:pP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 GO</a:t>
            </a:r>
            <a:endParaRPr lang="zh-CN" altLang="en-US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buFont typeface="Arial" pitchFamily="34" charset="0"/>
              <a:buNone/>
            </a:pP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 DELETE Courses WHERE </a:t>
            </a:r>
            <a:r>
              <a:rPr lang="en-US" altLang="zh-CN" dirty="0" err="1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Course_id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='4001'</a:t>
            </a:r>
            <a:endParaRPr lang="zh-CN" altLang="en-US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buFont typeface="Arial" pitchFamily="34" charset="0"/>
              <a:buNone/>
            </a:pP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 GO</a:t>
            </a:r>
          </a:p>
        </p:txBody>
      </p:sp>
      <p:sp>
        <p:nvSpPr>
          <p:cNvPr id="12" name="AutoShape 4"/>
          <p:cNvSpPr>
            <a:spLocks noChangeArrowheads="1"/>
          </p:cNvSpPr>
          <p:nvPr/>
        </p:nvSpPr>
        <p:spPr bwMode="gray">
          <a:xfrm>
            <a:off x="1940381" y="3340531"/>
            <a:ext cx="3556529" cy="1024573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AutoShape 11"/>
          <p:cNvSpPr>
            <a:spLocks noChangeArrowheads="1"/>
          </p:cNvSpPr>
          <p:nvPr/>
        </p:nvSpPr>
        <p:spPr bwMode="gray">
          <a:xfrm>
            <a:off x="1056144" y="3635609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Arc 13"/>
          <p:cNvSpPr>
            <a:spLocks/>
          </p:cNvSpPr>
          <p:nvPr/>
        </p:nvSpPr>
        <p:spPr bwMode="gray">
          <a:xfrm rot="15937656">
            <a:off x="1720057" y="3720287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rgbClr val="C00000"/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Text Box 16"/>
          <p:cNvSpPr txBox="1">
            <a:spLocks noChangeArrowheads="1"/>
          </p:cNvSpPr>
          <p:nvPr/>
        </p:nvSpPr>
        <p:spPr bwMode="gray">
          <a:xfrm>
            <a:off x="989476" y="3679655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4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6" name="Rectangle 20"/>
          <p:cNvSpPr>
            <a:spLocks noChangeArrowheads="1"/>
          </p:cNvSpPr>
          <p:nvPr/>
        </p:nvSpPr>
        <p:spPr bwMode="black">
          <a:xfrm>
            <a:off x="2388056" y="3378994"/>
            <a:ext cx="3108854" cy="8583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执行语句。执行结果如图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11.13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所示</a:t>
            </a: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13312" y="4126350"/>
            <a:ext cx="4072880" cy="2183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3514759" y="5445224"/>
            <a:ext cx="85544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002060"/>
                </a:solidFill>
                <a:sym typeface="Arial" pitchFamily="34" charset="0"/>
              </a:rPr>
              <a:t>图</a:t>
            </a:r>
            <a:r>
              <a:rPr lang="en-US" b="1" dirty="0">
                <a:solidFill>
                  <a:srgbClr val="002060"/>
                </a:solidFill>
                <a:sym typeface="Arial" pitchFamily="34" charset="0"/>
              </a:rPr>
              <a:t>11.13</a:t>
            </a:r>
            <a:endParaRPr lang="zh-CN" alt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4913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23158" y="332656"/>
            <a:ext cx="5449238" cy="487363"/>
          </a:xfrm>
        </p:spPr>
        <p:txBody>
          <a:bodyPr/>
          <a:lstStyle/>
          <a:p>
            <a:r>
              <a:rPr lang="zh-CN" altLang="en-US" sz="2800" dirty="0" smtClean="0">
                <a:latin typeface="黑体" pitchFamily="49" charset="-122"/>
              </a:rPr>
              <a:t>学习子情境</a:t>
            </a:r>
            <a:r>
              <a:rPr lang="en-US" altLang="zh-CN" sz="2800" dirty="0" smtClean="0">
                <a:latin typeface="黑体" pitchFamily="49" charset="-122"/>
              </a:rPr>
              <a:t>11.1    </a:t>
            </a:r>
            <a:r>
              <a:rPr lang="zh-CN" altLang="en-US" sz="2800" dirty="0" smtClean="0">
                <a:latin typeface="黑体" pitchFamily="49" charset="-122"/>
              </a:rPr>
              <a:t>创建</a:t>
            </a:r>
            <a:r>
              <a:rPr lang="zh-CN" altLang="en-US" sz="2800" dirty="0">
                <a:latin typeface="黑体" pitchFamily="49" charset="-122"/>
              </a:rPr>
              <a:t>与学生管理有关的触发器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  <p:grpSp>
        <p:nvGrpSpPr>
          <p:cNvPr id="6" name="Group 8"/>
          <p:cNvGrpSpPr>
            <a:grpSpLocks/>
          </p:cNvGrpSpPr>
          <p:nvPr/>
        </p:nvGrpSpPr>
        <p:grpSpPr bwMode="auto">
          <a:xfrm>
            <a:off x="2566730" y="1837442"/>
            <a:ext cx="4286280" cy="571503"/>
            <a:chOff x="3964" y="2071"/>
            <a:chExt cx="1484" cy="330"/>
          </a:xfrm>
        </p:grpSpPr>
        <p:sp>
          <p:nvSpPr>
            <p:cNvPr id="7" name="AutoShape 9"/>
            <p:cNvSpPr>
              <a:spLocks noChangeArrowheads="1"/>
            </p:cNvSpPr>
            <p:nvPr/>
          </p:nvSpPr>
          <p:spPr bwMode="lt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folHlink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AutoShape 10"/>
            <p:cNvSpPr>
              <a:spLocks noChangeArrowheads="1"/>
            </p:cNvSpPr>
            <p:nvPr/>
          </p:nvSpPr>
          <p:spPr bwMode="lt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folHlink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9" name="Rectangle 23"/>
          <p:cNvSpPr>
            <a:spLocks noChangeArrowheads="1"/>
          </p:cNvSpPr>
          <p:nvPr/>
        </p:nvSpPr>
        <p:spPr bwMode="ltGray">
          <a:xfrm>
            <a:off x="1423722" y="2766142"/>
            <a:ext cx="6500858" cy="287348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72549"/>
                  <a:invGamma/>
                </a:scheme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43042" y="2785633"/>
            <a:ext cx="5929354" cy="2328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高校每学年的第一学期都有大批新生入学，新生的信息输入是每学年开始的必须工作，这项工作也是记录学生在校期间所有学习情况的开始，为了进一步确保数据输入的正确性，小王为学生表创建了触发器。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638168" y="1908886"/>
            <a:ext cx="38576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dirty="0" smtClean="0">
                <a:solidFill>
                  <a:schemeClr val="bg1"/>
                </a:solidFill>
              </a:rPr>
              <a:t>  情 境 描 述</a:t>
            </a:r>
            <a:endParaRPr lang="zh-CN" altLang="en-US" sz="2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2  </a:t>
            </a:r>
            <a:r>
              <a:rPr lang="zh-CN" altLang="en-US" dirty="0"/>
              <a:t>（续）</a:t>
            </a:r>
            <a:endParaRPr lang="en-US" altLang="zh-CN" dirty="0">
              <a:ea typeface="宋体" pitchFamily="2" charset="-122"/>
            </a:endParaRPr>
          </a:p>
        </p:txBody>
      </p:sp>
      <p:sp>
        <p:nvSpPr>
          <p:cNvPr id="59395" name="Rectangle 3"/>
          <p:cNvSpPr>
            <a:spLocks noChangeArrowheads="1"/>
          </p:cNvSpPr>
          <p:nvPr/>
        </p:nvSpPr>
        <p:spPr bwMode="black">
          <a:xfrm>
            <a:off x="1199272" y="1747533"/>
            <a:ext cx="5651515" cy="8402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知识总结</a:t>
            </a:r>
            <a:r>
              <a:rPr lang="zh-CN" altLang="en-US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：</a:t>
            </a:r>
            <a:endParaRPr lang="zh-CN" altLang="en-US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本任务中使用了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deleted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表，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SQL Server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为每个触发</a:t>
            </a:r>
            <a:endParaRPr lang="en-US" altLang="zh-CN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器都创建了两个专用表：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inserted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表和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deleted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表。</a:t>
            </a:r>
            <a:endParaRPr lang="en-US" altLang="zh-CN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9396" name="Line 4"/>
          <p:cNvSpPr>
            <a:spLocks noChangeShapeType="1"/>
          </p:cNvSpPr>
          <p:nvPr/>
        </p:nvSpPr>
        <p:spPr bwMode="auto">
          <a:xfrm>
            <a:off x="1052688" y="1767516"/>
            <a:ext cx="0" cy="392909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8" name="AutoShape 16"/>
          <p:cNvSpPr>
            <a:spLocks noChangeArrowheads="1"/>
          </p:cNvSpPr>
          <p:nvPr/>
        </p:nvSpPr>
        <p:spPr bwMode="gray">
          <a:xfrm>
            <a:off x="1428927" y="2737485"/>
            <a:ext cx="247650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2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9" name="AutoShape 17"/>
          <p:cNvSpPr>
            <a:spLocks noChangeArrowheads="1"/>
          </p:cNvSpPr>
          <p:nvPr/>
        </p:nvSpPr>
        <p:spPr bwMode="gray">
          <a:xfrm>
            <a:off x="1428927" y="3610617"/>
            <a:ext cx="247650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folHlink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12" name="Text Box 20"/>
          <p:cNvSpPr txBox="1">
            <a:spLocks noChangeArrowheads="1"/>
          </p:cNvSpPr>
          <p:nvPr/>
        </p:nvSpPr>
        <p:spPr bwMode="gray">
          <a:xfrm>
            <a:off x="1712683" y="2736638"/>
            <a:ext cx="6027670" cy="5909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chemeClr val="tx2"/>
              </a:buClr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inserted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表和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deleted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表的结构和被该触发器作用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的表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的结构相同。当触发器执行完成后，这两个表也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被自动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删除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9413" name="Text Box 21"/>
          <p:cNvSpPr txBox="1">
            <a:spLocks noChangeArrowheads="1"/>
          </p:cNvSpPr>
          <p:nvPr/>
        </p:nvSpPr>
        <p:spPr bwMode="gray">
          <a:xfrm>
            <a:off x="1712682" y="3402203"/>
            <a:ext cx="6027671" cy="7017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indent="0"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当执行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INSERT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语句时，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inserted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表中保存要向表中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插入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的所有数据行。</a:t>
            </a:r>
          </a:p>
        </p:txBody>
      </p:sp>
      <p:sp>
        <p:nvSpPr>
          <p:cNvPr id="59416" name="Line 24"/>
          <p:cNvSpPr>
            <a:spLocks noChangeShapeType="1"/>
          </p:cNvSpPr>
          <p:nvPr/>
        </p:nvSpPr>
        <p:spPr bwMode="auto">
          <a:xfrm rot="16200000" flipH="1">
            <a:off x="3970787" y="-326665"/>
            <a:ext cx="0" cy="57600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" name="AutoShape 17"/>
          <p:cNvSpPr>
            <a:spLocks noChangeArrowheads="1"/>
          </p:cNvSpPr>
          <p:nvPr/>
        </p:nvSpPr>
        <p:spPr bwMode="gray">
          <a:xfrm>
            <a:off x="1428927" y="4275094"/>
            <a:ext cx="247650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FFF00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Text Box 21"/>
          <p:cNvSpPr txBox="1">
            <a:spLocks noChangeArrowheads="1"/>
          </p:cNvSpPr>
          <p:nvPr/>
        </p:nvSpPr>
        <p:spPr bwMode="gray">
          <a:xfrm>
            <a:off x="1740375" y="4075753"/>
            <a:ext cx="5999978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当执行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DELETE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语句时，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deleted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表中保存要从表中</a:t>
            </a:r>
            <a:r>
              <a:rPr lang="zh-CN" altLang="en-US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删除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的所有数据行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AutoShape 17"/>
          <p:cNvSpPr>
            <a:spLocks noChangeArrowheads="1"/>
          </p:cNvSpPr>
          <p:nvPr/>
        </p:nvSpPr>
        <p:spPr bwMode="gray">
          <a:xfrm>
            <a:off x="1412849" y="4826456"/>
            <a:ext cx="247650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00B050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Text Box 21"/>
          <p:cNvSpPr txBox="1">
            <a:spLocks noChangeArrowheads="1"/>
          </p:cNvSpPr>
          <p:nvPr/>
        </p:nvSpPr>
        <p:spPr bwMode="gray">
          <a:xfrm>
            <a:off x="1740374" y="4731050"/>
            <a:ext cx="6697217" cy="9233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当执行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UPDATE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语句时，相当于先执行一个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DELETE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操作，   再执行一个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INSERT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操作，所以，修改前的数据行首先被移到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deleted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表中，然后修改后的数据行插入激活触发器的表和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inserted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表中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99273" y="5749959"/>
            <a:ext cx="58930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dirty="0">
                <a:latin typeface="黑体" pitchFamily="49" charset="-122"/>
                <a:ea typeface="黑体" pitchFamily="49" charset="-122"/>
              </a:rPr>
              <a:t>本任务通过连接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deleted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表判断即将被删除的数据是否在</a:t>
            </a:r>
            <a:r>
              <a:rPr lang="en-US" altLang="zh-CN" dirty="0" err="1">
                <a:latin typeface="黑体" pitchFamily="49" charset="-122"/>
                <a:ea typeface="黑体" pitchFamily="49" charset="-122"/>
              </a:rPr>
              <a:t>Student_course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表中被引用。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2  </a:t>
            </a:r>
            <a:r>
              <a:rPr lang="zh-CN" altLang="en-US" dirty="0"/>
              <a:t>（续）</a:t>
            </a:r>
            <a:endParaRPr lang="en-US" altLang="zh-CN" dirty="0">
              <a:ea typeface="宋体" pitchFamily="2" charset="-122"/>
            </a:endParaRPr>
          </a:p>
        </p:txBody>
      </p:sp>
      <p:sp>
        <p:nvSpPr>
          <p:cNvPr id="59397" name="AutoShape 5"/>
          <p:cNvSpPr>
            <a:spLocks noChangeArrowheads="1"/>
          </p:cNvSpPr>
          <p:nvPr/>
        </p:nvSpPr>
        <p:spPr bwMode="gray">
          <a:xfrm rot="2692993">
            <a:off x="4975918" y="1979061"/>
            <a:ext cx="3449637" cy="2397612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73725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59398" name="AutoShape 6"/>
          <p:cNvSpPr>
            <a:spLocks noChangeArrowheads="1"/>
          </p:cNvSpPr>
          <p:nvPr/>
        </p:nvSpPr>
        <p:spPr bwMode="gray">
          <a:xfrm rot="-2707007">
            <a:off x="818782" y="1852634"/>
            <a:ext cx="3449637" cy="2379649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solidFill>
            <a:schemeClr val="folHlink"/>
          </a:solidFill>
          <a:ln w="9525" algn="ctr">
            <a:noFill/>
            <a:miter lim="800000"/>
            <a:headEnd/>
            <a:tailE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59399" name="AutoShape 7"/>
          <p:cNvSpPr>
            <a:spLocks noChangeArrowheads="1"/>
          </p:cNvSpPr>
          <p:nvPr/>
        </p:nvSpPr>
        <p:spPr bwMode="gray">
          <a:xfrm rot="18907007" flipV="1">
            <a:off x="5153029" y="3999791"/>
            <a:ext cx="3449637" cy="1895645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73725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59400" name="AutoShape 8"/>
          <p:cNvSpPr>
            <a:spLocks noChangeArrowheads="1"/>
          </p:cNvSpPr>
          <p:nvPr/>
        </p:nvSpPr>
        <p:spPr bwMode="gray">
          <a:xfrm rot="2692993" flipH="1" flipV="1">
            <a:off x="804428" y="3694565"/>
            <a:ext cx="3449637" cy="2082706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73725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68531" y="2492896"/>
            <a:ext cx="5544616" cy="2751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知识总结：</a:t>
            </a:r>
            <a:endParaRPr lang="en-US" altLang="zh-CN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80000"/>
              </a:lnSpc>
              <a:buFont typeface="Arial" pitchFamily="34" charset="0"/>
              <a:buNone/>
            </a:pPr>
            <a:endParaRPr lang="zh-CN" altLang="en-US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从执行结果可以分析出，本任务中的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DELETE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触发器</a:t>
            </a:r>
            <a:endParaRPr lang="en-US" altLang="zh-CN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实际是一个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INSTEAD OF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触发器。前面的任务中已经介</a:t>
            </a:r>
            <a:endParaRPr lang="en-US" altLang="zh-CN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绍过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INSTEAD OF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触发器在数据变动之前被触发，也就</a:t>
            </a:r>
            <a:endParaRPr lang="en-US" altLang="zh-CN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是说，它将取代变动数据的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DELETE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操作而先执行触发</a:t>
            </a:r>
            <a:endParaRPr lang="en-US" altLang="zh-CN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器中的语句，判断该课程是否仍然有学生选课，如果</a:t>
            </a:r>
            <a:endParaRPr lang="en-US" altLang="zh-CN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有则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rollback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，不执行这个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DELETE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操作。如本任务执</a:t>
            </a:r>
            <a:endParaRPr lang="en-US" altLang="zh-CN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行结果所示，课程号为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4001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的这门课程仍然有学生选</a:t>
            </a:r>
            <a:endParaRPr lang="en-US" altLang="zh-CN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课，因此删除这门课程的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DELETE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操作被回滚。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dirty="0">
                <a:latin typeface="黑体" pitchFamily="49" charset="-122"/>
              </a:rPr>
              <a:t>任务</a:t>
            </a:r>
            <a:r>
              <a:rPr lang="en-US" altLang="zh-CN" sz="2400" dirty="0" smtClean="0">
                <a:latin typeface="黑体" pitchFamily="49" charset="-122"/>
              </a:rPr>
              <a:t>3</a:t>
            </a:r>
            <a:endParaRPr lang="zh-CN" altLang="en-US" sz="24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52</a:t>
            </a:fld>
            <a:endParaRPr lang="en-US" altLang="zh-CN"/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1295248" y="1816833"/>
            <a:ext cx="928695" cy="428628"/>
            <a:chOff x="4320" y="1152"/>
            <a:chExt cx="414" cy="402"/>
          </a:xfrm>
        </p:grpSpPr>
        <p:sp>
          <p:nvSpPr>
            <p:cNvPr id="7" name="AutoShape 7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AutoShape 19"/>
          <p:cNvSpPr>
            <a:spLocks noChangeArrowheads="1"/>
          </p:cNvSpPr>
          <p:nvPr/>
        </p:nvSpPr>
        <p:spPr bwMode="ltGray">
          <a:xfrm>
            <a:off x="2344182" y="1748684"/>
            <a:ext cx="5999810" cy="60045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black">
          <a:xfrm>
            <a:off x="1352416" y="1826363"/>
            <a:ext cx="77777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none">
            <a:spAutoFit/>
            <a:flatTx/>
          </a:bodyPr>
          <a:lstStyle/>
          <a:p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步骤</a:t>
            </a:r>
            <a:r>
              <a:rPr lang="en-US" altLang="zh-CN" dirty="0" smtClean="0">
                <a:solidFill>
                  <a:srgbClr val="FFFFFF"/>
                </a:solidFill>
              </a:rPr>
              <a:t>1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1" name="Rectangle 20"/>
          <p:cNvSpPr>
            <a:spLocks noChangeArrowheads="1"/>
          </p:cNvSpPr>
          <p:nvPr/>
        </p:nvSpPr>
        <p:spPr bwMode="auto">
          <a:xfrm>
            <a:off x="2451337" y="1882540"/>
            <a:ext cx="5786478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新建查询文件。</a:t>
            </a:r>
          </a:p>
        </p:txBody>
      </p:sp>
      <p:grpSp>
        <p:nvGrpSpPr>
          <p:cNvPr id="6" name="Group 10"/>
          <p:cNvGrpSpPr>
            <a:grpSpLocks/>
          </p:cNvGrpSpPr>
          <p:nvPr/>
        </p:nvGrpSpPr>
        <p:grpSpPr bwMode="auto">
          <a:xfrm>
            <a:off x="1276957" y="2708920"/>
            <a:ext cx="928694" cy="428628"/>
            <a:chOff x="4320" y="1152"/>
            <a:chExt cx="414" cy="402"/>
          </a:xfrm>
        </p:grpSpPr>
        <p:sp>
          <p:nvSpPr>
            <p:cNvPr id="13" name="AutoShape 11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5000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Rectangle 16"/>
          <p:cNvSpPr>
            <a:spLocks noChangeArrowheads="1"/>
          </p:cNvSpPr>
          <p:nvPr/>
        </p:nvSpPr>
        <p:spPr bwMode="black">
          <a:xfrm>
            <a:off x="1315056" y="2732730"/>
            <a:ext cx="77777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none">
            <a:spAutoFit/>
            <a:flatTx/>
          </a:bodyPr>
          <a:lstStyle/>
          <a:p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步骤</a:t>
            </a:r>
            <a:r>
              <a:rPr lang="en-US" altLang="zh-CN" dirty="0" smtClean="0">
                <a:solidFill>
                  <a:srgbClr val="FFFFFF"/>
                </a:solidFill>
              </a:rPr>
              <a:t>2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6" name="AutoShape 19"/>
          <p:cNvSpPr>
            <a:spLocks noChangeArrowheads="1"/>
          </p:cNvSpPr>
          <p:nvPr/>
        </p:nvSpPr>
        <p:spPr bwMode="ltGray">
          <a:xfrm>
            <a:off x="2357421" y="2558681"/>
            <a:ext cx="5973333" cy="69725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Rectangle 20"/>
          <p:cNvSpPr>
            <a:spLocks noChangeArrowheads="1"/>
          </p:cNvSpPr>
          <p:nvPr/>
        </p:nvSpPr>
        <p:spPr bwMode="auto">
          <a:xfrm>
            <a:off x="2490074" y="2708920"/>
            <a:ext cx="5760001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输入如下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T-SQL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语句，创建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触发</a:t>
            </a:r>
            <a:r>
              <a:rPr lang="en-US" altLang="zh-CN" dirty="0" err="1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tr_InsertCourses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8" name="Picture 1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8673"/>
          <a:stretch>
            <a:fillRect/>
          </a:stretch>
        </p:blipFill>
        <p:spPr bwMode="auto">
          <a:xfrm>
            <a:off x="2437473" y="3137548"/>
            <a:ext cx="3790711" cy="3720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381260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dirty="0">
                <a:latin typeface="黑体" pitchFamily="49" charset="-122"/>
              </a:rPr>
              <a:t>任务</a:t>
            </a:r>
            <a:r>
              <a:rPr lang="en-US" altLang="zh-CN" sz="2400" dirty="0" smtClean="0">
                <a:latin typeface="黑体" pitchFamily="49" charset="-122"/>
              </a:rPr>
              <a:t>3</a:t>
            </a:r>
            <a:r>
              <a:rPr lang="zh-CN" altLang="en-US" sz="2400" dirty="0" smtClean="0">
                <a:latin typeface="黑体" pitchFamily="49" charset="-122"/>
              </a:rPr>
              <a:t>（续）</a:t>
            </a:r>
            <a:endParaRPr lang="zh-CN" altLang="en-US" sz="24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53</a:t>
            </a:fld>
            <a:endParaRPr lang="en-US" altLang="zh-CN"/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1295248" y="1816833"/>
            <a:ext cx="928695" cy="428628"/>
            <a:chOff x="4320" y="1152"/>
            <a:chExt cx="414" cy="402"/>
          </a:xfrm>
        </p:grpSpPr>
        <p:sp>
          <p:nvSpPr>
            <p:cNvPr id="7" name="AutoShape 7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AutoShape 19"/>
          <p:cNvSpPr>
            <a:spLocks noChangeArrowheads="1"/>
          </p:cNvSpPr>
          <p:nvPr/>
        </p:nvSpPr>
        <p:spPr bwMode="ltGray">
          <a:xfrm>
            <a:off x="2344182" y="1628800"/>
            <a:ext cx="5999810" cy="72033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black">
          <a:xfrm>
            <a:off x="1352416" y="1826363"/>
            <a:ext cx="77777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none">
            <a:spAutoFit/>
            <a:flatTx/>
          </a:bodyPr>
          <a:lstStyle/>
          <a:p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步骤</a:t>
            </a:r>
            <a:r>
              <a:rPr lang="en-US" altLang="zh-CN" b="1" dirty="0" smtClean="0">
                <a:solidFill>
                  <a:srgbClr val="FFFFFF"/>
                </a:solidFill>
                <a:ea typeface="宋体" pitchFamily="2" charset="-122"/>
              </a:rPr>
              <a:t>3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1" name="Rectangle 20"/>
          <p:cNvSpPr>
            <a:spLocks noChangeArrowheads="1"/>
          </p:cNvSpPr>
          <p:nvPr/>
        </p:nvSpPr>
        <p:spPr bwMode="auto">
          <a:xfrm>
            <a:off x="2450848" y="1665801"/>
            <a:ext cx="5786478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新建查询文件，输入如下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T-SQL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语句用于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测试触发器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tr_InsertTeacher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grpSp>
        <p:nvGrpSpPr>
          <p:cNvPr id="6" name="Group 10"/>
          <p:cNvGrpSpPr>
            <a:grpSpLocks/>
          </p:cNvGrpSpPr>
          <p:nvPr/>
        </p:nvGrpSpPr>
        <p:grpSpPr bwMode="auto">
          <a:xfrm>
            <a:off x="1276957" y="5006674"/>
            <a:ext cx="928694" cy="428628"/>
            <a:chOff x="4320" y="1152"/>
            <a:chExt cx="414" cy="402"/>
          </a:xfrm>
        </p:grpSpPr>
        <p:sp>
          <p:nvSpPr>
            <p:cNvPr id="13" name="AutoShape 11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5000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Rectangle 16"/>
          <p:cNvSpPr>
            <a:spLocks noChangeArrowheads="1"/>
          </p:cNvSpPr>
          <p:nvPr/>
        </p:nvSpPr>
        <p:spPr bwMode="black">
          <a:xfrm>
            <a:off x="1370706" y="5029985"/>
            <a:ext cx="77777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none">
            <a:spAutoFit/>
            <a:flatTx/>
          </a:bodyPr>
          <a:lstStyle/>
          <a:p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步骤</a:t>
            </a:r>
            <a:r>
              <a:rPr lang="en-US" altLang="zh-CN" b="1" dirty="0" smtClean="0">
                <a:solidFill>
                  <a:srgbClr val="FFFFFF"/>
                </a:solidFill>
                <a:ea typeface="宋体" pitchFamily="2" charset="-122"/>
              </a:rPr>
              <a:t>4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6" name="AutoShape 19"/>
          <p:cNvSpPr>
            <a:spLocks noChangeArrowheads="1"/>
          </p:cNvSpPr>
          <p:nvPr/>
        </p:nvSpPr>
        <p:spPr bwMode="ltGray">
          <a:xfrm>
            <a:off x="2355772" y="4893403"/>
            <a:ext cx="5973333" cy="69725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Rectangle 20"/>
          <p:cNvSpPr>
            <a:spLocks noChangeArrowheads="1"/>
          </p:cNvSpPr>
          <p:nvPr/>
        </p:nvSpPr>
        <p:spPr bwMode="auto">
          <a:xfrm>
            <a:off x="2462437" y="5057364"/>
            <a:ext cx="5760001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执行语句。执行结果如图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11.14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11.15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所示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24923" y="2420888"/>
            <a:ext cx="5238328" cy="233602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INSERT Courses (</a:t>
            </a:r>
            <a:r>
              <a:rPr lang="en-US" altLang="zh-CN" dirty="0" err="1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course_id,course_name,course_period,course_credit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)</a:t>
            </a:r>
            <a:endParaRPr lang="zh-CN" altLang="en-US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 VALUES('5001','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电子商务概论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','64', '3')</a:t>
            </a:r>
            <a:endParaRPr lang="zh-CN" altLang="en-US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 INSERT     Courses(</a:t>
            </a:r>
            <a:r>
              <a:rPr lang="en-US" altLang="zh-CN" dirty="0" err="1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course_id,course_name,course_period,course_credit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)</a:t>
            </a:r>
            <a:endParaRPr lang="zh-CN" altLang="en-US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 VALUES('7001','JAVA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程序设计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','72', '3')</a:t>
            </a:r>
            <a:endParaRPr lang="zh-CN" altLang="en-US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    GO</a:t>
            </a:r>
            <a:endParaRPr lang="zh-CN" altLang="en-US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238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黑体" pitchFamily="49" charset="-122"/>
              </a:rPr>
              <a:t>任务</a:t>
            </a:r>
            <a:r>
              <a:rPr lang="en-US" altLang="zh-CN" dirty="0">
                <a:latin typeface="黑体" pitchFamily="49" charset="-122"/>
              </a:rPr>
              <a:t>3</a:t>
            </a:r>
            <a:r>
              <a:rPr lang="zh-CN" altLang="en-US" dirty="0">
                <a:latin typeface="黑体" pitchFamily="49" charset="-122"/>
              </a:rPr>
              <a:t>（续）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54</a:t>
            </a:fld>
            <a:endParaRPr lang="en-US" altLang="zh-CN"/>
          </a:p>
        </p:txBody>
      </p:sp>
      <p:pic>
        <p:nvPicPr>
          <p:cNvPr id="6" name="Picture 3"/>
          <p:cNvPicPr>
            <a:picLocks noChangeArrowheads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3062"/>
          <a:stretch>
            <a:fillRect/>
          </a:stretch>
        </p:blipFill>
        <p:spPr bwMode="auto">
          <a:xfrm>
            <a:off x="395536" y="1844824"/>
            <a:ext cx="3891979" cy="1896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3"/>
          <p:cNvSpPr>
            <a:spLocks noChangeArrowheads="1"/>
          </p:cNvSpPr>
          <p:nvPr/>
        </p:nvSpPr>
        <p:spPr bwMode="auto">
          <a:xfrm>
            <a:off x="2147107" y="3765968"/>
            <a:ext cx="110891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002060"/>
                </a:solidFill>
                <a:sym typeface="Arial" pitchFamily="34" charset="0"/>
              </a:rPr>
              <a:t>图</a:t>
            </a:r>
            <a:r>
              <a:rPr lang="en-US" b="1" dirty="0">
                <a:solidFill>
                  <a:srgbClr val="002060"/>
                </a:solidFill>
                <a:sym typeface="Arial" pitchFamily="34" charset="0"/>
              </a:rPr>
              <a:t>11.14</a:t>
            </a:r>
            <a:endParaRPr lang="zh-CN" altLang="en-US" dirty="0">
              <a:solidFill>
                <a:srgbClr val="002060"/>
              </a:solidFill>
            </a:endParaRPr>
          </a:p>
        </p:txBody>
      </p:sp>
      <p:pic>
        <p:nvPicPr>
          <p:cNvPr id="8" name="Picture 1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633"/>
          <a:stretch>
            <a:fillRect/>
          </a:stretch>
        </p:blipFill>
        <p:spPr bwMode="auto">
          <a:xfrm>
            <a:off x="4499992" y="1890569"/>
            <a:ext cx="4176464" cy="1804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5"/>
          <p:cNvSpPr>
            <a:spLocks noChangeArrowheads="1"/>
          </p:cNvSpPr>
          <p:nvPr/>
        </p:nvSpPr>
        <p:spPr bwMode="auto">
          <a:xfrm>
            <a:off x="5947204" y="3767856"/>
            <a:ext cx="107196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002060"/>
                </a:solidFill>
                <a:sym typeface="Arial" pitchFamily="34" charset="0"/>
              </a:rPr>
              <a:t>图</a:t>
            </a:r>
            <a:r>
              <a:rPr lang="en-US" b="1" dirty="0">
                <a:solidFill>
                  <a:srgbClr val="002060"/>
                </a:solidFill>
                <a:sym typeface="Arial" pitchFamily="34" charset="0"/>
              </a:rPr>
              <a:t>11.15 </a:t>
            </a:r>
            <a:endParaRPr lang="zh-CN" altLang="en-US" dirty="0">
              <a:solidFill>
                <a:srgbClr val="00206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59660" y="4198863"/>
            <a:ext cx="6524708" cy="2142125"/>
          </a:xfrm>
          <a:prstGeom prst="rect">
            <a:avLst/>
          </a:prstGeom>
          <a:ln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pPr marL="342900" indent="-342900" eaLnBrk="1" hangingPunct="1">
              <a:spcBef>
                <a:spcPct val="20000"/>
              </a:spcBef>
            </a:pP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归纳总结</a:t>
            </a:r>
            <a:endParaRPr lang="en-US" altLang="zh-CN" dirty="0">
              <a:solidFill>
                <a:srgbClr val="002060"/>
              </a:solidFill>
              <a:latin typeface="黑体" pitchFamily="49" charset="-122"/>
              <a:ea typeface="黑体" pitchFamily="49" charset="-122"/>
              <a:sym typeface="Arial" pitchFamily="34" charset="0"/>
            </a:endParaRPr>
          </a:p>
          <a:p>
            <a:pPr marL="342900" indent="-342900" eaLnBrk="1" hangingPunct="1">
              <a:spcBef>
                <a:spcPct val="20000"/>
              </a:spcBef>
            </a:pPr>
            <a:endParaRPr lang="zh-CN" altLang="en-US" dirty="0">
              <a:solidFill>
                <a:srgbClr val="002060"/>
              </a:solidFill>
              <a:latin typeface="黑体" pitchFamily="49" charset="-122"/>
              <a:ea typeface="黑体" pitchFamily="49" charset="-122"/>
              <a:sym typeface="Arial" pitchFamily="34" charset="0"/>
            </a:endParaRPr>
          </a:p>
          <a:p>
            <a:pPr marL="342900" indent="-342900" eaLnBrk="1" hangingPunct="1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本学习情境主要介绍了数据库中触发器的创建、管理和使用。触发器是一个功能强大的工具，它与数据表密切相连，当表中数据发生变化时自动强制执行。在触发器执行时，系统为执行的触发器生成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inserted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和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deleted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两个临时表，用于存储即将插入或被删除的数据。</a:t>
            </a:r>
          </a:p>
        </p:txBody>
      </p:sp>
    </p:spTree>
    <p:extLst>
      <p:ext uri="{BB962C8B-B14F-4D97-AF65-F5344CB8AC3E}">
        <p14:creationId xmlns:p14="http://schemas.microsoft.com/office/powerpoint/2010/main" xmlns="" val="411235209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习题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55</a:t>
            </a:fld>
            <a:endParaRPr lang="en-US" altLang="zh-CN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gray">
          <a:xfrm>
            <a:off x="683568" y="1628800"/>
            <a:ext cx="7653163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  <a:ea typeface="方正姚体" pitchFamily="2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+mn-lt"/>
                <a:ea typeface="方正姚体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方正姚体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方正姚体" pitchFamily="2" charset="-122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理论题</a:t>
            </a:r>
          </a:p>
          <a:p>
            <a:pPr eaLnBrk="1" hangingPunct="1">
              <a:buFont typeface="Arial" pitchFamily="34" charset="0"/>
              <a:buNone/>
            </a:pPr>
            <a:r>
              <a:rPr lang="en-US" sz="1800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1800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．选择题</a:t>
            </a:r>
          </a:p>
          <a:p>
            <a:pPr eaLnBrk="1" hangingPunct="1">
              <a:buFont typeface="Arial" pitchFamily="34" charset="0"/>
              <a:buNone/>
            </a:pPr>
            <a:r>
              <a:rPr lang="zh-CN" altLang="en-US" sz="1800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（</a:t>
            </a:r>
            <a:r>
              <a:rPr lang="en-US" sz="1800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1800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）下面</a:t>
            </a:r>
            <a:r>
              <a:rPr lang="en-US" sz="1800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________</a:t>
            </a:r>
            <a:r>
              <a:rPr lang="zh-CN" altLang="en-US" sz="1800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语句是用来创建触发器的。</a:t>
            </a:r>
          </a:p>
          <a:p>
            <a:pPr eaLnBrk="1" hangingPunct="1">
              <a:buFont typeface="Arial" pitchFamily="34" charset="0"/>
              <a:buNone/>
            </a:pPr>
            <a:r>
              <a:rPr lang="zh-CN" altLang="en-US" sz="1800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 	</a:t>
            </a:r>
            <a:r>
              <a:rPr lang="en-US" sz="1800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A</a:t>
            </a:r>
            <a:r>
              <a:rPr lang="zh-CN" altLang="en-US" sz="1800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．</a:t>
            </a:r>
            <a:r>
              <a:rPr lang="en-US" sz="1800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create procedure	 B</a:t>
            </a:r>
            <a:r>
              <a:rPr lang="zh-CN" altLang="en-US" sz="1800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．</a:t>
            </a:r>
            <a:r>
              <a:rPr lang="en-US" sz="1800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create trigger	C</a:t>
            </a:r>
            <a:r>
              <a:rPr lang="zh-CN" altLang="en-US" sz="1800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．</a:t>
            </a:r>
            <a:r>
              <a:rPr lang="en-US" sz="1800" dirty="0" err="1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dropprocedure</a:t>
            </a:r>
            <a:r>
              <a:rPr lang="en-US" sz="1800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	D</a:t>
            </a:r>
            <a:r>
              <a:rPr lang="zh-CN" altLang="en-US" sz="1800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．</a:t>
            </a:r>
            <a:r>
              <a:rPr lang="en-US" sz="1800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drop </a:t>
            </a:r>
            <a:r>
              <a:rPr lang="en-US" sz="1800" dirty="0" err="1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triiger</a:t>
            </a:r>
            <a:endParaRPr lang="zh-CN" altLang="en-US" sz="1800" dirty="0" smtClean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1800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（</a:t>
            </a:r>
            <a:r>
              <a:rPr lang="en-US" sz="1800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1800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）使用</a:t>
            </a:r>
            <a:r>
              <a:rPr lang="en-US" sz="1800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________</a:t>
            </a:r>
            <a:r>
              <a:rPr lang="zh-CN" altLang="en-US" sz="1800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系统存储过程可以查看触发器的定义文本。</a:t>
            </a:r>
          </a:p>
          <a:p>
            <a:pPr eaLnBrk="1" hangingPunct="1">
              <a:buFont typeface="Arial" pitchFamily="34" charset="0"/>
              <a:buNone/>
            </a:pPr>
            <a:r>
              <a:rPr lang="zh-CN" altLang="en-US" sz="1800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sz="1800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A</a:t>
            </a:r>
            <a:r>
              <a:rPr lang="zh-CN" altLang="en-US" sz="1800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．</a:t>
            </a:r>
            <a:r>
              <a:rPr lang="en-US" sz="1800" dirty="0" err="1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sp_helptrigger</a:t>
            </a:r>
            <a:r>
              <a:rPr lang="en-US" sz="1800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	 B</a:t>
            </a:r>
            <a:r>
              <a:rPr lang="zh-CN" altLang="en-US" sz="1800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．</a:t>
            </a:r>
            <a:r>
              <a:rPr lang="en-US" sz="1800" dirty="0" err="1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sp_help</a:t>
            </a:r>
            <a:r>
              <a:rPr lang="en-US" sz="1800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		C</a:t>
            </a:r>
            <a:r>
              <a:rPr lang="zh-CN" altLang="en-US" sz="1800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．</a:t>
            </a:r>
            <a:r>
              <a:rPr lang="en-US" sz="1800" dirty="0" err="1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sp_helptext</a:t>
            </a:r>
            <a:r>
              <a:rPr lang="en-US" sz="1800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		 D</a:t>
            </a:r>
            <a:r>
              <a:rPr lang="zh-CN" altLang="en-US" sz="1800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．</a:t>
            </a:r>
            <a:r>
              <a:rPr lang="en-US" sz="1800" dirty="0" err="1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sp_rename</a:t>
            </a:r>
            <a:endParaRPr lang="zh-CN" altLang="en-US" sz="1800" dirty="0" smtClean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buFont typeface="Arial" pitchFamily="34" charset="0"/>
              <a:buNone/>
            </a:pPr>
            <a:endParaRPr lang="en-US" sz="1800" dirty="0" smtClean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buFont typeface="Arial" pitchFamily="34" charset="0"/>
              <a:buNone/>
            </a:pPr>
            <a:r>
              <a:rPr lang="en-US" sz="1800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1800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．思考题</a:t>
            </a:r>
          </a:p>
          <a:p>
            <a:pPr eaLnBrk="1" hangingPunct="1">
              <a:buFont typeface="Arial" pitchFamily="34" charset="0"/>
              <a:buNone/>
            </a:pPr>
            <a:r>
              <a:rPr lang="zh-CN" altLang="en-US" sz="1800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1800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sz="1800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1800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）简述触发器的一般功能。</a:t>
            </a:r>
          </a:p>
          <a:p>
            <a:pPr eaLnBrk="1" hangingPunct="1">
              <a:buFont typeface="Arial" pitchFamily="34" charset="0"/>
              <a:buNone/>
            </a:pPr>
            <a:r>
              <a:rPr lang="zh-CN" altLang="en-US" sz="1800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（</a:t>
            </a:r>
            <a:r>
              <a:rPr lang="en-US" sz="1800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1800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）描述创建触发器的规则和限制。</a:t>
            </a:r>
            <a:endParaRPr lang="zh-CN" altLang="en-US" sz="1800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478452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习题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56</a:t>
            </a:fld>
            <a:endParaRPr lang="en-US" altLang="zh-CN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gray">
          <a:xfrm>
            <a:off x="827584" y="1988840"/>
            <a:ext cx="7581155" cy="3349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  <a:ea typeface="方正姚体" pitchFamily="2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+mn-lt"/>
                <a:ea typeface="方正姚体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方正姚体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方正姚体" pitchFamily="2" charset="-122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2000" dirty="0">
                <a:latin typeface="黑体" pitchFamily="49" charset="-122"/>
                <a:ea typeface="黑体" pitchFamily="49" charset="-122"/>
              </a:rPr>
              <a:t>操作题</a:t>
            </a:r>
            <a:endParaRPr lang="en-US" altLang="zh-CN" sz="2000" dirty="0"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90000"/>
              </a:lnSpc>
              <a:buFont typeface="Arial" pitchFamily="34" charset="0"/>
              <a:buNone/>
            </a:pPr>
            <a:endParaRPr lang="zh-CN" altLang="en-US" sz="2000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1800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800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1800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．在</a:t>
            </a:r>
            <a:r>
              <a:rPr lang="en-US" altLang="zh-CN" sz="1800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Student</a:t>
            </a:r>
            <a:r>
              <a:rPr lang="zh-CN" altLang="en-US" sz="1800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数据库的</a:t>
            </a:r>
            <a:r>
              <a:rPr lang="en-US" altLang="zh-CN" sz="1800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Students</a:t>
            </a:r>
            <a:r>
              <a:rPr lang="zh-CN" altLang="en-US" sz="1800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表中创建一个</a:t>
            </a:r>
            <a:r>
              <a:rPr lang="en-US" altLang="zh-CN" sz="1800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DELETE</a:t>
            </a:r>
            <a:r>
              <a:rPr lang="zh-CN" altLang="en-US" sz="1800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触</a:t>
            </a:r>
            <a:endParaRPr lang="en-US" altLang="zh-CN" sz="1800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en-US" altLang="zh-CN" sz="1800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1800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发器</a:t>
            </a:r>
            <a:r>
              <a:rPr lang="en-US" altLang="zh-CN" sz="1800" dirty="0" err="1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tr_goodbye</a:t>
            </a:r>
            <a:r>
              <a:rPr lang="zh-CN" altLang="en-US" sz="1800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，显示向离开同学的道别。</a:t>
            </a:r>
            <a:endParaRPr lang="en-US" altLang="zh-CN" sz="1800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90000"/>
              </a:lnSpc>
              <a:buFont typeface="Arial" pitchFamily="34" charset="0"/>
              <a:buNone/>
            </a:pPr>
            <a:endParaRPr lang="zh-CN" altLang="en-US" sz="1800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1800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  </a:t>
            </a:r>
            <a:endParaRPr lang="en-US" altLang="zh-CN" sz="1800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1800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2</a:t>
            </a:r>
            <a:r>
              <a:rPr lang="zh-CN" altLang="en-US" sz="1800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．使用</a:t>
            </a:r>
            <a:r>
              <a:rPr lang="en-US" altLang="zh-CN" sz="1800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T-SQL</a:t>
            </a:r>
            <a:r>
              <a:rPr lang="zh-CN" altLang="en-US" sz="1800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语句创建</a:t>
            </a:r>
            <a:r>
              <a:rPr lang="en-US" altLang="zh-CN" sz="1800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INSERT</a:t>
            </a:r>
            <a:r>
              <a:rPr lang="zh-CN" altLang="en-US" sz="1800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触发器，若在</a:t>
            </a:r>
            <a:r>
              <a:rPr lang="en-US" altLang="zh-CN" sz="1800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Teachers</a:t>
            </a:r>
            <a:r>
              <a:rPr lang="zh-CN" altLang="en-US" sz="1800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表中插入已经存在的教师信息，则禁止插入，并输出警告信息。</a:t>
            </a:r>
          </a:p>
        </p:txBody>
      </p:sp>
    </p:spTree>
    <p:extLst>
      <p:ext uri="{BB962C8B-B14F-4D97-AF65-F5344CB8AC3E}">
        <p14:creationId xmlns:p14="http://schemas.microsoft.com/office/powerpoint/2010/main" xmlns="" val="24510668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技能目标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  <p:sp>
        <p:nvSpPr>
          <p:cNvPr id="6" name="Oval 2"/>
          <p:cNvSpPr>
            <a:spLocks noChangeArrowheads="1"/>
          </p:cNvSpPr>
          <p:nvPr/>
        </p:nvSpPr>
        <p:spPr bwMode="gray">
          <a:xfrm>
            <a:off x="2800352" y="2362223"/>
            <a:ext cx="2743200" cy="2743200"/>
          </a:xfrm>
          <a:prstGeom prst="ellipse">
            <a:avLst/>
          </a:prstGeom>
          <a:solidFill>
            <a:srgbClr val="FFFFFF">
              <a:alpha val="80000"/>
            </a:srgb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Oval 3"/>
          <p:cNvSpPr>
            <a:spLocks noChangeArrowheads="1"/>
          </p:cNvSpPr>
          <p:nvPr/>
        </p:nvSpPr>
        <p:spPr bwMode="gray">
          <a:xfrm>
            <a:off x="3943352" y="2876573"/>
            <a:ext cx="1619250" cy="1619250"/>
          </a:xfrm>
          <a:prstGeom prst="ellipse">
            <a:avLst/>
          </a:prstGeom>
          <a:solidFill>
            <a:srgbClr val="DCDCDC">
              <a:alpha val="50000"/>
            </a:srgb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gray">
          <a:xfrm>
            <a:off x="3181352" y="3657623"/>
            <a:ext cx="1524000" cy="76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Line 5"/>
          <p:cNvSpPr>
            <a:spLocks noChangeShapeType="1"/>
          </p:cNvSpPr>
          <p:nvPr/>
        </p:nvSpPr>
        <p:spPr bwMode="gray">
          <a:xfrm>
            <a:off x="4019552" y="2514623"/>
            <a:ext cx="914400" cy="914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Line 6"/>
          <p:cNvSpPr>
            <a:spLocks noChangeShapeType="1"/>
          </p:cNvSpPr>
          <p:nvPr/>
        </p:nvSpPr>
        <p:spPr bwMode="gray">
          <a:xfrm>
            <a:off x="4933951" y="4038623"/>
            <a:ext cx="1031533" cy="472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Line 8"/>
          <p:cNvSpPr>
            <a:spLocks noChangeShapeType="1"/>
          </p:cNvSpPr>
          <p:nvPr/>
        </p:nvSpPr>
        <p:spPr bwMode="gray">
          <a:xfrm flipV="1">
            <a:off x="5314952" y="2667023"/>
            <a:ext cx="533400" cy="838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Oval 9"/>
          <p:cNvSpPr>
            <a:spLocks noChangeArrowheads="1"/>
          </p:cNvSpPr>
          <p:nvPr/>
        </p:nvSpPr>
        <p:spPr bwMode="gray">
          <a:xfrm>
            <a:off x="4581527" y="3267098"/>
            <a:ext cx="895350" cy="895350"/>
          </a:xfrm>
          <a:prstGeom prst="ellipse">
            <a:avLst/>
          </a:prstGeom>
          <a:solidFill>
            <a:srgbClr val="C0C0C0">
              <a:alpha val="50000"/>
            </a:srgb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5" name="Group 11"/>
          <p:cNvGrpSpPr>
            <a:grpSpLocks/>
          </p:cNvGrpSpPr>
          <p:nvPr/>
        </p:nvGrpSpPr>
        <p:grpSpPr bwMode="auto">
          <a:xfrm>
            <a:off x="3200402" y="1638323"/>
            <a:ext cx="1146175" cy="1374775"/>
            <a:chOff x="2064" y="1008"/>
            <a:chExt cx="722" cy="866"/>
          </a:xfrm>
        </p:grpSpPr>
        <p:sp>
          <p:nvSpPr>
            <p:cNvPr id="16" name="Oval 12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7" name="Group 13"/>
            <p:cNvGrpSpPr>
              <a:grpSpLocks/>
            </p:cNvGrpSpPr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30" name="Picture 14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</p:spPr>
          </p:pic>
          <p:sp>
            <p:nvSpPr>
              <p:cNvPr id="31" name="Oval 15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hlink">
                  <a:alpha val="50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32" name="Picture 16" descr="light_shadow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</p:spPr>
          </p:pic>
          <p:grpSp>
            <p:nvGrpSpPr>
              <p:cNvPr id="33" name="Group 17"/>
              <p:cNvGrpSpPr>
                <a:grpSpLocks/>
              </p:cNvGrpSpPr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34" name="Group 18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40" name="AutoShape 19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" name="AutoShape 20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" name="AutoShape 21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" name="AutoShape 22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5" name="Group 23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36" name="AutoShape 24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" name="AutoShape 25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" name="AutoShape 26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" name="AutoShape 27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18" name="Group 28"/>
            <p:cNvGrpSpPr>
              <a:grpSpLocks/>
            </p:cNvGrpSpPr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20" name="Group 29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26" name="AutoShape 30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AutoShape 31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AutoShape 32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AutoShape 33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1" name="Group 34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22" name="AutoShape 35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AutoShape 36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AutoShape 37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AutoShape 38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9" name="Rectangle 39"/>
            <p:cNvSpPr>
              <a:spLocks noChangeArrowheads="1"/>
            </p:cNvSpPr>
            <p:nvPr/>
          </p:nvSpPr>
          <p:spPr bwMode="gray">
            <a:xfrm>
              <a:off x="2335" y="1272"/>
              <a:ext cx="188" cy="2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  <a:flatTx/>
            </a:bodyPr>
            <a:lstStyle/>
            <a:p>
              <a:r>
                <a:rPr lang="en-US" altLang="zh-CN" sz="1600" b="1" dirty="0" smtClean="0">
                  <a:solidFill>
                    <a:srgbClr val="000000"/>
                  </a:solidFill>
                  <a:ea typeface="宋体" pitchFamily="2" charset="-122"/>
                </a:rPr>
                <a:t>1</a:t>
              </a:r>
              <a:endParaRPr lang="en-US" altLang="zh-CN" sz="1600" b="1" dirty="0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grpSp>
        <p:nvGrpSpPr>
          <p:cNvPr id="44" name="Group 40"/>
          <p:cNvGrpSpPr>
            <a:grpSpLocks/>
          </p:cNvGrpSpPr>
          <p:nvPr/>
        </p:nvGrpSpPr>
        <p:grpSpPr bwMode="auto">
          <a:xfrm>
            <a:off x="2116140" y="2921023"/>
            <a:ext cx="1146175" cy="1374775"/>
            <a:chOff x="2064" y="1008"/>
            <a:chExt cx="722" cy="866"/>
          </a:xfrm>
        </p:grpSpPr>
        <p:sp>
          <p:nvSpPr>
            <p:cNvPr id="45" name="Oval 41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6" name="Group 42"/>
            <p:cNvGrpSpPr>
              <a:grpSpLocks/>
            </p:cNvGrpSpPr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59" name="Picture 43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</p:spPr>
          </p:pic>
          <p:sp>
            <p:nvSpPr>
              <p:cNvPr id="60" name="Oval 44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accent2">
                  <a:alpha val="50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61" name="Picture 45" descr="light_shadow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</p:spPr>
          </p:pic>
          <p:grpSp>
            <p:nvGrpSpPr>
              <p:cNvPr id="62" name="Group 46"/>
              <p:cNvGrpSpPr>
                <a:grpSpLocks/>
              </p:cNvGrpSpPr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63" name="Group 47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69" name="AutoShape 48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" name="AutoShape 49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1" name="AutoShape 50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2" name="AutoShape 51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4" name="Group 52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65" name="AutoShape 53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6" name="AutoShape 54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7" name="AutoShape 55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8" name="AutoShape 56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47" name="Group 57"/>
            <p:cNvGrpSpPr>
              <a:grpSpLocks/>
            </p:cNvGrpSpPr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49" name="Group 58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55" name="AutoShape 59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AutoShape 60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AutoShape 61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AutoShape 62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0" name="Group 63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51" name="AutoShape 64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AutoShape 65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AutoShape 66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AutoShape 67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8" name="Rectangle 68"/>
            <p:cNvSpPr>
              <a:spLocks noChangeArrowheads="1"/>
            </p:cNvSpPr>
            <p:nvPr/>
          </p:nvSpPr>
          <p:spPr bwMode="gray">
            <a:xfrm>
              <a:off x="2343" y="1307"/>
              <a:ext cx="188" cy="2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  <a:flatTx/>
            </a:bodyPr>
            <a:lstStyle/>
            <a:p>
              <a:r>
                <a:rPr lang="en-US" altLang="zh-CN" sz="1600" b="1" dirty="0" smtClean="0">
                  <a:solidFill>
                    <a:srgbClr val="000000"/>
                  </a:solidFill>
                  <a:ea typeface="宋体" pitchFamily="2" charset="-122"/>
                </a:rPr>
                <a:t>2</a:t>
              </a:r>
              <a:endParaRPr lang="en-US" altLang="zh-CN" sz="1600" b="1" dirty="0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grpSp>
        <p:nvGrpSpPr>
          <p:cNvPr id="73" name="Group 69"/>
          <p:cNvGrpSpPr>
            <a:grpSpLocks/>
          </p:cNvGrpSpPr>
          <p:nvPr/>
        </p:nvGrpSpPr>
        <p:grpSpPr bwMode="auto">
          <a:xfrm>
            <a:off x="5732329" y="4377554"/>
            <a:ext cx="1146175" cy="1374775"/>
            <a:chOff x="2064" y="1008"/>
            <a:chExt cx="722" cy="866"/>
          </a:xfrm>
        </p:grpSpPr>
        <p:sp>
          <p:nvSpPr>
            <p:cNvPr id="74" name="Oval 70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75" name="Group 71"/>
            <p:cNvGrpSpPr>
              <a:grpSpLocks/>
            </p:cNvGrpSpPr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88" name="Picture 72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</p:spPr>
          </p:pic>
          <p:sp>
            <p:nvSpPr>
              <p:cNvPr id="89" name="Oval 73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accent1">
                  <a:alpha val="50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90" name="Picture 74" descr="light_shadow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</p:spPr>
          </p:pic>
          <p:grpSp>
            <p:nvGrpSpPr>
              <p:cNvPr id="91" name="Group 75"/>
              <p:cNvGrpSpPr>
                <a:grpSpLocks/>
              </p:cNvGrpSpPr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92" name="Group 76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98" name="AutoShape 77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9" name="AutoShape 78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0" name="AutoShape 79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1" name="AutoShape 80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93" name="Group 81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94" name="AutoShape 82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5" name="AutoShape 83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6" name="AutoShape 84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7" name="AutoShape 85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76" name="Group 86"/>
            <p:cNvGrpSpPr>
              <a:grpSpLocks/>
            </p:cNvGrpSpPr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78" name="Group 87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84" name="AutoShape 88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5" name="AutoShape 89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6" name="AutoShape 90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7" name="AutoShape 91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9" name="Group 92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80" name="AutoShape 93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1" name="AutoShape 94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" name="AutoShape 95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" name="AutoShape 96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77" name="Rectangle 97"/>
            <p:cNvSpPr>
              <a:spLocks noChangeArrowheads="1"/>
            </p:cNvSpPr>
            <p:nvPr/>
          </p:nvSpPr>
          <p:spPr bwMode="gray">
            <a:xfrm>
              <a:off x="2325" y="1301"/>
              <a:ext cx="188" cy="2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  <a:flatTx/>
            </a:bodyPr>
            <a:lstStyle/>
            <a:p>
              <a:r>
                <a:rPr lang="en-US" altLang="zh-CN" sz="1600" b="1" dirty="0" smtClean="0">
                  <a:solidFill>
                    <a:srgbClr val="000000"/>
                  </a:solidFill>
                  <a:ea typeface="宋体" pitchFamily="2" charset="-122"/>
                </a:rPr>
                <a:t>3</a:t>
              </a:r>
              <a:endParaRPr lang="en-US" altLang="zh-CN" sz="1600" b="1" dirty="0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grpSp>
        <p:nvGrpSpPr>
          <p:cNvPr id="131" name="Group 127"/>
          <p:cNvGrpSpPr>
            <a:grpSpLocks/>
          </p:cNvGrpSpPr>
          <p:nvPr/>
        </p:nvGrpSpPr>
        <p:grpSpPr bwMode="auto">
          <a:xfrm>
            <a:off x="5467352" y="1647848"/>
            <a:ext cx="1146175" cy="1374775"/>
            <a:chOff x="2064" y="1008"/>
            <a:chExt cx="722" cy="866"/>
          </a:xfrm>
        </p:grpSpPr>
        <p:sp>
          <p:nvSpPr>
            <p:cNvPr id="132" name="Oval 128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33" name="Group 129"/>
            <p:cNvGrpSpPr>
              <a:grpSpLocks/>
            </p:cNvGrpSpPr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146" name="Picture 130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</p:spPr>
          </p:pic>
          <p:sp>
            <p:nvSpPr>
              <p:cNvPr id="147" name="Oval 131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folHlink">
                  <a:alpha val="50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148" name="Picture 132" descr="light_shadow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</p:spPr>
          </p:pic>
          <p:grpSp>
            <p:nvGrpSpPr>
              <p:cNvPr id="149" name="Group 133"/>
              <p:cNvGrpSpPr>
                <a:grpSpLocks/>
              </p:cNvGrpSpPr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150" name="Group 134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156" name="AutoShape 135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7" name="AutoShape 136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8" name="AutoShape 137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9" name="AutoShape 138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51" name="Group 139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152" name="AutoShape 140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3" name="AutoShape 141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4" name="AutoShape 142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5" name="AutoShape 143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134" name="Group 144"/>
            <p:cNvGrpSpPr>
              <a:grpSpLocks/>
            </p:cNvGrpSpPr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136" name="Group 145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142" name="AutoShape 146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3" name="AutoShape 147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4" name="AutoShape 148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5" name="AutoShape 149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7" name="Group 150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138" name="AutoShape 151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9" name="AutoShape 152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0" name="AutoShape 153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1" name="AutoShape 154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35" name="Rectangle 155"/>
            <p:cNvSpPr>
              <a:spLocks noChangeArrowheads="1"/>
            </p:cNvSpPr>
            <p:nvPr/>
          </p:nvSpPr>
          <p:spPr bwMode="gray">
            <a:xfrm>
              <a:off x="2347" y="1272"/>
              <a:ext cx="188" cy="2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  <a:flatTx/>
            </a:bodyPr>
            <a:lstStyle/>
            <a:p>
              <a:r>
                <a:rPr lang="en-US" altLang="zh-CN" sz="1600" b="1" dirty="0" smtClean="0">
                  <a:solidFill>
                    <a:srgbClr val="000000"/>
                  </a:solidFill>
                  <a:ea typeface="宋体" pitchFamily="2" charset="-122"/>
                </a:rPr>
                <a:t>4</a:t>
              </a:r>
              <a:endParaRPr lang="en-US" altLang="zh-CN" sz="1600" b="1" dirty="0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grpSp>
        <p:nvGrpSpPr>
          <p:cNvPr id="160" name="Group 156"/>
          <p:cNvGrpSpPr>
            <a:grpSpLocks/>
          </p:cNvGrpSpPr>
          <p:nvPr/>
        </p:nvGrpSpPr>
        <p:grpSpPr bwMode="auto">
          <a:xfrm rot="4976862" flipH="1">
            <a:off x="4768852" y="3441723"/>
            <a:ext cx="673100" cy="647700"/>
            <a:chOff x="1944" y="1111"/>
            <a:chExt cx="204" cy="196"/>
          </a:xfrm>
        </p:grpSpPr>
        <p:pic>
          <p:nvPicPr>
            <p:cNvPr id="161" name="Picture 157" descr="circuler_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 flipH="1">
              <a:off x="1961" y="1124"/>
              <a:ext cx="174" cy="172"/>
            </a:xfrm>
            <a:prstGeom prst="rect">
              <a:avLst/>
            </a:prstGeom>
            <a:noFill/>
          </p:spPr>
        </p:pic>
        <p:sp>
          <p:nvSpPr>
            <p:cNvPr id="162" name="Oval 158"/>
            <p:cNvSpPr>
              <a:spLocks noChangeArrowheads="1"/>
            </p:cNvSpPr>
            <p:nvPr/>
          </p:nvSpPr>
          <p:spPr bwMode="gray">
            <a:xfrm flipH="1">
              <a:off x="1962" y="1124"/>
              <a:ext cx="173" cy="172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50000">
                  <a:schemeClr val="bg2">
                    <a:alpha val="50000"/>
                  </a:schemeClr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63" name="Group 159"/>
            <p:cNvGrpSpPr>
              <a:grpSpLocks/>
            </p:cNvGrpSpPr>
            <p:nvPr/>
          </p:nvGrpSpPr>
          <p:grpSpPr bwMode="auto">
            <a:xfrm rot="1297425" flipV="1">
              <a:off x="1969" y="1253"/>
              <a:ext cx="150" cy="36"/>
              <a:chOff x="2528" y="1060"/>
              <a:chExt cx="894" cy="236"/>
            </a:xfrm>
          </p:grpSpPr>
          <p:grpSp>
            <p:nvGrpSpPr>
              <p:cNvPr id="166" name="Group 160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172" name="AutoShape 161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3" name="AutoShape 162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4" name="AutoShape 163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5" name="AutoShape 164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7" name="Group 165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168" name="AutoShape 166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" name="AutoShape 167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0" name="AutoShape 168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1" name="AutoShape 169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64" name="Arc 170"/>
            <p:cNvSpPr>
              <a:spLocks/>
            </p:cNvSpPr>
            <p:nvPr/>
          </p:nvSpPr>
          <p:spPr bwMode="gray">
            <a:xfrm rot="25447716">
              <a:off x="1948" y="1107"/>
              <a:ext cx="196" cy="20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603 w 43200"/>
                <a:gd name="T1" fmla="*/ 33545 h 43155"/>
                <a:gd name="T2" fmla="*/ 22996 w 43200"/>
                <a:gd name="T3" fmla="*/ 43155 h 43155"/>
                <a:gd name="T4" fmla="*/ 21600 w 43200"/>
                <a:gd name="T5" fmla="*/ 21600 h 43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155" fill="none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</a:path>
                <a:path w="43200" h="43155" stroke="0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prstDash val="sysDot"/>
              <a:round/>
              <a:headEnd/>
              <a:tailEnd type="triangl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65" name="Picture 171" descr="light_shadow1"/>
            <p:cNvPicPr>
              <a:picLocks noChangeAspect="1" noChangeArrowheads="1"/>
            </p:cNvPicPr>
            <p:nvPr/>
          </p:nvPicPr>
          <p:blipFill>
            <a:blip r:embed="rId5" cstate="print"/>
            <a:srcRect t="23740"/>
            <a:stretch>
              <a:fillRect/>
            </a:stretch>
          </p:blipFill>
          <p:spPr bwMode="gray">
            <a:xfrm rot="2569845" flipH="1">
              <a:off x="2015" y="1139"/>
              <a:ext cx="129" cy="84"/>
            </a:xfrm>
            <a:prstGeom prst="rect">
              <a:avLst/>
            </a:prstGeom>
            <a:noFill/>
          </p:spPr>
        </p:pic>
      </p:grpSp>
      <p:sp>
        <p:nvSpPr>
          <p:cNvPr id="176" name="AutoShape 172"/>
          <p:cNvSpPr>
            <a:spLocks/>
          </p:cNvSpPr>
          <p:nvPr/>
        </p:nvSpPr>
        <p:spPr bwMode="auto">
          <a:xfrm>
            <a:off x="7092280" y="2551346"/>
            <a:ext cx="1571636" cy="314316"/>
          </a:xfrm>
          <a:prstGeom prst="accentCallout2">
            <a:avLst>
              <a:gd name="adj1" fmla="val 31167"/>
              <a:gd name="adj2" fmla="val -5046"/>
              <a:gd name="adj3" fmla="val 31167"/>
              <a:gd name="adj4" fmla="val -38907"/>
              <a:gd name="adj5" fmla="val -101510"/>
              <a:gd name="adj6" fmla="val -63773"/>
            </a:avLst>
          </a:prstGeom>
          <a:noFill/>
          <a:ln w="9525">
            <a:solidFill>
              <a:schemeClr val="folHlink"/>
            </a:solidFill>
            <a:miter lim="800000"/>
            <a:headEnd/>
            <a:tailEnd type="diamond" w="med" len="med"/>
          </a:ln>
          <a:effectLst/>
        </p:spPr>
        <p:txBody>
          <a:bodyPr anchor="ctr"/>
          <a:lstStyle/>
          <a:p>
            <a:pPr>
              <a:lnSpc>
                <a:spcPct val="80000"/>
              </a:lnSpc>
            </a:pP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4.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学会删除触发器</a:t>
            </a:r>
          </a:p>
          <a:p>
            <a:pPr>
              <a:lnSpc>
                <a:spcPct val="80000"/>
              </a:lnSpc>
            </a:pP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8" name="AutoShape 174"/>
          <p:cNvSpPr>
            <a:spLocks/>
          </p:cNvSpPr>
          <p:nvPr/>
        </p:nvSpPr>
        <p:spPr bwMode="auto">
          <a:xfrm>
            <a:off x="971600" y="1711348"/>
            <a:ext cx="1917652" cy="434975"/>
          </a:xfrm>
          <a:prstGeom prst="accentCallout2">
            <a:avLst>
              <a:gd name="adj1" fmla="val 26278"/>
              <a:gd name="adj2" fmla="val 104782"/>
              <a:gd name="adj3" fmla="val 26278"/>
              <a:gd name="adj4" fmla="val 114843"/>
              <a:gd name="adj5" fmla="val 98542"/>
              <a:gd name="adj6" fmla="val 125000"/>
            </a:avLst>
          </a:prstGeom>
          <a:noFill/>
          <a:ln w="9525">
            <a:solidFill>
              <a:schemeClr val="hlink"/>
            </a:solidFill>
            <a:miter lim="800000"/>
            <a:headEnd/>
            <a:tailEnd type="diamond" w="med" len="med"/>
          </a:ln>
          <a:effectLst/>
        </p:spPr>
        <p:txBody>
          <a:bodyPr anchor="ctr"/>
          <a:lstStyle/>
          <a:p>
            <a:pPr algn="r" eaLnBrk="0" hangingPunct="0"/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学会创建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INSERT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触发器</a:t>
            </a:r>
          </a:p>
          <a:p>
            <a:pPr algn="r" eaLnBrk="0" hangingPunct="0"/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9" name="AutoShape 175"/>
          <p:cNvSpPr>
            <a:spLocks/>
          </p:cNvSpPr>
          <p:nvPr/>
        </p:nvSpPr>
        <p:spPr bwMode="auto">
          <a:xfrm>
            <a:off x="285752" y="3662386"/>
            <a:ext cx="1828800" cy="800099"/>
          </a:xfrm>
          <a:prstGeom prst="accentCallout2">
            <a:avLst>
              <a:gd name="adj1" fmla="val 26278"/>
              <a:gd name="adj2" fmla="val 98532"/>
              <a:gd name="adj3" fmla="val 26278"/>
              <a:gd name="adj4" fmla="val 118926"/>
              <a:gd name="adj5" fmla="val 11851"/>
              <a:gd name="adj6" fmla="val 127519"/>
            </a:avLst>
          </a:prstGeom>
          <a:noFill/>
          <a:ln w="9525">
            <a:solidFill>
              <a:schemeClr val="accent2"/>
            </a:solidFill>
            <a:miter lim="800000"/>
            <a:headEnd/>
            <a:tailEnd type="diamond" w="med" len="med"/>
          </a:ln>
          <a:effectLst/>
        </p:spPr>
        <p:txBody>
          <a:bodyPr anchor="ctr"/>
          <a:lstStyle/>
          <a:p>
            <a:pPr>
              <a:lnSpc>
                <a:spcPct val="80000"/>
              </a:lnSpc>
            </a:pP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学会创建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INSTEAD OF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触发器</a:t>
            </a:r>
          </a:p>
        </p:txBody>
      </p:sp>
      <p:sp>
        <p:nvSpPr>
          <p:cNvPr id="180" name="AutoShape 176"/>
          <p:cNvSpPr>
            <a:spLocks/>
          </p:cNvSpPr>
          <p:nvPr/>
        </p:nvSpPr>
        <p:spPr bwMode="auto">
          <a:xfrm>
            <a:off x="2983658" y="5366477"/>
            <a:ext cx="1791471" cy="392112"/>
          </a:xfrm>
          <a:prstGeom prst="accentCallout2">
            <a:avLst>
              <a:gd name="adj1" fmla="val 48582"/>
              <a:gd name="adj2" fmla="val 95830"/>
              <a:gd name="adj3" fmla="val 32387"/>
              <a:gd name="adj4" fmla="val 134111"/>
              <a:gd name="adj5" fmla="val -86236"/>
              <a:gd name="adj6" fmla="val 180462"/>
            </a:avLst>
          </a:prstGeom>
          <a:noFill/>
          <a:ln w="9525">
            <a:solidFill>
              <a:schemeClr val="accent1"/>
            </a:solidFill>
            <a:miter lim="800000"/>
            <a:headEnd/>
            <a:tailEnd type="diamond" w="med" len="med"/>
          </a:ln>
          <a:effectLst/>
        </p:spPr>
        <p:txBody>
          <a:bodyPr anchor="ctr"/>
          <a:lstStyle/>
          <a:p>
            <a:pPr>
              <a:lnSpc>
                <a:spcPct val="80000"/>
              </a:lnSpc>
            </a:pP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学会使用触发器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工作任务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  <p:grpSp>
        <p:nvGrpSpPr>
          <p:cNvPr id="6" name="Group 6"/>
          <p:cNvGrpSpPr>
            <a:grpSpLocks/>
          </p:cNvGrpSpPr>
          <p:nvPr/>
        </p:nvGrpSpPr>
        <p:grpSpPr bwMode="auto">
          <a:xfrm>
            <a:off x="1857356" y="2143116"/>
            <a:ext cx="5955004" cy="1821669"/>
            <a:chOff x="4320" y="1152"/>
            <a:chExt cx="414" cy="402"/>
          </a:xfrm>
        </p:grpSpPr>
        <p:sp>
          <p:nvSpPr>
            <p:cNvPr id="7" name="AutoShape 7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4325" y="1160"/>
              <a:ext cx="269" cy="236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9" name="Rectangle 9"/>
          <p:cNvSpPr>
            <a:spLocks noChangeArrowheads="1"/>
          </p:cNvSpPr>
          <p:nvPr/>
        </p:nvSpPr>
        <p:spPr bwMode="black">
          <a:xfrm>
            <a:off x="2434601" y="2577171"/>
            <a:ext cx="4560549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square">
            <a:spAutoFit/>
            <a:flatTx/>
          </a:bodyPr>
          <a:lstStyle/>
          <a:p>
            <a:pPr marL="449263" lvl="0" indent="-449263"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  <a:buFont typeface="Wingdings" pitchFamily="2" charset="2"/>
              <a:buChar char="¯"/>
            </a:pPr>
            <a:r>
              <a:rPr lang="zh-CN" altLang="en-US" sz="2000" b="0" kern="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编写学生信息表插入数据时触发的触发器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任务实施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8</a:t>
            </a:fld>
            <a:endParaRPr lang="en-US" altLang="zh-CN" dirty="0"/>
          </a:p>
        </p:txBody>
      </p:sp>
      <p:sp>
        <p:nvSpPr>
          <p:cNvPr id="6" name="AutoShape 13"/>
          <p:cNvSpPr>
            <a:spLocks noChangeArrowheads="1"/>
          </p:cNvSpPr>
          <p:nvPr/>
        </p:nvSpPr>
        <p:spPr bwMode="gray">
          <a:xfrm>
            <a:off x="1896640" y="1514823"/>
            <a:ext cx="1042987" cy="1042987"/>
          </a:xfrm>
          <a:prstGeom prst="diamond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sp>
        <p:nvSpPr>
          <p:cNvPr id="7" name="AutoShape 14"/>
          <p:cNvSpPr>
            <a:spLocks noChangeArrowheads="1"/>
          </p:cNvSpPr>
          <p:nvPr/>
        </p:nvSpPr>
        <p:spPr bwMode="gray">
          <a:xfrm>
            <a:off x="3986245" y="1514823"/>
            <a:ext cx="1042987" cy="1042987"/>
          </a:xfrm>
          <a:prstGeom prst="diamond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sp>
        <p:nvSpPr>
          <p:cNvPr id="8" name="AutoShape 15"/>
          <p:cNvSpPr>
            <a:spLocks noChangeArrowheads="1"/>
          </p:cNvSpPr>
          <p:nvPr/>
        </p:nvSpPr>
        <p:spPr bwMode="gray">
          <a:xfrm>
            <a:off x="6402674" y="1514823"/>
            <a:ext cx="1042987" cy="1042987"/>
          </a:xfrm>
          <a:prstGeom prst="diamond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cxnSp>
        <p:nvCxnSpPr>
          <p:cNvPr id="10" name="AutoShape 17"/>
          <p:cNvCxnSpPr>
            <a:cxnSpLocks noChangeShapeType="1"/>
            <a:stCxn id="6" idx="3"/>
            <a:endCxn id="7" idx="1"/>
          </p:cNvCxnSpPr>
          <p:nvPr/>
        </p:nvCxnSpPr>
        <p:spPr bwMode="gray">
          <a:xfrm>
            <a:off x="2939627" y="2036317"/>
            <a:ext cx="1046618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</p:spPr>
      </p:cxnSp>
      <p:sp>
        <p:nvSpPr>
          <p:cNvPr id="13" name="Text Box 20"/>
          <p:cNvSpPr txBox="1">
            <a:spLocks noChangeArrowheads="1"/>
          </p:cNvSpPr>
          <p:nvPr/>
        </p:nvSpPr>
        <p:spPr bwMode="gray">
          <a:xfrm>
            <a:off x="1999829" y="1840261"/>
            <a:ext cx="8112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 smtClean="0">
                <a:solidFill>
                  <a:srgbClr val="FFFFFF"/>
                </a:solidFill>
                <a:ea typeface="宋体" pitchFamily="2" charset="-122"/>
              </a:rPr>
              <a:t>任务</a:t>
            </a:r>
            <a:r>
              <a:rPr lang="en-US" altLang="zh-CN" sz="1600" b="1" dirty="0" smtClean="0">
                <a:solidFill>
                  <a:srgbClr val="FFFFFF"/>
                </a:solidFill>
                <a:ea typeface="宋体" pitchFamily="2" charset="-122"/>
              </a:rPr>
              <a:t>1</a:t>
            </a:r>
            <a:endParaRPr lang="en-US" altLang="zh-CN" sz="1600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4" name="Text Box 21"/>
          <p:cNvSpPr txBox="1">
            <a:spLocks noChangeArrowheads="1"/>
          </p:cNvSpPr>
          <p:nvPr/>
        </p:nvSpPr>
        <p:spPr bwMode="black">
          <a:xfrm>
            <a:off x="4097371" y="1840261"/>
            <a:ext cx="8112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dirty="0" smtClean="0">
                <a:solidFill>
                  <a:srgbClr val="FFFFFF"/>
                </a:solidFill>
              </a:rPr>
              <a:t>任务</a:t>
            </a:r>
            <a:r>
              <a:rPr lang="en-US" altLang="zh-CN" sz="1600" dirty="0" smtClean="0">
                <a:solidFill>
                  <a:srgbClr val="FFFFFF"/>
                </a:solidFill>
              </a:rPr>
              <a:t>2</a:t>
            </a:r>
            <a:endParaRPr lang="en-US" altLang="zh-CN" sz="1600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5" name="Text Box 22"/>
          <p:cNvSpPr txBox="1">
            <a:spLocks noChangeArrowheads="1"/>
          </p:cNvSpPr>
          <p:nvPr/>
        </p:nvSpPr>
        <p:spPr bwMode="black">
          <a:xfrm>
            <a:off x="6532850" y="1840261"/>
            <a:ext cx="8112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 smtClean="0">
                <a:solidFill>
                  <a:srgbClr val="FFFFFF"/>
                </a:solidFill>
                <a:ea typeface="宋体" pitchFamily="2" charset="-122"/>
              </a:rPr>
              <a:t>任务</a:t>
            </a:r>
            <a:r>
              <a:rPr lang="en-US" altLang="zh-CN" sz="1600" b="1" dirty="0" smtClean="0">
                <a:solidFill>
                  <a:srgbClr val="FFFFFF"/>
                </a:solidFill>
                <a:ea typeface="宋体" pitchFamily="2" charset="-122"/>
              </a:rPr>
              <a:t>3</a:t>
            </a:r>
            <a:endParaRPr lang="en-US" altLang="zh-CN" sz="1600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7" name="Text Box 24"/>
          <p:cNvSpPr txBox="1">
            <a:spLocks noChangeArrowheads="1"/>
          </p:cNvSpPr>
          <p:nvPr/>
        </p:nvSpPr>
        <p:spPr bwMode="gray">
          <a:xfrm>
            <a:off x="1421540" y="2557810"/>
            <a:ext cx="2074870" cy="138499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sz="1400" dirty="0"/>
              <a:t>使用</a:t>
            </a:r>
            <a:r>
              <a:rPr lang="en-US" altLang="zh-CN" sz="1400" dirty="0"/>
              <a:t>Management Studio</a:t>
            </a:r>
            <a:r>
              <a:rPr lang="zh-CN" altLang="en-US" sz="1400" dirty="0"/>
              <a:t>在</a:t>
            </a:r>
            <a:r>
              <a:rPr lang="en-US" altLang="zh-CN" sz="1400" dirty="0"/>
              <a:t>Students</a:t>
            </a:r>
            <a:r>
              <a:rPr lang="zh-CN" altLang="en-US" sz="1400" dirty="0"/>
              <a:t>表上</a:t>
            </a:r>
            <a:r>
              <a:rPr lang="zh-CN" altLang="en-US" sz="1400" dirty="0" smtClean="0"/>
              <a:t>创建</a:t>
            </a:r>
            <a:r>
              <a:rPr lang="zh-CN" altLang="en-US" sz="1400" dirty="0"/>
              <a:t>触发器</a:t>
            </a:r>
            <a:r>
              <a:rPr lang="en-US" altLang="zh-CN" sz="1400" dirty="0"/>
              <a:t>Students_trigger1</a:t>
            </a:r>
            <a:r>
              <a:rPr lang="zh-CN" altLang="en-US" sz="1400" dirty="0"/>
              <a:t>，当执行</a:t>
            </a:r>
            <a:r>
              <a:rPr lang="en-US" altLang="zh-CN" sz="1400" dirty="0"/>
              <a:t>INSERT</a:t>
            </a:r>
            <a:r>
              <a:rPr lang="zh-CN" altLang="en-US" sz="1400" dirty="0" smtClean="0"/>
              <a:t>操作时</a:t>
            </a:r>
            <a:r>
              <a:rPr lang="zh-CN" altLang="en-US" sz="1400" dirty="0"/>
              <a:t>，该触发器被触发</a:t>
            </a:r>
            <a:endParaRPr lang="en-US" altLang="zh-CN" sz="1400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8" name="Text Box 25"/>
          <p:cNvSpPr txBox="1">
            <a:spLocks noChangeArrowheads="1"/>
          </p:cNvSpPr>
          <p:nvPr/>
        </p:nvSpPr>
        <p:spPr bwMode="gray">
          <a:xfrm>
            <a:off x="3817912" y="2656861"/>
            <a:ext cx="1614488" cy="116955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sz="1400" dirty="0"/>
              <a:t>使用</a:t>
            </a:r>
            <a:r>
              <a:rPr lang="en-US" altLang="zh-CN" sz="1400" dirty="0"/>
              <a:t>Management Studio</a:t>
            </a:r>
            <a:r>
              <a:rPr lang="zh-CN" altLang="en-US" sz="1400" dirty="0"/>
              <a:t>删除触发器  </a:t>
            </a:r>
            <a:r>
              <a:rPr lang="zh-CN" altLang="en-US" sz="1400" dirty="0" smtClean="0"/>
              <a:t> </a:t>
            </a:r>
            <a:r>
              <a:rPr lang="en-US" altLang="zh-CN" sz="1400" dirty="0"/>
              <a:t>Student_trigger1</a:t>
            </a:r>
            <a:endParaRPr lang="en-US" altLang="zh-CN" sz="1400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9" name="Text Box 26"/>
          <p:cNvSpPr txBox="1">
            <a:spLocks noChangeArrowheads="1"/>
          </p:cNvSpPr>
          <p:nvPr/>
        </p:nvSpPr>
        <p:spPr bwMode="gray">
          <a:xfrm>
            <a:off x="6084168" y="2637757"/>
            <a:ext cx="1975317" cy="116955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sz="1400" dirty="0"/>
              <a:t>使用</a:t>
            </a:r>
            <a:r>
              <a:rPr lang="en-US" altLang="zh-CN" sz="1400" dirty="0"/>
              <a:t>T-SQL</a:t>
            </a:r>
            <a:r>
              <a:rPr lang="zh-CN" altLang="en-US" sz="1400" dirty="0"/>
              <a:t>语句在</a:t>
            </a:r>
            <a:r>
              <a:rPr lang="en-US" altLang="zh-CN" sz="1400" dirty="0"/>
              <a:t>Students</a:t>
            </a:r>
            <a:r>
              <a:rPr lang="zh-CN" altLang="en-US" sz="1400" dirty="0"/>
              <a:t>表上创建</a:t>
            </a:r>
            <a:r>
              <a:rPr lang="zh-CN" altLang="en-US" sz="1400" dirty="0" smtClean="0"/>
              <a:t>触发</a:t>
            </a:r>
            <a:r>
              <a:rPr lang="en-US" altLang="zh-CN" sz="1400" dirty="0" smtClean="0"/>
              <a:t>Students_trigger1</a:t>
            </a:r>
            <a:r>
              <a:rPr lang="zh-CN" altLang="en-US" sz="1400" dirty="0"/>
              <a:t>，当执行</a:t>
            </a:r>
            <a:r>
              <a:rPr lang="en-US" altLang="zh-CN" sz="1400" dirty="0"/>
              <a:t>INSERT</a:t>
            </a:r>
            <a:r>
              <a:rPr lang="zh-CN" altLang="en-US" sz="1400" dirty="0"/>
              <a:t>操作时</a:t>
            </a:r>
            <a:r>
              <a:rPr lang="zh-CN" altLang="en-US" sz="1400" dirty="0" smtClean="0"/>
              <a:t>，该</a:t>
            </a:r>
            <a:r>
              <a:rPr lang="zh-CN" altLang="en-US" sz="1400" dirty="0"/>
              <a:t>触发器被触发。</a:t>
            </a:r>
          </a:p>
        </p:txBody>
      </p:sp>
      <p:sp>
        <p:nvSpPr>
          <p:cNvPr id="20" name="Text Box 27"/>
          <p:cNvSpPr txBox="1">
            <a:spLocks noChangeArrowheads="1"/>
          </p:cNvSpPr>
          <p:nvPr/>
        </p:nvSpPr>
        <p:spPr bwMode="gray">
          <a:xfrm>
            <a:off x="4678338" y="4989940"/>
            <a:ext cx="2491920" cy="138499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sz="1400" dirty="0"/>
              <a:t>使用</a:t>
            </a:r>
            <a:r>
              <a:rPr lang="en-US" altLang="zh-CN" sz="1400" dirty="0"/>
              <a:t>T-SQL</a:t>
            </a:r>
            <a:r>
              <a:rPr lang="zh-CN" altLang="en-US" sz="1400" dirty="0"/>
              <a:t>语句在</a:t>
            </a:r>
            <a:r>
              <a:rPr lang="en-US" altLang="zh-CN" sz="1400" dirty="0"/>
              <a:t>Students</a:t>
            </a:r>
            <a:r>
              <a:rPr lang="zh-CN" altLang="en-US" sz="1400" dirty="0"/>
              <a:t>表上创建</a:t>
            </a:r>
            <a:r>
              <a:rPr lang="zh-CN" altLang="en-US" sz="1400" dirty="0" smtClean="0"/>
              <a:t>触发器</a:t>
            </a:r>
            <a:r>
              <a:rPr lang="en-US" altLang="zh-CN" sz="1400" dirty="0" smtClean="0"/>
              <a:t>Student_trigger2</a:t>
            </a:r>
            <a:r>
              <a:rPr lang="zh-CN" altLang="en-US" sz="1400" dirty="0"/>
              <a:t>，当执行</a:t>
            </a:r>
            <a:r>
              <a:rPr lang="en-US" altLang="zh-CN" sz="1400" dirty="0"/>
              <a:t>INSERT</a:t>
            </a:r>
            <a:r>
              <a:rPr lang="zh-CN" altLang="en-US" sz="1400" dirty="0"/>
              <a:t>操作</a:t>
            </a:r>
            <a:r>
              <a:rPr lang="zh-CN" altLang="en-US" sz="1400" dirty="0" smtClean="0"/>
              <a:t>时触发器  被触发，但要求</a:t>
            </a:r>
            <a:r>
              <a:rPr lang="en-US" altLang="zh-CN" sz="1400" dirty="0" smtClean="0"/>
              <a:t>INSERT</a:t>
            </a:r>
            <a:r>
              <a:rPr lang="zh-CN" altLang="en-US" sz="1400" dirty="0" smtClean="0"/>
              <a:t>语句执行被取消，即插入数据</a:t>
            </a:r>
            <a:r>
              <a:rPr lang="zh-CN" altLang="en-US" sz="1400" dirty="0"/>
              <a:t>不成功。</a:t>
            </a:r>
          </a:p>
        </p:txBody>
      </p:sp>
      <p:sp>
        <p:nvSpPr>
          <p:cNvPr id="37" name="AutoShape 16"/>
          <p:cNvSpPr>
            <a:spLocks noChangeArrowheads="1"/>
          </p:cNvSpPr>
          <p:nvPr/>
        </p:nvSpPr>
        <p:spPr bwMode="gray">
          <a:xfrm>
            <a:off x="5274469" y="3918601"/>
            <a:ext cx="1042987" cy="1042987"/>
          </a:xfrm>
          <a:prstGeom prst="diamond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sp>
        <p:nvSpPr>
          <p:cNvPr id="38" name="Text Box 23"/>
          <p:cNvSpPr txBox="1">
            <a:spLocks noChangeArrowheads="1"/>
          </p:cNvSpPr>
          <p:nvPr/>
        </p:nvSpPr>
        <p:spPr bwMode="black">
          <a:xfrm>
            <a:off x="5414170" y="4244039"/>
            <a:ext cx="8112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 smtClean="0">
                <a:solidFill>
                  <a:srgbClr val="FFFFFF"/>
                </a:solidFill>
                <a:ea typeface="宋体" pitchFamily="2" charset="-122"/>
              </a:rPr>
              <a:t>任务</a:t>
            </a:r>
            <a:r>
              <a:rPr lang="en-US" altLang="zh-CN" sz="1600" b="1" dirty="0" smtClean="0">
                <a:solidFill>
                  <a:srgbClr val="FFFFFF"/>
                </a:solidFill>
                <a:ea typeface="宋体" pitchFamily="2" charset="-122"/>
              </a:rPr>
              <a:t>5</a:t>
            </a:r>
            <a:endParaRPr lang="en-US" altLang="zh-CN" sz="1600" b="1" dirty="0">
              <a:solidFill>
                <a:srgbClr val="FFFFFF"/>
              </a:solidFill>
              <a:ea typeface="宋体" pitchFamily="2" charset="-122"/>
            </a:endParaRPr>
          </a:p>
        </p:txBody>
      </p:sp>
      <p:cxnSp>
        <p:nvCxnSpPr>
          <p:cNvPr id="39" name="AutoShape 19"/>
          <p:cNvCxnSpPr>
            <a:cxnSpLocks noChangeShapeType="1"/>
            <a:endCxn id="37" idx="1"/>
          </p:cNvCxnSpPr>
          <p:nvPr/>
        </p:nvCxnSpPr>
        <p:spPr bwMode="gray">
          <a:xfrm>
            <a:off x="4175089" y="4413316"/>
            <a:ext cx="1099380" cy="26779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</p:spPr>
      </p:cxnSp>
      <p:sp>
        <p:nvSpPr>
          <p:cNvPr id="60" name="AutoShape 13"/>
          <p:cNvSpPr>
            <a:spLocks noChangeArrowheads="1"/>
          </p:cNvSpPr>
          <p:nvPr/>
        </p:nvSpPr>
        <p:spPr bwMode="gray">
          <a:xfrm>
            <a:off x="3132102" y="3864966"/>
            <a:ext cx="1042987" cy="1042987"/>
          </a:xfrm>
          <a:prstGeom prst="diamond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sp>
        <p:nvSpPr>
          <p:cNvPr id="115" name="Text Box 27"/>
          <p:cNvSpPr txBox="1">
            <a:spLocks noChangeArrowheads="1"/>
          </p:cNvSpPr>
          <p:nvPr/>
        </p:nvSpPr>
        <p:spPr bwMode="gray">
          <a:xfrm>
            <a:off x="2811041" y="5003764"/>
            <a:ext cx="1614488" cy="9541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sz="1400" dirty="0">
                <a:solidFill>
                  <a:srgbClr val="000000"/>
                </a:solidFill>
              </a:rPr>
              <a:t>使用</a:t>
            </a:r>
            <a:r>
              <a:rPr lang="en-US" altLang="zh-CN" sz="1400" dirty="0">
                <a:solidFill>
                  <a:srgbClr val="000000"/>
                </a:solidFill>
              </a:rPr>
              <a:t>T-SQL</a:t>
            </a:r>
            <a:r>
              <a:rPr lang="zh-CN" altLang="en-US" sz="1400" dirty="0">
                <a:solidFill>
                  <a:srgbClr val="000000"/>
                </a:solidFill>
              </a:rPr>
              <a:t>语句删除</a:t>
            </a:r>
            <a:r>
              <a:rPr lang="en-US" altLang="zh-CN" sz="1400" dirty="0">
                <a:solidFill>
                  <a:srgbClr val="000000"/>
                </a:solidFill>
              </a:rPr>
              <a:t>Student_trigger1</a:t>
            </a:r>
            <a:r>
              <a:rPr lang="zh-CN" altLang="en-US" sz="1400" dirty="0">
                <a:solidFill>
                  <a:srgbClr val="000000"/>
                </a:solidFill>
              </a:rPr>
              <a:t>触发器</a:t>
            </a:r>
            <a:endParaRPr lang="en-US" altLang="zh-CN" sz="1400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49" name="Text Box 23"/>
          <p:cNvSpPr txBox="1">
            <a:spLocks noChangeArrowheads="1"/>
          </p:cNvSpPr>
          <p:nvPr/>
        </p:nvSpPr>
        <p:spPr bwMode="black">
          <a:xfrm>
            <a:off x="3270603" y="4196234"/>
            <a:ext cx="8112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 smtClean="0">
                <a:solidFill>
                  <a:srgbClr val="FFFFFF"/>
                </a:solidFill>
                <a:ea typeface="宋体" pitchFamily="2" charset="-122"/>
              </a:rPr>
              <a:t>任务</a:t>
            </a:r>
            <a:r>
              <a:rPr lang="en-US" altLang="zh-CN" sz="1600" b="1" dirty="0" smtClean="0">
                <a:solidFill>
                  <a:srgbClr val="FFFFFF"/>
                </a:solidFill>
                <a:ea typeface="宋体" pitchFamily="2" charset="-122"/>
              </a:rPr>
              <a:t>4</a:t>
            </a:r>
            <a:endParaRPr lang="en-US" altLang="zh-CN" sz="1600" b="1" dirty="0">
              <a:solidFill>
                <a:srgbClr val="FFFFFF"/>
              </a:solidFill>
              <a:ea typeface="宋体" pitchFamily="2" charset="-122"/>
            </a:endParaRPr>
          </a:p>
        </p:txBody>
      </p:sp>
      <p:cxnSp>
        <p:nvCxnSpPr>
          <p:cNvPr id="78" name="AutoShape 18"/>
          <p:cNvCxnSpPr>
            <a:cxnSpLocks noChangeShapeType="1"/>
            <a:endCxn id="8" idx="1"/>
          </p:cNvCxnSpPr>
          <p:nvPr/>
        </p:nvCxnSpPr>
        <p:spPr bwMode="gray">
          <a:xfrm>
            <a:off x="5078429" y="2036317"/>
            <a:ext cx="1324245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 smtClean="0"/>
              <a:t>任务</a:t>
            </a:r>
            <a:r>
              <a:rPr lang="en-US" altLang="zh-CN" sz="2800" dirty="0" smtClean="0"/>
              <a:t>1</a:t>
            </a:r>
            <a:endParaRPr lang="zh-CN" altLang="en-US" sz="28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4191000" y="6459562"/>
            <a:ext cx="838200" cy="261938"/>
          </a:xfrm>
        </p:spPr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9</a:t>
            </a:fld>
            <a:endParaRPr lang="en-US" altLang="zh-CN"/>
          </a:p>
        </p:txBody>
      </p:sp>
      <p:sp>
        <p:nvSpPr>
          <p:cNvPr id="6" name="AutoShape 2"/>
          <p:cNvSpPr>
            <a:spLocks noChangeArrowheads="1"/>
          </p:cNvSpPr>
          <p:nvPr/>
        </p:nvSpPr>
        <p:spPr bwMode="gray">
          <a:xfrm>
            <a:off x="2315255" y="3319380"/>
            <a:ext cx="6074205" cy="936104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black">
          <a:xfrm>
            <a:off x="3125255" y="3626764"/>
            <a:ext cx="5182867" cy="3416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打开对象资源管理器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AutoShape 4"/>
          <p:cNvSpPr>
            <a:spLocks noChangeArrowheads="1"/>
          </p:cNvSpPr>
          <p:nvPr/>
        </p:nvSpPr>
        <p:spPr bwMode="gray">
          <a:xfrm>
            <a:off x="2524498" y="3644810"/>
            <a:ext cx="501579" cy="331383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9" name="Picture 5" descr="DO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94432" y="3076945"/>
            <a:ext cx="1330066" cy="1330066"/>
          </a:xfrm>
          <a:prstGeom prst="rect">
            <a:avLst/>
          </a:prstGeom>
          <a:noFill/>
        </p:spPr>
      </p:pic>
      <p:sp>
        <p:nvSpPr>
          <p:cNvPr id="10" name="Text Box 7"/>
          <p:cNvSpPr txBox="1">
            <a:spLocks noChangeArrowheads="1"/>
          </p:cNvSpPr>
          <p:nvPr/>
        </p:nvSpPr>
        <p:spPr bwMode="black">
          <a:xfrm>
            <a:off x="1073154" y="3637311"/>
            <a:ext cx="157042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dirty="0" smtClean="0"/>
              <a:t>步骤</a:t>
            </a:r>
            <a:r>
              <a:rPr lang="en-US" sz="2000" dirty="0" smtClean="0"/>
              <a:t>1</a:t>
            </a:r>
            <a:endParaRPr lang="en-US" altLang="zh-CN" sz="2000" b="1" dirty="0">
              <a:ea typeface="宋体" pitchFamily="2" charset="-122"/>
            </a:endParaRPr>
          </a:p>
        </p:txBody>
      </p:sp>
      <p:sp>
        <p:nvSpPr>
          <p:cNvPr id="11" name="AutoShape 8"/>
          <p:cNvSpPr>
            <a:spLocks noChangeArrowheads="1"/>
          </p:cNvSpPr>
          <p:nvPr/>
        </p:nvSpPr>
        <p:spPr bwMode="gray">
          <a:xfrm>
            <a:off x="2315255" y="4617392"/>
            <a:ext cx="6102006" cy="862228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black">
          <a:xfrm>
            <a:off x="3125255" y="4917133"/>
            <a:ext cx="5420470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indent="0" eaLnBrk="1" hangingPunct="1"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依次展开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数据库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】|【Student】|【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13" name="AutoShape 10"/>
          <p:cNvSpPr>
            <a:spLocks noChangeArrowheads="1"/>
          </p:cNvSpPr>
          <p:nvPr/>
        </p:nvSpPr>
        <p:spPr bwMode="gray">
          <a:xfrm>
            <a:off x="2643574" y="4939141"/>
            <a:ext cx="493112" cy="369961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4" name="Picture 11" descr="DP_circle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4347" y="4448196"/>
            <a:ext cx="1307205" cy="1307205"/>
          </a:xfrm>
          <a:prstGeom prst="rect">
            <a:avLst/>
          </a:prstGeom>
          <a:noFill/>
        </p:spPr>
      </p:pic>
      <p:sp>
        <p:nvSpPr>
          <p:cNvPr id="15" name="Text Box 12"/>
          <p:cNvSpPr txBox="1">
            <a:spLocks noChangeArrowheads="1"/>
          </p:cNvSpPr>
          <p:nvPr/>
        </p:nvSpPr>
        <p:spPr bwMode="black">
          <a:xfrm>
            <a:off x="1163069" y="4924066"/>
            <a:ext cx="154391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dirty="0" smtClean="0"/>
              <a:t>步骤</a:t>
            </a:r>
            <a:r>
              <a:rPr lang="en-US" altLang="zh-CN" sz="2000" dirty="0" smtClean="0"/>
              <a:t>2</a:t>
            </a:r>
            <a:endParaRPr lang="en-US" altLang="zh-CN" sz="2000" b="1" dirty="0">
              <a:ea typeface="宋体" pitchFamily="2" charset="-122"/>
            </a:endParaRPr>
          </a:p>
        </p:txBody>
      </p:sp>
      <p:grpSp>
        <p:nvGrpSpPr>
          <p:cNvPr id="16" name="Group 6"/>
          <p:cNvGrpSpPr>
            <a:grpSpLocks/>
          </p:cNvGrpSpPr>
          <p:nvPr/>
        </p:nvGrpSpPr>
        <p:grpSpPr bwMode="auto">
          <a:xfrm>
            <a:off x="1859465" y="1671676"/>
            <a:ext cx="5955004" cy="1209775"/>
            <a:chOff x="4320" y="1152"/>
            <a:chExt cx="414" cy="402"/>
          </a:xfrm>
        </p:grpSpPr>
        <p:sp>
          <p:nvSpPr>
            <p:cNvPr id="17" name="AutoShape 7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8" name="Freeform 8"/>
            <p:cNvSpPr>
              <a:spLocks/>
            </p:cNvSpPr>
            <p:nvPr/>
          </p:nvSpPr>
          <p:spPr bwMode="ltGray">
            <a:xfrm>
              <a:off x="4325" y="1160"/>
              <a:ext cx="269" cy="236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2172671" y="1814898"/>
            <a:ext cx="53285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任务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1   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使用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Management Studio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在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Students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表上</a:t>
            </a:r>
            <a:r>
              <a:rPr lang="zh-CN" altLang="en-US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创建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触发器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Students_trigger1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，当执行</a:t>
            </a:r>
            <a:r>
              <a:rPr lang="en-US" altLang="zh-CN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INSERT</a:t>
            </a:r>
            <a:r>
              <a:rPr lang="zh-CN" altLang="en-US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操作时</a:t>
            </a:r>
            <a:r>
              <a: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，该触发器被触发。</a:t>
            </a:r>
            <a:endParaRPr lang="en-US" altLang="zh-CN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1">
  <a:themeElements>
    <a:clrScheme name="Default Design 2">
      <a:dk1>
        <a:srgbClr val="000000"/>
      </a:dk1>
      <a:lt1>
        <a:srgbClr val="FFFFFF"/>
      </a:lt1>
      <a:dk2>
        <a:srgbClr val="003399"/>
      </a:dk2>
      <a:lt2>
        <a:srgbClr val="C0C0C0"/>
      </a:lt2>
      <a:accent1>
        <a:srgbClr val="5E9CDA"/>
      </a:accent1>
      <a:accent2>
        <a:srgbClr val="93C052"/>
      </a:accent2>
      <a:accent3>
        <a:srgbClr val="FFFFFF"/>
      </a:accent3>
      <a:accent4>
        <a:srgbClr val="000000"/>
      </a:accent4>
      <a:accent5>
        <a:srgbClr val="B6CBEA"/>
      </a:accent5>
      <a:accent6>
        <a:srgbClr val="85AE49"/>
      </a:accent6>
      <a:hlink>
        <a:srgbClr val="FF9933"/>
      </a:hlink>
      <a:folHlink>
        <a:srgbClr val="855ADA"/>
      </a:folHlink>
    </a:clrScheme>
    <a:fontScheme name="沉稳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cene3d>
          <a:camera prst="orthographicFront"/>
          <a:lightRig rig="threePt" dir="t"/>
        </a:scene3d>
        <a:sp3d extrusionH="76200" contourW="12700">
          <a:extrusionClr>
            <a:schemeClr val="accent5">
              <a:lumMod val="25000"/>
            </a:schemeClr>
          </a:extrusionClr>
          <a:contourClr>
            <a:schemeClr val="bg1"/>
          </a:contourClr>
        </a:sp3d>
      </a:spPr>
      <a:bodyPr wrap="square">
        <a:spAutoFit/>
      </a:bodyPr>
      <a:lstStyle>
        <a:defPPr eaLnBrk="1" hangingPunct="1">
          <a:lnSpc>
            <a:spcPct val="90000"/>
          </a:lnSpc>
          <a:buFont typeface="Arial" pitchFamily="34" charset="0"/>
          <a:buNone/>
          <a:defRPr dirty="0">
            <a:solidFill>
              <a:srgbClr val="002060"/>
            </a:solidFill>
            <a:latin typeface="黑体" pitchFamily="49" charset="-122"/>
            <a:ea typeface="黑体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142288"/>
        </a:dk2>
        <a:lt2>
          <a:srgbClr val="C0C0C0"/>
        </a:lt2>
        <a:accent1>
          <a:srgbClr val="39998E"/>
        </a:accent1>
        <a:accent2>
          <a:srgbClr val="14CAEE"/>
        </a:accent2>
        <a:accent3>
          <a:srgbClr val="FFFFFF"/>
        </a:accent3>
        <a:accent4>
          <a:srgbClr val="000000"/>
        </a:accent4>
        <a:accent5>
          <a:srgbClr val="AECAC6"/>
        </a:accent5>
        <a:accent6>
          <a:srgbClr val="11B7D8"/>
        </a:accent6>
        <a:hlink>
          <a:srgbClr val="8963E9"/>
        </a:hlink>
        <a:folHlink>
          <a:srgbClr val="3067B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3399"/>
        </a:dk2>
        <a:lt2>
          <a:srgbClr val="C0C0C0"/>
        </a:lt2>
        <a:accent1>
          <a:srgbClr val="5E9CDA"/>
        </a:accent1>
        <a:accent2>
          <a:srgbClr val="93C052"/>
        </a:accent2>
        <a:accent3>
          <a:srgbClr val="FFFFFF"/>
        </a:accent3>
        <a:accent4>
          <a:srgbClr val="000000"/>
        </a:accent4>
        <a:accent5>
          <a:srgbClr val="B6CBEA"/>
        </a:accent5>
        <a:accent6>
          <a:srgbClr val="85AE49"/>
        </a:accent6>
        <a:hlink>
          <a:srgbClr val="FF9933"/>
        </a:hlink>
        <a:folHlink>
          <a:srgbClr val="855AD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124458"/>
        </a:dk2>
        <a:lt2>
          <a:srgbClr val="C0C0C0"/>
        </a:lt2>
        <a:accent1>
          <a:srgbClr val="98C13D"/>
        </a:accent1>
        <a:accent2>
          <a:srgbClr val="40BAD2"/>
        </a:accent2>
        <a:accent3>
          <a:srgbClr val="FFFFFF"/>
        </a:accent3>
        <a:accent4>
          <a:srgbClr val="000000"/>
        </a:accent4>
        <a:accent5>
          <a:srgbClr val="CADDAF"/>
        </a:accent5>
        <a:accent6>
          <a:srgbClr val="39A8BE"/>
        </a:accent6>
        <a:hlink>
          <a:srgbClr val="715EE6"/>
        </a:hlink>
        <a:folHlink>
          <a:srgbClr val="238DD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2895</TotalTime>
  <Words>3400</Words>
  <Application>Microsoft Office PowerPoint</Application>
  <PresentationFormat>全屏显示(4:3)</PresentationFormat>
  <Paragraphs>452</Paragraphs>
  <Slides>56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57" baseType="lpstr">
      <vt:lpstr>主题1</vt:lpstr>
      <vt:lpstr>学习情境11    建立触发器 </vt:lpstr>
      <vt:lpstr>情境描述</vt:lpstr>
      <vt:lpstr>技能目标</vt:lpstr>
      <vt:lpstr>学习情境划分</vt:lpstr>
      <vt:lpstr>学习子情境11.1    创建与学生管理有关的触发器</vt:lpstr>
      <vt:lpstr>技能目标</vt:lpstr>
      <vt:lpstr>工作任务</vt:lpstr>
      <vt:lpstr>任务实施</vt:lpstr>
      <vt:lpstr>任务1</vt:lpstr>
      <vt:lpstr>任务1（续）</vt:lpstr>
      <vt:lpstr>任务1（续）</vt:lpstr>
      <vt:lpstr>任务1（续）</vt:lpstr>
      <vt:lpstr>任务2   使用Management Studio删除触发器    Student_trigger1</vt:lpstr>
      <vt:lpstr>任务3</vt:lpstr>
      <vt:lpstr>任务3（续）</vt:lpstr>
      <vt:lpstr>任务3（续）</vt:lpstr>
      <vt:lpstr>任务3    (续)</vt:lpstr>
      <vt:lpstr>任务3    (续)</vt:lpstr>
      <vt:lpstr>任务4   使用T-SQL语句删除Student_trigger1触发器</vt:lpstr>
      <vt:lpstr>任务5</vt:lpstr>
      <vt:lpstr>任务5（续）</vt:lpstr>
      <vt:lpstr>任务5（续）</vt:lpstr>
      <vt:lpstr>任务5（续）</vt:lpstr>
      <vt:lpstr>学习子情境 11.2    创建与成绩管理有关的触发器</vt:lpstr>
      <vt:lpstr>技能目标</vt:lpstr>
      <vt:lpstr>工作任务</vt:lpstr>
      <vt:lpstr>任务实施</vt:lpstr>
      <vt:lpstr>任务实施</vt:lpstr>
      <vt:lpstr>任务1</vt:lpstr>
      <vt:lpstr>任务1     (续)</vt:lpstr>
      <vt:lpstr>任务1     (续)</vt:lpstr>
      <vt:lpstr>任务2  使用sp_rename命令将Sc_trigger1触发器重新命名为tr_sc</vt:lpstr>
      <vt:lpstr>  任务3      在Management Studio中修改触发器tr_sc</vt:lpstr>
      <vt:lpstr>任务4</vt:lpstr>
      <vt:lpstr>任务4</vt:lpstr>
      <vt:lpstr>任务4</vt:lpstr>
      <vt:lpstr>任务5  通过系统存储过程sp_helptrigger查看Students表中的触发器</vt:lpstr>
      <vt:lpstr>任务5（续）</vt:lpstr>
      <vt:lpstr>技能拓展</vt:lpstr>
      <vt:lpstr>任务6  通过系统存储过程sp_helptext查看Students表中的tr_sc触发器的定义文本</vt:lpstr>
      <vt:lpstr>任务7   通过系统存储过程sp_help查看触发器tr_sc的所有者和创建时间</vt:lpstr>
      <vt:lpstr>学习子情境 11.3     创建与课程管理有关的触发器</vt:lpstr>
      <vt:lpstr>技能目标</vt:lpstr>
      <vt:lpstr>工作任务</vt:lpstr>
      <vt:lpstr>任务实施</vt:lpstr>
      <vt:lpstr>任务1</vt:lpstr>
      <vt:lpstr>任务1（续）</vt:lpstr>
      <vt:lpstr>任务2</vt:lpstr>
      <vt:lpstr>任务2 （续）</vt:lpstr>
      <vt:lpstr>任务2  （续）</vt:lpstr>
      <vt:lpstr>任务2  （续）</vt:lpstr>
      <vt:lpstr>任务3</vt:lpstr>
      <vt:lpstr>任务3（续）</vt:lpstr>
      <vt:lpstr>任务3（续）</vt:lpstr>
      <vt:lpstr>习题</vt:lpstr>
      <vt:lpstr>习题</vt:lpstr>
    </vt:vector>
  </TitlesOfParts>
  <Company>Lenovo (Beijing) Limited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   关系数据库概述</dc:title>
  <dc:creator>Lenovo User</dc:creator>
  <cp:lastModifiedBy>admin</cp:lastModifiedBy>
  <cp:revision>389</cp:revision>
  <dcterms:created xsi:type="dcterms:W3CDTF">2007-10-24T11:33:37Z</dcterms:created>
  <dcterms:modified xsi:type="dcterms:W3CDTF">2012-08-26T09:19:38Z</dcterms:modified>
</cp:coreProperties>
</file>