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FE44B-A2F4-4E71-A38F-4262CC154603}" type="datetimeFigureOut">
              <a:rPr lang="en-US" smtClean="0"/>
              <a:t>3/5/2017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DC275E-AB88-42CA-829A-2AA663F865A0}" type="slidenum">
              <a:rPr lang="en-US" smtClean="0"/>
              <a:t>‹#›</a:t>
            </a:fld>
            <a:endParaRPr lang="en-US"/>
          </a:p>
        </p:txBody>
      </p:sp>
    </p:spTree>
    <p:extLst>
      <p:ext uri="{BB962C8B-B14F-4D97-AF65-F5344CB8AC3E}">
        <p14:creationId xmlns:p14="http://schemas.microsoft.com/office/powerpoint/2010/main" val="424408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3008" y="299120"/>
            <a:ext cx="7791400" cy="609600"/>
          </a:xfr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7427168" cy="5369024"/>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FC7F68F-61CA-4B08-8406-24BBE3FCC86A}" type="slidenum">
              <a:rPr lang="en-US" altLang="zh-CN">
                <a:solidFill>
                  <a:srgbClr val="000000"/>
                </a:solidFill>
              </a:rPr>
              <a:t>‹#›</a:t>
            </a:fld>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F76A655-8C75-45A6-A30A-4F2E1E307B34}" type="slidenum">
              <a:rPr lang="en-US" altLang="zh-CN">
                <a:solidFill>
                  <a:srgbClr val="000000"/>
                </a:solidFill>
              </a:rPr>
              <a:t>‹#›</a:t>
            </a:fld>
            <a:endParaRPr lang="en-US" altLang="zh-CN">
              <a:solidFill>
                <a:srgbClr val="000000"/>
              </a:solidFill>
            </a:endParaRPr>
          </a:p>
        </p:txBody>
      </p:sp>
      <p:sp>
        <p:nvSpPr>
          <p:cNvPr id="7" name="标题 1"/>
          <p:cNvSpPr>
            <a:spLocks noGrp="1"/>
          </p:cNvSpPr>
          <p:nvPr>
            <p:ph type="title"/>
          </p:nvPr>
        </p:nvSpPr>
        <p:spPr>
          <a:xfrm>
            <a:off x="1115616" y="332656"/>
            <a:ext cx="7320136" cy="609600"/>
          </a:xfrm>
        </p:spPr>
        <p:txBody>
          <a:bodyPr/>
          <a:lstStyle/>
          <a:p>
            <a:r>
              <a:rPr lang="zh-CN" altLang="en-US" dirty="0" smtClean="0"/>
              <a:t>单击此处编辑母版标题样式</a:t>
            </a:r>
            <a:endParaRPr lang="zh-CN" altLang="en-US" dirty="0"/>
          </a:p>
        </p:txBody>
      </p:sp>
      <p:sp>
        <p:nvSpPr>
          <p:cNvPr id="8" name="内容占位符 2"/>
          <p:cNvSpPr>
            <a:spLocks noGrp="1"/>
          </p:cNvSpPr>
          <p:nvPr>
            <p:ph idx="1"/>
          </p:nvPr>
        </p:nvSpPr>
        <p:spPr>
          <a:xfrm>
            <a:off x="830660" y="1137568"/>
            <a:ext cx="7643192" cy="5441032"/>
          </a:xfrm>
        </p:spPr>
        <p:txBody>
          <a:bodyPr/>
          <a:lstStyle>
            <a:lvl1pPr algn="just">
              <a:defRPr/>
            </a:lvl1pPr>
            <a:lvl2pPr algn="just">
              <a:defRPr/>
            </a:lvl2pPr>
            <a:lvl3pPr algn="just">
              <a:defRPr/>
            </a:lvl3pPr>
            <a:lvl4pPr algn="just">
              <a:defRPr/>
            </a:lvl4pPr>
            <a:lvl5pPr algn="just">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23528" y="1340768"/>
            <a:ext cx="849694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702978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stretch>
            <a:fillRect/>
          </a:stretch>
        </p:blipFill>
        <p:spPr>
          <a:xfrm>
            <a:off x="0" y="-53546"/>
            <a:ext cx="2190476" cy="1780952"/>
          </a:xfrm>
          <a:prstGeom prst="rect">
            <a:avLst/>
          </a:prstGeom>
        </p:spPr>
      </p:pic>
      <p:sp>
        <p:nvSpPr>
          <p:cNvPr id="1028" name="Rectangle 3"/>
          <p:cNvSpPr>
            <a:spLocks noGrp="1" noChangeArrowheads="1"/>
          </p:cNvSpPr>
          <p:nvPr>
            <p:ph type="body" idx="1"/>
          </p:nvPr>
        </p:nvSpPr>
        <p:spPr bwMode="auto">
          <a:xfrm>
            <a:off x="400000" y="1371600"/>
            <a:ext cx="7556376"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38175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fontAlgn="base">
              <a:spcBef>
                <a:spcPct val="0"/>
              </a:spcBef>
              <a:spcAft>
                <a:spcPct val="0"/>
              </a:spcAft>
              <a:defRPr/>
            </a:pPr>
            <a:fld id="{95749DF7-FDCA-4461-AAF9-88DC216206D5}" type="slidenum">
              <a:rPr lang="en-US" altLang="zh-CN">
                <a:solidFill>
                  <a:srgbClr val="000000"/>
                </a:solidFill>
              </a:rPr>
              <a:t>‹#›</a:t>
            </a:fld>
            <a:endParaRPr lang="en-US" altLang="zh-CN">
              <a:solidFill>
                <a:srgbClr val="000000"/>
              </a:solidFill>
            </a:endParaRPr>
          </a:p>
        </p:txBody>
      </p:sp>
      <p:sp>
        <p:nvSpPr>
          <p:cNvPr id="1034" name="Rectangle 2"/>
          <p:cNvSpPr>
            <a:spLocks noGrp="1" noChangeArrowheads="1"/>
          </p:cNvSpPr>
          <p:nvPr>
            <p:ph type="title"/>
          </p:nvPr>
        </p:nvSpPr>
        <p:spPr bwMode="auto">
          <a:xfrm>
            <a:off x="1295400" y="354227"/>
            <a:ext cx="7215336"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单击此处编辑母版标题样式</a:t>
            </a:r>
          </a:p>
        </p:txBody>
      </p:sp>
      <p:pic>
        <p:nvPicPr>
          <p:cNvPr id="1049" name="Picture 25" descr="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333864" y="6442075"/>
            <a:ext cx="2590800" cy="355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600" b="1">
          <a:solidFill>
            <a:srgbClr val="3366FF"/>
          </a:solidFill>
          <a:latin typeface="Arial" charset="0"/>
          <a:ea typeface="华文中宋" pitchFamily="2" charset="-122"/>
        </a:defRPr>
      </a:lvl2pPr>
      <a:lvl3pPr algn="l" rtl="0" eaLnBrk="0" fontAlgn="base" hangingPunct="0">
        <a:spcBef>
          <a:spcPct val="0"/>
        </a:spcBef>
        <a:spcAft>
          <a:spcPct val="0"/>
        </a:spcAft>
        <a:defRPr sz="2600" b="1">
          <a:solidFill>
            <a:srgbClr val="3366FF"/>
          </a:solidFill>
          <a:latin typeface="Arial" charset="0"/>
          <a:ea typeface="华文中宋" pitchFamily="2" charset="-122"/>
        </a:defRPr>
      </a:lvl3pPr>
      <a:lvl4pPr algn="l" rtl="0" eaLnBrk="0" fontAlgn="base" hangingPunct="0">
        <a:spcBef>
          <a:spcPct val="0"/>
        </a:spcBef>
        <a:spcAft>
          <a:spcPct val="0"/>
        </a:spcAft>
        <a:defRPr sz="2600" b="1">
          <a:solidFill>
            <a:srgbClr val="3366FF"/>
          </a:solidFill>
          <a:latin typeface="Arial" charset="0"/>
          <a:ea typeface="华文中宋" pitchFamily="2" charset="-122"/>
        </a:defRPr>
      </a:lvl4pPr>
      <a:lvl5pPr algn="l" rtl="0" eaLnBrk="0" fontAlgn="base" hangingPunct="0">
        <a:spcBef>
          <a:spcPct val="0"/>
        </a:spcBef>
        <a:spcAft>
          <a:spcPct val="0"/>
        </a:spcAft>
        <a:defRPr sz="2600" b="1">
          <a:solidFill>
            <a:srgbClr val="3366FF"/>
          </a:solidFill>
          <a:latin typeface="Arial" charset="0"/>
          <a:ea typeface="华文中宋" pitchFamily="2" charset="-122"/>
        </a:defRPr>
      </a:lvl5pPr>
      <a:lvl6pPr marL="457200" algn="l" rtl="0" fontAlgn="base">
        <a:spcBef>
          <a:spcPct val="0"/>
        </a:spcBef>
        <a:spcAft>
          <a:spcPct val="0"/>
        </a:spcAft>
        <a:defRPr sz="3200" b="1">
          <a:solidFill>
            <a:schemeClr val="tx2"/>
          </a:solidFill>
          <a:latin typeface="Arial" charset="0"/>
          <a:ea typeface="华文中宋" pitchFamily="2" charset="-122"/>
        </a:defRPr>
      </a:lvl6pPr>
      <a:lvl7pPr marL="914400" algn="l" rtl="0" fontAlgn="base">
        <a:spcBef>
          <a:spcPct val="0"/>
        </a:spcBef>
        <a:spcAft>
          <a:spcPct val="0"/>
        </a:spcAft>
        <a:defRPr sz="3200" b="1">
          <a:solidFill>
            <a:schemeClr val="tx2"/>
          </a:solidFill>
          <a:latin typeface="Arial" charset="0"/>
          <a:ea typeface="华文中宋" pitchFamily="2" charset="-122"/>
        </a:defRPr>
      </a:lvl7pPr>
      <a:lvl8pPr marL="1371600" algn="l" rtl="0" fontAlgn="base">
        <a:spcBef>
          <a:spcPct val="0"/>
        </a:spcBef>
        <a:spcAft>
          <a:spcPct val="0"/>
        </a:spcAft>
        <a:defRPr sz="3200" b="1">
          <a:solidFill>
            <a:schemeClr val="tx2"/>
          </a:solidFill>
          <a:latin typeface="Arial" charset="0"/>
          <a:ea typeface="华文中宋" pitchFamily="2" charset="-122"/>
        </a:defRPr>
      </a:lvl8pPr>
      <a:lvl9pPr marL="1828800" algn="l" rtl="0" fontAlgn="base">
        <a:spcBef>
          <a:spcPct val="0"/>
        </a:spcBef>
        <a:spcAft>
          <a:spcPct val="0"/>
        </a:spcAft>
        <a:defRPr sz="3200" b="1">
          <a:solidFill>
            <a:schemeClr val="tx2"/>
          </a:solidFill>
          <a:latin typeface="Arial" charset="0"/>
          <a:ea typeface="华文中宋" pitchFamily="2" charset="-122"/>
        </a:defRPr>
      </a:lvl9pPr>
    </p:titleStyle>
    <p:bodyStyle>
      <a:lvl1pPr marL="342900" indent="-342900" algn="l" rtl="0" eaLnBrk="0" fontAlgn="base" hangingPunct="0">
        <a:lnSpc>
          <a:spcPct val="135000"/>
        </a:lnSpc>
        <a:spcBef>
          <a:spcPct val="25000"/>
        </a:spcBef>
        <a:spcAft>
          <a:spcPct val="20000"/>
        </a:spcAft>
        <a:buFont typeface="Wingdings" pitchFamily="2" charset="2"/>
        <a:buChar char="Ø"/>
        <a:defRPr>
          <a:solidFill>
            <a:schemeClr val="tx1"/>
          </a:solidFill>
          <a:latin typeface="+mn-lt"/>
          <a:ea typeface="+mn-ea"/>
          <a:cs typeface="+mn-cs"/>
        </a:defRPr>
      </a:lvl1pPr>
      <a:lvl2pPr marL="742950" indent="-285750" algn="l" rtl="0" eaLnBrk="0" fontAlgn="base" hangingPunct="0">
        <a:lnSpc>
          <a:spcPct val="135000"/>
        </a:lnSpc>
        <a:spcBef>
          <a:spcPct val="25000"/>
        </a:spcBef>
        <a:spcAft>
          <a:spcPct val="20000"/>
        </a:spcAft>
        <a:buChar char="–"/>
        <a:defRPr>
          <a:solidFill>
            <a:schemeClr val="tx1"/>
          </a:solidFill>
          <a:latin typeface="+mn-lt"/>
          <a:ea typeface="+mn-ea"/>
        </a:defRPr>
      </a:lvl2pPr>
      <a:lvl3pPr marL="1143000" indent="-228600" algn="l" rtl="0" eaLnBrk="0" fontAlgn="base" hangingPunct="0">
        <a:lnSpc>
          <a:spcPct val="135000"/>
        </a:lnSpc>
        <a:spcBef>
          <a:spcPct val="25000"/>
        </a:spcBef>
        <a:spcAft>
          <a:spcPct val="20000"/>
        </a:spcAft>
        <a:buChar char="•"/>
        <a:defRPr>
          <a:solidFill>
            <a:schemeClr val="tx1"/>
          </a:solidFill>
          <a:latin typeface="+mn-lt"/>
          <a:ea typeface="+mn-ea"/>
        </a:defRPr>
      </a:lvl3pPr>
      <a:lvl4pPr marL="1600200" indent="-228600" algn="l" rtl="0" eaLnBrk="0" fontAlgn="base" hangingPunct="0">
        <a:lnSpc>
          <a:spcPct val="135000"/>
        </a:lnSpc>
        <a:spcBef>
          <a:spcPct val="25000"/>
        </a:spcBef>
        <a:spcAft>
          <a:spcPct val="20000"/>
        </a:spcAft>
        <a:buChar char="–"/>
        <a:defRPr>
          <a:solidFill>
            <a:schemeClr val="tx1"/>
          </a:solidFill>
          <a:latin typeface="+mn-lt"/>
          <a:ea typeface="+mn-ea"/>
        </a:defRPr>
      </a:lvl4pPr>
      <a:lvl5pPr marL="2057400" indent="-228600" algn="l" rtl="0" eaLnBrk="0" fontAlgn="base" hangingPunct="0">
        <a:lnSpc>
          <a:spcPct val="135000"/>
        </a:lnSpc>
        <a:spcBef>
          <a:spcPct val="25000"/>
        </a:spcBef>
        <a:spcAft>
          <a:spcPct val="20000"/>
        </a:spcAft>
        <a:buChar char="»"/>
        <a:defRPr>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 name="组合 5"/>
          <p:cNvGrpSpPr/>
          <p:nvPr userDrawn="1"/>
        </p:nvGrpSpPr>
        <p:grpSpPr>
          <a:xfrm>
            <a:off x="0" y="1"/>
            <a:ext cx="9144000" cy="1068464"/>
            <a:chOff x="0" y="1"/>
            <a:chExt cx="9144000" cy="106846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1639" y="15730"/>
              <a:ext cx="7812361" cy="1052735"/>
            </a:xfrm>
            <a:prstGeom prst="rect">
              <a:avLst/>
            </a:prstGeom>
          </p:spPr>
        </p:pic>
        <p:pic>
          <p:nvPicPr>
            <p:cNvPr id="11" name="Picture 2"/>
            <p:cNvPicPr>
              <a:picLocks noChangeAspect="1" noChangeArrowheads="1"/>
            </p:cNvPicPr>
            <p:nvPr/>
          </p:nvPicPr>
          <p:blipFill>
            <a:blip r:embed="rId4" cstate="print"/>
            <a:srcRect/>
            <a:stretch>
              <a:fillRect/>
            </a:stretch>
          </p:blipFill>
          <p:spPr bwMode="auto">
            <a:xfrm>
              <a:off x="0" y="1"/>
              <a:ext cx="1331640" cy="1052736"/>
            </a:xfrm>
            <a:prstGeom prst="rect">
              <a:avLst/>
            </a:prstGeom>
            <a:noFill/>
            <a:ln w="9525">
              <a:noFill/>
              <a:miter lim="800000"/>
              <a:headEnd/>
              <a:tailEnd/>
            </a:ln>
          </p:spPr>
        </p:pic>
      </p:grpSp>
      <p:sp>
        <p:nvSpPr>
          <p:cNvPr id="1026" name="Rectangle 5"/>
          <p:cNvSpPr>
            <a:spLocks noGrp="1" noChangeArrowheads="1"/>
          </p:cNvSpPr>
          <p:nvPr>
            <p:ph type="title"/>
          </p:nvPr>
        </p:nvSpPr>
        <p:spPr bwMode="auto">
          <a:xfrm>
            <a:off x="1331640" y="346300"/>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323850" y="1270000"/>
            <a:ext cx="828040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03287244"/>
      </p:ext>
    </p:extLst>
  </p:cSld>
  <p:clrMap bg1="lt1" tx1="dk1" bg2="lt2" tx2="dk2" accent1="accent1" accent2="accent2" accent3="accent3" accent4="accent4" accent5="accent5" accent6="accent6" hlink="hlink" folHlink="folHlink"/>
  <p:sldLayoutIdLst>
    <p:sldLayoutId id="2147483652" r:id="rId1"/>
  </p:sldLayoutIdLst>
  <p:txStyles>
    <p:titleStyle>
      <a:lvl1pPr algn="l" rtl="0" eaLnBrk="0" fontAlgn="base" hangingPunct="0">
        <a:spcBef>
          <a:spcPct val="0"/>
        </a:spcBef>
        <a:spcAft>
          <a:spcPct val="0"/>
        </a:spcAft>
        <a:defRPr sz="2300" b="1">
          <a:solidFill>
            <a:schemeClr val="bg1"/>
          </a:solidFill>
          <a:effectLst>
            <a:outerShdw blurRad="38100" dist="38100" dir="2700000" algn="tl">
              <a:srgbClr val="000000">
                <a:alpha val="43137"/>
              </a:srgbClr>
            </a:outerShdw>
          </a:effectLst>
          <a:latin typeface="华文细黑"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779" y="3759"/>
            <a:ext cx="9186544" cy="6854242"/>
            <a:chOff x="-14779" y="3759"/>
            <a:chExt cx="9186544" cy="6854242"/>
          </a:xfrm>
        </p:grpSpPr>
        <p:grpSp>
          <p:nvGrpSpPr>
            <p:cNvPr id="7" name="组合 6"/>
            <p:cNvGrpSpPr/>
            <p:nvPr/>
          </p:nvGrpSpPr>
          <p:grpSpPr>
            <a:xfrm>
              <a:off x="-14779" y="3759"/>
              <a:ext cx="9186544" cy="4793393"/>
              <a:chOff x="0" y="-1"/>
              <a:chExt cx="9144000" cy="6832687"/>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3268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581129"/>
                <a:ext cx="4176464" cy="165618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6254934"/>
                <a:ext cx="2088232" cy="50482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7017" y="4725144"/>
                <a:ext cx="942975" cy="936104"/>
              </a:xfrm>
              <a:prstGeom prst="rect">
                <a:avLst/>
              </a:prstGeom>
            </p:spPr>
          </p:pic>
        </p:gr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9" y="3217599"/>
              <a:ext cx="9171765" cy="3640402"/>
            </a:xfrm>
            <a:prstGeom prst="rect">
              <a:avLst/>
            </a:prstGeom>
          </p:spPr>
        </p:pic>
      </p:grpSp>
      <p:sp>
        <p:nvSpPr>
          <p:cNvPr id="8" name="Text Box 10"/>
          <p:cNvSpPr txBox="1">
            <a:spLocks noChangeArrowheads="1"/>
          </p:cNvSpPr>
          <p:nvPr/>
        </p:nvSpPr>
        <p:spPr bwMode="auto">
          <a:xfrm>
            <a:off x="222393" y="3573016"/>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第六章　海上运输货物保险条款</a:t>
            </a:r>
            <a:endParaRPr lang="zh-CN" altLang="zh-CN" sz="36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37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我国海洋运输货物保险附加险条款</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碰损、破碎险</a:t>
            </a:r>
            <a:r>
              <a:rPr lang="en-US" altLang="zh-CN" sz="2200" b="1" dirty="0">
                <a:latin typeface="楷体" panose="02010609060101010101" pitchFamily="49" charset="-122"/>
                <a:ea typeface="楷体" panose="02010609060101010101" pitchFamily="49" charset="-122"/>
              </a:rPr>
              <a:t>(Clash and Breakage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串味险</a:t>
            </a:r>
            <a:r>
              <a:rPr lang="en-US" altLang="zh-CN" sz="2200" b="1" dirty="0">
                <a:latin typeface="楷体" panose="02010609060101010101" pitchFamily="49" charset="-122"/>
                <a:ea typeface="楷体" panose="02010609060101010101" pitchFamily="49" charset="-122"/>
              </a:rPr>
              <a:t>(Taint of </a:t>
            </a:r>
            <a:r>
              <a:rPr lang="en-US" altLang="zh-CN" sz="2200" b="1" dirty="0" err="1">
                <a:latin typeface="楷体" panose="02010609060101010101" pitchFamily="49" charset="-122"/>
                <a:ea typeface="楷体" panose="02010609060101010101" pitchFamily="49" charset="-122"/>
              </a:rPr>
              <a:t>Odour</a:t>
            </a:r>
            <a:r>
              <a:rPr lang="en-US" altLang="zh-CN" sz="2200" b="1" dirty="0">
                <a:latin typeface="楷体" panose="02010609060101010101" pitchFamily="49" charset="-122"/>
                <a:ea typeface="楷体" panose="02010609060101010101" pitchFamily="49" charset="-122"/>
              </a:rPr>
              <a:t>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受潮受热险</a:t>
            </a:r>
            <a:r>
              <a:rPr lang="en-US" altLang="zh-CN" sz="2200" b="1" dirty="0">
                <a:latin typeface="楷体" panose="02010609060101010101" pitchFamily="49" charset="-122"/>
                <a:ea typeface="楷体" panose="02010609060101010101" pitchFamily="49" charset="-122"/>
              </a:rPr>
              <a:t>(Sweating and Heating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钩损险</a:t>
            </a:r>
            <a:r>
              <a:rPr lang="en-US" altLang="zh-CN" sz="2200" b="1" dirty="0">
                <a:latin typeface="楷体" panose="02010609060101010101" pitchFamily="49" charset="-122"/>
                <a:ea typeface="楷体" panose="02010609060101010101" pitchFamily="49" charset="-122"/>
              </a:rPr>
              <a:t>(Hook Damage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包装破裂险</a:t>
            </a:r>
            <a:r>
              <a:rPr lang="en-US" altLang="zh-CN" sz="2200" b="1" dirty="0">
                <a:latin typeface="楷体" panose="02010609060101010101" pitchFamily="49" charset="-122"/>
                <a:ea typeface="楷体" panose="02010609060101010101" pitchFamily="49" charset="-122"/>
              </a:rPr>
              <a:t>(Breakage of Packing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锈损险</a:t>
            </a:r>
            <a:r>
              <a:rPr lang="en-US" altLang="zh-CN" sz="2200" b="1" dirty="0">
                <a:latin typeface="楷体" panose="02010609060101010101" pitchFamily="49" charset="-122"/>
                <a:ea typeface="楷体" panose="02010609060101010101" pitchFamily="49" charset="-122"/>
              </a:rPr>
              <a:t>(Rust Clause)</a:t>
            </a:r>
            <a:endParaRPr lang="zh-CN"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2920941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我国海洋运输货物保险附加险条款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二、特别附加险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交货不到险</a:t>
            </a:r>
            <a:r>
              <a:rPr lang="en-US" altLang="zh-CN" sz="2200" b="1" dirty="0">
                <a:latin typeface="楷体" panose="02010609060101010101" pitchFamily="49" charset="-122"/>
                <a:ea typeface="楷体" panose="02010609060101010101" pitchFamily="49" charset="-122"/>
              </a:rPr>
              <a:t>(Failure to Deliver)</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进口关税险</a:t>
            </a:r>
            <a:r>
              <a:rPr lang="en-US" altLang="zh-CN" sz="2200" b="1" dirty="0">
                <a:latin typeface="楷体" panose="02010609060101010101" pitchFamily="49" charset="-122"/>
                <a:ea typeface="楷体" panose="02010609060101010101" pitchFamily="49" charset="-122"/>
              </a:rPr>
              <a:t>(Import Duty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舱面险</a:t>
            </a:r>
            <a:r>
              <a:rPr lang="en-US" altLang="zh-CN" sz="2200" b="1" dirty="0">
                <a:latin typeface="楷体" panose="02010609060101010101" pitchFamily="49" charset="-122"/>
                <a:ea typeface="楷体" panose="02010609060101010101" pitchFamily="49" charset="-122"/>
              </a:rPr>
              <a:t>(On Deck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拒收险</a:t>
            </a:r>
            <a:r>
              <a:rPr lang="en-US" altLang="zh-CN" sz="2200" b="1" dirty="0">
                <a:latin typeface="楷体" panose="02010609060101010101" pitchFamily="49" charset="-122"/>
                <a:ea typeface="楷体" panose="02010609060101010101" pitchFamily="49" charset="-122"/>
              </a:rPr>
              <a:t>(Rejection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黄曲霉素险</a:t>
            </a:r>
            <a:r>
              <a:rPr lang="en-US" altLang="zh-CN" sz="2200" b="1" dirty="0">
                <a:latin typeface="楷体" panose="02010609060101010101" pitchFamily="49" charset="-122"/>
                <a:ea typeface="楷体" panose="02010609060101010101" pitchFamily="49" charset="-122"/>
              </a:rPr>
              <a:t>(Aflatoxin Clause)</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出口货物到香港</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包括九龙在内</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或澳门存仓火险责任扩展条款</a:t>
            </a:r>
            <a:r>
              <a:rPr lang="en-US" altLang="zh-CN" sz="2200" b="1" dirty="0">
                <a:latin typeface="楷体" panose="02010609060101010101" pitchFamily="49" charset="-122"/>
                <a:ea typeface="楷体" panose="02010609060101010101" pitchFamily="49" charset="-122"/>
              </a:rPr>
              <a:t>(Fire Risk Extension Clause</a:t>
            </a:r>
            <a:r>
              <a:rPr lang="zh-CN" altLang="zh-CN" sz="2200" b="1" dirty="0">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For Storage of Cargo at Destination HongKong,Inc1uding </a:t>
            </a:r>
            <a:r>
              <a:rPr lang="en-US" altLang="zh-CN" sz="2200" b="1" dirty="0" err="1">
                <a:latin typeface="楷体" panose="02010609060101010101" pitchFamily="49" charset="-122"/>
                <a:ea typeface="楷体" panose="02010609060101010101" pitchFamily="49" charset="-122"/>
              </a:rPr>
              <a:t>Kowloon,or</a:t>
            </a:r>
            <a:r>
              <a:rPr lang="en-US" altLang="zh-CN" sz="2200" b="1" dirty="0">
                <a:latin typeface="楷体" panose="02010609060101010101" pitchFamily="49" charset="-122"/>
                <a:ea typeface="楷体" panose="02010609060101010101" pitchFamily="49" charset="-122"/>
              </a:rPr>
              <a:t> Macao,</a:t>
            </a:r>
            <a:r>
              <a:rPr lang="zh-CN" altLang="zh-CN" sz="2200" b="1" dirty="0">
                <a:latin typeface="楷体" panose="02010609060101010101" pitchFamily="49" charset="-122"/>
                <a:ea typeface="楷体" panose="02010609060101010101" pitchFamily="49" charset="-122"/>
              </a:rPr>
              <a:t>简称</a:t>
            </a:r>
            <a:r>
              <a:rPr lang="en-US" altLang="zh-CN" sz="2200" b="1" dirty="0">
                <a:latin typeface="楷体" panose="02010609060101010101" pitchFamily="49" charset="-122"/>
                <a:ea typeface="楷体" panose="02010609060101010101" pitchFamily="49" charset="-122"/>
              </a:rPr>
              <a:t>F.R.E.C)</a:t>
            </a:r>
            <a:endParaRPr lang="zh-CN"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199704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我国海洋运输货物保险附加险条款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三、特殊附加险条款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海洋运输货物战争险条款</a:t>
            </a:r>
            <a:r>
              <a:rPr lang="en-US" altLang="zh-CN" sz="2200" b="1" dirty="0">
                <a:latin typeface="楷体" panose="02010609060101010101" pitchFamily="49" charset="-122"/>
                <a:ea typeface="楷体" panose="02010609060101010101" pitchFamily="49" charset="-122"/>
              </a:rPr>
              <a:t>(War Risk)</a:t>
            </a:r>
            <a:endParaRPr lang="zh-CN" altLang="zh-CN" sz="2200" b="1" dirty="0">
              <a:latin typeface="楷体" panose="02010609060101010101" pitchFamily="49" charset="-122"/>
              <a:ea typeface="楷体" panose="02010609060101010101" pitchFamily="49" charset="-122"/>
            </a:endParaRPr>
          </a:p>
          <a:p>
            <a:r>
              <a:rPr lang="en-US" altLang="zh-CN" dirty="0"/>
              <a:t>1.</a:t>
            </a:r>
            <a:r>
              <a:rPr lang="zh-CN" altLang="zh-CN" dirty="0"/>
              <a:t>承保责任</a:t>
            </a:r>
          </a:p>
          <a:p>
            <a:r>
              <a:rPr lang="en-US" altLang="zh-CN" dirty="0"/>
              <a:t>2.</a:t>
            </a:r>
            <a:r>
              <a:rPr lang="zh-CN" altLang="zh-CN" dirty="0"/>
              <a:t>除外责任</a:t>
            </a:r>
          </a:p>
          <a:p>
            <a:r>
              <a:rPr lang="en-US" altLang="zh-CN" dirty="0"/>
              <a:t>3.</a:t>
            </a:r>
            <a:r>
              <a:rPr lang="zh-CN" altLang="zh-CN" dirty="0"/>
              <a:t>责任</a:t>
            </a:r>
            <a:r>
              <a:rPr lang="zh-CN" altLang="zh-CN" dirty="0" smtClean="0"/>
              <a:t>起讫</a:t>
            </a:r>
            <a:endParaRPr lang="en-US" altLang="zh-CN" dirty="0" smtClean="0"/>
          </a:p>
          <a:p>
            <a:endParaRPr lang="zh-CN" altLang="zh-CN" sz="9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海洋运输货物罢工险条款</a:t>
            </a:r>
            <a:r>
              <a:rPr lang="en-US" altLang="zh-CN" sz="2200" b="1" dirty="0">
                <a:latin typeface="楷体" panose="02010609060101010101" pitchFamily="49" charset="-122"/>
                <a:ea typeface="楷体" panose="02010609060101010101" pitchFamily="49" charset="-122"/>
              </a:rPr>
              <a:t>(Strikes Risk)</a:t>
            </a:r>
            <a:endParaRPr lang="zh-CN" altLang="zh-CN" sz="2200" b="1" dirty="0">
              <a:latin typeface="楷体" panose="02010609060101010101" pitchFamily="49" charset="-122"/>
              <a:ea typeface="楷体" panose="02010609060101010101" pitchFamily="49" charset="-122"/>
            </a:endParaRPr>
          </a:p>
          <a:p>
            <a:r>
              <a:rPr lang="en-US" altLang="zh-CN" dirty="0"/>
              <a:t>(1)</a:t>
            </a:r>
            <a:r>
              <a:rPr lang="zh-CN" altLang="zh-CN" dirty="0"/>
              <a:t>对被保险货物由于罢工者</a:t>
            </a:r>
            <a:r>
              <a:rPr lang="en-US" altLang="zh-CN" dirty="0"/>
              <a:t>,</a:t>
            </a:r>
            <a:r>
              <a:rPr lang="zh-CN" altLang="zh-CN" dirty="0"/>
              <a:t>被迫停工工人或参加工潮、暴动、民动、民众斗争的人员的行动</a:t>
            </a:r>
            <a:r>
              <a:rPr lang="en-US" altLang="zh-CN" dirty="0"/>
              <a:t>,</a:t>
            </a:r>
            <a:r>
              <a:rPr lang="zh-CN" altLang="zh-CN" dirty="0"/>
              <a:t>或任何人的恶意行为所造成的直接损失。</a:t>
            </a:r>
          </a:p>
          <a:p>
            <a:r>
              <a:rPr lang="en-US" altLang="zh-CN" dirty="0"/>
              <a:t>(2)</a:t>
            </a:r>
            <a:r>
              <a:rPr lang="zh-CN" altLang="zh-CN" dirty="0"/>
              <a:t>由于上述行为所引起的共同海损牺牲、分摊和救助费用。 </a:t>
            </a:r>
          </a:p>
          <a:p>
            <a:endParaRPr lang="zh-CN" altLang="en-US" dirty="0"/>
          </a:p>
        </p:txBody>
      </p:sp>
    </p:spTree>
    <p:extLst>
      <p:ext uri="{BB962C8B-B14F-4D97-AF65-F5344CB8AC3E}">
        <p14:creationId xmlns:p14="http://schemas.microsoft.com/office/powerpoint/2010/main" val="2335546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我国海洋运输货物保险专门险条款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一、海洋运输冷藏货物保险条款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责任起讫</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赔款的处理</a:t>
            </a:r>
          </a:p>
          <a:p>
            <a:endParaRPr lang="zh-CN" altLang="en-US" dirty="0"/>
          </a:p>
        </p:txBody>
      </p:sp>
    </p:spTree>
    <p:extLst>
      <p:ext uri="{BB962C8B-B14F-4D97-AF65-F5344CB8AC3E}">
        <p14:creationId xmlns:p14="http://schemas.microsoft.com/office/powerpoint/2010/main" val="4201246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我国海洋运输货物保险专门险条款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二、海洋运输散装桐油保险条款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责任范围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除外责任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责任起讫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特别约定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赔款的处理</a:t>
            </a:r>
            <a:endParaRPr lang="en-US"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108581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一、英国海上保险市场货物保险条款的沿革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)S.G.</a:t>
            </a:r>
            <a:r>
              <a:rPr lang="zh-CN" altLang="zh-CN" sz="2200" b="1" dirty="0">
                <a:latin typeface="楷体" panose="02010609060101010101" pitchFamily="49" charset="-122"/>
                <a:ea typeface="楷体" panose="02010609060101010101" pitchFamily="49" charset="-122"/>
              </a:rPr>
              <a:t>保险单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)1982</a:t>
            </a:r>
            <a:r>
              <a:rPr lang="zh-CN" altLang="zh-CN" sz="2200" b="1" dirty="0">
                <a:latin typeface="楷体" panose="02010609060101010101" pitchFamily="49" charset="-122"/>
                <a:ea typeface="楷体" panose="02010609060101010101" pitchFamily="49" charset="-122"/>
              </a:rPr>
              <a:t>年协会货物保险条款的产生及变化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)2009</a:t>
            </a:r>
            <a:r>
              <a:rPr lang="zh-CN" altLang="zh-CN" sz="2200" b="1" dirty="0">
                <a:latin typeface="楷体" panose="02010609060101010101" pitchFamily="49" charset="-122"/>
                <a:ea typeface="楷体" panose="02010609060101010101" pitchFamily="49" charset="-122"/>
              </a:rPr>
              <a:t>年协会货物保险条款修订</a:t>
            </a:r>
          </a:p>
          <a:p>
            <a:endParaRPr lang="zh-CN" altLang="zh-CN" dirty="0"/>
          </a:p>
          <a:p>
            <a:endParaRPr lang="zh-CN" altLang="en-US" dirty="0"/>
          </a:p>
        </p:txBody>
      </p:sp>
    </p:spTree>
    <p:extLst>
      <p:ext uri="{BB962C8B-B14F-4D97-AF65-F5344CB8AC3E}">
        <p14:creationId xmlns:p14="http://schemas.microsoft.com/office/powerpoint/2010/main" val="3426487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a:t>
            </a:r>
            <a:r>
              <a:rPr lang="en-US" altLang="zh-CN" sz="2600" b="1" dirty="0">
                <a:latin typeface="黑体" panose="02010609060101010101" pitchFamily="49" charset="-122"/>
                <a:ea typeface="黑体" panose="02010609060101010101" pitchFamily="49" charset="-122"/>
              </a:rPr>
              <a:t>2009</a:t>
            </a:r>
            <a:r>
              <a:rPr lang="zh-CN" altLang="zh-CN" sz="2600" b="1" dirty="0">
                <a:latin typeface="黑体" panose="02010609060101010101" pitchFamily="49" charset="-122"/>
                <a:ea typeface="黑体" panose="02010609060101010101" pitchFamily="49" charset="-122"/>
              </a:rPr>
              <a:t>年</a:t>
            </a:r>
            <a:r>
              <a:rPr lang="en-US" altLang="zh-CN" sz="2600" b="1" dirty="0">
                <a:latin typeface="黑体" panose="02010609060101010101" pitchFamily="49" charset="-122"/>
                <a:ea typeface="黑体" panose="02010609060101010101" pitchFamily="49" charset="-122"/>
              </a:rPr>
              <a:t>I.C.C. (A)</a:t>
            </a:r>
            <a:r>
              <a:rPr lang="zh-CN" altLang="zh-CN" sz="2600" b="1" dirty="0">
                <a:latin typeface="黑体" panose="02010609060101010101" pitchFamily="49" charset="-122"/>
                <a:ea typeface="黑体" panose="02010609060101010101" pitchFamily="49" charset="-122"/>
              </a:rPr>
              <a:t>条款的内容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承保风险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保险期间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索赔</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保险受益</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减少损失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避免迟延</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法律和惯例</a:t>
            </a:r>
          </a:p>
        </p:txBody>
      </p:sp>
    </p:spTree>
    <p:extLst>
      <p:ext uri="{BB962C8B-B14F-4D97-AF65-F5344CB8AC3E}">
        <p14:creationId xmlns:p14="http://schemas.microsoft.com/office/powerpoint/2010/main" val="3819085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a:t>
            </a:r>
            <a:r>
              <a:rPr lang="en-US" altLang="zh-CN" sz="2600" b="1" dirty="0">
                <a:latin typeface="黑体" panose="02010609060101010101" pitchFamily="49" charset="-122"/>
                <a:ea typeface="黑体" panose="02010609060101010101" pitchFamily="49" charset="-122"/>
              </a:rPr>
              <a:t>2009</a:t>
            </a:r>
            <a:r>
              <a:rPr lang="zh-CN" altLang="zh-CN" sz="2600" b="1" dirty="0">
                <a:latin typeface="黑体" panose="02010609060101010101" pitchFamily="49" charset="-122"/>
                <a:ea typeface="黑体" panose="02010609060101010101" pitchFamily="49" charset="-122"/>
              </a:rPr>
              <a:t>年</a:t>
            </a:r>
            <a:r>
              <a:rPr lang="en-US" altLang="zh-CN" sz="2600" b="1" dirty="0">
                <a:latin typeface="黑体" panose="02010609060101010101" pitchFamily="49" charset="-122"/>
                <a:ea typeface="黑体" panose="02010609060101010101" pitchFamily="49" charset="-122"/>
              </a:rPr>
              <a:t>I.C.C.(B)</a:t>
            </a:r>
            <a:r>
              <a:rPr lang="zh-CN" altLang="zh-CN" sz="2600" b="1" dirty="0">
                <a:latin typeface="黑体" panose="02010609060101010101" pitchFamily="49" charset="-122"/>
                <a:ea typeface="黑体" panose="02010609060101010101" pitchFamily="49" charset="-122"/>
              </a:rPr>
              <a:t>条款的内容</a:t>
            </a:r>
          </a:p>
          <a:p>
            <a:r>
              <a:rPr lang="en-US" altLang="zh-CN" dirty="0"/>
              <a:t>2009</a:t>
            </a:r>
            <a:r>
              <a:rPr lang="zh-CN" altLang="zh-CN" dirty="0"/>
              <a:t>年</a:t>
            </a:r>
            <a:r>
              <a:rPr lang="en-US" altLang="zh-CN" dirty="0"/>
              <a:t>I.C.C.(B)</a:t>
            </a:r>
            <a:r>
              <a:rPr lang="zh-CN" altLang="zh-CN" dirty="0"/>
              <a:t>条款的承保风险范围与</a:t>
            </a:r>
            <a:r>
              <a:rPr lang="en-US" altLang="zh-CN" dirty="0"/>
              <a:t>1982</a:t>
            </a:r>
            <a:r>
              <a:rPr lang="zh-CN" altLang="zh-CN" dirty="0"/>
              <a:t>年相同</a:t>
            </a:r>
            <a:r>
              <a:rPr lang="en-US" altLang="zh-CN" dirty="0"/>
              <a:t>,</a:t>
            </a:r>
            <a:r>
              <a:rPr lang="zh-CN" altLang="zh-CN" dirty="0"/>
              <a:t>取代了</a:t>
            </a:r>
            <a:r>
              <a:rPr lang="en-US" altLang="zh-CN" dirty="0"/>
              <a:t>1963</a:t>
            </a:r>
            <a:r>
              <a:rPr lang="zh-CN" altLang="zh-CN" dirty="0"/>
              <a:t>年旧条款的水渍险。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承保风险</a:t>
            </a:r>
          </a:p>
          <a:p>
            <a:r>
              <a:rPr lang="en-US" altLang="zh-CN" dirty="0"/>
              <a:t>1.</a:t>
            </a:r>
            <a:r>
              <a:rPr lang="zh-CN" altLang="zh-CN" dirty="0"/>
              <a:t>风险条款</a:t>
            </a:r>
          </a:p>
          <a:p>
            <a:r>
              <a:rPr lang="en-US" altLang="zh-CN" dirty="0"/>
              <a:t>2.</a:t>
            </a:r>
            <a:r>
              <a:rPr lang="zh-CN" altLang="zh-CN" dirty="0"/>
              <a:t>共同海损条款</a:t>
            </a:r>
          </a:p>
          <a:p>
            <a:r>
              <a:rPr lang="en-US" altLang="zh-CN" dirty="0"/>
              <a:t>3 .</a:t>
            </a:r>
            <a:r>
              <a:rPr lang="zh-CN" altLang="zh-CN" dirty="0"/>
              <a:t>“双方有责碰撞”</a:t>
            </a:r>
            <a:r>
              <a:rPr lang="zh-CN" altLang="zh-CN" dirty="0" smtClean="0"/>
              <a:t>条款</a:t>
            </a:r>
            <a:endParaRPr lang="zh-CN" altLang="zh-CN" dirty="0"/>
          </a:p>
        </p:txBody>
      </p:sp>
    </p:spTree>
    <p:extLst>
      <p:ext uri="{BB962C8B-B14F-4D97-AF65-F5344CB8AC3E}">
        <p14:creationId xmlns:p14="http://schemas.microsoft.com/office/powerpoint/2010/main" val="1860308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b="0"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除外责任</a:t>
            </a:r>
          </a:p>
          <a:p>
            <a:r>
              <a:rPr lang="en-US" altLang="zh-CN" dirty="0"/>
              <a:t>B</a:t>
            </a:r>
            <a:r>
              <a:rPr lang="zh-CN" altLang="zh-CN" dirty="0"/>
              <a:t>险的除外责任基本上与</a:t>
            </a:r>
            <a:r>
              <a:rPr lang="en-US" altLang="zh-CN" dirty="0"/>
              <a:t>A</a:t>
            </a:r>
            <a:r>
              <a:rPr lang="zh-CN" altLang="zh-CN" dirty="0"/>
              <a:t>险相同</a:t>
            </a:r>
            <a:r>
              <a:rPr lang="en-US" altLang="zh-CN" dirty="0"/>
              <a:t>,</a:t>
            </a:r>
            <a:r>
              <a:rPr lang="zh-CN" altLang="zh-CN" dirty="0"/>
              <a:t>只在两点上有区别。</a:t>
            </a:r>
          </a:p>
          <a:p>
            <a:r>
              <a:rPr lang="en-US" altLang="zh-CN" dirty="0"/>
              <a:t>(1)</a:t>
            </a:r>
            <a:r>
              <a:rPr lang="zh-CN" altLang="zh-CN" dirty="0"/>
              <a:t>在第</a:t>
            </a:r>
            <a:r>
              <a:rPr lang="en-US" altLang="zh-CN" dirty="0"/>
              <a:t>4</a:t>
            </a:r>
            <a:r>
              <a:rPr lang="zh-CN" altLang="zh-CN" dirty="0"/>
              <a:t>条一般除外责任中</a:t>
            </a:r>
            <a:r>
              <a:rPr lang="en-US" altLang="zh-CN" dirty="0"/>
              <a:t>,B</a:t>
            </a:r>
            <a:r>
              <a:rPr lang="zh-CN" altLang="zh-CN" dirty="0"/>
              <a:t>险增加了一条</a:t>
            </a:r>
            <a:r>
              <a:rPr lang="en-US" altLang="zh-CN" dirty="0"/>
              <a:t>:</a:t>
            </a:r>
            <a:r>
              <a:rPr lang="zh-CN" altLang="zh-CN" dirty="0"/>
              <a:t>“任何人的错误行为对保险标的或其组成部分的蓄意损害或蓄意毁坏”。</a:t>
            </a:r>
          </a:p>
          <a:p>
            <a:r>
              <a:rPr lang="en-US" altLang="zh-CN" dirty="0"/>
              <a:t>(2)</a:t>
            </a:r>
            <a:r>
              <a:rPr lang="zh-CN" altLang="zh-CN" dirty="0"/>
              <a:t>在战争除外责任中</a:t>
            </a:r>
            <a:r>
              <a:rPr lang="en-US" altLang="zh-CN" dirty="0"/>
              <a:t>,B</a:t>
            </a:r>
            <a:r>
              <a:rPr lang="zh-CN" altLang="zh-CN" dirty="0"/>
              <a:t>险规定</a:t>
            </a:r>
            <a:r>
              <a:rPr lang="en-US" altLang="zh-CN" dirty="0"/>
              <a:t>,</a:t>
            </a:r>
            <a:r>
              <a:rPr lang="zh-CN" altLang="zh-CN" dirty="0"/>
              <a:t>“捕获、扣押、扣留、拘禁或羁押和此种行为引起的后果或进行此种行为的企图”所造成的损失或费用不保</a:t>
            </a:r>
            <a:r>
              <a:rPr lang="en-US" altLang="zh-CN" dirty="0"/>
              <a:t>,</a:t>
            </a:r>
            <a:r>
              <a:rPr lang="zh-CN" altLang="zh-CN" dirty="0"/>
              <a:t>可见与</a:t>
            </a:r>
            <a:r>
              <a:rPr lang="en-US" altLang="zh-CN" dirty="0"/>
              <a:t>A</a:t>
            </a:r>
            <a:r>
              <a:rPr lang="zh-CN" altLang="zh-CN" dirty="0"/>
              <a:t>险不同的是</a:t>
            </a:r>
            <a:r>
              <a:rPr lang="en-US" altLang="zh-CN" dirty="0"/>
              <a:t>,B</a:t>
            </a:r>
            <a:r>
              <a:rPr lang="zh-CN" altLang="zh-CN" dirty="0"/>
              <a:t>险虽然条款中未把海盗风险作为除外</a:t>
            </a:r>
            <a:r>
              <a:rPr lang="en-US" altLang="zh-CN" dirty="0"/>
              <a:t>,</a:t>
            </a:r>
            <a:r>
              <a:rPr lang="zh-CN" altLang="zh-CN" dirty="0"/>
              <a:t>但由于</a:t>
            </a:r>
            <a:r>
              <a:rPr lang="en-US" altLang="zh-CN" dirty="0"/>
              <a:t>B</a:t>
            </a:r>
            <a:r>
              <a:rPr lang="zh-CN" altLang="zh-CN" dirty="0"/>
              <a:t>险是列明风险方式</a:t>
            </a:r>
            <a:r>
              <a:rPr lang="en-US" altLang="zh-CN" dirty="0"/>
              <a:t>,</a:t>
            </a:r>
            <a:r>
              <a:rPr lang="zh-CN" altLang="zh-CN" dirty="0"/>
              <a:t>承保风险中没有海盗风险</a:t>
            </a:r>
            <a:r>
              <a:rPr lang="en-US" altLang="zh-CN" dirty="0"/>
              <a:t>,</a:t>
            </a:r>
            <a:r>
              <a:rPr lang="zh-CN" altLang="zh-CN" dirty="0"/>
              <a:t>因而</a:t>
            </a:r>
            <a:r>
              <a:rPr lang="en-US" altLang="zh-CN" dirty="0"/>
              <a:t>B</a:t>
            </a:r>
            <a:r>
              <a:rPr lang="zh-CN" altLang="zh-CN" dirty="0"/>
              <a:t>险是不承保海盗风险的</a:t>
            </a:r>
            <a:r>
              <a:rPr lang="zh-CN" altLang="zh-CN" dirty="0" smtClean="0"/>
              <a:t>。</a:t>
            </a:r>
            <a:endParaRPr lang="zh-CN" altLang="zh-CN" dirty="0"/>
          </a:p>
        </p:txBody>
      </p:sp>
    </p:spTree>
    <p:extLst>
      <p:ext uri="{BB962C8B-B14F-4D97-AF65-F5344CB8AC3E}">
        <p14:creationId xmlns:p14="http://schemas.microsoft.com/office/powerpoint/2010/main" val="2398796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dirty="0"/>
          </a:p>
        </p:txBody>
      </p:sp>
      <p:sp>
        <p:nvSpPr>
          <p:cNvPr id="3" name="内容占位符 2"/>
          <p:cNvSpPr>
            <a:spLocks noGrp="1"/>
          </p:cNvSpPr>
          <p:nvPr>
            <p:ph idx="1"/>
          </p:nvPr>
        </p:nvSpPr>
        <p:spPr/>
        <p:txBody>
          <a:bodyPr/>
          <a:lstStyle/>
          <a:p>
            <a:pPr marL="0" indent="0">
              <a:lnSpc>
                <a:spcPct val="114000"/>
              </a:lnSpc>
              <a:buNone/>
            </a:pPr>
            <a:r>
              <a:rPr lang="zh-CN" altLang="zh-CN" sz="2600" b="1" dirty="0">
                <a:latin typeface="黑体" panose="02010609060101010101" pitchFamily="49" charset="-122"/>
                <a:ea typeface="黑体" panose="02010609060101010101" pitchFamily="49" charset="-122"/>
              </a:rPr>
              <a:t>四、</a:t>
            </a:r>
            <a:r>
              <a:rPr lang="en-US" altLang="zh-CN" sz="2600" b="1" dirty="0">
                <a:latin typeface="黑体" panose="02010609060101010101" pitchFamily="49" charset="-122"/>
                <a:ea typeface="黑体" panose="02010609060101010101" pitchFamily="49" charset="-122"/>
              </a:rPr>
              <a:t>2009</a:t>
            </a:r>
            <a:r>
              <a:rPr lang="zh-CN" altLang="zh-CN" sz="2600" b="1" dirty="0">
                <a:latin typeface="黑体" panose="02010609060101010101" pitchFamily="49" charset="-122"/>
                <a:ea typeface="黑体" panose="02010609060101010101" pitchFamily="49" charset="-122"/>
              </a:rPr>
              <a:t>年</a:t>
            </a:r>
            <a:r>
              <a:rPr lang="en-US" altLang="zh-CN" sz="2600" b="1" dirty="0">
                <a:latin typeface="黑体" panose="02010609060101010101" pitchFamily="49" charset="-122"/>
                <a:ea typeface="黑体" panose="02010609060101010101" pitchFamily="49" charset="-122"/>
              </a:rPr>
              <a:t>I.C.C.(C)</a:t>
            </a:r>
            <a:r>
              <a:rPr lang="zh-CN" altLang="zh-CN" sz="2600" b="1" dirty="0">
                <a:latin typeface="黑体" panose="02010609060101010101" pitchFamily="49" charset="-122"/>
                <a:ea typeface="黑体" panose="02010609060101010101" pitchFamily="49" charset="-122"/>
              </a:rPr>
              <a:t>条款的内容</a:t>
            </a:r>
          </a:p>
          <a:p>
            <a:pPr>
              <a:lnSpc>
                <a:spcPct val="114000"/>
              </a:lnSpc>
            </a:pPr>
            <a:r>
              <a:rPr lang="en-US" altLang="zh-CN" dirty="0" smtClean="0"/>
              <a:t>I.C.C</a:t>
            </a:r>
            <a:r>
              <a:rPr lang="en-US" altLang="zh-CN" dirty="0"/>
              <a:t>.(C)</a:t>
            </a:r>
            <a:r>
              <a:rPr lang="zh-CN" altLang="zh-CN" dirty="0"/>
              <a:t>条款承保风险如下</a:t>
            </a:r>
            <a:r>
              <a:rPr lang="en-US" altLang="zh-CN" dirty="0"/>
              <a:t>:</a:t>
            </a:r>
            <a:endParaRPr lang="zh-CN" altLang="zh-CN" dirty="0"/>
          </a:p>
          <a:p>
            <a:pPr>
              <a:lnSpc>
                <a:spcPct val="114000"/>
              </a:lnSpc>
            </a:pPr>
            <a:r>
              <a:rPr lang="zh-CN" altLang="zh-CN" dirty="0"/>
              <a:t>“风险条款</a:t>
            </a:r>
          </a:p>
          <a:p>
            <a:pPr>
              <a:lnSpc>
                <a:spcPct val="114000"/>
              </a:lnSpc>
            </a:pPr>
            <a:r>
              <a:rPr lang="zh-CN" altLang="zh-CN" dirty="0"/>
              <a:t>本保险承保</a:t>
            </a:r>
            <a:r>
              <a:rPr lang="en-US" altLang="zh-CN" dirty="0"/>
              <a:t>,</a:t>
            </a:r>
            <a:r>
              <a:rPr lang="zh-CN" altLang="zh-CN" dirty="0"/>
              <a:t>除下列第</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7</a:t>
            </a:r>
            <a:r>
              <a:rPr lang="zh-CN" altLang="zh-CN" dirty="0"/>
              <a:t>条</a:t>
            </a:r>
            <a:r>
              <a:rPr lang="en-US" altLang="zh-CN" dirty="0"/>
              <a:t>(</a:t>
            </a:r>
            <a:r>
              <a:rPr lang="zh-CN" altLang="zh-CN" dirty="0"/>
              <a:t>除外责任</a:t>
            </a:r>
            <a:r>
              <a:rPr lang="en-US" altLang="zh-CN" dirty="0"/>
              <a:t>)</a:t>
            </a:r>
            <a:r>
              <a:rPr lang="zh-CN" altLang="zh-CN" dirty="0"/>
              <a:t>规定者外的</a:t>
            </a:r>
            <a:r>
              <a:rPr lang="en-US" altLang="zh-CN" dirty="0"/>
              <a:t>,</a:t>
            </a:r>
            <a:endParaRPr lang="zh-CN" altLang="zh-CN" dirty="0"/>
          </a:p>
          <a:p>
            <a:pPr>
              <a:lnSpc>
                <a:spcPct val="114000"/>
              </a:lnSpc>
            </a:pPr>
            <a:r>
              <a:rPr lang="en-US" altLang="zh-CN" dirty="0"/>
              <a:t>1.1 </a:t>
            </a:r>
            <a:r>
              <a:rPr lang="zh-CN" altLang="zh-CN" dirty="0"/>
              <a:t>保险标的的损失或损害</a:t>
            </a:r>
            <a:r>
              <a:rPr lang="en-US" altLang="zh-CN" dirty="0"/>
              <a:t>,</a:t>
            </a:r>
            <a:r>
              <a:rPr lang="zh-CN" altLang="zh-CN" dirty="0"/>
              <a:t>若可合理归因于</a:t>
            </a:r>
            <a:r>
              <a:rPr lang="en-US" altLang="zh-CN" dirty="0"/>
              <a:t>:</a:t>
            </a:r>
            <a:endParaRPr lang="zh-CN" altLang="zh-CN" dirty="0"/>
          </a:p>
          <a:p>
            <a:pPr>
              <a:lnSpc>
                <a:spcPct val="114000"/>
              </a:lnSpc>
            </a:pPr>
            <a:r>
              <a:rPr lang="en-US" altLang="zh-CN" dirty="0"/>
              <a:t>1.1.1 </a:t>
            </a:r>
            <a:r>
              <a:rPr lang="zh-CN" altLang="zh-CN" dirty="0"/>
              <a:t>火灾或爆炸</a:t>
            </a:r>
            <a:r>
              <a:rPr lang="en-US" altLang="zh-CN" dirty="0"/>
              <a:t>;</a:t>
            </a:r>
            <a:endParaRPr lang="zh-CN" altLang="zh-CN" dirty="0"/>
          </a:p>
          <a:p>
            <a:pPr>
              <a:lnSpc>
                <a:spcPct val="114000"/>
              </a:lnSpc>
            </a:pPr>
            <a:r>
              <a:rPr lang="en-US" altLang="zh-CN" dirty="0"/>
              <a:t>1.1.2 </a:t>
            </a:r>
            <a:r>
              <a:rPr lang="zh-CN" altLang="zh-CN" dirty="0"/>
              <a:t>船舶或驳船搁浅、触礁、沉没或倾覆</a:t>
            </a:r>
            <a:r>
              <a:rPr lang="en-US" altLang="zh-CN" dirty="0"/>
              <a:t>;</a:t>
            </a:r>
            <a:endParaRPr lang="zh-CN" altLang="zh-CN" dirty="0"/>
          </a:p>
          <a:p>
            <a:pPr>
              <a:lnSpc>
                <a:spcPct val="114000"/>
              </a:lnSpc>
            </a:pPr>
            <a:r>
              <a:rPr lang="en-US" altLang="zh-CN" dirty="0"/>
              <a:t>1.1.3 </a:t>
            </a:r>
            <a:r>
              <a:rPr lang="zh-CN" altLang="zh-CN" dirty="0"/>
              <a:t>陆上运输工具倾覆或出轨</a:t>
            </a:r>
            <a:r>
              <a:rPr lang="en-US" altLang="zh-CN" dirty="0"/>
              <a:t>;</a:t>
            </a:r>
            <a:endParaRPr lang="zh-CN" altLang="zh-CN" dirty="0"/>
          </a:p>
          <a:p>
            <a:pPr>
              <a:lnSpc>
                <a:spcPct val="114000"/>
              </a:lnSpc>
            </a:pPr>
            <a:r>
              <a:rPr lang="en-US" altLang="zh-CN" dirty="0"/>
              <a:t>1.1.4 </a:t>
            </a:r>
            <a:r>
              <a:rPr lang="zh-CN" altLang="zh-CN" dirty="0"/>
              <a:t>船舶、驳船或运输工具与水以外的外部物体发生碰撞或接触</a:t>
            </a:r>
            <a:r>
              <a:rPr lang="en-US" altLang="zh-CN" dirty="0"/>
              <a:t>;</a:t>
            </a:r>
            <a:endParaRPr lang="zh-CN" altLang="zh-CN" dirty="0"/>
          </a:p>
          <a:p>
            <a:pPr>
              <a:lnSpc>
                <a:spcPct val="114000"/>
              </a:lnSpc>
            </a:pPr>
            <a:r>
              <a:rPr lang="en-US" altLang="zh-CN" dirty="0"/>
              <a:t>1.1.5 </a:t>
            </a:r>
            <a:r>
              <a:rPr lang="zh-CN" altLang="zh-CN" dirty="0"/>
              <a:t>在避难港卸货。</a:t>
            </a:r>
          </a:p>
          <a:p>
            <a:pPr>
              <a:lnSpc>
                <a:spcPct val="114000"/>
              </a:lnSpc>
            </a:pPr>
            <a:r>
              <a:rPr lang="en-US" altLang="zh-CN" dirty="0"/>
              <a:t>1.2 </a:t>
            </a:r>
            <a:r>
              <a:rPr lang="zh-CN" altLang="zh-CN" dirty="0"/>
              <a:t>因下列原因造成的保险标的的损失或损害</a:t>
            </a:r>
            <a:r>
              <a:rPr lang="en-US" altLang="zh-CN" dirty="0"/>
              <a:t>:</a:t>
            </a:r>
            <a:endParaRPr lang="zh-CN" altLang="zh-CN" dirty="0"/>
          </a:p>
          <a:p>
            <a:pPr>
              <a:lnSpc>
                <a:spcPct val="114000"/>
              </a:lnSpc>
            </a:pPr>
            <a:r>
              <a:rPr lang="en-US" altLang="zh-CN" dirty="0"/>
              <a:t>1.2.1 </a:t>
            </a:r>
            <a:r>
              <a:rPr lang="zh-CN" altLang="zh-CN" dirty="0"/>
              <a:t>共同海损牺牲</a:t>
            </a:r>
            <a:r>
              <a:rPr lang="en-US" altLang="zh-CN" dirty="0"/>
              <a:t>;</a:t>
            </a:r>
            <a:endParaRPr lang="zh-CN" altLang="zh-CN" dirty="0"/>
          </a:p>
          <a:p>
            <a:pPr>
              <a:lnSpc>
                <a:spcPct val="114000"/>
              </a:lnSpc>
            </a:pPr>
            <a:r>
              <a:rPr lang="en-US" altLang="zh-CN" dirty="0"/>
              <a:t>1.2.2 </a:t>
            </a:r>
            <a:r>
              <a:rPr lang="zh-CN" altLang="zh-CN" dirty="0"/>
              <a:t>抛弃。</a:t>
            </a:r>
            <a:r>
              <a:rPr lang="zh-CN" altLang="zh-CN" dirty="0" smtClean="0"/>
              <a:t>”</a:t>
            </a:r>
            <a:endParaRPr lang="zh-CN" altLang="zh-CN" dirty="0"/>
          </a:p>
        </p:txBody>
      </p:sp>
    </p:spTree>
    <p:extLst>
      <p:ext uri="{BB962C8B-B14F-4D97-AF65-F5344CB8AC3E}">
        <p14:creationId xmlns:p14="http://schemas.microsoft.com/office/powerpoint/2010/main" val="305000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94718" y="346299"/>
            <a:ext cx="7497762" cy="706437"/>
          </a:xfrm>
        </p:spPr>
        <p:txBody>
          <a:bodyPr/>
          <a:lstStyle/>
          <a:p>
            <a:r>
              <a:rPr lang="zh-CN" altLang="en-US" dirty="0" smtClean="0"/>
              <a:t>                                目     录</a:t>
            </a:r>
            <a:endParaRPr lang="zh-CN" altLang="en-US" dirty="0"/>
          </a:p>
        </p:txBody>
      </p:sp>
      <p:grpSp>
        <p:nvGrpSpPr>
          <p:cNvPr id="2" name="组合 1"/>
          <p:cNvGrpSpPr/>
          <p:nvPr/>
        </p:nvGrpSpPr>
        <p:grpSpPr>
          <a:xfrm>
            <a:off x="1553344" y="2349500"/>
            <a:ext cx="6042992" cy="3062136"/>
            <a:chOff x="2057400" y="2349500"/>
            <a:chExt cx="6042992" cy="3062136"/>
          </a:xfrm>
        </p:grpSpPr>
        <p:grpSp>
          <p:nvGrpSpPr>
            <p:cNvPr id="19" name="组合 18"/>
            <p:cNvGrpSpPr/>
            <p:nvPr/>
          </p:nvGrpSpPr>
          <p:grpSpPr>
            <a:xfrm>
              <a:off x="2057400" y="2349500"/>
              <a:ext cx="6042992" cy="2238527"/>
              <a:chOff x="2057400" y="2349500"/>
              <a:chExt cx="6042992" cy="2238527"/>
            </a:xfrm>
          </p:grpSpPr>
          <p:sp>
            <p:nvSpPr>
              <p:cNvPr id="5" name="Line 6"/>
              <p:cNvSpPr>
                <a:spLocks noChangeShapeType="1"/>
              </p:cNvSpPr>
              <p:nvPr/>
            </p:nvSpPr>
            <p:spPr bwMode="gray">
              <a:xfrm>
                <a:off x="2362200" y="2905125"/>
                <a:ext cx="5738192" cy="26942"/>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6" name="Rectangle 7"/>
              <p:cNvSpPr>
                <a:spLocks noChangeArrowheads="1"/>
              </p:cNvSpPr>
              <p:nvPr/>
            </p:nvSpPr>
            <p:spPr bwMode="gray">
              <a:xfrm rot="3419336">
                <a:off x="2078037" y="2328863"/>
                <a:ext cx="479425" cy="520700"/>
              </a:xfrm>
              <a:prstGeom prst="rect">
                <a:avLst/>
              </a:prstGeom>
              <a:gradFill rotWithShape="1">
                <a:gsLst>
                  <a:gs pos="0">
                    <a:schemeClr val="accent1"/>
                  </a:gs>
                  <a:gs pos="100000">
                    <a:srgbClr val="2C5353"/>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rot="10800000" vert="eaVert" wrap="none" anchor="ctr">
                <a:flatTx/>
              </a:bodyPr>
              <a:lstStyle/>
              <a:p>
                <a:pPr>
                  <a:defRPr/>
                </a:pPr>
                <a:endParaRPr lang="zh-CN" altLang="en-US" b="1">
                  <a:solidFill>
                    <a:srgbClr val="000000"/>
                  </a:solidFill>
                </a:endParaRPr>
              </a:p>
            </p:txBody>
          </p:sp>
          <p:sp>
            <p:nvSpPr>
              <p:cNvPr id="7" name="Text Box 8"/>
              <p:cNvSpPr txBox="1">
                <a:spLocks noChangeArrowheads="1"/>
              </p:cNvSpPr>
              <p:nvPr/>
            </p:nvSpPr>
            <p:spPr bwMode="gray">
              <a:xfrm>
                <a:off x="2987674" y="2416175"/>
                <a:ext cx="49687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我国海洋运输货物保险基本险条款</a:t>
                </a:r>
                <a:endParaRPr lang="en-US" altLang="zh-CN" sz="2400" b="1" dirty="0">
                  <a:solidFill>
                    <a:srgbClr val="000000"/>
                  </a:solidFill>
                  <a:cs typeface="Arial" pitchFamily="34" charset="0"/>
                </a:endParaRPr>
              </a:p>
            </p:txBody>
          </p:sp>
          <p:sp>
            <p:nvSpPr>
              <p:cNvPr id="8" name="Text Box 9"/>
              <p:cNvSpPr txBox="1">
                <a:spLocks noChangeArrowheads="1"/>
              </p:cNvSpPr>
              <p:nvPr/>
            </p:nvSpPr>
            <p:spPr bwMode="gray">
              <a:xfrm>
                <a:off x="2133600" y="23717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1</a:t>
                </a:r>
              </a:p>
            </p:txBody>
          </p:sp>
          <p:sp>
            <p:nvSpPr>
              <p:cNvPr id="9" name="Line 10"/>
              <p:cNvSpPr>
                <a:spLocks noChangeShapeType="1"/>
              </p:cNvSpPr>
              <p:nvPr/>
            </p:nvSpPr>
            <p:spPr bwMode="gray">
              <a:xfrm>
                <a:off x="2362200" y="3743325"/>
                <a:ext cx="5738192" cy="33444"/>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0" name="Rectangle 11"/>
              <p:cNvSpPr>
                <a:spLocks noChangeArrowheads="1"/>
              </p:cNvSpPr>
              <p:nvPr/>
            </p:nvSpPr>
            <p:spPr bwMode="gray">
              <a:xfrm rot="3419336">
                <a:off x="2078037" y="3167063"/>
                <a:ext cx="479425" cy="520700"/>
              </a:xfrm>
              <a:prstGeom prst="rect">
                <a:avLst/>
              </a:prstGeom>
              <a:gradFill rotWithShape="1">
                <a:gsLst>
                  <a:gs pos="0">
                    <a:schemeClr val="accent2"/>
                  </a:gs>
                  <a:gs pos="100000">
                    <a:srgbClr val="6A4509"/>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rot="10800000" vert="eaVert" wrap="none" anchor="ctr">
                <a:flatTx/>
              </a:bodyPr>
              <a:lstStyle/>
              <a:p>
                <a:pPr>
                  <a:defRPr/>
                </a:pPr>
                <a:endParaRPr lang="zh-CN" altLang="en-US" b="1">
                  <a:solidFill>
                    <a:srgbClr val="000000"/>
                  </a:solidFill>
                </a:endParaRPr>
              </a:p>
            </p:txBody>
          </p:sp>
          <p:sp>
            <p:nvSpPr>
              <p:cNvPr id="11" name="Text Box 12"/>
              <p:cNvSpPr txBox="1">
                <a:spLocks noChangeArrowheads="1"/>
              </p:cNvSpPr>
              <p:nvPr/>
            </p:nvSpPr>
            <p:spPr bwMode="gray">
              <a:xfrm>
                <a:off x="2133600" y="32099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2</a:t>
                </a:r>
              </a:p>
            </p:txBody>
          </p:sp>
          <p:sp>
            <p:nvSpPr>
              <p:cNvPr id="12" name="Line 13"/>
              <p:cNvSpPr>
                <a:spLocks noChangeShapeType="1"/>
              </p:cNvSpPr>
              <p:nvPr/>
            </p:nvSpPr>
            <p:spPr bwMode="gray">
              <a:xfrm>
                <a:off x="2363788" y="4579938"/>
                <a:ext cx="5736604" cy="8089"/>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3" name="Rectangle 14"/>
              <p:cNvSpPr>
                <a:spLocks noChangeArrowheads="1"/>
              </p:cNvSpPr>
              <p:nvPr/>
            </p:nvSpPr>
            <p:spPr bwMode="gray">
              <a:xfrm rot="3419336">
                <a:off x="2078037" y="4005263"/>
                <a:ext cx="479425" cy="520700"/>
              </a:xfrm>
              <a:prstGeom prst="rect">
                <a:avLst/>
              </a:prstGeom>
              <a:gradFill rotWithShape="1">
                <a:gsLst>
                  <a:gs pos="0">
                    <a:schemeClr val="hlink"/>
                  </a:gs>
                  <a:gs pos="100000">
                    <a:srgbClr val="334422"/>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rot="10800000" vert="eaVert" wrap="none" anchor="ctr">
                <a:flatTx/>
              </a:bodyPr>
              <a:lstStyle/>
              <a:p>
                <a:pPr>
                  <a:defRPr/>
                </a:pPr>
                <a:endParaRPr lang="zh-CN" altLang="en-US" b="1">
                  <a:solidFill>
                    <a:srgbClr val="000000"/>
                  </a:solidFill>
                </a:endParaRPr>
              </a:p>
            </p:txBody>
          </p:sp>
          <p:sp>
            <p:nvSpPr>
              <p:cNvPr id="14" name="Text Box 15"/>
              <p:cNvSpPr txBox="1">
                <a:spLocks noChangeArrowheads="1"/>
              </p:cNvSpPr>
              <p:nvPr/>
            </p:nvSpPr>
            <p:spPr bwMode="gray">
              <a:xfrm>
                <a:off x="2133600" y="404812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3</a:t>
                </a:r>
              </a:p>
            </p:txBody>
          </p:sp>
          <p:sp>
            <p:nvSpPr>
              <p:cNvPr id="15" name="Text Box 19"/>
              <p:cNvSpPr txBox="1">
                <a:spLocks noChangeArrowheads="1"/>
              </p:cNvSpPr>
              <p:nvPr/>
            </p:nvSpPr>
            <p:spPr bwMode="gray">
              <a:xfrm>
                <a:off x="2987675" y="3278188"/>
                <a:ext cx="4824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我国海洋运输货物保险附加险条款</a:t>
                </a:r>
                <a:endParaRPr lang="zh-CN" altLang="zh-CN" sz="2400" b="1" dirty="0">
                  <a:solidFill>
                    <a:srgbClr val="000000"/>
                  </a:solidFill>
                </a:endParaRPr>
              </a:p>
            </p:txBody>
          </p:sp>
          <p:sp>
            <p:nvSpPr>
              <p:cNvPr id="16" name="Text Box 20"/>
              <p:cNvSpPr txBox="1">
                <a:spLocks noChangeArrowheads="1"/>
              </p:cNvSpPr>
              <p:nvPr/>
            </p:nvSpPr>
            <p:spPr bwMode="gray">
              <a:xfrm>
                <a:off x="2987675" y="4117975"/>
                <a:ext cx="51127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我国海洋运输货物保险专门险条款</a:t>
                </a:r>
                <a:endParaRPr lang="zh-CN" altLang="en-US" sz="2400" b="1" dirty="0">
                  <a:solidFill>
                    <a:srgbClr val="000000"/>
                  </a:solidFill>
                </a:endParaRPr>
              </a:p>
            </p:txBody>
          </p:sp>
        </p:grpSp>
        <p:sp>
          <p:nvSpPr>
            <p:cNvPr id="17" name="Line 3"/>
            <p:cNvSpPr>
              <a:spLocks noChangeShapeType="1"/>
            </p:cNvSpPr>
            <p:nvPr/>
          </p:nvSpPr>
          <p:spPr bwMode="gray">
            <a:xfrm>
              <a:off x="2362200" y="5402560"/>
              <a:ext cx="5738192" cy="9076"/>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b="1">
                <a:solidFill>
                  <a:srgbClr val="000000"/>
                </a:solidFill>
              </a:endParaRPr>
            </a:p>
          </p:txBody>
        </p:sp>
        <p:sp>
          <p:nvSpPr>
            <p:cNvPr id="18" name="Rectangle 4"/>
            <p:cNvSpPr>
              <a:spLocks noChangeArrowheads="1"/>
            </p:cNvSpPr>
            <p:nvPr/>
          </p:nvSpPr>
          <p:spPr bwMode="gray">
            <a:xfrm rot="3419336">
              <a:off x="2078037" y="4842020"/>
              <a:ext cx="479425" cy="520700"/>
            </a:xfrm>
            <a:prstGeom prst="rect">
              <a:avLst/>
            </a:prstGeom>
            <a:gradFill rotWithShape="1">
              <a:gsLst>
                <a:gs pos="0">
                  <a:schemeClr val="folHlink"/>
                </a:gs>
                <a:gs pos="100000">
                  <a:srgbClr val="434E51"/>
                </a:gs>
              </a:gsLst>
              <a:lin ang="5400000" scaled="1"/>
            </a:gradFill>
            <a:ln w="9525">
              <a:miter lim="800000"/>
              <a:headEnd/>
              <a:tailEnd/>
            </a:ln>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rot="10800000" vert="eaVert" wrap="none" anchor="ctr">
              <a:flatTx/>
            </a:bodyPr>
            <a:lstStyle/>
            <a:p>
              <a:pPr>
                <a:defRPr/>
              </a:pPr>
              <a:endParaRPr lang="zh-CN" altLang="en-US" b="1">
                <a:solidFill>
                  <a:srgbClr val="000000"/>
                </a:solidFill>
              </a:endParaRPr>
            </a:p>
          </p:txBody>
        </p:sp>
        <p:sp>
          <p:nvSpPr>
            <p:cNvPr id="20" name="Text Box 5"/>
            <p:cNvSpPr txBox="1">
              <a:spLocks noChangeArrowheads="1"/>
            </p:cNvSpPr>
            <p:nvPr/>
          </p:nvSpPr>
          <p:spPr bwMode="gray">
            <a:xfrm>
              <a:off x="2133600" y="486916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400" b="1">
                  <a:solidFill>
                    <a:srgbClr val="FFFFFF"/>
                  </a:solidFill>
                  <a:cs typeface="Arial" pitchFamily="34" charset="0"/>
                </a:rPr>
                <a:t>4</a:t>
              </a:r>
            </a:p>
          </p:txBody>
        </p:sp>
        <p:sp>
          <p:nvSpPr>
            <p:cNvPr id="21" name="Text Box 21"/>
            <p:cNvSpPr txBox="1">
              <a:spLocks noChangeArrowheads="1"/>
            </p:cNvSpPr>
            <p:nvPr/>
          </p:nvSpPr>
          <p:spPr bwMode="gray">
            <a:xfrm>
              <a:off x="2987674" y="4942185"/>
              <a:ext cx="5112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400" b="1" dirty="0">
                  <a:solidFill>
                    <a:srgbClr val="000000"/>
                  </a:solidFill>
                  <a:latin typeface="NEU-BZ-S92"/>
                  <a:ea typeface="方正书宋_GBK"/>
                  <a:cs typeface="Times New Roman" panose="02020603050405020304" pitchFamily="18" charset="0"/>
                </a:rPr>
                <a:t>伦敦保险人协会货物保险条款</a:t>
              </a:r>
              <a:endParaRPr lang="zh-CN" altLang="en-US" sz="2400" b="1" dirty="0">
                <a:solidFill>
                  <a:srgbClr val="000000"/>
                </a:solidFill>
              </a:endParaRPr>
            </a:p>
          </p:txBody>
        </p:sp>
      </p:grpSp>
    </p:spTree>
    <p:extLst>
      <p:ext uri="{BB962C8B-B14F-4D97-AF65-F5344CB8AC3E}">
        <p14:creationId xmlns:p14="http://schemas.microsoft.com/office/powerpoint/2010/main" val="19787805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伦敦保险人协会货物保险条款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a:t>
            </a:r>
            <a:r>
              <a:rPr lang="en-US" altLang="zh-CN" sz="2600" b="1" dirty="0">
                <a:latin typeface="黑体" panose="02010609060101010101" pitchFamily="49" charset="-122"/>
                <a:ea typeface="黑体" panose="02010609060101010101" pitchFamily="49" charset="-122"/>
              </a:rPr>
              <a:t>2009</a:t>
            </a:r>
            <a:r>
              <a:rPr lang="zh-CN" altLang="zh-CN" sz="2600" b="1" dirty="0">
                <a:latin typeface="黑体" panose="02010609060101010101" pitchFamily="49" charset="-122"/>
                <a:ea typeface="黑体" panose="02010609060101010101" pitchFamily="49" charset="-122"/>
              </a:rPr>
              <a:t>年协会货物战争险条款和协会货物罢工险条款</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协会货物战争险条款</a:t>
            </a:r>
          </a:p>
          <a:p>
            <a:r>
              <a:rPr lang="en-US" altLang="zh-CN" dirty="0"/>
              <a:t>1.</a:t>
            </a:r>
            <a:r>
              <a:rPr lang="zh-CN" altLang="zh-CN" dirty="0"/>
              <a:t>承保范围</a:t>
            </a:r>
          </a:p>
          <a:p>
            <a:r>
              <a:rPr lang="en-US" altLang="zh-CN" dirty="0"/>
              <a:t>2.</a:t>
            </a:r>
            <a:r>
              <a:rPr lang="zh-CN" altLang="zh-CN" dirty="0"/>
              <a:t>除外责任</a:t>
            </a:r>
          </a:p>
          <a:p>
            <a:r>
              <a:rPr lang="en-US" altLang="zh-CN" dirty="0"/>
              <a:t>3.</a:t>
            </a:r>
            <a:r>
              <a:rPr lang="zh-CN" altLang="zh-CN" dirty="0"/>
              <a:t>保险</a:t>
            </a:r>
            <a:r>
              <a:rPr lang="zh-CN" altLang="zh-CN" dirty="0" smtClean="0"/>
              <a:t>期限</a:t>
            </a:r>
            <a:endParaRPr lang="en-US" altLang="zh-CN" dirty="0" smtClean="0"/>
          </a:p>
          <a:p>
            <a:endParaRPr lang="zh-CN" altLang="zh-CN" sz="9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)2009</a:t>
            </a:r>
            <a:r>
              <a:rPr lang="zh-CN" altLang="zh-CN" sz="2200" b="1" dirty="0">
                <a:latin typeface="楷体" panose="02010609060101010101" pitchFamily="49" charset="-122"/>
                <a:ea typeface="楷体" panose="02010609060101010101" pitchFamily="49" charset="-122"/>
              </a:rPr>
              <a:t>年协会货物罢工险条款</a:t>
            </a:r>
          </a:p>
          <a:p>
            <a:r>
              <a:rPr lang="en-US" altLang="zh-CN" dirty="0"/>
              <a:t>1.</a:t>
            </a:r>
            <a:r>
              <a:rPr lang="zh-CN" altLang="zh-CN" dirty="0"/>
              <a:t>风险条款</a:t>
            </a:r>
          </a:p>
          <a:p>
            <a:r>
              <a:rPr lang="en-US" altLang="zh-CN" dirty="0"/>
              <a:t>2.</a:t>
            </a:r>
            <a:r>
              <a:rPr lang="zh-CN" altLang="zh-CN" dirty="0"/>
              <a:t>共同海损条款</a:t>
            </a:r>
          </a:p>
          <a:p>
            <a:r>
              <a:rPr lang="en-US" altLang="zh-CN" dirty="0"/>
              <a:t>3.</a:t>
            </a:r>
            <a:r>
              <a:rPr lang="zh-CN" altLang="zh-CN" dirty="0"/>
              <a:t>除外责任</a:t>
            </a:r>
          </a:p>
          <a:p>
            <a:endParaRPr lang="zh-CN" altLang="en-US" b="1" dirty="0"/>
          </a:p>
        </p:txBody>
      </p:sp>
    </p:spTree>
    <p:extLst>
      <p:ext uri="{BB962C8B-B14F-4D97-AF65-F5344CB8AC3E}">
        <p14:creationId xmlns:p14="http://schemas.microsoft.com/office/powerpoint/2010/main" val="2005812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一、海洋运输货物保险基本险责任范围</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平安险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水渍险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一切险</a:t>
            </a:r>
          </a:p>
          <a:p>
            <a:endParaRPr lang="zh-CN" altLang="en-US" dirty="0"/>
          </a:p>
        </p:txBody>
      </p:sp>
    </p:spTree>
    <p:extLst>
      <p:ext uri="{BB962C8B-B14F-4D97-AF65-F5344CB8AC3E}">
        <p14:creationId xmlns:p14="http://schemas.microsoft.com/office/powerpoint/2010/main" val="1910208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二、除外责任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被保险人的故意行为或过失所造成的损失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属于发货人责任所引起的损失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在保险责任开始前</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被保险货物已存在的品质不良或数量短差所造成的损失</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保险货物的自然损耗、本质缺陷、特性以及市价跌落、运输延迟所引起的损失或费用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海洋运输货物战争险条款和货物运输罢工险条款规定的责任范围和除外责任</a:t>
            </a:r>
          </a:p>
          <a:p>
            <a:endParaRPr lang="zh-CN" altLang="en-US" dirty="0"/>
          </a:p>
        </p:txBody>
      </p:sp>
    </p:spTree>
    <p:extLst>
      <p:ext uri="{BB962C8B-B14F-4D97-AF65-F5344CB8AC3E}">
        <p14:creationId xmlns:p14="http://schemas.microsoft.com/office/powerpoint/2010/main" val="81247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三、责任起讫</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保险责任的开始</a:t>
            </a:r>
          </a:p>
          <a:p>
            <a:r>
              <a:rPr lang="zh-CN" altLang="zh-CN" dirty="0"/>
              <a:t>保险人对于被保险货物所承担的保险责任</a:t>
            </a:r>
            <a:r>
              <a:rPr lang="en-US" altLang="zh-CN" dirty="0"/>
              <a:t>,</a:t>
            </a:r>
            <a:r>
              <a:rPr lang="zh-CN" altLang="zh-CN" dirty="0"/>
              <a:t>从货物运离保险单所载明的起运地仓库或储存处所开始运输时生效</a:t>
            </a:r>
            <a:r>
              <a:rPr lang="en-US" altLang="zh-CN" dirty="0"/>
              <a:t>,</a:t>
            </a:r>
            <a:r>
              <a:rPr lang="zh-CN" altLang="zh-CN" dirty="0"/>
              <a:t>包括正常运送过程中的海上、陆上、内河和驳船运输在内</a:t>
            </a:r>
            <a:r>
              <a:rPr lang="en-US" altLang="zh-CN" dirty="0"/>
              <a:t>,</a:t>
            </a:r>
            <a:r>
              <a:rPr lang="zh-CN" altLang="zh-CN" dirty="0"/>
              <a:t>保险责任持续有效</a:t>
            </a:r>
            <a:r>
              <a:rPr lang="zh-CN" altLang="zh-CN" dirty="0" smtClean="0"/>
              <a:t>。</a:t>
            </a:r>
            <a:endParaRPr lang="en-US" altLang="zh-CN" dirty="0" smtClean="0"/>
          </a:p>
          <a:p>
            <a:endParaRPr lang="zh-CN" altLang="zh-CN" sz="600" dirty="0"/>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保险责任的终止</a:t>
            </a:r>
          </a:p>
          <a:p>
            <a:r>
              <a:rPr lang="en-US" altLang="zh-CN" dirty="0"/>
              <a:t>1.</a:t>
            </a:r>
            <a:r>
              <a:rPr lang="zh-CN" altLang="zh-CN" dirty="0"/>
              <a:t>正常运输情况</a:t>
            </a:r>
          </a:p>
          <a:p>
            <a:r>
              <a:rPr lang="en-US" altLang="zh-CN" dirty="0"/>
              <a:t>2.</a:t>
            </a:r>
            <a:r>
              <a:rPr lang="zh-CN" altLang="zh-CN" dirty="0"/>
              <a:t>非正常运输情况</a:t>
            </a:r>
          </a:p>
          <a:p>
            <a:r>
              <a:rPr lang="en-US" altLang="zh-CN" dirty="0"/>
              <a:t>3.</a:t>
            </a:r>
            <a:r>
              <a:rPr lang="zh-CN" altLang="zh-CN" dirty="0"/>
              <a:t>贸易术语对保险期间“仓至仓”条款的影响</a:t>
            </a:r>
          </a:p>
          <a:p>
            <a:endParaRPr lang="zh-CN" altLang="en-US" dirty="0"/>
          </a:p>
        </p:txBody>
      </p:sp>
    </p:spTree>
    <p:extLst>
      <p:ext uri="{BB962C8B-B14F-4D97-AF65-F5344CB8AC3E}">
        <p14:creationId xmlns:p14="http://schemas.microsoft.com/office/powerpoint/2010/main" val="3931822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四、被保险人的义务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及时提货的义务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施救义务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风险变更的通知义务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提供索赔单证的义务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被保险人在获悉有关运输契约中“船舶互撞责任”条款的实际责任后</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应及时通知保险人</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否则</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保险人对有关损失不负赔偿责任</a:t>
            </a:r>
          </a:p>
          <a:p>
            <a:endParaRPr lang="zh-CN" altLang="en-US" dirty="0"/>
          </a:p>
        </p:txBody>
      </p:sp>
    </p:spTree>
    <p:extLst>
      <p:ext uri="{BB962C8B-B14F-4D97-AF65-F5344CB8AC3E}">
        <p14:creationId xmlns:p14="http://schemas.microsoft.com/office/powerpoint/2010/main" val="3469218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五、赔偿处理</a:t>
            </a:r>
          </a:p>
          <a:p>
            <a:r>
              <a:rPr lang="zh-CN" altLang="zh-CN" dirty="0"/>
              <a:t>保险人收到被保险人的赔偿请求后</a:t>
            </a:r>
            <a:r>
              <a:rPr lang="en-US" altLang="zh-CN" dirty="0"/>
              <a:t>,</a:t>
            </a:r>
            <a:r>
              <a:rPr lang="zh-CN" altLang="zh-CN" dirty="0"/>
              <a:t>应当及时就是否属于保险责任作出核定</a:t>
            </a:r>
            <a:r>
              <a:rPr lang="en-US" altLang="zh-CN" dirty="0"/>
              <a:t>,</a:t>
            </a:r>
            <a:r>
              <a:rPr lang="zh-CN" altLang="zh-CN" dirty="0"/>
              <a:t>并将核定结果通知被保险人。情况复杂的</a:t>
            </a:r>
            <a:r>
              <a:rPr lang="en-US" altLang="zh-CN" dirty="0"/>
              <a:t>,</a:t>
            </a:r>
            <a:r>
              <a:rPr lang="zh-CN" altLang="zh-CN" dirty="0"/>
              <a:t>保险人在收到被保险人的赔偿请求并提供理赔所需资料后</a:t>
            </a:r>
            <a:r>
              <a:rPr lang="en-US" altLang="zh-CN" dirty="0"/>
              <a:t>30</a:t>
            </a:r>
            <a:r>
              <a:rPr lang="zh-CN" altLang="zh-CN" dirty="0"/>
              <a:t>日内未能核定保险责任的</a:t>
            </a:r>
            <a:r>
              <a:rPr lang="en-US" altLang="zh-CN" dirty="0"/>
              <a:t>,</a:t>
            </a:r>
            <a:r>
              <a:rPr lang="zh-CN" altLang="zh-CN" dirty="0"/>
              <a:t>保险人与被保险人根据实际情形商议合理期间</a:t>
            </a:r>
            <a:r>
              <a:rPr lang="en-US" altLang="zh-CN" dirty="0"/>
              <a:t>,</a:t>
            </a:r>
            <a:r>
              <a:rPr lang="zh-CN" altLang="zh-CN" dirty="0"/>
              <a:t>保险人在商定的期间内作出核定结果并通知</a:t>
            </a:r>
            <a:r>
              <a:rPr lang="zh-CN" altLang="zh-CN" dirty="0" smtClean="0"/>
              <a:t>被保险人。</a:t>
            </a:r>
            <a:endParaRPr lang="en-US" altLang="zh-CN" dirty="0" smtClean="0"/>
          </a:p>
          <a:p>
            <a:r>
              <a:rPr lang="zh-CN" altLang="zh-CN" dirty="0" smtClean="0"/>
              <a:t>对</a:t>
            </a:r>
            <a:r>
              <a:rPr lang="zh-CN" altLang="zh-CN" dirty="0"/>
              <a:t>属于保险责任的</a:t>
            </a:r>
            <a:r>
              <a:rPr lang="en-US" altLang="zh-CN" dirty="0"/>
              <a:t>,</a:t>
            </a:r>
            <a:r>
              <a:rPr lang="zh-CN" altLang="zh-CN" dirty="0"/>
              <a:t>在与被保险人达成有关赔偿金额的协议后</a:t>
            </a:r>
            <a:r>
              <a:rPr lang="en-US" altLang="zh-CN" dirty="0"/>
              <a:t>10</a:t>
            </a:r>
            <a:r>
              <a:rPr lang="zh-CN" altLang="zh-CN" dirty="0"/>
              <a:t>日内</a:t>
            </a:r>
            <a:r>
              <a:rPr lang="en-US" altLang="zh-CN" dirty="0"/>
              <a:t>,</a:t>
            </a:r>
            <a:r>
              <a:rPr lang="zh-CN" altLang="zh-CN" dirty="0"/>
              <a:t>履行赔偿义务。</a:t>
            </a:r>
          </a:p>
          <a:p>
            <a:endParaRPr lang="zh-CN" altLang="en-US" dirty="0"/>
          </a:p>
        </p:txBody>
      </p:sp>
    </p:spTree>
    <p:extLst>
      <p:ext uri="{BB962C8B-B14F-4D97-AF65-F5344CB8AC3E}">
        <p14:creationId xmlns:p14="http://schemas.microsoft.com/office/powerpoint/2010/main" val="1113326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我国海洋运输货物保险基本险条款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六、索赔期限</a:t>
            </a:r>
          </a:p>
          <a:p>
            <a:r>
              <a:rPr lang="zh-CN" altLang="zh-CN" dirty="0"/>
              <a:t>索赔期限又称索赔时效</a:t>
            </a:r>
            <a:r>
              <a:rPr lang="en-US" altLang="zh-CN" dirty="0"/>
              <a:t>,</a:t>
            </a:r>
            <a:r>
              <a:rPr lang="zh-CN" altLang="zh-CN" dirty="0"/>
              <a:t>是被保险货物发生保险责任范围内的风险与损失时</a:t>
            </a:r>
            <a:r>
              <a:rPr lang="en-US" altLang="zh-CN" dirty="0"/>
              <a:t>,</a:t>
            </a:r>
            <a:r>
              <a:rPr lang="zh-CN" altLang="zh-CN" dirty="0"/>
              <a:t>被保险人向保险人提出索赔的有效期限</a:t>
            </a:r>
            <a:r>
              <a:rPr lang="zh-CN" altLang="zh-CN" dirty="0" smtClean="0"/>
              <a:t>。</a:t>
            </a:r>
            <a:endParaRPr lang="en-US" altLang="zh-CN" dirty="0" smtClean="0"/>
          </a:p>
          <a:p>
            <a:r>
              <a:rPr lang="zh-CN" altLang="zh-CN" dirty="0" smtClean="0"/>
              <a:t>本</a:t>
            </a:r>
            <a:r>
              <a:rPr lang="zh-CN" altLang="zh-CN" dirty="0"/>
              <a:t>保险索赔时效</a:t>
            </a:r>
            <a:r>
              <a:rPr lang="en-US" altLang="zh-CN" dirty="0"/>
              <a:t>,</a:t>
            </a:r>
            <a:r>
              <a:rPr lang="zh-CN" altLang="zh-CN" dirty="0"/>
              <a:t>从保险事故发生之日起算</a:t>
            </a:r>
            <a:r>
              <a:rPr lang="en-US" altLang="zh-CN" dirty="0"/>
              <a:t>,</a:t>
            </a:r>
            <a:r>
              <a:rPr lang="zh-CN" altLang="zh-CN" dirty="0"/>
              <a:t>最多不超过</a:t>
            </a:r>
            <a:r>
              <a:rPr lang="en-US" altLang="zh-CN" dirty="0"/>
              <a:t>2</a:t>
            </a:r>
            <a:r>
              <a:rPr lang="zh-CN" altLang="zh-CN" dirty="0"/>
              <a:t>年。</a:t>
            </a:r>
          </a:p>
          <a:p>
            <a:endParaRPr lang="zh-CN" altLang="en-US" dirty="0"/>
          </a:p>
        </p:txBody>
      </p:sp>
    </p:spTree>
    <p:extLst>
      <p:ext uri="{BB962C8B-B14F-4D97-AF65-F5344CB8AC3E}">
        <p14:creationId xmlns:p14="http://schemas.microsoft.com/office/powerpoint/2010/main" val="1304800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我国海洋运输货物保险附加险条款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一、一般附加险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偷窃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提货不着险</a:t>
            </a:r>
            <a:r>
              <a:rPr lang="en-US" altLang="zh-CN" sz="2200" b="1" dirty="0">
                <a:latin typeface="楷体" panose="02010609060101010101" pitchFamily="49" charset="-122"/>
                <a:ea typeface="楷体" panose="02010609060101010101" pitchFamily="49" charset="-122"/>
              </a:rPr>
              <a:t>(</a:t>
            </a:r>
            <a:r>
              <a:rPr lang="en-US" altLang="zh-CN" sz="2200" b="1" dirty="0" err="1">
                <a:latin typeface="楷体" panose="02010609060101010101" pitchFamily="49" charset="-122"/>
                <a:ea typeface="楷体" panose="02010609060101010101" pitchFamily="49" charset="-122"/>
              </a:rPr>
              <a:t>Theft,Pilferage</a:t>
            </a:r>
            <a:r>
              <a:rPr lang="en-US" altLang="zh-CN" sz="2200" b="1" dirty="0">
                <a:latin typeface="楷体" panose="02010609060101010101" pitchFamily="49" charset="-122"/>
                <a:ea typeface="楷体" panose="02010609060101010101" pitchFamily="49" charset="-122"/>
              </a:rPr>
              <a:t> and Non􀆼</a:t>
            </a:r>
            <a:r>
              <a:rPr lang="en-US" altLang="zh-CN" sz="2200" b="1" dirty="0" err="1">
                <a:latin typeface="楷体" panose="02010609060101010101" pitchFamily="49" charset="-122"/>
                <a:ea typeface="楷体" panose="02010609060101010101" pitchFamily="49" charset="-122"/>
              </a:rPr>
              <a:t>Delivery,T.P.N.D</a:t>
            </a:r>
            <a:r>
              <a:rPr lang="en-US" altLang="zh-CN" sz="2200" b="1" dirty="0">
                <a:latin typeface="楷体" panose="02010609060101010101" pitchFamily="49" charset="-122"/>
                <a:ea typeface="楷体" panose="02010609060101010101" pitchFamily="49" charset="-122"/>
              </a:rPr>
              <a:t>.)</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淡水雨淋险</a:t>
            </a:r>
            <a:r>
              <a:rPr lang="en-US" altLang="zh-CN" sz="2200" b="1" dirty="0">
                <a:latin typeface="楷体" panose="02010609060101010101" pitchFamily="49" charset="-122"/>
                <a:ea typeface="楷体" panose="02010609060101010101" pitchFamily="49" charset="-122"/>
              </a:rPr>
              <a:t>(Fresh Water and/or Rain Damage </a:t>
            </a:r>
            <a:r>
              <a:rPr lang="en-US" altLang="zh-CN" sz="2200" b="1" dirty="0" err="1">
                <a:latin typeface="楷体" panose="02010609060101010101" pitchFamily="49" charset="-122"/>
                <a:ea typeface="楷体" panose="02010609060101010101" pitchFamily="49" charset="-122"/>
              </a:rPr>
              <a:t>Clause,F.W.R.D</a:t>
            </a:r>
            <a:r>
              <a:rPr lang="en-US" altLang="zh-CN" sz="2200" b="1" dirty="0">
                <a:latin typeface="楷体" panose="02010609060101010101" pitchFamily="49" charset="-122"/>
                <a:ea typeface="楷体" panose="02010609060101010101" pitchFamily="49" charset="-122"/>
              </a:rPr>
              <a:t>.)</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短量险</a:t>
            </a:r>
            <a:r>
              <a:rPr lang="en-US" altLang="zh-CN" sz="2200" b="1" dirty="0">
                <a:latin typeface="楷体" panose="02010609060101010101" pitchFamily="49" charset="-122"/>
                <a:ea typeface="楷体" panose="02010609060101010101" pitchFamily="49" charset="-122"/>
              </a:rPr>
              <a:t>(Shortage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混杂、沾污险</a:t>
            </a:r>
            <a:r>
              <a:rPr lang="en-US" altLang="zh-CN" sz="2200" b="1" dirty="0">
                <a:latin typeface="楷体" panose="02010609060101010101" pitchFamily="49" charset="-122"/>
                <a:ea typeface="楷体" panose="02010609060101010101" pitchFamily="49" charset="-122"/>
              </a:rPr>
              <a:t>(Intermixture and Contamination Clause)</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渗漏险</a:t>
            </a:r>
            <a:r>
              <a:rPr lang="en-US" altLang="zh-CN" sz="2200" b="1" dirty="0">
                <a:latin typeface="楷体" panose="02010609060101010101" pitchFamily="49" charset="-122"/>
                <a:ea typeface="楷体" panose="02010609060101010101" pitchFamily="49" charset="-122"/>
              </a:rPr>
              <a:t>(Leakage Clause)</a:t>
            </a:r>
            <a:endParaRPr lang="zh-CN"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332533924"/>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TotalTime>
  <Words>1419</Words>
  <Application>Microsoft Office PowerPoint</Application>
  <PresentationFormat>全屏显示(4:3)</PresentationFormat>
  <Paragraphs>145</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GungsuhChe</vt:lpstr>
      <vt:lpstr>NEU-BZ-S92</vt:lpstr>
      <vt:lpstr>方正书宋_GBK</vt:lpstr>
      <vt:lpstr>黑体</vt:lpstr>
      <vt:lpstr>华文细黑</vt:lpstr>
      <vt:lpstr>华文中宋</vt:lpstr>
      <vt:lpstr>楷体</vt:lpstr>
      <vt:lpstr>宋体</vt:lpstr>
      <vt:lpstr>微软雅黑</vt:lpstr>
      <vt:lpstr>Arial</vt:lpstr>
      <vt:lpstr>Calibri</vt:lpstr>
      <vt:lpstr>Times New Roman</vt:lpstr>
      <vt:lpstr>Wingdings</vt:lpstr>
      <vt:lpstr>默认设计模板</vt:lpstr>
      <vt:lpstr>1_默认设计模板</vt:lpstr>
      <vt:lpstr>PowerPoint 演示文稿</vt:lpstr>
      <vt:lpstr>                                目     录</vt:lpstr>
      <vt:lpstr>第一节　我国海洋运输货物保险基本险条款</vt:lpstr>
      <vt:lpstr>第一节　我国海洋运输货物保险基本险条款</vt:lpstr>
      <vt:lpstr>第一节　我国海洋运输货物保险基本险条款</vt:lpstr>
      <vt:lpstr>第一节　我国海洋运输货物保险基本险条款</vt:lpstr>
      <vt:lpstr>第一节　我国海洋运输货物保险基本险条款</vt:lpstr>
      <vt:lpstr>第一节　我国海洋运输货物保险基本险条款</vt:lpstr>
      <vt:lpstr>第二节　我国海洋运输货物保险附加险条款</vt:lpstr>
      <vt:lpstr>第二节　我国海洋运输货物保险附加险条款</vt:lpstr>
      <vt:lpstr>第二节　我国海洋运输货物保险附加险条款</vt:lpstr>
      <vt:lpstr>第二节　我国海洋运输货物保险附加险条款</vt:lpstr>
      <vt:lpstr>第三节　我国海洋运输货物保险专门险条款</vt:lpstr>
      <vt:lpstr>第三节　我国海洋运输货物保险专门险条款</vt:lpstr>
      <vt:lpstr>第四节　伦敦保险人协会货物保险条款</vt:lpstr>
      <vt:lpstr>第四节　伦敦保险人协会货物保险条款</vt:lpstr>
      <vt:lpstr>第四节　伦敦保险人协会货物保险条款</vt:lpstr>
      <vt:lpstr>第四节　伦敦保险人协会货物保险条款</vt:lpstr>
      <vt:lpstr>第四节　伦敦保险人协会货物保险条款</vt:lpstr>
      <vt:lpstr>第四节　伦敦保险人协会货物保险条款</vt:lpstr>
    </vt:vector>
  </TitlesOfParts>
  <Company>ZETA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 Jianguo</dc:creator>
  <cp:lastModifiedBy>Admin</cp:lastModifiedBy>
  <cp:revision>72</cp:revision>
  <dcterms:created xsi:type="dcterms:W3CDTF">2013-12-29T13:29:00Z</dcterms:created>
  <dcterms:modified xsi:type="dcterms:W3CDTF">2017-03-05T03:29:29Z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