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6793864-A05B-430D-B712-23A4A030FF4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7F068273-87FA-4D44-B986-B6E232D9EE6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36793864-A05B-430D-B712-23A4A030FF47}"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F068273-87FA-4D44-B986-B6E232D9EE6A}"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6793864-A05B-430D-B712-23A4A030FF47}"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620688"/>
            <a:ext cx="7851648" cy="1828800"/>
          </a:xfrm>
        </p:spPr>
        <p:txBody>
          <a:bodyPr/>
          <a:lstStyle/>
          <a:p>
            <a:pPr algn="ctr"/>
            <a:r>
              <a:rPr lang="zh-CN" altLang="zh-CN" dirty="0">
                <a:effectLst/>
              </a:rPr>
              <a:t>第十五章</a:t>
            </a:r>
            <a:br>
              <a:rPr lang="zh-CN" altLang="zh-CN" dirty="0">
                <a:effectLst/>
              </a:rPr>
            </a:br>
            <a:r>
              <a:rPr lang="zh-CN" altLang="zh-CN" dirty="0">
                <a:effectLst/>
              </a:rPr>
              <a:t>商品推销心理</a:t>
            </a:r>
            <a:endParaRPr lang="zh-CN" altLang="zh-CN" dirty="0">
              <a:effectLst/>
            </a:endParaRPr>
          </a:p>
        </p:txBody>
      </p:sp>
      <p:sp>
        <p:nvSpPr>
          <p:cNvPr id="3" name="副标题 2"/>
          <p:cNvSpPr>
            <a:spLocks noGrp="1"/>
          </p:cNvSpPr>
          <p:nvPr>
            <p:ph type="subTitle" idx="1"/>
          </p:nvPr>
        </p:nvSpPr>
        <p:spPr>
          <a:xfrm>
            <a:off x="533400" y="4052664"/>
            <a:ext cx="7854696" cy="1752600"/>
          </a:xfrm>
        </p:spPr>
        <p:txBody>
          <a:bodyPr>
            <a:normAutofit fontScale="850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了解推销对象的心理类型与心理分析</a:t>
            </a:r>
            <a:r>
              <a:rPr lang="en-US" altLang="zh-CN" dirty="0"/>
              <a:t>;</a:t>
            </a:r>
            <a:endParaRPr lang="zh-CN" altLang="zh-CN" dirty="0"/>
          </a:p>
          <a:p>
            <a:pPr algn="l"/>
            <a:r>
              <a:rPr lang="zh-CN" altLang="zh-CN" dirty="0"/>
              <a:t>　　</a:t>
            </a:r>
            <a:r>
              <a:rPr lang="en-US" altLang="zh-CN" dirty="0"/>
              <a:t>2.</a:t>
            </a:r>
            <a:r>
              <a:rPr lang="zh-CN" altLang="zh-CN" dirty="0"/>
              <a:t>了解推销过程的阶段心理特征</a:t>
            </a:r>
            <a:r>
              <a:rPr lang="en-US" altLang="zh-CN" dirty="0"/>
              <a:t>;</a:t>
            </a:r>
            <a:endParaRPr lang="zh-CN" altLang="zh-CN" dirty="0"/>
          </a:p>
          <a:p>
            <a:pPr algn="l"/>
            <a:r>
              <a:rPr lang="zh-CN" altLang="zh-CN" dirty="0"/>
              <a:t>　　</a:t>
            </a:r>
            <a:r>
              <a:rPr lang="en-US" altLang="zh-CN" dirty="0"/>
              <a:t>3.</a:t>
            </a:r>
            <a:r>
              <a:rPr lang="zh-CN" altLang="zh-CN" dirty="0"/>
              <a:t>掌握顾客应接心理对策</a:t>
            </a:r>
            <a:r>
              <a:rPr lang="en-US" altLang="zh-CN" dirty="0"/>
              <a:t>;</a:t>
            </a:r>
            <a:endParaRPr lang="zh-CN" altLang="zh-CN" dirty="0"/>
          </a:p>
          <a:p>
            <a:pPr algn="l"/>
            <a:r>
              <a:rPr lang="zh-CN" altLang="zh-CN" dirty="0"/>
              <a:t>　　</a:t>
            </a:r>
            <a:r>
              <a:rPr lang="en-US" altLang="zh-CN" dirty="0"/>
              <a:t>4.</a:t>
            </a:r>
            <a:r>
              <a:rPr lang="zh-CN" altLang="zh-CN" dirty="0"/>
              <a:t>掌握商品推介心理策略。</a:t>
            </a:r>
            <a:endParaRPr lang="zh-CN" altLang="zh-CN"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“迪伯达”模式</a:t>
            </a:r>
            <a:endParaRPr lang="zh-CN" altLang="zh-CN" dirty="0"/>
          </a:p>
          <a:p>
            <a:pPr marL="0" indent="0">
              <a:buNone/>
            </a:pPr>
            <a:r>
              <a:rPr lang="zh-CN" altLang="zh-CN" dirty="0"/>
              <a:t>　　“迪伯达”</a:t>
            </a:r>
            <a:r>
              <a:rPr lang="en-US" altLang="zh-CN" dirty="0"/>
              <a:t>(DIPPDA)</a:t>
            </a:r>
            <a:r>
              <a:rPr lang="zh-CN" altLang="zh-CN" dirty="0"/>
              <a:t>模式是一种强调顾客需要针对性的推销模式。它是国际推销权威海因兹·</a:t>
            </a:r>
            <a:r>
              <a:rPr lang="en-US" altLang="zh-CN" dirty="0"/>
              <a:t>M.</a:t>
            </a:r>
            <a:r>
              <a:rPr lang="zh-CN" altLang="zh-CN" dirty="0"/>
              <a:t>戈德曼从推销实践中总结出来的一种行之有效的推销模式。与传统的“埃达”模式相比</a:t>
            </a:r>
            <a:r>
              <a:rPr lang="en-US" altLang="zh-CN" dirty="0"/>
              <a:t>,</a:t>
            </a:r>
            <a:r>
              <a:rPr lang="zh-CN" altLang="zh-CN" dirty="0"/>
              <a:t>“迪伯达”模式的特点是紧紧抓住了顾客的需要这个关键性的环节</a:t>
            </a:r>
            <a:r>
              <a:rPr lang="en-US" altLang="zh-CN" dirty="0"/>
              <a:t>,</a:t>
            </a:r>
            <a:r>
              <a:rPr lang="zh-CN" altLang="zh-CN" dirty="0"/>
              <a:t>使推销工作更能有的放矢</a:t>
            </a:r>
            <a:r>
              <a:rPr lang="en-US" altLang="zh-CN" dirty="0"/>
              <a:t>,</a:t>
            </a:r>
            <a:r>
              <a:rPr lang="zh-CN" altLang="zh-CN" dirty="0"/>
              <a:t>因而具有较强的针对性。一般来说</a:t>
            </a:r>
            <a:r>
              <a:rPr lang="en-US" altLang="zh-CN" dirty="0"/>
              <a:t>,</a:t>
            </a:r>
            <a:r>
              <a:rPr lang="zh-CN" altLang="zh-CN" dirty="0"/>
              <a:t>“迪伯达”模式更适合于向批发商、厂商和零售商推销各种工业品、无形产品等。</a:t>
            </a:r>
            <a:endParaRPr lang="zh-CN" altLang="zh-CN" dirty="0"/>
          </a:p>
          <a:p>
            <a:pPr marL="0" indent="0">
              <a:buNone/>
            </a:pPr>
            <a:r>
              <a:rPr lang="zh-CN" altLang="zh-CN" dirty="0"/>
              <a:t>　　“迪伯达”模式把推销全过程概括为以下六个阶段</a:t>
            </a:r>
            <a:r>
              <a:rPr lang="en-US" altLang="zh-CN" dirty="0"/>
              <a:t>:</a:t>
            </a:r>
            <a:endParaRPr lang="zh-CN" altLang="zh-CN" dirty="0"/>
          </a:p>
          <a:p>
            <a:pPr marL="0" indent="0">
              <a:buNone/>
            </a:pPr>
            <a:r>
              <a:rPr lang="zh-CN" altLang="zh-CN" dirty="0"/>
              <a:t>　　</a:t>
            </a:r>
            <a:r>
              <a:rPr lang="en-US" altLang="zh-CN" dirty="0"/>
              <a:t>(1)</a:t>
            </a:r>
            <a:r>
              <a:rPr lang="zh-CN" altLang="zh-CN" dirty="0"/>
              <a:t>准确地发现并指出顾客有哪些需要和愿望</a:t>
            </a:r>
            <a:r>
              <a:rPr lang="en-US" altLang="zh-CN" dirty="0"/>
              <a:t>;</a:t>
            </a:r>
            <a:endParaRPr lang="zh-CN" altLang="zh-CN" dirty="0"/>
          </a:p>
          <a:p>
            <a:pPr marL="0" indent="0">
              <a:buNone/>
            </a:pPr>
            <a:r>
              <a:rPr lang="zh-CN" altLang="zh-CN" dirty="0"/>
              <a:t>　　</a:t>
            </a:r>
            <a:r>
              <a:rPr lang="en-US" altLang="zh-CN" dirty="0"/>
              <a:t>(2)</a:t>
            </a:r>
            <a:r>
              <a:rPr lang="zh-CN" altLang="zh-CN" dirty="0"/>
              <a:t>把顾客的需要与推销的产品紧密联系起来</a:t>
            </a:r>
            <a:r>
              <a:rPr lang="en-US" altLang="zh-CN" dirty="0"/>
              <a:t>;</a:t>
            </a:r>
            <a:endParaRPr lang="zh-CN" altLang="zh-CN" dirty="0"/>
          </a:p>
          <a:p>
            <a:pPr marL="0" indent="0">
              <a:buNone/>
            </a:pPr>
            <a:r>
              <a:rPr lang="zh-CN" altLang="zh-CN" dirty="0"/>
              <a:t>　　</a:t>
            </a:r>
            <a:r>
              <a:rPr lang="en-US" altLang="zh-CN" dirty="0"/>
              <a:t>(3)</a:t>
            </a:r>
            <a:r>
              <a:rPr lang="zh-CN" altLang="zh-CN" dirty="0"/>
              <a:t>证实推销品符合顾客的需要和愿望</a:t>
            </a:r>
            <a:r>
              <a:rPr lang="en-US" altLang="zh-CN" dirty="0"/>
              <a:t>,</a:t>
            </a:r>
            <a:r>
              <a:rPr lang="zh-CN" altLang="zh-CN" dirty="0"/>
              <a:t>而且正是顾客所需要的产品</a:t>
            </a:r>
            <a:r>
              <a:rPr lang="en-US" altLang="zh-CN" dirty="0"/>
              <a:t>;</a:t>
            </a:r>
            <a:endParaRPr lang="zh-CN" altLang="zh-CN" dirty="0"/>
          </a:p>
          <a:p>
            <a:pPr marL="0" indent="0">
              <a:buNone/>
            </a:pPr>
            <a:r>
              <a:rPr lang="zh-CN" altLang="zh-CN" dirty="0"/>
              <a:t>　　</a:t>
            </a:r>
            <a:r>
              <a:rPr lang="en-US" altLang="zh-CN" dirty="0"/>
              <a:t>(4)</a:t>
            </a:r>
            <a:r>
              <a:rPr lang="zh-CN" altLang="zh-CN" dirty="0"/>
              <a:t>促使顾客接受你所推销的产品</a:t>
            </a:r>
            <a:r>
              <a:rPr lang="en-US" altLang="zh-CN" dirty="0"/>
              <a:t>;</a:t>
            </a:r>
            <a:endParaRPr lang="zh-CN" altLang="zh-CN" dirty="0"/>
          </a:p>
          <a:p>
            <a:pPr marL="0" indent="0">
              <a:buNone/>
            </a:pPr>
            <a:r>
              <a:rPr lang="zh-CN" altLang="zh-CN" dirty="0"/>
              <a:t>　　</a:t>
            </a:r>
            <a:r>
              <a:rPr lang="en-US" altLang="zh-CN" dirty="0"/>
              <a:t>(5)</a:t>
            </a:r>
            <a:r>
              <a:rPr lang="zh-CN" altLang="zh-CN" dirty="0"/>
              <a:t>刺激顾客的购买欲望</a:t>
            </a:r>
            <a:r>
              <a:rPr lang="en-US" altLang="zh-CN" dirty="0"/>
              <a:t>;</a:t>
            </a:r>
            <a:endParaRPr lang="zh-CN" altLang="zh-CN" dirty="0"/>
          </a:p>
          <a:p>
            <a:pPr marL="0" indent="0">
              <a:buNone/>
            </a:pPr>
            <a:r>
              <a:rPr lang="zh-CN" altLang="zh-CN" dirty="0"/>
              <a:t>　　</a:t>
            </a:r>
            <a:r>
              <a:rPr lang="en-US" altLang="zh-CN" dirty="0"/>
              <a:t>(6)</a:t>
            </a:r>
            <a:r>
              <a:rPr lang="zh-CN" altLang="zh-CN" dirty="0"/>
              <a:t>促使顾客采取购买行动。</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四</a:t>
            </a:r>
            <a:r>
              <a:rPr lang="en-US" altLang="zh-CN" dirty="0"/>
              <a:t>)</a:t>
            </a:r>
            <a:r>
              <a:rPr lang="zh-CN" altLang="zh-CN" dirty="0"/>
              <a:t>“埃德帕”模式</a:t>
            </a:r>
            <a:endParaRPr lang="zh-CN" altLang="zh-CN" dirty="0"/>
          </a:p>
          <a:p>
            <a:pPr marL="0" indent="0">
              <a:buNone/>
            </a:pPr>
            <a:r>
              <a:rPr lang="zh-CN" altLang="zh-CN" dirty="0"/>
              <a:t>　　“埃德帕”模式是“迪伯达”模式的简化形式</a:t>
            </a:r>
            <a:r>
              <a:rPr lang="en-US" altLang="zh-CN" dirty="0"/>
              <a:t>,</a:t>
            </a:r>
            <a:r>
              <a:rPr lang="zh-CN" altLang="zh-CN" dirty="0"/>
              <a:t>它适用于有着明确的购买愿望和购买目标的顾客</a:t>
            </a:r>
            <a:r>
              <a:rPr lang="en-US" altLang="zh-CN" dirty="0"/>
              <a:t>,</a:t>
            </a:r>
            <a:r>
              <a:rPr lang="zh-CN" altLang="zh-CN" dirty="0"/>
              <a:t>是零售推销较适用的模式。</a:t>
            </a:r>
            <a:endParaRPr lang="zh-CN" altLang="zh-CN" dirty="0"/>
          </a:p>
          <a:p>
            <a:pPr marL="0" indent="0">
              <a:buNone/>
            </a:pPr>
            <a:r>
              <a:rPr lang="zh-CN" altLang="zh-CN" dirty="0"/>
              <a:t>　　“埃德帕”模式把推销全过程概括为以下五个阶段</a:t>
            </a:r>
            <a:r>
              <a:rPr lang="en-US" altLang="zh-CN" dirty="0"/>
              <a:t>:</a:t>
            </a:r>
            <a:endParaRPr lang="zh-CN" altLang="zh-CN" dirty="0"/>
          </a:p>
          <a:p>
            <a:pPr marL="0" indent="0">
              <a:buNone/>
            </a:pPr>
            <a:r>
              <a:rPr lang="zh-CN" altLang="zh-CN" dirty="0"/>
              <a:t>　　</a:t>
            </a:r>
            <a:r>
              <a:rPr lang="en-US" altLang="zh-CN" dirty="0"/>
              <a:t>(1)</a:t>
            </a:r>
            <a:r>
              <a:rPr lang="zh-CN" altLang="zh-CN" dirty="0"/>
              <a:t>把推销的产品与顾客的愿望联系起来</a:t>
            </a:r>
            <a:r>
              <a:rPr lang="en-US" altLang="zh-CN" dirty="0"/>
              <a:t>;</a:t>
            </a:r>
            <a:endParaRPr lang="zh-CN" altLang="zh-CN" dirty="0"/>
          </a:p>
          <a:p>
            <a:pPr marL="0" indent="0">
              <a:buNone/>
            </a:pPr>
            <a:r>
              <a:rPr lang="zh-CN" altLang="zh-CN" dirty="0"/>
              <a:t>　　</a:t>
            </a:r>
            <a:r>
              <a:rPr lang="en-US" altLang="zh-CN" dirty="0"/>
              <a:t>(2)</a:t>
            </a:r>
            <a:r>
              <a:rPr lang="zh-CN" altLang="zh-CN" dirty="0"/>
              <a:t>向顾客示范合适的产品</a:t>
            </a:r>
            <a:r>
              <a:rPr lang="en-US" altLang="zh-CN" dirty="0"/>
              <a:t>;</a:t>
            </a:r>
            <a:endParaRPr lang="zh-CN" altLang="zh-CN" dirty="0"/>
          </a:p>
          <a:p>
            <a:pPr marL="0" indent="0">
              <a:buNone/>
            </a:pPr>
            <a:r>
              <a:rPr lang="zh-CN" altLang="zh-CN" dirty="0"/>
              <a:t>　　</a:t>
            </a:r>
            <a:r>
              <a:rPr lang="en-US" altLang="zh-CN" dirty="0"/>
              <a:t>(3)</a:t>
            </a:r>
            <a:r>
              <a:rPr lang="zh-CN" altLang="zh-CN" dirty="0"/>
              <a:t>淘汰不宜推销的产品</a:t>
            </a:r>
            <a:r>
              <a:rPr lang="en-US" altLang="zh-CN" dirty="0"/>
              <a:t>;</a:t>
            </a:r>
            <a:endParaRPr lang="zh-CN" altLang="zh-CN" dirty="0"/>
          </a:p>
          <a:p>
            <a:pPr marL="0" indent="0">
              <a:buNone/>
            </a:pPr>
            <a:r>
              <a:rPr lang="zh-CN" altLang="zh-CN" dirty="0"/>
              <a:t>　　</a:t>
            </a:r>
            <a:r>
              <a:rPr lang="en-US" altLang="zh-CN" dirty="0"/>
              <a:t>(4)</a:t>
            </a:r>
            <a:r>
              <a:rPr lang="zh-CN" altLang="zh-CN" dirty="0"/>
              <a:t>证实顾客已作出正确的选择并已挑选合适的产品</a:t>
            </a:r>
            <a:r>
              <a:rPr lang="en-US" altLang="zh-CN" dirty="0"/>
              <a:t>,</a:t>
            </a:r>
            <a:r>
              <a:rPr lang="zh-CN" altLang="zh-CN" dirty="0"/>
              <a:t>该产品能满足他的需要</a:t>
            </a:r>
            <a:r>
              <a:rPr lang="en-US" altLang="zh-CN" dirty="0"/>
              <a:t>;</a:t>
            </a:r>
            <a:endParaRPr lang="zh-CN" altLang="zh-CN" dirty="0"/>
          </a:p>
          <a:p>
            <a:pPr marL="0" indent="0">
              <a:buNone/>
            </a:pPr>
            <a:r>
              <a:rPr lang="zh-CN" altLang="zh-CN" dirty="0"/>
              <a:t>　　</a:t>
            </a:r>
            <a:r>
              <a:rPr lang="en-US" altLang="zh-CN" dirty="0"/>
              <a:t>(5)</a:t>
            </a:r>
            <a:r>
              <a:rPr lang="zh-CN" altLang="zh-CN" dirty="0"/>
              <a:t>促使顾客购买推销的产品</a:t>
            </a:r>
            <a:r>
              <a:rPr lang="en-US" altLang="zh-CN" dirty="0"/>
              <a:t>,</a:t>
            </a:r>
            <a:r>
              <a:rPr lang="zh-CN" altLang="zh-CN" dirty="0"/>
              <a:t>作出购买决定。</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二、心理因素分析与推销策略的运用</a:t>
            </a:r>
            <a:endParaRPr lang="zh-CN" altLang="zh-CN" dirty="0"/>
          </a:p>
          <a:p>
            <a:pPr marL="0" indent="0">
              <a:buNone/>
            </a:pPr>
            <a:r>
              <a:rPr lang="en-US" altLang="zh-CN" dirty="0"/>
              <a:t>(</a:t>
            </a:r>
            <a:r>
              <a:rPr lang="zh-CN" altLang="zh-CN" dirty="0"/>
              <a:t>一</a:t>
            </a:r>
            <a:r>
              <a:rPr lang="en-US" altLang="zh-CN" dirty="0"/>
              <a:t>)</a:t>
            </a:r>
            <a:r>
              <a:rPr lang="zh-CN" altLang="zh-CN" dirty="0"/>
              <a:t>推销障碍的心理因素及对策</a:t>
            </a:r>
            <a:endParaRPr lang="zh-CN" altLang="zh-CN" dirty="0"/>
          </a:p>
          <a:p>
            <a:pPr marL="0" indent="0">
              <a:buNone/>
            </a:pPr>
            <a:r>
              <a:rPr lang="zh-CN" altLang="zh-CN" dirty="0"/>
              <a:t>　　推销障碍又称顾客异议</a:t>
            </a:r>
            <a:r>
              <a:rPr lang="en-US" altLang="zh-CN" dirty="0"/>
              <a:t>,</a:t>
            </a:r>
            <a:r>
              <a:rPr lang="zh-CN" altLang="zh-CN" dirty="0"/>
              <a:t>是推销活动中顾客对推销人员、推销品及推销活动提出异议或反对意见。推销活动是从处理推销障碍开始的。推销障碍多种多样</a:t>
            </a:r>
            <a:r>
              <a:rPr lang="en-US" altLang="zh-CN" dirty="0"/>
              <a:t>,</a:t>
            </a:r>
            <a:r>
              <a:rPr lang="zh-CN" altLang="zh-CN" dirty="0"/>
              <a:t>从购买心理角度分析</a:t>
            </a:r>
            <a:r>
              <a:rPr lang="en-US" altLang="zh-CN" dirty="0"/>
              <a:t>,</a:t>
            </a:r>
            <a:r>
              <a:rPr lang="zh-CN" altLang="zh-CN" dirty="0"/>
              <a:t>推销障碍主要有一般障碍、真正障碍和隐蔽障碍三种。</a:t>
            </a:r>
            <a:endParaRPr lang="zh-CN" altLang="zh-CN" dirty="0"/>
          </a:p>
          <a:p>
            <a:pPr marL="0" indent="0">
              <a:buNone/>
            </a:pPr>
            <a:r>
              <a:rPr lang="zh-CN" altLang="zh-CN" dirty="0"/>
              <a:t>　　</a:t>
            </a:r>
            <a:r>
              <a:rPr lang="en-US" altLang="zh-CN" dirty="0"/>
              <a:t>(1)</a:t>
            </a:r>
            <a:r>
              <a:rPr lang="zh-CN" altLang="zh-CN" dirty="0"/>
              <a:t>一般障碍。通常是推销对象虽然对某一商品有反对意见和异议</a:t>
            </a:r>
            <a:r>
              <a:rPr lang="en-US" altLang="zh-CN" dirty="0"/>
              <a:t>,</a:t>
            </a:r>
            <a:r>
              <a:rPr lang="zh-CN" altLang="zh-CN" dirty="0"/>
              <a:t>但不是经过深思熟虑后的决定</a:t>
            </a:r>
            <a:r>
              <a:rPr lang="en-US" altLang="zh-CN" dirty="0"/>
              <a:t>,</a:t>
            </a:r>
            <a:r>
              <a:rPr lang="zh-CN" altLang="zh-CN" dirty="0"/>
              <a:t>往往带有随意性。</a:t>
            </a:r>
            <a:endParaRPr lang="zh-CN" altLang="zh-CN" dirty="0"/>
          </a:p>
          <a:p>
            <a:pPr marL="0" indent="0">
              <a:buNone/>
            </a:pPr>
            <a:r>
              <a:rPr lang="zh-CN" altLang="zh-CN" dirty="0"/>
              <a:t>　　</a:t>
            </a:r>
            <a:r>
              <a:rPr lang="en-US" altLang="zh-CN" dirty="0"/>
              <a:t>(2)</a:t>
            </a:r>
            <a:r>
              <a:rPr lang="zh-CN" altLang="zh-CN" dirty="0"/>
              <a:t>真正障碍。通常是推销对象对某一商品的异议或反对意见是经过思维、想象等心理活动之后而采取的决定。</a:t>
            </a:r>
            <a:endParaRPr lang="zh-CN" altLang="zh-CN" dirty="0"/>
          </a:p>
          <a:p>
            <a:pPr marL="0" indent="0">
              <a:buNone/>
            </a:pPr>
            <a:r>
              <a:rPr lang="zh-CN" altLang="zh-CN" dirty="0"/>
              <a:t>　　</a:t>
            </a:r>
            <a:r>
              <a:rPr lang="en-US" altLang="zh-CN" dirty="0"/>
              <a:t>(3)</a:t>
            </a:r>
            <a:r>
              <a:rPr lang="zh-CN" altLang="zh-CN" dirty="0"/>
              <a:t>隐蔽障碍。通常是推销对象对某一商品的异议或反对意见是出于某种需要</a:t>
            </a:r>
            <a:r>
              <a:rPr lang="en-US" altLang="zh-CN" dirty="0"/>
              <a:t>,</a:t>
            </a:r>
            <a:r>
              <a:rPr lang="zh-CN" altLang="zh-CN" dirty="0"/>
              <a:t>不把真正原因说出来</a:t>
            </a:r>
            <a:r>
              <a:rPr lang="en-US" altLang="zh-CN" dirty="0"/>
              <a:t>,</a:t>
            </a:r>
            <a:r>
              <a:rPr lang="zh-CN" altLang="zh-CN" dirty="0"/>
              <a:t>其障碍的原因是不真实的</a:t>
            </a:r>
            <a:r>
              <a:rPr lang="en-US" altLang="zh-CN" dirty="0"/>
              <a:t>,</a:t>
            </a:r>
            <a:r>
              <a:rPr lang="zh-CN" altLang="zh-CN" dirty="0"/>
              <a:t>甚至有时是违心的。</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00808"/>
            <a:ext cx="8229600" cy="5157192"/>
          </a:xfrm>
        </p:spPr>
        <p:txBody>
          <a:bodyPr>
            <a:normAutofit fontScale="85000" lnSpcReduction="20000"/>
          </a:bodyPr>
          <a:lstStyle/>
          <a:p>
            <a:pPr marL="0" indent="0">
              <a:buNone/>
            </a:pPr>
            <a:r>
              <a:rPr lang="zh-CN" altLang="zh-CN" dirty="0"/>
              <a:t>　　在推销过程中</a:t>
            </a:r>
            <a:r>
              <a:rPr lang="en-US" altLang="zh-CN" dirty="0"/>
              <a:t>,</a:t>
            </a:r>
            <a:r>
              <a:rPr lang="zh-CN" altLang="zh-CN" dirty="0"/>
              <a:t>上述三种推销障碍是经常出现的。推销人员的重要任务就是如何转化推销对象的购买态度</a:t>
            </a:r>
            <a:r>
              <a:rPr lang="en-US" altLang="zh-CN" dirty="0"/>
              <a:t>,</a:t>
            </a:r>
            <a:r>
              <a:rPr lang="zh-CN" altLang="zh-CN" dirty="0"/>
              <a:t>使拒绝购买变为真正购买。作为推销人员</a:t>
            </a:r>
            <a:r>
              <a:rPr lang="en-US" altLang="zh-CN" dirty="0"/>
              <a:t>,</a:t>
            </a:r>
            <a:r>
              <a:rPr lang="zh-CN" altLang="zh-CN" dirty="0"/>
              <a:t>应当正确看待推销障碍</a:t>
            </a:r>
            <a:r>
              <a:rPr lang="en-US" altLang="zh-CN" dirty="0"/>
              <a:t>:(1)</a:t>
            </a:r>
            <a:r>
              <a:rPr lang="zh-CN" altLang="zh-CN" dirty="0"/>
              <a:t>推销障碍是推销活动过程中的必然现象</a:t>
            </a:r>
            <a:r>
              <a:rPr lang="en-US" altLang="zh-CN" dirty="0"/>
              <a:t>;(2)</a:t>
            </a:r>
            <a:r>
              <a:rPr lang="zh-CN" altLang="zh-CN" dirty="0"/>
              <a:t>推销障碍是推销对象对推销品感兴趣的指示器</a:t>
            </a:r>
            <a:r>
              <a:rPr lang="en-US" altLang="zh-CN" dirty="0"/>
              <a:t>;(3)</a:t>
            </a:r>
            <a:r>
              <a:rPr lang="zh-CN" altLang="zh-CN" dirty="0"/>
              <a:t>推销障碍是企业改善营销工作的催化剂。</a:t>
            </a:r>
            <a:endParaRPr lang="zh-CN" altLang="zh-CN" dirty="0"/>
          </a:p>
          <a:p>
            <a:pPr marL="0" indent="0">
              <a:buNone/>
            </a:pPr>
            <a:r>
              <a:rPr lang="zh-CN" altLang="zh-CN" dirty="0"/>
              <a:t>　　对上述三种障碍</a:t>
            </a:r>
            <a:r>
              <a:rPr lang="en-US" altLang="zh-CN" dirty="0"/>
              <a:t>,</a:t>
            </a:r>
            <a:r>
              <a:rPr lang="zh-CN" altLang="zh-CN" dirty="0"/>
              <a:t>可采取以下不同的策略</a:t>
            </a:r>
            <a:r>
              <a:rPr lang="en-US" altLang="zh-CN" dirty="0"/>
              <a:t>:</a:t>
            </a:r>
            <a:endParaRPr lang="zh-CN" altLang="zh-CN" dirty="0"/>
          </a:p>
          <a:p>
            <a:pPr marL="0" indent="0">
              <a:buNone/>
            </a:pPr>
            <a:r>
              <a:rPr lang="zh-CN" altLang="zh-CN" dirty="0"/>
              <a:t>　　</a:t>
            </a:r>
            <a:r>
              <a:rPr lang="en-US" altLang="zh-CN" dirty="0"/>
              <a:t>(1)</a:t>
            </a:r>
            <a:r>
              <a:rPr lang="zh-CN" altLang="zh-CN" dirty="0"/>
              <a:t>对于一般障碍的转化与排除</a:t>
            </a:r>
            <a:r>
              <a:rPr lang="en-US" altLang="zh-CN" dirty="0"/>
              <a:t>,</a:t>
            </a:r>
            <a:r>
              <a:rPr lang="zh-CN" altLang="zh-CN" dirty="0"/>
              <a:t>可以加强消费教育与指导</a:t>
            </a:r>
            <a:r>
              <a:rPr lang="en-US" altLang="zh-CN" dirty="0"/>
              <a:t>,</a:t>
            </a:r>
            <a:r>
              <a:rPr lang="zh-CN" altLang="zh-CN" dirty="0"/>
              <a:t>灌输商品新知识</a:t>
            </a:r>
            <a:r>
              <a:rPr lang="en-US" altLang="zh-CN" dirty="0"/>
              <a:t>,</a:t>
            </a:r>
            <a:r>
              <a:rPr lang="zh-CN" altLang="zh-CN" dirty="0"/>
              <a:t>提高商品吸引力</a:t>
            </a:r>
            <a:r>
              <a:rPr lang="en-US" altLang="zh-CN" dirty="0"/>
              <a:t>;</a:t>
            </a:r>
            <a:r>
              <a:rPr lang="zh-CN" altLang="zh-CN" dirty="0"/>
              <a:t>帮助推销对象确认需求</a:t>
            </a:r>
            <a:r>
              <a:rPr lang="en-US" altLang="zh-CN" dirty="0"/>
              <a:t>;</a:t>
            </a:r>
            <a:r>
              <a:rPr lang="zh-CN" altLang="zh-CN" dirty="0"/>
              <a:t>积极充当推销对象的参谋。</a:t>
            </a:r>
            <a:endParaRPr lang="zh-CN" altLang="zh-CN" dirty="0"/>
          </a:p>
          <a:p>
            <a:pPr marL="0" indent="0">
              <a:buNone/>
            </a:pPr>
            <a:r>
              <a:rPr lang="zh-CN" altLang="zh-CN" dirty="0"/>
              <a:t>　　</a:t>
            </a:r>
            <a:r>
              <a:rPr lang="en-US" altLang="zh-CN" dirty="0"/>
              <a:t>(2)</a:t>
            </a:r>
            <a:r>
              <a:rPr lang="zh-CN" altLang="zh-CN" dirty="0"/>
              <a:t>对于真正障碍的转化与排除</a:t>
            </a:r>
            <a:r>
              <a:rPr lang="en-US" altLang="zh-CN" dirty="0"/>
              <a:t>,</a:t>
            </a:r>
            <a:r>
              <a:rPr lang="zh-CN" altLang="zh-CN" dirty="0"/>
              <a:t>可以转移其注意目标</a:t>
            </a:r>
            <a:r>
              <a:rPr lang="en-US" altLang="zh-CN" dirty="0"/>
              <a:t>,</a:t>
            </a:r>
            <a:r>
              <a:rPr lang="zh-CN" altLang="zh-CN" dirty="0"/>
              <a:t>创造新需求</a:t>
            </a:r>
            <a:r>
              <a:rPr lang="en-US" altLang="zh-CN" dirty="0"/>
              <a:t>;</a:t>
            </a:r>
            <a:r>
              <a:rPr lang="zh-CN" altLang="zh-CN" dirty="0"/>
              <a:t>创造宽松的环境</a:t>
            </a:r>
            <a:r>
              <a:rPr lang="en-US" altLang="zh-CN" dirty="0"/>
              <a:t>,</a:t>
            </a:r>
            <a:r>
              <a:rPr lang="zh-CN" altLang="zh-CN" dirty="0"/>
              <a:t>减轻其心理压力</a:t>
            </a:r>
            <a:r>
              <a:rPr lang="en-US" altLang="zh-CN" dirty="0"/>
              <a:t>;</a:t>
            </a:r>
            <a:r>
              <a:rPr lang="zh-CN" altLang="zh-CN" dirty="0"/>
              <a:t>耐心细致地服务</a:t>
            </a:r>
            <a:r>
              <a:rPr lang="en-US" altLang="zh-CN" dirty="0"/>
              <a:t>,</a:t>
            </a:r>
            <a:r>
              <a:rPr lang="zh-CN" altLang="zh-CN" dirty="0"/>
              <a:t>给其留下良好的印象。</a:t>
            </a:r>
            <a:endParaRPr lang="zh-CN" altLang="zh-CN" dirty="0"/>
          </a:p>
          <a:p>
            <a:pPr marL="0" indent="0">
              <a:buNone/>
            </a:pPr>
            <a:r>
              <a:rPr lang="zh-CN" altLang="zh-CN" dirty="0"/>
              <a:t>　　</a:t>
            </a:r>
            <a:r>
              <a:rPr lang="en-US" altLang="zh-CN" dirty="0"/>
              <a:t>(3)</a:t>
            </a:r>
            <a:r>
              <a:rPr lang="zh-CN" altLang="zh-CN" dirty="0"/>
              <a:t>对于隐蔽障碍的转化与排除</a:t>
            </a:r>
            <a:r>
              <a:rPr lang="en-US" altLang="zh-CN" dirty="0"/>
              <a:t>,</a:t>
            </a:r>
            <a:r>
              <a:rPr lang="zh-CN" altLang="zh-CN" dirty="0"/>
              <a:t>应尊重和谅解其心理需要</a:t>
            </a:r>
            <a:r>
              <a:rPr lang="en-US" altLang="zh-CN" dirty="0"/>
              <a:t>;</a:t>
            </a:r>
            <a:r>
              <a:rPr lang="zh-CN" altLang="zh-CN" dirty="0"/>
              <a:t>切忌强人所难</a:t>
            </a:r>
            <a:r>
              <a:rPr lang="en-US" altLang="zh-CN" dirty="0"/>
              <a:t>,</a:t>
            </a:r>
            <a:r>
              <a:rPr lang="zh-CN" altLang="zh-CN" dirty="0"/>
              <a:t>注意为下次推销做准备。</a:t>
            </a:r>
            <a:endParaRPr lang="zh-CN" altLang="zh-CN" dirty="0"/>
          </a:p>
          <a:p>
            <a:pPr marL="0" indent="0">
              <a:buNone/>
            </a:pPr>
            <a:r>
              <a:rPr lang="zh-CN" altLang="zh-CN" dirty="0"/>
              <a:t>　　总之</a:t>
            </a:r>
            <a:r>
              <a:rPr lang="en-US" altLang="zh-CN" dirty="0"/>
              <a:t>,</a:t>
            </a:r>
            <a:r>
              <a:rPr lang="zh-CN" altLang="zh-CN" dirty="0"/>
              <a:t>对推销障碍的转化和排除是一项非常复杂的工作</a:t>
            </a:r>
            <a:r>
              <a:rPr lang="en-US" altLang="zh-CN" dirty="0"/>
              <a:t>,</a:t>
            </a:r>
            <a:r>
              <a:rPr lang="zh-CN" altLang="zh-CN" dirty="0"/>
              <a:t>推销人员要学会运用恰当的心理方法</a:t>
            </a:r>
            <a:r>
              <a:rPr lang="en-US" altLang="zh-CN" dirty="0"/>
              <a:t>,</a:t>
            </a:r>
            <a:r>
              <a:rPr lang="zh-CN" altLang="zh-CN" dirty="0"/>
              <a:t>努力满足推销对象的心理需要</a:t>
            </a:r>
            <a:r>
              <a:rPr lang="en-US" altLang="zh-CN" dirty="0"/>
              <a:t>,</a:t>
            </a:r>
            <a:r>
              <a:rPr lang="zh-CN" altLang="zh-CN" dirty="0"/>
              <a:t>取得理想的推销效果。</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sz="2000" dirty="0"/>
              <a:t>(</a:t>
            </a:r>
            <a:r>
              <a:rPr lang="zh-CN" altLang="zh-CN" sz="2000" dirty="0"/>
              <a:t>二</a:t>
            </a:r>
            <a:r>
              <a:rPr lang="en-US" altLang="zh-CN" sz="2000" dirty="0"/>
              <a:t>)</a:t>
            </a:r>
            <a:r>
              <a:rPr lang="zh-CN" altLang="zh-CN" sz="2000" dirty="0"/>
              <a:t>推销对象的逆反心理因素分析</a:t>
            </a:r>
            <a:endParaRPr lang="zh-CN" altLang="zh-CN" sz="2000" dirty="0"/>
          </a:p>
          <a:p>
            <a:pPr marL="0" indent="0">
              <a:buNone/>
            </a:pPr>
            <a:r>
              <a:rPr lang="zh-CN" altLang="zh-CN" sz="2000" dirty="0"/>
              <a:t>　　逆反心理是指个体在一定条件下产生的与集体意愿相悖的要求与愿望。逆反心理作为一种客观存在</a:t>
            </a:r>
            <a:r>
              <a:rPr lang="en-US" altLang="zh-CN" sz="2000" dirty="0"/>
              <a:t>,</a:t>
            </a:r>
            <a:r>
              <a:rPr lang="zh-CN" altLang="zh-CN" sz="2000" dirty="0"/>
              <a:t>影响着推销活动。逆反心理会给宣传和销售带来积极的或消极的影响</a:t>
            </a:r>
            <a:r>
              <a:rPr lang="en-US" altLang="zh-CN" sz="2000" dirty="0"/>
              <a:t>,</a:t>
            </a:r>
            <a:r>
              <a:rPr lang="zh-CN" altLang="zh-CN" sz="2000" dirty="0"/>
              <a:t>这就要求企业的经营者善于利用逆反心理</a:t>
            </a:r>
            <a:r>
              <a:rPr lang="en-US" altLang="zh-CN" sz="2000" dirty="0"/>
              <a:t>,</a:t>
            </a:r>
            <a:r>
              <a:rPr lang="zh-CN" altLang="zh-CN" sz="2000" dirty="0"/>
              <a:t>变消极为积极。</a:t>
            </a:r>
            <a:endParaRPr lang="zh-CN" altLang="zh-CN" sz="2000" dirty="0"/>
          </a:p>
          <a:p>
            <a:endParaRPr lang="zh-CN" altLang="en-US" dirty="0"/>
          </a:p>
        </p:txBody>
      </p:sp>
      <p:pic>
        <p:nvPicPr>
          <p:cNvPr id="4" name="1502.jpg" descr="id:2147496369;FounderCES"/>
          <p:cNvPicPr/>
          <p:nvPr/>
        </p:nvPicPr>
        <p:blipFill>
          <a:blip r:embed="rId1"/>
          <a:stretch>
            <a:fillRect/>
          </a:stretch>
        </p:blipFill>
        <p:spPr>
          <a:xfrm>
            <a:off x="107504" y="3591620"/>
            <a:ext cx="8352928" cy="2069627"/>
          </a:xfrm>
          <a:prstGeom prst="rect">
            <a:avLst/>
          </a:prstGeom>
        </p:spPr>
      </p:pic>
      <p:sp>
        <p:nvSpPr>
          <p:cNvPr id="5" name="矩形 4"/>
          <p:cNvSpPr/>
          <p:nvPr/>
        </p:nvSpPr>
        <p:spPr>
          <a:xfrm>
            <a:off x="3081651" y="5733256"/>
            <a:ext cx="2404633" cy="369332"/>
          </a:xfrm>
          <a:prstGeom prst="rect">
            <a:avLst/>
          </a:prstGeom>
        </p:spPr>
        <p:txBody>
          <a:bodyPr wrap="none">
            <a:spAutoFit/>
          </a:bodyPr>
          <a:lstStyle/>
          <a:p>
            <a:r>
              <a:rPr lang="zh-CN" altLang="zh-CN" dirty="0"/>
              <a:t>图</a:t>
            </a:r>
            <a:r>
              <a:rPr lang="en-US" altLang="zh-CN" dirty="0"/>
              <a:t>15-2</a:t>
            </a:r>
            <a:r>
              <a:rPr lang="zh-CN" altLang="zh-CN" dirty="0"/>
              <a:t>　逆反心理曲线</a:t>
            </a:r>
            <a:endParaRPr lang="zh-CN" altLang="zh-C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推销人员与推销对象距离问题的分析与建议</a:t>
            </a:r>
            <a:endParaRPr lang="zh-CN" altLang="zh-CN" dirty="0"/>
          </a:p>
          <a:p>
            <a:pPr marL="0" indent="0">
              <a:buNone/>
            </a:pPr>
            <a:r>
              <a:rPr lang="zh-CN" altLang="zh-CN" dirty="0"/>
              <a:t>　　人是社会的人</a:t>
            </a:r>
            <a:r>
              <a:rPr lang="en-US" altLang="zh-CN" dirty="0"/>
              <a:t>,</a:t>
            </a:r>
            <a:r>
              <a:rPr lang="zh-CN" altLang="zh-CN" dirty="0"/>
              <a:t>总是要依赖周围的环境而生存</a:t>
            </a:r>
            <a:r>
              <a:rPr lang="en-US" altLang="zh-CN" dirty="0"/>
              <a:t>,</a:t>
            </a:r>
            <a:r>
              <a:rPr lang="zh-CN" altLang="zh-CN" dirty="0"/>
              <a:t>并与周围的人和事物发生着各种各样的联系和交流。人又是独立的人</a:t>
            </a:r>
            <a:r>
              <a:rPr lang="en-US" altLang="zh-CN" dirty="0"/>
              <a:t>,</a:t>
            </a:r>
            <a:r>
              <a:rPr lang="zh-CN" altLang="zh-CN" dirty="0"/>
              <a:t>他在与周围发生联系和交流的同时</a:t>
            </a:r>
            <a:r>
              <a:rPr lang="en-US" altLang="zh-CN" dirty="0"/>
              <a:t>,</a:t>
            </a:r>
            <a:r>
              <a:rPr lang="zh-CN" altLang="zh-CN" dirty="0"/>
              <a:t>保持着自身的相对独立的人格</a:t>
            </a:r>
            <a:r>
              <a:rPr lang="en-US" altLang="zh-CN" dirty="0"/>
              <a:t>,</a:t>
            </a:r>
            <a:r>
              <a:rPr lang="zh-CN" altLang="zh-CN" dirty="0"/>
              <a:t>即相对持久的个人素质</a:t>
            </a:r>
            <a:r>
              <a:rPr lang="en-US" altLang="zh-CN" dirty="0"/>
              <a:t>,</a:t>
            </a:r>
            <a:r>
              <a:rPr lang="zh-CN" altLang="zh-CN" dirty="0"/>
              <a:t>这种素质使得人们对周围世界有所应付和持有某种态度。例如</a:t>
            </a:r>
            <a:r>
              <a:rPr lang="en-US" altLang="zh-CN" dirty="0"/>
              <a:t>,</a:t>
            </a:r>
            <a:r>
              <a:rPr lang="zh-CN" altLang="zh-CN" dirty="0"/>
              <a:t>学生到教室和图书馆找座位学习</a:t>
            </a:r>
            <a:r>
              <a:rPr lang="en-US" altLang="zh-CN" dirty="0"/>
              <a:t>,</a:t>
            </a:r>
            <a:r>
              <a:rPr lang="zh-CN" altLang="zh-CN" dirty="0"/>
              <a:t>当教室和图书馆除一个座位外其他座位已经坐满</a:t>
            </a:r>
            <a:r>
              <a:rPr lang="en-US" altLang="zh-CN" dirty="0"/>
              <a:t>,</a:t>
            </a:r>
            <a:r>
              <a:rPr lang="zh-CN" altLang="zh-CN" dirty="0"/>
              <a:t>并且周围都是陌生人时</a:t>
            </a:r>
            <a:r>
              <a:rPr lang="en-US" altLang="zh-CN" dirty="0"/>
              <a:t>,</a:t>
            </a:r>
            <a:r>
              <a:rPr lang="zh-CN" altLang="zh-CN" dirty="0"/>
              <a:t>他</a:t>
            </a:r>
            <a:r>
              <a:rPr lang="en-US" altLang="zh-CN" dirty="0"/>
              <a:t>(</a:t>
            </a:r>
            <a:r>
              <a:rPr lang="zh-CN" altLang="zh-CN" dirty="0"/>
              <a:t>她</a:t>
            </a:r>
            <a:r>
              <a:rPr lang="en-US" altLang="zh-CN" dirty="0"/>
              <a:t>)</a:t>
            </a:r>
            <a:r>
              <a:rPr lang="zh-CN" altLang="zh-CN" dirty="0"/>
              <a:t>就会犹豫是否去坐</a:t>
            </a:r>
            <a:r>
              <a:rPr lang="en-US" altLang="zh-CN" dirty="0"/>
              <a:t>;</a:t>
            </a:r>
            <a:r>
              <a:rPr lang="zh-CN" altLang="zh-CN" dirty="0"/>
              <a:t>即使坐下</a:t>
            </a:r>
            <a:r>
              <a:rPr lang="en-US" altLang="zh-CN" dirty="0"/>
              <a:t>,</a:t>
            </a:r>
            <a:r>
              <a:rPr lang="zh-CN" altLang="zh-CN" dirty="0"/>
              <a:t>在短时间内他</a:t>
            </a:r>
            <a:r>
              <a:rPr lang="en-US" altLang="zh-CN" dirty="0"/>
              <a:t>(</a:t>
            </a:r>
            <a:r>
              <a:rPr lang="zh-CN" altLang="zh-CN" dirty="0"/>
              <a:t>她</a:t>
            </a:r>
            <a:r>
              <a:rPr lang="en-US" altLang="zh-CN" dirty="0"/>
              <a:t>)</a:t>
            </a:r>
            <a:r>
              <a:rPr lang="zh-CN" altLang="zh-CN" dirty="0"/>
              <a:t>也很难安定下来。同样</a:t>
            </a:r>
            <a:r>
              <a:rPr lang="en-US" altLang="zh-CN" dirty="0"/>
              <a:t>,</a:t>
            </a:r>
            <a:r>
              <a:rPr lang="zh-CN" altLang="zh-CN" dirty="0"/>
              <a:t>到餐馆吃饭</a:t>
            </a:r>
            <a:r>
              <a:rPr lang="en-US" altLang="zh-CN" dirty="0"/>
              <a:t>,</a:t>
            </a:r>
            <a:r>
              <a:rPr lang="zh-CN" altLang="zh-CN" dirty="0"/>
              <a:t>如果有空座位</a:t>
            </a:r>
            <a:r>
              <a:rPr lang="en-US" altLang="zh-CN" dirty="0"/>
              <a:t>,</a:t>
            </a:r>
            <a:r>
              <a:rPr lang="zh-CN" altLang="zh-CN" dirty="0"/>
              <a:t>他</a:t>
            </a:r>
            <a:r>
              <a:rPr lang="en-US" altLang="zh-CN" dirty="0"/>
              <a:t>(</a:t>
            </a:r>
            <a:r>
              <a:rPr lang="zh-CN" altLang="zh-CN" dirty="0"/>
              <a:t>她</a:t>
            </a:r>
            <a:r>
              <a:rPr lang="en-US" altLang="zh-CN" dirty="0"/>
              <a:t>)</a:t>
            </a:r>
            <a:r>
              <a:rPr lang="zh-CN" altLang="zh-CN" dirty="0"/>
              <a:t>绝不会坐在陌生人的邻座。诸如此类的现象表现出人与周围的事物或人存在着一种无形的距离</a:t>
            </a:r>
            <a:r>
              <a:rPr lang="en-US" altLang="zh-CN" dirty="0"/>
              <a:t>,</a:t>
            </a:r>
            <a:r>
              <a:rPr lang="zh-CN" altLang="zh-CN" dirty="0"/>
              <a:t>心理学上称为心理屏障</a:t>
            </a:r>
            <a:r>
              <a:rPr lang="en-US" altLang="zh-CN" dirty="0"/>
              <a:t>,</a:t>
            </a:r>
            <a:r>
              <a:rPr lang="zh-CN" altLang="zh-CN" dirty="0"/>
              <a:t>即心理距离。这种心理距离是人出于自我保护意识的本能反应</a:t>
            </a:r>
            <a:r>
              <a:rPr lang="en-US" altLang="zh-CN" dirty="0"/>
              <a:t>,</a:t>
            </a:r>
            <a:r>
              <a:rPr lang="zh-CN" altLang="zh-CN" dirty="0"/>
              <a:t>当心理距离被突破时</a:t>
            </a:r>
            <a:r>
              <a:rPr lang="en-US" altLang="zh-CN" dirty="0"/>
              <a:t>,</a:t>
            </a:r>
            <a:r>
              <a:rPr lang="zh-CN" altLang="zh-CN" dirty="0"/>
              <a:t>无论是主动的还是被动的</a:t>
            </a:r>
            <a:r>
              <a:rPr lang="en-US" altLang="zh-CN" dirty="0"/>
              <a:t>,</a:t>
            </a:r>
            <a:r>
              <a:rPr lang="zh-CN" altLang="zh-CN" dirty="0"/>
              <a:t>人都会出现情绪紧张、烦躁、焦急等心理</a:t>
            </a:r>
            <a:r>
              <a:rPr lang="en-US" altLang="zh-CN" dirty="0"/>
              <a:t>;</a:t>
            </a:r>
            <a:r>
              <a:rPr lang="zh-CN" altLang="zh-CN" dirty="0"/>
              <a:t>同时</a:t>
            </a:r>
            <a:r>
              <a:rPr lang="en-US" altLang="zh-CN" dirty="0"/>
              <a:t>,</a:t>
            </a:r>
            <a:r>
              <a:rPr lang="zh-CN" altLang="zh-CN" dirty="0"/>
              <a:t>人会进一步调整这种心理距离</a:t>
            </a:r>
            <a:r>
              <a:rPr lang="en-US" altLang="zh-CN" dirty="0"/>
              <a:t>,</a:t>
            </a:r>
            <a:r>
              <a:rPr lang="zh-CN" altLang="zh-CN" dirty="0"/>
              <a:t>直至心理平衡。如果达不到心理平衡</a:t>
            </a:r>
            <a:r>
              <a:rPr lang="en-US" altLang="zh-CN" dirty="0"/>
              <a:t>,</a:t>
            </a:r>
            <a:r>
              <a:rPr lang="zh-CN" altLang="zh-CN" dirty="0"/>
              <a:t>人就会通过行为来达到平衡</a:t>
            </a:r>
            <a:r>
              <a:rPr lang="en-US" altLang="zh-CN" dirty="0"/>
              <a:t>,</a:t>
            </a:r>
            <a:r>
              <a:rPr lang="zh-CN" altLang="zh-CN" dirty="0"/>
              <a:t>即调整行为距离。人的心理距离与行为距离是相互联系、相互影响的</a:t>
            </a:r>
            <a:r>
              <a:rPr lang="en-US" altLang="zh-CN" dirty="0"/>
              <a:t>,</a:t>
            </a:r>
            <a:r>
              <a:rPr lang="zh-CN" altLang="zh-CN" dirty="0"/>
              <a:t>如图</a:t>
            </a:r>
            <a:r>
              <a:rPr lang="en-US" altLang="zh-CN" dirty="0"/>
              <a:t>15-3</a:t>
            </a:r>
            <a:r>
              <a:rPr lang="zh-CN" altLang="zh-CN" dirty="0"/>
              <a:t>所示。</a:t>
            </a:r>
            <a:endParaRPr lang="zh-CN" altLang="zh-CN"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503.jpg" descr="id:2147496384;FounderCES"/>
          <p:cNvPicPr>
            <a:picLocks noGrp="1"/>
          </p:cNvPicPr>
          <p:nvPr>
            <p:ph idx="1"/>
          </p:nvPr>
        </p:nvPicPr>
        <p:blipFill>
          <a:blip r:embed="rId1"/>
          <a:stretch>
            <a:fillRect/>
          </a:stretch>
        </p:blipFill>
        <p:spPr>
          <a:xfrm>
            <a:off x="467544" y="1916832"/>
            <a:ext cx="8208912" cy="2736304"/>
          </a:xfrm>
          <a:prstGeom prst="rect">
            <a:avLst/>
          </a:prstGeom>
        </p:spPr>
      </p:pic>
      <p:sp>
        <p:nvSpPr>
          <p:cNvPr id="5" name="矩形 4"/>
          <p:cNvSpPr/>
          <p:nvPr/>
        </p:nvSpPr>
        <p:spPr>
          <a:xfrm>
            <a:off x="2267744" y="4653136"/>
            <a:ext cx="4244880" cy="369332"/>
          </a:xfrm>
          <a:prstGeom prst="rect">
            <a:avLst/>
          </a:prstGeom>
        </p:spPr>
        <p:txBody>
          <a:bodyPr wrap="none">
            <a:spAutoFit/>
          </a:bodyPr>
          <a:lstStyle/>
          <a:p>
            <a:r>
              <a:rPr lang="zh-CN" altLang="zh-CN" dirty="0"/>
              <a:t>图</a:t>
            </a:r>
            <a:r>
              <a:rPr lang="en-US" altLang="zh-CN" dirty="0"/>
              <a:t>15-3</a:t>
            </a:r>
            <a:r>
              <a:rPr lang="zh-CN" altLang="zh-CN" dirty="0"/>
              <a:t>　心理距离与行为距离的相互关系</a:t>
            </a:r>
            <a:endParaRPr lang="zh-CN" altLang="zh-C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980728"/>
            <a:ext cx="8229600" cy="4389120"/>
          </a:xfrm>
        </p:spPr>
        <p:txBody>
          <a:bodyPr/>
          <a:lstStyle/>
          <a:p>
            <a:pPr marL="0" indent="0">
              <a:buNone/>
            </a:pPr>
            <a:r>
              <a:rPr lang="en-US" altLang="zh-CN" sz="1800" dirty="0"/>
              <a:t>(</a:t>
            </a:r>
            <a:r>
              <a:rPr lang="zh-CN" altLang="zh-CN" sz="1800" dirty="0"/>
              <a:t>四</a:t>
            </a:r>
            <a:r>
              <a:rPr lang="en-US" altLang="zh-CN" sz="1800" dirty="0"/>
              <a:t>)</a:t>
            </a:r>
            <a:r>
              <a:rPr lang="zh-CN" altLang="zh-CN" sz="1800" dirty="0"/>
              <a:t>“十分钟推销法”的分析</a:t>
            </a:r>
            <a:endParaRPr lang="zh-CN" altLang="zh-CN" sz="1800" dirty="0"/>
          </a:p>
          <a:p>
            <a:pPr marL="0" indent="0">
              <a:buNone/>
            </a:pPr>
            <a:r>
              <a:rPr lang="zh-CN" altLang="zh-CN" sz="1800" dirty="0"/>
              <a:t>　　在推销活动进行的过程中</a:t>
            </a:r>
            <a:r>
              <a:rPr lang="en-US" altLang="zh-CN" sz="1800" dirty="0"/>
              <a:t>,</a:t>
            </a:r>
            <a:r>
              <a:rPr lang="zh-CN" altLang="zh-CN" sz="1800" dirty="0"/>
              <a:t>推销员总是不断地追求推销目标。当拍板机会迟迟没能到来时</a:t>
            </a:r>
            <a:r>
              <a:rPr lang="en-US" altLang="zh-CN" sz="1800" dirty="0"/>
              <a:t>,</a:t>
            </a:r>
            <a:r>
              <a:rPr lang="zh-CN" altLang="zh-CN" sz="1800" dirty="0"/>
              <a:t>推销员可抓住适当的时机</a:t>
            </a:r>
            <a:r>
              <a:rPr lang="en-US" altLang="zh-CN" sz="1800" dirty="0"/>
              <a:t>,</a:t>
            </a:r>
            <a:r>
              <a:rPr lang="zh-CN" altLang="zh-CN" sz="1800" dirty="0"/>
              <a:t>利用强制性的语言</a:t>
            </a:r>
            <a:r>
              <a:rPr lang="en-US" altLang="zh-CN" sz="1800" dirty="0"/>
              <a:t>,</a:t>
            </a:r>
            <a:r>
              <a:rPr lang="zh-CN" altLang="zh-CN" sz="1800" dirty="0"/>
              <a:t>促使顾客作出承诺</a:t>
            </a:r>
            <a:r>
              <a:rPr lang="en-US" altLang="zh-CN" sz="1800" dirty="0"/>
              <a:t>,</a:t>
            </a:r>
            <a:r>
              <a:rPr lang="zh-CN" altLang="zh-CN" sz="1800" dirty="0"/>
              <a:t>实现推销目的。日本著名推销员井户口健二所著的《十分钟推销术》提出了这样一个观点</a:t>
            </a:r>
            <a:r>
              <a:rPr lang="en-US" altLang="zh-CN" sz="1800" dirty="0"/>
              <a:t>,</a:t>
            </a:r>
            <a:r>
              <a:rPr lang="zh-CN" altLang="zh-CN" sz="1800" dirty="0"/>
              <a:t>即客户虽然有各种类型</a:t>
            </a:r>
            <a:r>
              <a:rPr lang="en-US" altLang="zh-CN" sz="1800" dirty="0"/>
              <a:t>,</a:t>
            </a:r>
            <a:r>
              <a:rPr lang="zh-CN" altLang="zh-CN" sz="1800" dirty="0"/>
              <a:t>但</a:t>
            </a:r>
            <a:r>
              <a:rPr lang="en-US" altLang="zh-CN" sz="1800" dirty="0"/>
              <a:t>7~8</a:t>
            </a:r>
            <a:r>
              <a:rPr lang="zh-CN" altLang="zh-CN" sz="1800" dirty="0"/>
              <a:t>分钟内出现购买念波是共同点</a:t>
            </a:r>
            <a:r>
              <a:rPr lang="en-US" altLang="zh-CN" sz="1800" dirty="0"/>
              <a:t>,</a:t>
            </a:r>
            <a:r>
              <a:rPr lang="zh-CN" altLang="zh-CN" sz="1800" dirty="0"/>
              <a:t>绝对不容错过</a:t>
            </a:r>
            <a:r>
              <a:rPr lang="en-US" altLang="zh-CN" sz="1800" dirty="0"/>
              <a:t>(</a:t>
            </a:r>
            <a:r>
              <a:rPr lang="zh-CN" altLang="zh-CN" sz="1800" dirty="0"/>
              <a:t>如图</a:t>
            </a:r>
            <a:r>
              <a:rPr lang="en-US" altLang="zh-CN" sz="1800" dirty="0"/>
              <a:t>15-4</a:t>
            </a:r>
            <a:r>
              <a:rPr lang="zh-CN" altLang="zh-CN" sz="1800" dirty="0"/>
              <a:t>所示</a:t>
            </a:r>
            <a:r>
              <a:rPr lang="en-US" altLang="zh-CN" sz="1800" dirty="0"/>
              <a:t>)</a:t>
            </a:r>
            <a:r>
              <a:rPr lang="zh-CN" altLang="zh-CN" sz="1800" dirty="0"/>
              <a:t>。</a:t>
            </a:r>
            <a:endParaRPr lang="zh-CN" altLang="zh-CN" sz="1800" dirty="0"/>
          </a:p>
          <a:p>
            <a:endParaRPr lang="zh-CN" altLang="en-US" dirty="0"/>
          </a:p>
        </p:txBody>
      </p:sp>
      <p:pic>
        <p:nvPicPr>
          <p:cNvPr id="4" name="1504.jpg" descr="id:2147496399;FounderCES"/>
          <p:cNvPicPr/>
          <p:nvPr/>
        </p:nvPicPr>
        <p:blipFill>
          <a:blip r:embed="rId1"/>
          <a:stretch>
            <a:fillRect/>
          </a:stretch>
        </p:blipFill>
        <p:spPr>
          <a:xfrm>
            <a:off x="503547" y="3068960"/>
            <a:ext cx="8136904" cy="2016224"/>
          </a:xfrm>
          <a:prstGeom prst="rect">
            <a:avLst/>
          </a:prstGeom>
        </p:spPr>
      </p:pic>
      <p:sp>
        <p:nvSpPr>
          <p:cNvPr id="5" name="矩形 4"/>
          <p:cNvSpPr/>
          <p:nvPr/>
        </p:nvSpPr>
        <p:spPr>
          <a:xfrm>
            <a:off x="3131840" y="5085184"/>
            <a:ext cx="2414251" cy="369332"/>
          </a:xfrm>
          <a:prstGeom prst="rect">
            <a:avLst/>
          </a:prstGeom>
        </p:spPr>
        <p:txBody>
          <a:bodyPr wrap="none">
            <a:spAutoFit/>
          </a:bodyPr>
          <a:lstStyle/>
          <a:p>
            <a:r>
              <a:rPr lang="zh-CN" altLang="zh-CN" dirty="0"/>
              <a:t>图</a:t>
            </a:r>
            <a:r>
              <a:rPr lang="en-US" altLang="zh-CN" dirty="0"/>
              <a:t>15-4</a:t>
            </a:r>
            <a:r>
              <a:rPr lang="zh-CN" altLang="zh-CN" dirty="0"/>
              <a:t>　购买念波曲线</a:t>
            </a:r>
            <a:endParaRPr lang="zh-CN" altLang="zh-C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3600" dirty="0"/>
              <a:t>第三节　顾客应接与商品推介心理策略</a:t>
            </a:r>
            <a:endParaRPr lang="zh-CN" altLang="zh-CN" sz="3600" dirty="0"/>
          </a:p>
        </p:txBody>
      </p:sp>
      <p:sp>
        <p:nvSpPr>
          <p:cNvPr id="3" name="内容占位符 2"/>
          <p:cNvSpPr>
            <a:spLocks noGrp="1"/>
          </p:cNvSpPr>
          <p:nvPr>
            <p:ph idx="1"/>
          </p:nvPr>
        </p:nvSpPr>
        <p:spPr/>
        <p:txBody>
          <a:bodyPr>
            <a:normAutofit fontScale="85000" lnSpcReduction="20000"/>
          </a:bodyPr>
          <a:lstStyle/>
          <a:p>
            <a:pPr marL="0" indent="0">
              <a:buNone/>
            </a:pPr>
            <a:r>
              <a:rPr lang="zh-CN" altLang="zh-CN" dirty="0"/>
              <a:t>一、顾客应接的心理分析与对策</a:t>
            </a:r>
            <a:endParaRPr lang="zh-CN" altLang="zh-CN" dirty="0"/>
          </a:p>
          <a:p>
            <a:pPr marL="0" indent="0">
              <a:buNone/>
            </a:pPr>
            <a:r>
              <a:rPr lang="en-US" altLang="zh-CN" dirty="0"/>
              <a:t>(</a:t>
            </a:r>
            <a:r>
              <a:rPr lang="zh-CN" altLang="zh-CN" dirty="0"/>
              <a:t>一</a:t>
            </a:r>
            <a:r>
              <a:rPr lang="en-US" altLang="zh-CN" dirty="0"/>
              <a:t>)</a:t>
            </a:r>
            <a:r>
              <a:rPr lang="zh-CN" altLang="zh-CN" dirty="0"/>
              <a:t>顾客的心理类型</a:t>
            </a:r>
            <a:endParaRPr lang="zh-CN" altLang="zh-CN" dirty="0"/>
          </a:p>
          <a:p>
            <a:pPr marL="0" indent="0">
              <a:buNone/>
            </a:pPr>
            <a:r>
              <a:rPr lang="zh-CN" altLang="zh-CN" dirty="0"/>
              <a:t>　　根据性格分析</a:t>
            </a:r>
            <a:r>
              <a:rPr lang="en-US" altLang="zh-CN" dirty="0"/>
              <a:t>,</a:t>
            </a:r>
            <a:r>
              <a:rPr lang="zh-CN" altLang="zh-CN" dirty="0"/>
              <a:t>可把顾客心理区分为以下六种典型的类型</a:t>
            </a:r>
            <a:r>
              <a:rPr lang="en-US" altLang="zh-CN" dirty="0"/>
              <a:t>:</a:t>
            </a:r>
            <a:endParaRPr lang="zh-CN" altLang="zh-CN" dirty="0"/>
          </a:p>
          <a:p>
            <a:pPr marL="0" indent="0">
              <a:buNone/>
            </a:pPr>
            <a:r>
              <a:rPr lang="zh-CN" altLang="zh-CN" dirty="0"/>
              <a:t>　　</a:t>
            </a:r>
            <a:r>
              <a:rPr lang="en-US" altLang="zh-CN" dirty="0"/>
              <a:t>1.</a:t>
            </a:r>
            <a:r>
              <a:rPr lang="zh-CN" altLang="zh-CN" dirty="0"/>
              <a:t>冷漠型</a:t>
            </a:r>
            <a:endParaRPr lang="zh-CN" altLang="zh-CN" dirty="0"/>
          </a:p>
          <a:p>
            <a:pPr marL="0" indent="0">
              <a:buNone/>
            </a:pPr>
            <a:r>
              <a:rPr lang="zh-CN" altLang="zh-CN" dirty="0"/>
              <a:t>　　冷漠型顾客的性格大多是内向型的</a:t>
            </a:r>
            <a:r>
              <a:rPr lang="en-US" altLang="zh-CN" dirty="0"/>
              <a:t>,</a:t>
            </a:r>
            <a:r>
              <a:rPr lang="zh-CN" altLang="zh-CN" dirty="0"/>
              <a:t>其最主要的特征是封闭性。</a:t>
            </a:r>
            <a:endParaRPr lang="zh-CN" altLang="zh-CN" dirty="0"/>
          </a:p>
          <a:p>
            <a:pPr marL="0" indent="0">
              <a:buNone/>
            </a:pPr>
            <a:r>
              <a:rPr lang="zh-CN" altLang="zh-CN" dirty="0"/>
              <a:t>　　</a:t>
            </a:r>
            <a:r>
              <a:rPr lang="en-US" altLang="zh-CN" dirty="0"/>
              <a:t>2.</a:t>
            </a:r>
            <a:r>
              <a:rPr lang="zh-CN" altLang="zh-CN" dirty="0"/>
              <a:t>犹豫型</a:t>
            </a:r>
            <a:endParaRPr lang="zh-CN" altLang="zh-CN" dirty="0"/>
          </a:p>
          <a:p>
            <a:pPr marL="0" indent="0">
              <a:buNone/>
            </a:pPr>
            <a:r>
              <a:rPr lang="zh-CN" altLang="zh-CN" dirty="0"/>
              <a:t>　　这类顾客偏重于理智地考虑问题</a:t>
            </a:r>
            <a:r>
              <a:rPr lang="en-US" altLang="zh-CN" dirty="0"/>
              <a:t>,</a:t>
            </a:r>
            <a:r>
              <a:rPr lang="zh-CN" altLang="zh-CN" dirty="0"/>
              <a:t>但有时又表现为优柔寡断或疑心重重</a:t>
            </a:r>
            <a:r>
              <a:rPr lang="en-US" altLang="zh-CN" dirty="0"/>
              <a:t>,</a:t>
            </a:r>
            <a:r>
              <a:rPr lang="zh-CN" altLang="zh-CN" dirty="0"/>
              <a:t>对是否购买某种商品犹豫不决</a:t>
            </a:r>
            <a:r>
              <a:rPr lang="en-US" altLang="zh-CN" dirty="0"/>
              <a:t>;</a:t>
            </a:r>
            <a:r>
              <a:rPr lang="zh-CN" altLang="zh-CN" dirty="0"/>
              <a:t>即使决定购买</a:t>
            </a:r>
            <a:r>
              <a:rPr lang="en-US" altLang="zh-CN" dirty="0"/>
              <a:t>,</a:t>
            </a:r>
            <a:r>
              <a:rPr lang="zh-CN" altLang="zh-CN" dirty="0"/>
              <a:t>对于商品的价格、式样等又反复比较</a:t>
            </a:r>
            <a:r>
              <a:rPr lang="en-US" altLang="zh-CN" dirty="0"/>
              <a:t>,</a:t>
            </a:r>
            <a:r>
              <a:rPr lang="zh-CN" altLang="zh-CN" dirty="0"/>
              <a:t>难以取舍。</a:t>
            </a:r>
            <a:endParaRPr lang="zh-CN" altLang="zh-CN" dirty="0"/>
          </a:p>
          <a:p>
            <a:pPr marL="0" indent="0">
              <a:buNone/>
            </a:pPr>
            <a:r>
              <a:rPr lang="zh-CN" altLang="zh-CN" dirty="0"/>
              <a:t>　　</a:t>
            </a:r>
            <a:r>
              <a:rPr lang="en-US" altLang="zh-CN" dirty="0"/>
              <a:t>3.</a:t>
            </a:r>
            <a:r>
              <a:rPr lang="zh-CN" altLang="zh-CN" dirty="0"/>
              <a:t>虚荣型</a:t>
            </a:r>
            <a:endParaRPr lang="zh-CN" altLang="zh-CN" dirty="0"/>
          </a:p>
          <a:p>
            <a:pPr marL="0" indent="0">
              <a:buNone/>
            </a:pPr>
            <a:r>
              <a:rPr lang="zh-CN" altLang="zh-CN" dirty="0"/>
              <a:t>　　这类顾客的虚荣心较重</a:t>
            </a:r>
            <a:r>
              <a:rPr lang="en-US" altLang="zh-CN" dirty="0"/>
              <a:t>,</a:t>
            </a:r>
            <a:r>
              <a:rPr lang="zh-CN" altLang="zh-CN" dirty="0"/>
              <a:t>好强且顽固</a:t>
            </a:r>
            <a:r>
              <a:rPr lang="en-US" altLang="zh-CN" dirty="0"/>
              <a:t>,</a:t>
            </a:r>
            <a:r>
              <a:rPr lang="zh-CN" altLang="zh-CN" dirty="0"/>
              <a:t>总是表现自己最好的一面给别人看</a:t>
            </a:r>
            <a:r>
              <a:rPr lang="en-US" altLang="zh-CN" dirty="0"/>
              <a:t>,</a:t>
            </a:r>
            <a:r>
              <a:rPr lang="zh-CN" altLang="zh-CN" dirty="0"/>
              <a:t>甚至有些夸张。因此</a:t>
            </a:r>
            <a:r>
              <a:rPr lang="en-US" altLang="zh-CN" dirty="0"/>
              <a:t>,</a:t>
            </a:r>
            <a:r>
              <a:rPr lang="zh-CN" altLang="zh-CN" dirty="0"/>
              <a:t>这类顾客容易给人一种矫揉造作的印象。</a:t>
            </a:r>
            <a:endParaRPr lang="zh-CN" altLang="zh-CN" dirty="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　　</a:t>
            </a:r>
            <a:r>
              <a:rPr lang="en-US" altLang="zh-CN" dirty="0"/>
              <a:t>4.</a:t>
            </a:r>
            <a:r>
              <a:rPr lang="zh-CN" altLang="zh-CN" dirty="0"/>
              <a:t>好事型</a:t>
            </a:r>
            <a:endParaRPr lang="zh-CN" altLang="zh-CN" dirty="0"/>
          </a:p>
          <a:p>
            <a:pPr marL="0" indent="0">
              <a:buNone/>
            </a:pPr>
            <a:r>
              <a:rPr lang="zh-CN" altLang="zh-CN" dirty="0"/>
              <a:t>　　这类顾客喜欢喋喋不休地评论别人</a:t>
            </a:r>
            <a:r>
              <a:rPr lang="en-US" altLang="zh-CN" dirty="0"/>
              <a:t>,</a:t>
            </a:r>
            <a:r>
              <a:rPr lang="zh-CN" altLang="zh-CN" dirty="0"/>
              <a:t>并且自吹自擂、爱管闲事</a:t>
            </a:r>
            <a:r>
              <a:rPr lang="en-US" altLang="zh-CN" dirty="0"/>
              <a:t>,</a:t>
            </a:r>
            <a:r>
              <a:rPr lang="zh-CN" altLang="zh-CN" dirty="0"/>
              <a:t>对一切事物都觉得不顺眼</a:t>
            </a:r>
            <a:r>
              <a:rPr lang="en-US" altLang="zh-CN" dirty="0"/>
              <a:t>,</a:t>
            </a:r>
            <a:r>
              <a:rPr lang="zh-CN" altLang="zh-CN" dirty="0"/>
              <a:t>好像世界上就没有完全令其满意的事情</a:t>
            </a:r>
            <a:r>
              <a:rPr lang="en-US" altLang="zh-CN" dirty="0"/>
              <a:t>,</a:t>
            </a:r>
            <a:r>
              <a:rPr lang="zh-CN" altLang="zh-CN" dirty="0"/>
              <a:t>且私心较重。</a:t>
            </a:r>
            <a:endParaRPr lang="zh-CN" altLang="zh-CN" dirty="0"/>
          </a:p>
          <a:p>
            <a:pPr marL="0" indent="0">
              <a:buNone/>
            </a:pPr>
            <a:r>
              <a:rPr lang="zh-CN" altLang="zh-CN" dirty="0"/>
              <a:t>　　</a:t>
            </a:r>
            <a:r>
              <a:rPr lang="en-US" altLang="zh-CN" dirty="0"/>
              <a:t>5.</a:t>
            </a:r>
            <a:r>
              <a:rPr lang="zh-CN" altLang="zh-CN" dirty="0"/>
              <a:t>急躁型</a:t>
            </a:r>
            <a:endParaRPr lang="zh-CN" altLang="zh-CN" dirty="0"/>
          </a:p>
          <a:p>
            <a:pPr marL="0" indent="0">
              <a:buNone/>
            </a:pPr>
            <a:r>
              <a:rPr lang="zh-CN" altLang="zh-CN" dirty="0"/>
              <a:t>　　这类顾客有些神经质</a:t>
            </a:r>
            <a:r>
              <a:rPr lang="en-US" altLang="zh-CN" dirty="0"/>
              <a:t>,</a:t>
            </a:r>
            <a:r>
              <a:rPr lang="zh-CN" altLang="zh-CN" dirty="0"/>
              <a:t>对事物变化的反应敏感</a:t>
            </a:r>
            <a:r>
              <a:rPr lang="en-US" altLang="zh-CN" dirty="0"/>
              <a:t>,</a:t>
            </a:r>
            <a:r>
              <a:rPr lang="zh-CN" altLang="zh-CN" dirty="0"/>
              <a:t>一般人能忍受的误解或委屈</a:t>
            </a:r>
            <a:r>
              <a:rPr lang="en-US" altLang="zh-CN" dirty="0"/>
              <a:t>,</a:t>
            </a:r>
            <a:r>
              <a:rPr lang="zh-CN" altLang="zh-CN" dirty="0"/>
              <a:t>这种人却无法忍受</a:t>
            </a:r>
            <a:r>
              <a:rPr lang="en-US" altLang="zh-CN" dirty="0"/>
              <a:t>,</a:t>
            </a:r>
            <a:r>
              <a:rPr lang="zh-CN" altLang="zh-CN" dirty="0"/>
              <a:t>区区小事就与人争执不下。</a:t>
            </a:r>
            <a:endParaRPr lang="zh-CN" altLang="zh-CN" dirty="0"/>
          </a:p>
          <a:p>
            <a:pPr marL="0" indent="0">
              <a:buNone/>
            </a:pPr>
            <a:r>
              <a:rPr lang="zh-CN" altLang="zh-CN" dirty="0"/>
              <a:t>　　</a:t>
            </a:r>
            <a:r>
              <a:rPr lang="en-US" altLang="zh-CN" dirty="0"/>
              <a:t>6.</a:t>
            </a:r>
            <a:r>
              <a:rPr lang="zh-CN" altLang="zh-CN" dirty="0"/>
              <a:t>随和型</a:t>
            </a:r>
            <a:endParaRPr lang="zh-CN" altLang="zh-CN" dirty="0"/>
          </a:p>
          <a:p>
            <a:pPr marL="0" indent="0">
              <a:buNone/>
            </a:pPr>
            <a:r>
              <a:rPr lang="zh-CN" altLang="zh-CN" dirty="0"/>
              <a:t>　　这类顾客的特点刚好与急躁型顾客相反</a:t>
            </a:r>
            <a:r>
              <a:rPr lang="en-US" altLang="zh-CN" dirty="0"/>
              <a:t>,</a:t>
            </a:r>
            <a:r>
              <a:rPr lang="zh-CN" altLang="zh-CN" dirty="0"/>
              <a:t>他们的心胸开阔</a:t>
            </a:r>
            <a:r>
              <a:rPr lang="en-US" altLang="zh-CN" dirty="0"/>
              <a:t>,</a:t>
            </a:r>
            <a:r>
              <a:rPr lang="zh-CN" altLang="zh-CN" dirty="0"/>
              <a:t>能够与周围人融洽相处</a:t>
            </a:r>
            <a:r>
              <a:rPr lang="en-US" altLang="zh-CN" dirty="0"/>
              <a:t>,</a:t>
            </a:r>
            <a:r>
              <a:rPr lang="zh-CN" altLang="zh-CN" dirty="0"/>
              <a:t>人际关系好</a:t>
            </a:r>
            <a:r>
              <a:rPr lang="en-US" altLang="zh-CN" dirty="0"/>
              <a:t>,</a:t>
            </a:r>
            <a:r>
              <a:rPr lang="zh-CN" altLang="zh-CN" dirty="0"/>
              <a:t>但轻信人</a:t>
            </a:r>
            <a:r>
              <a:rPr lang="en-US" altLang="zh-CN" dirty="0"/>
              <a:t>,</a:t>
            </a:r>
            <a:r>
              <a:rPr lang="zh-CN" altLang="zh-CN" dirty="0"/>
              <a:t>有可能不遵守诺言。</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3600" dirty="0"/>
              <a:t>第一节　推销对象的心理类型与心理分析</a:t>
            </a:r>
            <a:endParaRPr lang="zh-CN" altLang="zh-CN" sz="3600" dirty="0"/>
          </a:p>
        </p:txBody>
      </p:sp>
      <p:sp>
        <p:nvSpPr>
          <p:cNvPr id="3" name="内容占位符 2"/>
          <p:cNvSpPr>
            <a:spLocks noGrp="1"/>
          </p:cNvSpPr>
          <p:nvPr>
            <p:ph idx="1"/>
          </p:nvPr>
        </p:nvSpPr>
        <p:spPr/>
        <p:txBody>
          <a:bodyPr/>
          <a:lstStyle/>
          <a:p>
            <a:pPr marL="0" indent="0">
              <a:buNone/>
            </a:pPr>
            <a:r>
              <a:rPr lang="zh-CN" altLang="zh-CN" dirty="0"/>
              <a:t>一、推销对象的心理类型</a:t>
            </a:r>
            <a:endParaRPr lang="zh-CN" altLang="zh-CN" dirty="0"/>
          </a:p>
          <a:p>
            <a:pPr marL="0" indent="0">
              <a:buNone/>
            </a:pPr>
            <a:r>
              <a:rPr lang="zh-CN" altLang="zh-CN" dirty="0"/>
              <a:t>　　推销对象又称顾客</a:t>
            </a:r>
            <a:r>
              <a:rPr lang="en-US" altLang="zh-CN" dirty="0"/>
              <a:t>,</a:t>
            </a:r>
            <a:r>
              <a:rPr lang="zh-CN" altLang="zh-CN" dirty="0"/>
              <a:t>是推销人员推销商品的目标与对象</a:t>
            </a:r>
            <a:r>
              <a:rPr lang="en-US" altLang="zh-CN" dirty="0"/>
              <a:t>,</a:t>
            </a:r>
            <a:r>
              <a:rPr lang="zh-CN" altLang="zh-CN" dirty="0"/>
              <a:t>包括在推销过程中购买日用生活消费品的消费者和购买生产资料的用户。顾客在推销过程中是有意识与能动的因素</a:t>
            </a:r>
            <a:r>
              <a:rPr lang="en-US" altLang="zh-CN" dirty="0"/>
              <a:t>,</a:t>
            </a:r>
            <a:r>
              <a:rPr lang="zh-CN" altLang="zh-CN" dirty="0"/>
              <a:t>具有买与不买的自由、买多与买少的自由。推销对象的需求也是千变万化、多种多样的</a:t>
            </a:r>
            <a:r>
              <a:rPr lang="en-US" altLang="zh-CN" dirty="0"/>
              <a:t>,</a:t>
            </a:r>
            <a:r>
              <a:rPr lang="zh-CN" altLang="zh-CN" dirty="0"/>
              <a:t>在不同的时空、情境下</a:t>
            </a:r>
            <a:r>
              <a:rPr lang="en-US" altLang="zh-CN" dirty="0"/>
              <a:t>,</a:t>
            </a:r>
            <a:r>
              <a:rPr lang="zh-CN" altLang="zh-CN" dirty="0"/>
              <a:t>推销对象的心理表现也各不相同。因此</a:t>
            </a:r>
            <a:r>
              <a:rPr lang="en-US" altLang="zh-CN" dirty="0"/>
              <a:t>,</a:t>
            </a:r>
            <a:r>
              <a:rPr lang="zh-CN" altLang="zh-CN" dirty="0"/>
              <a:t>在推销活动中</a:t>
            </a:r>
            <a:r>
              <a:rPr lang="en-US" altLang="zh-CN" dirty="0"/>
              <a:t>,</a:t>
            </a:r>
            <a:r>
              <a:rPr lang="zh-CN" altLang="zh-CN" dirty="0"/>
              <a:t>必须把握顾客的类型及其心理表现。</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顾客应接心理对策</a:t>
            </a:r>
            <a:endParaRPr lang="zh-CN" altLang="zh-CN" dirty="0"/>
          </a:p>
          <a:p>
            <a:pPr marL="0" indent="0">
              <a:buNone/>
            </a:pPr>
            <a:r>
              <a:rPr lang="zh-CN" altLang="zh-CN" dirty="0"/>
              <a:t>　　针对顾客的心理类型</a:t>
            </a:r>
            <a:r>
              <a:rPr lang="en-US" altLang="zh-CN" dirty="0"/>
              <a:t>,</a:t>
            </a:r>
            <a:r>
              <a:rPr lang="zh-CN" altLang="zh-CN" dirty="0"/>
              <a:t>推销员可采用的对策主要有以下几种</a:t>
            </a:r>
            <a:r>
              <a:rPr lang="en-US" altLang="zh-CN" dirty="0"/>
              <a:t>:</a:t>
            </a:r>
            <a:endParaRPr lang="zh-CN" altLang="zh-CN" dirty="0"/>
          </a:p>
          <a:p>
            <a:pPr marL="0" indent="0">
              <a:buNone/>
            </a:pPr>
            <a:r>
              <a:rPr lang="zh-CN" altLang="zh-CN" dirty="0"/>
              <a:t>　　</a:t>
            </a:r>
            <a:r>
              <a:rPr lang="en-US" altLang="zh-CN" dirty="0"/>
              <a:t>1.</a:t>
            </a:r>
            <a:r>
              <a:rPr lang="zh-CN" altLang="zh-CN" dirty="0"/>
              <a:t>冷漠型顾客应接心理对策</a:t>
            </a:r>
            <a:endParaRPr lang="zh-CN" altLang="zh-CN" dirty="0"/>
          </a:p>
          <a:p>
            <a:pPr marL="0" indent="0">
              <a:buNone/>
            </a:pPr>
            <a:r>
              <a:rPr lang="en-US" altLang="zh-CN" dirty="0"/>
              <a:t>(1)</a:t>
            </a:r>
            <a:r>
              <a:rPr lang="zh-CN" altLang="zh-CN" dirty="0"/>
              <a:t>善于发问。</a:t>
            </a:r>
            <a:endParaRPr lang="zh-CN" altLang="zh-CN" dirty="0"/>
          </a:p>
          <a:p>
            <a:pPr marL="0" indent="0">
              <a:buNone/>
            </a:pPr>
            <a:r>
              <a:rPr lang="en-US" altLang="zh-CN" dirty="0"/>
              <a:t>(2)</a:t>
            </a:r>
            <a:r>
              <a:rPr lang="zh-CN" altLang="zh-CN" dirty="0"/>
              <a:t>耐心细致。这类顾客一般自我意识较强</a:t>
            </a:r>
            <a:r>
              <a:rPr lang="en-US" altLang="zh-CN" dirty="0"/>
              <a:t>,</a:t>
            </a:r>
            <a:r>
              <a:rPr lang="zh-CN" altLang="zh-CN" dirty="0"/>
              <a:t>短时间内很难与他们应接。只有通过耐心细致的服务</a:t>
            </a:r>
            <a:r>
              <a:rPr lang="en-US" altLang="zh-CN" dirty="0"/>
              <a:t>,</a:t>
            </a:r>
            <a:r>
              <a:rPr lang="zh-CN" altLang="zh-CN" dirty="0"/>
              <a:t>才能唤起他们的认同与共鸣。</a:t>
            </a:r>
            <a:endParaRPr lang="zh-CN" altLang="zh-CN" dirty="0"/>
          </a:p>
          <a:p>
            <a:pPr marL="0" indent="0">
              <a:buNone/>
            </a:pPr>
            <a:r>
              <a:rPr lang="zh-CN" altLang="zh-CN" dirty="0"/>
              <a:t>　　</a:t>
            </a:r>
            <a:r>
              <a:rPr lang="en-US" altLang="zh-CN" dirty="0"/>
              <a:t>2.</a:t>
            </a:r>
            <a:r>
              <a:rPr lang="zh-CN" altLang="zh-CN" dirty="0"/>
              <a:t>犹豫型顾客应接心理对策</a:t>
            </a:r>
            <a:endParaRPr lang="zh-CN" altLang="zh-CN" dirty="0"/>
          </a:p>
          <a:p>
            <a:pPr marL="0" indent="0">
              <a:buNone/>
            </a:pPr>
            <a:r>
              <a:rPr lang="zh-CN" altLang="zh-CN" dirty="0"/>
              <a:t>　　这类顾客疑心重</a:t>
            </a:r>
            <a:r>
              <a:rPr lang="en-US" altLang="zh-CN" dirty="0"/>
              <a:t>,</a:t>
            </a:r>
            <a:r>
              <a:rPr lang="zh-CN" altLang="zh-CN" dirty="0"/>
              <a:t>总怕上当受骗</a:t>
            </a:r>
            <a:r>
              <a:rPr lang="en-US" altLang="zh-CN" dirty="0"/>
              <a:t>,</a:t>
            </a:r>
            <a:r>
              <a:rPr lang="zh-CN" altLang="zh-CN" dirty="0"/>
              <a:t>所以</a:t>
            </a:r>
            <a:r>
              <a:rPr lang="en-US" altLang="zh-CN" dirty="0"/>
              <a:t>,</a:t>
            </a:r>
            <a:r>
              <a:rPr lang="zh-CN" altLang="zh-CN" dirty="0"/>
              <a:t>推销员应当</a:t>
            </a:r>
            <a:r>
              <a:rPr lang="en-US" altLang="zh-CN" dirty="0"/>
              <a:t>:(1)</a:t>
            </a:r>
            <a:r>
              <a:rPr lang="zh-CN" altLang="zh-CN" dirty="0"/>
              <a:t>先推销自己</a:t>
            </a:r>
            <a:r>
              <a:rPr lang="en-US" altLang="zh-CN" dirty="0"/>
              <a:t>,</a:t>
            </a:r>
            <a:r>
              <a:rPr lang="zh-CN" altLang="zh-CN" dirty="0"/>
              <a:t>以消除顾客的疑惑心理、不信任心理</a:t>
            </a:r>
            <a:r>
              <a:rPr lang="en-US" altLang="zh-CN" dirty="0"/>
              <a:t>,</a:t>
            </a:r>
            <a:r>
              <a:rPr lang="zh-CN" altLang="zh-CN" dirty="0"/>
              <a:t>通过对推销员的信任来唤起对经营或商品的信任。</a:t>
            </a:r>
            <a:r>
              <a:rPr lang="en-US" altLang="zh-CN" dirty="0"/>
              <a:t>(2)</a:t>
            </a:r>
            <a:r>
              <a:rPr lang="zh-CN" altLang="zh-CN" dirty="0"/>
              <a:t>诱导顾客“爱屋及乌”</a:t>
            </a:r>
            <a:r>
              <a:rPr lang="en-US" altLang="zh-CN" dirty="0"/>
              <a:t>,</a:t>
            </a:r>
            <a:r>
              <a:rPr lang="zh-CN" altLang="zh-CN" dirty="0"/>
              <a:t>消除顾客疑惑后</a:t>
            </a:r>
            <a:r>
              <a:rPr lang="en-US" altLang="zh-CN" dirty="0"/>
              <a:t>,</a:t>
            </a:r>
            <a:r>
              <a:rPr lang="zh-CN" altLang="zh-CN" dirty="0"/>
              <a:t>再进入实质性阶段</a:t>
            </a:r>
            <a:r>
              <a:rPr lang="en-US" altLang="zh-CN" dirty="0"/>
              <a:t>,</a:t>
            </a:r>
            <a:r>
              <a:rPr lang="zh-CN" altLang="zh-CN" dirty="0"/>
              <a:t>促使顾客采取购买行为。</a:t>
            </a:r>
            <a:endParaRPr lang="zh-CN" altLang="zh-CN" dirty="0"/>
          </a:p>
          <a:p>
            <a:pPr marL="0" indent="0">
              <a:buNone/>
            </a:pPr>
            <a:r>
              <a:rPr lang="zh-CN" altLang="zh-CN" dirty="0"/>
              <a:t>　　</a:t>
            </a:r>
            <a:r>
              <a:rPr lang="en-US" altLang="zh-CN" dirty="0"/>
              <a:t>3.</a:t>
            </a:r>
            <a:r>
              <a:rPr lang="zh-CN" altLang="zh-CN" dirty="0"/>
              <a:t>虚荣型顾客应接心理对策</a:t>
            </a:r>
            <a:endParaRPr lang="zh-CN" altLang="zh-CN" dirty="0"/>
          </a:p>
          <a:p>
            <a:pPr marL="0" indent="0">
              <a:buNone/>
            </a:pPr>
            <a:r>
              <a:rPr lang="zh-CN" altLang="zh-CN" dirty="0"/>
              <a:t>　　这类顾客喜欢与人争执</a:t>
            </a:r>
            <a:r>
              <a:rPr lang="en-US" altLang="zh-CN" dirty="0"/>
              <a:t>,</a:t>
            </a:r>
            <a:r>
              <a:rPr lang="zh-CN" altLang="zh-CN" dirty="0"/>
              <a:t>独断专行</a:t>
            </a:r>
            <a:r>
              <a:rPr lang="en-US" altLang="zh-CN" dirty="0"/>
              <a:t>,</a:t>
            </a:r>
            <a:r>
              <a:rPr lang="zh-CN" altLang="zh-CN" dirty="0"/>
              <a:t>所以</a:t>
            </a:r>
            <a:r>
              <a:rPr lang="en-US" altLang="zh-CN" dirty="0"/>
              <a:t>,</a:t>
            </a:r>
            <a:r>
              <a:rPr lang="zh-CN" altLang="zh-CN" dirty="0"/>
              <a:t>推销员在应接时应当</a:t>
            </a:r>
            <a:r>
              <a:rPr lang="en-US" altLang="zh-CN" dirty="0"/>
              <a:t>:(1)</a:t>
            </a:r>
            <a:r>
              <a:rPr lang="zh-CN" altLang="zh-CN" dirty="0"/>
              <a:t>避免直接冲突。不要直截了当地提出与他相左的观点或指出他的错误</a:t>
            </a:r>
            <a:r>
              <a:rPr lang="en-US" altLang="zh-CN" dirty="0"/>
              <a:t>,</a:t>
            </a:r>
            <a:r>
              <a:rPr lang="zh-CN" altLang="zh-CN" dirty="0"/>
              <a:t>应当尽量满足其自尊心。</a:t>
            </a:r>
            <a:r>
              <a:rPr lang="en-US" altLang="zh-CN" dirty="0"/>
              <a:t>(2)</a:t>
            </a:r>
            <a:r>
              <a:rPr lang="zh-CN" altLang="zh-CN" dirty="0"/>
              <a:t>称赞和恭维他。适当地恭维、称赞其才干和成绩</a:t>
            </a:r>
            <a:r>
              <a:rPr lang="en-US" altLang="zh-CN" dirty="0"/>
              <a:t>,</a:t>
            </a:r>
            <a:r>
              <a:rPr lang="zh-CN" altLang="zh-CN" dirty="0"/>
              <a:t>可满足其虚荣心</a:t>
            </a:r>
            <a:r>
              <a:rPr lang="en-US" altLang="zh-CN" dirty="0"/>
              <a:t>,</a:t>
            </a:r>
            <a:r>
              <a:rPr lang="zh-CN" altLang="zh-CN" dirty="0"/>
              <a:t>然后再谈销售商品问题。</a:t>
            </a:r>
            <a:endParaRPr lang="zh-CN" altLang="zh-CN"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zh-CN" altLang="zh-CN" dirty="0"/>
              <a:t>　　</a:t>
            </a:r>
            <a:r>
              <a:rPr lang="en-US" altLang="zh-CN" dirty="0"/>
              <a:t>4.</a:t>
            </a:r>
            <a:r>
              <a:rPr lang="zh-CN" altLang="zh-CN" dirty="0"/>
              <a:t>好事型顾客应接心理对策</a:t>
            </a:r>
            <a:endParaRPr lang="zh-CN" altLang="zh-CN" dirty="0"/>
          </a:p>
          <a:p>
            <a:pPr marL="0" indent="0">
              <a:buNone/>
            </a:pPr>
            <a:r>
              <a:rPr lang="zh-CN" altLang="zh-CN" dirty="0"/>
              <a:t>　　这类顾客爱管闲事、私心重</a:t>
            </a:r>
            <a:r>
              <a:rPr lang="en-US" altLang="zh-CN" dirty="0"/>
              <a:t>,</a:t>
            </a:r>
            <a:r>
              <a:rPr lang="zh-CN" altLang="zh-CN" dirty="0"/>
              <a:t>应接时可采用的策略有</a:t>
            </a:r>
            <a:r>
              <a:rPr lang="en-US" altLang="zh-CN" dirty="0"/>
              <a:t>:(1)</a:t>
            </a:r>
            <a:r>
              <a:rPr lang="zh-CN" altLang="zh-CN" dirty="0"/>
              <a:t>赠送小礼物。针对其私心重的特点</a:t>
            </a:r>
            <a:r>
              <a:rPr lang="en-US" altLang="zh-CN" dirty="0"/>
              <a:t>,</a:t>
            </a:r>
            <a:r>
              <a:rPr lang="zh-CN" altLang="zh-CN" dirty="0"/>
              <a:t>可适当地赠送小礼物作为见面礼</a:t>
            </a:r>
            <a:r>
              <a:rPr lang="en-US" altLang="zh-CN" dirty="0"/>
              <a:t>,</a:t>
            </a:r>
            <a:r>
              <a:rPr lang="zh-CN" altLang="zh-CN" dirty="0"/>
              <a:t>以吸引顾客。</a:t>
            </a:r>
            <a:r>
              <a:rPr lang="en-US" altLang="zh-CN" dirty="0"/>
              <a:t>(2)</a:t>
            </a:r>
            <a:r>
              <a:rPr lang="zh-CN" altLang="zh-CN" dirty="0"/>
              <a:t>要有耐心。尽量倾听顾客的言论</a:t>
            </a:r>
            <a:r>
              <a:rPr lang="en-US" altLang="zh-CN" dirty="0"/>
              <a:t>,</a:t>
            </a:r>
            <a:r>
              <a:rPr lang="zh-CN" altLang="zh-CN" dirty="0"/>
              <a:t>并不时地表示赞同</a:t>
            </a:r>
            <a:r>
              <a:rPr lang="en-US" altLang="zh-CN" dirty="0"/>
              <a:t>,</a:t>
            </a:r>
            <a:r>
              <a:rPr lang="zh-CN" altLang="zh-CN" dirty="0"/>
              <a:t>使顾客觉得推销员是一个可爱的志同道合者。意气一旦相投</a:t>
            </a:r>
            <a:r>
              <a:rPr lang="en-US" altLang="zh-CN" dirty="0"/>
              <a:t>,</a:t>
            </a:r>
            <a:r>
              <a:rPr lang="zh-CN" altLang="zh-CN" dirty="0"/>
              <a:t>下一步的销售就可迎刃而解了。</a:t>
            </a:r>
            <a:endParaRPr lang="zh-CN" altLang="zh-CN" dirty="0"/>
          </a:p>
          <a:p>
            <a:pPr marL="0" indent="0">
              <a:buNone/>
            </a:pPr>
            <a:r>
              <a:rPr lang="zh-CN" altLang="zh-CN" dirty="0"/>
              <a:t>　　</a:t>
            </a:r>
            <a:r>
              <a:rPr lang="en-US" altLang="zh-CN" dirty="0"/>
              <a:t>5.</a:t>
            </a:r>
            <a:r>
              <a:rPr lang="zh-CN" altLang="zh-CN" dirty="0"/>
              <a:t>急躁型顾客应接心理对策</a:t>
            </a:r>
            <a:endParaRPr lang="zh-CN" altLang="zh-CN" dirty="0"/>
          </a:p>
          <a:p>
            <a:pPr marL="0" indent="0">
              <a:buNone/>
            </a:pPr>
            <a:r>
              <a:rPr lang="zh-CN" altLang="zh-CN" dirty="0"/>
              <a:t>　　这类顾客反应敏感</a:t>
            </a:r>
            <a:r>
              <a:rPr lang="en-US" altLang="zh-CN" dirty="0"/>
              <a:t>,</a:t>
            </a:r>
            <a:r>
              <a:rPr lang="zh-CN" altLang="zh-CN" dirty="0"/>
              <a:t>应接时可采用的策略有</a:t>
            </a:r>
            <a:r>
              <a:rPr lang="en-US" altLang="zh-CN" dirty="0"/>
              <a:t>:(1)</a:t>
            </a:r>
            <a:r>
              <a:rPr lang="zh-CN" altLang="zh-CN" dirty="0"/>
              <a:t>赞美他。抓住机会赞美其长处</a:t>
            </a:r>
            <a:r>
              <a:rPr lang="en-US" altLang="zh-CN" dirty="0"/>
              <a:t>,</a:t>
            </a:r>
            <a:r>
              <a:rPr lang="zh-CN" altLang="zh-CN" dirty="0"/>
              <a:t>把话题向好的事物上转移。</a:t>
            </a:r>
            <a:r>
              <a:rPr lang="en-US" altLang="zh-CN" dirty="0"/>
              <a:t>(2)</a:t>
            </a:r>
            <a:r>
              <a:rPr lang="zh-CN" altLang="zh-CN" dirty="0"/>
              <a:t>保持心态平稳。自始至终保持平静愉悦的心情</a:t>
            </a:r>
            <a:r>
              <a:rPr lang="en-US" altLang="zh-CN" dirty="0"/>
              <a:t>,</a:t>
            </a:r>
            <a:r>
              <a:rPr lang="zh-CN" altLang="zh-CN" dirty="0"/>
              <a:t>只要顾客的心态平静</a:t>
            </a:r>
            <a:r>
              <a:rPr lang="en-US" altLang="zh-CN" dirty="0"/>
              <a:t>,</a:t>
            </a:r>
            <a:r>
              <a:rPr lang="zh-CN" altLang="zh-CN" dirty="0"/>
              <a:t>销售就可顺利进行和开展。</a:t>
            </a:r>
            <a:endParaRPr lang="zh-CN" altLang="zh-CN" dirty="0"/>
          </a:p>
          <a:p>
            <a:pPr marL="0" indent="0">
              <a:buNone/>
            </a:pPr>
            <a:r>
              <a:rPr lang="zh-CN" altLang="zh-CN" dirty="0"/>
              <a:t>　　</a:t>
            </a:r>
            <a:r>
              <a:rPr lang="en-US" altLang="zh-CN" dirty="0"/>
              <a:t>6.</a:t>
            </a:r>
            <a:r>
              <a:rPr lang="zh-CN" altLang="zh-CN" dirty="0"/>
              <a:t>随和型顾客应接心理对策</a:t>
            </a:r>
            <a:endParaRPr lang="zh-CN" altLang="zh-CN" dirty="0"/>
          </a:p>
          <a:p>
            <a:pPr marL="0" indent="0">
              <a:buNone/>
            </a:pPr>
            <a:r>
              <a:rPr lang="zh-CN" altLang="zh-CN" dirty="0"/>
              <a:t>　　这类顾客比较好相处</a:t>
            </a:r>
            <a:r>
              <a:rPr lang="en-US" altLang="zh-CN" dirty="0"/>
              <a:t>,</a:t>
            </a:r>
            <a:r>
              <a:rPr lang="zh-CN" altLang="zh-CN" dirty="0"/>
              <a:t>应接时可采用的策略有</a:t>
            </a:r>
            <a:r>
              <a:rPr lang="en-US" altLang="zh-CN" dirty="0"/>
              <a:t>:(1)</a:t>
            </a:r>
            <a:r>
              <a:rPr lang="zh-CN" altLang="zh-CN" dirty="0"/>
              <a:t>一见如故。不要过于拘泥于传统礼节</a:t>
            </a:r>
            <a:r>
              <a:rPr lang="en-US" altLang="zh-CN" dirty="0"/>
              <a:t>,</a:t>
            </a:r>
            <a:r>
              <a:rPr lang="zh-CN" altLang="zh-CN" dirty="0"/>
              <a:t>要显出一见如故、相见恨晚之状。</a:t>
            </a:r>
            <a:r>
              <a:rPr lang="en-US" altLang="zh-CN" dirty="0"/>
              <a:t>(2)</a:t>
            </a:r>
            <a:r>
              <a:rPr lang="zh-CN" altLang="zh-CN" dirty="0"/>
              <a:t>速战速决。要一气呵成</a:t>
            </a:r>
            <a:r>
              <a:rPr lang="en-US" altLang="zh-CN" dirty="0"/>
              <a:t>,</a:t>
            </a:r>
            <a:r>
              <a:rPr lang="zh-CN" altLang="zh-CN" dirty="0"/>
              <a:t>以免顾客有机会改变初衷。</a:t>
            </a:r>
            <a:endParaRPr lang="zh-CN" altLang="zh-CN" dirty="0"/>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顾客应答心理对策</a:t>
            </a:r>
            <a:endParaRPr lang="zh-CN" altLang="zh-CN" dirty="0"/>
          </a:p>
          <a:p>
            <a:pPr marL="0" indent="0">
              <a:buNone/>
            </a:pPr>
            <a:r>
              <a:rPr lang="zh-CN" altLang="zh-CN" dirty="0"/>
              <a:t>　　</a:t>
            </a:r>
            <a:r>
              <a:rPr lang="en-US" altLang="zh-CN" dirty="0"/>
              <a:t>1.</a:t>
            </a:r>
            <a:r>
              <a:rPr lang="zh-CN" altLang="zh-CN" dirty="0"/>
              <a:t>微笑应答</a:t>
            </a:r>
            <a:r>
              <a:rPr lang="en-US" altLang="zh-CN" dirty="0"/>
              <a:t>,</a:t>
            </a:r>
            <a:r>
              <a:rPr lang="zh-CN" altLang="zh-CN" dirty="0"/>
              <a:t>使顾客获得良好的第一印象</a:t>
            </a:r>
            <a:endParaRPr lang="zh-CN" altLang="zh-CN" dirty="0"/>
          </a:p>
          <a:p>
            <a:pPr marL="0" indent="0">
              <a:buNone/>
            </a:pPr>
            <a:r>
              <a:rPr lang="zh-CN" altLang="zh-CN" dirty="0"/>
              <a:t>　　</a:t>
            </a:r>
            <a:r>
              <a:rPr lang="en-US" altLang="zh-CN" dirty="0"/>
              <a:t>2.</a:t>
            </a:r>
            <a:r>
              <a:rPr lang="zh-CN" altLang="zh-CN" dirty="0"/>
              <a:t>要针对顾客的心理进行询问和回答</a:t>
            </a:r>
            <a:endParaRPr lang="zh-CN" altLang="zh-CN" dirty="0"/>
          </a:p>
          <a:p>
            <a:pPr marL="0" indent="0">
              <a:buNone/>
            </a:pPr>
            <a:r>
              <a:rPr lang="zh-CN" altLang="zh-CN" dirty="0"/>
              <a:t>　　</a:t>
            </a:r>
            <a:r>
              <a:rPr lang="en-US" altLang="zh-CN" dirty="0"/>
              <a:t>3.</a:t>
            </a:r>
            <a:r>
              <a:rPr lang="zh-CN" altLang="zh-CN" dirty="0"/>
              <a:t>观察顾客的心理变化</a:t>
            </a:r>
            <a:r>
              <a:rPr lang="en-US" altLang="zh-CN" dirty="0"/>
              <a:t>,</a:t>
            </a:r>
            <a:r>
              <a:rPr lang="zh-CN" altLang="zh-CN" dirty="0"/>
              <a:t>伺机接待顾客</a:t>
            </a:r>
            <a:endParaRPr lang="zh-CN" altLang="zh-CN" dirty="0"/>
          </a:p>
          <a:p>
            <a:pPr marL="0" indent="0">
              <a:buNone/>
            </a:pPr>
            <a:r>
              <a:rPr lang="zh-CN" altLang="zh-CN" dirty="0"/>
              <a:t>　　</a:t>
            </a:r>
            <a:r>
              <a:rPr lang="en-US" altLang="zh-CN" dirty="0"/>
              <a:t>4.</a:t>
            </a:r>
            <a:r>
              <a:rPr lang="zh-CN" altLang="zh-CN" dirty="0"/>
              <a:t>礼貌待客</a:t>
            </a:r>
            <a:r>
              <a:rPr lang="en-US" altLang="zh-CN" dirty="0"/>
              <a:t>,</a:t>
            </a:r>
            <a:r>
              <a:rPr lang="zh-CN" altLang="zh-CN" dirty="0"/>
              <a:t>努力满足顾客渴望受尊敬的需要</a:t>
            </a:r>
            <a:endParaRPr lang="zh-CN" altLang="zh-CN" dirty="0"/>
          </a:p>
          <a:p>
            <a:pPr marL="0" indent="0">
              <a:buNone/>
            </a:pPr>
            <a:r>
              <a:rPr lang="en-US" altLang="zh-CN" dirty="0"/>
              <a:t>(</a:t>
            </a:r>
            <a:r>
              <a:rPr lang="zh-CN" altLang="zh-CN" dirty="0"/>
              <a:t>四</a:t>
            </a:r>
            <a:r>
              <a:rPr lang="en-US" altLang="zh-CN" dirty="0"/>
              <a:t>)</a:t>
            </a:r>
            <a:r>
              <a:rPr lang="zh-CN" altLang="zh-CN" dirty="0"/>
              <a:t>顾客送往心理对策</a:t>
            </a:r>
            <a:endParaRPr lang="zh-CN" altLang="zh-CN" dirty="0"/>
          </a:p>
          <a:p>
            <a:pPr marL="0" indent="0">
              <a:buNone/>
            </a:pPr>
            <a:r>
              <a:rPr lang="zh-CN" altLang="zh-CN" dirty="0"/>
              <a:t>　　</a:t>
            </a:r>
            <a:r>
              <a:rPr lang="en-US" altLang="zh-CN" dirty="0"/>
              <a:t>1.</a:t>
            </a:r>
            <a:r>
              <a:rPr lang="zh-CN" altLang="zh-CN" dirty="0"/>
              <a:t>成交后使顾客获得更多的满足感</a:t>
            </a:r>
            <a:endParaRPr lang="zh-CN" altLang="zh-CN" dirty="0"/>
          </a:p>
          <a:p>
            <a:pPr marL="0" indent="0">
              <a:buNone/>
            </a:pPr>
            <a:r>
              <a:rPr lang="zh-CN" altLang="zh-CN" dirty="0"/>
              <a:t>　　</a:t>
            </a:r>
            <a:r>
              <a:rPr lang="en-US" altLang="zh-CN" dirty="0"/>
              <a:t>2.</a:t>
            </a:r>
            <a:r>
              <a:rPr lang="zh-CN" altLang="zh-CN" dirty="0"/>
              <a:t>未成交也能使顾客愉快离店</a:t>
            </a:r>
            <a:endParaRPr lang="zh-CN" altLang="zh-CN"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给顾客留下友善的印象。</a:t>
            </a:r>
            <a:endParaRPr lang="zh-CN" altLang="zh-CN" dirty="0"/>
          </a:p>
          <a:p>
            <a:pPr marL="0" indent="0">
              <a:buNone/>
            </a:pPr>
            <a:r>
              <a:rPr lang="zh-CN" altLang="zh-CN" dirty="0"/>
              <a:t>二、商品推介心理</a:t>
            </a:r>
            <a:endParaRPr lang="zh-CN" altLang="zh-CN" dirty="0"/>
          </a:p>
          <a:p>
            <a:pPr marL="0" indent="0">
              <a:buNone/>
            </a:pPr>
            <a:r>
              <a:rPr lang="en-US" altLang="zh-CN" dirty="0"/>
              <a:t>(</a:t>
            </a:r>
            <a:r>
              <a:rPr lang="zh-CN" altLang="zh-CN" dirty="0"/>
              <a:t>一</a:t>
            </a:r>
            <a:r>
              <a:rPr lang="en-US" altLang="zh-CN" dirty="0"/>
              <a:t>)</a:t>
            </a:r>
            <a:r>
              <a:rPr lang="zh-CN" altLang="zh-CN" dirty="0"/>
              <a:t>顾客选购商品的心理过程</a:t>
            </a:r>
            <a:endParaRPr lang="zh-CN" altLang="zh-CN" dirty="0"/>
          </a:p>
          <a:p>
            <a:pPr marL="0" indent="0">
              <a:buNone/>
            </a:pPr>
            <a:r>
              <a:rPr lang="zh-CN" altLang="zh-CN" dirty="0"/>
              <a:t>　　顾客从进入商店到买好物品</a:t>
            </a:r>
            <a:r>
              <a:rPr lang="en-US" altLang="zh-CN" dirty="0"/>
              <a:t>,</a:t>
            </a:r>
            <a:r>
              <a:rPr lang="zh-CN" altLang="zh-CN" dirty="0"/>
              <a:t>购买心理过程大体要经过注意、兴趣、联想、欲望、探讨、信赖、行动、满足八个阶段。其中</a:t>
            </a:r>
            <a:r>
              <a:rPr lang="en-US" altLang="zh-CN" dirty="0"/>
              <a:t>,</a:t>
            </a:r>
            <a:r>
              <a:rPr lang="zh-CN" altLang="zh-CN" dirty="0"/>
              <a:t>每一个阶段都关系到购买的成败。所以</a:t>
            </a:r>
            <a:r>
              <a:rPr lang="en-US" altLang="zh-CN" dirty="0"/>
              <a:t>,</a:t>
            </a:r>
            <a:r>
              <a:rPr lang="zh-CN" altLang="zh-CN" dirty="0"/>
              <a:t>推销员要了解销售中顾客心理发展过程的每一个环节。只有这样</a:t>
            </a:r>
            <a:r>
              <a:rPr lang="en-US" altLang="zh-CN" dirty="0"/>
              <a:t>,</a:t>
            </a:r>
            <a:r>
              <a:rPr lang="zh-CN" altLang="zh-CN" dirty="0"/>
              <a:t>营销活动才能顺利达到目标。</a:t>
            </a:r>
            <a:endParaRPr lang="zh-CN" altLang="zh-CN"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顾客选购商品的心理类型</a:t>
            </a:r>
            <a:endParaRPr lang="zh-CN" altLang="zh-CN" dirty="0"/>
          </a:p>
          <a:p>
            <a:pPr marL="0" indent="0">
              <a:buNone/>
            </a:pPr>
            <a:r>
              <a:rPr lang="zh-CN" altLang="zh-CN" dirty="0"/>
              <a:t>　　顾客站在柜台前进行商品选购的过程中</a:t>
            </a:r>
            <a:r>
              <a:rPr lang="en-US" altLang="zh-CN" dirty="0"/>
              <a:t>,</a:t>
            </a:r>
            <a:r>
              <a:rPr lang="zh-CN" altLang="zh-CN" dirty="0"/>
              <a:t>存在着一系列复杂的心理活动</a:t>
            </a:r>
            <a:r>
              <a:rPr lang="en-US" altLang="zh-CN" dirty="0"/>
              <a:t>,</a:t>
            </a:r>
            <a:r>
              <a:rPr lang="zh-CN" altLang="zh-CN" dirty="0"/>
              <a:t>并形成了各具特点的心理类型。</a:t>
            </a:r>
            <a:endParaRPr lang="zh-CN" altLang="zh-CN" dirty="0"/>
          </a:p>
          <a:p>
            <a:pPr marL="0" indent="0">
              <a:buNone/>
            </a:pPr>
            <a:r>
              <a:rPr lang="zh-CN" altLang="zh-CN" dirty="0"/>
              <a:t>　　</a:t>
            </a:r>
            <a:r>
              <a:rPr lang="en-US" altLang="zh-CN" dirty="0"/>
              <a:t>1.</a:t>
            </a:r>
            <a:r>
              <a:rPr lang="zh-CN" altLang="zh-CN" dirty="0"/>
              <a:t>关于选购商品信息的搜集</a:t>
            </a:r>
            <a:endParaRPr lang="zh-CN" altLang="zh-CN" dirty="0"/>
          </a:p>
          <a:p>
            <a:pPr marL="0" indent="0">
              <a:buNone/>
            </a:pPr>
            <a:r>
              <a:rPr lang="zh-CN" altLang="zh-CN" dirty="0"/>
              <a:t>　　顾客在柜台前要挑选商品</a:t>
            </a:r>
            <a:r>
              <a:rPr lang="en-US" altLang="zh-CN" dirty="0"/>
              <a:t>,</a:t>
            </a:r>
            <a:r>
              <a:rPr lang="zh-CN" altLang="zh-CN" dirty="0"/>
              <a:t>必须首先搜集有关商品的信息。在搜集商品信息的过程中</a:t>
            </a:r>
            <a:r>
              <a:rPr lang="en-US" altLang="zh-CN" dirty="0"/>
              <a:t>,</a:t>
            </a:r>
            <a:r>
              <a:rPr lang="zh-CN" altLang="zh-CN" dirty="0"/>
              <a:t>顾客存在着不同的心态</a:t>
            </a:r>
            <a:r>
              <a:rPr lang="en-US" altLang="zh-CN" dirty="0"/>
              <a:t>,</a:t>
            </a:r>
            <a:r>
              <a:rPr lang="zh-CN" altLang="zh-CN" dirty="0"/>
              <a:t>从而形成了不同的心理类型。</a:t>
            </a:r>
            <a:endParaRPr lang="zh-CN" altLang="zh-CN" dirty="0"/>
          </a:p>
          <a:p>
            <a:pPr marL="0" indent="0">
              <a:buNone/>
            </a:pPr>
            <a:r>
              <a:rPr lang="zh-CN" altLang="zh-CN" dirty="0"/>
              <a:t>　　</a:t>
            </a:r>
            <a:r>
              <a:rPr lang="en-US" altLang="zh-CN" dirty="0"/>
              <a:t>(1)</a:t>
            </a:r>
            <a:r>
              <a:rPr lang="zh-CN" altLang="zh-CN" dirty="0"/>
              <a:t>自主搜集型。这类顾客有购买能力和购买经验</a:t>
            </a:r>
            <a:r>
              <a:rPr lang="en-US" altLang="zh-CN" dirty="0"/>
              <a:t>,</a:t>
            </a:r>
            <a:r>
              <a:rPr lang="zh-CN" altLang="zh-CN" dirty="0"/>
              <a:t>能利用各种条件和途径</a:t>
            </a:r>
            <a:r>
              <a:rPr lang="en-US" altLang="zh-CN" dirty="0"/>
              <a:t>,</a:t>
            </a:r>
            <a:r>
              <a:rPr lang="zh-CN" altLang="zh-CN" dirty="0"/>
              <a:t>自主地搜集到所需要的商品信息。</a:t>
            </a:r>
            <a:endParaRPr lang="zh-CN" altLang="zh-CN" dirty="0"/>
          </a:p>
          <a:p>
            <a:pPr marL="0" indent="0">
              <a:buNone/>
            </a:pPr>
            <a:r>
              <a:rPr lang="zh-CN" altLang="zh-CN" dirty="0"/>
              <a:t>　　</a:t>
            </a:r>
            <a:r>
              <a:rPr lang="en-US" altLang="zh-CN" dirty="0"/>
              <a:t>(2)</a:t>
            </a:r>
            <a:r>
              <a:rPr lang="zh-CN" altLang="zh-CN" dirty="0"/>
              <a:t>主动询问型。这类顾客没有购物经验与能力</a:t>
            </a:r>
            <a:r>
              <a:rPr lang="en-US" altLang="zh-CN" dirty="0"/>
              <a:t>,</a:t>
            </a:r>
            <a:r>
              <a:rPr lang="zh-CN" altLang="zh-CN" dirty="0"/>
              <a:t>他们信任推销员</a:t>
            </a:r>
            <a:r>
              <a:rPr lang="en-US" altLang="zh-CN" dirty="0"/>
              <a:t>,</a:t>
            </a:r>
            <a:r>
              <a:rPr lang="zh-CN" altLang="zh-CN" dirty="0"/>
              <a:t>主动向推销员询问有关商品的信息</a:t>
            </a:r>
            <a:r>
              <a:rPr lang="en-US" altLang="zh-CN" dirty="0"/>
              <a:t>,</a:t>
            </a:r>
            <a:r>
              <a:rPr lang="zh-CN" altLang="zh-CN" dirty="0"/>
              <a:t>希望得到推销员的信息帮助。</a:t>
            </a:r>
            <a:endParaRPr lang="zh-CN" altLang="zh-CN" dirty="0"/>
          </a:p>
          <a:p>
            <a:pPr marL="0" indent="0">
              <a:buNone/>
            </a:pPr>
            <a:r>
              <a:rPr lang="zh-CN" altLang="zh-CN" dirty="0"/>
              <a:t>　　</a:t>
            </a:r>
            <a:r>
              <a:rPr lang="en-US" altLang="zh-CN" dirty="0"/>
              <a:t>(3)</a:t>
            </a:r>
            <a:r>
              <a:rPr lang="zh-CN" altLang="zh-CN" dirty="0"/>
              <a:t>被动接受型。这类顾客既无自主搜集信息的能力</a:t>
            </a:r>
            <a:r>
              <a:rPr lang="en-US" altLang="zh-CN" dirty="0"/>
              <a:t>,</a:t>
            </a:r>
            <a:r>
              <a:rPr lang="zh-CN" altLang="zh-CN" dirty="0"/>
              <a:t>又不主动向推销员询问</a:t>
            </a:r>
            <a:r>
              <a:rPr lang="en-US" altLang="zh-CN" dirty="0"/>
              <a:t>,</a:t>
            </a:r>
            <a:r>
              <a:rPr lang="zh-CN" altLang="zh-CN" dirty="0"/>
              <a:t>只有当推销员主动向其推介商品时</a:t>
            </a:r>
            <a:r>
              <a:rPr lang="en-US" altLang="zh-CN" dirty="0"/>
              <a:t>,</a:t>
            </a:r>
            <a:r>
              <a:rPr lang="zh-CN" altLang="zh-CN" dirty="0"/>
              <a:t>才会被动地接受商品信息。他们最欢迎推销员能向他们主动推介商品和传递商品信息。</a:t>
            </a:r>
            <a:endParaRPr lang="zh-CN" altLang="zh-CN"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buNone/>
            </a:pPr>
            <a:r>
              <a:rPr lang="zh-CN" altLang="zh-CN" dirty="0"/>
              <a:t>　　</a:t>
            </a:r>
            <a:r>
              <a:rPr lang="en-US" altLang="zh-CN" dirty="0"/>
              <a:t>2.</a:t>
            </a:r>
            <a:r>
              <a:rPr lang="zh-CN" altLang="zh-CN" dirty="0"/>
              <a:t>关于商品的购买决策</a:t>
            </a:r>
            <a:endParaRPr lang="zh-CN" altLang="zh-CN" dirty="0"/>
          </a:p>
          <a:p>
            <a:pPr marL="0" indent="0">
              <a:buNone/>
            </a:pPr>
            <a:r>
              <a:rPr lang="zh-CN" altLang="zh-CN" dirty="0"/>
              <a:t>　　顾客在做出购买决策时</a:t>
            </a:r>
            <a:r>
              <a:rPr lang="en-US" altLang="zh-CN" dirty="0"/>
              <a:t>,</a:t>
            </a:r>
            <a:r>
              <a:rPr lang="zh-CN" altLang="zh-CN" dirty="0"/>
              <a:t>也表现出不同的心理类型。</a:t>
            </a:r>
            <a:endParaRPr lang="zh-CN" altLang="zh-CN" dirty="0"/>
          </a:p>
          <a:p>
            <a:pPr marL="0" indent="0">
              <a:buNone/>
            </a:pPr>
            <a:r>
              <a:rPr lang="zh-CN" altLang="zh-CN" dirty="0"/>
              <a:t>　　</a:t>
            </a:r>
            <a:r>
              <a:rPr lang="en-US" altLang="zh-CN" dirty="0"/>
              <a:t>(1)</a:t>
            </a:r>
            <a:r>
              <a:rPr lang="zh-CN" altLang="zh-CN" dirty="0"/>
              <a:t>独立决策型。这类顾客在掌握必要的商品信息的基础上</a:t>
            </a:r>
            <a:r>
              <a:rPr lang="en-US" altLang="zh-CN" dirty="0"/>
              <a:t>,</a:t>
            </a:r>
            <a:r>
              <a:rPr lang="zh-CN" altLang="zh-CN" dirty="0"/>
              <a:t>喜欢完全由自己独立地做出购买决策</a:t>
            </a:r>
            <a:r>
              <a:rPr lang="en-US" altLang="zh-CN" dirty="0"/>
              <a:t>,</a:t>
            </a:r>
            <a:r>
              <a:rPr lang="zh-CN" altLang="zh-CN" dirty="0"/>
              <a:t>而不愿意别人</a:t>
            </a:r>
            <a:r>
              <a:rPr lang="en-US" altLang="zh-CN" dirty="0"/>
              <a:t>(</a:t>
            </a:r>
            <a:r>
              <a:rPr lang="zh-CN" altLang="zh-CN" dirty="0"/>
              <a:t>包括推销员</a:t>
            </a:r>
            <a:r>
              <a:rPr lang="en-US" altLang="zh-CN" dirty="0"/>
              <a:t>)</a:t>
            </a:r>
            <a:r>
              <a:rPr lang="zh-CN" altLang="zh-CN" dirty="0"/>
              <a:t>进行干预。</a:t>
            </a:r>
            <a:endParaRPr lang="zh-CN" altLang="zh-CN" dirty="0"/>
          </a:p>
          <a:p>
            <a:pPr marL="0" indent="0">
              <a:buNone/>
            </a:pPr>
            <a:r>
              <a:rPr lang="zh-CN" altLang="zh-CN" dirty="0"/>
              <a:t>　　</a:t>
            </a:r>
            <a:r>
              <a:rPr lang="en-US" altLang="zh-CN" dirty="0"/>
              <a:t>(2)</a:t>
            </a:r>
            <a:r>
              <a:rPr lang="zh-CN" altLang="zh-CN" dirty="0"/>
              <a:t>寻求帮助型。这类顾客自己无法独立决策</a:t>
            </a:r>
            <a:r>
              <a:rPr lang="en-US" altLang="zh-CN" dirty="0"/>
              <a:t>,</a:t>
            </a:r>
            <a:r>
              <a:rPr lang="zh-CN" altLang="zh-CN" dirty="0"/>
              <a:t>总是寻求得到推销员或在场的其他人的帮助来进行决策。</a:t>
            </a:r>
            <a:endParaRPr lang="zh-CN" altLang="zh-CN" dirty="0"/>
          </a:p>
          <a:p>
            <a:pPr marL="0" indent="0">
              <a:buNone/>
            </a:pPr>
            <a:r>
              <a:rPr lang="zh-CN" altLang="zh-CN" dirty="0"/>
              <a:t>　　</a:t>
            </a:r>
            <a:r>
              <a:rPr lang="en-US" altLang="zh-CN" dirty="0"/>
              <a:t>(3)</a:t>
            </a:r>
            <a:r>
              <a:rPr lang="zh-CN" altLang="zh-CN" dirty="0"/>
              <a:t>从众型。这类顾客不善于或不依据自己的独立思考</a:t>
            </a:r>
            <a:r>
              <a:rPr lang="en-US" altLang="zh-CN" dirty="0"/>
              <a:t>,</a:t>
            </a:r>
            <a:r>
              <a:rPr lang="zh-CN" altLang="zh-CN" dirty="0"/>
              <a:t>而总是自觉不自觉地根据别人的行动来决定自己的选购。他们信奉的是</a:t>
            </a:r>
            <a:r>
              <a:rPr lang="en-US" altLang="zh-CN" dirty="0"/>
              <a:t>:</a:t>
            </a:r>
            <a:r>
              <a:rPr lang="zh-CN" altLang="zh-CN" dirty="0"/>
              <a:t>“大家都买的东西</a:t>
            </a:r>
            <a:r>
              <a:rPr lang="en-US" altLang="zh-CN" dirty="0"/>
              <a:t>,</a:t>
            </a:r>
            <a:r>
              <a:rPr lang="zh-CN" altLang="zh-CN" dirty="0"/>
              <a:t>一定错不了。”</a:t>
            </a:r>
            <a:endParaRPr lang="zh-CN" altLang="zh-CN" dirty="0"/>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3.</a:t>
            </a:r>
            <a:r>
              <a:rPr lang="zh-CN" altLang="zh-CN" dirty="0"/>
              <a:t>关于顾客在购买过程中的社会性心理需要</a:t>
            </a:r>
            <a:endParaRPr lang="zh-CN" altLang="zh-CN" dirty="0"/>
          </a:p>
          <a:p>
            <a:pPr marL="0" indent="0">
              <a:buNone/>
            </a:pPr>
            <a:r>
              <a:rPr lang="zh-CN" altLang="zh-CN" dirty="0"/>
              <a:t>　　顾客在选购的过程中</a:t>
            </a:r>
            <a:r>
              <a:rPr lang="en-US" altLang="zh-CN" dirty="0"/>
              <a:t>,</a:t>
            </a:r>
            <a:r>
              <a:rPr lang="zh-CN" altLang="zh-CN" dirty="0"/>
              <a:t>除了通过购买商品获得商品享用的满足感外</a:t>
            </a:r>
            <a:r>
              <a:rPr lang="en-US" altLang="zh-CN" dirty="0"/>
              <a:t>,</a:t>
            </a:r>
            <a:r>
              <a:rPr lang="zh-CN" altLang="zh-CN" dirty="0"/>
              <a:t>总是希望在选购商品的过程中</a:t>
            </a:r>
            <a:r>
              <a:rPr lang="en-US" altLang="zh-CN" dirty="0"/>
              <a:t>,</a:t>
            </a:r>
            <a:r>
              <a:rPr lang="zh-CN" altLang="zh-CN" dirty="0"/>
              <a:t>获得某种社会性心理需要的满足。</a:t>
            </a:r>
            <a:endParaRPr lang="zh-CN" altLang="zh-CN" dirty="0"/>
          </a:p>
          <a:p>
            <a:pPr marL="0" indent="0">
              <a:buNone/>
            </a:pPr>
            <a:r>
              <a:rPr lang="zh-CN" altLang="zh-CN" dirty="0"/>
              <a:t>　　</a:t>
            </a:r>
            <a:r>
              <a:rPr lang="en-US" altLang="zh-CN" dirty="0"/>
              <a:t>(1)</a:t>
            </a:r>
            <a:r>
              <a:rPr lang="zh-CN" altLang="zh-CN" dirty="0"/>
              <a:t>商品选购欲。</a:t>
            </a:r>
            <a:endParaRPr lang="zh-CN" altLang="zh-CN" dirty="0"/>
          </a:p>
          <a:p>
            <a:pPr marL="0" indent="0">
              <a:buNone/>
            </a:pPr>
            <a:r>
              <a:rPr lang="zh-CN" altLang="zh-CN" dirty="0"/>
              <a:t>　　</a:t>
            </a:r>
            <a:r>
              <a:rPr lang="en-US" altLang="zh-CN" dirty="0"/>
              <a:t>(2)</a:t>
            </a:r>
            <a:r>
              <a:rPr lang="zh-CN" altLang="zh-CN" dirty="0"/>
              <a:t>希望受到热情接待和尊敬。</a:t>
            </a:r>
            <a:endParaRPr lang="zh-CN" altLang="zh-CN" dirty="0"/>
          </a:p>
          <a:p>
            <a:pPr marL="0" indent="0">
              <a:buNone/>
            </a:pPr>
            <a:r>
              <a:rPr lang="zh-CN" altLang="zh-CN" dirty="0"/>
              <a:t>　　</a:t>
            </a:r>
            <a:r>
              <a:rPr lang="en-US" altLang="zh-CN" dirty="0"/>
              <a:t>(3)</a:t>
            </a:r>
            <a:r>
              <a:rPr lang="zh-CN" altLang="zh-CN" dirty="0"/>
              <a:t>寻求自我表现。</a:t>
            </a:r>
            <a:endParaRPr lang="zh-CN" altLang="zh-CN" dirty="0"/>
          </a:p>
          <a:p>
            <a:pPr marL="0" indent="0">
              <a:buNone/>
            </a:pPr>
            <a:r>
              <a:rPr lang="zh-CN" altLang="zh-CN" dirty="0"/>
              <a:t>　　</a:t>
            </a:r>
            <a:r>
              <a:rPr lang="en-US" altLang="zh-CN" dirty="0"/>
              <a:t>(4)</a:t>
            </a:r>
            <a:r>
              <a:rPr lang="zh-CN" altLang="zh-CN" dirty="0"/>
              <a:t>喜欢自由自在</a:t>
            </a:r>
            <a:r>
              <a:rPr lang="en-US" altLang="zh-CN" dirty="0"/>
              <a:t>,</a:t>
            </a:r>
            <a:r>
              <a:rPr lang="zh-CN" altLang="zh-CN" dirty="0"/>
              <a:t>选购不受干扰。</a:t>
            </a:r>
            <a:endParaRPr lang="zh-CN" altLang="zh-CN" dirty="0"/>
          </a:p>
          <a:p>
            <a:pPr marL="0" indent="0">
              <a:buNone/>
            </a:pPr>
            <a:r>
              <a:rPr lang="zh-CN" altLang="zh-CN" dirty="0"/>
              <a:t>　　</a:t>
            </a:r>
            <a:r>
              <a:rPr lang="en-US" altLang="zh-CN" dirty="0"/>
              <a:t>(5)</a:t>
            </a:r>
            <a:r>
              <a:rPr lang="zh-CN" altLang="zh-CN" dirty="0"/>
              <a:t>融购物、享乐于一体。</a:t>
            </a:r>
            <a:endParaRPr lang="zh-CN" altLang="zh-CN" dirty="0"/>
          </a:p>
          <a:p>
            <a:pPr marL="0" indent="0">
              <a:buNone/>
            </a:pPr>
            <a:r>
              <a:rPr lang="zh-CN" altLang="zh-CN" dirty="0"/>
              <a:t>　　总之</a:t>
            </a:r>
            <a:r>
              <a:rPr lang="en-US" altLang="zh-CN" dirty="0"/>
              <a:t>,</a:t>
            </a:r>
            <a:r>
              <a:rPr lang="zh-CN" altLang="zh-CN" dirty="0"/>
              <a:t>顾客心态种种</a:t>
            </a:r>
            <a:r>
              <a:rPr lang="en-US" altLang="zh-CN" dirty="0"/>
              <a:t>,</a:t>
            </a:r>
            <a:r>
              <a:rPr lang="zh-CN" altLang="zh-CN" dirty="0"/>
              <a:t>各不相同。推销员应当善于进行心理分析</a:t>
            </a:r>
            <a:r>
              <a:rPr lang="en-US" altLang="zh-CN" dirty="0"/>
              <a:t>,</a:t>
            </a:r>
            <a:r>
              <a:rPr lang="zh-CN" altLang="zh-CN" dirty="0"/>
              <a:t>准确地把握顾客的心态</a:t>
            </a:r>
            <a:r>
              <a:rPr lang="en-US" altLang="zh-CN" dirty="0"/>
              <a:t>,</a:t>
            </a:r>
            <a:r>
              <a:rPr lang="zh-CN" altLang="zh-CN" dirty="0"/>
              <a:t>有针对性地开展商品推介。</a:t>
            </a:r>
            <a:endParaRPr lang="zh-CN"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商品推介中的心理策略</a:t>
            </a:r>
            <a:endParaRPr lang="zh-CN" altLang="zh-CN" dirty="0"/>
          </a:p>
          <a:p>
            <a:pPr marL="0" indent="0">
              <a:buNone/>
            </a:pPr>
            <a:r>
              <a:rPr lang="zh-CN" altLang="zh-CN" dirty="0"/>
              <a:t>　　在商品推介中</a:t>
            </a:r>
            <a:r>
              <a:rPr lang="en-US" altLang="zh-CN" dirty="0"/>
              <a:t>,</a:t>
            </a:r>
            <a:r>
              <a:rPr lang="zh-CN" altLang="zh-CN" dirty="0"/>
              <a:t>推销员如何把握信息传递心理并采用相应的策略</a:t>
            </a:r>
            <a:r>
              <a:rPr lang="en-US" altLang="zh-CN" dirty="0"/>
              <a:t>,</a:t>
            </a:r>
            <a:r>
              <a:rPr lang="zh-CN" altLang="zh-CN" dirty="0"/>
              <a:t>对销售成功与否是至关重要的。商品推介中的心理策略主要有</a:t>
            </a:r>
            <a:r>
              <a:rPr lang="en-US" altLang="zh-CN" dirty="0"/>
              <a:t>:</a:t>
            </a:r>
            <a:endParaRPr lang="zh-CN" altLang="zh-CN" dirty="0"/>
          </a:p>
          <a:p>
            <a:pPr marL="0" indent="0">
              <a:buNone/>
            </a:pPr>
            <a:r>
              <a:rPr lang="zh-CN" altLang="zh-CN" dirty="0"/>
              <a:t>　　</a:t>
            </a:r>
            <a:r>
              <a:rPr lang="en-US" altLang="zh-CN" dirty="0"/>
              <a:t>1.</a:t>
            </a:r>
            <a:r>
              <a:rPr lang="zh-CN" altLang="zh-CN" dirty="0"/>
              <a:t>避免正面使用否定</a:t>
            </a:r>
            <a:endParaRPr lang="zh-CN" altLang="zh-CN" dirty="0"/>
          </a:p>
          <a:p>
            <a:pPr marL="0" indent="0">
              <a:buNone/>
            </a:pPr>
            <a:r>
              <a:rPr lang="zh-CN" altLang="zh-CN" dirty="0"/>
              <a:t>　　</a:t>
            </a:r>
            <a:r>
              <a:rPr lang="en-US" altLang="zh-CN" dirty="0"/>
              <a:t>2.</a:t>
            </a:r>
            <a:r>
              <a:rPr lang="zh-CN" altLang="zh-CN" dirty="0"/>
              <a:t>巧妙地运用正反对比的方法</a:t>
            </a:r>
            <a:endParaRPr lang="zh-CN" altLang="zh-CN" dirty="0"/>
          </a:p>
          <a:p>
            <a:pPr marL="0" indent="0">
              <a:buNone/>
            </a:pPr>
            <a:r>
              <a:rPr lang="zh-CN" altLang="zh-CN" dirty="0"/>
              <a:t>　　</a:t>
            </a:r>
            <a:r>
              <a:rPr lang="en-US" altLang="zh-CN" dirty="0"/>
              <a:t>3.</a:t>
            </a:r>
            <a:r>
              <a:rPr lang="zh-CN" altLang="zh-CN" dirty="0"/>
              <a:t>要注意说话的语气</a:t>
            </a:r>
            <a:endParaRPr lang="zh-CN" altLang="zh-CN" dirty="0"/>
          </a:p>
          <a:p>
            <a:pPr marL="0" indent="0">
              <a:buNone/>
            </a:pPr>
            <a:r>
              <a:rPr lang="zh-CN" altLang="zh-CN" dirty="0"/>
              <a:t>　　</a:t>
            </a:r>
            <a:r>
              <a:rPr lang="en-US" altLang="zh-CN" dirty="0"/>
              <a:t>4.</a:t>
            </a:r>
            <a:r>
              <a:rPr lang="zh-CN" altLang="zh-CN" dirty="0"/>
              <a:t>恰当地使用赞扬</a:t>
            </a:r>
            <a:endParaRPr lang="zh-CN" altLang="zh-CN" dirty="0"/>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231640"/>
          </a:xfrm>
        </p:spPr>
        <p:txBody>
          <a:bodyPr>
            <a:normAutofit lnSpcReduction="10000"/>
          </a:bodyPr>
          <a:lstStyle/>
          <a:p>
            <a:pPr marL="0" indent="0">
              <a:buNone/>
            </a:pPr>
            <a:r>
              <a:rPr lang="en-US" altLang="zh-CN" dirty="0"/>
              <a:t>(</a:t>
            </a:r>
            <a:r>
              <a:rPr lang="zh-CN" altLang="zh-CN" dirty="0"/>
              <a:t>四</a:t>
            </a:r>
            <a:r>
              <a:rPr lang="en-US" altLang="zh-CN" dirty="0"/>
              <a:t>)</a:t>
            </a:r>
            <a:r>
              <a:rPr lang="zh-CN" altLang="zh-CN" dirty="0"/>
              <a:t>商品推介中体态语言的运用</a:t>
            </a:r>
            <a:endParaRPr lang="zh-CN" altLang="zh-CN" dirty="0"/>
          </a:p>
          <a:p>
            <a:pPr marL="0" indent="0">
              <a:buNone/>
            </a:pPr>
            <a:r>
              <a:rPr lang="zh-CN" altLang="zh-CN" dirty="0"/>
              <a:t>　　体态语言是指推销员在销售服务中表露出的眼神、手势、表情、动作等无声的暗示和象征。在商品推介中</a:t>
            </a:r>
            <a:r>
              <a:rPr lang="en-US" altLang="zh-CN" dirty="0"/>
              <a:t>,</a:t>
            </a:r>
            <a:r>
              <a:rPr lang="zh-CN" altLang="zh-CN" dirty="0"/>
              <a:t>运用体态语言与有声语言的配合</a:t>
            </a:r>
            <a:r>
              <a:rPr lang="en-US" altLang="zh-CN" dirty="0"/>
              <a:t>,</a:t>
            </a:r>
            <a:r>
              <a:rPr lang="zh-CN" altLang="zh-CN" dirty="0"/>
              <a:t>能起到有声语言不可替代的心理作用。体态语言的运用异常复杂</a:t>
            </a:r>
            <a:r>
              <a:rPr lang="en-US" altLang="zh-CN" dirty="0"/>
              <a:t>,</a:t>
            </a:r>
            <a:r>
              <a:rPr lang="zh-CN" altLang="zh-CN" dirty="0"/>
              <a:t>常见的有以下几种体态语言策略</a:t>
            </a:r>
            <a:r>
              <a:rPr lang="en-US" altLang="zh-CN" dirty="0"/>
              <a:t>:</a:t>
            </a:r>
            <a:endParaRPr lang="zh-CN" altLang="zh-CN" dirty="0"/>
          </a:p>
          <a:p>
            <a:pPr marL="0" indent="0">
              <a:buNone/>
            </a:pPr>
            <a:r>
              <a:rPr lang="zh-CN" altLang="zh-CN" dirty="0"/>
              <a:t>　　</a:t>
            </a:r>
            <a:r>
              <a:rPr lang="en-US" altLang="zh-CN" dirty="0"/>
              <a:t>1.</a:t>
            </a:r>
            <a:r>
              <a:rPr lang="zh-CN" altLang="zh-CN" dirty="0"/>
              <a:t>倾听与观察</a:t>
            </a:r>
            <a:endParaRPr lang="zh-CN" altLang="zh-CN" dirty="0"/>
          </a:p>
          <a:p>
            <a:pPr marL="0" indent="0">
              <a:buNone/>
            </a:pPr>
            <a:r>
              <a:rPr lang="zh-CN" altLang="zh-CN" dirty="0"/>
              <a:t>　　</a:t>
            </a:r>
            <a:r>
              <a:rPr lang="en-US" altLang="zh-CN" dirty="0"/>
              <a:t>2.</a:t>
            </a:r>
            <a:r>
              <a:rPr lang="zh-CN" altLang="zh-CN" dirty="0"/>
              <a:t>猜测对方的暗示</a:t>
            </a:r>
            <a:endParaRPr lang="zh-CN" altLang="zh-CN" dirty="0"/>
          </a:p>
          <a:p>
            <a:pPr marL="0" indent="0">
              <a:buNone/>
            </a:pPr>
            <a:r>
              <a:rPr lang="zh-CN" altLang="zh-CN" dirty="0"/>
              <a:t>　　</a:t>
            </a:r>
            <a:r>
              <a:rPr lang="en-US" altLang="zh-CN" dirty="0"/>
              <a:t>3.</a:t>
            </a:r>
            <a:r>
              <a:rPr lang="zh-CN" altLang="zh-CN" dirty="0"/>
              <a:t>善于运用体态语言推介</a:t>
            </a:r>
            <a:r>
              <a:rPr lang="zh-CN" altLang="zh-CN" dirty="0" smtClean="0"/>
              <a:t>商品</a:t>
            </a:r>
            <a:endParaRPr lang="zh-CN" altLang="zh-CN" dirty="0"/>
          </a:p>
          <a:p>
            <a:pPr marL="0" indent="0">
              <a:buNone/>
            </a:pPr>
            <a:r>
              <a:rPr lang="zh-CN" altLang="zh-CN" dirty="0"/>
              <a:t>　　</a:t>
            </a:r>
            <a:r>
              <a:rPr lang="en-US" altLang="zh-CN" dirty="0"/>
              <a:t>4.</a:t>
            </a:r>
            <a:r>
              <a:rPr lang="zh-CN" altLang="zh-CN" dirty="0"/>
              <a:t>学会情绪的运用</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196752"/>
            <a:ext cx="8229600" cy="4389120"/>
          </a:xfrm>
        </p:spPr>
        <p:txBody>
          <a:bodyPr>
            <a:normAutofit lnSpcReduction="10000"/>
          </a:bodyPr>
          <a:lstStyle/>
          <a:p>
            <a:pPr marL="0" indent="0">
              <a:buNone/>
            </a:pPr>
            <a:r>
              <a:rPr lang="en-US" altLang="zh-CN" dirty="0"/>
              <a:t>(</a:t>
            </a:r>
            <a:r>
              <a:rPr lang="zh-CN" altLang="zh-CN" dirty="0"/>
              <a:t>一</a:t>
            </a:r>
            <a:r>
              <a:rPr lang="en-US" altLang="zh-CN" dirty="0"/>
              <a:t>)</a:t>
            </a:r>
            <a:r>
              <a:rPr lang="zh-CN" altLang="zh-CN" dirty="0"/>
              <a:t>顾客的类型</a:t>
            </a:r>
            <a:endParaRPr lang="zh-CN" altLang="zh-CN" dirty="0"/>
          </a:p>
          <a:p>
            <a:pPr marL="0" indent="0">
              <a:buNone/>
            </a:pPr>
            <a:r>
              <a:rPr lang="zh-CN" altLang="zh-CN" dirty="0"/>
              <a:t>　　根据要求和标准的不同</a:t>
            </a:r>
            <a:r>
              <a:rPr lang="en-US" altLang="zh-CN" dirty="0"/>
              <a:t>,</a:t>
            </a:r>
            <a:r>
              <a:rPr lang="zh-CN" altLang="zh-CN" dirty="0"/>
              <a:t>顾客可划分为多种类型。例如</a:t>
            </a:r>
            <a:r>
              <a:rPr lang="en-US" altLang="zh-CN" dirty="0"/>
              <a:t>,</a:t>
            </a:r>
            <a:r>
              <a:rPr lang="zh-CN" altLang="zh-CN" dirty="0"/>
              <a:t>从推销品的经济用途角度</a:t>
            </a:r>
            <a:r>
              <a:rPr lang="en-US" altLang="zh-CN" dirty="0"/>
              <a:t>,</a:t>
            </a:r>
            <a:r>
              <a:rPr lang="zh-CN" altLang="zh-CN" dirty="0"/>
              <a:t>可把顾客划分为生活资料用户和生产资料用户</a:t>
            </a:r>
            <a:r>
              <a:rPr lang="en-US" altLang="zh-CN" dirty="0"/>
              <a:t>;</a:t>
            </a:r>
            <a:r>
              <a:rPr lang="zh-CN" altLang="zh-CN" dirty="0"/>
              <a:t>从产业角度</a:t>
            </a:r>
            <a:r>
              <a:rPr lang="en-US" altLang="zh-CN" dirty="0"/>
              <a:t>,</a:t>
            </a:r>
            <a:r>
              <a:rPr lang="zh-CN" altLang="zh-CN" dirty="0"/>
              <a:t>可把推销对象划分为第一产业顾客、第二产业顾客和第三产业顾客</a:t>
            </a:r>
            <a:r>
              <a:rPr lang="en-US" altLang="zh-CN" dirty="0"/>
              <a:t>;</a:t>
            </a:r>
            <a:r>
              <a:rPr lang="zh-CN" altLang="zh-CN" dirty="0"/>
              <a:t>从具体的企业角度</a:t>
            </a:r>
            <a:r>
              <a:rPr lang="en-US" altLang="zh-CN" dirty="0"/>
              <a:t>,</a:t>
            </a:r>
            <a:r>
              <a:rPr lang="zh-CN" altLang="zh-CN" dirty="0"/>
              <a:t>可划分为潜在顾客、准顾客、现实顾客和常顾客。</a:t>
            </a:r>
            <a:endParaRPr lang="zh-CN" altLang="zh-CN" dirty="0"/>
          </a:p>
          <a:p>
            <a:pPr marL="0" indent="0">
              <a:buNone/>
            </a:pPr>
            <a:r>
              <a:rPr lang="en-US" altLang="zh-CN" dirty="0"/>
              <a:t>(</a:t>
            </a:r>
            <a:r>
              <a:rPr lang="zh-CN" altLang="zh-CN" dirty="0"/>
              <a:t>二</a:t>
            </a:r>
            <a:r>
              <a:rPr lang="en-US" altLang="zh-CN" dirty="0"/>
              <a:t>)</a:t>
            </a:r>
            <a:r>
              <a:rPr lang="zh-CN" altLang="zh-CN" dirty="0"/>
              <a:t>顾客的心理类型分析</a:t>
            </a:r>
            <a:endParaRPr lang="zh-CN" altLang="zh-CN" dirty="0"/>
          </a:p>
          <a:p>
            <a:pPr marL="0" indent="0">
              <a:buNone/>
            </a:pPr>
            <a:r>
              <a:rPr lang="zh-CN" altLang="zh-CN" dirty="0"/>
              <a:t>　　在推销活动过程中</a:t>
            </a:r>
            <a:r>
              <a:rPr lang="en-US" altLang="zh-CN" dirty="0"/>
              <a:t>,</a:t>
            </a:r>
            <a:r>
              <a:rPr lang="zh-CN" altLang="zh-CN" dirty="0"/>
              <a:t>推销人员与顾客通过接近、洽谈</a:t>
            </a:r>
            <a:r>
              <a:rPr lang="en-US" altLang="zh-CN" dirty="0"/>
              <a:t>,</a:t>
            </a:r>
            <a:r>
              <a:rPr lang="zh-CN" altLang="zh-CN" dirty="0"/>
              <a:t>互相产生了一定的认识和印象</a:t>
            </a:r>
            <a:r>
              <a:rPr lang="en-US" altLang="zh-CN" dirty="0"/>
              <a:t>,</a:t>
            </a:r>
            <a:r>
              <a:rPr lang="zh-CN" altLang="zh-CN" dirty="0"/>
              <a:t>在此基础上形成了各自不同的心理表现。</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328592"/>
          </a:xfrm>
        </p:spPr>
        <p:txBody>
          <a:bodyPr>
            <a:normAutofit fontScale="77500" lnSpcReduction="20000"/>
          </a:bodyPr>
          <a:lstStyle/>
          <a:p>
            <a:pPr marL="0" indent="0">
              <a:buNone/>
            </a:pPr>
            <a:r>
              <a:rPr lang="zh-CN" altLang="zh-CN" dirty="0"/>
              <a:t>布莱克和蒙顿两位教授把推销活动中顾客的心理表现划分为以下五种基本类型</a:t>
            </a:r>
            <a:r>
              <a:rPr lang="en-US" altLang="zh-CN" dirty="0"/>
              <a:t>:</a:t>
            </a:r>
            <a:endParaRPr lang="zh-CN" altLang="zh-CN" dirty="0"/>
          </a:p>
          <a:p>
            <a:pPr marL="0" indent="0">
              <a:buNone/>
            </a:pPr>
            <a:r>
              <a:rPr lang="zh-CN" altLang="zh-CN" dirty="0"/>
              <a:t>　　</a:t>
            </a:r>
            <a:r>
              <a:rPr lang="en-US" altLang="zh-CN" dirty="0"/>
              <a:t>(1)</a:t>
            </a:r>
            <a:r>
              <a:rPr lang="zh-CN" altLang="zh-CN" dirty="0"/>
              <a:t>冷漠型</a:t>
            </a:r>
            <a:r>
              <a:rPr lang="en-US" altLang="zh-CN" dirty="0"/>
              <a:t>,</a:t>
            </a:r>
            <a:r>
              <a:rPr lang="zh-CN" altLang="zh-CN" dirty="0"/>
              <a:t>即图</a:t>
            </a:r>
            <a:r>
              <a:rPr lang="en-US" altLang="zh-CN" dirty="0"/>
              <a:t>15-1</a:t>
            </a:r>
            <a:r>
              <a:rPr lang="zh-CN" altLang="zh-CN" dirty="0"/>
              <a:t>中的</a:t>
            </a:r>
            <a:r>
              <a:rPr lang="en-US" altLang="zh-CN" dirty="0"/>
              <a:t>(1.1)</a:t>
            </a:r>
            <a:r>
              <a:rPr lang="zh-CN" altLang="zh-CN" dirty="0"/>
              <a:t>型。冷漠型的顾客对推销人员和购买两方面的关注程度都很低。其心理表现为设法逃避推销活动</a:t>
            </a:r>
            <a:r>
              <a:rPr lang="en-US" altLang="zh-CN" dirty="0"/>
              <a:t>,</a:t>
            </a:r>
            <a:r>
              <a:rPr lang="zh-CN" altLang="zh-CN" dirty="0"/>
              <a:t>并拒绝做出购买决策</a:t>
            </a:r>
            <a:r>
              <a:rPr lang="en-US" altLang="zh-CN" dirty="0"/>
              <a:t>,</a:t>
            </a:r>
            <a:r>
              <a:rPr lang="zh-CN" altLang="zh-CN" dirty="0"/>
              <a:t>视推销活动为义务性应付差事。这类顾客一般缺乏购买决策权。</a:t>
            </a:r>
            <a:endParaRPr lang="zh-CN" altLang="zh-CN" dirty="0"/>
          </a:p>
          <a:p>
            <a:pPr marL="0" indent="0">
              <a:buNone/>
            </a:pPr>
            <a:r>
              <a:rPr lang="zh-CN" altLang="zh-CN" dirty="0"/>
              <a:t>　　</a:t>
            </a:r>
            <a:r>
              <a:rPr lang="en-US" altLang="zh-CN" dirty="0"/>
              <a:t>(2)</a:t>
            </a:r>
            <a:r>
              <a:rPr lang="zh-CN" altLang="zh-CN" dirty="0"/>
              <a:t>软弱型</a:t>
            </a:r>
            <a:r>
              <a:rPr lang="en-US" altLang="zh-CN" dirty="0"/>
              <a:t>,</a:t>
            </a:r>
            <a:r>
              <a:rPr lang="zh-CN" altLang="zh-CN" dirty="0"/>
              <a:t>即图</a:t>
            </a:r>
            <a:r>
              <a:rPr lang="en-US" altLang="zh-CN" dirty="0"/>
              <a:t>15-1</a:t>
            </a:r>
            <a:r>
              <a:rPr lang="zh-CN" altLang="zh-CN" dirty="0"/>
              <a:t>中的</a:t>
            </a:r>
            <a:r>
              <a:rPr lang="en-US" altLang="zh-CN" dirty="0"/>
              <a:t>(1.9)</a:t>
            </a:r>
            <a:r>
              <a:rPr lang="zh-CN" altLang="zh-CN" dirty="0"/>
              <a:t>型。软弱型的顾客对推销人员十分关注</a:t>
            </a:r>
            <a:r>
              <a:rPr lang="en-US" altLang="zh-CN" dirty="0"/>
              <a:t>,</a:t>
            </a:r>
            <a:r>
              <a:rPr lang="zh-CN" altLang="zh-CN" dirty="0"/>
              <a:t>而对购买关注很低。其心理表现为对推销活动一般不拒绝。这类顾客大多重感情、轻理智。</a:t>
            </a:r>
            <a:endParaRPr lang="zh-CN" altLang="zh-CN" dirty="0"/>
          </a:p>
          <a:p>
            <a:pPr marL="0" indent="0">
              <a:buNone/>
            </a:pPr>
            <a:r>
              <a:rPr lang="zh-CN" altLang="zh-CN" dirty="0"/>
              <a:t>　　</a:t>
            </a:r>
            <a:r>
              <a:rPr lang="en-US" altLang="zh-CN" dirty="0"/>
              <a:t>(3)</a:t>
            </a:r>
            <a:r>
              <a:rPr lang="zh-CN" altLang="zh-CN" dirty="0"/>
              <a:t>干练型</a:t>
            </a:r>
            <a:r>
              <a:rPr lang="en-US" altLang="zh-CN" dirty="0"/>
              <a:t>,</a:t>
            </a:r>
            <a:r>
              <a:rPr lang="zh-CN" altLang="zh-CN" dirty="0"/>
              <a:t>即图</a:t>
            </a:r>
            <a:r>
              <a:rPr lang="en-US" altLang="zh-CN" dirty="0"/>
              <a:t>15-1</a:t>
            </a:r>
            <a:r>
              <a:rPr lang="zh-CN" altLang="zh-CN" dirty="0"/>
              <a:t>中的</a:t>
            </a:r>
            <a:r>
              <a:rPr lang="en-US" altLang="zh-CN" dirty="0"/>
              <a:t>(5.5)</a:t>
            </a:r>
            <a:r>
              <a:rPr lang="zh-CN" altLang="zh-CN" dirty="0"/>
              <a:t>型。干练型的顾客对推销人员和购买的关注程度适中。其心理表现为购买过程中比较冷静</a:t>
            </a:r>
            <a:r>
              <a:rPr lang="en-US" altLang="zh-CN" dirty="0"/>
              <a:t>,</a:t>
            </a:r>
            <a:r>
              <a:rPr lang="zh-CN" altLang="zh-CN" dirty="0"/>
              <a:t>比较容易受消费潮流的支配。这类顾客既重感情</a:t>
            </a:r>
            <a:r>
              <a:rPr lang="en-US" altLang="zh-CN" dirty="0"/>
              <a:t>,</a:t>
            </a:r>
            <a:r>
              <a:rPr lang="zh-CN" altLang="zh-CN" dirty="0"/>
              <a:t>又重理智</a:t>
            </a:r>
            <a:r>
              <a:rPr lang="en-US" altLang="zh-CN" dirty="0"/>
              <a:t>,</a:t>
            </a:r>
            <a:r>
              <a:rPr lang="zh-CN" altLang="zh-CN" dirty="0"/>
              <a:t>而且很自信。</a:t>
            </a:r>
            <a:endParaRPr lang="zh-CN" altLang="zh-CN" dirty="0"/>
          </a:p>
          <a:p>
            <a:pPr marL="0" indent="0">
              <a:buNone/>
            </a:pPr>
            <a:r>
              <a:rPr lang="zh-CN" altLang="zh-CN" dirty="0"/>
              <a:t>　　</a:t>
            </a:r>
            <a:r>
              <a:rPr lang="en-US" altLang="zh-CN" dirty="0"/>
              <a:t>(4)</a:t>
            </a:r>
            <a:r>
              <a:rPr lang="zh-CN" altLang="zh-CN" dirty="0"/>
              <a:t>保守型</a:t>
            </a:r>
            <a:r>
              <a:rPr lang="en-US" altLang="zh-CN" dirty="0"/>
              <a:t>,</a:t>
            </a:r>
            <a:r>
              <a:rPr lang="zh-CN" altLang="zh-CN" dirty="0"/>
              <a:t>即图</a:t>
            </a:r>
            <a:r>
              <a:rPr lang="en-US" altLang="zh-CN" dirty="0"/>
              <a:t>15-1</a:t>
            </a:r>
            <a:r>
              <a:rPr lang="zh-CN" altLang="zh-CN" dirty="0"/>
              <a:t>中的</a:t>
            </a:r>
            <a:r>
              <a:rPr lang="en-US" altLang="zh-CN" dirty="0"/>
              <a:t>(9.1)</a:t>
            </a:r>
            <a:r>
              <a:rPr lang="zh-CN" altLang="zh-CN" dirty="0"/>
              <a:t>型。保守型的顾客对购买的关注程度很高</a:t>
            </a:r>
            <a:r>
              <a:rPr lang="en-US" altLang="zh-CN" dirty="0"/>
              <a:t>,</a:t>
            </a:r>
            <a:r>
              <a:rPr lang="zh-CN" altLang="zh-CN" dirty="0"/>
              <a:t>而对推销人员不关注。其心理表现为对推销人员的推销冷淡</a:t>
            </a:r>
            <a:r>
              <a:rPr lang="en-US" altLang="zh-CN" dirty="0"/>
              <a:t>,</a:t>
            </a:r>
            <a:r>
              <a:rPr lang="zh-CN" altLang="zh-CN" dirty="0"/>
              <a:t>对推销产品关注。这类顾客一般有过不良的购买经验</a:t>
            </a:r>
            <a:r>
              <a:rPr lang="en-US" altLang="zh-CN" dirty="0"/>
              <a:t>,</a:t>
            </a:r>
            <a:r>
              <a:rPr lang="zh-CN" altLang="zh-CN" dirty="0"/>
              <a:t>其传统观念强</a:t>
            </a:r>
            <a:r>
              <a:rPr lang="en-US" altLang="zh-CN" dirty="0"/>
              <a:t>,</a:t>
            </a:r>
            <a:r>
              <a:rPr lang="zh-CN" altLang="zh-CN" dirty="0"/>
              <a:t>比较保守。</a:t>
            </a:r>
            <a:endParaRPr lang="zh-CN" altLang="zh-CN" dirty="0"/>
          </a:p>
          <a:p>
            <a:pPr marL="0" indent="0">
              <a:buNone/>
            </a:pPr>
            <a:r>
              <a:rPr lang="zh-CN" altLang="zh-CN" dirty="0"/>
              <a:t>　　</a:t>
            </a:r>
            <a:r>
              <a:rPr lang="en-US" altLang="zh-CN" dirty="0"/>
              <a:t>(5)</a:t>
            </a:r>
            <a:r>
              <a:rPr lang="zh-CN" altLang="zh-CN" dirty="0"/>
              <a:t>理想型</a:t>
            </a:r>
            <a:r>
              <a:rPr lang="en-US" altLang="zh-CN" dirty="0"/>
              <a:t>,</a:t>
            </a:r>
            <a:r>
              <a:rPr lang="zh-CN" altLang="zh-CN" dirty="0"/>
              <a:t>即图</a:t>
            </a:r>
            <a:r>
              <a:rPr lang="en-US" altLang="zh-CN" dirty="0"/>
              <a:t>15-1</a:t>
            </a:r>
            <a:r>
              <a:rPr lang="zh-CN" altLang="zh-CN" dirty="0"/>
              <a:t>中的</a:t>
            </a:r>
            <a:r>
              <a:rPr lang="en-US" altLang="zh-CN" dirty="0"/>
              <a:t>(9.9)</a:t>
            </a:r>
            <a:r>
              <a:rPr lang="zh-CN" altLang="zh-CN" dirty="0"/>
              <a:t>型。理想型的顾客对推销人员和购买两方面的关注程度都很高。其心理表现为十分清楚自己的需求</a:t>
            </a:r>
            <a:r>
              <a:rPr lang="en-US" altLang="zh-CN" dirty="0"/>
              <a:t>,</a:t>
            </a:r>
            <a:r>
              <a:rPr lang="zh-CN" altLang="zh-CN" dirty="0"/>
              <a:t>又十分了解行情。这些推销对象是最成熟的购买者</a:t>
            </a:r>
            <a:r>
              <a:rPr lang="en-US" altLang="zh-CN" dirty="0"/>
              <a:t>,</a:t>
            </a:r>
            <a:r>
              <a:rPr lang="zh-CN" altLang="zh-CN" dirty="0"/>
              <a:t>只要能满足其需求</a:t>
            </a:r>
            <a:r>
              <a:rPr lang="en-US" altLang="zh-CN" dirty="0"/>
              <a:t>,</a:t>
            </a:r>
            <a:r>
              <a:rPr lang="zh-CN" altLang="zh-CN" dirty="0"/>
              <a:t>他便会采取购买行动。</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501.jpg" descr="id:2147496266;FounderCES"/>
          <p:cNvPicPr/>
          <p:nvPr/>
        </p:nvPicPr>
        <p:blipFill>
          <a:blip r:embed="rId1"/>
          <a:stretch>
            <a:fillRect/>
          </a:stretch>
        </p:blipFill>
        <p:spPr>
          <a:xfrm>
            <a:off x="395536" y="1268760"/>
            <a:ext cx="7992888" cy="4104456"/>
          </a:xfrm>
          <a:prstGeom prst="rect">
            <a:avLst/>
          </a:prstGeom>
        </p:spPr>
      </p:pic>
      <p:sp>
        <p:nvSpPr>
          <p:cNvPr id="5" name="矩形 4"/>
          <p:cNvSpPr/>
          <p:nvPr/>
        </p:nvSpPr>
        <p:spPr>
          <a:xfrm>
            <a:off x="3440533" y="5373216"/>
            <a:ext cx="1902893" cy="369332"/>
          </a:xfrm>
          <a:prstGeom prst="rect">
            <a:avLst/>
          </a:prstGeom>
        </p:spPr>
        <p:txBody>
          <a:bodyPr wrap="none">
            <a:spAutoFit/>
          </a:bodyPr>
          <a:lstStyle/>
          <a:p>
            <a:r>
              <a:rPr lang="zh-CN" altLang="zh-CN" dirty="0"/>
              <a:t>图</a:t>
            </a:r>
            <a:r>
              <a:rPr lang="en-US" altLang="zh-CN" dirty="0"/>
              <a:t>15-1</a:t>
            </a:r>
            <a:r>
              <a:rPr lang="zh-CN" altLang="zh-CN" dirty="0"/>
              <a:t>　顾客方格</a:t>
            </a:r>
            <a:endParaRPr lang="zh-CN" altLang="zh-C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836712"/>
            <a:ext cx="8229600" cy="5487888"/>
          </a:xfrm>
        </p:spPr>
        <p:txBody>
          <a:bodyPr>
            <a:normAutofit fontScale="77500" lnSpcReduction="20000"/>
          </a:bodyPr>
          <a:lstStyle/>
          <a:p>
            <a:pPr marL="0" indent="0">
              <a:buNone/>
            </a:pPr>
            <a:r>
              <a:rPr lang="zh-CN" altLang="zh-CN" dirty="0"/>
              <a:t>二、推销对象的心理分析与评价</a:t>
            </a:r>
            <a:endParaRPr lang="zh-CN" altLang="zh-CN" dirty="0"/>
          </a:p>
          <a:p>
            <a:pPr marL="0" indent="0">
              <a:buNone/>
            </a:pPr>
            <a:r>
              <a:rPr lang="zh-CN" altLang="zh-CN" dirty="0"/>
              <a:t>　　人员推销是推销活动过程中最常见、最直接的推销方式</a:t>
            </a:r>
            <a:r>
              <a:rPr lang="en-US" altLang="zh-CN" dirty="0"/>
              <a:t>,</a:t>
            </a:r>
            <a:r>
              <a:rPr lang="zh-CN" altLang="zh-CN" dirty="0"/>
              <a:t>在此重点对人员推销心理进行分析与评价。</a:t>
            </a:r>
            <a:endParaRPr lang="zh-CN" altLang="zh-CN" dirty="0"/>
          </a:p>
          <a:p>
            <a:pPr marL="0" indent="0">
              <a:buNone/>
            </a:pPr>
            <a:r>
              <a:rPr lang="en-US" altLang="zh-CN" dirty="0"/>
              <a:t>(</a:t>
            </a:r>
            <a:r>
              <a:rPr lang="zh-CN" altLang="zh-CN" dirty="0"/>
              <a:t>一</a:t>
            </a:r>
            <a:r>
              <a:rPr lang="en-US" altLang="zh-CN" dirty="0"/>
              <a:t>)</a:t>
            </a:r>
            <a:r>
              <a:rPr lang="zh-CN" altLang="zh-CN" dirty="0"/>
              <a:t>顾客心理分析</a:t>
            </a:r>
            <a:endParaRPr lang="zh-CN" altLang="zh-CN" dirty="0"/>
          </a:p>
          <a:p>
            <a:pPr marL="0" indent="0">
              <a:buNone/>
            </a:pPr>
            <a:r>
              <a:rPr lang="zh-CN" altLang="zh-CN" dirty="0"/>
              <a:t>　　在人员推销过程中</a:t>
            </a:r>
            <a:r>
              <a:rPr lang="en-US" altLang="zh-CN" dirty="0"/>
              <a:t>,</a:t>
            </a:r>
            <a:r>
              <a:rPr lang="zh-CN" altLang="zh-CN" dirty="0"/>
              <a:t>顾客面对推销人员或推销品往往表现出各种心理活动</a:t>
            </a:r>
            <a:r>
              <a:rPr lang="en-US" altLang="zh-CN" dirty="0"/>
              <a:t>,</a:t>
            </a:r>
            <a:r>
              <a:rPr lang="zh-CN" altLang="zh-CN" dirty="0"/>
              <a:t>一般情况下主要有以下四种</a:t>
            </a:r>
            <a:r>
              <a:rPr lang="en-US" altLang="zh-CN" dirty="0"/>
              <a:t>:</a:t>
            </a:r>
            <a:endParaRPr lang="zh-CN" altLang="zh-CN" dirty="0"/>
          </a:p>
          <a:p>
            <a:pPr marL="0" indent="0">
              <a:buNone/>
            </a:pPr>
            <a:r>
              <a:rPr lang="zh-CN" altLang="zh-CN" dirty="0"/>
              <a:t>　　</a:t>
            </a:r>
            <a:r>
              <a:rPr lang="en-US" altLang="zh-CN" dirty="0"/>
              <a:t>(1)</a:t>
            </a:r>
            <a:r>
              <a:rPr lang="zh-CN" altLang="zh-CN" dirty="0"/>
              <a:t>尝试心态。面对推销人员</a:t>
            </a:r>
            <a:r>
              <a:rPr lang="en-US" altLang="zh-CN" dirty="0"/>
              <a:t>,</a:t>
            </a:r>
            <a:r>
              <a:rPr lang="zh-CN" altLang="zh-CN" dirty="0"/>
              <a:t>认为推销人员所推销的商品或许是自己需要的</a:t>
            </a:r>
            <a:r>
              <a:rPr lang="en-US" altLang="zh-CN" dirty="0"/>
              <a:t>,</a:t>
            </a:r>
            <a:r>
              <a:rPr lang="zh-CN" altLang="zh-CN" dirty="0"/>
              <a:t>即使不需要</a:t>
            </a:r>
            <a:r>
              <a:rPr lang="en-US" altLang="zh-CN" dirty="0"/>
              <a:t>,</a:t>
            </a:r>
            <a:r>
              <a:rPr lang="zh-CN" altLang="zh-CN" dirty="0"/>
              <a:t>也可以见识一下</a:t>
            </a:r>
            <a:r>
              <a:rPr lang="en-US" altLang="zh-CN" dirty="0"/>
              <a:t>,</a:t>
            </a:r>
            <a:r>
              <a:rPr lang="zh-CN" altLang="zh-CN" dirty="0"/>
              <a:t>因此抱着试一试的心态。一般情况下</a:t>
            </a:r>
            <a:r>
              <a:rPr lang="en-US" altLang="zh-CN" dirty="0"/>
              <a:t>,</a:t>
            </a:r>
            <a:r>
              <a:rPr lang="zh-CN" altLang="zh-CN" dirty="0"/>
              <a:t>这类顾客不拒绝人员推销。</a:t>
            </a:r>
            <a:endParaRPr lang="zh-CN" altLang="zh-CN" dirty="0"/>
          </a:p>
          <a:p>
            <a:pPr marL="0" indent="0">
              <a:buNone/>
            </a:pPr>
            <a:r>
              <a:rPr lang="zh-CN" altLang="zh-CN" dirty="0"/>
              <a:t>　　</a:t>
            </a:r>
            <a:r>
              <a:rPr lang="en-US" altLang="zh-CN" dirty="0"/>
              <a:t>(2)</a:t>
            </a:r>
            <a:r>
              <a:rPr lang="zh-CN" altLang="zh-CN" dirty="0"/>
              <a:t>疑问心态。面对推销人员</a:t>
            </a:r>
            <a:r>
              <a:rPr lang="en-US" altLang="zh-CN" dirty="0"/>
              <a:t>,</a:t>
            </a:r>
            <a:r>
              <a:rPr lang="zh-CN" altLang="zh-CN" dirty="0"/>
              <a:t>一方面可能感到适应需要、方便及时</a:t>
            </a:r>
            <a:r>
              <a:rPr lang="en-US" altLang="zh-CN" dirty="0"/>
              <a:t>;</a:t>
            </a:r>
            <a:r>
              <a:rPr lang="zh-CN" altLang="zh-CN" dirty="0"/>
              <a:t>另一方面又可能担心商家主动上门</a:t>
            </a:r>
            <a:r>
              <a:rPr lang="en-US" altLang="zh-CN" dirty="0"/>
              <a:t>,</a:t>
            </a:r>
            <a:r>
              <a:rPr lang="zh-CN" altLang="zh-CN" dirty="0"/>
              <a:t>是为了推销卖不出去的劣质商品。</a:t>
            </a:r>
            <a:endParaRPr lang="zh-CN" altLang="zh-CN" dirty="0"/>
          </a:p>
          <a:p>
            <a:pPr marL="0" indent="0">
              <a:buNone/>
            </a:pPr>
            <a:r>
              <a:rPr lang="zh-CN" altLang="zh-CN" dirty="0"/>
              <a:t>　　</a:t>
            </a:r>
            <a:r>
              <a:rPr lang="en-US" altLang="zh-CN" dirty="0"/>
              <a:t>(3)</a:t>
            </a:r>
            <a:r>
              <a:rPr lang="zh-CN" altLang="zh-CN" dirty="0"/>
              <a:t>欢迎心态。面对推销人员</a:t>
            </a:r>
            <a:r>
              <a:rPr lang="en-US" altLang="zh-CN" dirty="0"/>
              <a:t>,</a:t>
            </a:r>
            <a:r>
              <a:rPr lang="zh-CN" altLang="zh-CN" dirty="0"/>
              <a:t>认为是商家为了满足顾客的需要而展开的营销活动</a:t>
            </a:r>
            <a:r>
              <a:rPr lang="en-US" altLang="zh-CN" dirty="0"/>
              <a:t>,</a:t>
            </a:r>
            <a:r>
              <a:rPr lang="zh-CN" altLang="zh-CN" dirty="0"/>
              <a:t>特别是在竞争日益激烈的市场经济条件下。因此</a:t>
            </a:r>
            <a:r>
              <a:rPr lang="en-US" altLang="zh-CN" dirty="0"/>
              <a:t>,</a:t>
            </a:r>
            <a:r>
              <a:rPr lang="zh-CN" altLang="zh-CN" dirty="0"/>
              <a:t>这类顾客很欢迎人员推销。</a:t>
            </a:r>
            <a:endParaRPr lang="zh-CN" altLang="zh-CN" dirty="0"/>
          </a:p>
          <a:p>
            <a:pPr marL="0" indent="0">
              <a:buNone/>
            </a:pPr>
            <a:r>
              <a:rPr lang="zh-CN" altLang="zh-CN" dirty="0"/>
              <a:t>　　</a:t>
            </a:r>
            <a:r>
              <a:rPr lang="en-US" altLang="zh-CN" dirty="0"/>
              <a:t>(4)</a:t>
            </a:r>
            <a:r>
              <a:rPr lang="zh-CN" altLang="zh-CN" dirty="0"/>
              <a:t>否定心态。面对推销人员</a:t>
            </a:r>
            <a:r>
              <a:rPr lang="en-US" altLang="zh-CN" dirty="0"/>
              <a:t>,</a:t>
            </a:r>
            <a:r>
              <a:rPr lang="zh-CN" altLang="zh-CN" dirty="0"/>
              <a:t>根据以前不好的购买经历产生戒备心理</a:t>
            </a:r>
            <a:r>
              <a:rPr lang="en-US" altLang="zh-CN" dirty="0"/>
              <a:t>,</a:t>
            </a:r>
            <a:r>
              <a:rPr lang="zh-CN" altLang="zh-CN" dirty="0"/>
              <a:t>认为推销的商品不值得信赖。</a:t>
            </a:r>
            <a:endParaRPr lang="zh-CN" altLang="zh-CN" dirty="0"/>
          </a:p>
          <a:p>
            <a:pPr marL="0" indent="0">
              <a:buNone/>
            </a:pPr>
            <a:r>
              <a:rPr lang="zh-CN" altLang="zh-CN" dirty="0"/>
              <a:t>　　以上四种顾客所持的心态是最常见、最普遍的</a:t>
            </a:r>
            <a:r>
              <a:rPr lang="en-US" altLang="zh-CN" dirty="0"/>
              <a:t>,</a:t>
            </a:r>
            <a:r>
              <a:rPr lang="zh-CN" altLang="zh-CN" dirty="0"/>
              <a:t>推销人员在推销过程中应根据这几种顾客心态</a:t>
            </a:r>
            <a:r>
              <a:rPr lang="en-US" altLang="zh-CN" dirty="0"/>
              <a:t>,</a:t>
            </a:r>
            <a:r>
              <a:rPr lang="zh-CN" altLang="zh-CN" dirty="0"/>
              <a:t>采用不同的推销策略和技巧。</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二</a:t>
            </a:r>
            <a:r>
              <a:rPr lang="en-US" altLang="zh-CN" dirty="0"/>
              <a:t>)</a:t>
            </a:r>
            <a:r>
              <a:rPr lang="zh-CN" altLang="zh-CN" dirty="0"/>
              <a:t>顾客心理评价</a:t>
            </a:r>
            <a:endParaRPr lang="zh-CN" altLang="zh-CN" dirty="0"/>
          </a:p>
          <a:p>
            <a:pPr marL="0" indent="0">
              <a:buNone/>
            </a:pPr>
            <a:r>
              <a:rPr lang="zh-CN" altLang="zh-CN" dirty="0"/>
              <a:t>　　顾客在消费过程中的心理和行为千差万别、多种多样</a:t>
            </a:r>
            <a:r>
              <a:rPr lang="en-US" altLang="zh-CN" dirty="0"/>
              <a:t>,</a:t>
            </a:r>
            <a:r>
              <a:rPr lang="zh-CN" altLang="zh-CN" dirty="0"/>
              <a:t>但从结果来看</a:t>
            </a:r>
            <a:r>
              <a:rPr lang="en-US" altLang="zh-CN" dirty="0"/>
              <a:t>,</a:t>
            </a:r>
            <a:r>
              <a:rPr lang="zh-CN" altLang="zh-CN" dirty="0"/>
              <a:t>主要表现为趋同与趋异两种取向。</a:t>
            </a:r>
            <a:endParaRPr lang="zh-CN" altLang="zh-CN" dirty="0"/>
          </a:p>
          <a:p>
            <a:pPr marL="0" indent="0">
              <a:buNone/>
            </a:pPr>
            <a:r>
              <a:rPr lang="zh-CN" altLang="zh-CN" dirty="0"/>
              <a:t>　　</a:t>
            </a:r>
            <a:r>
              <a:rPr lang="en-US" altLang="zh-CN" dirty="0"/>
              <a:t>(1)</a:t>
            </a:r>
            <a:r>
              <a:rPr lang="zh-CN" altLang="zh-CN" dirty="0"/>
              <a:t>心理趋同。心理趋同是顾客在消费过程中表现出的相对一致性。这种相对一致性的影响因素很多</a:t>
            </a:r>
            <a:r>
              <a:rPr lang="en-US" altLang="zh-CN" dirty="0"/>
              <a:t>,</a:t>
            </a:r>
            <a:r>
              <a:rPr lang="zh-CN" altLang="zh-CN" dirty="0"/>
              <a:t>如团体、生活方式、个人动机和文化环境等。在营销活动中</a:t>
            </a:r>
            <a:r>
              <a:rPr lang="en-US" altLang="zh-CN" dirty="0"/>
              <a:t>,</a:t>
            </a:r>
            <a:r>
              <a:rPr lang="zh-CN" altLang="zh-CN" dirty="0"/>
              <a:t>往往以此为标准把目标市场划分成许多子市场。</a:t>
            </a:r>
            <a:endParaRPr lang="zh-CN" altLang="zh-CN" dirty="0"/>
          </a:p>
          <a:p>
            <a:pPr marL="0" indent="0">
              <a:buNone/>
            </a:pPr>
            <a:r>
              <a:rPr lang="zh-CN" altLang="zh-CN" dirty="0"/>
              <a:t>　　</a:t>
            </a:r>
            <a:r>
              <a:rPr lang="en-US" altLang="zh-CN" dirty="0"/>
              <a:t>(2)</a:t>
            </a:r>
            <a:r>
              <a:rPr lang="zh-CN" altLang="zh-CN" dirty="0"/>
              <a:t>心理趋异。心理趋异是顾客在消费过程中表现出的相对差异性。这种相对差异性的影响因素也很多</a:t>
            </a:r>
            <a:r>
              <a:rPr lang="en-US" altLang="zh-CN" dirty="0"/>
              <a:t>,</a:t>
            </a:r>
            <a:r>
              <a:rPr lang="zh-CN" altLang="zh-CN" dirty="0"/>
              <a:t>如文化环境、家庭、个人发展、生活方式等。心理趋异也是营销活动中市场细分的重要依据。</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92664"/>
          </a:xfrm>
        </p:spPr>
        <p:txBody>
          <a:bodyPr>
            <a:normAutofit fontScale="90000"/>
          </a:bodyPr>
          <a:lstStyle/>
          <a:p>
            <a:r>
              <a:rPr lang="zh-CN" altLang="zh-CN" dirty="0"/>
              <a:t>第二节　推销过程中的心理研究</a:t>
            </a:r>
            <a:endParaRPr lang="zh-CN" altLang="zh-CN" dirty="0"/>
          </a:p>
        </p:txBody>
      </p:sp>
      <p:sp>
        <p:nvSpPr>
          <p:cNvPr id="3" name="内容占位符 2"/>
          <p:cNvSpPr>
            <a:spLocks noGrp="1"/>
          </p:cNvSpPr>
          <p:nvPr>
            <p:ph idx="1"/>
          </p:nvPr>
        </p:nvSpPr>
        <p:spPr/>
        <p:txBody>
          <a:bodyPr>
            <a:normAutofit fontScale="77500" lnSpcReduction="20000"/>
          </a:bodyPr>
          <a:lstStyle/>
          <a:p>
            <a:pPr marL="0" indent="0">
              <a:buNone/>
            </a:pPr>
            <a:r>
              <a:rPr lang="zh-CN" altLang="zh-CN" dirty="0"/>
              <a:t>一、推销过程的阶段心理与推销模式</a:t>
            </a:r>
            <a:endParaRPr lang="zh-CN" altLang="zh-CN" dirty="0"/>
          </a:p>
          <a:p>
            <a:pPr marL="0" indent="0">
              <a:buNone/>
            </a:pPr>
            <a:r>
              <a:rPr lang="zh-CN" altLang="zh-CN" dirty="0"/>
              <a:t>　　推销过程可分为若干个阶段</a:t>
            </a:r>
            <a:r>
              <a:rPr lang="en-US" altLang="zh-CN" dirty="0"/>
              <a:t>,</a:t>
            </a:r>
            <a:r>
              <a:rPr lang="zh-CN" altLang="zh-CN" dirty="0"/>
              <a:t>每一阶段都有其心理活动过程。推销模式就是对推销活动的特点和对推销对象购买活动各阶段的心理演变及应采取的策略归纳出的一套程序化的标准推销形式。正确掌握并运用推销模式</a:t>
            </a:r>
            <a:r>
              <a:rPr lang="en-US" altLang="zh-CN" dirty="0"/>
              <a:t>,</a:t>
            </a:r>
            <a:r>
              <a:rPr lang="zh-CN" altLang="zh-CN" dirty="0"/>
              <a:t>能有效地提高推销效率。</a:t>
            </a:r>
            <a:endParaRPr lang="zh-CN" altLang="zh-CN" dirty="0"/>
          </a:p>
          <a:p>
            <a:pPr marL="0" indent="0">
              <a:buNone/>
            </a:pPr>
            <a:r>
              <a:rPr lang="en-US" altLang="zh-CN" dirty="0"/>
              <a:t>(</a:t>
            </a:r>
            <a:r>
              <a:rPr lang="zh-CN" altLang="zh-CN" dirty="0"/>
              <a:t>一</a:t>
            </a:r>
            <a:r>
              <a:rPr lang="en-US" altLang="zh-CN" dirty="0"/>
              <a:t>)</a:t>
            </a:r>
            <a:r>
              <a:rPr lang="zh-CN" altLang="zh-CN" dirty="0"/>
              <a:t>“埃达”模式</a:t>
            </a:r>
            <a:endParaRPr lang="zh-CN" altLang="zh-CN" dirty="0"/>
          </a:p>
          <a:p>
            <a:pPr marL="0" indent="0">
              <a:buNone/>
            </a:pPr>
            <a:r>
              <a:rPr lang="zh-CN" altLang="zh-CN" dirty="0"/>
              <a:t>　　“埃达”</a:t>
            </a:r>
            <a:r>
              <a:rPr lang="en-US" altLang="zh-CN" dirty="0"/>
              <a:t>(AIDA)</a:t>
            </a:r>
            <a:r>
              <a:rPr lang="zh-CN" altLang="zh-CN" dirty="0"/>
              <a:t>模式是一种传统的推销模式</a:t>
            </a:r>
            <a:r>
              <a:rPr lang="en-US" altLang="zh-CN" dirty="0"/>
              <a:t>,</a:t>
            </a:r>
            <a:r>
              <a:rPr lang="zh-CN" altLang="zh-CN" dirty="0"/>
              <a:t>是指一名成功的推销人员应把顾客的注意力有效地吸引至推销品上</a:t>
            </a:r>
            <a:r>
              <a:rPr lang="en-US" altLang="zh-CN" dirty="0"/>
              <a:t>,</a:t>
            </a:r>
            <a:r>
              <a:rPr lang="zh-CN" altLang="zh-CN" dirty="0"/>
              <a:t>并使顾客对所推销的推销品产生兴趣</a:t>
            </a:r>
            <a:r>
              <a:rPr lang="en-US" altLang="zh-CN" dirty="0"/>
              <a:t>,</a:t>
            </a:r>
            <a:r>
              <a:rPr lang="zh-CN" altLang="zh-CN" dirty="0"/>
              <a:t>尔后使顾客产生购买欲念</a:t>
            </a:r>
            <a:r>
              <a:rPr lang="en-US" altLang="zh-CN" dirty="0"/>
              <a:t>,</a:t>
            </a:r>
            <a:r>
              <a:rPr lang="zh-CN" altLang="zh-CN" dirty="0"/>
              <a:t>直至购买推销品的一系列过程。它包括引起注意</a:t>
            </a:r>
            <a:r>
              <a:rPr lang="en-US" altLang="zh-CN" dirty="0"/>
              <a:t>(Attraction)</a:t>
            </a:r>
            <a:r>
              <a:rPr lang="zh-CN" altLang="zh-CN" dirty="0"/>
              <a:t>、发生兴趣</a:t>
            </a:r>
            <a:r>
              <a:rPr lang="en-US" altLang="zh-CN" dirty="0"/>
              <a:t>(Interest)</a:t>
            </a:r>
            <a:r>
              <a:rPr lang="zh-CN" altLang="zh-CN" dirty="0"/>
              <a:t>、激发欲望</a:t>
            </a:r>
            <a:r>
              <a:rPr lang="en-US" altLang="zh-CN" dirty="0"/>
              <a:t>(Desire)</a:t>
            </a:r>
            <a:r>
              <a:rPr lang="zh-CN" altLang="zh-CN" dirty="0"/>
              <a:t>、促成交易</a:t>
            </a:r>
            <a:r>
              <a:rPr lang="en-US" altLang="zh-CN" dirty="0"/>
              <a:t>(Action)</a:t>
            </a:r>
            <a:r>
              <a:rPr lang="zh-CN" altLang="zh-CN" dirty="0"/>
              <a:t>四个阶段。</a:t>
            </a:r>
            <a:endParaRPr lang="zh-CN" altLang="zh-CN" dirty="0"/>
          </a:p>
          <a:p>
            <a:pPr marL="0" indent="0">
              <a:buNone/>
            </a:pPr>
            <a:r>
              <a:rPr lang="zh-CN" altLang="zh-CN" dirty="0"/>
              <a:t>　　</a:t>
            </a:r>
            <a:r>
              <a:rPr lang="en-US" altLang="zh-CN" dirty="0"/>
              <a:t>(1)</a:t>
            </a:r>
            <a:r>
              <a:rPr lang="zh-CN" altLang="zh-CN" dirty="0"/>
              <a:t>引起注意。</a:t>
            </a:r>
            <a:endParaRPr lang="zh-CN" altLang="zh-CN" dirty="0"/>
          </a:p>
          <a:p>
            <a:pPr marL="0" indent="0">
              <a:buNone/>
            </a:pPr>
            <a:r>
              <a:rPr lang="zh-CN" altLang="zh-CN" dirty="0"/>
              <a:t>　　</a:t>
            </a:r>
            <a:r>
              <a:rPr lang="en-US" altLang="zh-CN" dirty="0"/>
              <a:t>(2)</a:t>
            </a:r>
            <a:r>
              <a:rPr lang="zh-CN" altLang="zh-CN" dirty="0"/>
              <a:t>发生兴趣。</a:t>
            </a:r>
            <a:endParaRPr lang="zh-CN" altLang="zh-CN" dirty="0"/>
          </a:p>
          <a:p>
            <a:pPr marL="0" indent="0">
              <a:buNone/>
            </a:pPr>
            <a:r>
              <a:rPr lang="zh-CN" altLang="zh-CN" dirty="0"/>
              <a:t>　　</a:t>
            </a:r>
            <a:r>
              <a:rPr lang="en-US" altLang="zh-CN" dirty="0"/>
              <a:t>(3)</a:t>
            </a:r>
            <a:r>
              <a:rPr lang="zh-CN" altLang="zh-CN" dirty="0"/>
              <a:t>激发欲望。</a:t>
            </a:r>
            <a:endParaRPr lang="zh-CN" altLang="zh-CN" dirty="0"/>
          </a:p>
          <a:p>
            <a:pPr marL="0" indent="0">
              <a:buNone/>
            </a:pPr>
            <a:r>
              <a:rPr lang="zh-CN" altLang="zh-CN" dirty="0"/>
              <a:t>　　</a:t>
            </a:r>
            <a:r>
              <a:rPr lang="en-US" altLang="zh-CN" dirty="0"/>
              <a:t>(4)</a:t>
            </a:r>
            <a:r>
              <a:rPr lang="zh-CN" altLang="zh-CN" dirty="0"/>
              <a:t>促成交易。</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“吉姆”模式</a:t>
            </a:r>
            <a:endParaRPr lang="zh-CN" altLang="zh-CN" dirty="0"/>
          </a:p>
          <a:p>
            <a:pPr marL="0" indent="0">
              <a:buNone/>
            </a:pPr>
            <a:r>
              <a:rPr lang="zh-CN" altLang="zh-CN" dirty="0"/>
              <a:t>　　“吉姆”</a:t>
            </a:r>
            <a:r>
              <a:rPr lang="en-US" altLang="zh-CN" dirty="0"/>
              <a:t>(GEM)</a:t>
            </a:r>
            <a:r>
              <a:rPr lang="zh-CN" altLang="zh-CN" dirty="0"/>
              <a:t>模式是一种以注重自信为宗旨的推销模式。其中</a:t>
            </a:r>
            <a:r>
              <a:rPr lang="en-US" altLang="zh-CN" dirty="0"/>
              <a:t>,G</a:t>
            </a:r>
            <a:r>
              <a:rPr lang="zh-CN" altLang="zh-CN" dirty="0"/>
              <a:t>表示产品</a:t>
            </a:r>
            <a:r>
              <a:rPr lang="en-US" altLang="zh-CN" dirty="0"/>
              <a:t>,E</a:t>
            </a:r>
            <a:r>
              <a:rPr lang="zh-CN" altLang="zh-CN" dirty="0"/>
              <a:t>表示公司</a:t>
            </a:r>
            <a:r>
              <a:rPr lang="en-US" altLang="zh-CN" dirty="0"/>
              <a:t>,M</a:t>
            </a:r>
            <a:r>
              <a:rPr lang="zh-CN" altLang="zh-CN" dirty="0"/>
              <a:t>表示推销员。“吉姆”模式的核心是“相信”</a:t>
            </a:r>
            <a:r>
              <a:rPr lang="en-US" altLang="zh-CN" dirty="0"/>
              <a:t>,</a:t>
            </a:r>
            <a:r>
              <a:rPr lang="zh-CN" altLang="zh-CN" dirty="0"/>
              <a:t>即推销员一定要相信自己所推销的产品</a:t>
            </a:r>
            <a:r>
              <a:rPr lang="en-US" altLang="zh-CN" dirty="0"/>
              <a:t>(G),</a:t>
            </a:r>
            <a:r>
              <a:rPr lang="zh-CN" altLang="zh-CN" dirty="0"/>
              <a:t>相信自己所代表的公司</a:t>
            </a:r>
            <a:r>
              <a:rPr lang="en-US" altLang="zh-CN" dirty="0"/>
              <a:t>(E),</a:t>
            </a:r>
            <a:r>
              <a:rPr lang="zh-CN" altLang="zh-CN" dirty="0"/>
              <a:t>相信自己</a:t>
            </a:r>
            <a:r>
              <a:rPr lang="en-US" altLang="zh-CN" dirty="0"/>
              <a:t>(M)</a:t>
            </a:r>
            <a:r>
              <a:rPr lang="zh-CN" altLang="zh-CN" dirty="0"/>
              <a:t>。推销业务的“成交”</a:t>
            </a:r>
            <a:r>
              <a:rPr lang="en-US" altLang="zh-CN" dirty="0"/>
              <a:t>,</a:t>
            </a:r>
            <a:r>
              <a:rPr lang="zh-CN" altLang="zh-CN" dirty="0"/>
              <a:t>是产品、公司和推销员三者综合作用的结果。</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6863</Words>
  <Application>WPS 演示</Application>
  <PresentationFormat>全屏显示(4:3)</PresentationFormat>
  <Paragraphs>215</Paragraphs>
  <Slides>28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第十五章 商品推销心理</vt:lpstr>
      <vt:lpstr>第一节　推销对象的心理类型与心理分析</vt:lpstr>
      <vt:lpstr>PowerPoint 演示文稿</vt:lpstr>
      <vt:lpstr>PowerPoint 演示文稿</vt:lpstr>
      <vt:lpstr>PowerPoint 演示文稿</vt:lpstr>
      <vt:lpstr>PowerPoint 演示文稿</vt:lpstr>
      <vt:lpstr>PowerPoint 演示文稿</vt:lpstr>
      <vt:lpstr>第二节　推销过程中的心理研究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顾客应接与商品推介心理策略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第十五章 商品推销心理</dc:title>
  <dc:creator>User</dc:creator>
  <cp:lastModifiedBy>钟山绿湖</cp:lastModifiedBy>
  <cp:revision>7</cp:revision>
  <dcterms:created xsi:type="dcterms:W3CDTF">2017-03-06T17:19:00Z</dcterms:created>
  <dcterms:modified xsi:type="dcterms:W3CDTF">2024-03-16T13:41:31Z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B7453A6CB7A248C48F2D7311FB737565_12</vt:lpwstr>
  </property>
  <property fmtid="{D5CDD505-2E9C-101B-9397-08002B2CF9AE}" pid="3" name="KSOProductBuildVer">
    <vt:lpwstr>2052-12.1.0.16120</vt:lpwstr>
  </property>
</Properties>
</file>