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商品的包装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1226820"/>
            <a:ext cx="1145095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商品包装的含义及作用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商品包装的含义及约定包装条款的重要性</a:t>
            </a:r>
            <a:endParaRPr lang="zh-CN" altLang="en-US" sz="2000"/>
          </a:p>
          <a:p>
            <a:pPr marL="1257300" lvl="2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是交易双方订立的主要交易条件之一</a:t>
            </a:r>
            <a:endParaRPr lang="zh-CN" altLang="en-US" sz="2000"/>
          </a:p>
          <a:p>
            <a:pPr marL="1257300" lvl="2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组成：包装材料、包装技术、包装结构造型和表面装潢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商品包装的作用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保护商品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方便物流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促进销售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en-US" altLang="zh-CN" sz="2000"/>
              <a:t>4. </a:t>
            </a:r>
            <a:r>
              <a:rPr lang="zh-CN" altLang="en-US" sz="2000"/>
              <a:t>方便消费</a:t>
            </a:r>
            <a:endParaRPr lang="zh-CN" altLang="en-US" sz="2000"/>
          </a:p>
          <a:p>
            <a:pPr lvl="0">
              <a:lnSpc>
                <a:spcPct val="12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商品包装的种类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运输包装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(1) </a:t>
            </a:r>
            <a:r>
              <a:rPr lang="zh-CN" altLang="en-US" sz="2000"/>
              <a:t>按包装方式：单件运输包装（箱、桶、袋、包等）和集合运输包装（集装包、托盘、集装箱等）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(2) </a:t>
            </a:r>
            <a:r>
              <a:rPr lang="zh-CN" altLang="en-US" sz="2000"/>
              <a:t>按包装材料：纸质包装、木质包装、金属包装</a:t>
            </a:r>
            <a:r>
              <a:rPr lang="zh-CN" altLang="en-US" sz="2000"/>
              <a:t>等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(3) </a:t>
            </a:r>
            <a:r>
              <a:rPr lang="zh-CN" altLang="en-US" sz="2000"/>
              <a:t>按包装形状：包装箱、包装桶、包装袋</a:t>
            </a:r>
            <a:r>
              <a:rPr lang="zh-CN" altLang="en-US" sz="2000"/>
              <a:t>等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销售包装：便于陈列展览类、便于识别商品类、便于使用类</a:t>
            </a:r>
            <a:endParaRPr lang="zh-CN" altLang="en-US"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商品的包装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2640" y="1338580"/>
            <a:ext cx="105873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000"/>
              <a:t>三、</a:t>
            </a:r>
            <a:r>
              <a:rPr lang="en-US" altLang="zh-CN" sz="2000"/>
              <a:t> </a:t>
            </a:r>
            <a:r>
              <a:rPr lang="zh-CN" altLang="en-US" sz="2000"/>
              <a:t>商品包装的标识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运输包装的标识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运输标志：载明商品的目的地、收发货人、商品名称或规格等信息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指示性标志：用以表示商品运输、保管中的注意事项，如易碎商品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警告性标志：危险品标志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销售包装的标识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销售包装的装潢和文字说明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条形码</a:t>
            </a:r>
            <a:endParaRPr lang="zh-CN" altLang="en-US" sz="2000"/>
          </a:p>
          <a:p>
            <a:pPr>
              <a:lnSpc>
                <a:spcPct val="140000"/>
              </a:lnSpc>
            </a:pPr>
            <a:r>
              <a:rPr lang="zh-CN" altLang="en-US" sz="2000"/>
              <a:t>四、</a:t>
            </a:r>
            <a:r>
              <a:rPr lang="en-US" altLang="zh-CN" sz="2000"/>
              <a:t> </a:t>
            </a:r>
            <a:r>
              <a:rPr lang="zh-CN" altLang="en-US" sz="2000"/>
              <a:t>中性包装、定牌和无牌生产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中性包装：</a:t>
            </a:r>
            <a:r>
              <a:rPr lang="zh-CN" altLang="en-US" sz="2000"/>
              <a:t>不注明生产国别、地名、厂名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定牌生产：商品或包装上使用买方指定的商标或品牌名称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无牌生产：商品和包装上不注明任何的商标或品牌名称</a:t>
            </a:r>
            <a:endParaRPr lang="zh-CN" altLang="en-US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商品的包装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050" y="1460500"/>
            <a:ext cx="111372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五、</a:t>
            </a:r>
            <a:r>
              <a:rPr lang="en-US" altLang="zh-CN" sz="2000"/>
              <a:t> </a:t>
            </a:r>
            <a:r>
              <a:rPr lang="zh-CN" altLang="en-US" sz="2000"/>
              <a:t>国际贸易合同的包装条款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包装条款的内容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列明包装材料、包装方式、包装规格、包装标志、包装费用的负担等内容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订立包装条款的注意事项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考虑商品特性及运输方式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必须对包装条件进行明确、具体的规定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明确包装费用的负担、包装的供应责任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4. </a:t>
            </a:r>
            <a:r>
              <a:rPr lang="zh-CN" altLang="en-US" sz="2000"/>
              <a:t>充分考虑有关国际或国家法律、标准的规定</a:t>
            </a:r>
            <a:endParaRPr lang="zh-CN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45410" y="741680"/>
            <a:ext cx="73025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第五章　合同的主体和标的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30015" y="1681480"/>
            <a:ext cx="3996055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合同当事人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商品的品名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商品的品质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商品的数量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商品的包装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合同当事人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7425" y="1466850"/>
            <a:ext cx="1021715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约定合同当事人条款的重要意义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有利于买卖双方顺利履行合同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有利于买卖双方及时解决合同争议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有利于明确合同适用的法律</a:t>
            </a:r>
            <a:endParaRPr lang="zh-CN" altLang="en-US" sz="2000"/>
          </a:p>
          <a:p>
            <a:pPr>
              <a:lnSpc>
                <a:spcPct val="16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合同当事人的缔约能力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zh-CN" altLang="en-US" sz="2000"/>
              <a:t>自然人：未成年人、精神病人和禁治产人订立合同必须受到限制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zh-CN" altLang="en-US" sz="2000"/>
              <a:t>法人：在经营范围内签订，越权合同无效</a:t>
            </a:r>
            <a:endParaRPr lang="zh-CN" altLang="en-US" sz="2000"/>
          </a:p>
          <a:p>
            <a:pPr>
              <a:lnSpc>
                <a:spcPct val="160000"/>
              </a:lnSpc>
            </a:pPr>
            <a:r>
              <a:rPr lang="zh-CN" altLang="en-US" sz="2000"/>
              <a:t>三、</a:t>
            </a:r>
            <a:r>
              <a:rPr lang="en-US" altLang="zh-CN" sz="2000"/>
              <a:t> </a:t>
            </a:r>
            <a:r>
              <a:rPr lang="zh-CN" altLang="en-US" sz="2000"/>
              <a:t>合同当事人条款的主要内容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合同当事人的名称</a:t>
            </a:r>
            <a:endParaRPr lang="zh-CN" altLang="en-US" sz="2000"/>
          </a:p>
          <a:p>
            <a:pPr lvl="1">
              <a:lnSpc>
                <a:spcPct val="16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合同当事人的地址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商品的品名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1065" y="1338580"/>
            <a:ext cx="80886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/>
              <a:t>一、</a:t>
            </a:r>
            <a:r>
              <a:rPr lang="en-US" altLang="zh-CN"/>
              <a:t> </a:t>
            </a:r>
            <a:r>
              <a:rPr lang="zh-CN" altLang="en-US"/>
              <a:t>商品品名的含义与意义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</a:t>
            </a:r>
            <a:r>
              <a:rPr lang="zh-CN" altLang="en-US"/>
              <a:t>商品品名的含义</a:t>
            </a:r>
            <a:endParaRPr lang="zh-CN" altLang="en-US"/>
          </a:p>
          <a:p>
            <a:pPr marL="1200150" lvl="2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出现在合同正文的首部，</a:t>
            </a:r>
            <a:r>
              <a:rPr lang="zh-CN" altLang="en-US"/>
              <a:t>是描述商品信息的开端</a:t>
            </a:r>
            <a:endParaRPr lang="zh-CN" altLang="en-US"/>
          </a:p>
          <a:p>
            <a:pPr marL="1200150" lvl="2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常与品质联系在一起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约定商品品名条款的意义</a:t>
            </a:r>
            <a:endParaRPr lang="zh-CN" altLang="en-US"/>
          </a:p>
          <a:p>
            <a:pPr marL="1200150" lvl="2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法律角度：对交易标的的具体描述</a:t>
            </a:r>
            <a:endParaRPr lang="zh-CN" altLang="en-US"/>
          </a:p>
          <a:p>
            <a:pPr marL="1200150" lvl="2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业务操作角度：确立商品在不同环节的</a:t>
            </a:r>
            <a:r>
              <a:rPr lang="zh-CN" altLang="en-US"/>
              <a:t>收费标准</a:t>
            </a:r>
            <a:endParaRPr lang="zh-CN" altLang="en-US"/>
          </a:p>
          <a:p>
            <a:pPr lvl="0">
              <a:lnSpc>
                <a:spcPct val="100000"/>
              </a:lnSpc>
            </a:pPr>
            <a:r>
              <a:rPr lang="zh-CN" altLang="en-US"/>
              <a:t>二、</a:t>
            </a:r>
            <a:r>
              <a:rPr lang="en-US" altLang="zh-CN"/>
              <a:t> </a:t>
            </a:r>
            <a:r>
              <a:rPr lang="zh-CN" altLang="en-US"/>
              <a:t>商品品名的规定方法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</a:t>
            </a:r>
            <a:r>
              <a:rPr lang="zh-CN" altLang="en-US"/>
              <a:t>以商品的主要用途命名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以商品的主要原料命名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以商品的主要成分命名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四</a:t>
            </a:r>
            <a:r>
              <a:rPr lang="en-US" altLang="zh-CN"/>
              <a:t>) </a:t>
            </a:r>
            <a:r>
              <a:rPr lang="zh-CN" altLang="en-US"/>
              <a:t>以商品的外形命名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五</a:t>
            </a:r>
            <a:r>
              <a:rPr lang="en-US" altLang="zh-CN"/>
              <a:t>) </a:t>
            </a:r>
            <a:r>
              <a:rPr lang="zh-CN" altLang="en-US"/>
              <a:t>以商品的产地命名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/>
              <a:t>(</a:t>
            </a:r>
            <a:r>
              <a:rPr lang="zh-CN" altLang="en-US"/>
              <a:t>六</a:t>
            </a:r>
            <a:r>
              <a:rPr lang="en-US" altLang="zh-CN"/>
              <a:t>) </a:t>
            </a:r>
            <a:r>
              <a:rPr lang="zh-CN" altLang="en-US"/>
              <a:t>以制作工艺命名</a:t>
            </a:r>
            <a:endParaRPr lang="zh-CN" altLang="en-US"/>
          </a:p>
          <a:p>
            <a:pPr lvl="0">
              <a:lnSpc>
                <a:spcPct val="100000"/>
              </a:lnSpc>
            </a:pPr>
            <a:r>
              <a:rPr lang="zh-CN" altLang="en-US">
                <a:sym typeface="+mn-ea"/>
              </a:rPr>
              <a:t>三、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订立品名条款应注意的问题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一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品名条款必须明确、具体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二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品名条款必须体现商品的实际情况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三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尽可能使用国际上通用的名称</a:t>
            </a:r>
            <a:endParaRPr lang="zh-CN" altLang="en-US"/>
          </a:p>
          <a:p>
            <a:pPr lvl="1">
              <a:lnSpc>
                <a:spcPct val="10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四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适当选取同一商品的不同名称</a:t>
            </a:r>
            <a:endParaRPr lang="zh-CN" altLang="en-US"/>
          </a:p>
          <a:p>
            <a:pPr lvl="2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商品的品质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5030" y="1428750"/>
            <a:ext cx="93294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商品品质的含义：指商品的内在素质和外在形态的综合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约定品质条款的重要性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是决定商品使用效能的主要因素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是决定商品价格的关键因素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是国际市场竞争的重要因素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0885" y="1257300"/>
            <a:ext cx="8689340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>
                <a:sym typeface="+mn-ea"/>
              </a:rPr>
              <a:t>三、</a:t>
            </a:r>
            <a:r>
              <a:rPr lang="en-US" altLang="zh-CN" sz="2000">
                <a:sym typeface="+mn-ea"/>
              </a:rPr>
              <a:t> </a:t>
            </a:r>
            <a:r>
              <a:rPr lang="zh-CN" altLang="en-US" sz="2000">
                <a:sym typeface="+mn-ea"/>
              </a:rPr>
              <a:t>商品品质的表示方法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>
                <a:sym typeface="+mn-ea"/>
              </a:rPr>
              <a:t>(</a:t>
            </a:r>
            <a:r>
              <a:rPr lang="zh-CN" altLang="en-US" sz="2000">
                <a:sym typeface="+mn-ea"/>
              </a:rPr>
              <a:t>一</a:t>
            </a:r>
            <a:r>
              <a:rPr lang="en-US" altLang="zh-CN" sz="2000">
                <a:sym typeface="+mn-ea"/>
              </a:rPr>
              <a:t>) </a:t>
            </a:r>
            <a:r>
              <a:rPr lang="zh-CN" altLang="en-US" sz="2000">
                <a:sym typeface="+mn-ea"/>
              </a:rPr>
              <a:t>使用实物表示商品品质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>
                <a:sym typeface="+mn-ea"/>
              </a:rPr>
              <a:t>1.  </a:t>
            </a:r>
            <a:r>
              <a:rPr lang="zh-CN" altLang="en-US" sz="2000">
                <a:sym typeface="+mn-ea"/>
              </a:rPr>
              <a:t>看货买卖</a:t>
            </a:r>
            <a:r>
              <a:rPr lang="en-US" altLang="zh-CN" sz="2000">
                <a:sym typeface="+mn-ea"/>
              </a:rPr>
              <a:t> (Sale by Goods)</a:t>
            </a:r>
            <a:endParaRPr lang="en-US" altLang="zh-CN" sz="2000"/>
          </a:p>
          <a:p>
            <a:pPr lvl="1">
              <a:lnSpc>
                <a:spcPct val="130000"/>
              </a:lnSpc>
            </a:pPr>
            <a:r>
              <a:rPr lang="en-US" altLang="zh-CN" sz="2000">
                <a:sym typeface="+mn-ea"/>
              </a:rPr>
              <a:t>2. </a:t>
            </a:r>
            <a:r>
              <a:rPr lang="zh-CN" altLang="en-US" sz="2000">
                <a:sym typeface="+mn-ea"/>
              </a:rPr>
              <a:t>凭样品买卖</a:t>
            </a:r>
            <a:r>
              <a:rPr lang="en-US" altLang="zh-CN" sz="2000">
                <a:sym typeface="+mn-ea"/>
              </a:rPr>
              <a:t> (Sale by Sample)</a:t>
            </a:r>
            <a:endParaRPr lang="en-US" altLang="zh-CN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(1) </a:t>
            </a:r>
            <a:r>
              <a:rPr lang="zh-CN" altLang="en-US" sz="2000">
                <a:sym typeface="+mn-ea"/>
              </a:rPr>
              <a:t>凭卖方样品买卖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(2) </a:t>
            </a:r>
            <a:r>
              <a:rPr lang="zh-CN" altLang="en-US" sz="2000">
                <a:sym typeface="+mn-ea"/>
              </a:rPr>
              <a:t>凭买方样品买卖（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来样成交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或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来样制作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）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(3) </a:t>
            </a:r>
            <a:r>
              <a:rPr lang="zh-CN" altLang="en-US" sz="2000">
                <a:sym typeface="+mn-ea"/>
              </a:rPr>
              <a:t>凭对等样买卖（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回样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或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确认样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）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>
                <a:sym typeface="+mn-ea"/>
              </a:rPr>
              <a:t>3. </a:t>
            </a:r>
            <a:r>
              <a:rPr lang="zh-CN" altLang="en-US" sz="2000">
                <a:sym typeface="+mn-ea"/>
              </a:rPr>
              <a:t>凭样品买卖应注意的问题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(1) </a:t>
            </a:r>
            <a:r>
              <a:rPr lang="zh-CN" altLang="en-US" sz="2000">
                <a:sym typeface="+mn-ea"/>
              </a:rPr>
              <a:t>卖方交付的商品必须与样品品质完全一致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(2) </a:t>
            </a:r>
            <a:r>
              <a:rPr lang="zh-CN" altLang="en-US" sz="2000">
                <a:sym typeface="+mn-ea"/>
              </a:rPr>
              <a:t>应选择有代表性的样品。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(3) </a:t>
            </a:r>
            <a:r>
              <a:rPr lang="zh-CN" altLang="en-US" sz="2000">
                <a:sym typeface="+mn-ea"/>
              </a:rPr>
              <a:t>通过制定必要的弹性条款规避违约风险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(4) </a:t>
            </a:r>
            <a:r>
              <a:rPr lang="zh-CN" altLang="en-US" sz="2000">
                <a:sym typeface="+mn-ea"/>
              </a:rPr>
              <a:t>不能侵犯其他企业的知识产权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en-US" altLang="zh-CN" sz="2000">
                <a:sym typeface="+mn-ea"/>
              </a:rPr>
              <a:t>(5) </a:t>
            </a:r>
            <a:r>
              <a:rPr lang="zh-CN" altLang="en-US" sz="2000">
                <a:sym typeface="+mn-ea"/>
              </a:rPr>
              <a:t>在必要时进行封样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商品的品质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商品的品质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850" y="1428750"/>
            <a:ext cx="111188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使用文字说明表示商品品质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凭规格销售（例</a:t>
            </a:r>
            <a:r>
              <a:rPr lang="zh-CN" sz="2000"/>
              <a:t>：</a:t>
            </a:r>
            <a:r>
              <a:rPr lang="zh-CN" altLang="en-US" sz="2000"/>
              <a:t>东北大豆，含油量</a:t>
            </a:r>
            <a:r>
              <a:rPr lang="en-US" altLang="zh-CN" sz="2000"/>
              <a:t>18%</a:t>
            </a:r>
            <a:r>
              <a:rPr lang="zh-CN" altLang="en-US" sz="2000"/>
              <a:t>，碎粉</a:t>
            </a:r>
            <a:r>
              <a:rPr lang="en-US" altLang="zh-CN" sz="2000"/>
              <a:t>14%</a:t>
            </a:r>
            <a:r>
              <a:rPr lang="zh-CN" altLang="en-US" sz="2000"/>
              <a:t>，杂质最高</a:t>
            </a:r>
            <a:r>
              <a:rPr lang="en-US" altLang="zh-CN" sz="2000"/>
              <a:t>2%</a:t>
            </a:r>
            <a:r>
              <a:rPr lang="zh-CN" altLang="en-US" sz="2000"/>
              <a:t>）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凭等级销售（例</a:t>
            </a:r>
            <a:r>
              <a:rPr lang="zh-CN" sz="2000"/>
              <a:t>：</a:t>
            </a:r>
            <a:r>
              <a:rPr lang="zh-CN" altLang="en-US" sz="2000"/>
              <a:t>一级玉米，纯质最低</a:t>
            </a:r>
            <a:r>
              <a:rPr lang="en-US" altLang="zh-CN" sz="2000"/>
              <a:t>97%</a:t>
            </a:r>
            <a:r>
              <a:rPr lang="zh-CN" altLang="en-US" sz="2000"/>
              <a:t>，杂质最高</a:t>
            </a:r>
            <a:r>
              <a:rPr lang="en-US" altLang="zh-CN" sz="2000"/>
              <a:t>0.5%</a:t>
            </a:r>
            <a:r>
              <a:rPr lang="zh-CN" altLang="en-US" sz="2000"/>
              <a:t>）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凭标准销售【国际：</a:t>
            </a:r>
            <a:r>
              <a:rPr lang="en-US" altLang="zh-CN" sz="2000"/>
              <a:t>ISO90000 / </a:t>
            </a:r>
            <a:r>
              <a:rPr lang="zh-CN" altLang="en-US" sz="2000"/>
              <a:t>国内：强制性标准（</a:t>
            </a:r>
            <a:r>
              <a:rPr lang="en-US" altLang="zh-CN" sz="2000">
                <a:sym typeface="+mn-ea"/>
              </a:rPr>
              <a:t>GB</a:t>
            </a:r>
            <a:r>
              <a:rPr lang="zh-CN" altLang="en-US" sz="2000"/>
              <a:t>）和推荐性标准（</a:t>
            </a:r>
            <a:r>
              <a:rPr lang="en-US" altLang="zh-CN" sz="2000">
                <a:sym typeface="+mn-ea"/>
              </a:rPr>
              <a:t>GB/T</a:t>
            </a:r>
            <a:r>
              <a:rPr lang="zh-CN" altLang="en-US" sz="2000"/>
              <a:t>）】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4. </a:t>
            </a:r>
            <a:r>
              <a:rPr lang="zh-CN" altLang="en-US" sz="2000"/>
              <a:t>凭品牌名称和商标销售（例：</a:t>
            </a:r>
            <a:r>
              <a:rPr lang="zh-CN" altLang="en-US" sz="2000"/>
              <a:t>可口可乐）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5. </a:t>
            </a:r>
            <a:r>
              <a:rPr lang="zh-CN" altLang="en-US" sz="2000"/>
              <a:t>凭产地名称销售（</a:t>
            </a:r>
            <a:r>
              <a:rPr lang="zh-CN" altLang="en-US" sz="2000"/>
              <a:t>例：法国香水、东北大米）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6. </a:t>
            </a:r>
            <a:r>
              <a:rPr lang="zh-CN" altLang="en-US" sz="2000"/>
              <a:t>凭说明书和图样销售（用来表示其品质）</a:t>
            </a:r>
            <a:endParaRPr lang="zh-CN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435100"/>
            <a:ext cx="113150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000"/>
              <a:t>四、</a:t>
            </a:r>
            <a:r>
              <a:rPr lang="en-US" altLang="zh-CN" sz="2000"/>
              <a:t> </a:t>
            </a:r>
            <a:r>
              <a:rPr lang="zh-CN" altLang="en-US" sz="2000"/>
              <a:t>国际贸易合同的品质条款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品质条款的主要内容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zh-CN" altLang="en-US" sz="2000"/>
              <a:t>基本内容：商品的规格、等级、标准、商标和品牌名称、产地名称等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品质公差和品质机动幅度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1. </a:t>
            </a:r>
            <a:r>
              <a:rPr lang="zh-CN" altLang="en-US" sz="2000"/>
              <a:t>品质公差：国际上公认的产品品质的误差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品质机动幅度：允许卖方交付的商品品质在一定幅度内有所机动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订立品质条款的注意事项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1.</a:t>
            </a:r>
            <a:r>
              <a:rPr lang="zh-CN" altLang="en-US" sz="2000"/>
              <a:t>使用合理的方式来表示商品品质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2. </a:t>
            </a:r>
            <a:r>
              <a:rPr lang="zh-CN" altLang="en-US" sz="2000"/>
              <a:t>品质条款应明确、具体</a:t>
            </a:r>
            <a:r>
              <a:rPr lang="en-US" altLang="zh-CN" sz="2000"/>
              <a:t>,</a:t>
            </a:r>
            <a:r>
              <a:rPr lang="zh-CN" altLang="en-US" sz="2000"/>
              <a:t>避免笼统、含糊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3. </a:t>
            </a:r>
            <a:r>
              <a:rPr lang="zh-CN" altLang="en-US" sz="2000"/>
              <a:t>品质条款要有合理性和科学性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商品的品质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商品的数量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4385" y="1338580"/>
            <a:ext cx="10603865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一、</a:t>
            </a:r>
            <a:r>
              <a:rPr lang="en-US" altLang="zh-CN" sz="2000"/>
              <a:t> </a:t>
            </a:r>
            <a:r>
              <a:rPr lang="zh-CN" altLang="en-US" sz="2000"/>
              <a:t>商品数量的含义及约定数量条款的重要性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是交易双方约定交接货物的数量依据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按约定数量交货是卖方的一项基本义务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二、</a:t>
            </a:r>
            <a:r>
              <a:rPr lang="en-US" altLang="zh-CN" sz="2000"/>
              <a:t> </a:t>
            </a:r>
            <a:r>
              <a:rPr lang="zh-CN" altLang="en-US" sz="2000"/>
              <a:t>商品数量的表示方法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常用的度量衡制度：公制、英制、美制和国际单位制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计量单位和计量方法：重量、容积、个数、长度、面积、体积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三</a:t>
            </a:r>
            <a:r>
              <a:rPr lang="en-US" altLang="zh-CN" sz="2000"/>
              <a:t>) </a:t>
            </a:r>
            <a:r>
              <a:rPr lang="zh-CN" altLang="en-US" sz="2000"/>
              <a:t>重量计量方法：毛重、净重、公量、法定重量、净净重、理论重量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三、</a:t>
            </a:r>
            <a:r>
              <a:rPr lang="en-US" altLang="zh-CN" sz="2000"/>
              <a:t> </a:t>
            </a:r>
            <a:r>
              <a:rPr lang="zh-CN" altLang="en-US" sz="2000"/>
              <a:t>数量条款的主要内容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数量条款的基本内容：交货数量、计量单位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数量机动幅度条款：买卖双方约定的多交或少交若干的幅度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四、</a:t>
            </a:r>
            <a:r>
              <a:rPr lang="en-US" altLang="zh-CN" sz="2000"/>
              <a:t> </a:t>
            </a:r>
            <a:r>
              <a:rPr lang="zh-CN" altLang="en-US" sz="2000"/>
              <a:t>订立数量条款的注意事项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一</a:t>
            </a:r>
            <a:r>
              <a:rPr lang="en-US" altLang="zh-CN" sz="2000"/>
              <a:t>) </a:t>
            </a:r>
            <a:r>
              <a:rPr lang="zh-CN" altLang="en-US" sz="2000"/>
              <a:t>正确掌握成交数量：出口商品</a:t>
            </a:r>
            <a:r>
              <a:rPr lang="en-US" altLang="zh-CN" sz="2000"/>
              <a:t> &amp; </a:t>
            </a:r>
            <a:r>
              <a:rPr lang="zh-CN" altLang="en-US" sz="2000"/>
              <a:t>进口商品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en-US" altLang="zh-CN" sz="2000"/>
              <a:t>(</a:t>
            </a:r>
            <a:r>
              <a:rPr lang="zh-CN" altLang="en-US" sz="2000"/>
              <a:t>二</a:t>
            </a:r>
            <a:r>
              <a:rPr lang="en-US" altLang="zh-CN" sz="2000"/>
              <a:t>) </a:t>
            </a:r>
            <a:r>
              <a:rPr lang="zh-CN" altLang="en-US" sz="2000"/>
              <a:t>数量条款应明确、具体</a:t>
            </a: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2272</Words>
  <Application>WPS 演示</Application>
  <PresentationFormat>宽屏</PresentationFormat>
  <Paragraphs>162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8</cp:revision>
  <dcterms:created xsi:type="dcterms:W3CDTF">2025-08-16T14:13:00Z</dcterms:created>
  <dcterms:modified xsi:type="dcterms:W3CDTF">2025-08-18T05:06:40Z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