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21"/>
  </p:notesMasterIdLst>
  <p:sldIdLst>
    <p:sldId id="915" r:id="rId2"/>
    <p:sldId id="873" r:id="rId3"/>
    <p:sldId id="260" r:id="rId4"/>
    <p:sldId id="366" r:id="rId5"/>
    <p:sldId id="874" r:id="rId6"/>
    <p:sldId id="876" r:id="rId7"/>
    <p:sldId id="813" r:id="rId8"/>
    <p:sldId id="836" r:id="rId9"/>
    <p:sldId id="814" r:id="rId10"/>
    <p:sldId id="838" r:id="rId11"/>
    <p:sldId id="849" r:id="rId12"/>
    <p:sldId id="877" r:id="rId13"/>
    <p:sldId id="823" r:id="rId14"/>
    <p:sldId id="843" r:id="rId15"/>
    <p:sldId id="844" r:id="rId16"/>
    <p:sldId id="824" r:id="rId17"/>
    <p:sldId id="847" r:id="rId18"/>
    <p:sldId id="848" r:id="rId19"/>
    <p:sldId id="879" r:id="rId20"/>
  </p:sldIdLst>
  <p:sldSz cx="9144000" cy="6858000" type="screen4x3"/>
  <p:notesSz cx="6858000" cy="9144000"/>
  <p:defaultTextStyle>
    <a:defPPr>
      <a:defRPr lang="zh-CN"/>
    </a:defPPr>
    <a:lvl1pPr algn="l" rtl="0" fontAlgn="base">
      <a:spcBef>
        <a:spcPct val="0"/>
      </a:spcBef>
      <a:spcAft>
        <a:spcPct val="0"/>
      </a:spcAft>
      <a:defRPr sz="2000" b="1" kern="1200">
        <a:solidFill>
          <a:schemeClr val="tx2"/>
        </a:solidFill>
        <a:latin typeface="Times New Roman" pitchFamily="18" charset="0"/>
        <a:ea typeface="黑体" pitchFamily="49" charset="-122"/>
        <a:cs typeface="+mn-cs"/>
      </a:defRPr>
    </a:lvl1pPr>
    <a:lvl2pPr marL="457200" algn="l" rtl="0" fontAlgn="base">
      <a:spcBef>
        <a:spcPct val="0"/>
      </a:spcBef>
      <a:spcAft>
        <a:spcPct val="0"/>
      </a:spcAft>
      <a:defRPr sz="2000" b="1" kern="1200">
        <a:solidFill>
          <a:schemeClr val="tx2"/>
        </a:solidFill>
        <a:latin typeface="Times New Roman" pitchFamily="18" charset="0"/>
        <a:ea typeface="黑体" pitchFamily="49" charset="-122"/>
        <a:cs typeface="+mn-cs"/>
      </a:defRPr>
    </a:lvl2pPr>
    <a:lvl3pPr marL="914400" algn="l" rtl="0" fontAlgn="base">
      <a:spcBef>
        <a:spcPct val="0"/>
      </a:spcBef>
      <a:spcAft>
        <a:spcPct val="0"/>
      </a:spcAft>
      <a:defRPr sz="2000" b="1" kern="1200">
        <a:solidFill>
          <a:schemeClr val="tx2"/>
        </a:solidFill>
        <a:latin typeface="Times New Roman" pitchFamily="18" charset="0"/>
        <a:ea typeface="黑体" pitchFamily="49" charset="-122"/>
        <a:cs typeface="+mn-cs"/>
      </a:defRPr>
    </a:lvl3pPr>
    <a:lvl4pPr marL="1371600" algn="l" rtl="0" fontAlgn="base">
      <a:spcBef>
        <a:spcPct val="0"/>
      </a:spcBef>
      <a:spcAft>
        <a:spcPct val="0"/>
      </a:spcAft>
      <a:defRPr sz="2000" b="1" kern="1200">
        <a:solidFill>
          <a:schemeClr val="tx2"/>
        </a:solidFill>
        <a:latin typeface="Times New Roman" pitchFamily="18" charset="0"/>
        <a:ea typeface="黑体" pitchFamily="49" charset="-122"/>
        <a:cs typeface="+mn-cs"/>
      </a:defRPr>
    </a:lvl4pPr>
    <a:lvl5pPr marL="1828800" algn="l" rtl="0" fontAlgn="base">
      <a:spcBef>
        <a:spcPct val="0"/>
      </a:spcBef>
      <a:spcAft>
        <a:spcPct val="0"/>
      </a:spcAft>
      <a:defRPr sz="2000" b="1" kern="1200">
        <a:solidFill>
          <a:schemeClr val="tx2"/>
        </a:solidFill>
        <a:latin typeface="Times New Roman" pitchFamily="18" charset="0"/>
        <a:ea typeface="黑体" pitchFamily="49" charset="-122"/>
        <a:cs typeface="+mn-cs"/>
      </a:defRPr>
    </a:lvl5pPr>
    <a:lvl6pPr marL="2286000" algn="l" defTabSz="914400" rtl="0" eaLnBrk="1" latinLnBrk="0" hangingPunct="1">
      <a:defRPr sz="2000" b="1" kern="1200">
        <a:solidFill>
          <a:schemeClr val="tx2"/>
        </a:solidFill>
        <a:latin typeface="Times New Roman" pitchFamily="18" charset="0"/>
        <a:ea typeface="黑体" pitchFamily="49" charset="-122"/>
        <a:cs typeface="+mn-cs"/>
      </a:defRPr>
    </a:lvl6pPr>
    <a:lvl7pPr marL="2743200" algn="l" defTabSz="914400" rtl="0" eaLnBrk="1" latinLnBrk="0" hangingPunct="1">
      <a:defRPr sz="2000" b="1" kern="1200">
        <a:solidFill>
          <a:schemeClr val="tx2"/>
        </a:solidFill>
        <a:latin typeface="Times New Roman" pitchFamily="18" charset="0"/>
        <a:ea typeface="黑体" pitchFamily="49" charset="-122"/>
        <a:cs typeface="+mn-cs"/>
      </a:defRPr>
    </a:lvl7pPr>
    <a:lvl8pPr marL="3200400" algn="l" defTabSz="914400" rtl="0" eaLnBrk="1" latinLnBrk="0" hangingPunct="1">
      <a:defRPr sz="2000" b="1" kern="1200">
        <a:solidFill>
          <a:schemeClr val="tx2"/>
        </a:solidFill>
        <a:latin typeface="Times New Roman" pitchFamily="18" charset="0"/>
        <a:ea typeface="黑体" pitchFamily="49" charset="-122"/>
        <a:cs typeface="+mn-cs"/>
      </a:defRPr>
    </a:lvl8pPr>
    <a:lvl9pPr marL="3657600" algn="l" defTabSz="914400" rtl="0" eaLnBrk="1" latinLnBrk="0" hangingPunct="1">
      <a:defRPr sz="2000" b="1" kern="1200">
        <a:solidFill>
          <a:schemeClr val="tx2"/>
        </a:solidFill>
        <a:latin typeface="Times New Roman" pitchFamily="18" charset="0"/>
        <a:ea typeface="黑体" pitchFamily="49" charset="-122"/>
        <a:cs typeface="+mn-cs"/>
      </a:defRPr>
    </a:lvl9pPr>
  </p:defaultTextStyle>
  <p:extLst>
    <p:ext uri="{EFAFB233-063F-42B5-8137-9DF3F51BA10A}">
      <p15:sldGuideLst xmlns:p15="http://schemas.microsoft.com/office/powerpoint/2012/main">
        <p15:guide id="1" orient="horz" pos="2002">
          <p15:clr>
            <a:srgbClr val="A4A3A4"/>
          </p15:clr>
        </p15:guide>
        <p15:guide id="2" pos="283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CCFF33"/>
    <a:srgbClr val="FFCCFF"/>
    <a:srgbClr val="2BBFEF"/>
    <a:srgbClr val="C72DED"/>
    <a:srgbClr val="6666FF"/>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086" y="54"/>
      </p:cViewPr>
      <p:guideLst>
        <p:guide orient="horz" pos="2002"/>
        <p:guide pos="2833"/>
      </p:guideLst>
    </p:cSldViewPr>
  </p:slideViewPr>
  <p:notesTextViewPr>
    <p:cViewPr>
      <p:scale>
        <a:sx n="100" d="100"/>
        <a:sy n="100" d="100"/>
      </p:scale>
      <p:origin x="0" y="0"/>
    </p:cViewPr>
  </p:notesTextViewPr>
  <p:notesViewPr>
    <p:cSldViewPr>
      <p:cViewPr varScale="1">
        <p:scale>
          <a:sx n="67" d="100"/>
          <a:sy n="67" d="100"/>
        </p:scale>
        <p:origin x="-336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8C583D98-2730-4329-A236-E85350D9A8D4}" type="datetimeFigureOut">
              <a:rPr lang="zh-CN" altLang="en-US"/>
              <a:pPr>
                <a:defRPr/>
              </a:pPr>
              <a:t>2020/8/29</a:t>
            </a:fld>
            <a:endParaRPr lang="en-US"/>
          </a:p>
        </p:txBody>
      </p:sp>
      <p:sp>
        <p:nvSpPr>
          <p:cNvPr id="28676"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b="0">
                <a:solidFill>
                  <a:schemeClr val="tx1"/>
                </a:solidFill>
                <a:effectLst/>
                <a:latin typeface="Arial" pitchFamily="34" charset="0"/>
                <a:ea typeface="宋体" pitchFamily="2" charset="-122"/>
              </a:defRPr>
            </a:lvl1pPr>
          </a:lstStyle>
          <a:p>
            <a:pPr>
              <a:defRPr/>
            </a:pPr>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b="0">
                <a:solidFill>
                  <a:schemeClr val="tx1"/>
                </a:solidFill>
                <a:effectLst/>
                <a:latin typeface="Arial" pitchFamily="34" charset="0"/>
                <a:ea typeface="宋体" pitchFamily="2" charset="-122"/>
              </a:defRPr>
            </a:lvl1pPr>
          </a:lstStyle>
          <a:p>
            <a:pPr>
              <a:defRPr/>
            </a:pPr>
            <a:fld id="{946366B5-5EC2-43EC-98F7-3466849A4C62}" type="slidenum">
              <a:rPr lang="zh-CN" altLang="en-US"/>
              <a:pPr>
                <a:defRPr/>
              </a:pPr>
              <a:t>‹#›</a:t>
            </a:fld>
            <a:endParaRPr lang="en-US"/>
          </a:p>
        </p:txBody>
      </p:sp>
    </p:spTree>
    <p:extLst>
      <p:ext uri="{BB962C8B-B14F-4D97-AF65-F5344CB8AC3E}">
        <p14:creationId xmlns:p14="http://schemas.microsoft.com/office/powerpoint/2010/main" val="34598122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1ACCEC0A-19EA-4788-8C14-37B2A631F900}"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3DB45B9-39E0-4E51-B61D-11E94E4B18D6}" type="slidenum">
              <a:rPr lang="zh-CN" alt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3E5AF478-1755-4204-BBA2-EB64E97B9CDB}"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7CE24A-FD6E-4A8C-9A88-13F10A36EB2D}" type="slidenum">
              <a:rPr lang="zh-CN" alt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C57D2F02-6A41-4969-8D05-D221FE543D05}"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AFD2697-1F39-439C-B12C-E6AEF6991324}" type="slidenum">
              <a:rPr lang="zh-CN" alt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B6D20D92-2BA2-42B1-ADB1-64613EA27DCE}"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EF3A02-38BA-4CCE-A82D-F339A61A20DD}" type="slidenum">
              <a:rPr lang="zh-CN" alt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FB90A23A-4296-423D-B36E-58AF709C66AB}"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C3D6FC-1C9C-4BF3-A88F-EE8083FA9556}" type="slidenum">
              <a:rPr lang="zh-CN" alt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7DEB1BA4-0DB8-4A05-960F-8AF837C9B6AB}"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52F7DB0-C0A7-45C3-BA08-52EB2C7A953E}" type="slidenum">
              <a:rPr lang="zh-CN" alt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9C92DFC3-8434-4E1D-960A-C7E1D546526B}" type="datetimeFigureOut">
              <a:rPr lang="zh-CN" altLang="en-US"/>
              <a:pPr>
                <a:defRPr/>
              </a:pPr>
              <a:t>2020/8/29</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EB0A211-9423-419B-B6CD-AB61AEB72257}" type="slidenum">
              <a:rPr lang="zh-CN" alt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6F68C232-5504-42FA-96B8-489E6CDAD905}" type="datetimeFigureOut">
              <a:rPr lang="zh-CN" altLang="en-US"/>
              <a:pPr>
                <a:defRPr/>
              </a:pPr>
              <a:t>2020/8/29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39D1A35-E11A-4CCF-8815-D9C17CA6540A}" type="slidenum">
              <a:rPr lang="zh-CN" alt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368282E0-54F9-49CF-9676-224E84477C5B}" type="datetimeFigureOut">
              <a:rPr lang="zh-CN" altLang="en-US"/>
              <a:pPr>
                <a:defRPr/>
              </a:pPr>
              <a:t>2020/8/29</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8E85A96-E99D-4D4C-8144-BC0E29DC86EC}" type="slidenum">
              <a:rPr lang="zh-CN" alt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F4BA1F97-661A-4328-B7D7-15E4BE9EACE1}"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3513340-6CEF-4372-A0D6-50A140285A2E}" type="slidenum">
              <a:rPr lang="zh-CN" alt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1936BA7E-3FAA-4322-A3D8-7D2092B76853}"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1BCAB89-3089-4F4D-B5BF-BEC78B515A33}" type="slidenum">
              <a:rPr lang="zh-CN" alt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latin typeface="+mn-lt"/>
                <a:ea typeface="+mn-ea"/>
              </a:defRPr>
            </a:lvl1pPr>
          </a:lstStyle>
          <a:p>
            <a:pPr>
              <a:defRPr/>
            </a:pPr>
            <a:fld id="{FE29A740-D608-4F40-BA25-A4E99FD5BB7D}" type="datetimeFigureOut">
              <a:rPr lang="zh-CN" altLang="en-US"/>
              <a:pPr>
                <a:defRPr/>
              </a:pPr>
              <a:t>2020/8/29</a:t>
            </a:fld>
            <a:endParaRPr lang="en-US"/>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effectLst/>
                <a:latin typeface="+mn-lt"/>
                <a:ea typeface="+mn-ea"/>
              </a:defRPr>
            </a:lvl1pPr>
          </a:lstStyle>
          <a:p>
            <a:pPr>
              <a:defRPr/>
            </a:pPr>
            <a:endParaRPr lang="en-US"/>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latin typeface="+mn-lt"/>
                <a:ea typeface="+mn-ea"/>
              </a:defRPr>
            </a:lvl1pPr>
          </a:lstStyle>
          <a:p>
            <a:pPr>
              <a:defRPr/>
            </a:pPr>
            <a:fld id="{88137A64-FDC2-4280-AF5F-760C5F66A2D9}" type="slidenum">
              <a:rPr lang="zh-CN" alt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bwMode="auto">
          <a:xfrm>
            <a:off x="611188" y="1916113"/>
            <a:ext cx="7772400" cy="1470025"/>
          </a:xfrm>
          <a:noFill/>
          <a:ln>
            <a:miter lim="800000"/>
            <a:headEnd/>
            <a:tailEnd/>
          </a:ln>
        </p:spPr>
        <p:txBody>
          <a:bodyPr vert="horz" wrap="square" lIns="91440" tIns="45720" rIns="91440" bIns="45720" numCol="1" anchor="t" anchorCtr="0" compatLnSpc="1">
            <a:prstTxWarp prst="textNoShape">
              <a:avLst/>
            </a:prstTxWarp>
          </a:bodyPr>
          <a:lstStyle/>
          <a:p>
            <a:r>
              <a:rPr lang="zh-CN" altLang="en-US" dirty="0">
                <a:solidFill>
                  <a:schemeClr val="tx1"/>
                </a:solidFill>
              </a:rPr>
              <a:t>项目一</a:t>
            </a:r>
            <a:r>
              <a:rPr lang="zh-CN" altLang="en-US" dirty="0" smtClean="0">
                <a:solidFill>
                  <a:schemeClr val="tx1"/>
                </a:solidFill>
              </a:rPr>
              <a:t>    统计数据的搜集与整理</a:t>
            </a:r>
          </a:p>
        </p:txBody>
      </p:sp>
      <p:sp>
        <p:nvSpPr>
          <p:cNvPr id="51203" name="Rectangle 3"/>
          <p:cNvSpPr>
            <a:spLocks noGrp="1" noChangeArrowheads="1"/>
          </p:cNvSpPr>
          <p:nvPr>
            <p:ph type="subTitle" idx="1"/>
          </p:nvPr>
        </p:nvSpPr>
        <p:spPr>
          <a:xfrm>
            <a:off x="1331913" y="3357563"/>
            <a:ext cx="6400800" cy="2159000"/>
          </a:xfrm>
        </p:spPr>
        <p:txBody>
          <a:bodyPr/>
          <a:lstStyle/>
          <a:p>
            <a:pPr>
              <a:lnSpc>
                <a:spcPct val="200000"/>
              </a:lnSpc>
              <a:defRPr/>
            </a:pPr>
            <a:r>
              <a:rPr lang="zh-CN" altLang="en-US" b="1" dirty="0" smtClean="0"/>
              <a:t>任务一      统计数据</a:t>
            </a:r>
            <a:endParaRPr lang="zh-CN" altLang="en-US" sz="1800" b="1" dirty="0" smtClean="0"/>
          </a:p>
          <a:p>
            <a:pPr>
              <a:lnSpc>
                <a:spcPct val="200000"/>
              </a:lnSpc>
              <a:defRPr/>
            </a:pPr>
            <a:r>
              <a:rPr lang="zh-CN" altLang="en-US" b="1" dirty="0" smtClean="0"/>
              <a:t>任务二      统计调查方案</a:t>
            </a:r>
            <a:endParaRPr lang="en-US" altLang="zh-CN" b="1" dirty="0" smtClean="0"/>
          </a:p>
          <a:p>
            <a:pPr>
              <a:lnSpc>
                <a:spcPct val="200000"/>
              </a:lnSpc>
              <a:defRPr/>
            </a:pPr>
            <a:r>
              <a:rPr lang="zh-CN" altLang="en-US" b="1" dirty="0" smtClean="0"/>
              <a:t>任务三     统计调查的组织形式</a:t>
            </a:r>
            <a:endParaRPr lang="en-US" altLang="zh-CN" b="1" dirty="0"/>
          </a:p>
          <a:p>
            <a:pPr>
              <a:defRPr/>
            </a:pPr>
            <a:endParaRPr lang="en-US" altLang="zh-CN" b="1"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684213" y="1844675"/>
            <a:ext cx="7848600" cy="3960813"/>
            <a:chOff x="0" y="0"/>
            <a:chExt cx="1158" cy="2085"/>
          </a:xfrm>
        </p:grpSpPr>
        <p:sp>
          <p:nvSpPr>
            <p:cNvPr id="12292" name="AutoShape 8"/>
            <p:cNvSpPr>
              <a:spLocks noChangeArrowheads="1"/>
            </p:cNvSpPr>
            <p:nvPr/>
          </p:nvSpPr>
          <p:spPr bwMode="auto">
            <a:xfrm>
              <a:off x="0" y="0"/>
              <a:ext cx="1158" cy="2085"/>
            </a:xfrm>
            <a:prstGeom prst="roundRect">
              <a:avLst>
                <a:gd name="adj" fmla="val 16667"/>
              </a:avLst>
            </a:prstGeom>
            <a:solidFill>
              <a:schemeClr val="accent2"/>
            </a:solidFill>
            <a:ln w="38100" cmpd="sng">
              <a:solidFill>
                <a:schemeClr val="bg1"/>
              </a:solidFill>
              <a:round/>
              <a:headEnd/>
              <a:tailEnd/>
            </a:ln>
            <a:effectLst>
              <a:outerShdw dist="107763" dir="2700000" algn="ctr" rotWithShape="0">
                <a:srgbClr val="808080">
                  <a:alpha val="50000"/>
                </a:srgbClr>
              </a:outerShdw>
            </a:effectLst>
          </p:spPr>
          <p:txBody>
            <a:bodyPr wrap="none" anchor="ctr"/>
            <a:lstStyle/>
            <a:p>
              <a:pPr>
                <a:defRPr/>
              </a:pPr>
              <a:endParaRPr lang="zh-CN" altLang="en-US">
                <a:solidFill>
                  <a:schemeClr val="tx1"/>
                </a:solidFill>
                <a:effectLst>
                  <a:outerShdw blurRad="38100" dist="38100" dir="2700000" algn="tl">
                    <a:srgbClr val="000000"/>
                  </a:outerShdw>
                </a:effectLst>
              </a:endParaRPr>
            </a:p>
          </p:txBody>
        </p:sp>
        <p:sp>
          <p:nvSpPr>
            <p:cNvPr id="18439" name="AutoShape 9"/>
            <p:cNvSpPr>
              <a:spLocks noChangeArrowheads="1"/>
            </p:cNvSpPr>
            <p:nvPr/>
          </p:nvSpPr>
          <p:spPr bwMode="auto">
            <a:xfrm>
              <a:off x="46" y="24"/>
              <a:ext cx="1063" cy="288"/>
            </a:xfrm>
            <a:prstGeom prst="roundRect">
              <a:avLst>
                <a:gd name="adj" fmla="val 50000"/>
              </a:avLst>
            </a:prstGeom>
            <a:gradFill rotWithShape="1">
              <a:gsLst>
                <a:gs pos="0">
                  <a:schemeClr val="bg1"/>
                </a:gs>
                <a:gs pos="100000">
                  <a:schemeClr val="accent2"/>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2294" name="Text Box 6" descr="金融10"/>
          <p:cNvSpPr txBox="1">
            <a:spLocks noChangeArrowheads="1"/>
          </p:cNvSpPr>
          <p:nvPr/>
        </p:nvSpPr>
        <p:spPr bwMode="auto">
          <a:xfrm>
            <a:off x="1042988" y="2708275"/>
            <a:ext cx="7058025" cy="2225675"/>
          </a:xfrm>
          <a:prstGeom prst="rect">
            <a:avLst/>
          </a:prstGeom>
          <a:noFill/>
          <a:ln w="9525">
            <a:noFill/>
            <a:miter lim="800000"/>
            <a:headEnd/>
            <a:tailEnd/>
          </a:ln>
          <a:effectLst/>
        </p:spPr>
        <p:txBody>
          <a:bodyPr>
            <a:spAutoFit/>
          </a:bodyPr>
          <a:lstStyle/>
          <a:p>
            <a:pPr>
              <a:defRPr/>
            </a:pPr>
            <a:r>
              <a:rPr lang="zh-CN" altLang="en-US" dirty="0">
                <a:effectLst>
                  <a:outerShdw blurRad="38100" dist="38100" dir="2700000" algn="tl">
                    <a:srgbClr val="C0C0C0"/>
                  </a:outerShdw>
                </a:effectLst>
              </a:rPr>
              <a:t>        </a:t>
            </a:r>
            <a:r>
              <a:rPr lang="zh-CN" altLang="en-US" b="0" dirty="0">
                <a:effectLst>
                  <a:outerShdw blurRad="38100" dist="38100" dir="2700000" algn="tl">
                    <a:srgbClr val="C0C0C0"/>
                  </a:outerShdw>
                </a:effectLst>
                <a:latin typeface="黑体" pitchFamily="49" charset="-122"/>
              </a:rPr>
              <a:t>报告法是指报告单位以原始记录和核算资料为基础，依据统一的表格形式和要求，按照隶属关系，逐级向有关部门提供统计资料的一种方法。</a:t>
            </a:r>
          </a:p>
          <a:p>
            <a:pPr>
              <a:defRPr/>
            </a:pPr>
            <a:r>
              <a:rPr lang="zh-CN" altLang="en-US" b="0" dirty="0">
                <a:effectLst>
                  <a:outerShdw blurRad="38100" dist="38100" dir="2700000" algn="tl">
                    <a:srgbClr val="C0C0C0"/>
                  </a:outerShdw>
                </a:effectLst>
                <a:latin typeface="黑体" pitchFamily="49" charset="-122"/>
              </a:rPr>
              <a:t>    报告法的特点是，按照统一的表格形式，可以同时对多个单位进行调查，以提高统计工作的时效性；被调查单位以原始记录为依据编制调查表，能够保证数据的准确性。该方法主要应用于对研究对象的事后调查。</a:t>
            </a:r>
          </a:p>
        </p:txBody>
      </p:sp>
      <p:sp>
        <p:nvSpPr>
          <p:cNvPr id="12295" name="Rectangle 7" descr="金融10"/>
          <p:cNvSpPr>
            <a:spLocks noChangeArrowheads="1"/>
          </p:cNvSpPr>
          <p:nvPr/>
        </p:nvSpPr>
        <p:spPr bwMode="auto">
          <a:xfrm>
            <a:off x="1187450" y="1844675"/>
            <a:ext cx="1403350" cy="457200"/>
          </a:xfrm>
          <a:prstGeom prst="rect">
            <a:avLst/>
          </a:prstGeom>
          <a:noFill/>
          <a:ln w="9525">
            <a:noFill/>
            <a:miter lim="800000"/>
            <a:headEnd/>
            <a:tailEnd/>
          </a:ln>
          <a:effectLst/>
        </p:spPr>
        <p:txBody>
          <a:bodyPr wrap="none">
            <a:spAutoFit/>
          </a:bodyPr>
          <a:lstStyle/>
          <a:p>
            <a:pPr>
              <a:defRPr/>
            </a:pPr>
            <a:r>
              <a:rPr lang="en-US" sz="2400" b="0">
                <a:solidFill>
                  <a:schemeClr val="tx1"/>
                </a:solidFill>
                <a:effectLst>
                  <a:outerShdw blurRad="38100" dist="38100" dir="2700000" algn="tl">
                    <a:srgbClr val="C0C0C0"/>
                  </a:outerShdw>
                </a:effectLst>
                <a:latin typeface="黑体" pitchFamily="49" charset="-122"/>
              </a:rPr>
              <a:t>2.</a:t>
            </a:r>
            <a:r>
              <a:rPr lang="zh-CN" altLang="en-US" sz="2400" b="0">
                <a:solidFill>
                  <a:schemeClr val="tx1"/>
                </a:solidFill>
                <a:effectLst>
                  <a:outerShdw blurRad="38100" dist="38100" dir="2700000" algn="tl">
                    <a:srgbClr val="C0C0C0"/>
                  </a:outerShdw>
                </a:effectLst>
                <a:latin typeface="黑体" pitchFamily="49" charset="-122"/>
              </a:rPr>
              <a:t>报告法</a:t>
            </a:r>
          </a:p>
        </p:txBody>
      </p:sp>
      <p:sp>
        <p:nvSpPr>
          <p:cNvPr id="18437" name="Text Box 3" descr="金融10"/>
          <p:cNvSpPr txBox="1">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spAutoFit/>
          </a:bodyPr>
          <a:lstStyle/>
          <a:p>
            <a:pPr>
              <a:spcBef>
                <a:spcPct val="50000"/>
              </a:spcBef>
            </a:pPr>
            <a:r>
              <a:rPr lang="zh-CN" altLang="en-US" smtClean="0">
                <a:latin typeface="黑体" pitchFamily="49" charset="-122"/>
              </a:rPr>
              <a:t>任务一   统计数据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par>
                                <p:cTn id="8" presetID="24" presetClass="entr" presetSubtype="0" fill="hold" grpId="0" nodeType="withEffect">
                                  <p:stCondLst>
                                    <p:cond delay="0"/>
                                  </p:stCondLst>
                                  <p:childTnLst>
                                    <p:set>
                                      <p:cBhvr>
                                        <p:cTn id="9" dur="1" fill="hold">
                                          <p:stCondLst>
                                            <p:cond delay="0"/>
                                          </p:stCondLst>
                                        </p:cTn>
                                        <p:tgtEl>
                                          <p:spTgt spid="12294"/>
                                        </p:tgtEl>
                                        <p:attrNameLst>
                                          <p:attrName>style.visibility</p:attrName>
                                        </p:attrNameLst>
                                      </p:cBhvr>
                                      <p:to>
                                        <p:strVal val="visible"/>
                                      </p:to>
                                    </p:set>
                                    <p:anim to="" calcmode="lin" valueType="num">
                                      <p:cBhvr>
                                        <p:cTn id="10" dur="1" fill="hold"/>
                                        <p:tgtEl>
                                          <p:spTgt spid="12294"/>
                                        </p:tgtEl>
                                      </p:cBhvr>
                                    </p:anim>
                                  </p:childTnLst>
                                </p:cTn>
                              </p:par>
                              <p:par>
                                <p:cTn id="11" presetID="24" presetClass="entr" presetSubtype="0" fill="hold" grpId="0" nodeType="withEffect">
                                  <p:stCondLst>
                                    <p:cond delay="0"/>
                                  </p:stCondLst>
                                  <p:childTnLst>
                                    <p:set>
                                      <p:cBhvr>
                                        <p:cTn id="12" dur="1" fill="hold">
                                          <p:stCondLst>
                                            <p:cond delay="0"/>
                                          </p:stCondLst>
                                        </p:cTn>
                                        <p:tgtEl>
                                          <p:spTgt spid="12295"/>
                                        </p:tgtEl>
                                        <p:attrNameLst>
                                          <p:attrName>style.visibility</p:attrName>
                                        </p:attrNameLst>
                                      </p:cBhvr>
                                      <p:to>
                                        <p:strVal val="visible"/>
                                      </p:to>
                                    </p:set>
                                    <p:anim to="" calcmode="lin" valueType="num">
                                      <p:cBhvr>
                                        <p:cTn id="13" dur="1" fill="hold"/>
                                        <p:tgtEl>
                                          <p:spTgt spid="12295"/>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bldLvl="0" autoUpdateAnimBg="0"/>
      <p:bldP spid="12295"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684213" y="1844675"/>
            <a:ext cx="7848600" cy="3960813"/>
            <a:chOff x="0" y="0"/>
            <a:chExt cx="1158" cy="2085"/>
          </a:xfrm>
        </p:grpSpPr>
        <p:sp>
          <p:nvSpPr>
            <p:cNvPr id="13316" name="AutoShape 8"/>
            <p:cNvSpPr>
              <a:spLocks noChangeArrowheads="1"/>
            </p:cNvSpPr>
            <p:nvPr/>
          </p:nvSpPr>
          <p:spPr bwMode="auto">
            <a:xfrm>
              <a:off x="0" y="0"/>
              <a:ext cx="1158" cy="2085"/>
            </a:xfrm>
            <a:prstGeom prst="roundRect">
              <a:avLst>
                <a:gd name="adj" fmla="val 16667"/>
              </a:avLst>
            </a:prstGeom>
            <a:solidFill>
              <a:schemeClr val="accent2"/>
            </a:solidFill>
            <a:ln w="38100" cmpd="sng">
              <a:solidFill>
                <a:schemeClr val="bg1"/>
              </a:solidFill>
              <a:round/>
              <a:headEnd/>
              <a:tailEnd/>
            </a:ln>
            <a:effectLst>
              <a:outerShdw dist="107763" dir="2700000" algn="ctr" rotWithShape="0">
                <a:srgbClr val="808080">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sp>
          <p:nvSpPr>
            <p:cNvPr id="19463" name="AutoShape 9"/>
            <p:cNvSpPr>
              <a:spLocks noChangeArrowheads="1"/>
            </p:cNvSpPr>
            <p:nvPr/>
          </p:nvSpPr>
          <p:spPr bwMode="auto">
            <a:xfrm>
              <a:off x="46" y="24"/>
              <a:ext cx="1063" cy="288"/>
            </a:xfrm>
            <a:prstGeom prst="roundRect">
              <a:avLst>
                <a:gd name="adj" fmla="val 50000"/>
              </a:avLst>
            </a:prstGeom>
            <a:gradFill rotWithShape="1">
              <a:gsLst>
                <a:gs pos="0">
                  <a:schemeClr val="bg1"/>
                </a:gs>
                <a:gs pos="100000">
                  <a:schemeClr val="accent2"/>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3318" name="Text Box 6" descr="金融10"/>
          <p:cNvSpPr txBox="1">
            <a:spLocks noChangeArrowheads="1"/>
          </p:cNvSpPr>
          <p:nvPr/>
        </p:nvSpPr>
        <p:spPr bwMode="auto">
          <a:xfrm>
            <a:off x="1187450" y="2565400"/>
            <a:ext cx="7129463" cy="2835275"/>
          </a:xfrm>
          <a:prstGeom prst="rect">
            <a:avLst/>
          </a:prstGeom>
          <a:noFill/>
          <a:ln w="9525">
            <a:noFill/>
            <a:miter lim="800000"/>
            <a:headEnd/>
            <a:tailEnd/>
          </a:ln>
          <a:effectLst/>
        </p:spPr>
        <p:txBody>
          <a:bodyPr>
            <a:spAutoFit/>
          </a:bodyPr>
          <a:lstStyle/>
          <a:p>
            <a:pPr>
              <a:defRPr/>
            </a:pPr>
            <a:r>
              <a:rPr lang="zh-CN" altLang="en-US" b="0">
                <a:effectLst>
                  <a:outerShdw blurRad="38100" dist="38100" dir="2700000" algn="tl">
                    <a:srgbClr val="C0C0C0"/>
                  </a:outerShdw>
                </a:effectLst>
              </a:rPr>
              <a:t>观察法是调查者在现场对被调查者的情况直接观察、记录，以取得信息资料的一种调查方法。它可以从不同的角度进行分类。</a:t>
            </a:r>
          </a:p>
          <a:p>
            <a:pPr>
              <a:defRPr/>
            </a:pPr>
            <a:r>
              <a:rPr lang="zh-CN" altLang="en-US" b="0">
                <a:effectLst>
                  <a:outerShdw blurRad="38100" dist="38100" dir="2700000" algn="tl">
                    <a:srgbClr val="C0C0C0"/>
                  </a:outerShdw>
                </a:effectLst>
              </a:rPr>
              <a:t>（</a:t>
            </a:r>
            <a:r>
              <a:rPr lang="en-US" b="0">
                <a:effectLst>
                  <a:outerShdw blurRad="38100" dist="38100" dir="2700000" algn="tl">
                    <a:srgbClr val="C0C0C0"/>
                  </a:outerShdw>
                </a:effectLst>
              </a:rPr>
              <a:t>1</a:t>
            </a:r>
            <a:r>
              <a:rPr lang="zh-CN" altLang="en-US" b="0">
                <a:effectLst>
                  <a:outerShdw blurRad="38100" dist="38100" dir="2700000" algn="tl">
                    <a:srgbClr val="C0C0C0"/>
                  </a:outerShdw>
                </a:effectLst>
              </a:rPr>
              <a:t>） 按照观察者的身份，可将观察法分为参与观察和非参与观察。</a:t>
            </a:r>
          </a:p>
          <a:p>
            <a:pPr>
              <a:defRPr/>
            </a:pPr>
            <a:r>
              <a:rPr lang="zh-CN" altLang="en-US" b="0">
                <a:effectLst>
                  <a:outerShdw blurRad="38100" dist="38100" dir="2700000" algn="tl">
                    <a:srgbClr val="C0C0C0"/>
                  </a:outerShdw>
                </a:effectLst>
              </a:rPr>
              <a:t>（</a:t>
            </a:r>
            <a:r>
              <a:rPr lang="en-US" b="0">
                <a:effectLst>
                  <a:outerShdw blurRad="38100" dist="38100" dir="2700000" algn="tl">
                    <a:srgbClr val="C0C0C0"/>
                  </a:outerShdw>
                </a:effectLst>
              </a:rPr>
              <a:t>2</a:t>
            </a:r>
            <a:r>
              <a:rPr lang="zh-CN" altLang="en-US" b="0">
                <a:effectLst>
                  <a:outerShdw blurRad="38100" dist="38100" dir="2700000" algn="tl">
                    <a:srgbClr val="C0C0C0"/>
                  </a:outerShdw>
                </a:effectLst>
              </a:rPr>
              <a:t>） 按照标准化程度，可将观察法分为结构式观察和无结构式观察。</a:t>
            </a:r>
          </a:p>
          <a:p>
            <a:pPr>
              <a:defRPr/>
            </a:pPr>
            <a:r>
              <a:rPr lang="zh-CN" altLang="en-US" b="0">
                <a:effectLst>
                  <a:outerShdw blurRad="38100" dist="38100" dir="2700000" algn="tl">
                    <a:srgbClr val="C0C0C0"/>
                  </a:outerShdw>
                </a:effectLst>
              </a:rPr>
              <a:t>（</a:t>
            </a:r>
            <a:r>
              <a:rPr lang="en-US" b="0">
                <a:effectLst>
                  <a:outerShdw blurRad="38100" dist="38100" dir="2700000" algn="tl">
                    <a:srgbClr val="C0C0C0"/>
                  </a:outerShdw>
                </a:effectLst>
              </a:rPr>
              <a:t>3</a:t>
            </a:r>
            <a:r>
              <a:rPr lang="zh-CN" altLang="en-US" b="0">
                <a:effectLst>
                  <a:outerShdw blurRad="38100" dist="38100" dir="2700000" algn="tl">
                    <a:srgbClr val="C0C0C0"/>
                  </a:outerShdw>
                </a:effectLst>
              </a:rPr>
              <a:t>） 按照观察的方式，可将观察法分为直接观察和间接观察。</a:t>
            </a:r>
          </a:p>
        </p:txBody>
      </p:sp>
      <p:sp>
        <p:nvSpPr>
          <p:cNvPr id="13319" name="Rectangle 7" descr="金融10"/>
          <p:cNvSpPr>
            <a:spLocks noChangeArrowheads="1"/>
          </p:cNvSpPr>
          <p:nvPr/>
        </p:nvSpPr>
        <p:spPr bwMode="auto">
          <a:xfrm>
            <a:off x="1116013" y="1916113"/>
            <a:ext cx="1403350" cy="457200"/>
          </a:xfrm>
          <a:prstGeom prst="rect">
            <a:avLst/>
          </a:prstGeom>
          <a:noFill/>
          <a:ln w="9525">
            <a:noFill/>
            <a:miter lim="800000"/>
            <a:headEnd/>
            <a:tailEnd/>
          </a:ln>
        </p:spPr>
        <p:txBody>
          <a:bodyPr wrap="none">
            <a:spAutoFit/>
          </a:bodyPr>
          <a:lstStyle/>
          <a:p>
            <a:r>
              <a:rPr lang="en-US" altLang="zh-CN" sz="2400" b="0">
                <a:solidFill>
                  <a:schemeClr val="tx1"/>
                </a:solidFill>
              </a:rPr>
              <a:t>3. </a:t>
            </a:r>
            <a:r>
              <a:rPr lang="zh-CN" altLang="en-US" sz="2400" b="0">
                <a:solidFill>
                  <a:schemeClr val="tx1"/>
                </a:solidFill>
              </a:rPr>
              <a:t>观察法</a:t>
            </a:r>
          </a:p>
        </p:txBody>
      </p:sp>
      <p:sp>
        <p:nvSpPr>
          <p:cNvPr id="19461" name="Text Box 3" descr="金融10"/>
          <p:cNvSpPr txBox="1">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spAutoFit/>
          </a:bodyPr>
          <a:lstStyle/>
          <a:p>
            <a:pPr>
              <a:spcBef>
                <a:spcPct val="50000"/>
              </a:spcBef>
            </a:pPr>
            <a:r>
              <a:rPr lang="zh-CN" altLang="en-US" smtClean="0">
                <a:latin typeface="黑体" pitchFamily="49" charset="-122"/>
              </a:rPr>
              <a:t>任务一   统计数据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par>
                                <p:cTn id="8" presetID="24" presetClass="entr" presetSubtype="0" fill="hold" grpId="0" nodeType="withEffect">
                                  <p:stCondLst>
                                    <p:cond delay="0"/>
                                  </p:stCondLst>
                                  <p:childTnLst>
                                    <p:set>
                                      <p:cBhvr>
                                        <p:cTn id="9" dur="1" fill="hold">
                                          <p:stCondLst>
                                            <p:cond delay="0"/>
                                          </p:stCondLst>
                                        </p:cTn>
                                        <p:tgtEl>
                                          <p:spTgt spid="13318"/>
                                        </p:tgtEl>
                                        <p:attrNameLst>
                                          <p:attrName>style.visibility</p:attrName>
                                        </p:attrNameLst>
                                      </p:cBhvr>
                                      <p:to>
                                        <p:strVal val="visible"/>
                                      </p:to>
                                    </p:set>
                                    <p:anim to="" calcmode="lin" valueType="num">
                                      <p:cBhvr>
                                        <p:cTn id="10" dur="1" fill="hold"/>
                                        <p:tgtEl>
                                          <p:spTgt spid="13318"/>
                                        </p:tgtEl>
                                      </p:cBhvr>
                                    </p:anim>
                                  </p:childTnLst>
                                </p:cTn>
                              </p:par>
                              <p:par>
                                <p:cTn id="11" presetID="24" presetClass="entr" presetSubtype="0" fill="hold" grpId="0" nodeType="withEffect">
                                  <p:stCondLst>
                                    <p:cond delay="0"/>
                                  </p:stCondLst>
                                  <p:childTnLst>
                                    <p:set>
                                      <p:cBhvr>
                                        <p:cTn id="12" dur="1" fill="hold">
                                          <p:stCondLst>
                                            <p:cond delay="0"/>
                                          </p:stCondLst>
                                        </p:cTn>
                                        <p:tgtEl>
                                          <p:spTgt spid="13319"/>
                                        </p:tgtEl>
                                        <p:attrNameLst>
                                          <p:attrName>style.visibility</p:attrName>
                                        </p:attrNameLst>
                                      </p:cBhvr>
                                      <p:to>
                                        <p:strVal val="visible"/>
                                      </p:to>
                                    </p:set>
                                    <p:anim to="" calcmode="lin" valueType="num">
                                      <p:cBhvr>
                                        <p:cTn id="13" dur="1" fill="hold"/>
                                        <p:tgtEl>
                                          <p:spTgt spid="1331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bldLvl="0" autoUpdateAnimBg="0"/>
      <p:bldP spid="13319"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684213" y="1844675"/>
            <a:ext cx="7848600" cy="3960813"/>
            <a:chOff x="0" y="0"/>
            <a:chExt cx="1158" cy="2085"/>
          </a:xfrm>
        </p:grpSpPr>
        <p:sp>
          <p:nvSpPr>
            <p:cNvPr id="15364" name="AutoShape 8"/>
            <p:cNvSpPr>
              <a:spLocks noChangeArrowheads="1"/>
            </p:cNvSpPr>
            <p:nvPr/>
          </p:nvSpPr>
          <p:spPr bwMode="auto">
            <a:xfrm>
              <a:off x="0" y="0"/>
              <a:ext cx="1158" cy="2085"/>
            </a:xfrm>
            <a:prstGeom prst="roundRect">
              <a:avLst>
                <a:gd name="adj" fmla="val 16667"/>
              </a:avLst>
            </a:prstGeom>
            <a:solidFill>
              <a:schemeClr val="accent2"/>
            </a:solidFill>
            <a:ln w="38100" cmpd="sng">
              <a:solidFill>
                <a:schemeClr val="bg1"/>
              </a:solidFill>
              <a:round/>
              <a:headEnd/>
              <a:tailEnd/>
            </a:ln>
            <a:effectLst>
              <a:outerShdw dist="107763" dir="2700000" algn="ctr" rotWithShape="0">
                <a:srgbClr val="808080">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sp>
          <p:nvSpPr>
            <p:cNvPr id="20487" name="AutoShape 9"/>
            <p:cNvSpPr>
              <a:spLocks noChangeArrowheads="1"/>
            </p:cNvSpPr>
            <p:nvPr/>
          </p:nvSpPr>
          <p:spPr bwMode="auto">
            <a:xfrm>
              <a:off x="46" y="24"/>
              <a:ext cx="1063" cy="288"/>
            </a:xfrm>
            <a:prstGeom prst="roundRect">
              <a:avLst>
                <a:gd name="adj" fmla="val 50000"/>
              </a:avLst>
            </a:prstGeom>
            <a:gradFill rotWithShape="1">
              <a:gsLst>
                <a:gs pos="0">
                  <a:schemeClr val="bg1"/>
                </a:gs>
                <a:gs pos="100000">
                  <a:schemeClr val="accent2"/>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5366" name="Text Box 6" descr="金融10"/>
          <p:cNvSpPr txBox="1">
            <a:spLocks noChangeArrowheads="1"/>
          </p:cNvSpPr>
          <p:nvPr/>
        </p:nvSpPr>
        <p:spPr bwMode="auto">
          <a:xfrm>
            <a:off x="1187450" y="2565400"/>
            <a:ext cx="7129463" cy="2530475"/>
          </a:xfrm>
          <a:prstGeom prst="rect">
            <a:avLst/>
          </a:prstGeom>
          <a:noFill/>
          <a:ln w="9525">
            <a:noFill/>
            <a:miter lim="800000"/>
            <a:headEnd/>
            <a:tailEnd/>
          </a:ln>
        </p:spPr>
        <p:txBody>
          <a:bodyPr>
            <a:spAutoFit/>
          </a:bodyPr>
          <a:lstStyle/>
          <a:p>
            <a:r>
              <a:rPr lang="zh-CN" altLang="en-US" b="0"/>
              <a:t>实验法是根据自然科学中科学实验的原理，从影响调查对象的若干因素中选出一个或几个因素作为实验因素，在其余因素不变的条件下，了解实验因素的变化对调查对象的影响程度的一种方法。</a:t>
            </a:r>
          </a:p>
          <a:p>
            <a:r>
              <a:rPr lang="zh-CN" altLang="en-US" b="0"/>
              <a:t>实验法的优点是，通过实验获得的数据比较真实客观，调查结果具有较强的说服力，可以探索现象之间是否存在相关关系。缺陷是调查时间长、费用高，由于影响调查对象的因素较为复杂，因此对实验因素的控制比较困难。</a:t>
            </a:r>
          </a:p>
        </p:txBody>
      </p:sp>
      <p:sp>
        <p:nvSpPr>
          <p:cNvPr id="15367" name="Rectangle 7" descr="金融10"/>
          <p:cNvSpPr>
            <a:spLocks noChangeArrowheads="1"/>
          </p:cNvSpPr>
          <p:nvPr/>
        </p:nvSpPr>
        <p:spPr bwMode="auto">
          <a:xfrm>
            <a:off x="1116013" y="1916113"/>
            <a:ext cx="1327150" cy="457200"/>
          </a:xfrm>
          <a:prstGeom prst="rect">
            <a:avLst/>
          </a:prstGeom>
          <a:noFill/>
          <a:ln w="9525">
            <a:noFill/>
            <a:miter lim="800000"/>
            <a:headEnd/>
            <a:tailEnd/>
          </a:ln>
        </p:spPr>
        <p:txBody>
          <a:bodyPr wrap="none">
            <a:spAutoFit/>
          </a:bodyPr>
          <a:lstStyle/>
          <a:p>
            <a:r>
              <a:rPr lang="en-US" altLang="zh-CN" sz="2400" b="0">
                <a:solidFill>
                  <a:schemeClr val="tx1"/>
                </a:solidFill>
              </a:rPr>
              <a:t>4.</a:t>
            </a:r>
            <a:r>
              <a:rPr lang="zh-CN" altLang="en-US" sz="2400" b="0">
                <a:solidFill>
                  <a:schemeClr val="tx1"/>
                </a:solidFill>
              </a:rPr>
              <a:t>实验法</a:t>
            </a:r>
          </a:p>
        </p:txBody>
      </p:sp>
      <p:sp>
        <p:nvSpPr>
          <p:cNvPr id="20485" name="Text Box 3" descr="金融10"/>
          <p:cNvSpPr txBox="1">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spAutoFit/>
          </a:bodyPr>
          <a:lstStyle/>
          <a:p>
            <a:pPr>
              <a:spcBef>
                <a:spcPct val="50000"/>
              </a:spcBef>
            </a:pPr>
            <a:r>
              <a:rPr lang="zh-CN" altLang="en-US" smtClean="0">
                <a:latin typeface="黑体" pitchFamily="49" charset="-122"/>
              </a:rPr>
              <a:t>任务一   统计数据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par>
                                <p:cTn id="8" presetID="24" presetClass="entr" presetSubtype="0" fill="hold" grpId="0" nodeType="withEffect">
                                  <p:stCondLst>
                                    <p:cond delay="0"/>
                                  </p:stCondLst>
                                  <p:childTnLst>
                                    <p:set>
                                      <p:cBhvr>
                                        <p:cTn id="9" dur="1" fill="hold">
                                          <p:stCondLst>
                                            <p:cond delay="0"/>
                                          </p:stCondLst>
                                        </p:cTn>
                                        <p:tgtEl>
                                          <p:spTgt spid="15366"/>
                                        </p:tgtEl>
                                        <p:attrNameLst>
                                          <p:attrName>style.visibility</p:attrName>
                                        </p:attrNameLst>
                                      </p:cBhvr>
                                      <p:to>
                                        <p:strVal val="visible"/>
                                      </p:to>
                                    </p:set>
                                    <p:anim to="" calcmode="lin" valueType="num">
                                      <p:cBhvr>
                                        <p:cTn id="10" dur="1" fill="hold"/>
                                        <p:tgtEl>
                                          <p:spTgt spid="15366"/>
                                        </p:tgtEl>
                                      </p:cBhvr>
                                    </p:anim>
                                  </p:childTnLst>
                                </p:cTn>
                              </p:par>
                              <p:par>
                                <p:cTn id="11" presetID="24" presetClass="entr" presetSubtype="0" fill="hold" grpId="0" nodeType="withEffect">
                                  <p:stCondLst>
                                    <p:cond delay="0"/>
                                  </p:stCondLst>
                                  <p:childTnLst>
                                    <p:set>
                                      <p:cBhvr>
                                        <p:cTn id="12" dur="1" fill="hold">
                                          <p:stCondLst>
                                            <p:cond delay="0"/>
                                          </p:stCondLst>
                                        </p:cTn>
                                        <p:tgtEl>
                                          <p:spTgt spid="15367"/>
                                        </p:tgtEl>
                                        <p:attrNameLst>
                                          <p:attrName>style.visibility</p:attrName>
                                        </p:attrNameLst>
                                      </p:cBhvr>
                                      <p:to>
                                        <p:strVal val="visible"/>
                                      </p:to>
                                    </p:set>
                                    <p:anim to="" calcmode="lin" valueType="num">
                                      <p:cBhvr>
                                        <p:cTn id="13" dur="1" fill="hold"/>
                                        <p:tgtEl>
                                          <p:spTgt spid="1536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bldLvl="0" autoUpdateAnimBg="0"/>
      <p:bldP spid="15367"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47"/>
          <p:cNvSpPr>
            <a:spLocks noChangeArrowheads="1"/>
          </p:cNvSpPr>
          <p:nvPr/>
        </p:nvSpPr>
        <p:spPr bwMode="auto">
          <a:xfrm>
            <a:off x="0" y="981075"/>
            <a:ext cx="37798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五、统计数据的收集方式</a:t>
            </a:r>
          </a:p>
        </p:txBody>
      </p:sp>
      <p:sp>
        <p:nvSpPr>
          <p:cNvPr id="17412" name="AutoShape 2"/>
          <p:cNvSpPr>
            <a:spLocks noChangeArrowheads="1"/>
          </p:cNvSpPr>
          <p:nvPr/>
        </p:nvSpPr>
        <p:spPr bwMode="auto">
          <a:xfrm>
            <a:off x="533400" y="1828800"/>
            <a:ext cx="7999413" cy="1671638"/>
          </a:xfrm>
          <a:prstGeom prst="roundRect">
            <a:avLst>
              <a:gd name="adj" fmla="val 11648"/>
            </a:avLst>
          </a:prstGeom>
          <a:gradFill rotWithShape="1">
            <a:gsLst>
              <a:gs pos="0">
                <a:schemeClr val="accent2"/>
              </a:gs>
              <a:gs pos="100000">
                <a:srgbClr val="181847"/>
              </a:gs>
            </a:gsLst>
            <a:lin ang="18900000" scaled="1"/>
          </a:gradFill>
          <a:ln w="9525">
            <a:noFill/>
            <a:round/>
            <a:headEnd/>
            <a:tailEnd/>
          </a:ln>
        </p:spPr>
        <p:txBody>
          <a:bodyPr wrap="none" anchor="ctr"/>
          <a:lstStyle/>
          <a:p>
            <a:pPr>
              <a:defRPr/>
            </a:pPr>
            <a:r>
              <a:rPr lang="zh-CN" altLang="en-US">
                <a:effectLst>
                  <a:outerShdw blurRad="38100" dist="38100" dir="2700000" algn="tl">
                    <a:srgbClr val="FFFFFF"/>
                  </a:outerShdw>
                </a:effectLst>
              </a:rPr>
              <a:t>统计数据的收集方式是指组织统计调查、收集统计数据的形式。在统</a:t>
            </a:r>
          </a:p>
          <a:p>
            <a:pPr>
              <a:defRPr/>
            </a:pPr>
            <a:r>
              <a:rPr lang="zh-CN" altLang="en-US">
                <a:effectLst>
                  <a:outerShdw blurRad="38100" dist="38100" dir="2700000" algn="tl">
                    <a:srgbClr val="FFFFFF"/>
                  </a:outerShdw>
                </a:effectLst>
              </a:rPr>
              <a:t>计实践中，常用的收集方式主要有</a:t>
            </a:r>
            <a:r>
              <a:rPr lang="en-US">
                <a:effectLst>
                  <a:outerShdw blurRad="38100" dist="38100" dir="2700000" algn="tl">
                    <a:srgbClr val="FFFFFF"/>
                  </a:outerShdw>
                </a:effectLst>
              </a:rPr>
              <a:t>5</a:t>
            </a:r>
            <a:r>
              <a:rPr lang="zh-CN" altLang="en-US">
                <a:effectLst>
                  <a:outerShdw blurRad="38100" dist="38100" dir="2700000" algn="tl">
                    <a:srgbClr val="FFFFFF"/>
                  </a:outerShdw>
                </a:effectLst>
              </a:rPr>
              <a:t>种，即普查、抽样调查、统计报</a:t>
            </a:r>
          </a:p>
          <a:p>
            <a:pPr>
              <a:defRPr/>
            </a:pPr>
            <a:r>
              <a:rPr lang="zh-CN" altLang="en-US">
                <a:effectLst>
                  <a:outerShdw blurRad="38100" dist="38100" dir="2700000" algn="tl">
                    <a:srgbClr val="FFFFFF"/>
                  </a:outerShdw>
                </a:effectLst>
              </a:rPr>
              <a:t>表、重点调查和典型调查。各种方式各有其特点和作用，适用于不同</a:t>
            </a:r>
          </a:p>
          <a:p>
            <a:pPr>
              <a:defRPr/>
            </a:pPr>
            <a:r>
              <a:rPr lang="zh-CN" altLang="en-US">
                <a:effectLst>
                  <a:outerShdw blurRad="38100" dist="38100" dir="2700000" algn="tl">
                    <a:srgbClr val="FFFFFF"/>
                  </a:outerShdw>
                </a:effectLst>
              </a:rPr>
              <a:t>的调查对象。 </a:t>
            </a:r>
            <a:r>
              <a:rPr lang="zh-CN" altLang="en-US" b="0"/>
              <a:t>       </a:t>
            </a:r>
          </a:p>
        </p:txBody>
      </p:sp>
      <p:sp>
        <p:nvSpPr>
          <p:cNvPr id="17413" name="AutoShape 14"/>
          <p:cNvSpPr>
            <a:spLocks noChangeArrowheads="1"/>
          </p:cNvSpPr>
          <p:nvPr/>
        </p:nvSpPr>
        <p:spPr bwMode="auto">
          <a:xfrm>
            <a:off x="611188" y="3789363"/>
            <a:ext cx="7848600" cy="2216150"/>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grpSp>
        <p:nvGrpSpPr>
          <p:cNvPr id="2" name="Group 6"/>
          <p:cNvGrpSpPr>
            <a:grpSpLocks/>
          </p:cNvGrpSpPr>
          <p:nvPr/>
        </p:nvGrpSpPr>
        <p:grpSpPr bwMode="auto">
          <a:xfrm>
            <a:off x="468313" y="3716338"/>
            <a:ext cx="1651000" cy="1717675"/>
            <a:chOff x="0" y="0"/>
            <a:chExt cx="1200" cy="1248"/>
          </a:xfrm>
        </p:grpSpPr>
        <p:sp>
          <p:nvSpPr>
            <p:cNvPr id="21513"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1514"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pic>
          <p:nvPicPr>
            <p:cNvPr id="21515"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21516" name="Group 10"/>
            <p:cNvGrpSpPr>
              <a:grpSpLocks/>
            </p:cNvGrpSpPr>
            <p:nvPr/>
          </p:nvGrpSpPr>
          <p:grpSpPr bwMode="auto">
            <a:xfrm>
              <a:off x="89" y="100"/>
              <a:ext cx="1019" cy="1050"/>
              <a:chOff x="0" y="0"/>
              <a:chExt cx="1402080" cy="1444752"/>
            </a:xfrm>
          </p:grpSpPr>
          <p:pic>
            <p:nvPicPr>
              <p:cNvPr id="21529"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21530" name="Text Box 12"/>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7421" name="Freeform 27"/>
            <p:cNvSpPr>
              <a:spLocks/>
            </p:cNvSpPr>
            <p:nvPr/>
          </p:nvSpPr>
          <p:spPr bwMode="auto">
            <a:xfrm>
              <a:off x="195" y="119"/>
              <a:ext cx="798" cy="366"/>
            </a:xfrm>
            <a:custGeom>
              <a:avLst/>
              <a:gdLst>
                <a:gd name="T0" fmla="*/ 0 w 1321"/>
                <a:gd name="T1" fmla="*/ 0 h 712"/>
                <a:gd name="T2" fmla="*/ 1321 w 1321"/>
                <a:gd name="T3" fmla="*/ 712 h 712"/>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Lst>
              <a:rect l="T0" t="T1" r="T2" b="T3"/>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w="9525">
              <a:noFill/>
              <a:round/>
              <a:headEnd/>
              <a:tailEnd/>
            </a:ln>
          </p:spPr>
          <p:txBody>
            <a:bodyPr/>
            <a:lstStyle/>
            <a:p>
              <a:pPr>
                <a:defRPr/>
              </a:pPr>
              <a:endParaRPr lang="zh-CN" altLang="en-US">
                <a:effectLst>
                  <a:outerShdw blurRad="38100" dist="38100" dir="2700000" algn="tl">
                    <a:srgbClr val="000000">
                      <a:alpha val="43137"/>
                    </a:srgbClr>
                  </a:outerShdw>
                </a:effectLst>
              </a:endParaRPr>
            </a:p>
          </p:txBody>
        </p:sp>
        <p:grpSp>
          <p:nvGrpSpPr>
            <p:cNvPr id="21518" name="Group 14"/>
            <p:cNvGrpSpPr>
              <a:grpSpLocks/>
            </p:cNvGrpSpPr>
            <p:nvPr/>
          </p:nvGrpSpPr>
          <p:grpSpPr bwMode="auto">
            <a:xfrm rot="-1297425" flipH="1" flipV="1">
              <a:off x="168" y="919"/>
              <a:ext cx="888" cy="223"/>
              <a:chOff x="0" y="0"/>
              <a:chExt cx="893" cy="246"/>
            </a:xfrm>
          </p:grpSpPr>
          <p:grpSp>
            <p:nvGrpSpPr>
              <p:cNvPr id="21519" name="Group 15"/>
              <p:cNvGrpSpPr>
                <a:grpSpLocks/>
              </p:cNvGrpSpPr>
              <p:nvPr/>
            </p:nvGrpSpPr>
            <p:grpSpPr bwMode="auto">
              <a:xfrm>
                <a:off x="0" y="0"/>
                <a:ext cx="743" cy="185"/>
                <a:chOff x="0" y="0"/>
                <a:chExt cx="1118" cy="279"/>
              </a:xfrm>
            </p:grpSpPr>
            <p:sp>
              <p:nvSpPr>
                <p:cNvPr id="21525" name="AutoShape 30"/>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1526" name="AutoShape 31"/>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1527" name="AutoShape 32"/>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1528" name="AutoShape 33"/>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1520" name="Group 20"/>
              <p:cNvGrpSpPr>
                <a:grpSpLocks/>
              </p:cNvGrpSpPr>
              <p:nvPr/>
            </p:nvGrpSpPr>
            <p:grpSpPr bwMode="auto">
              <a:xfrm rot="1353540">
                <a:off x="150" y="60"/>
                <a:ext cx="743" cy="186"/>
                <a:chOff x="0" y="0"/>
                <a:chExt cx="1118" cy="279"/>
              </a:xfrm>
            </p:grpSpPr>
            <p:sp>
              <p:nvSpPr>
                <p:cNvPr id="21521" name="AutoShape 35"/>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1522" name="AutoShape 36"/>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1523" name="AutoShape 37"/>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1524" name="AutoShape 38"/>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grpSp>
      <p:sp>
        <p:nvSpPr>
          <p:cNvPr id="17433" name="Text Box 25" descr="金融10"/>
          <p:cNvSpPr txBox="1">
            <a:spLocks noChangeArrowheads="1"/>
          </p:cNvSpPr>
          <p:nvPr/>
        </p:nvSpPr>
        <p:spPr bwMode="auto">
          <a:xfrm>
            <a:off x="755650" y="4076700"/>
            <a:ext cx="1079500" cy="1004888"/>
          </a:xfrm>
          <a:prstGeom prst="rect">
            <a:avLst/>
          </a:prstGeom>
          <a:noFill/>
          <a:ln w="9525">
            <a:noFill/>
            <a:miter lim="800000"/>
            <a:headEnd/>
            <a:tailEnd/>
          </a:ln>
          <a:effectLst/>
        </p:spPr>
        <p:txBody>
          <a:bodyPr>
            <a:spAutoFit/>
          </a:bodyPr>
          <a:lstStyle/>
          <a:p>
            <a:pPr marL="342900" indent="-342900">
              <a:spcBef>
                <a:spcPct val="50000"/>
              </a:spcBef>
              <a:buFontTx/>
              <a:buAutoNum type="arabicPeriod"/>
              <a:defRPr/>
            </a:pPr>
            <a:r>
              <a:rPr lang="zh-CN" altLang="en-US" sz="2400">
                <a:effectLst>
                  <a:outerShdw blurRad="38100" dist="38100" dir="2700000" algn="tl">
                    <a:srgbClr val="C0C0C0"/>
                  </a:outerShdw>
                </a:effectLst>
              </a:rPr>
              <a:t>普</a:t>
            </a:r>
          </a:p>
          <a:p>
            <a:pPr marL="342900" indent="-342900">
              <a:spcBef>
                <a:spcPct val="50000"/>
              </a:spcBef>
              <a:defRPr/>
            </a:pPr>
            <a:r>
              <a:rPr lang="zh-CN" altLang="en-US" sz="2400">
                <a:effectLst>
                  <a:outerShdw blurRad="38100" dist="38100" dir="2700000" algn="tl">
                    <a:srgbClr val="C0C0C0"/>
                  </a:outerShdw>
                </a:effectLst>
              </a:rPr>
              <a:t>    查</a:t>
            </a:r>
          </a:p>
        </p:txBody>
      </p:sp>
      <p:sp>
        <p:nvSpPr>
          <p:cNvPr id="17434" name="Text Box 26" descr="金融10"/>
          <p:cNvSpPr txBox="1">
            <a:spLocks noChangeArrowheads="1"/>
          </p:cNvSpPr>
          <p:nvPr/>
        </p:nvSpPr>
        <p:spPr bwMode="auto">
          <a:xfrm>
            <a:off x="2268538" y="4005263"/>
            <a:ext cx="6192837" cy="1328737"/>
          </a:xfrm>
          <a:prstGeom prst="rect">
            <a:avLst/>
          </a:prstGeom>
          <a:noFill/>
          <a:ln w="9525">
            <a:noFill/>
            <a:miter lim="800000"/>
            <a:headEnd/>
            <a:tailEnd/>
          </a:ln>
          <a:effectLst/>
        </p:spPr>
        <p:txBody>
          <a:bodyPr>
            <a:spAutoFit/>
          </a:bodyPr>
          <a:lstStyle/>
          <a:p>
            <a:pPr>
              <a:spcBef>
                <a:spcPct val="50000"/>
              </a:spcBef>
              <a:defRPr/>
            </a:pPr>
            <a:r>
              <a:rPr lang="zh-CN" altLang="en-US" sz="1800" b="0" dirty="0">
                <a:effectLst>
                  <a:outerShdw blurRad="38100" dist="38100" dir="2700000" algn="tl">
                    <a:srgbClr val="C0C0C0"/>
                  </a:outerShdw>
                </a:effectLst>
              </a:rPr>
              <a:t>普查是指为特定目的而专门组织的全面调查，用来调查属于一定时点或时期内的社会经济现象的总</a:t>
            </a:r>
            <a:r>
              <a:rPr lang="zh-CN" altLang="en-US" sz="1800" b="0" dirty="0" smtClean="0">
                <a:effectLst>
                  <a:outerShdw blurRad="38100" dist="38100" dir="2700000" algn="tl">
                    <a:srgbClr val="C0C0C0"/>
                  </a:outerShdw>
                </a:effectLst>
              </a:rPr>
              <a:t>量。</a:t>
            </a:r>
            <a:endParaRPr lang="zh-CN" altLang="en-US" sz="1800" b="0" dirty="0">
              <a:effectLst>
                <a:outerShdw blurRad="38100" dist="38100" dir="2700000" algn="tl">
                  <a:srgbClr val="C0C0C0"/>
                </a:outerShdw>
              </a:effectLst>
            </a:endParaRPr>
          </a:p>
          <a:p>
            <a:pPr>
              <a:spcBef>
                <a:spcPct val="50000"/>
              </a:spcBef>
              <a:defRPr/>
            </a:pPr>
            <a:r>
              <a:rPr lang="zh-CN" altLang="en-US" sz="1800" b="0" dirty="0">
                <a:effectLst>
                  <a:outerShdw blurRad="38100" dist="38100" dir="2700000" algn="tl">
                    <a:srgbClr val="C0C0C0"/>
                  </a:outerShdw>
                </a:effectLst>
              </a:rPr>
              <a:t>普查具有三个特点：一是全面调查；二是一次性或周期性调查；三是任务重，需要耗费大量人力、物力、财力和时间。</a:t>
            </a:r>
          </a:p>
        </p:txBody>
      </p:sp>
      <p:sp>
        <p:nvSpPr>
          <p:cNvPr id="21512" name="Text Box 3"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统计数据</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to="" calcmode="lin" valueType="num">
                                      <p:cBhvr>
                                        <p:cTn id="7" dur="1" fill="hold"/>
                                        <p:tgtEl>
                                          <p:spTgt spid="1741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 to="" calcmode="lin" valueType="num">
                                      <p:cBhvr>
                                        <p:cTn id="12" dur="1" fill="hold"/>
                                        <p:tgtEl>
                                          <p:spTgt spid="17413"/>
                                        </p:tgtEl>
                                      </p:cBhvr>
                                    </p:anim>
                                  </p:childTnLst>
                                </p:cTn>
                              </p:par>
                              <p:par>
                                <p:cTn id="13" presetID="24"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to="" calcmode="lin" valueType="num">
                                      <p:cBhvr>
                                        <p:cTn id="15" dur="1" fill="hold"/>
                                        <p:tgtEl>
                                          <p:spTgt spid="2"/>
                                        </p:tgtEl>
                                      </p:cBhvr>
                                    </p:anim>
                                  </p:childTnLst>
                                </p:cTn>
                              </p:par>
                              <p:par>
                                <p:cTn id="16" presetID="24" presetClass="entr" presetSubtype="0" fill="hold" grpId="0" nodeType="withEffect">
                                  <p:stCondLst>
                                    <p:cond delay="0"/>
                                  </p:stCondLst>
                                  <p:childTnLst>
                                    <p:set>
                                      <p:cBhvr>
                                        <p:cTn id="17" dur="1" fill="hold">
                                          <p:stCondLst>
                                            <p:cond delay="0"/>
                                          </p:stCondLst>
                                        </p:cTn>
                                        <p:tgtEl>
                                          <p:spTgt spid="17433"/>
                                        </p:tgtEl>
                                        <p:attrNameLst>
                                          <p:attrName>style.visibility</p:attrName>
                                        </p:attrNameLst>
                                      </p:cBhvr>
                                      <p:to>
                                        <p:strVal val="visible"/>
                                      </p:to>
                                    </p:set>
                                    <p:anim to="" calcmode="lin" valueType="num">
                                      <p:cBhvr>
                                        <p:cTn id="18" dur="1" fill="hold"/>
                                        <p:tgtEl>
                                          <p:spTgt spid="17433"/>
                                        </p:tgtEl>
                                      </p:cBhvr>
                                    </p:anim>
                                  </p:childTnLst>
                                </p:cTn>
                              </p:par>
                              <p:par>
                                <p:cTn id="19" presetID="24" presetClass="entr" presetSubtype="0" fill="hold" grpId="0" nodeType="withEffect">
                                  <p:stCondLst>
                                    <p:cond delay="0"/>
                                  </p:stCondLst>
                                  <p:childTnLst>
                                    <p:set>
                                      <p:cBhvr>
                                        <p:cTn id="20" dur="1" fill="hold">
                                          <p:stCondLst>
                                            <p:cond delay="0"/>
                                          </p:stCondLst>
                                        </p:cTn>
                                        <p:tgtEl>
                                          <p:spTgt spid="17434"/>
                                        </p:tgtEl>
                                        <p:attrNameLst>
                                          <p:attrName>style.visibility</p:attrName>
                                        </p:attrNameLst>
                                      </p:cBhvr>
                                      <p:to>
                                        <p:strVal val="visible"/>
                                      </p:to>
                                    </p:set>
                                    <p:anim to="" calcmode="lin" valueType="num">
                                      <p:cBhvr>
                                        <p:cTn id="21" dur="1" fill="hold"/>
                                        <p:tgtEl>
                                          <p:spTgt spid="1743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ldLvl="0" animBg="1" autoUpdateAnimBg="0"/>
      <p:bldP spid="17413" grpId="0" bldLvl="0" animBg="1" autoUpdateAnimBg="0"/>
      <p:bldP spid="17433" grpId="0" bldLvl="0" autoUpdateAnimBg="0"/>
      <p:bldP spid="17434"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14"/>
          <p:cNvSpPr>
            <a:spLocks noChangeArrowheads="1"/>
          </p:cNvSpPr>
          <p:nvPr/>
        </p:nvSpPr>
        <p:spPr bwMode="auto">
          <a:xfrm>
            <a:off x="611188" y="1916113"/>
            <a:ext cx="7848600" cy="4089400"/>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grpSp>
        <p:nvGrpSpPr>
          <p:cNvPr id="2" name="Group 3"/>
          <p:cNvGrpSpPr>
            <a:grpSpLocks/>
          </p:cNvGrpSpPr>
          <p:nvPr/>
        </p:nvGrpSpPr>
        <p:grpSpPr bwMode="auto">
          <a:xfrm>
            <a:off x="611188" y="1916113"/>
            <a:ext cx="1651000" cy="1717675"/>
            <a:chOff x="0" y="0"/>
            <a:chExt cx="1200" cy="1248"/>
          </a:xfrm>
        </p:grpSpPr>
        <p:sp>
          <p:nvSpPr>
            <p:cNvPr id="22535"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2536"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pic>
          <p:nvPicPr>
            <p:cNvPr id="22537"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22538" name="Group 7"/>
            <p:cNvGrpSpPr>
              <a:grpSpLocks/>
            </p:cNvGrpSpPr>
            <p:nvPr/>
          </p:nvGrpSpPr>
          <p:grpSpPr bwMode="auto">
            <a:xfrm>
              <a:off x="89" y="100"/>
              <a:ext cx="1019" cy="1050"/>
              <a:chOff x="0" y="0"/>
              <a:chExt cx="1402080" cy="1444752"/>
            </a:xfrm>
          </p:grpSpPr>
          <p:pic>
            <p:nvPicPr>
              <p:cNvPr id="22551"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22552"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8442" name="Freeform 27"/>
            <p:cNvSpPr>
              <a:spLocks/>
            </p:cNvSpPr>
            <p:nvPr/>
          </p:nvSpPr>
          <p:spPr bwMode="auto">
            <a:xfrm>
              <a:off x="195" y="119"/>
              <a:ext cx="798" cy="366"/>
            </a:xfrm>
            <a:custGeom>
              <a:avLst/>
              <a:gdLst>
                <a:gd name="T0" fmla="*/ 0 w 1321"/>
                <a:gd name="T1" fmla="*/ 0 h 712"/>
                <a:gd name="T2" fmla="*/ 1321 w 1321"/>
                <a:gd name="T3" fmla="*/ 712 h 712"/>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Lst>
              <a:rect l="T0" t="T1" r="T2" b="T3"/>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w="9525">
              <a:noFill/>
              <a:round/>
              <a:headEnd/>
              <a:tailEnd/>
            </a:ln>
          </p:spPr>
          <p:txBody>
            <a:bodyPr/>
            <a:lstStyle/>
            <a:p>
              <a:pPr>
                <a:defRPr/>
              </a:pPr>
              <a:endParaRPr lang="zh-CN" altLang="en-US">
                <a:effectLst>
                  <a:outerShdw blurRad="38100" dist="38100" dir="2700000" algn="tl">
                    <a:srgbClr val="000000">
                      <a:alpha val="43137"/>
                    </a:srgbClr>
                  </a:outerShdw>
                </a:effectLst>
              </a:endParaRPr>
            </a:p>
          </p:txBody>
        </p:sp>
        <p:grpSp>
          <p:nvGrpSpPr>
            <p:cNvPr id="22540" name="Group 11"/>
            <p:cNvGrpSpPr>
              <a:grpSpLocks/>
            </p:cNvGrpSpPr>
            <p:nvPr/>
          </p:nvGrpSpPr>
          <p:grpSpPr bwMode="auto">
            <a:xfrm rot="-1297425" flipH="1" flipV="1">
              <a:off x="168" y="919"/>
              <a:ext cx="888" cy="223"/>
              <a:chOff x="0" y="0"/>
              <a:chExt cx="893" cy="246"/>
            </a:xfrm>
          </p:grpSpPr>
          <p:grpSp>
            <p:nvGrpSpPr>
              <p:cNvPr id="22541" name="Group 12"/>
              <p:cNvGrpSpPr>
                <a:grpSpLocks/>
              </p:cNvGrpSpPr>
              <p:nvPr/>
            </p:nvGrpSpPr>
            <p:grpSpPr bwMode="auto">
              <a:xfrm>
                <a:off x="0" y="0"/>
                <a:ext cx="743" cy="185"/>
                <a:chOff x="0" y="0"/>
                <a:chExt cx="1118" cy="279"/>
              </a:xfrm>
            </p:grpSpPr>
            <p:sp>
              <p:nvSpPr>
                <p:cNvPr id="22547" name="AutoShape 30"/>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2548" name="AutoShape 31"/>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2549" name="AutoShape 32"/>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2550" name="AutoShape 33"/>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2542" name="Group 17"/>
              <p:cNvGrpSpPr>
                <a:grpSpLocks/>
              </p:cNvGrpSpPr>
              <p:nvPr/>
            </p:nvGrpSpPr>
            <p:grpSpPr bwMode="auto">
              <a:xfrm rot="1353540">
                <a:off x="150" y="60"/>
                <a:ext cx="743" cy="186"/>
                <a:chOff x="0" y="0"/>
                <a:chExt cx="1118" cy="279"/>
              </a:xfrm>
            </p:grpSpPr>
            <p:sp>
              <p:nvSpPr>
                <p:cNvPr id="22543" name="AutoShape 35"/>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2544" name="AutoShape 36"/>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2545" name="AutoShape 37"/>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2546" name="AutoShape 38"/>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grpSp>
      <p:sp>
        <p:nvSpPr>
          <p:cNvPr id="18455" name="Text Box 23" descr="金融10"/>
          <p:cNvSpPr txBox="1">
            <a:spLocks noChangeArrowheads="1"/>
          </p:cNvSpPr>
          <p:nvPr/>
        </p:nvSpPr>
        <p:spPr bwMode="auto">
          <a:xfrm>
            <a:off x="900113" y="2205038"/>
            <a:ext cx="1008062" cy="854075"/>
          </a:xfrm>
          <a:prstGeom prst="rect">
            <a:avLst/>
          </a:prstGeom>
          <a:noFill/>
          <a:ln w="9525">
            <a:noFill/>
            <a:miter lim="800000"/>
            <a:headEnd/>
            <a:tailEnd/>
          </a:ln>
          <a:effectLst/>
        </p:spPr>
        <p:txBody>
          <a:bodyPr>
            <a:spAutoFit/>
          </a:bodyPr>
          <a:lstStyle/>
          <a:p>
            <a:pPr>
              <a:spcBef>
                <a:spcPct val="50000"/>
              </a:spcBef>
              <a:defRPr/>
            </a:pPr>
            <a:r>
              <a:rPr lang="en-US">
                <a:effectLst>
                  <a:outerShdw blurRad="38100" dist="38100" dir="2700000" algn="tl">
                    <a:srgbClr val="C0C0C0"/>
                  </a:outerShdw>
                </a:effectLst>
              </a:rPr>
              <a:t>2.</a:t>
            </a:r>
            <a:r>
              <a:rPr lang="zh-CN" altLang="en-US">
                <a:effectLst>
                  <a:outerShdw blurRad="38100" dist="38100" dir="2700000" algn="tl">
                    <a:srgbClr val="C0C0C0"/>
                  </a:outerShdw>
                </a:effectLst>
              </a:rPr>
              <a:t>抽样</a:t>
            </a:r>
          </a:p>
          <a:p>
            <a:pPr>
              <a:spcBef>
                <a:spcPct val="50000"/>
              </a:spcBef>
              <a:defRPr/>
            </a:pPr>
            <a:r>
              <a:rPr lang="zh-CN" altLang="en-US">
                <a:effectLst>
                  <a:outerShdw blurRad="38100" dist="38100" dir="2700000" algn="tl">
                    <a:srgbClr val="C0C0C0"/>
                  </a:outerShdw>
                </a:effectLst>
              </a:rPr>
              <a:t>   调查</a:t>
            </a:r>
          </a:p>
        </p:txBody>
      </p:sp>
      <p:sp>
        <p:nvSpPr>
          <p:cNvPr id="18456" name="Text Box 24" descr="金融10"/>
          <p:cNvSpPr txBox="1">
            <a:spLocks noChangeArrowheads="1"/>
          </p:cNvSpPr>
          <p:nvPr/>
        </p:nvSpPr>
        <p:spPr bwMode="auto">
          <a:xfrm>
            <a:off x="2339975" y="2133600"/>
            <a:ext cx="5832475" cy="3433763"/>
          </a:xfrm>
          <a:prstGeom prst="rect">
            <a:avLst/>
          </a:prstGeom>
          <a:noFill/>
          <a:ln w="9525">
            <a:noFill/>
            <a:miter lim="800000"/>
            <a:headEnd/>
            <a:tailEnd/>
          </a:ln>
          <a:effectLst/>
        </p:spPr>
        <p:txBody>
          <a:bodyPr>
            <a:spAutoFit/>
          </a:bodyPr>
          <a:lstStyle/>
          <a:p>
            <a:pPr>
              <a:spcBef>
                <a:spcPct val="50000"/>
              </a:spcBef>
              <a:defRPr/>
            </a:pPr>
            <a:r>
              <a:rPr lang="zh-CN" altLang="en-US" sz="1800" b="0" dirty="0">
                <a:effectLst>
                  <a:outerShdw blurRad="38100" dist="38100" dir="2700000" algn="tl">
                    <a:srgbClr val="C0C0C0"/>
                  </a:outerShdw>
                </a:effectLst>
              </a:rPr>
              <a:t>抽样调查是指从总体中按照随机原则抽取一部分单位组成样本进行调查，并根据样本的信息来推断出总体特征的数据收集方法。</a:t>
            </a:r>
          </a:p>
          <a:p>
            <a:pPr>
              <a:spcBef>
                <a:spcPct val="50000"/>
              </a:spcBef>
              <a:defRPr/>
            </a:pPr>
            <a:r>
              <a:rPr lang="zh-CN" altLang="en-US" sz="1800" b="0" dirty="0">
                <a:effectLst>
                  <a:outerShdw blurRad="38100" dist="38100" dir="2700000" algn="tl">
                    <a:srgbClr val="C0C0C0"/>
                  </a:outerShdw>
                </a:effectLst>
              </a:rPr>
              <a:t>从效果上看，抽样调查具有省时省力、</a:t>
            </a:r>
            <a:r>
              <a:rPr lang="zh-CN" altLang="en-US" sz="1800" b="0" dirty="0" smtClean="0">
                <a:effectLst>
                  <a:outerShdw blurRad="38100" dist="38100" dir="2700000" algn="tl">
                    <a:srgbClr val="C0C0C0"/>
                  </a:outerShdw>
                </a:effectLst>
              </a:rPr>
              <a:t>反映及</a:t>
            </a:r>
            <a:r>
              <a:rPr lang="zh-CN" altLang="en-US" sz="1800" b="0" dirty="0">
                <a:effectLst>
                  <a:outerShdw blurRad="38100" dist="38100" dir="2700000" algn="tl">
                    <a:srgbClr val="C0C0C0"/>
                  </a:outerShdw>
                </a:effectLst>
              </a:rPr>
              <a:t>时、适应面广、准确性高等优点。</a:t>
            </a:r>
          </a:p>
          <a:p>
            <a:pPr>
              <a:defRPr/>
            </a:pPr>
            <a:r>
              <a:rPr lang="zh-CN" altLang="en-US" sz="1800" b="0" dirty="0">
                <a:effectLst>
                  <a:outerShdw blurRad="38100" dist="38100" dir="2700000" algn="tl">
                    <a:srgbClr val="C0C0C0"/>
                  </a:outerShdw>
                </a:effectLst>
              </a:rPr>
              <a:t>从方法的角度看，抽样调查有如下特点。</a:t>
            </a:r>
          </a:p>
          <a:p>
            <a:pPr>
              <a:defRPr/>
            </a:pPr>
            <a:r>
              <a:rPr lang="zh-CN" altLang="en-US" sz="1800" b="0" dirty="0">
                <a:effectLst>
                  <a:outerShdw blurRad="38100" dist="38100" dir="2700000" algn="tl">
                    <a:srgbClr val="C0C0C0"/>
                  </a:outerShdw>
                </a:effectLst>
              </a:rPr>
              <a:t>（</a:t>
            </a:r>
            <a:r>
              <a:rPr lang="en-US" sz="1800" b="0" dirty="0">
                <a:effectLst>
                  <a:outerShdw blurRad="38100" dist="38100" dir="2700000" algn="tl">
                    <a:srgbClr val="C0C0C0"/>
                  </a:outerShdw>
                </a:effectLst>
              </a:rPr>
              <a:t>1</a:t>
            </a:r>
            <a:r>
              <a:rPr lang="zh-CN" altLang="en-US" sz="1800" b="0" dirty="0">
                <a:effectLst>
                  <a:outerShdw blurRad="38100" dist="38100" dir="2700000" algn="tl">
                    <a:srgbClr val="C0C0C0"/>
                  </a:outerShdw>
                </a:effectLst>
              </a:rPr>
              <a:t>） 按照随机原则抽取调查单位。</a:t>
            </a:r>
          </a:p>
          <a:p>
            <a:pPr>
              <a:defRPr/>
            </a:pPr>
            <a:r>
              <a:rPr lang="zh-CN" altLang="en-US" sz="1800" b="0" dirty="0">
                <a:effectLst>
                  <a:outerShdw blurRad="38100" dist="38100" dir="2700000" algn="tl">
                    <a:srgbClr val="C0C0C0"/>
                  </a:outerShdw>
                </a:effectLst>
              </a:rPr>
              <a:t>（</a:t>
            </a:r>
            <a:r>
              <a:rPr lang="en-US" sz="1800" b="0" dirty="0">
                <a:effectLst>
                  <a:outerShdw blurRad="38100" dist="38100" dir="2700000" algn="tl">
                    <a:srgbClr val="C0C0C0"/>
                  </a:outerShdw>
                </a:effectLst>
              </a:rPr>
              <a:t>2</a:t>
            </a:r>
            <a:r>
              <a:rPr lang="zh-CN" altLang="en-US" sz="1800" b="0" dirty="0">
                <a:effectLst>
                  <a:outerShdw blurRad="38100" dist="38100" dir="2700000" algn="tl">
                    <a:srgbClr val="C0C0C0"/>
                  </a:outerShdw>
                </a:effectLst>
              </a:rPr>
              <a:t>） 按照一定的置信度推断总体。</a:t>
            </a:r>
          </a:p>
          <a:p>
            <a:pPr>
              <a:defRPr/>
            </a:pPr>
            <a:r>
              <a:rPr lang="zh-CN" altLang="en-US" sz="1800" b="0" dirty="0">
                <a:effectLst>
                  <a:outerShdw blurRad="38100" dist="38100" dir="2700000" algn="tl">
                    <a:srgbClr val="C0C0C0"/>
                  </a:outerShdw>
                </a:effectLst>
              </a:rPr>
              <a:t>（</a:t>
            </a:r>
            <a:r>
              <a:rPr lang="en-US" sz="1800" b="0" dirty="0">
                <a:effectLst>
                  <a:outerShdw blurRad="38100" dist="38100" dir="2700000" algn="tl">
                    <a:srgbClr val="C0C0C0"/>
                  </a:outerShdw>
                </a:effectLst>
              </a:rPr>
              <a:t>3</a:t>
            </a:r>
            <a:r>
              <a:rPr lang="zh-CN" altLang="en-US" sz="1800" b="0" dirty="0">
                <a:effectLst>
                  <a:outerShdw blurRad="38100" dist="38100" dir="2700000" algn="tl">
                    <a:srgbClr val="C0C0C0"/>
                  </a:outerShdw>
                </a:effectLst>
              </a:rPr>
              <a:t>） 抽样调查的误差可以事先计算和控制。</a:t>
            </a:r>
          </a:p>
          <a:p>
            <a:pPr>
              <a:defRPr/>
            </a:pPr>
            <a:r>
              <a:rPr lang="zh-CN" altLang="en-US" sz="1800" b="0" dirty="0">
                <a:effectLst>
                  <a:outerShdw blurRad="38100" dist="38100" dir="2700000" algn="tl">
                    <a:srgbClr val="C0C0C0"/>
                  </a:outerShdw>
                </a:effectLst>
              </a:rPr>
              <a:t>（</a:t>
            </a:r>
            <a:r>
              <a:rPr lang="en-US" sz="1800" b="0" dirty="0">
                <a:effectLst>
                  <a:outerShdw blurRad="38100" dist="38100" dir="2700000" algn="tl">
                    <a:srgbClr val="C0C0C0"/>
                  </a:outerShdw>
                </a:effectLst>
              </a:rPr>
              <a:t>4</a:t>
            </a:r>
            <a:r>
              <a:rPr lang="zh-CN" altLang="en-US" sz="1800" b="0" dirty="0">
                <a:effectLst>
                  <a:outerShdw blurRad="38100" dist="38100" dir="2700000" algn="tl">
                    <a:srgbClr val="C0C0C0"/>
                  </a:outerShdw>
                </a:effectLst>
              </a:rPr>
              <a:t>） 抽样调查是一种专门组织的非全面调查。</a:t>
            </a:r>
          </a:p>
          <a:p>
            <a:pPr>
              <a:spcBef>
                <a:spcPct val="50000"/>
              </a:spcBef>
              <a:defRPr/>
            </a:pPr>
            <a:endParaRPr lang="zh-CN" altLang="en-US" b="0" dirty="0">
              <a:effectLst>
                <a:outerShdw blurRad="38100" dist="38100" dir="2700000" algn="tl">
                  <a:srgbClr val="C0C0C0"/>
                </a:outerShdw>
              </a:effectLst>
            </a:endParaRPr>
          </a:p>
        </p:txBody>
      </p:sp>
      <p:sp>
        <p:nvSpPr>
          <p:cNvPr id="22534" name="Text Box 3" descr="金融10"/>
          <p:cNvSpPr txBox="1">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spAutoFit/>
          </a:bodyPr>
          <a:lstStyle/>
          <a:p>
            <a:pPr>
              <a:spcBef>
                <a:spcPct val="50000"/>
              </a:spcBef>
            </a:pPr>
            <a:r>
              <a:rPr lang="zh-CN" altLang="en-US" smtClean="0">
                <a:latin typeface="黑体" pitchFamily="49" charset="-122"/>
              </a:rPr>
              <a:t>任务一   统计数据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to="" calcmode="lin" valueType="num">
                                      <p:cBhvr>
                                        <p:cTn id="7" dur="1" fill="hold"/>
                                        <p:tgtEl>
                                          <p:spTgt spid="18434"/>
                                        </p:tgtEl>
                                      </p:cBhvr>
                                    </p:anim>
                                  </p:childTnLst>
                                </p:cTn>
                              </p:par>
                              <p:par>
                                <p:cTn id="8" presetID="24"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to="" calcmode="lin" valueType="num">
                                      <p:cBhvr>
                                        <p:cTn id="10" dur="1" fill="hold"/>
                                        <p:tgtEl>
                                          <p:spTgt spid="2"/>
                                        </p:tgtEl>
                                      </p:cBhvr>
                                    </p:anim>
                                  </p:childTnLst>
                                </p:cTn>
                              </p:par>
                              <p:par>
                                <p:cTn id="11" presetID="24" presetClass="entr" presetSubtype="0" fill="hold" grpId="0" nodeType="withEffect">
                                  <p:stCondLst>
                                    <p:cond delay="0"/>
                                  </p:stCondLst>
                                  <p:childTnLst>
                                    <p:set>
                                      <p:cBhvr>
                                        <p:cTn id="12" dur="1" fill="hold">
                                          <p:stCondLst>
                                            <p:cond delay="0"/>
                                          </p:stCondLst>
                                        </p:cTn>
                                        <p:tgtEl>
                                          <p:spTgt spid="18455"/>
                                        </p:tgtEl>
                                        <p:attrNameLst>
                                          <p:attrName>style.visibility</p:attrName>
                                        </p:attrNameLst>
                                      </p:cBhvr>
                                      <p:to>
                                        <p:strVal val="visible"/>
                                      </p:to>
                                    </p:set>
                                    <p:anim to="" calcmode="lin" valueType="num">
                                      <p:cBhvr>
                                        <p:cTn id="13" dur="1" fill="hold"/>
                                        <p:tgtEl>
                                          <p:spTgt spid="18455"/>
                                        </p:tgtEl>
                                      </p:cBhvr>
                                    </p:anim>
                                  </p:childTnLst>
                                </p:cTn>
                              </p:par>
                              <p:par>
                                <p:cTn id="14" presetID="24" presetClass="entr" presetSubtype="0" fill="hold" grpId="0" nodeType="withEffect">
                                  <p:stCondLst>
                                    <p:cond delay="0"/>
                                  </p:stCondLst>
                                  <p:childTnLst>
                                    <p:set>
                                      <p:cBhvr>
                                        <p:cTn id="15" dur="1" fill="hold">
                                          <p:stCondLst>
                                            <p:cond delay="0"/>
                                          </p:stCondLst>
                                        </p:cTn>
                                        <p:tgtEl>
                                          <p:spTgt spid="18456"/>
                                        </p:tgtEl>
                                        <p:attrNameLst>
                                          <p:attrName>style.visibility</p:attrName>
                                        </p:attrNameLst>
                                      </p:cBhvr>
                                      <p:to>
                                        <p:strVal val="visible"/>
                                      </p:to>
                                    </p:set>
                                    <p:anim to="" calcmode="lin" valueType="num">
                                      <p:cBhvr>
                                        <p:cTn id="16" dur="1" fill="hold"/>
                                        <p:tgtEl>
                                          <p:spTgt spid="1845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ldLvl="0" animBg="1" autoUpdateAnimBg="0"/>
      <p:bldP spid="18455" grpId="0" bldLvl="0" autoUpdateAnimBg="0"/>
      <p:bldP spid="18456"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14"/>
          <p:cNvSpPr>
            <a:spLocks noChangeArrowheads="1"/>
          </p:cNvSpPr>
          <p:nvPr/>
        </p:nvSpPr>
        <p:spPr bwMode="auto">
          <a:xfrm>
            <a:off x="611188" y="1844675"/>
            <a:ext cx="7848600" cy="3600450"/>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grpSp>
        <p:nvGrpSpPr>
          <p:cNvPr id="2" name="Group 3"/>
          <p:cNvGrpSpPr>
            <a:grpSpLocks/>
          </p:cNvGrpSpPr>
          <p:nvPr/>
        </p:nvGrpSpPr>
        <p:grpSpPr bwMode="auto">
          <a:xfrm>
            <a:off x="468313" y="1773238"/>
            <a:ext cx="1651000" cy="1717675"/>
            <a:chOff x="0" y="0"/>
            <a:chExt cx="1200" cy="1248"/>
          </a:xfrm>
        </p:grpSpPr>
        <p:sp>
          <p:nvSpPr>
            <p:cNvPr id="23559"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3560"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pic>
          <p:nvPicPr>
            <p:cNvPr id="23561"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23562" name="Group 7"/>
            <p:cNvGrpSpPr>
              <a:grpSpLocks/>
            </p:cNvGrpSpPr>
            <p:nvPr/>
          </p:nvGrpSpPr>
          <p:grpSpPr bwMode="auto">
            <a:xfrm>
              <a:off x="89" y="100"/>
              <a:ext cx="1019" cy="1050"/>
              <a:chOff x="0" y="0"/>
              <a:chExt cx="1402080" cy="1444752"/>
            </a:xfrm>
          </p:grpSpPr>
          <p:pic>
            <p:nvPicPr>
              <p:cNvPr id="23575"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23576"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9466" name="Freeform 27"/>
            <p:cNvSpPr>
              <a:spLocks/>
            </p:cNvSpPr>
            <p:nvPr/>
          </p:nvSpPr>
          <p:spPr bwMode="auto">
            <a:xfrm>
              <a:off x="195" y="119"/>
              <a:ext cx="798" cy="366"/>
            </a:xfrm>
            <a:custGeom>
              <a:avLst/>
              <a:gdLst>
                <a:gd name="T0" fmla="*/ 0 w 1321"/>
                <a:gd name="T1" fmla="*/ 0 h 712"/>
                <a:gd name="T2" fmla="*/ 1321 w 1321"/>
                <a:gd name="T3" fmla="*/ 712 h 712"/>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Lst>
              <a:rect l="T0" t="T1" r="T2" b="T3"/>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w="9525">
              <a:noFill/>
              <a:round/>
              <a:headEnd/>
              <a:tailEnd/>
            </a:ln>
          </p:spPr>
          <p:txBody>
            <a:bodyPr/>
            <a:lstStyle/>
            <a:p>
              <a:pPr>
                <a:defRPr/>
              </a:pPr>
              <a:endParaRPr lang="zh-CN" altLang="en-US">
                <a:effectLst>
                  <a:outerShdw blurRad="38100" dist="38100" dir="2700000" algn="tl">
                    <a:srgbClr val="000000">
                      <a:alpha val="43137"/>
                    </a:srgbClr>
                  </a:outerShdw>
                </a:effectLst>
              </a:endParaRPr>
            </a:p>
          </p:txBody>
        </p:sp>
        <p:grpSp>
          <p:nvGrpSpPr>
            <p:cNvPr id="23564" name="Group 11"/>
            <p:cNvGrpSpPr>
              <a:grpSpLocks/>
            </p:cNvGrpSpPr>
            <p:nvPr/>
          </p:nvGrpSpPr>
          <p:grpSpPr bwMode="auto">
            <a:xfrm rot="-1297425" flipH="1" flipV="1">
              <a:off x="168" y="919"/>
              <a:ext cx="888" cy="223"/>
              <a:chOff x="0" y="0"/>
              <a:chExt cx="893" cy="246"/>
            </a:xfrm>
          </p:grpSpPr>
          <p:grpSp>
            <p:nvGrpSpPr>
              <p:cNvPr id="23565" name="Group 12"/>
              <p:cNvGrpSpPr>
                <a:grpSpLocks/>
              </p:cNvGrpSpPr>
              <p:nvPr/>
            </p:nvGrpSpPr>
            <p:grpSpPr bwMode="auto">
              <a:xfrm>
                <a:off x="0" y="0"/>
                <a:ext cx="743" cy="185"/>
                <a:chOff x="0" y="0"/>
                <a:chExt cx="1118" cy="279"/>
              </a:xfrm>
            </p:grpSpPr>
            <p:sp>
              <p:nvSpPr>
                <p:cNvPr id="23571" name="AutoShape 30"/>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72" name="AutoShape 31"/>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73" name="AutoShape 32"/>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74" name="AutoShape 33"/>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3566" name="Group 17"/>
              <p:cNvGrpSpPr>
                <a:grpSpLocks/>
              </p:cNvGrpSpPr>
              <p:nvPr/>
            </p:nvGrpSpPr>
            <p:grpSpPr bwMode="auto">
              <a:xfrm rot="1353540">
                <a:off x="150" y="60"/>
                <a:ext cx="743" cy="186"/>
                <a:chOff x="0" y="0"/>
                <a:chExt cx="1118" cy="279"/>
              </a:xfrm>
            </p:grpSpPr>
            <p:sp>
              <p:nvSpPr>
                <p:cNvPr id="23567" name="AutoShape 35"/>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68" name="AutoShape 36"/>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69" name="AutoShape 37"/>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3570" name="AutoShape 38"/>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grpSp>
      <p:sp>
        <p:nvSpPr>
          <p:cNvPr id="19479" name="Text Box 23" descr="金融10"/>
          <p:cNvSpPr txBox="1">
            <a:spLocks noChangeArrowheads="1"/>
          </p:cNvSpPr>
          <p:nvPr/>
        </p:nvSpPr>
        <p:spPr bwMode="auto">
          <a:xfrm>
            <a:off x="900113" y="2060575"/>
            <a:ext cx="1008062" cy="854075"/>
          </a:xfrm>
          <a:prstGeom prst="rect">
            <a:avLst/>
          </a:prstGeom>
          <a:noFill/>
          <a:ln w="9525">
            <a:noFill/>
            <a:miter lim="800000"/>
            <a:headEnd/>
            <a:tailEnd/>
          </a:ln>
          <a:effectLst/>
        </p:spPr>
        <p:txBody>
          <a:bodyPr>
            <a:spAutoFit/>
          </a:bodyPr>
          <a:lstStyle/>
          <a:p>
            <a:pPr>
              <a:spcBef>
                <a:spcPct val="50000"/>
              </a:spcBef>
              <a:defRPr/>
            </a:pPr>
            <a:r>
              <a:rPr lang="en-US">
                <a:effectLst>
                  <a:outerShdw blurRad="38100" dist="38100" dir="2700000" algn="tl">
                    <a:srgbClr val="C0C0C0"/>
                  </a:outerShdw>
                </a:effectLst>
              </a:rPr>
              <a:t>3.</a:t>
            </a:r>
            <a:r>
              <a:rPr lang="zh-CN" altLang="en-US">
                <a:effectLst>
                  <a:outerShdw blurRad="38100" dist="38100" dir="2700000" algn="tl">
                    <a:srgbClr val="C0C0C0"/>
                  </a:outerShdw>
                </a:effectLst>
              </a:rPr>
              <a:t>统计</a:t>
            </a:r>
          </a:p>
          <a:p>
            <a:pPr>
              <a:spcBef>
                <a:spcPct val="50000"/>
              </a:spcBef>
              <a:defRPr/>
            </a:pPr>
            <a:r>
              <a:rPr lang="zh-CN" altLang="en-US">
                <a:effectLst>
                  <a:outerShdw blurRad="38100" dist="38100" dir="2700000" algn="tl">
                    <a:srgbClr val="C0C0C0"/>
                  </a:outerShdw>
                </a:effectLst>
              </a:rPr>
              <a:t>   报表</a:t>
            </a:r>
          </a:p>
        </p:txBody>
      </p:sp>
      <p:sp>
        <p:nvSpPr>
          <p:cNvPr id="19480" name="Text Box 24" descr="金融10"/>
          <p:cNvSpPr txBox="1">
            <a:spLocks noChangeArrowheads="1"/>
          </p:cNvSpPr>
          <p:nvPr/>
        </p:nvSpPr>
        <p:spPr bwMode="auto">
          <a:xfrm>
            <a:off x="2124075" y="2060575"/>
            <a:ext cx="5832475" cy="2838450"/>
          </a:xfrm>
          <a:prstGeom prst="rect">
            <a:avLst/>
          </a:prstGeom>
          <a:noFill/>
          <a:ln w="9525">
            <a:noFill/>
            <a:miter lim="800000"/>
            <a:headEnd/>
            <a:tailEnd/>
          </a:ln>
          <a:effectLst/>
        </p:spPr>
        <p:txBody>
          <a:bodyPr>
            <a:spAutoFit/>
          </a:bodyPr>
          <a:lstStyle/>
          <a:p>
            <a:pPr>
              <a:defRPr/>
            </a:pPr>
            <a:r>
              <a:rPr lang="zh-CN" altLang="en-US" sz="1800" b="0">
                <a:effectLst>
                  <a:outerShdw blurRad="38100" dist="38100" dir="2700000" algn="tl">
                    <a:srgbClr val="C0C0C0"/>
                  </a:outerShdw>
                </a:effectLst>
              </a:rPr>
              <a:t>统计报表是指根据国家有关法规的规定，自上而下地统一布置、自下而上地逐级提供基本统计数据的一种调查方式。</a:t>
            </a:r>
          </a:p>
          <a:p>
            <a:pPr>
              <a:defRPr/>
            </a:pPr>
            <a:r>
              <a:rPr lang="zh-CN" altLang="en-US" sz="1800" b="0">
                <a:effectLst>
                  <a:outerShdw blurRad="38100" dist="38100" dir="2700000" algn="tl">
                    <a:srgbClr val="C0C0C0"/>
                  </a:outerShdw>
                </a:effectLst>
              </a:rPr>
              <a:t>统计报表可作多种分类：按报送范围的不同，可分为全面统计报表和非全面统计报表；按报送周期的不同，可分为日报、旬报、月报、季报、年报等；按报送的单位的不同，可分为基层报表和综合报表；按报表实施范围的不同，可分为国家统计报表、部门统计报表和地方统计报表。</a:t>
            </a:r>
          </a:p>
          <a:p>
            <a:pPr>
              <a:defRPr/>
            </a:pPr>
            <a:r>
              <a:rPr lang="zh-CN" altLang="en-US" sz="1800">
                <a:effectLst>
                  <a:outerShdw blurRad="38100" dist="38100" dir="2700000" algn="tl">
                    <a:srgbClr val="C0C0C0"/>
                  </a:outerShdw>
                </a:effectLst>
              </a:rPr>
              <a:t>        </a:t>
            </a:r>
          </a:p>
        </p:txBody>
      </p:sp>
      <p:sp>
        <p:nvSpPr>
          <p:cNvPr id="23558" name="Text Box 3" descr="金融10"/>
          <p:cNvSpPr txBox="1">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spAutoFit/>
          </a:bodyPr>
          <a:lstStyle/>
          <a:p>
            <a:pPr>
              <a:spcBef>
                <a:spcPct val="50000"/>
              </a:spcBef>
            </a:pPr>
            <a:r>
              <a:rPr lang="zh-CN" altLang="en-US" smtClean="0">
                <a:latin typeface="黑体" pitchFamily="49" charset="-122"/>
              </a:rPr>
              <a:t>任务一   统计数据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 to="" calcmode="lin" valueType="num">
                                      <p:cBhvr>
                                        <p:cTn id="7" dur="1" fill="hold"/>
                                        <p:tgtEl>
                                          <p:spTgt spid="19458"/>
                                        </p:tgtEl>
                                      </p:cBhvr>
                                    </p:anim>
                                  </p:childTnLst>
                                </p:cTn>
                              </p:par>
                              <p:par>
                                <p:cTn id="8" presetID="24"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to="" calcmode="lin" valueType="num">
                                      <p:cBhvr>
                                        <p:cTn id="10" dur="1" fill="hold"/>
                                        <p:tgtEl>
                                          <p:spTgt spid="2"/>
                                        </p:tgtEl>
                                      </p:cBhvr>
                                    </p:anim>
                                  </p:childTnLst>
                                </p:cTn>
                              </p:par>
                              <p:par>
                                <p:cTn id="11" presetID="24" presetClass="entr" presetSubtype="0" fill="hold" grpId="0" nodeType="withEffect">
                                  <p:stCondLst>
                                    <p:cond delay="0"/>
                                  </p:stCondLst>
                                  <p:childTnLst>
                                    <p:set>
                                      <p:cBhvr>
                                        <p:cTn id="12" dur="1" fill="hold">
                                          <p:stCondLst>
                                            <p:cond delay="0"/>
                                          </p:stCondLst>
                                        </p:cTn>
                                        <p:tgtEl>
                                          <p:spTgt spid="19479"/>
                                        </p:tgtEl>
                                        <p:attrNameLst>
                                          <p:attrName>style.visibility</p:attrName>
                                        </p:attrNameLst>
                                      </p:cBhvr>
                                      <p:to>
                                        <p:strVal val="visible"/>
                                      </p:to>
                                    </p:set>
                                    <p:anim to="" calcmode="lin" valueType="num">
                                      <p:cBhvr>
                                        <p:cTn id="13" dur="1" fill="hold"/>
                                        <p:tgtEl>
                                          <p:spTgt spid="19479"/>
                                        </p:tgtEl>
                                      </p:cBhvr>
                                    </p:anim>
                                  </p:childTnLst>
                                </p:cTn>
                              </p:par>
                              <p:par>
                                <p:cTn id="14" presetID="24" presetClass="entr" presetSubtype="0" fill="hold" grpId="0" nodeType="withEffect">
                                  <p:stCondLst>
                                    <p:cond delay="0"/>
                                  </p:stCondLst>
                                  <p:childTnLst>
                                    <p:set>
                                      <p:cBhvr>
                                        <p:cTn id="15" dur="1" fill="hold">
                                          <p:stCondLst>
                                            <p:cond delay="0"/>
                                          </p:stCondLst>
                                        </p:cTn>
                                        <p:tgtEl>
                                          <p:spTgt spid="19480"/>
                                        </p:tgtEl>
                                        <p:attrNameLst>
                                          <p:attrName>style.visibility</p:attrName>
                                        </p:attrNameLst>
                                      </p:cBhvr>
                                      <p:to>
                                        <p:strVal val="visible"/>
                                      </p:to>
                                    </p:set>
                                    <p:anim to="" calcmode="lin" valueType="num">
                                      <p:cBhvr>
                                        <p:cTn id="16" dur="1" fill="hold"/>
                                        <p:tgtEl>
                                          <p:spTgt spid="1948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ldLvl="0" animBg="1" autoUpdateAnimBg="0"/>
      <p:bldP spid="19479" grpId="0" bldLvl="0" autoUpdateAnimBg="0"/>
      <p:bldP spid="19480"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未知" descr="colored_paper2">
            <a:hlinkClick r:id="" action="ppaction://hlinkshowjump?jump=nextslide"/>
          </p:cNvPr>
          <p:cNvSpPr>
            <a:spLocks/>
          </p:cNvSpPr>
          <p:nvPr/>
        </p:nvSpPr>
        <p:spPr bwMode="auto">
          <a:xfrm>
            <a:off x="684213" y="1628775"/>
            <a:ext cx="6983412" cy="4176713"/>
          </a:xfrm>
          <a:custGeom>
            <a:avLst/>
            <a:gdLst/>
            <a:ahLst/>
            <a:cxnLst>
              <a:cxn ang="0">
                <a:pos x="119" y="70"/>
              </a:cxn>
              <a:cxn ang="0">
                <a:pos x="685" y="305"/>
              </a:cxn>
              <a:cxn ang="0">
                <a:pos x="1463" y="70"/>
              </a:cxn>
              <a:cxn ang="0">
                <a:pos x="1886" y="305"/>
              </a:cxn>
              <a:cxn ang="0">
                <a:pos x="2687" y="24"/>
              </a:cxn>
              <a:cxn ang="0">
                <a:pos x="3182" y="351"/>
              </a:cxn>
              <a:cxn ang="0">
                <a:pos x="4124" y="0"/>
              </a:cxn>
              <a:cxn ang="0">
                <a:pos x="4501" y="351"/>
              </a:cxn>
              <a:cxn ang="0">
                <a:pos x="5420" y="46"/>
              </a:cxn>
              <a:cxn ang="0">
                <a:pos x="5361" y="598"/>
              </a:cxn>
              <a:cxn ang="0">
                <a:pos x="5538" y="938"/>
              </a:cxn>
              <a:cxn ang="0">
                <a:pos x="5396" y="1454"/>
              </a:cxn>
              <a:cxn ang="0">
                <a:pos x="5585" y="2182"/>
              </a:cxn>
              <a:cxn ang="0">
                <a:pos x="5361" y="2636"/>
              </a:cxn>
              <a:cxn ang="0">
                <a:pos x="5585" y="3587"/>
              </a:cxn>
              <a:cxn ang="0">
                <a:pos x="5349" y="4407"/>
              </a:cxn>
              <a:cxn ang="0">
                <a:pos x="5479" y="5323"/>
              </a:cxn>
              <a:cxn ang="0">
                <a:pos x="5349" y="6003"/>
              </a:cxn>
              <a:cxn ang="0">
                <a:pos x="5514" y="6543"/>
              </a:cxn>
              <a:cxn ang="0">
                <a:pos x="5409" y="6753"/>
              </a:cxn>
              <a:cxn ang="0">
                <a:pos x="5490" y="7083"/>
              </a:cxn>
              <a:cxn ang="0">
                <a:pos x="4972" y="6919"/>
              </a:cxn>
              <a:cxn ang="0">
                <a:pos x="4360" y="7154"/>
              </a:cxn>
              <a:cxn ang="0">
                <a:pos x="4124" y="7001"/>
              </a:cxn>
              <a:cxn ang="0">
                <a:pos x="3393" y="7200"/>
              </a:cxn>
              <a:cxn ang="0">
                <a:pos x="2839" y="6977"/>
              </a:cxn>
              <a:cxn ang="0">
                <a:pos x="2098" y="7154"/>
              </a:cxn>
              <a:cxn ang="0">
                <a:pos x="1379" y="6919"/>
              </a:cxn>
              <a:cxn ang="0">
                <a:pos x="414" y="7119"/>
              </a:cxn>
              <a:cxn ang="0">
                <a:pos x="236" y="6919"/>
              </a:cxn>
              <a:cxn ang="0">
                <a:pos x="165" y="6801"/>
              </a:cxn>
              <a:cxn ang="0">
                <a:pos x="0" y="6260"/>
              </a:cxn>
              <a:cxn ang="0">
                <a:pos x="260" y="5510"/>
              </a:cxn>
              <a:cxn ang="0">
                <a:pos x="48" y="4525"/>
              </a:cxn>
              <a:cxn ang="0">
                <a:pos x="165" y="3751"/>
              </a:cxn>
              <a:cxn ang="0">
                <a:pos x="24" y="3023"/>
              </a:cxn>
              <a:cxn ang="0">
                <a:pos x="189" y="2439"/>
              </a:cxn>
              <a:cxn ang="0">
                <a:pos x="48" y="1877"/>
              </a:cxn>
              <a:cxn ang="0">
                <a:pos x="189" y="985"/>
              </a:cxn>
              <a:cxn ang="0">
                <a:pos x="119" y="70"/>
              </a:cxn>
            </a:cxnLst>
            <a:rect l="0" t="0" r="r" b="b"/>
            <a:pathLst>
              <a:path w="5585" h="7200">
                <a:moveTo>
                  <a:pt x="119" y="70"/>
                </a:moveTo>
                <a:lnTo>
                  <a:pt x="685" y="305"/>
                </a:lnTo>
                <a:lnTo>
                  <a:pt x="1463" y="70"/>
                </a:lnTo>
                <a:lnTo>
                  <a:pt x="1886" y="305"/>
                </a:lnTo>
                <a:lnTo>
                  <a:pt x="2687" y="24"/>
                </a:lnTo>
                <a:lnTo>
                  <a:pt x="3182" y="351"/>
                </a:lnTo>
                <a:lnTo>
                  <a:pt x="4124" y="0"/>
                </a:lnTo>
                <a:lnTo>
                  <a:pt x="4501" y="351"/>
                </a:lnTo>
                <a:lnTo>
                  <a:pt x="5420" y="46"/>
                </a:lnTo>
                <a:lnTo>
                  <a:pt x="5361" y="598"/>
                </a:lnTo>
                <a:lnTo>
                  <a:pt x="5538" y="938"/>
                </a:lnTo>
                <a:lnTo>
                  <a:pt x="5396" y="1454"/>
                </a:lnTo>
                <a:lnTo>
                  <a:pt x="5585" y="2182"/>
                </a:lnTo>
                <a:lnTo>
                  <a:pt x="5361" y="2636"/>
                </a:lnTo>
                <a:lnTo>
                  <a:pt x="5585" y="3587"/>
                </a:lnTo>
                <a:lnTo>
                  <a:pt x="5349" y="4407"/>
                </a:lnTo>
                <a:lnTo>
                  <a:pt x="5479" y="5323"/>
                </a:lnTo>
                <a:lnTo>
                  <a:pt x="5349" y="6003"/>
                </a:lnTo>
                <a:lnTo>
                  <a:pt x="5514" y="6543"/>
                </a:lnTo>
                <a:lnTo>
                  <a:pt x="5409" y="6753"/>
                </a:lnTo>
                <a:lnTo>
                  <a:pt x="5490" y="7083"/>
                </a:lnTo>
                <a:lnTo>
                  <a:pt x="4972" y="6919"/>
                </a:lnTo>
                <a:lnTo>
                  <a:pt x="4360" y="7154"/>
                </a:lnTo>
                <a:lnTo>
                  <a:pt x="4124" y="7001"/>
                </a:lnTo>
                <a:lnTo>
                  <a:pt x="3393" y="7200"/>
                </a:lnTo>
                <a:lnTo>
                  <a:pt x="2839" y="6977"/>
                </a:lnTo>
                <a:lnTo>
                  <a:pt x="2098" y="7154"/>
                </a:lnTo>
                <a:lnTo>
                  <a:pt x="1379" y="6919"/>
                </a:lnTo>
                <a:lnTo>
                  <a:pt x="414" y="7119"/>
                </a:lnTo>
                <a:lnTo>
                  <a:pt x="236" y="6919"/>
                </a:lnTo>
                <a:lnTo>
                  <a:pt x="165" y="6801"/>
                </a:lnTo>
                <a:lnTo>
                  <a:pt x="0" y="6260"/>
                </a:lnTo>
                <a:lnTo>
                  <a:pt x="260" y="5510"/>
                </a:lnTo>
                <a:lnTo>
                  <a:pt x="48" y="4525"/>
                </a:lnTo>
                <a:lnTo>
                  <a:pt x="165" y="3751"/>
                </a:lnTo>
                <a:lnTo>
                  <a:pt x="24" y="3023"/>
                </a:lnTo>
                <a:lnTo>
                  <a:pt x="189" y="2439"/>
                </a:lnTo>
                <a:lnTo>
                  <a:pt x="48" y="1877"/>
                </a:lnTo>
                <a:lnTo>
                  <a:pt x="189" y="985"/>
                </a:lnTo>
                <a:lnTo>
                  <a:pt x="119" y="70"/>
                </a:lnTo>
                <a:close/>
              </a:path>
            </a:pathLst>
          </a:custGeom>
          <a:blipFill dpi="0" rotWithShape="0">
            <a:blip r:embed="rId2" cstate="print"/>
            <a:srcRect/>
            <a:tile tx="0" ty="0" sx="100000" sy="100000" flip="none" algn="tl"/>
          </a:blipFill>
          <a:ln w="9525">
            <a:noFill/>
            <a:round/>
            <a:headEnd/>
            <a:tailEnd/>
          </a:ln>
          <a:effectLst/>
        </p:spPr>
        <p:txBody>
          <a:bodyPr/>
          <a:lstStyle/>
          <a:p>
            <a:pPr>
              <a:defRPr/>
            </a:pPr>
            <a:endParaRPr lang="zh-CN" altLang="en-US">
              <a:effectLst>
                <a:outerShdw blurRad="38100" dist="38100" dir="2700000" algn="tl">
                  <a:srgbClr val="000000">
                    <a:alpha val="43137"/>
                  </a:srgbClr>
                </a:outerShdw>
              </a:effectLst>
            </a:endParaRPr>
          </a:p>
        </p:txBody>
      </p:sp>
      <p:grpSp>
        <p:nvGrpSpPr>
          <p:cNvPr id="24579" name="Group 4"/>
          <p:cNvGrpSpPr>
            <a:grpSpLocks/>
          </p:cNvGrpSpPr>
          <p:nvPr/>
        </p:nvGrpSpPr>
        <p:grpSpPr bwMode="auto">
          <a:xfrm>
            <a:off x="6659563" y="1484313"/>
            <a:ext cx="2249487" cy="1611312"/>
            <a:chOff x="0" y="0"/>
            <a:chExt cx="3542" cy="2536"/>
          </a:xfrm>
        </p:grpSpPr>
        <p:pic>
          <p:nvPicPr>
            <p:cNvPr id="24602" name="Picture 5" descr="1b9b8f60_55d8_4de8_8292_449409154d08"/>
            <p:cNvPicPr>
              <a:picLocks noChangeAspect="1" noChangeArrowheads="1"/>
            </p:cNvPicPr>
            <p:nvPr/>
          </p:nvPicPr>
          <p:blipFill>
            <a:blip r:embed="rId3"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p:spPr>
        </p:pic>
        <p:sp>
          <p:nvSpPr>
            <p:cNvPr id="20486" name="Text Box 6"/>
            <p:cNvSpPr txBox="1">
              <a:spLocks noChangeArrowheads="1"/>
            </p:cNvSpPr>
            <p:nvPr/>
          </p:nvSpPr>
          <p:spPr bwMode="auto">
            <a:xfrm rot="21480000">
              <a:off x="165" y="395"/>
              <a:ext cx="2607" cy="720"/>
            </a:xfrm>
            <a:prstGeom prst="rect">
              <a:avLst/>
            </a:prstGeom>
            <a:noFill/>
            <a:ln w="9525">
              <a:noFill/>
              <a:miter lim="800000"/>
              <a:headEnd/>
              <a:tailEnd/>
            </a:ln>
            <a:effectLst/>
          </p:spPr>
          <p:txBody>
            <a:bodyPr>
              <a:spAutoFit/>
            </a:bodyPr>
            <a:lstStyle/>
            <a:p>
              <a:pPr>
                <a:defRPr/>
              </a:pPr>
              <a:r>
                <a:rPr lang="zh-CN" altLang="en-US" sz="2400">
                  <a:solidFill>
                    <a:srgbClr val="F02AD8"/>
                  </a:solidFill>
                  <a:latin typeface="Arial" pitchFamily="34" charset="0"/>
                </a:rPr>
                <a:t>资料卡</a:t>
              </a:r>
              <a:endParaRPr lang="zh-CN" altLang="en-US" sz="2400">
                <a:solidFill>
                  <a:srgbClr val="F02AD8"/>
                </a:solidFill>
                <a:effectLst>
                  <a:outerShdw blurRad="38100" dist="38100" dir="2700000" algn="tl">
                    <a:srgbClr val="C0C0C0"/>
                  </a:outerShdw>
                </a:effectLst>
              </a:endParaRPr>
            </a:p>
          </p:txBody>
        </p:sp>
      </p:grpSp>
      <p:sp>
        <p:nvSpPr>
          <p:cNvPr id="20487" name="Text Box 7" descr="金融10"/>
          <p:cNvSpPr txBox="1">
            <a:spLocks noChangeArrowheads="1"/>
          </p:cNvSpPr>
          <p:nvPr/>
        </p:nvSpPr>
        <p:spPr bwMode="auto">
          <a:xfrm>
            <a:off x="1403350" y="2205038"/>
            <a:ext cx="5616575" cy="3387725"/>
          </a:xfrm>
          <a:prstGeom prst="rect">
            <a:avLst/>
          </a:prstGeom>
          <a:noFill/>
          <a:ln w="9525">
            <a:noFill/>
            <a:miter lim="800000"/>
            <a:headEnd/>
            <a:tailEnd/>
          </a:ln>
          <a:effectLst/>
        </p:spPr>
        <p:txBody>
          <a:bodyPr>
            <a:spAutoFit/>
          </a:bodyPr>
          <a:lstStyle/>
          <a:p>
            <a:pPr>
              <a:defRPr/>
            </a:pPr>
            <a:r>
              <a:rPr lang="zh-CN" altLang="en-US" sz="1800">
                <a:effectLst>
                  <a:outerShdw blurRad="38100" dist="38100" dir="2700000" algn="tl">
                    <a:srgbClr val="C0C0C0"/>
                  </a:outerShdw>
                </a:effectLst>
              </a:rPr>
              <a:t>        统计报表的资料来源于基层单位的原始记录和统计台账。原始记录是基层单位通过各种表格、票据、单证、卡片等形式，对生产经营活动所作的最初记载，如发票、材料入库单、产品出库单、固定资产卡片等。统计台账是基层单位根据填报统计报表和经营管理的需要，按时间顺序分门别类地登记原始记录的一种表册，它是原始记录到统计报表的中间环节，如产品产量台账、原材料领用台账等。</a:t>
            </a:r>
          </a:p>
          <a:p>
            <a:pPr>
              <a:defRPr/>
            </a:pPr>
            <a:r>
              <a:rPr lang="zh-CN" altLang="en-US" sz="1800">
                <a:effectLst>
                  <a:outerShdw blurRad="38100" dist="38100" dir="2700000" algn="tl">
                    <a:srgbClr val="C0C0C0"/>
                  </a:outerShdw>
                </a:effectLst>
              </a:rPr>
              <a:t>        填表说明是为了准确、及时、全面、系统地填报统计报表而对相关事项作出的统一规定，包括对报表的填报范围、分组体系、指标解释、分类目录、报送日期、报送方式等所作的具体说明。</a:t>
            </a:r>
          </a:p>
        </p:txBody>
      </p:sp>
      <p:grpSp>
        <p:nvGrpSpPr>
          <p:cNvPr id="24581" name="Group 8"/>
          <p:cNvGrpSpPr>
            <a:grpSpLocks/>
          </p:cNvGrpSpPr>
          <p:nvPr/>
        </p:nvGrpSpPr>
        <p:grpSpPr bwMode="auto">
          <a:xfrm>
            <a:off x="0" y="981075"/>
            <a:ext cx="1763713" cy="1800225"/>
            <a:chOff x="0" y="0"/>
            <a:chExt cx="1200" cy="1248"/>
          </a:xfrm>
        </p:grpSpPr>
        <p:sp>
          <p:nvSpPr>
            <p:cNvPr id="24584"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4585"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pic>
          <p:nvPicPr>
            <p:cNvPr id="24586" name="Picture 25" descr="circuler_1"/>
            <p:cNvPicPr>
              <a:picLocks noChangeAspect="1" noChangeArrowheads="1"/>
            </p:cNvPicPr>
            <p:nvPr/>
          </p:nvPicPr>
          <p:blipFill>
            <a:blip r:embed="rId4" cstate="print"/>
            <a:srcRect/>
            <a:stretch>
              <a:fillRect/>
            </a:stretch>
          </p:blipFill>
          <p:spPr bwMode="auto">
            <a:xfrm>
              <a:off x="90" y="98"/>
              <a:ext cx="1024" cy="1049"/>
            </a:xfrm>
            <a:prstGeom prst="rect">
              <a:avLst/>
            </a:prstGeom>
            <a:noFill/>
            <a:ln w="9525">
              <a:noFill/>
              <a:miter lim="800000"/>
              <a:headEnd/>
              <a:tailEnd/>
            </a:ln>
          </p:spPr>
        </p:pic>
        <p:grpSp>
          <p:nvGrpSpPr>
            <p:cNvPr id="24587" name="Group 12"/>
            <p:cNvGrpSpPr>
              <a:grpSpLocks/>
            </p:cNvGrpSpPr>
            <p:nvPr/>
          </p:nvGrpSpPr>
          <p:grpSpPr bwMode="auto">
            <a:xfrm>
              <a:off x="89" y="100"/>
              <a:ext cx="1019" cy="1050"/>
              <a:chOff x="0" y="0"/>
              <a:chExt cx="1402080" cy="1444752"/>
            </a:xfrm>
          </p:grpSpPr>
          <p:pic>
            <p:nvPicPr>
              <p:cNvPr id="24600" name="Oval 26"/>
              <p:cNvPicPr>
                <a:picLocks noChangeArrowheads="1"/>
              </p:cNvPicPr>
              <p:nvPr/>
            </p:nvPicPr>
            <p:blipFill>
              <a:blip r:embed="rId5" cstate="print"/>
              <a:srcRect/>
              <a:stretch>
                <a:fillRect/>
              </a:stretch>
            </p:blipFill>
            <p:spPr bwMode="auto">
              <a:xfrm>
                <a:off x="0" y="0"/>
                <a:ext cx="1402080" cy="1444752"/>
              </a:xfrm>
              <a:prstGeom prst="rect">
                <a:avLst/>
              </a:prstGeom>
              <a:noFill/>
              <a:ln w="9525">
                <a:noFill/>
                <a:miter lim="800000"/>
                <a:headEnd/>
                <a:tailEnd/>
              </a:ln>
            </p:spPr>
          </p:pic>
          <p:sp>
            <p:nvSpPr>
              <p:cNvPr id="24601" name="Text Box 14"/>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20495" name="Freeform 27"/>
            <p:cNvSpPr>
              <a:spLocks/>
            </p:cNvSpPr>
            <p:nvPr/>
          </p:nvSpPr>
          <p:spPr bwMode="auto">
            <a:xfrm>
              <a:off x="195" y="119"/>
              <a:ext cx="796" cy="366"/>
            </a:xfrm>
            <a:custGeom>
              <a:avLst/>
              <a:gdLst>
                <a:gd name="T0" fmla="*/ 0 w 1321"/>
                <a:gd name="T1" fmla="*/ 0 h 712"/>
                <a:gd name="T2" fmla="*/ 1321 w 1321"/>
                <a:gd name="T3" fmla="*/ 712 h 712"/>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Lst>
              <a:rect l="T0" t="T1" r="T2" b="T3"/>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w="9525">
              <a:noFill/>
              <a:round/>
              <a:headEnd/>
              <a:tailEnd/>
            </a:ln>
          </p:spPr>
          <p:txBody>
            <a:bodyPr/>
            <a:lstStyle/>
            <a:p>
              <a:pPr>
                <a:defRPr/>
              </a:pPr>
              <a:endParaRPr lang="zh-CN" altLang="en-US">
                <a:effectLst>
                  <a:outerShdw blurRad="38100" dist="38100" dir="2700000" algn="tl">
                    <a:srgbClr val="000000">
                      <a:alpha val="43137"/>
                    </a:srgbClr>
                  </a:outerShdw>
                </a:effectLst>
              </a:endParaRPr>
            </a:p>
          </p:txBody>
        </p:sp>
        <p:grpSp>
          <p:nvGrpSpPr>
            <p:cNvPr id="24589" name="Group 16"/>
            <p:cNvGrpSpPr>
              <a:grpSpLocks/>
            </p:cNvGrpSpPr>
            <p:nvPr/>
          </p:nvGrpSpPr>
          <p:grpSpPr bwMode="auto">
            <a:xfrm rot="-1297425" flipH="1" flipV="1">
              <a:off x="168" y="919"/>
              <a:ext cx="888" cy="223"/>
              <a:chOff x="0" y="0"/>
              <a:chExt cx="893" cy="246"/>
            </a:xfrm>
          </p:grpSpPr>
          <p:grpSp>
            <p:nvGrpSpPr>
              <p:cNvPr id="24590" name="Group 17"/>
              <p:cNvGrpSpPr>
                <a:grpSpLocks/>
              </p:cNvGrpSpPr>
              <p:nvPr/>
            </p:nvGrpSpPr>
            <p:grpSpPr bwMode="auto">
              <a:xfrm>
                <a:off x="0" y="0"/>
                <a:ext cx="743" cy="185"/>
                <a:chOff x="0" y="0"/>
                <a:chExt cx="1118" cy="279"/>
              </a:xfrm>
            </p:grpSpPr>
            <p:sp>
              <p:nvSpPr>
                <p:cNvPr id="24596" name="AutoShape 30"/>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4597" name="AutoShape 31"/>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4598" name="AutoShape 32"/>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4599" name="AutoShape 33"/>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4591" name="Group 22"/>
              <p:cNvGrpSpPr>
                <a:grpSpLocks/>
              </p:cNvGrpSpPr>
              <p:nvPr/>
            </p:nvGrpSpPr>
            <p:grpSpPr bwMode="auto">
              <a:xfrm rot="1353540">
                <a:off x="150" y="60"/>
                <a:ext cx="743" cy="186"/>
                <a:chOff x="0" y="0"/>
                <a:chExt cx="1118" cy="279"/>
              </a:xfrm>
            </p:grpSpPr>
            <p:sp>
              <p:nvSpPr>
                <p:cNvPr id="24592" name="AutoShape 35"/>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4593" name="AutoShape 36"/>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4594" name="AutoShape 37"/>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4595" name="AutoShape 38"/>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grpSp>
      <p:sp>
        <p:nvSpPr>
          <p:cNvPr id="20507" name="Text Box 27" descr="金融10"/>
          <p:cNvSpPr txBox="1">
            <a:spLocks noChangeArrowheads="1"/>
          </p:cNvSpPr>
          <p:nvPr/>
        </p:nvSpPr>
        <p:spPr bwMode="auto">
          <a:xfrm>
            <a:off x="250825" y="1196975"/>
            <a:ext cx="1225550" cy="1311275"/>
          </a:xfrm>
          <a:prstGeom prst="rect">
            <a:avLst/>
          </a:prstGeom>
          <a:noFill/>
          <a:ln w="9525">
            <a:noFill/>
            <a:miter lim="800000"/>
            <a:headEnd/>
            <a:tailEnd/>
          </a:ln>
          <a:effectLst/>
        </p:spPr>
        <p:txBody>
          <a:bodyPr>
            <a:spAutoFit/>
          </a:bodyPr>
          <a:lstStyle/>
          <a:p>
            <a:pPr>
              <a:spcBef>
                <a:spcPct val="50000"/>
              </a:spcBef>
              <a:defRPr/>
            </a:pPr>
            <a:r>
              <a:rPr lang="zh-CN" altLang="en-US">
                <a:effectLst>
                  <a:outerShdw blurRad="38100" dist="38100" dir="2700000" algn="tl">
                    <a:srgbClr val="C0C0C0"/>
                  </a:outerShdw>
                </a:effectLst>
              </a:rPr>
              <a:t>统计报表的资料来源和报表说明</a:t>
            </a:r>
          </a:p>
        </p:txBody>
      </p:sp>
      <p:sp>
        <p:nvSpPr>
          <p:cNvPr id="24583" name="Text Box 3"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统计数据</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dissolve">
                                      <p:cBhvr>
                                        <p:cTn id="7" dur="1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AutoShape 14"/>
          <p:cNvSpPr>
            <a:spLocks noChangeArrowheads="1"/>
          </p:cNvSpPr>
          <p:nvPr/>
        </p:nvSpPr>
        <p:spPr bwMode="auto">
          <a:xfrm>
            <a:off x="395288" y="1773238"/>
            <a:ext cx="7993062" cy="3240087"/>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grpSp>
        <p:nvGrpSpPr>
          <p:cNvPr id="2" name="Group 4"/>
          <p:cNvGrpSpPr>
            <a:grpSpLocks/>
          </p:cNvGrpSpPr>
          <p:nvPr/>
        </p:nvGrpSpPr>
        <p:grpSpPr bwMode="auto">
          <a:xfrm>
            <a:off x="323850" y="1773238"/>
            <a:ext cx="1651000" cy="1717675"/>
            <a:chOff x="0" y="0"/>
            <a:chExt cx="1200" cy="1248"/>
          </a:xfrm>
        </p:grpSpPr>
        <p:sp>
          <p:nvSpPr>
            <p:cNvPr id="25607"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5608"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pic>
          <p:nvPicPr>
            <p:cNvPr id="25609"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25610" name="Group 8"/>
            <p:cNvGrpSpPr>
              <a:grpSpLocks/>
            </p:cNvGrpSpPr>
            <p:nvPr/>
          </p:nvGrpSpPr>
          <p:grpSpPr bwMode="auto">
            <a:xfrm>
              <a:off x="89" y="100"/>
              <a:ext cx="1019" cy="1050"/>
              <a:chOff x="0" y="0"/>
              <a:chExt cx="1402080" cy="1444752"/>
            </a:xfrm>
          </p:grpSpPr>
          <p:pic>
            <p:nvPicPr>
              <p:cNvPr id="25623"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25624" name="Text Box 10"/>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21515" name="Freeform 27"/>
            <p:cNvSpPr>
              <a:spLocks/>
            </p:cNvSpPr>
            <p:nvPr/>
          </p:nvSpPr>
          <p:spPr bwMode="auto">
            <a:xfrm>
              <a:off x="195" y="119"/>
              <a:ext cx="798" cy="366"/>
            </a:xfrm>
            <a:custGeom>
              <a:avLst/>
              <a:gdLst>
                <a:gd name="T0" fmla="*/ 0 w 1321"/>
                <a:gd name="T1" fmla="*/ 0 h 712"/>
                <a:gd name="T2" fmla="*/ 1321 w 1321"/>
                <a:gd name="T3" fmla="*/ 712 h 712"/>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Lst>
              <a:rect l="T0" t="T1" r="T2" b="T3"/>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w="9525">
              <a:noFill/>
              <a:round/>
              <a:headEnd/>
              <a:tailEnd/>
            </a:ln>
          </p:spPr>
          <p:txBody>
            <a:bodyPr/>
            <a:lstStyle/>
            <a:p>
              <a:pPr>
                <a:defRPr/>
              </a:pPr>
              <a:endParaRPr lang="zh-CN" altLang="en-US">
                <a:effectLst>
                  <a:outerShdw blurRad="38100" dist="38100" dir="2700000" algn="tl">
                    <a:srgbClr val="000000">
                      <a:alpha val="43137"/>
                    </a:srgbClr>
                  </a:outerShdw>
                </a:effectLst>
              </a:endParaRPr>
            </a:p>
          </p:txBody>
        </p:sp>
        <p:grpSp>
          <p:nvGrpSpPr>
            <p:cNvPr id="25612" name="Group 12"/>
            <p:cNvGrpSpPr>
              <a:grpSpLocks/>
            </p:cNvGrpSpPr>
            <p:nvPr/>
          </p:nvGrpSpPr>
          <p:grpSpPr bwMode="auto">
            <a:xfrm rot="-1297425" flipH="1" flipV="1">
              <a:off x="168" y="919"/>
              <a:ext cx="888" cy="223"/>
              <a:chOff x="0" y="0"/>
              <a:chExt cx="893" cy="246"/>
            </a:xfrm>
          </p:grpSpPr>
          <p:grpSp>
            <p:nvGrpSpPr>
              <p:cNvPr id="25613" name="Group 13"/>
              <p:cNvGrpSpPr>
                <a:grpSpLocks/>
              </p:cNvGrpSpPr>
              <p:nvPr/>
            </p:nvGrpSpPr>
            <p:grpSpPr bwMode="auto">
              <a:xfrm>
                <a:off x="0" y="0"/>
                <a:ext cx="743" cy="185"/>
                <a:chOff x="0" y="0"/>
                <a:chExt cx="1118" cy="279"/>
              </a:xfrm>
            </p:grpSpPr>
            <p:sp>
              <p:nvSpPr>
                <p:cNvPr id="25619" name="AutoShape 30"/>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20" name="AutoShape 31"/>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21" name="AutoShape 32"/>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22" name="AutoShape 33"/>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5614" name="Group 18"/>
              <p:cNvGrpSpPr>
                <a:grpSpLocks/>
              </p:cNvGrpSpPr>
              <p:nvPr/>
            </p:nvGrpSpPr>
            <p:grpSpPr bwMode="auto">
              <a:xfrm rot="1353540">
                <a:off x="150" y="60"/>
                <a:ext cx="743" cy="186"/>
                <a:chOff x="0" y="0"/>
                <a:chExt cx="1118" cy="279"/>
              </a:xfrm>
            </p:grpSpPr>
            <p:sp>
              <p:nvSpPr>
                <p:cNvPr id="25615" name="AutoShape 35"/>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16" name="AutoShape 36"/>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17" name="AutoShape 37"/>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5618" name="AutoShape 38"/>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grpSp>
      <p:sp>
        <p:nvSpPr>
          <p:cNvPr id="21527" name="Text Box 23" descr="金融10"/>
          <p:cNvSpPr txBox="1">
            <a:spLocks noChangeArrowheads="1"/>
          </p:cNvSpPr>
          <p:nvPr/>
        </p:nvSpPr>
        <p:spPr bwMode="auto">
          <a:xfrm>
            <a:off x="611188" y="2133600"/>
            <a:ext cx="1079500" cy="854075"/>
          </a:xfrm>
          <a:prstGeom prst="rect">
            <a:avLst/>
          </a:prstGeom>
          <a:noFill/>
          <a:ln w="9525">
            <a:noFill/>
            <a:miter lim="800000"/>
            <a:headEnd/>
            <a:tailEnd/>
          </a:ln>
          <a:effectLst/>
        </p:spPr>
        <p:txBody>
          <a:bodyPr>
            <a:spAutoFit/>
          </a:bodyPr>
          <a:lstStyle/>
          <a:p>
            <a:pPr>
              <a:spcBef>
                <a:spcPct val="50000"/>
              </a:spcBef>
              <a:defRPr/>
            </a:pPr>
            <a:r>
              <a:rPr lang="en-US">
                <a:effectLst>
                  <a:outerShdw blurRad="38100" dist="38100" dir="2700000" algn="tl">
                    <a:srgbClr val="C0C0C0"/>
                  </a:outerShdw>
                </a:effectLst>
              </a:rPr>
              <a:t>4.</a:t>
            </a:r>
            <a:r>
              <a:rPr lang="zh-CN" altLang="en-US">
                <a:effectLst>
                  <a:outerShdw blurRad="38100" dist="38100" dir="2700000" algn="tl">
                    <a:srgbClr val="C0C0C0"/>
                  </a:outerShdw>
                </a:effectLst>
              </a:rPr>
              <a:t>重点</a:t>
            </a:r>
          </a:p>
          <a:p>
            <a:pPr>
              <a:spcBef>
                <a:spcPct val="50000"/>
              </a:spcBef>
              <a:defRPr/>
            </a:pPr>
            <a:r>
              <a:rPr lang="zh-CN" altLang="en-US">
                <a:effectLst>
                  <a:outerShdw blurRad="38100" dist="38100" dir="2700000" algn="tl">
                    <a:srgbClr val="C0C0C0"/>
                  </a:outerShdw>
                </a:effectLst>
              </a:rPr>
              <a:t>  调查 </a:t>
            </a:r>
          </a:p>
        </p:txBody>
      </p:sp>
      <p:sp>
        <p:nvSpPr>
          <p:cNvPr id="21528" name="Text Box 24" descr="金融10"/>
          <p:cNvSpPr txBox="1">
            <a:spLocks noChangeArrowheads="1"/>
          </p:cNvSpPr>
          <p:nvPr/>
        </p:nvSpPr>
        <p:spPr bwMode="auto">
          <a:xfrm>
            <a:off x="1908175" y="1844675"/>
            <a:ext cx="6192838" cy="2838450"/>
          </a:xfrm>
          <a:prstGeom prst="rect">
            <a:avLst/>
          </a:prstGeom>
          <a:noFill/>
          <a:ln w="9525">
            <a:noFill/>
            <a:miter lim="800000"/>
            <a:headEnd/>
            <a:tailEnd/>
          </a:ln>
          <a:effectLst/>
        </p:spPr>
        <p:txBody>
          <a:bodyPr>
            <a:spAutoFit/>
          </a:bodyPr>
          <a:lstStyle/>
          <a:p>
            <a:pPr>
              <a:defRPr/>
            </a:pPr>
            <a:r>
              <a:rPr lang="zh-CN" altLang="en-US" sz="1800">
                <a:effectLst>
                  <a:outerShdw blurRad="38100" dist="38100" dir="2700000" algn="tl">
                    <a:srgbClr val="C0C0C0"/>
                  </a:outerShdw>
                </a:effectLst>
              </a:rPr>
              <a:t>        重点调查是一种非全面调查，是在调查对象中选择一部分对全局具有决定性作用的重点单位进行调查。它适用于调查任务只要求掌握调查总体的基本情况，调查标志比较单一，调查标志表现在数量上集中于少数单位，而这些单位的标志值之和在总体中又占绝对优势的情况。</a:t>
            </a:r>
          </a:p>
          <a:p>
            <a:pPr>
              <a:defRPr/>
            </a:pPr>
            <a:r>
              <a:rPr lang="zh-CN" altLang="en-US" sz="1800">
                <a:effectLst>
                  <a:outerShdw blurRad="38100" dist="38100" dir="2700000" algn="tl">
                    <a:srgbClr val="C0C0C0"/>
                  </a:outerShdw>
                </a:effectLst>
              </a:rPr>
              <a:t>        重点调查的优点是投入少，能以较少的人力、物力获取调查对象的基本情况；速度快，相对于普查来说能节约大量时间。其组织方式有两种：一种是专门组织的一次性调查，另一种是利用定期统计报表经常性地对一些重点单位进行调查。</a:t>
            </a:r>
          </a:p>
        </p:txBody>
      </p:sp>
      <p:sp>
        <p:nvSpPr>
          <p:cNvPr id="25606" name="Text Box 3"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统计数据</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507"/>
                                        </p:tgtEl>
                                        <p:attrNameLst>
                                          <p:attrName>style.visibility</p:attrName>
                                        </p:attrNameLst>
                                      </p:cBhvr>
                                      <p:to>
                                        <p:strVal val="visible"/>
                                      </p:to>
                                    </p:set>
                                    <p:anim to="" calcmode="lin" valueType="num">
                                      <p:cBhvr>
                                        <p:cTn id="7" dur="1" fill="hold"/>
                                        <p:tgtEl>
                                          <p:spTgt spid="21507"/>
                                        </p:tgtEl>
                                      </p:cBhvr>
                                    </p:anim>
                                  </p:childTnLst>
                                </p:cTn>
                              </p:par>
                              <p:par>
                                <p:cTn id="8" presetID="24"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to="" calcmode="lin" valueType="num">
                                      <p:cBhvr>
                                        <p:cTn id="10" dur="1" fill="hold"/>
                                        <p:tgtEl>
                                          <p:spTgt spid="2"/>
                                        </p:tgtEl>
                                      </p:cBhvr>
                                    </p:anim>
                                  </p:childTnLst>
                                </p:cTn>
                              </p:par>
                              <p:par>
                                <p:cTn id="11" presetID="24" presetClass="entr" presetSubtype="0" fill="hold" grpId="0" nodeType="withEffect">
                                  <p:stCondLst>
                                    <p:cond delay="0"/>
                                  </p:stCondLst>
                                  <p:childTnLst>
                                    <p:set>
                                      <p:cBhvr>
                                        <p:cTn id="12" dur="1" fill="hold">
                                          <p:stCondLst>
                                            <p:cond delay="0"/>
                                          </p:stCondLst>
                                        </p:cTn>
                                        <p:tgtEl>
                                          <p:spTgt spid="21527"/>
                                        </p:tgtEl>
                                        <p:attrNameLst>
                                          <p:attrName>style.visibility</p:attrName>
                                        </p:attrNameLst>
                                      </p:cBhvr>
                                      <p:to>
                                        <p:strVal val="visible"/>
                                      </p:to>
                                    </p:set>
                                    <p:anim to="" calcmode="lin" valueType="num">
                                      <p:cBhvr>
                                        <p:cTn id="13" dur="1" fill="hold"/>
                                        <p:tgtEl>
                                          <p:spTgt spid="21527"/>
                                        </p:tgtEl>
                                      </p:cBhvr>
                                    </p:anim>
                                  </p:childTnLst>
                                </p:cTn>
                              </p:par>
                              <p:par>
                                <p:cTn id="14" presetID="24" presetClass="entr" presetSubtype="0" fill="hold" grpId="0" nodeType="withEffect">
                                  <p:stCondLst>
                                    <p:cond delay="0"/>
                                  </p:stCondLst>
                                  <p:childTnLst>
                                    <p:set>
                                      <p:cBhvr>
                                        <p:cTn id="15" dur="1" fill="hold">
                                          <p:stCondLst>
                                            <p:cond delay="0"/>
                                          </p:stCondLst>
                                        </p:cTn>
                                        <p:tgtEl>
                                          <p:spTgt spid="21528"/>
                                        </p:tgtEl>
                                        <p:attrNameLst>
                                          <p:attrName>style.visibility</p:attrName>
                                        </p:attrNameLst>
                                      </p:cBhvr>
                                      <p:to>
                                        <p:strVal val="visible"/>
                                      </p:to>
                                    </p:set>
                                    <p:anim to="" calcmode="lin" valueType="num">
                                      <p:cBhvr>
                                        <p:cTn id="16" dur="1" fill="hold"/>
                                        <p:tgtEl>
                                          <p:spTgt spid="2152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ldLvl="0" animBg="1" autoUpdateAnimBg="0"/>
      <p:bldP spid="21527" grpId="0" bldLvl="0" autoUpdateAnimBg="0"/>
      <p:bldP spid="21528"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14"/>
          <p:cNvSpPr>
            <a:spLocks noChangeArrowheads="1"/>
          </p:cNvSpPr>
          <p:nvPr/>
        </p:nvSpPr>
        <p:spPr bwMode="auto">
          <a:xfrm>
            <a:off x="611188" y="1916113"/>
            <a:ext cx="7848600" cy="3384550"/>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grpSp>
        <p:nvGrpSpPr>
          <p:cNvPr id="2" name="Group 3"/>
          <p:cNvGrpSpPr>
            <a:grpSpLocks/>
          </p:cNvGrpSpPr>
          <p:nvPr/>
        </p:nvGrpSpPr>
        <p:grpSpPr bwMode="auto">
          <a:xfrm>
            <a:off x="611188" y="1916113"/>
            <a:ext cx="1651000" cy="1717675"/>
            <a:chOff x="0" y="0"/>
            <a:chExt cx="1200" cy="1248"/>
          </a:xfrm>
        </p:grpSpPr>
        <p:sp>
          <p:nvSpPr>
            <p:cNvPr id="26631"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6632"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pic>
          <p:nvPicPr>
            <p:cNvPr id="26633"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26634" name="Group 7"/>
            <p:cNvGrpSpPr>
              <a:grpSpLocks/>
            </p:cNvGrpSpPr>
            <p:nvPr/>
          </p:nvGrpSpPr>
          <p:grpSpPr bwMode="auto">
            <a:xfrm>
              <a:off x="89" y="100"/>
              <a:ext cx="1019" cy="1050"/>
              <a:chOff x="0" y="0"/>
              <a:chExt cx="1402080" cy="1444752"/>
            </a:xfrm>
          </p:grpSpPr>
          <p:pic>
            <p:nvPicPr>
              <p:cNvPr id="26647"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26648"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22538" name="Freeform 27"/>
            <p:cNvSpPr>
              <a:spLocks/>
            </p:cNvSpPr>
            <p:nvPr/>
          </p:nvSpPr>
          <p:spPr bwMode="auto">
            <a:xfrm>
              <a:off x="195" y="119"/>
              <a:ext cx="798" cy="366"/>
            </a:xfrm>
            <a:custGeom>
              <a:avLst/>
              <a:gdLst>
                <a:gd name="T0" fmla="*/ 0 w 1321"/>
                <a:gd name="T1" fmla="*/ 0 h 712"/>
                <a:gd name="T2" fmla="*/ 1321 w 1321"/>
                <a:gd name="T3" fmla="*/ 712 h 712"/>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Lst>
              <a:rect l="T0" t="T1" r="T2" b="T3"/>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w="9525">
              <a:noFill/>
              <a:round/>
              <a:headEnd/>
              <a:tailEnd/>
            </a:ln>
          </p:spPr>
          <p:txBody>
            <a:bodyPr/>
            <a:lstStyle/>
            <a:p>
              <a:pPr>
                <a:defRPr/>
              </a:pPr>
              <a:endParaRPr lang="zh-CN" altLang="en-US">
                <a:effectLst>
                  <a:outerShdw blurRad="38100" dist="38100" dir="2700000" algn="tl">
                    <a:srgbClr val="000000">
                      <a:alpha val="43137"/>
                    </a:srgbClr>
                  </a:outerShdw>
                </a:effectLst>
              </a:endParaRPr>
            </a:p>
          </p:txBody>
        </p:sp>
        <p:grpSp>
          <p:nvGrpSpPr>
            <p:cNvPr id="26636" name="Group 11"/>
            <p:cNvGrpSpPr>
              <a:grpSpLocks/>
            </p:cNvGrpSpPr>
            <p:nvPr/>
          </p:nvGrpSpPr>
          <p:grpSpPr bwMode="auto">
            <a:xfrm rot="-1297425" flipH="1" flipV="1">
              <a:off x="168" y="919"/>
              <a:ext cx="888" cy="223"/>
              <a:chOff x="0" y="0"/>
              <a:chExt cx="893" cy="246"/>
            </a:xfrm>
          </p:grpSpPr>
          <p:grpSp>
            <p:nvGrpSpPr>
              <p:cNvPr id="26637" name="Group 12"/>
              <p:cNvGrpSpPr>
                <a:grpSpLocks/>
              </p:cNvGrpSpPr>
              <p:nvPr/>
            </p:nvGrpSpPr>
            <p:grpSpPr bwMode="auto">
              <a:xfrm>
                <a:off x="0" y="0"/>
                <a:ext cx="743" cy="185"/>
                <a:chOff x="0" y="0"/>
                <a:chExt cx="1118" cy="279"/>
              </a:xfrm>
            </p:grpSpPr>
            <p:sp>
              <p:nvSpPr>
                <p:cNvPr id="26643" name="AutoShape 30"/>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6644" name="AutoShape 31"/>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6645" name="AutoShape 32"/>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6646" name="AutoShape 33"/>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nvGrpSpPr>
              <p:cNvPr id="26638" name="Group 17"/>
              <p:cNvGrpSpPr>
                <a:grpSpLocks/>
              </p:cNvGrpSpPr>
              <p:nvPr/>
            </p:nvGrpSpPr>
            <p:grpSpPr bwMode="auto">
              <a:xfrm rot="1353540">
                <a:off x="150" y="60"/>
                <a:ext cx="743" cy="186"/>
                <a:chOff x="0" y="0"/>
                <a:chExt cx="1118" cy="279"/>
              </a:xfrm>
            </p:grpSpPr>
            <p:sp>
              <p:nvSpPr>
                <p:cNvPr id="26639" name="AutoShape 35"/>
                <p:cNvSpPr>
                  <a:spLocks noChangeArrowheads="1"/>
                </p:cNvSpPr>
                <p:nvPr/>
              </p:nvSpPr>
              <p:spPr bwMode="auto">
                <a:xfrm rot="5263130">
                  <a:off x="292"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6640" name="AutoShape 36"/>
                <p:cNvSpPr>
                  <a:spLocks noChangeArrowheads="1"/>
                </p:cNvSpPr>
                <p:nvPr/>
              </p:nvSpPr>
              <p:spPr bwMode="auto">
                <a:xfrm rot="6078281">
                  <a:off x="428"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6641" name="AutoShape 37"/>
                <p:cNvSpPr>
                  <a:spLocks noChangeArrowheads="1"/>
                </p:cNvSpPr>
                <p:nvPr/>
              </p:nvSpPr>
              <p:spPr bwMode="auto">
                <a:xfrm rot="6373927">
                  <a:off x="504"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6642" name="AutoShape 38"/>
                <p:cNvSpPr>
                  <a:spLocks noChangeArrowheads="1"/>
                </p:cNvSpPr>
                <p:nvPr/>
              </p:nvSpPr>
              <p:spPr bwMode="auto">
                <a:xfrm rot="6906312">
                  <a:off x="594"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grpSp>
      </p:grpSp>
      <p:sp>
        <p:nvSpPr>
          <p:cNvPr id="22551" name="Text Box 23" descr="金融10"/>
          <p:cNvSpPr txBox="1">
            <a:spLocks noChangeArrowheads="1"/>
          </p:cNvSpPr>
          <p:nvPr/>
        </p:nvSpPr>
        <p:spPr bwMode="auto">
          <a:xfrm>
            <a:off x="900113" y="2205038"/>
            <a:ext cx="1008062" cy="854075"/>
          </a:xfrm>
          <a:prstGeom prst="rect">
            <a:avLst/>
          </a:prstGeom>
          <a:noFill/>
          <a:ln w="9525">
            <a:noFill/>
            <a:miter lim="800000"/>
            <a:headEnd/>
            <a:tailEnd/>
          </a:ln>
          <a:effectLst/>
        </p:spPr>
        <p:txBody>
          <a:bodyPr>
            <a:spAutoFit/>
          </a:bodyPr>
          <a:lstStyle/>
          <a:p>
            <a:pPr>
              <a:spcBef>
                <a:spcPct val="50000"/>
              </a:spcBef>
              <a:defRPr/>
            </a:pPr>
            <a:r>
              <a:rPr lang="en-US">
                <a:effectLst>
                  <a:outerShdw blurRad="38100" dist="38100" dir="2700000" algn="tl">
                    <a:srgbClr val="C0C0C0"/>
                  </a:outerShdw>
                </a:effectLst>
              </a:rPr>
              <a:t>5.</a:t>
            </a:r>
            <a:r>
              <a:rPr lang="zh-CN" altLang="en-US">
                <a:effectLst>
                  <a:outerShdw blurRad="38100" dist="38100" dir="2700000" algn="tl">
                    <a:srgbClr val="C0C0C0"/>
                  </a:outerShdw>
                </a:effectLst>
              </a:rPr>
              <a:t>典型</a:t>
            </a:r>
          </a:p>
          <a:p>
            <a:pPr>
              <a:spcBef>
                <a:spcPct val="50000"/>
              </a:spcBef>
              <a:defRPr/>
            </a:pPr>
            <a:r>
              <a:rPr lang="zh-CN" altLang="en-US">
                <a:effectLst>
                  <a:outerShdw blurRad="38100" dist="38100" dir="2700000" algn="tl">
                    <a:srgbClr val="C0C0C0"/>
                  </a:outerShdw>
                </a:effectLst>
              </a:rPr>
              <a:t>   调查 </a:t>
            </a:r>
          </a:p>
        </p:txBody>
      </p:sp>
      <p:sp>
        <p:nvSpPr>
          <p:cNvPr id="22552" name="Text Box 24" descr="金融10"/>
          <p:cNvSpPr txBox="1">
            <a:spLocks noChangeArrowheads="1"/>
          </p:cNvSpPr>
          <p:nvPr/>
        </p:nvSpPr>
        <p:spPr bwMode="auto">
          <a:xfrm>
            <a:off x="2339975" y="2420938"/>
            <a:ext cx="5832475" cy="1739900"/>
          </a:xfrm>
          <a:prstGeom prst="rect">
            <a:avLst/>
          </a:prstGeom>
          <a:noFill/>
          <a:ln w="9525">
            <a:noFill/>
            <a:miter lim="800000"/>
            <a:headEnd/>
            <a:tailEnd/>
          </a:ln>
          <a:effectLst/>
        </p:spPr>
        <p:txBody>
          <a:bodyPr>
            <a:spAutoFit/>
          </a:bodyPr>
          <a:lstStyle/>
          <a:p>
            <a:pPr>
              <a:defRPr/>
            </a:pPr>
            <a:r>
              <a:rPr lang="zh-CN" altLang="en-US" sz="1800" dirty="0">
                <a:effectLst>
                  <a:outerShdw blurRad="38100" dist="38100" dir="2700000" algn="tl">
                    <a:srgbClr val="C0C0C0"/>
                  </a:outerShdw>
                </a:effectLst>
              </a:rPr>
              <a:t>        典型调查是指根据调查的目的和要求，在对研究对象进行全面分析的基础上，依靠研究人员的主观能力和经验，有意识地选择部分有代表性的单位进行调查。</a:t>
            </a:r>
          </a:p>
          <a:p>
            <a:pPr>
              <a:defRPr/>
            </a:pPr>
            <a:r>
              <a:rPr lang="zh-CN" altLang="en-US" sz="1800" dirty="0">
                <a:effectLst>
                  <a:outerShdw blurRad="38100" dist="38100" dir="2700000" algn="tl">
                    <a:srgbClr val="C0C0C0"/>
                  </a:outerShdw>
                </a:effectLst>
              </a:rPr>
              <a:t>        典型调查是一种非随机抽样，在选择调查单位时注重典型性，即选中的调查单位应是能够充分、集中地体现调查对象总体某些方面共性特征的单</a:t>
            </a:r>
            <a:r>
              <a:rPr lang="zh-CN" altLang="en-US" sz="1800" dirty="0" smtClean="0">
                <a:effectLst>
                  <a:outerShdw blurRad="38100" dist="38100" dir="2700000" algn="tl">
                    <a:srgbClr val="C0C0C0"/>
                  </a:outerShdw>
                </a:effectLst>
              </a:rPr>
              <a:t>位。</a:t>
            </a:r>
            <a:endParaRPr lang="zh-CN" altLang="en-US" sz="1800" dirty="0">
              <a:effectLst>
                <a:outerShdw blurRad="38100" dist="38100" dir="2700000" algn="tl">
                  <a:srgbClr val="C0C0C0"/>
                </a:outerShdw>
              </a:effectLst>
            </a:endParaRPr>
          </a:p>
        </p:txBody>
      </p:sp>
      <p:sp>
        <p:nvSpPr>
          <p:cNvPr id="26630" name="Text Box 3" descr="金融10"/>
          <p:cNvSpPr txBox="1">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spAutoFit/>
          </a:bodyPr>
          <a:lstStyle/>
          <a:p>
            <a:pPr>
              <a:spcBef>
                <a:spcPct val="50000"/>
              </a:spcBef>
            </a:pPr>
            <a:r>
              <a:rPr lang="zh-CN" altLang="en-US" smtClean="0">
                <a:latin typeface="黑体" pitchFamily="49" charset="-122"/>
              </a:rPr>
              <a:t>任务一   统计数据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 to="" calcmode="lin" valueType="num">
                                      <p:cBhvr>
                                        <p:cTn id="7" dur="1" fill="hold"/>
                                        <p:tgtEl>
                                          <p:spTgt spid="22530"/>
                                        </p:tgtEl>
                                      </p:cBhvr>
                                    </p:anim>
                                  </p:childTnLst>
                                </p:cTn>
                              </p:par>
                              <p:par>
                                <p:cTn id="8" presetID="24"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to="" calcmode="lin" valueType="num">
                                      <p:cBhvr>
                                        <p:cTn id="10" dur="1" fill="hold"/>
                                        <p:tgtEl>
                                          <p:spTgt spid="2"/>
                                        </p:tgtEl>
                                      </p:cBhvr>
                                    </p:anim>
                                  </p:childTnLst>
                                </p:cTn>
                              </p:par>
                              <p:par>
                                <p:cTn id="11" presetID="24" presetClass="entr" presetSubtype="0" fill="hold" grpId="0" nodeType="withEffect">
                                  <p:stCondLst>
                                    <p:cond delay="0"/>
                                  </p:stCondLst>
                                  <p:childTnLst>
                                    <p:set>
                                      <p:cBhvr>
                                        <p:cTn id="12" dur="1" fill="hold">
                                          <p:stCondLst>
                                            <p:cond delay="0"/>
                                          </p:stCondLst>
                                        </p:cTn>
                                        <p:tgtEl>
                                          <p:spTgt spid="22551"/>
                                        </p:tgtEl>
                                        <p:attrNameLst>
                                          <p:attrName>style.visibility</p:attrName>
                                        </p:attrNameLst>
                                      </p:cBhvr>
                                      <p:to>
                                        <p:strVal val="visible"/>
                                      </p:to>
                                    </p:set>
                                    <p:anim to="" calcmode="lin" valueType="num">
                                      <p:cBhvr>
                                        <p:cTn id="13" dur="1" fill="hold"/>
                                        <p:tgtEl>
                                          <p:spTgt spid="22551"/>
                                        </p:tgtEl>
                                      </p:cBhvr>
                                    </p:anim>
                                  </p:childTnLst>
                                </p:cTn>
                              </p:par>
                              <p:par>
                                <p:cTn id="14" presetID="24" presetClass="entr" presetSubtype="0" fill="hold" grpId="0" nodeType="withEffect">
                                  <p:stCondLst>
                                    <p:cond delay="0"/>
                                  </p:stCondLst>
                                  <p:childTnLst>
                                    <p:set>
                                      <p:cBhvr>
                                        <p:cTn id="15" dur="1" fill="hold">
                                          <p:stCondLst>
                                            <p:cond delay="0"/>
                                          </p:stCondLst>
                                        </p:cTn>
                                        <p:tgtEl>
                                          <p:spTgt spid="22552"/>
                                        </p:tgtEl>
                                        <p:attrNameLst>
                                          <p:attrName>style.visibility</p:attrName>
                                        </p:attrNameLst>
                                      </p:cBhvr>
                                      <p:to>
                                        <p:strVal val="visible"/>
                                      </p:to>
                                    </p:set>
                                    <p:anim to="" calcmode="lin" valueType="num">
                                      <p:cBhvr>
                                        <p:cTn id="16" dur="1" fill="hold"/>
                                        <p:tgtEl>
                                          <p:spTgt spid="2255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ldLvl="0" animBg="1" autoUpdateAnimBg="0"/>
      <p:bldP spid="22551" grpId="0" bldLvl="0" autoUpdateAnimBg="0"/>
      <p:bldP spid="22552"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en-US" altLang="zh-CN" sz="1800" b="0">
                <a:solidFill>
                  <a:schemeClr val="tx1"/>
                </a:solidFill>
                <a:latin typeface="Arial" pitchFamily="34" charset="0"/>
                <a:ea typeface="宋体" pitchFamily="2" charset="-122"/>
              </a:rPr>
              <a:t>   </a:t>
            </a:r>
          </a:p>
          <a:p>
            <a:r>
              <a:rPr lang="en-US" altLang="zh-CN" sz="1800" b="0">
                <a:solidFill>
                  <a:schemeClr val="tx1"/>
                </a:solidFill>
                <a:latin typeface="Arial" pitchFamily="34" charset="0"/>
                <a:ea typeface="宋体" pitchFamily="2" charset="-122"/>
              </a:rPr>
              <a:t>   </a:t>
            </a:r>
          </a:p>
        </p:txBody>
      </p:sp>
      <p:sp>
        <p:nvSpPr>
          <p:cNvPr id="23555" name="AutoShape 3"/>
          <p:cNvSpPr>
            <a:spLocks noChangeArrowheads="1"/>
          </p:cNvSpPr>
          <p:nvPr/>
        </p:nvSpPr>
        <p:spPr bwMode="auto">
          <a:xfrm rot="-3626814">
            <a:off x="4768056" y="2686844"/>
            <a:ext cx="792163" cy="288925"/>
          </a:xfrm>
          <a:prstGeom prst="rightArrow">
            <a:avLst>
              <a:gd name="adj1" fmla="val 35167"/>
              <a:gd name="adj2" fmla="val 111029"/>
            </a:avLst>
          </a:prstGeom>
          <a:gradFill rotWithShape="1">
            <a:gsLst>
              <a:gs pos="0">
                <a:srgbClr val="000000">
                  <a:alpha val="0"/>
                </a:srgbClr>
              </a:gs>
              <a:gs pos="100000">
                <a:schemeClr val="tx2"/>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3556" name="AutoShape 4"/>
          <p:cNvSpPr>
            <a:spLocks noChangeArrowheads="1"/>
          </p:cNvSpPr>
          <p:nvPr/>
        </p:nvSpPr>
        <p:spPr bwMode="auto">
          <a:xfrm rot="3465783">
            <a:off x="4768057" y="4850606"/>
            <a:ext cx="792162" cy="288925"/>
          </a:xfrm>
          <a:prstGeom prst="rightArrow">
            <a:avLst>
              <a:gd name="adj1" fmla="val 35167"/>
              <a:gd name="adj2" fmla="val 111028"/>
            </a:avLst>
          </a:prstGeom>
          <a:gradFill rotWithShape="1">
            <a:gsLst>
              <a:gs pos="0">
                <a:srgbClr val="000000">
                  <a:alpha val="0"/>
                </a:srgbClr>
              </a:gs>
              <a:gs pos="100000">
                <a:schemeClr val="tx2"/>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3557" name="AutoShape 5"/>
          <p:cNvSpPr>
            <a:spLocks noChangeArrowheads="1"/>
          </p:cNvSpPr>
          <p:nvPr/>
        </p:nvSpPr>
        <p:spPr bwMode="auto">
          <a:xfrm rot="-7230978">
            <a:off x="3548856" y="2763044"/>
            <a:ext cx="792163" cy="288925"/>
          </a:xfrm>
          <a:prstGeom prst="rightArrow">
            <a:avLst>
              <a:gd name="adj1" fmla="val 35167"/>
              <a:gd name="adj2" fmla="val 111029"/>
            </a:avLst>
          </a:prstGeom>
          <a:gradFill rotWithShape="1">
            <a:gsLst>
              <a:gs pos="0">
                <a:srgbClr val="000000">
                  <a:alpha val="0"/>
                </a:srgbClr>
              </a:gs>
              <a:gs pos="100000">
                <a:schemeClr val="tx2"/>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3558" name="AutoShape 6"/>
          <p:cNvSpPr>
            <a:spLocks noChangeArrowheads="1"/>
          </p:cNvSpPr>
          <p:nvPr/>
        </p:nvSpPr>
        <p:spPr bwMode="auto">
          <a:xfrm rot="7535209">
            <a:off x="3510756" y="4817269"/>
            <a:ext cx="792163" cy="288925"/>
          </a:xfrm>
          <a:prstGeom prst="rightArrow">
            <a:avLst>
              <a:gd name="adj1" fmla="val 35167"/>
              <a:gd name="adj2" fmla="val 111029"/>
            </a:avLst>
          </a:prstGeom>
          <a:gradFill rotWithShape="1">
            <a:gsLst>
              <a:gs pos="0">
                <a:srgbClr val="000000">
                  <a:alpha val="0"/>
                </a:srgbClr>
              </a:gs>
              <a:gs pos="100000">
                <a:schemeClr val="tx2"/>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3559" name="AutoShape 7"/>
          <p:cNvSpPr>
            <a:spLocks noChangeArrowheads="1"/>
          </p:cNvSpPr>
          <p:nvPr/>
        </p:nvSpPr>
        <p:spPr bwMode="auto">
          <a:xfrm>
            <a:off x="5346700" y="3814763"/>
            <a:ext cx="792163" cy="288925"/>
          </a:xfrm>
          <a:prstGeom prst="rightArrow">
            <a:avLst>
              <a:gd name="adj1" fmla="val 35167"/>
              <a:gd name="adj2" fmla="val 111029"/>
            </a:avLst>
          </a:prstGeom>
          <a:gradFill rotWithShape="1">
            <a:gsLst>
              <a:gs pos="0">
                <a:srgbClr val="000000">
                  <a:alpha val="0"/>
                </a:srgbClr>
              </a:gs>
              <a:gs pos="100000">
                <a:schemeClr val="tx2"/>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3560" name="AutoShape 8"/>
          <p:cNvSpPr>
            <a:spLocks noChangeArrowheads="1"/>
          </p:cNvSpPr>
          <p:nvPr/>
        </p:nvSpPr>
        <p:spPr bwMode="auto">
          <a:xfrm rot="10800000">
            <a:off x="2936875" y="3808413"/>
            <a:ext cx="863600" cy="288925"/>
          </a:xfrm>
          <a:prstGeom prst="rightArrow">
            <a:avLst>
              <a:gd name="adj1" fmla="val 35167"/>
              <a:gd name="adj2" fmla="val 121041"/>
            </a:avLst>
          </a:prstGeom>
          <a:gradFill rotWithShape="1">
            <a:gsLst>
              <a:gs pos="0">
                <a:srgbClr val="000000">
                  <a:alpha val="0"/>
                </a:srgbClr>
              </a:gs>
              <a:gs pos="100000">
                <a:schemeClr val="tx2"/>
              </a:gs>
            </a:gsLst>
            <a:lin ang="0" scaled="1"/>
          </a:gradFill>
          <a:ln w="9525">
            <a:noFill/>
            <a:miter lim="800000"/>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23561" name="Oval 9"/>
          <p:cNvSpPr>
            <a:spLocks noChangeArrowheads="1"/>
          </p:cNvSpPr>
          <p:nvPr/>
        </p:nvSpPr>
        <p:spPr bwMode="auto">
          <a:xfrm>
            <a:off x="2682875" y="2046288"/>
            <a:ext cx="3743325" cy="3744912"/>
          </a:xfrm>
          <a:prstGeom prst="ellipse">
            <a:avLst/>
          </a:prstGeom>
          <a:noFill/>
          <a:ln w="38100">
            <a:solidFill>
              <a:srgbClr val="808080"/>
            </a:solid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nvGrpSpPr>
          <p:cNvPr id="2" name="Group 10"/>
          <p:cNvGrpSpPr>
            <a:grpSpLocks/>
          </p:cNvGrpSpPr>
          <p:nvPr/>
        </p:nvGrpSpPr>
        <p:grpSpPr bwMode="auto">
          <a:xfrm>
            <a:off x="3429000" y="2870200"/>
            <a:ext cx="2160588" cy="2160588"/>
            <a:chOff x="0" y="0"/>
            <a:chExt cx="1361" cy="1361"/>
          </a:xfrm>
        </p:grpSpPr>
        <p:sp>
          <p:nvSpPr>
            <p:cNvPr id="27710" name="Oval 11"/>
            <p:cNvSpPr>
              <a:spLocks noChangeArrowheads="1"/>
            </p:cNvSpPr>
            <p:nvPr/>
          </p:nvSpPr>
          <p:spPr bwMode="auto">
            <a:xfrm>
              <a:off x="0" y="0"/>
              <a:ext cx="1361" cy="1361"/>
            </a:xfrm>
            <a:prstGeom prst="ellipse">
              <a:avLst/>
            </a:prstGeom>
            <a:gradFill rotWithShape="1">
              <a:gsLst>
                <a:gs pos="0">
                  <a:srgbClr val="0099CC"/>
                </a:gs>
                <a:gs pos="50000">
                  <a:srgbClr val="93D4E9"/>
                </a:gs>
                <a:gs pos="100000">
                  <a:srgbClr val="0099CC"/>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7711" name="Oval 12"/>
            <p:cNvSpPr>
              <a:spLocks noChangeArrowheads="1"/>
            </p:cNvSpPr>
            <p:nvPr/>
          </p:nvSpPr>
          <p:spPr bwMode="auto">
            <a:xfrm>
              <a:off x="89" y="89"/>
              <a:ext cx="1183" cy="1183"/>
            </a:xfrm>
            <a:prstGeom prst="ellipse">
              <a:avLst/>
            </a:prstGeom>
            <a:gradFill rotWithShape="1">
              <a:gsLst>
                <a:gs pos="0">
                  <a:srgbClr val="0099CC"/>
                </a:gs>
                <a:gs pos="50000">
                  <a:srgbClr val="00536E"/>
                </a:gs>
                <a:gs pos="100000">
                  <a:srgbClr val="0099CC"/>
                </a:gs>
              </a:gsLst>
              <a:lin ang="27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7712" name="Oval 13"/>
            <p:cNvSpPr>
              <a:spLocks noChangeArrowheads="1"/>
            </p:cNvSpPr>
            <p:nvPr/>
          </p:nvSpPr>
          <p:spPr bwMode="auto">
            <a:xfrm>
              <a:off x="90" y="91"/>
              <a:ext cx="1183" cy="1183"/>
            </a:xfrm>
            <a:prstGeom prst="ellipse">
              <a:avLst/>
            </a:prstGeom>
            <a:gradFill rotWithShape="1">
              <a:gsLst>
                <a:gs pos="0">
                  <a:srgbClr val="006182"/>
                </a:gs>
                <a:gs pos="100000">
                  <a:srgbClr val="0099CC">
                    <a:alpha val="0"/>
                  </a:srgbClr>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7713" name="Oval 14"/>
            <p:cNvSpPr>
              <a:spLocks noChangeArrowheads="1"/>
            </p:cNvSpPr>
            <p:nvPr/>
          </p:nvSpPr>
          <p:spPr bwMode="auto">
            <a:xfrm>
              <a:off x="153" y="148"/>
              <a:ext cx="1065" cy="1065"/>
            </a:xfrm>
            <a:prstGeom prst="ellipse">
              <a:avLst/>
            </a:prstGeom>
            <a:solidFill>
              <a:srgbClr val="333333"/>
            </a:soli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nvGrpSpPr>
            <p:cNvPr id="27714" name="Group 15"/>
            <p:cNvGrpSpPr>
              <a:grpSpLocks/>
            </p:cNvGrpSpPr>
            <p:nvPr/>
          </p:nvGrpSpPr>
          <p:grpSpPr bwMode="auto">
            <a:xfrm>
              <a:off x="172" y="160"/>
              <a:ext cx="1031" cy="1031"/>
              <a:chOff x="0" y="0"/>
              <a:chExt cx="1252" cy="1252"/>
            </a:xfrm>
          </p:grpSpPr>
          <p:sp>
            <p:nvSpPr>
              <p:cNvPr id="27716" name="Oval 16"/>
              <p:cNvSpPr>
                <a:spLocks noChangeArrowheads="1"/>
              </p:cNvSpPr>
              <p:nvPr/>
            </p:nvSpPr>
            <p:spPr bwMode="auto">
              <a:xfrm>
                <a:off x="0" y="0"/>
                <a:ext cx="1252" cy="125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17" name="Oval 17"/>
              <p:cNvSpPr>
                <a:spLocks noChangeArrowheads="1"/>
              </p:cNvSpPr>
              <p:nvPr/>
            </p:nvSpPr>
            <p:spPr bwMode="auto">
              <a:xfrm>
                <a:off x="16" y="7"/>
                <a:ext cx="1222" cy="1221"/>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18" name="Oval 18"/>
              <p:cNvSpPr>
                <a:spLocks noChangeArrowheads="1"/>
              </p:cNvSpPr>
              <p:nvPr/>
            </p:nvSpPr>
            <p:spPr bwMode="auto">
              <a:xfrm>
                <a:off x="29" y="19"/>
                <a:ext cx="1162" cy="1141"/>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19" name="Oval 19"/>
              <p:cNvSpPr>
                <a:spLocks noChangeArrowheads="1"/>
              </p:cNvSpPr>
              <p:nvPr/>
            </p:nvSpPr>
            <p:spPr bwMode="auto">
              <a:xfrm>
                <a:off x="97" y="51"/>
                <a:ext cx="1033" cy="92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7715" name="Text Box 20"/>
            <p:cNvSpPr txBox="1">
              <a:spLocks noChangeArrowheads="1"/>
            </p:cNvSpPr>
            <p:nvPr/>
          </p:nvSpPr>
          <p:spPr bwMode="auto">
            <a:xfrm>
              <a:off x="447" y="541"/>
              <a:ext cx="489" cy="288"/>
            </a:xfrm>
            <a:prstGeom prst="rect">
              <a:avLst/>
            </a:prstGeom>
            <a:noFill/>
            <a:ln w="9525">
              <a:noFill/>
              <a:miter lim="800000"/>
              <a:headEnd/>
              <a:tailEnd/>
            </a:ln>
          </p:spPr>
          <p:txBody>
            <a:bodyPr wrap="none">
              <a:spAutoFit/>
            </a:bodyPr>
            <a:lstStyle/>
            <a:p>
              <a:pPr algn="ctr" eaLnBrk="0" hangingPunct="0"/>
              <a:r>
                <a:rPr lang="en-US" altLang="zh-CN" sz="2400" b="0">
                  <a:solidFill>
                    <a:srgbClr val="000000"/>
                  </a:solidFill>
                  <a:latin typeface="Arial" pitchFamily="34" charset="0"/>
                  <a:ea typeface="宋体" pitchFamily="2" charset="-122"/>
                </a:rPr>
                <a:t>Text</a:t>
              </a:r>
            </a:p>
          </p:txBody>
        </p:sp>
      </p:grpSp>
      <p:sp>
        <p:nvSpPr>
          <p:cNvPr id="23573" name="AutoShape 21"/>
          <p:cNvSpPr>
            <a:spLocks noChangeArrowheads="1"/>
          </p:cNvSpPr>
          <p:nvPr/>
        </p:nvSpPr>
        <p:spPr bwMode="auto">
          <a:xfrm>
            <a:off x="304800" y="3733800"/>
            <a:ext cx="2590800" cy="457200"/>
          </a:xfrm>
          <a:prstGeom prst="roundRect">
            <a:avLst>
              <a:gd name="adj" fmla="val 16667"/>
            </a:avLst>
          </a:prstGeom>
          <a:gradFill rotWithShape="1">
            <a:gsLst>
              <a:gs pos="0">
                <a:schemeClr val="accent2"/>
              </a:gs>
              <a:gs pos="100000">
                <a:srgbClr val="181847"/>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sz="1800" b="0">
                <a:solidFill>
                  <a:schemeClr val="tx1"/>
                </a:solidFill>
                <a:latin typeface="Arial" pitchFamily="34" charset="0"/>
                <a:ea typeface="宋体" pitchFamily="2" charset="-122"/>
              </a:rPr>
              <a:t>Add Your Text</a:t>
            </a:r>
          </a:p>
        </p:txBody>
      </p:sp>
      <p:sp>
        <p:nvSpPr>
          <p:cNvPr id="23574" name="AutoShape 22"/>
          <p:cNvSpPr>
            <a:spLocks noChangeArrowheads="1"/>
          </p:cNvSpPr>
          <p:nvPr/>
        </p:nvSpPr>
        <p:spPr bwMode="auto">
          <a:xfrm>
            <a:off x="990600" y="2133600"/>
            <a:ext cx="2590800" cy="457200"/>
          </a:xfrm>
          <a:prstGeom prst="roundRect">
            <a:avLst>
              <a:gd name="adj" fmla="val 16667"/>
            </a:avLst>
          </a:prstGeom>
          <a:gradFill rotWithShape="1">
            <a:gsLst>
              <a:gs pos="0">
                <a:schemeClr val="accent1"/>
              </a:gs>
              <a:gs pos="100000">
                <a:srgbClr val="576869"/>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sz="1800" b="0">
                <a:solidFill>
                  <a:schemeClr val="tx1"/>
                </a:solidFill>
                <a:latin typeface="Arial" pitchFamily="34" charset="0"/>
                <a:ea typeface="宋体" pitchFamily="2" charset="-122"/>
              </a:rPr>
              <a:t>Add Your Text</a:t>
            </a:r>
          </a:p>
        </p:txBody>
      </p:sp>
      <p:sp>
        <p:nvSpPr>
          <p:cNvPr id="23575" name="AutoShape 23"/>
          <p:cNvSpPr>
            <a:spLocks noChangeArrowheads="1"/>
          </p:cNvSpPr>
          <p:nvPr/>
        </p:nvSpPr>
        <p:spPr bwMode="auto">
          <a:xfrm>
            <a:off x="990600" y="5181600"/>
            <a:ext cx="2590800" cy="457200"/>
          </a:xfrm>
          <a:prstGeom prst="roundRect">
            <a:avLst>
              <a:gd name="adj" fmla="val 16667"/>
            </a:avLst>
          </a:prstGeom>
          <a:gradFill rotWithShape="1">
            <a:gsLst>
              <a:gs pos="0">
                <a:schemeClr val="hlink"/>
              </a:gs>
              <a:gs pos="100000">
                <a:srgbClr val="004747"/>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sz="1800" b="0">
                <a:solidFill>
                  <a:schemeClr val="tx1"/>
                </a:solidFill>
                <a:latin typeface="Arial" pitchFamily="34" charset="0"/>
                <a:ea typeface="宋体" pitchFamily="2" charset="-122"/>
              </a:rPr>
              <a:t>Add Your Text</a:t>
            </a:r>
          </a:p>
        </p:txBody>
      </p:sp>
      <p:sp>
        <p:nvSpPr>
          <p:cNvPr id="23576" name="AutoShape 24"/>
          <p:cNvSpPr>
            <a:spLocks noChangeArrowheads="1"/>
          </p:cNvSpPr>
          <p:nvPr/>
        </p:nvSpPr>
        <p:spPr bwMode="auto">
          <a:xfrm>
            <a:off x="6227763" y="3716338"/>
            <a:ext cx="2667000" cy="865187"/>
          </a:xfrm>
          <a:prstGeom prst="roundRect">
            <a:avLst>
              <a:gd name="adj" fmla="val 16667"/>
            </a:avLst>
          </a:prstGeom>
          <a:gradFill rotWithShape="1">
            <a:gsLst>
              <a:gs pos="0">
                <a:srgbClr val="181847"/>
              </a:gs>
              <a:gs pos="100000">
                <a:schemeClr val="accent2"/>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b="0"/>
              <a:t>5. </a:t>
            </a:r>
            <a:r>
              <a:rPr lang="zh-CN" altLang="en-US" b="0"/>
              <a:t>确定调查时间和</a:t>
            </a:r>
          </a:p>
          <a:p>
            <a:pPr algn="ctr" eaLnBrk="0" hangingPunct="0">
              <a:defRPr/>
            </a:pPr>
            <a:r>
              <a:rPr lang="zh-CN" altLang="en-US" b="0"/>
              <a:t>调查工作期限</a:t>
            </a:r>
            <a:endParaRPr lang="en-US" b="0"/>
          </a:p>
        </p:txBody>
      </p:sp>
      <p:sp>
        <p:nvSpPr>
          <p:cNvPr id="23577" name="AutoShape 25"/>
          <p:cNvSpPr>
            <a:spLocks noChangeArrowheads="1"/>
          </p:cNvSpPr>
          <p:nvPr/>
        </p:nvSpPr>
        <p:spPr bwMode="auto">
          <a:xfrm>
            <a:off x="5486400" y="2133600"/>
            <a:ext cx="3189288" cy="457200"/>
          </a:xfrm>
          <a:prstGeom prst="roundRect">
            <a:avLst>
              <a:gd name="adj" fmla="val 16667"/>
            </a:avLst>
          </a:prstGeom>
          <a:gradFill rotWithShape="1">
            <a:gsLst>
              <a:gs pos="0">
                <a:srgbClr val="576869"/>
              </a:gs>
              <a:gs pos="100000">
                <a:schemeClr val="accent1"/>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b="0"/>
              <a:t>4. </a:t>
            </a:r>
            <a:r>
              <a:rPr lang="zh-CN" altLang="en-US" b="0"/>
              <a:t>设计调查表或调查问卷</a:t>
            </a:r>
            <a:endParaRPr lang="en-US" b="0"/>
          </a:p>
        </p:txBody>
      </p:sp>
      <p:sp>
        <p:nvSpPr>
          <p:cNvPr id="23578" name="AutoShape 26"/>
          <p:cNvSpPr>
            <a:spLocks noChangeArrowheads="1"/>
          </p:cNvSpPr>
          <p:nvPr/>
        </p:nvSpPr>
        <p:spPr bwMode="auto">
          <a:xfrm>
            <a:off x="5580063" y="5229225"/>
            <a:ext cx="3076575" cy="457200"/>
          </a:xfrm>
          <a:prstGeom prst="roundRect">
            <a:avLst>
              <a:gd name="adj" fmla="val 16667"/>
            </a:avLst>
          </a:prstGeom>
          <a:gradFill rotWithShape="1">
            <a:gsLst>
              <a:gs pos="0">
                <a:srgbClr val="004747"/>
              </a:gs>
              <a:gs pos="100000">
                <a:schemeClr val="hlink"/>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b="0"/>
              <a:t>6. </a:t>
            </a:r>
            <a:r>
              <a:rPr lang="zh-CN" altLang="en-US" b="0"/>
              <a:t>制订调查的组织实施计划</a:t>
            </a:r>
            <a:endParaRPr lang="en-US" b="0"/>
          </a:p>
        </p:txBody>
      </p:sp>
      <p:sp>
        <p:nvSpPr>
          <p:cNvPr id="23579" name="AutoShape 22"/>
          <p:cNvSpPr>
            <a:spLocks noChangeArrowheads="1"/>
          </p:cNvSpPr>
          <p:nvPr/>
        </p:nvSpPr>
        <p:spPr bwMode="auto">
          <a:xfrm>
            <a:off x="990600" y="2133600"/>
            <a:ext cx="2590800" cy="457200"/>
          </a:xfrm>
          <a:prstGeom prst="roundRect">
            <a:avLst>
              <a:gd name="adj" fmla="val 16667"/>
            </a:avLst>
          </a:prstGeom>
          <a:gradFill rotWithShape="1">
            <a:gsLst>
              <a:gs pos="0">
                <a:schemeClr val="accent1"/>
              </a:gs>
              <a:gs pos="100000">
                <a:srgbClr val="576869"/>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sz="1800" b="0">
                <a:solidFill>
                  <a:schemeClr val="tx1"/>
                </a:solidFill>
                <a:latin typeface="Arial" pitchFamily="34" charset="0"/>
                <a:ea typeface="宋体" pitchFamily="2" charset="-122"/>
              </a:rPr>
              <a:t>Add Your Text</a:t>
            </a:r>
          </a:p>
        </p:txBody>
      </p:sp>
      <p:grpSp>
        <p:nvGrpSpPr>
          <p:cNvPr id="4" name="Group 28"/>
          <p:cNvGrpSpPr>
            <a:grpSpLocks/>
          </p:cNvGrpSpPr>
          <p:nvPr/>
        </p:nvGrpSpPr>
        <p:grpSpPr bwMode="auto">
          <a:xfrm>
            <a:off x="3429000" y="2895600"/>
            <a:ext cx="2160588" cy="2160588"/>
            <a:chOff x="0" y="0"/>
            <a:chExt cx="1361" cy="1361"/>
          </a:xfrm>
        </p:grpSpPr>
        <p:sp>
          <p:nvSpPr>
            <p:cNvPr id="27700" name="Oval 11"/>
            <p:cNvSpPr>
              <a:spLocks noChangeArrowheads="1"/>
            </p:cNvSpPr>
            <p:nvPr/>
          </p:nvSpPr>
          <p:spPr bwMode="auto">
            <a:xfrm>
              <a:off x="0" y="0"/>
              <a:ext cx="1361" cy="1361"/>
            </a:xfrm>
            <a:prstGeom prst="ellipse">
              <a:avLst/>
            </a:prstGeom>
            <a:gradFill rotWithShape="1">
              <a:gsLst>
                <a:gs pos="0">
                  <a:srgbClr val="0099CC"/>
                </a:gs>
                <a:gs pos="50000">
                  <a:srgbClr val="93D4E9"/>
                </a:gs>
                <a:gs pos="100000">
                  <a:srgbClr val="0099CC"/>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7701" name="Oval 12"/>
            <p:cNvSpPr>
              <a:spLocks noChangeArrowheads="1"/>
            </p:cNvSpPr>
            <p:nvPr/>
          </p:nvSpPr>
          <p:spPr bwMode="auto">
            <a:xfrm>
              <a:off x="89" y="89"/>
              <a:ext cx="1183" cy="1183"/>
            </a:xfrm>
            <a:prstGeom prst="ellipse">
              <a:avLst/>
            </a:prstGeom>
            <a:gradFill rotWithShape="1">
              <a:gsLst>
                <a:gs pos="0">
                  <a:srgbClr val="0099CC"/>
                </a:gs>
                <a:gs pos="50000">
                  <a:srgbClr val="00536E"/>
                </a:gs>
                <a:gs pos="100000">
                  <a:srgbClr val="0099CC"/>
                </a:gs>
              </a:gsLst>
              <a:lin ang="27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7702" name="Oval 13"/>
            <p:cNvSpPr>
              <a:spLocks noChangeArrowheads="1"/>
            </p:cNvSpPr>
            <p:nvPr/>
          </p:nvSpPr>
          <p:spPr bwMode="auto">
            <a:xfrm>
              <a:off x="90" y="91"/>
              <a:ext cx="1183" cy="1183"/>
            </a:xfrm>
            <a:prstGeom prst="ellipse">
              <a:avLst/>
            </a:prstGeom>
            <a:gradFill rotWithShape="1">
              <a:gsLst>
                <a:gs pos="0">
                  <a:srgbClr val="006182"/>
                </a:gs>
                <a:gs pos="100000">
                  <a:srgbClr val="0099CC">
                    <a:alpha val="0"/>
                  </a:srgbClr>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7703" name="Oval 14"/>
            <p:cNvSpPr>
              <a:spLocks noChangeArrowheads="1"/>
            </p:cNvSpPr>
            <p:nvPr/>
          </p:nvSpPr>
          <p:spPr bwMode="auto">
            <a:xfrm>
              <a:off x="153" y="148"/>
              <a:ext cx="1065" cy="1065"/>
            </a:xfrm>
            <a:prstGeom prst="ellipse">
              <a:avLst/>
            </a:prstGeom>
            <a:solidFill>
              <a:srgbClr val="333333"/>
            </a:soli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nvGrpSpPr>
            <p:cNvPr id="27704" name="Group 33"/>
            <p:cNvGrpSpPr>
              <a:grpSpLocks/>
            </p:cNvGrpSpPr>
            <p:nvPr/>
          </p:nvGrpSpPr>
          <p:grpSpPr bwMode="auto">
            <a:xfrm>
              <a:off x="172" y="160"/>
              <a:ext cx="1031" cy="1031"/>
              <a:chOff x="0" y="0"/>
              <a:chExt cx="1252" cy="1252"/>
            </a:xfrm>
          </p:grpSpPr>
          <p:sp>
            <p:nvSpPr>
              <p:cNvPr id="27706" name="Oval 16"/>
              <p:cNvSpPr>
                <a:spLocks noChangeArrowheads="1"/>
              </p:cNvSpPr>
              <p:nvPr/>
            </p:nvSpPr>
            <p:spPr bwMode="auto">
              <a:xfrm>
                <a:off x="0" y="0"/>
                <a:ext cx="1252" cy="125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07" name="Oval 17"/>
              <p:cNvSpPr>
                <a:spLocks noChangeArrowheads="1"/>
              </p:cNvSpPr>
              <p:nvPr/>
            </p:nvSpPr>
            <p:spPr bwMode="auto">
              <a:xfrm>
                <a:off x="16" y="7"/>
                <a:ext cx="1222" cy="1221"/>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08" name="Oval 18"/>
              <p:cNvSpPr>
                <a:spLocks noChangeArrowheads="1"/>
              </p:cNvSpPr>
              <p:nvPr/>
            </p:nvSpPr>
            <p:spPr bwMode="auto">
              <a:xfrm>
                <a:off x="29" y="19"/>
                <a:ext cx="1162" cy="1141"/>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709" name="Oval 19"/>
              <p:cNvSpPr>
                <a:spLocks noChangeArrowheads="1"/>
              </p:cNvSpPr>
              <p:nvPr/>
            </p:nvSpPr>
            <p:spPr bwMode="auto">
              <a:xfrm>
                <a:off x="97" y="51"/>
                <a:ext cx="1033" cy="92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7705" name="Text Box 20"/>
            <p:cNvSpPr txBox="1">
              <a:spLocks noChangeArrowheads="1"/>
            </p:cNvSpPr>
            <p:nvPr/>
          </p:nvSpPr>
          <p:spPr bwMode="auto">
            <a:xfrm>
              <a:off x="447" y="541"/>
              <a:ext cx="489" cy="288"/>
            </a:xfrm>
            <a:prstGeom prst="rect">
              <a:avLst/>
            </a:prstGeom>
            <a:noFill/>
            <a:ln w="9525">
              <a:noFill/>
              <a:miter lim="800000"/>
              <a:headEnd/>
              <a:tailEnd/>
            </a:ln>
          </p:spPr>
          <p:txBody>
            <a:bodyPr wrap="none">
              <a:spAutoFit/>
            </a:bodyPr>
            <a:lstStyle/>
            <a:p>
              <a:pPr algn="ctr" eaLnBrk="0" hangingPunct="0"/>
              <a:r>
                <a:rPr lang="en-US" altLang="zh-CN" sz="2400" b="0">
                  <a:solidFill>
                    <a:srgbClr val="000000"/>
                  </a:solidFill>
                  <a:latin typeface="Arial" pitchFamily="34" charset="0"/>
                  <a:ea typeface="宋体" pitchFamily="2" charset="-122"/>
                </a:rPr>
                <a:t>Text</a:t>
              </a:r>
            </a:p>
          </p:txBody>
        </p:sp>
      </p:grpSp>
      <p:sp>
        <p:nvSpPr>
          <p:cNvPr id="23591" name="AutoShape 21"/>
          <p:cNvSpPr>
            <a:spLocks noChangeArrowheads="1"/>
          </p:cNvSpPr>
          <p:nvPr/>
        </p:nvSpPr>
        <p:spPr bwMode="auto">
          <a:xfrm>
            <a:off x="304800" y="3759200"/>
            <a:ext cx="2590800" cy="457200"/>
          </a:xfrm>
          <a:prstGeom prst="roundRect">
            <a:avLst>
              <a:gd name="adj" fmla="val 16667"/>
            </a:avLst>
          </a:prstGeom>
          <a:gradFill rotWithShape="1">
            <a:gsLst>
              <a:gs pos="0">
                <a:schemeClr val="accent2"/>
              </a:gs>
              <a:gs pos="100000">
                <a:srgbClr val="181847"/>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sz="1800" b="0">
                <a:solidFill>
                  <a:schemeClr val="tx1"/>
                </a:solidFill>
                <a:latin typeface="Arial" pitchFamily="34" charset="0"/>
                <a:ea typeface="宋体" pitchFamily="2" charset="-122"/>
              </a:rPr>
              <a:t>Add Your Text</a:t>
            </a:r>
          </a:p>
        </p:txBody>
      </p:sp>
      <p:sp>
        <p:nvSpPr>
          <p:cNvPr id="23592" name="AutoShape 22"/>
          <p:cNvSpPr>
            <a:spLocks noChangeArrowheads="1"/>
          </p:cNvSpPr>
          <p:nvPr/>
        </p:nvSpPr>
        <p:spPr bwMode="auto">
          <a:xfrm>
            <a:off x="990600" y="2159000"/>
            <a:ext cx="2590800" cy="457200"/>
          </a:xfrm>
          <a:prstGeom prst="roundRect">
            <a:avLst>
              <a:gd name="adj" fmla="val 16667"/>
            </a:avLst>
          </a:prstGeom>
          <a:gradFill rotWithShape="1">
            <a:gsLst>
              <a:gs pos="0">
                <a:schemeClr val="accent1"/>
              </a:gs>
              <a:gs pos="100000">
                <a:srgbClr val="576869"/>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sz="1800" b="0">
                <a:solidFill>
                  <a:schemeClr val="tx1"/>
                </a:solidFill>
                <a:latin typeface="Arial" pitchFamily="34" charset="0"/>
                <a:ea typeface="宋体" pitchFamily="2" charset="-122"/>
              </a:rPr>
              <a:t>Add Your Text</a:t>
            </a:r>
          </a:p>
        </p:txBody>
      </p:sp>
      <p:sp>
        <p:nvSpPr>
          <p:cNvPr id="23593" name="AutoShape 23"/>
          <p:cNvSpPr>
            <a:spLocks noChangeArrowheads="1"/>
          </p:cNvSpPr>
          <p:nvPr/>
        </p:nvSpPr>
        <p:spPr bwMode="auto">
          <a:xfrm>
            <a:off x="990600" y="5181600"/>
            <a:ext cx="2590800" cy="457200"/>
          </a:xfrm>
          <a:prstGeom prst="roundRect">
            <a:avLst>
              <a:gd name="adj" fmla="val 16667"/>
            </a:avLst>
          </a:prstGeom>
          <a:gradFill rotWithShape="1">
            <a:gsLst>
              <a:gs pos="0">
                <a:schemeClr val="hlink"/>
              </a:gs>
              <a:gs pos="100000">
                <a:srgbClr val="004747"/>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sz="1800" b="0">
                <a:solidFill>
                  <a:schemeClr val="tx1"/>
                </a:solidFill>
                <a:latin typeface="Arial" pitchFamily="34" charset="0"/>
                <a:ea typeface="宋体" pitchFamily="2" charset="-122"/>
              </a:rPr>
              <a:t>Add Your Text</a:t>
            </a:r>
          </a:p>
        </p:txBody>
      </p:sp>
      <p:grpSp>
        <p:nvGrpSpPr>
          <p:cNvPr id="6" name="Group 42"/>
          <p:cNvGrpSpPr>
            <a:grpSpLocks/>
          </p:cNvGrpSpPr>
          <p:nvPr/>
        </p:nvGrpSpPr>
        <p:grpSpPr bwMode="auto">
          <a:xfrm>
            <a:off x="3429000" y="2895600"/>
            <a:ext cx="2160588" cy="2160588"/>
            <a:chOff x="0" y="0"/>
            <a:chExt cx="1361" cy="1361"/>
          </a:xfrm>
        </p:grpSpPr>
        <p:sp>
          <p:nvSpPr>
            <p:cNvPr id="27690" name="Oval 11"/>
            <p:cNvSpPr>
              <a:spLocks noChangeArrowheads="1"/>
            </p:cNvSpPr>
            <p:nvPr/>
          </p:nvSpPr>
          <p:spPr bwMode="auto">
            <a:xfrm>
              <a:off x="0" y="0"/>
              <a:ext cx="1361" cy="1361"/>
            </a:xfrm>
            <a:prstGeom prst="ellipse">
              <a:avLst/>
            </a:prstGeom>
            <a:gradFill rotWithShape="1">
              <a:gsLst>
                <a:gs pos="0">
                  <a:srgbClr val="0099CC"/>
                </a:gs>
                <a:gs pos="50000">
                  <a:srgbClr val="93D4E9"/>
                </a:gs>
                <a:gs pos="100000">
                  <a:srgbClr val="0099CC"/>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7691" name="Oval 12"/>
            <p:cNvSpPr>
              <a:spLocks noChangeArrowheads="1"/>
            </p:cNvSpPr>
            <p:nvPr/>
          </p:nvSpPr>
          <p:spPr bwMode="auto">
            <a:xfrm>
              <a:off x="89" y="89"/>
              <a:ext cx="1183" cy="1183"/>
            </a:xfrm>
            <a:prstGeom prst="ellipse">
              <a:avLst/>
            </a:prstGeom>
            <a:gradFill rotWithShape="1">
              <a:gsLst>
                <a:gs pos="0">
                  <a:srgbClr val="0099CC"/>
                </a:gs>
                <a:gs pos="50000">
                  <a:srgbClr val="00536E"/>
                </a:gs>
                <a:gs pos="100000">
                  <a:srgbClr val="0099CC"/>
                </a:gs>
              </a:gsLst>
              <a:lin ang="27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7692" name="Oval 13"/>
            <p:cNvSpPr>
              <a:spLocks noChangeArrowheads="1"/>
            </p:cNvSpPr>
            <p:nvPr/>
          </p:nvSpPr>
          <p:spPr bwMode="auto">
            <a:xfrm>
              <a:off x="90" y="91"/>
              <a:ext cx="1183" cy="1183"/>
            </a:xfrm>
            <a:prstGeom prst="ellipse">
              <a:avLst/>
            </a:prstGeom>
            <a:gradFill rotWithShape="1">
              <a:gsLst>
                <a:gs pos="0">
                  <a:srgbClr val="006182"/>
                </a:gs>
                <a:gs pos="100000">
                  <a:srgbClr val="0099CC">
                    <a:alpha val="0"/>
                  </a:srgbClr>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7693" name="Oval 14"/>
            <p:cNvSpPr>
              <a:spLocks noChangeArrowheads="1"/>
            </p:cNvSpPr>
            <p:nvPr/>
          </p:nvSpPr>
          <p:spPr bwMode="auto">
            <a:xfrm>
              <a:off x="153" y="148"/>
              <a:ext cx="1065" cy="1065"/>
            </a:xfrm>
            <a:prstGeom prst="ellipse">
              <a:avLst/>
            </a:prstGeom>
            <a:solidFill>
              <a:srgbClr val="333333"/>
            </a:soli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nvGrpSpPr>
            <p:cNvPr id="27694" name="Group 47"/>
            <p:cNvGrpSpPr>
              <a:grpSpLocks/>
            </p:cNvGrpSpPr>
            <p:nvPr/>
          </p:nvGrpSpPr>
          <p:grpSpPr bwMode="auto">
            <a:xfrm>
              <a:off x="172" y="160"/>
              <a:ext cx="1031" cy="1031"/>
              <a:chOff x="0" y="0"/>
              <a:chExt cx="1252" cy="1252"/>
            </a:xfrm>
          </p:grpSpPr>
          <p:sp>
            <p:nvSpPr>
              <p:cNvPr id="27696" name="Oval 16"/>
              <p:cNvSpPr>
                <a:spLocks noChangeArrowheads="1"/>
              </p:cNvSpPr>
              <p:nvPr/>
            </p:nvSpPr>
            <p:spPr bwMode="auto">
              <a:xfrm>
                <a:off x="0" y="0"/>
                <a:ext cx="1252" cy="125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7" name="Oval 17"/>
              <p:cNvSpPr>
                <a:spLocks noChangeArrowheads="1"/>
              </p:cNvSpPr>
              <p:nvPr/>
            </p:nvSpPr>
            <p:spPr bwMode="auto">
              <a:xfrm>
                <a:off x="16" y="7"/>
                <a:ext cx="1222" cy="1221"/>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8" name="Oval 18"/>
              <p:cNvSpPr>
                <a:spLocks noChangeArrowheads="1"/>
              </p:cNvSpPr>
              <p:nvPr/>
            </p:nvSpPr>
            <p:spPr bwMode="auto">
              <a:xfrm>
                <a:off x="29" y="19"/>
                <a:ext cx="1162" cy="1141"/>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99" name="Oval 19"/>
              <p:cNvSpPr>
                <a:spLocks noChangeArrowheads="1"/>
              </p:cNvSpPr>
              <p:nvPr/>
            </p:nvSpPr>
            <p:spPr bwMode="auto">
              <a:xfrm>
                <a:off x="97" y="51"/>
                <a:ext cx="1033" cy="92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7695" name="Text Box 20"/>
            <p:cNvSpPr txBox="1">
              <a:spLocks noChangeArrowheads="1"/>
            </p:cNvSpPr>
            <p:nvPr/>
          </p:nvSpPr>
          <p:spPr bwMode="auto">
            <a:xfrm>
              <a:off x="447" y="541"/>
              <a:ext cx="489" cy="288"/>
            </a:xfrm>
            <a:prstGeom prst="rect">
              <a:avLst/>
            </a:prstGeom>
            <a:noFill/>
            <a:ln w="9525">
              <a:noFill/>
              <a:miter lim="800000"/>
              <a:headEnd/>
              <a:tailEnd/>
            </a:ln>
          </p:spPr>
          <p:txBody>
            <a:bodyPr wrap="none">
              <a:spAutoFit/>
            </a:bodyPr>
            <a:lstStyle/>
            <a:p>
              <a:pPr algn="ctr" eaLnBrk="0" hangingPunct="0"/>
              <a:r>
                <a:rPr lang="en-US" altLang="zh-CN" sz="2400" b="0">
                  <a:solidFill>
                    <a:srgbClr val="000000"/>
                  </a:solidFill>
                  <a:latin typeface="Arial" pitchFamily="34" charset="0"/>
                  <a:ea typeface="宋体" pitchFamily="2" charset="-122"/>
                </a:rPr>
                <a:t>Text</a:t>
              </a:r>
            </a:p>
          </p:txBody>
        </p:sp>
      </p:grpSp>
      <p:sp>
        <p:nvSpPr>
          <p:cNvPr id="23605" name="AutoShape 21"/>
          <p:cNvSpPr>
            <a:spLocks noChangeArrowheads="1"/>
          </p:cNvSpPr>
          <p:nvPr/>
        </p:nvSpPr>
        <p:spPr bwMode="auto">
          <a:xfrm>
            <a:off x="304800" y="3759200"/>
            <a:ext cx="2590800" cy="457200"/>
          </a:xfrm>
          <a:prstGeom prst="roundRect">
            <a:avLst>
              <a:gd name="adj" fmla="val 16667"/>
            </a:avLst>
          </a:prstGeom>
          <a:gradFill rotWithShape="1">
            <a:gsLst>
              <a:gs pos="0">
                <a:schemeClr val="accent2"/>
              </a:gs>
              <a:gs pos="100000">
                <a:srgbClr val="181847"/>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sz="1800" b="0">
                <a:solidFill>
                  <a:schemeClr val="tx1"/>
                </a:solidFill>
                <a:latin typeface="Arial" pitchFamily="34" charset="0"/>
                <a:ea typeface="宋体" pitchFamily="2" charset="-122"/>
              </a:rPr>
              <a:t>Add Your Text</a:t>
            </a:r>
          </a:p>
        </p:txBody>
      </p:sp>
      <p:sp>
        <p:nvSpPr>
          <p:cNvPr id="23606" name="AutoShape 22"/>
          <p:cNvSpPr>
            <a:spLocks noChangeArrowheads="1"/>
          </p:cNvSpPr>
          <p:nvPr/>
        </p:nvSpPr>
        <p:spPr bwMode="auto">
          <a:xfrm>
            <a:off x="990600" y="2159000"/>
            <a:ext cx="2590800" cy="457200"/>
          </a:xfrm>
          <a:prstGeom prst="roundRect">
            <a:avLst>
              <a:gd name="adj" fmla="val 16667"/>
            </a:avLst>
          </a:prstGeom>
          <a:gradFill rotWithShape="1">
            <a:gsLst>
              <a:gs pos="0">
                <a:schemeClr val="accent1"/>
              </a:gs>
              <a:gs pos="100000">
                <a:srgbClr val="576869"/>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sz="1800" b="0">
                <a:solidFill>
                  <a:schemeClr val="tx1"/>
                </a:solidFill>
                <a:latin typeface="Arial" pitchFamily="34" charset="0"/>
                <a:ea typeface="宋体" pitchFamily="2" charset="-122"/>
              </a:rPr>
              <a:t>Add Your Text</a:t>
            </a:r>
          </a:p>
        </p:txBody>
      </p:sp>
      <p:grpSp>
        <p:nvGrpSpPr>
          <p:cNvPr id="8" name="Group 55"/>
          <p:cNvGrpSpPr>
            <a:grpSpLocks/>
          </p:cNvGrpSpPr>
          <p:nvPr/>
        </p:nvGrpSpPr>
        <p:grpSpPr bwMode="auto">
          <a:xfrm>
            <a:off x="3429000" y="2895600"/>
            <a:ext cx="2160588" cy="2160588"/>
            <a:chOff x="0" y="0"/>
            <a:chExt cx="1361" cy="1361"/>
          </a:xfrm>
        </p:grpSpPr>
        <p:sp>
          <p:nvSpPr>
            <p:cNvPr id="27680" name="Oval 11"/>
            <p:cNvSpPr>
              <a:spLocks noChangeArrowheads="1"/>
            </p:cNvSpPr>
            <p:nvPr/>
          </p:nvSpPr>
          <p:spPr bwMode="auto">
            <a:xfrm>
              <a:off x="0" y="0"/>
              <a:ext cx="1361" cy="1361"/>
            </a:xfrm>
            <a:prstGeom prst="ellipse">
              <a:avLst/>
            </a:prstGeom>
            <a:gradFill rotWithShape="1">
              <a:gsLst>
                <a:gs pos="0">
                  <a:srgbClr val="0099CC"/>
                </a:gs>
                <a:gs pos="50000">
                  <a:srgbClr val="93D4E9"/>
                </a:gs>
                <a:gs pos="100000">
                  <a:srgbClr val="0099CC"/>
                </a:gs>
              </a:gsLst>
              <a:lin ang="18900000" scaled="1"/>
            </a:gradFill>
            <a:ln w="9525">
              <a:noFill/>
              <a:round/>
              <a:headEnd/>
              <a:tailEnd/>
            </a:ln>
          </p:spPr>
          <p:txBody>
            <a:bodyPr wrap="none" anchor="ctr">
              <a:spAutoFit/>
            </a:bodyPr>
            <a:lstStyle/>
            <a:p>
              <a:endParaRPr lang="zh-CN" altLang="en-US" sz="1800" b="0">
                <a:solidFill>
                  <a:schemeClr val="tx1"/>
                </a:solidFill>
                <a:latin typeface="Arial" pitchFamily="34" charset="0"/>
                <a:ea typeface="宋体" pitchFamily="2" charset="-122"/>
              </a:endParaRPr>
            </a:p>
          </p:txBody>
        </p:sp>
        <p:sp>
          <p:nvSpPr>
            <p:cNvPr id="27681" name="Oval 12"/>
            <p:cNvSpPr>
              <a:spLocks noChangeArrowheads="1"/>
            </p:cNvSpPr>
            <p:nvPr/>
          </p:nvSpPr>
          <p:spPr bwMode="auto">
            <a:xfrm>
              <a:off x="89" y="89"/>
              <a:ext cx="1183" cy="1183"/>
            </a:xfrm>
            <a:prstGeom prst="ellipse">
              <a:avLst/>
            </a:prstGeom>
            <a:gradFill rotWithShape="1">
              <a:gsLst>
                <a:gs pos="0">
                  <a:srgbClr val="0099CC"/>
                </a:gs>
                <a:gs pos="50000">
                  <a:srgbClr val="00536E"/>
                </a:gs>
                <a:gs pos="100000">
                  <a:srgbClr val="0099CC"/>
                </a:gs>
              </a:gsLst>
              <a:lin ang="27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7682" name="Oval 13"/>
            <p:cNvSpPr>
              <a:spLocks noChangeArrowheads="1"/>
            </p:cNvSpPr>
            <p:nvPr/>
          </p:nvSpPr>
          <p:spPr bwMode="auto">
            <a:xfrm>
              <a:off x="90" y="91"/>
              <a:ext cx="1183" cy="1183"/>
            </a:xfrm>
            <a:prstGeom prst="ellipse">
              <a:avLst/>
            </a:prstGeom>
            <a:gradFill rotWithShape="1">
              <a:gsLst>
                <a:gs pos="0">
                  <a:srgbClr val="006182"/>
                </a:gs>
                <a:gs pos="100000">
                  <a:srgbClr val="0099CC">
                    <a:alpha val="0"/>
                  </a:srgbClr>
                </a:gs>
              </a:gsLst>
              <a:lin ang="18900000" scaled="1"/>
            </a:gra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sp>
          <p:nvSpPr>
            <p:cNvPr id="27683" name="Oval 14"/>
            <p:cNvSpPr>
              <a:spLocks noChangeArrowheads="1"/>
            </p:cNvSpPr>
            <p:nvPr/>
          </p:nvSpPr>
          <p:spPr bwMode="auto">
            <a:xfrm>
              <a:off x="153" y="148"/>
              <a:ext cx="1065" cy="1065"/>
            </a:xfrm>
            <a:prstGeom prst="ellipse">
              <a:avLst/>
            </a:prstGeom>
            <a:solidFill>
              <a:srgbClr val="333333"/>
            </a:solidFill>
            <a:ln w="9525">
              <a:noFill/>
              <a:round/>
              <a:headEnd/>
              <a:tailEnd/>
            </a:ln>
          </p:spPr>
          <p:txBody>
            <a:bodyPr anchor="ctr">
              <a:spAutoFit/>
            </a:bodyPr>
            <a:lstStyle/>
            <a:p>
              <a:endParaRPr lang="zh-CN" altLang="en-US" sz="1800" b="0">
                <a:solidFill>
                  <a:schemeClr val="tx1"/>
                </a:solidFill>
                <a:latin typeface="Arial" pitchFamily="34" charset="0"/>
                <a:ea typeface="宋体" pitchFamily="2" charset="-122"/>
              </a:endParaRPr>
            </a:p>
          </p:txBody>
        </p:sp>
        <p:grpSp>
          <p:nvGrpSpPr>
            <p:cNvPr id="27684" name="Group 60"/>
            <p:cNvGrpSpPr>
              <a:grpSpLocks/>
            </p:cNvGrpSpPr>
            <p:nvPr/>
          </p:nvGrpSpPr>
          <p:grpSpPr bwMode="auto">
            <a:xfrm>
              <a:off x="172" y="160"/>
              <a:ext cx="1031" cy="1031"/>
              <a:chOff x="0" y="0"/>
              <a:chExt cx="1252" cy="1252"/>
            </a:xfrm>
          </p:grpSpPr>
          <p:sp>
            <p:nvSpPr>
              <p:cNvPr id="27686" name="Oval 16"/>
              <p:cNvSpPr>
                <a:spLocks noChangeArrowheads="1"/>
              </p:cNvSpPr>
              <p:nvPr/>
            </p:nvSpPr>
            <p:spPr bwMode="auto">
              <a:xfrm>
                <a:off x="0" y="0"/>
                <a:ext cx="1252" cy="125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87" name="Oval 17"/>
              <p:cNvSpPr>
                <a:spLocks noChangeArrowheads="1"/>
              </p:cNvSpPr>
              <p:nvPr/>
            </p:nvSpPr>
            <p:spPr bwMode="auto">
              <a:xfrm>
                <a:off x="16" y="7"/>
                <a:ext cx="1222" cy="1221"/>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88" name="Oval 18"/>
              <p:cNvSpPr>
                <a:spLocks noChangeArrowheads="1"/>
              </p:cNvSpPr>
              <p:nvPr/>
            </p:nvSpPr>
            <p:spPr bwMode="auto">
              <a:xfrm>
                <a:off x="29" y="19"/>
                <a:ext cx="1162" cy="1141"/>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27689" name="Oval 19"/>
              <p:cNvSpPr>
                <a:spLocks noChangeArrowheads="1"/>
              </p:cNvSpPr>
              <p:nvPr/>
            </p:nvSpPr>
            <p:spPr bwMode="auto">
              <a:xfrm>
                <a:off x="97" y="51"/>
                <a:ext cx="1033" cy="92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27685" name="Text Box 20"/>
            <p:cNvSpPr txBox="1">
              <a:spLocks noChangeArrowheads="1"/>
            </p:cNvSpPr>
            <p:nvPr/>
          </p:nvSpPr>
          <p:spPr bwMode="auto">
            <a:xfrm>
              <a:off x="633" y="541"/>
              <a:ext cx="116" cy="288"/>
            </a:xfrm>
            <a:prstGeom prst="rect">
              <a:avLst/>
            </a:prstGeom>
            <a:noFill/>
            <a:ln w="9525">
              <a:noFill/>
              <a:miter lim="800000"/>
              <a:headEnd/>
              <a:tailEnd/>
            </a:ln>
          </p:spPr>
          <p:txBody>
            <a:bodyPr wrap="none">
              <a:spAutoFit/>
            </a:bodyPr>
            <a:lstStyle/>
            <a:p>
              <a:pPr algn="ctr" eaLnBrk="0" hangingPunct="0"/>
              <a:endParaRPr lang="en-US" altLang="zh-CN" sz="2400" b="0">
                <a:solidFill>
                  <a:srgbClr val="000000"/>
                </a:solidFill>
                <a:latin typeface="Arial" pitchFamily="34" charset="0"/>
                <a:ea typeface="宋体" pitchFamily="2" charset="-122"/>
              </a:endParaRPr>
            </a:p>
          </p:txBody>
        </p:sp>
      </p:grpSp>
      <p:sp>
        <p:nvSpPr>
          <p:cNvPr id="23618" name="AutoShape 23"/>
          <p:cNvSpPr>
            <a:spLocks noChangeArrowheads="1"/>
          </p:cNvSpPr>
          <p:nvPr/>
        </p:nvSpPr>
        <p:spPr bwMode="auto">
          <a:xfrm>
            <a:off x="990600" y="5181600"/>
            <a:ext cx="2590800" cy="457200"/>
          </a:xfrm>
          <a:prstGeom prst="roundRect">
            <a:avLst>
              <a:gd name="adj" fmla="val 16667"/>
            </a:avLst>
          </a:prstGeom>
          <a:gradFill rotWithShape="1">
            <a:gsLst>
              <a:gs pos="0">
                <a:schemeClr val="hlink"/>
              </a:gs>
              <a:gs pos="100000">
                <a:srgbClr val="004747"/>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b="0"/>
              <a:t>3. </a:t>
            </a:r>
            <a:r>
              <a:rPr lang="zh-CN" altLang="en-US" b="0"/>
              <a:t>确定调查项目</a:t>
            </a:r>
            <a:endParaRPr lang="en-US" b="0"/>
          </a:p>
        </p:txBody>
      </p:sp>
      <p:sp>
        <p:nvSpPr>
          <p:cNvPr id="23619" name="AutoShape 21"/>
          <p:cNvSpPr>
            <a:spLocks noChangeArrowheads="1"/>
          </p:cNvSpPr>
          <p:nvPr/>
        </p:nvSpPr>
        <p:spPr bwMode="auto">
          <a:xfrm>
            <a:off x="0" y="3759200"/>
            <a:ext cx="3132138" cy="457200"/>
          </a:xfrm>
          <a:prstGeom prst="roundRect">
            <a:avLst>
              <a:gd name="adj" fmla="val 16667"/>
            </a:avLst>
          </a:prstGeom>
          <a:gradFill rotWithShape="1">
            <a:gsLst>
              <a:gs pos="0">
                <a:schemeClr val="accent2"/>
              </a:gs>
              <a:gs pos="100000">
                <a:srgbClr val="181847"/>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b="0"/>
              <a:t>2. </a:t>
            </a:r>
            <a:r>
              <a:rPr lang="zh-CN" altLang="en-US" b="0"/>
              <a:t>确定调查对象和调查单位</a:t>
            </a:r>
            <a:endParaRPr lang="en-US" b="0"/>
          </a:p>
        </p:txBody>
      </p:sp>
      <p:sp>
        <p:nvSpPr>
          <p:cNvPr id="23620" name="AutoShape 22"/>
          <p:cNvSpPr>
            <a:spLocks noChangeArrowheads="1"/>
          </p:cNvSpPr>
          <p:nvPr/>
        </p:nvSpPr>
        <p:spPr bwMode="auto">
          <a:xfrm>
            <a:off x="179388" y="2133600"/>
            <a:ext cx="3382962" cy="457200"/>
          </a:xfrm>
          <a:prstGeom prst="roundRect">
            <a:avLst>
              <a:gd name="adj" fmla="val 16667"/>
            </a:avLst>
          </a:prstGeom>
          <a:gradFill rotWithShape="1">
            <a:gsLst>
              <a:gs pos="0">
                <a:schemeClr val="accent1"/>
              </a:gs>
              <a:gs pos="100000">
                <a:srgbClr val="576869"/>
              </a:gs>
            </a:gsLst>
            <a:lin ang="0" scaled="1"/>
          </a:gradFill>
          <a:ln w="28575" cmpd="sng">
            <a:solidFill>
              <a:schemeClr val="tx1"/>
            </a:solidFill>
            <a:round/>
            <a:headEnd/>
            <a:tailEnd/>
          </a:ln>
          <a:effectLst>
            <a:outerShdw dist="107763" dir="2700000" algn="ctr" rotWithShape="0">
              <a:srgbClr val="000000">
                <a:alpha val="50000"/>
              </a:srgbClr>
            </a:outerShdw>
          </a:effectLst>
        </p:spPr>
        <p:txBody>
          <a:bodyPr wrap="none" anchor="ctr"/>
          <a:lstStyle/>
          <a:p>
            <a:pPr algn="ctr" eaLnBrk="0" hangingPunct="0">
              <a:defRPr/>
            </a:pPr>
            <a:r>
              <a:rPr lang="en-US" b="0"/>
              <a:t>1. </a:t>
            </a:r>
            <a:r>
              <a:rPr lang="zh-CN" altLang="en-US" b="0"/>
              <a:t>明确调查目的和调查任务</a:t>
            </a:r>
            <a:endParaRPr lang="en-US" b="0"/>
          </a:p>
        </p:txBody>
      </p:sp>
      <p:sp>
        <p:nvSpPr>
          <p:cNvPr id="27677" name="Text Box 69" descr="金融10"/>
          <p:cNvSpPr txBox="1">
            <a:spLocks noChangeArrowheads="1"/>
          </p:cNvSpPr>
          <p:nvPr/>
        </p:nvSpPr>
        <p:spPr bwMode="auto">
          <a:xfrm>
            <a:off x="2916238" y="260350"/>
            <a:ext cx="6227762" cy="15557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任务二 统计调查方案</a:t>
            </a:r>
          </a:p>
          <a:p>
            <a:pPr>
              <a:spcBef>
                <a:spcPct val="50000"/>
              </a:spcBef>
            </a:pPr>
            <a:endParaRPr lang="zh-CN" altLang="en-US" sz="4000">
              <a:solidFill>
                <a:schemeClr val="bg1"/>
              </a:solidFill>
              <a:latin typeface="华文新魏" pitchFamily="2" charset="-122"/>
              <a:ea typeface="华文新魏" pitchFamily="2" charset="-122"/>
            </a:endParaRPr>
          </a:p>
        </p:txBody>
      </p:sp>
      <p:sp>
        <p:nvSpPr>
          <p:cNvPr id="27678" name="Rectangle 347"/>
          <p:cNvSpPr>
            <a:spLocks noChangeArrowheads="1"/>
          </p:cNvSpPr>
          <p:nvPr/>
        </p:nvSpPr>
        <p:spPr bwMode="auto">
          <a:xfrm>
            <a:off x="0" y="981075"/>
            <a:ext cx="34925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一、统计数据的收集方案</a:t>
            </a:r>
            <a:endParaRPr lang="zh-CN" altLang="en-US" sz="1800" b="0">
              <a:solidFill>
                <a:schemeClr val="tx1"/>
              </a:solidFill>
              <a:latin typeface="Arial" pitchFamily="34" charset="0"/>
              <a:ea typeface="宋体" pitchFamily="2" charset="-122"/>
            </a:endParaRPr>
          </a:p>
        </p:txBody>
      </p:sp>
      <p:sp>
        <p:nvSpPr>
          <p:cNvPr id="23623" name="Text Box 71" descr="金融10"/>
          <p:cNvSpPr txBox="1">
            <a:spLocks noChangeArrowheads="1"/>
          </p:cNvSpPr>
          <p:nvPr/>
        </p:nvSpPr>
        <p:spPr bwMode="auto">
          <a:xfrm>
            <a:off x="3995738" y="3357563"/>
            <a:ext cx="1223962" cy="1311275"/>
          </a:xfrm>
          <a:prstGeom prst="rect">
            <a:avLst/>
          </a:prstGeom>
          <a:noFill/>
          <a:ln w="9525">
            <a:noFill/>
            <a:miter lim="800000"/>
            <a:headEnd/>
            <a:tailEnd/>
          </a:ln>
          <a:effectLst/>
        </p:spPr>
        <p:txBody>
          <a:bodyPr>
            <a:spAutoFit/>
          </a:bodyPr>
          <a:lstStyle/>
          <a:p>
            <a:pPr>
              <a:spcBef>
                <a:spcPct val="50000"/>
              </a:spcBef>
              <a:defRPr/>
            </a:pPr>
            <a:r>
              <a:rPr lang="zh-CN" altLang="en-US">
                <a:effectLst>
                  <a:outerShdw blurRad="38100" dist="38100" dir="2700000" algn="tl">
                    <a:srgbClr val="C0C0C0"/>
                  </a:outerShdw>
                </a:effectLst>
              </a:rPr>
              <a:t>完整的</a:t>
            </a:r>
          </a:p>
          <a:p>
            <a:pPr>
              <a:spcBef>
                <a:spcPct val="50000"/>
              </a:spcBef>
              <a:defRPr/>
            </a:pPr>
            <a:r>
              <a:rPr lang="zh-CN" altLang="en-US">
                <a:effectLst>
                  <a:outerShdw blurRad="38100" dist="38100" dir="2700000" algn="tl">
                    <a:srgbClr val="C0C0C0"/>
                  </a:outerShdw>
                </a:effectLst>
              </a:rPr>
              <a:t>数据方</a:t>
            </a:r>
          </a:p>
          <a:p>
            <a:pPr>
              <a:spcBef>
                <a:spcPct val="50000"/>
              </a:spcBef>
              <a:defRPr/>
            </a:pPr>
            <a:r>
              <a:rPr lang="zh-CN" altLang="en-US">
                <a:effectLst>
                  <a:outerShdw blurRad="38100" dist="38100" dir="2700000" algn="tl">
                    <a:srgbClr val="C0C0C0"/>
                  </a:outerShdw>
                </a:effectLst>
              </a:rPr>
              <a:t>案包括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to="" calcmode="lin" valueType="num">
                                      <p:cBhvr>
                                        <p:cTn id="7" dur="1" fill="hold"/>
                                        <p:tgtEl>
                                          <p:spTgt spid="23554"/>
                                        </p:tgtEl>
                                      </p:cBhvr>
                                    </p:anim>
                                  </p:childTnLst>
                                </p:cTn>
                              </p:par>
                              <p:par>
                                <p:cTn id="8" presetID="24" presetClass="entr" presetSubtype="0" fill="hold" grpId="0" nodeType="withEffect">
                                  <p:stCondLst>
                                    <p:cond delay="0"/>
                                  </p:stCondLst>
                                  <p:childTnLst>
                                    <p:set>
                                      <p:cBhvr>
                                        <p:cTn id="9" dur="1" fill="hold">
                                          <p:stCondLst>
                                            <p:cond delay="0"/>
                                          </p:stCondLst>
                                        </p:cTn>
                                        <p:tgtEl>
                                          <p:spTgt spid="23555"/>
                                        </p:tgtEl>
                                        <p:attrNameLst>
                                          <p:attrName>style.visibility</p:attrName>
                                        </p:attrNameLst>
                                      </p:cBhvr>
                                      <p:to>
                                        <p:strVal val="visible"/>
                                      </p:to>
                                    </p:set>
                                    <p:anim to="" calcmode="lin" valueType="num">
                                      <p:cBhvr>
                                        <p:cTn id="10" dur="1" fill="hold"/>
                                        <p:tgtEl>
                                          <p:spTgt spid="23555"/>
                                        </p:tgtEl>
                                      </p:cBhvr>
                                    </p:anim>
                                  </p:childTnLst>
                                </p:cTn>
                              </p:par>
                              <p:par>
                                <p:cTn id="11" presetID="24" presetClass="entr" presetSubtype="0" fill="hold" grpId="0" nodeType="withEffect">
                                  <p:stCondLst>
                                    <p:cond delay="0"/>
                                  </p:stCondLst>
                                  <p:childTnLst>
                                    <p:set>
                                      <p:cBhvr>
                                        <p:cTn id="12" dur="1" fill="hold">
                                          <p:stCondLst>
                                            <p:cond delay="0"/>
                                          </p:stCondLst>
                                        </p:cTn>
                                        <p:tgtEl>
                                          <p:spTgt spid="23556"/>
                                        </p:tgtEl>
                                        <p:attrNameLst>
                                          <p:attrName>style.visibility</p:attrName>
                                        </p:attrNameLst>
                                      </p:cBhvr>
                                      <p:to>
                                        <p:strVal val="visible"/>
                                      </p:to>
                                    </p:set>
                                    <p:anim to="" calcmode="lin" valueType="num">
                                      <p:cBhvr>
                                        <p:cTn id="13" dur="1" fill="hold"/>
                                        <p:tgtEl>
                                          <p:spTgt spid="23556"/>
                                        </p:tgtEl>
                                      </p:cBhvr>
                                    </p:anim>
                                  </p:childTnLst>
                                </p:cTn>
                              </p:par>
                              <p:par>
                                <p:cTn id="14" presetID="24" presetClass="entr" presetSubtype="0" fill="hold" grpId="0" nodeType="withEffect">
                                  <p:stCondLst>
                                    <p:cond delay="0"/>
                                  </p:stCondLst>
                                  <p:childTnLst>
                                    <p:set>
                                      <p:cBhvr>
                                        <p:cTn id="15" dur="1" fill="hold">
                                          <p:stCondLst>
                                            <p:cond delay="0"/>
                                          </p:stCondLst>
                                        </p:cTn>
                                        <p:tgtEl>
                                          <p:spTgt spid="23557"/>
                                        </p:tgtEl>
                                        <p:attrNameLst>
                                          <p:attrName>style.visibility</p:attrName>
                                        </p:attrNameLst>
                                      </p:cBhvr>
                                      <p:to>
                                        <p:strVal val="visible"/>
                                      </p:to>
                                    </p:set>
                                    <p:anim to="" calcmode="lin" valueType="num">
                                      <p:cBhvr>
                                        <p:cTn id="16" dur="1" fill="hold"/>
                                        <p:tgtEl>
                                          <p:spTgt spid="23557"/>
                                        </p:tgtEl>
                                      </p:cBhvr>
                                    </p:anim>
                                  </p:childTnLst>
                                </p:cTn>
                              </p:par>
                              <p:par>
                                <p:cTn id="17" presetID="24" presetClass="entr" presetSubtype="0" fill="hold" grpId="0" nodeType="withEffect">
                                  <p:stCondLst>
                                    <p:cond delay="0"/>
                                  </p:stCondLst>
                                  <p:childTnLst>
                                    <p:set>
                                      <p:cBhvr>
                                        <p:cTn id="18" dur="1" fill="hold">
                                          <p:stCondLst>
                                            <p:cond delay="0"/>
                                          </p:stCondLst>
                                        </p:cTn>
                                        <p:tgtEl>
                                          <p:spTgt spid="23558"/>
                                        </p:tgtEl>
                                        <p:attrNameLst>
                                          <p:attrName>style.visibility</p:attrName>
                                        </p:attrNameLst>
                                      </p:cBhvr>
                                      <p:to>
                                        <p:strVal val="visible"/>
                                      </p:to>
                                    </p:set>
                                    <p:anim to="" calcmode="lin" valueType="num">
                                      <p:cBhvr>
                                        <p:cTn id="19" dur="1" fill="hold"/>
                                        <p:tgtEl>
                                          <p:spTgt spid="23558"/>
                                        </p:tgtEl>
                                      </p:cBhvr>
                                    </p:anim>
                                  </p:childTnLst>
                                </p:cTn>
                              </p:par>
                              <p:par>
                                <p:cTn id="20" presetID="24" presetClass="entr" presetSubtype="0" fill="hold" grpId="0" nodeType="withEffect">
                                  <p:stCondLst>
                                    <p:cond delay="0"/>
                                  </p:stCondLst>
                                  <p:childTnLst>
                                    <p:set>
                                      <p:cBhvr>
                                        <p:cTn id="21" dur="1" fill="hold">
                                          <p:stCondLst>
                                            <p:cond delay="0"/>
                                          </p:stCondLst>
                                        </p:cTn>
                                        <p:tgtEl>
                                          <p:spTgt spid="23559"/>
                                        </p:tgtEl>
                                        <p:attrNameLst>
                                          <p:attrName>style.visibility</p:attrName>
                                        </p:attrNameLst>
                                      </p:cBhvr>
                                      <p:to>
                                        <p:strVal val="visible"/>
                                      </p:to>
                                    </p:set>
                                    <p:anim to="" calcmode="lin" valueType="num">
                                      <p:cBhvr>
                                        <p:cTn id="22" dur="1" fill="hold"/>
                                        <p:tgtEl>
                                          <p:spTgt spid="23559"/>
                                        </p:tgtEl>
                                      </p:cBhvr>
                                    </p:anim>
                                  </p:childTnLst>
                                </p:cTn>
                              </p:par>
                              <p:par>
                                <p:cTn id="23" presetID="24" presetClass="entr" presetSubtype="0" fill="hold" grpId="0" nodeType="withEffect">
                                  <p:stCondLst>
                                    <p:cond delay="0"/>
                                  </p:stCondLst>
                                  <p:childTnLst>
                                    <p:set>
                                      <p:cBhvr>
                                        <p:cTn id="24" dur="1" fill="hold">
                                          <p:stCondLst>
                                            <p:cond delay="0"/>
                                          </p:stCondLst>
                                        </p:cTn>
                                        <p:tgtEl>
                                          <p:spTgt spid="23560"/>
                                        </p:tgtEl>
                                        <p:attrNameLst>
                                          <p:attrName>style.visibility</p:attrName>
                                        </p:attrNameLst>
                                      </p:cBhvr>
                                      <p:to>
                                        <p:strVal val="visible"/>
                                      </p:to>
                                    </p:set>
                                    <p:anim to="" calcmode="lin" valueType="num">
                                      <p:cBhvr>
                                        <p:cTn id="25" dur="1" fill="hold"/>
                                        <p:tgtEl>
                                          <p:spTgt spid="23560"/>
                                        </p:tgtEl>
                                      </p:cBhvr>
                                    </p:anim>
                                  </p:childTnLst>
                                </p:cTn>
                              </p:par>
                              <p:par>
                                <p:cTn id="26" presetID="24" presetClass="entr" presetSubtype="0" fill="hold" grpId="0" nodeType="withEffect">
                                  <p:stCondLst>
                                    <p:cond delay="0"/>
                                  </p:stCondLst>
                                  <p:childTnLst>
                                    <p:set>
                                      <p:cBhvr>
                                        <p:cTn id="27" dur="1" fill="hold">
                                          <p:stCondLst>
                                            <p:cond delay="0"/>
                                          </p:stCondLst>
                                        </p:cTn>
                                        <p:tgtEl>
                                          <p:spTgt spid="23561"/>
                                        </p:tgtEl>
                                        <p:attrNameLst>
                                          <p:attrName>style.visibility</p:attrName>
                                        </p:attrNameLst>
                                      </p:cBhvr>
                                      <p:to>
                                        <p:strVal val="visible"/>
                                      </p:to>
                                    </p:set>
                                    <p:anim to="" calcmode="lin" valueType="num">
                                      <p:cBhvr>
                                        <p:cTn id="28" dur="1" fill="hold"/>
                                        <p:tgtEl>
                                          <p:spTgt spid="23561"/>
                                        </p:tgtEl>
                                      </p:cBhvr>
                                    </p:anim>
                                  </p:childTnLst>
                                </p:cTn>
                              </p:par>
                              <p:par>
                                <p:cTn id="29" presetID="24"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to="" calcmode="lin" valueType="num">
                                      <p:cBhvr>
                                        <p:cTn id="31" dur="1" fill="hold"/>
                                        <p:tgtEl>
                                          <p:spTgt spid="2"/>
                                        </p:tgtEl>
                                      </p:cBhvr>
                                    </p:anim>
                                  </p:childTnLst>
                                </p:cTn>
                              </p:par>
                              <p:par>
                                <p:cTn id="32" presetID="24" presetClass="entr" presetSubtype="0" fill="hold" grpId="0" nodeType="withEffect">
                                  <p:stCondLst>
                                    <p:cond delay="0"/>
                                  </p:stCondLst>
                                  <p:childTnLst>
                                    <p:set>
                                      <p:cBhvr>
                                        <p:cTn id="33" dur="1" fill="hold">
                                          <p:stCondLst>
                                            <p:cond delay="0"/>
                                          </p:stCondLst>
                                        </p:cTn>
                                        <p:tgtEl>
                                          <p:spTgt spid="23573"/>
                                        </p:tgtEl>
                                        <p:attrNameLst>
                                          <p:attrName>style.visibility</p:attrName>
                                        </p:attrNameLst>
                                      </p:cBhvr>
                                      <p:to>
                                        <p:strVal val="visible"/>
                                      </p:to>
                                    </p:set>
                                    <p:anim to="" calcmode="lin" valueType="num">
                                      <p:cBhvr>
                                        <p:cTn id="34" dur="1" fill="hold"/>
                                        <p:tgtEl>
                                          <p:spTgt spid="23573"/>
                                        </p:tgtEl>
                                      </p:cBhvr>
                                    </p:anim>
                                  </p:childTnLst>
                                </p:cTn>
                              </p:par>
                              <p:par>
                                <p:cTn id="35" presetID="24" presetClass="entr" presetSubtype="0" fill="hold" grpId="0" nodeType="withEffect">
                                  <p:stCondLst>
                                    <p:cond delay="0"/>
                                  </p:stCondLst>
                                  <p:childTnLst>
                                    <p:set>
                                      <p:cBhvr>
                                        <p:cTn id="36" dur="1" fill="hold">
                                          <p:stCondLst>
                                            <p:cond delay="0"/>
                                          </p:stCondLst>
                                        </p:cTn>
                                        <p:tgtEl>
                                          <p:spTgt spid="23574"/>
                                        </p:tgtEl>
                                        <p:attrNameLst>
                                          <p:attrName>style.visibility</p:attrName>
                                        </p:attrNameLst>
                                      </p:cBhvr>
                                      <p:to>
                                        <p:strVal val="visible"/>
                                      </p:to>
                                    </p:set>
                                    <p:anim to="" calcmode="lin" valueType="num">
                                      <p:cBhvr>
                                        <p:cTn id="37" dur="1" fill="hold"/>
                                        <p:tgtEl>
                                          <p:spTgt spid="23574"/>
                                        </p:tgtEl>
                                      </p:cBhvr>
                                    </p:anim>
                                  </p:childTnLst>
                                </p:cTn>
                              </p:par>
                              <p:par>
                                <p:cTn id="38" presetID="24" presetClass="entr" presetSubtype="0" fill="hold" grpId="0" nodeType="withEffect">
                                  <p:stCondLst>
                                    <p:cond delay="0"/>
                                  </p:stCondLst>
                                  <p:childTnLst>
                                    <p:set>
                                      <p:cBhvr>
                                        <p:cTn id="39" dur="1" fill="hold">
                                          <p:stCondLst>
                                            <p:cond delay="0"/>
                                          </p:stCondLst>
                                        </p:cTn>
                                        <p:tgtEl>
                                          <p:spTgt spid="23575"/>
                                        </p:tgtEl>
                                        <p:attrNameLst>
                                          <p:attrName>style.visibility</p:attrName>
                                        </p:attrNameLst>
                                      </p:cBhvr>
                                      <p:to>
                                        <p:strVal val="visible"/>
                                      </p:to>
                                    </p:set>
                                    <p:anim to="" calcmode="lin" valueType="num">
                                      <p:cBhvr>
                                        <p:cTn id="40" dur="1" fill="hold"/>
                                        <p:tgtEl>
                                          <p:spTgt spid="23575"/>
                                        </p:tgtEl>
                                      </p:cBhvr>
                                    </p:anim>
                                  </p:childTnLst>
                                </p:cTn>
                              </p:par>
                              <p:par>
                                <p:cTn id="41" presetID="24" presetClass="entr" presetSubtype="0" fill="hold" grpId="0" nodeType="withEffect">
                                  <p:stCondLst>
                                    <p:cond delay="0"/>
                                  </p:stCondLst>
                                  <p:childTnLst>
                                    <p:set>
                                      <p:cBhvr>
                                        <p:cTn id="42" dur="1" fill="hold">
                                          <p:stCondLst>
                                            <p:cond delay="0"/>
                                          </p:stCondLst>
                                        </p:cTn>
                                        <p:tgtEl>
                                          <p:spTgt spid="23576"/>
                                        </p:tgtEl>
                                        <p:attrNameLst>
                                          <p:attrName>style.visibility</p:attrName>
                                        </p:attrNameLst>
                                      </p:cBhvr>
                                      <p:to>
                                        <p:strVal val="visible"/>
                                      </p:to>
                                    </p:set>
                                    <p:anim to="" calcmode="lin" valueType="num">
                                      <p:cBhvr>
                                        <p:cTn id="43" dur="1" fill="hold"/>
                                        <p:tgtEl>
                                          <p:spTgt spid="23576"/>
                                        </p:tgtEl>
                                      </p:cBhvr>
                                    </p:anim>
                                  </p:childTnLst>
                                </p:cTn>
                              </p:par>
                              <p:par>
                                <p:cTn id="44" presetID="24" presetClass="entr" presetSubtype="0" fill="hold" grpId="0" nodeType="withEffect">
                                  <p:stCondLst>
                                    <p:cond delay="0"/>
                                  </p:stCondLst>
                                  <p:childTnLst>
                                    <p:set>
                                      <p:cBhvr>
                                        <p:cTn id="45" dur="1" fill="hold">
                                          <p:stCondLst>
                                            <p:cond delay="0"/>
                                          </p:stCondLst>
                                        </p:cTn>
                                        <p:tgtEl>
                                          <p:spTgt spid="23577"/>
                                        </p:tgtEl>
                                        <p:attrNameLst>
                                          <p:attrName>style.visibility</p:attrName>
                                        </p:attrNameLst>
                                      </p:cBhvr>
                                      <p:to>
                                        <p:strVal val="visible"/>
                                      </p:to>
                                    </p:set>
                                    <p:anim to="" calcmode="lin" valueType="num">
                                      <p:cBhvr>
                                        <p:cTn id="46" dur="1" fill="hold"/>
                                        <p:tgtEl>
                                          <p:spTgt spid="23577"/>
                                        </p:tgtEl>
                                      </p:cBhvr>
                                    </p:anim>
                                  </p:childTnLst>
                                </p:cTn>
                              </p:par>
                              <p:par>
                                <p:cTn id="47" presetID="24" presetClass="entr" presetSubtype="0" fill="hold" grpId="0" nodeType="withEffect">
                                  <p:stCondLst>
                                    <p:cond delay="0"/>
                                  </p:stCondLst>
                                  <p:childTnLst>
                                    <p:set>
                                      <p:cBhvr>
                                        <p:cTn id="48" dur="1" fill="hold">
                                          <p:stCondLst>
                                            <p:cond delay="0"/>
                                          </p:stCondLst>
                                        </p:cTn>
                                        <p:tgtEl>
                                          <p:spTgt spid="23578"/>
                                        </p:tgtEl>
                                        <p:attrNameLst>
                                          <p:attrName>style.visibility</p:attrName>
                                        </p:attrNameLst>
                                      </p:cBhvr>
                                      <p:to>
                                        <p:strVal val="visible"/>
                                      </p:to>
                                    </p:set>
                                    <p:anim to="" calcmode="lin" valueType="num">
                                      <p:cBhvr>
                                        <p:cTn id="49" dur="1" fill="hold"/>
                                        <p:tgtEl>
                                          <p:spTgt spid="23578"/>
                                        </p:tgtEl>
                                      </p:cBhvr>
                                    </p:anim>
                                  </p:childTnLst>
                                </p:cTn>
                              </p:par>
                              <p:par>
                                <p:cTn id="50" presetID="24" presetClass="entr" presetSubtype="0" fill="hold" grpId="0" nodeType="withEffect">
                                  <p:stCondLst>
                                    <p:cond delay="0"/>
                                  </p:stCondLst>
                                  <p:childTnLst>
                                    <p:set>
                                      <p:cBhvr>
                                        <p:cTn id="51" dur="1" fill="hold">
                                          <p:stCondLst>
                                            <p:cond delay="0"/>
                                          </p:stCondLst>
                                        </p:cTn>
                                        <p:tgtEl>
                                          <p:spTgt spid="23579"/>
                                        </p:tgtEl>
                                        <p:attrNameLst>
                                          <p:attrName>style.visibility</p:attrName>
                                        </p:attrNameLst>
                                      </p:cBhvr>
                                      <p:to>
                                        <p:strVal val="visible"/>
                                      </p:to>
                                    </p:set>
                                    <p:anim to="" calcmode="lin" valueType="num">
                                      <p:cBhvr>
                                        <p:cTn id="52" dur="1" fill="hold"/>
                                        <p:tgtEl>
                                          <p:spTgt spid="23579"/>
                                        </p:tgtEl>
                                      </p:cBhvr>
                                    </p:anim>
                                  </p:childTnLst>
                                </p:cTn>
                              </p:par>
                              <p:par>
                                <p:cTn id="53" presetID="24" presetClass="entr" presetSubtype="0"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 to="" calcmode="lin" valueType="num">
                                      <p:cBhvr>
                                        <p:cTn id="55" dur="1" fill="hold"/>
                                        <p:tgtEl>
                                          <p:spTgt spid="4"/>
                                        </p:tgtEl>
                                      </p:cBhvr>
                                    </p:anim>
                                  </p:childTnLst>
                                </p:cTn>
                              </p:par>
                              <p:par>
                                <p:cTn id="56" presetID="24" presetClass="entr" presetSubtype="0" fill="hold" grpId="0" nodeType="withEffect">
                                  <p:stCondLst>
                                    <p:cond delay="0"/>
                                  </p:stCondLst>
                                  <p:childTnLst>
                                    <p:set>
                                      <p:cBhvr>
                                        <p:cTn id="57" dur="1" fill="hold">
                                          <p:stCondLst>
                                            <p:cond delay="0"/>
                                          </p:stCondLst>
                                        </p:cTn>
                                        <p:tgtEl>
                                          <p:spTgt spid="23591"/>
                                        </p:tgtEl>
                                        <p:attrNameLst>
                                          <p:attrName>style.visibility</p:attrName>
                                        </p:attrNameLst>
                                      </p:cBhvr>
                                      <p:to>
                                        <p:strVal val="visible"/>
                                      </p:to>
                                    </p:set>
                                    <p:anim to="" calcmode="lin" valueType="num">
                                      <p:cBhvr>
                                        <p:cTn id="58" dur="1" fill="hold"/>
                                        <p:tgtEl>
                                          <p:spTgt spid="23591"/>
                                        </p:tgtEl>
                                      </p:cBhvr>
                                    </p:anim>
                                  </p:childTnLst>
                                </p:cTn>
                              </p:par>
                              <p:par>
                                <p:cTn id="59" presetID="24" presetClass="entr" presetSubtype="0" fill="hold" grpId="0" nodeType="withEffect">
                                  <p:stCondLst>
                                    <p:cond delay="0"/>
                                  </p:stCondLst>
                                  <p:childTnLst>
                                    <p:set>
                                      <p:cBhvr>
                                        <p:cTn id="60" dur="1" fill="hold">
                                          <p:stCondLst>
                                            <p:cond delay="0"/>
                                          </p:stCondLst>
                                        </p:cTn>
                                        <p:tgtEl>
                                          <p:spTgt spid="23592"/>
                                        </p:tgtEl>
                                        <p:attrNameLst>
                                          <p:attrName>style.visibility</p:attrName>
                                        </p:attrNameLst>
                                      </p:cBhvr>
                                      <p:to>
                                        <p:strVal val="visible"/>
                                      </p:to>
                                    </p:set>
                                    <p:anim to="" calcmode="lin" valueType="num">
                                      <p:cBhvr>
                                        <p:cTn id="61" dur="1" fill="hold"/>
                                        <p:tgtEl>
                                          <p:spTgt spid="23592"/>
                                        </p:tgtEl>
                                      </p:cBhvr>
                                    </p:anim>
                                  </p:childTnLst>
                                </p:cTn>
                              </p:par>
                              <p:par>
                                <p:cTn id="62" presetID="24" presetClass="entr" presetSubtype="0" fill="hold" grpId="0" nodeType="withEffect">
                                  <p:stCondLst>
                                    <p:cond delay="0"/>
                                  </p:stCondLst>
                                  <p:childTnLst>
                                    <p:set>
                                      <p:cBhvr>
                                        <p:cTn id="63" dur="1" fill="hold">
                                          <p:stCondLst>
                                            <p:cond delay="0"/>
                                          </p:stCondLst>
                                        </p:cTn>
                                        <p:tgtEl>
                                          <p:spTgt spid="23593"/>
                                        </p:tgtEl>
                                        <p:attrNameLst>
                                          <p:attrName>style.visibility</p:attrName>
                                        </p:attrNameLst>
                                      </p:cBhvr>
                                      <p:to>
                                        <p:strVal val="visible"/>
                                      </p:to>
                                    </p:set>
                                    <p:anim to="" calcmode="lin" valueType="num">
                                      <p:cBhvr>
                                        <p:cTn id="64" dur="1" fill="hold"/>
                                        <p:tgtEl>
                                          <p:spTgt spid="23593"/>
                                        </p:tgtEl>
                                      </p:cBhvr>
                                    </p:anim>
                                  </p:childTnLst>
                                </p:cTn>
                              </p:par>
                              <p:par>
                                <p:cTn id="65" presetID="24" presetClass="entr" presetSubtype="0"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 to="" calcmode="lin" valueType="num">
                                      <p:cBhvr>
                                        <p:cTn id="67" dur="1" fill="hold"/>
                                        <p:tgtEl>
                                          <p:spTgt spid="6"/>
                                        </p:tgtEl>
                                      </p:cBhvr>
                                    </p:anim>
                                  </p:childTnLst>
                                </p:cTn>
                              </p:par>
                              <p:par>
                                <p:cTn id="68" presetID="24" presetClass="entr" presetSubtype="0" fill="hold" grpId="0" nodeType="withEffect">
                                  <p:stCondLst>
                                    <p:cond delay="0"/>
                                  </p:stCondLst>
                                  <p:childTnLst>
                                    <p:set>
                                      <p:cBhvr>
                                        <p:cTn id="69" dur="1" fill="hold">
                                          <p:stCondLst>
                                            <p:cond delay="0"/>
                                          </p:stCondLst>
                                        </p:cTn>
                                        <p:tgtEl>
                                          <p:spTgt spid="23605"/>
                                        </p:tgtEl>
                                        <p:attrNameLst>
                                          <p:attrName>style.visibility</p:attrName>
                                        </p:attrNameLst>
                                      </p:cBhvr>
                                      <p:to>
                                        <p:strVal val="visible"/>
                                      </p:to>
                                    </p:set>
                                    <p:anim to="" calcmode="lin" valueType="num">
                                      <p:cBhvr>
                                        <p:cTn id="70" dur="1" fill="hold"/>
                                        <p:tgtEl>
                                          <p:spTgt spid="23605"/>
                                        </p:tgtEl>
                                      </p:cBhvr>
                                    </p:anim>
                                  </p:childTnLst>
                                </p:cTn>
                              </p:par>
                              <p:par>
                                <p:cTn id="71" presetID="24" presetClass="entr" presetSubtype="0" fill="hold" grpId="0" nodeType="withEffect">
                                  <p:stCondLst>
                                    <p:cond delay="0"/>
                                  </p:stCondLst>
                                  <p:childTnLst>
                                    <p:set>
                                      <p:cBhvr>
                                        <p:cTn id="72" dur="1" fill="hold">
                                          <p:stCondLst>
                                            <p:cond delay="0"/>
                                          </p:stCondLst>
                                        </p:cTn>
                                        <p:tgtEl>
                                          <p:spTgt spid="23606"/>
                                        </p:tgtEl>
                                        <p:attrNameLst>
                                          <p:attrName>style.visibility</p:attrName>
                                        </p:attrNameLst>
                                      </p:cBhvr>
                                      <p:to>
                                        <p:strVal val="visible"/>
                                      </p:to>
                                    </p:set>
                                    <p:anim to="" calcmode="lin" valueType="num">
                                      <p:cBhvr>
                                        <p:cTn id="73" dur="1" fill="hold"/>
                                        <p:tgtEl>
                                          <p:spTgt spid="23606"/>
                                        </p:tgtEl>
                                      </p:cBhvr>
                                    </p:anim>
                                  </p:childTnLst>
                                </p:cTn>
                              </p:par>
                              <p:par>
                                <p:cTn id="74" presetID="24" presetClass="entr" presetSubtype="0" fill="hold" nodeType="withEffect">
                                  <p:stCondLst>
                                    <p:cond delay="0"/>
                                  </p:stCondLst>
                                  <p:childTnLst>
                                    <p:set>
                                      <p:cBhvr>
                                        <p:cTn id="75" dur="1" fill="hold">
                                          <p:stCondLst>
                                            <p:cond delay="0"/>
                                          </p:stCondLst>
                                        </p:cTn>
                                        <p:tgtEl>
                                          <p:spTgt spid="8"/>
                                        </p:tgtEl>
                                        <p:attrNameLst>
                                          <p:attrName>style.visibility</p:attrName>
                                        </p:attrNameLst>
                                      </p:cBhvr>
                                      <p:to>
                                        <p:strVal val="visible"/>
                                      </p:to>
                                    </p:set>
                                    <p:anim to="" calcmode="lin" valueType="num">
                                      <p:cBhvr>
                                        <p:cTn id="76" dur="1" fill="hold"/>
                                        <p:tgtEl>
                                          <p:spTgt spid="8"/>
                                        </p:tgtEl>
                                      </p:cBhvr>
                                    </p:anim>
                                  </p:childTnLst>
                                </p:cTn>
                              </p:par>
                              <p:par>
                                <p:cTn id="77" presetID="24" presetClass="entr" presetSubtype="0" fill="hold" grpId="0" nodeType="withEffect">
                                  <p:stCondLst>
                                    <p:cond delay="0"/>
                                  </p:stCondLst>
                                  <p:childTnLst>
                                    <p:set>
                                      <p:cBhvr>
                                        <p:cTn id="78" dur="1" fill="hold">
                                          <p:stCondLst>
                                            <p:cond delay="0"/>
                                          </p:stCondLst>
                                        </p:cTn>
                                        <p:tgtEl>
                                          <p:spTgt spid="23618"/>
                                        </p:tgtEl>
                                        <p:attrNameLst>
                                          <p:attrName>style.visibility</p:attrName>
                                        </p:attrNameLst>
                                      </p:cBhvr>
                                      <p:to>
                                        <p:strVal val="visible"/>
                                      </p:to>
                                    </p:set>
                                    <p:anim to="" calcmode="lin" valueType="num">
                                      <p:cBhvr>
                                        <p:cTn id="79" dur="1" fill="hold"/>
                                        <p:tgtEl>
                                          <p:spTgt spid="23618"/>
                                        </p:tgtEl>
                                      </p:cBhvr>
                                    </p:anim>
                                  </p:childTnLst>
                                </p:cTn>
                              </p:par>
                              <p:par>
                                <p:cTn id="80" presetID="24" presetClass="entr" presetSubtype="0" fill="hold" grpId="0" nodeType="withEffect">
                                  <p:stCondLst>
                                    <p:cond delay="0"/>
                                  </p:stCondLst>
                                  <p:childTnLst>
                                    <p:set>
                                      <p:cBhvr>
                                        <p:cTn id="81" dur="1" fill="hold">
                                          <p:stCondLst>
                                            <p:cond delay="0"/>
                                          </p:stCondLst>
                                        </p:cTn>
                                        <p:tgtEl>
                                          <p:spTgt spid="23619"/>
                                        </p:tgtEl>
                                        <p:attrNameLst>
                                          <p:attrName>style.visibility</p:attrName>
                                        </p:attrNameLst>
                                      </p:cBhvr>
                                      <p:to>
                                        <p:strVal val="visible"/>
                                      </p:to>
                                    </p:set>
                                    <p:anim to="" calcmode="lin" valueType="num">
                                      <p:cBhvr>
                                        <p:cTn id="82" dur="1" fill="hold"/>
                                        <p:tgtEl>
                                          <p:spTgt spid="23619"/>
                                        </p:tgtEl>
                                      </p:cBhvr>
                                    </p:anim>
                                  </p:childTnLst>
                                </p:cTn>
                              </p:par>
                              <p:par>
                                <p:cTn id="83" presetID="24" presetClass="entr" presetSubtype="0" fill="hold" grpId="0" nodeType="withEffect">
                                  <p:stCondLst>
                                    <p:cond delay="0"/>
                                  </p:stCondLst>
                                  <p:childTnLst>
                                    <p:set>
                                      <p:cBhvr>
                                        <p:cTn id="84" dur="1" fill="hold">
                                          <p:stCondLst>
                                            <p:cond delay="0"/>
                                          </p:stCondLst>
                                        </p:cTn>
                                        <p:tgtEl>
                                          <p:spTgt spid="23620"/>
                                        </p:tgtEl>
                                        <p:attrNameLst>
                                          <p:attrName>style.visibility</p:attrName>
                                        </p:attrNameLst>
                                      </p:cBhvr>
                                      <p:to>
                                        <p:strVal val="visible"/>
                                      </p:to>
                                    </p:set>
                                    <p:anim to="" calcmode="lin" valueType="num">
                                      <p:cBhvr>
                                        <p:cTn id="85" dur="1" fill="hold"/>
                                        <p:tgtEl>
                                          <p:spTgt spid="23620"/>
                                        </p:tgtEl>
                                      </p:cBhvr>
                                    </p:anim>
                                  </p:childTnLst>
                                </p:cTn>
                              </p:par>
                              <p:par>
                                <p:cTn id="86" presetID="24" presetClass="entr" presetSubtype="0" fill="hold" grpId="0" nodeType="withEffect">
                                  <p:stCondLst>
                                    <p:cond delay="0"/>
                                  </p:stCondLst>
                                  <p:childTnLst>
                                    <p:set>
                                      <p:cBhvr>
                                        <p:cTn id="87" dur="1" fill="hold">
                                          <p:stCondLst>
                                            <p:cond delay="0"/>
                                          </p:stCondLst>
                                        </p:cTn>
                                        <p:tgtEl>
                                          <p:spTgt spid="23623"/>
                                        </p:tgtEl>
                                        <p:attrNameLst>
                                          <p:attrName>style.visibility</p:attrName>
                                        </p:attrNameLst>
                                      </p:cBhvr>
                                      <p:to>
                                        <p:strVal val="visible"/>
                                      </p:to>
                                    </p:set>
                                    <p:anim to="" calcmode="lin" valueType="num">
                                      <p:cBhvr>
                                        <p:cTn id="88" dur="1" fill="hold"/>
                                        <p:tgtEl>
                                          <p:spTgt spid="2362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ldLvl="0" autoUpdateAnimBg="0"/>
      <p:bldP spid="23555" grpId="0" bldLvl="0" animBg="1" autoUpdateAnimBg="0"/>
      <p:bldP spid="23556" grpId="0" bldLvl="0" animBg="1" autoUpdateAnimBg="0"/>
      <p:bldP spid="23557" grpId="0" bldLvl="0" animBg="1" autoUpdateAnimBg="0"/>
      <p:bldP spid="23558" grpId="0" bldLvl="0" animBg="1" autoUpdateAnimBg="0"/>
      <p:bldP spid="23559" grpId="0" bldLvl="0" animBg="1" autoUpdateAnimBg="0"/>
      <p:bldP spid="23560" grpId="0" bldLvl="0" animBg="1" autoUpdateAnimBg="0"/>
      <p:bldP spid="23561" grpId="0" bldLvl="0" animBg="1" autoUpdateAnimBg="0"/>
      <p:bldP spid="23573" grpId="0" bldLvl="0" animBg="1" autoUpdateAnimBg="0"/>
      <p:bldP spid="23574" grpId="0" bldLvl="0" animBg="1" autoUpdateAnimBg="0"/>
      <p:bldP spid="23575" grpId="0" bldLvl="0" animBg="1" autoUpdateAnimBg="0"/>
      <p:bldP spid="23576" grpId="0" bldLvl="0" animBg="1" autoUpdateAnimBg="0"/>
      <p:bldP spid="23577" grpId="0" bldLvl="0" animBg="1" autoUpdateAnimBg="0"/>
      <p:bldP spid="23578" grpId="0" bldLvl="0" animBg="1" autoUpdateAnimBg="0"/>
      <p:bldP spid="23579" grpId="0" bldLvl="0" animBg="1" autoUpdateAnimBg="0"/>
      <p:bldP spid="23591" grpId="0" bldLvl="0" animBg="1" autoUpdateAnimBg="0"/>
      <p:bldP spid="23592" grpId="0" bldLvl="0" animBg="1" autoUpdateAnimBg="0"/>
      <p:bldP spid="23593" grpId="0" bldLvl="0" animBg="1" autoUpdateAnimBg="0"/>
      <p:bldP spid="23605" grpId="0" bldLvl="0" animBg="1" autoUpdateAnimBg="0"/>
      <p:bldP spid="23606" grpId="0" bldLvl="0" animBg="1" autoUpdateAnimBg="0"/>
      <p:bldP spid="23618" grpId="0" bldLvl="0" animBg="1" autoUpdateAnimBg="0"/>
      <p:bldP spid="23619" grpId="0" bldLvl="0" animBg="1" autoUpdateAnimBg="0"/>
      <p:bldP spid="23620" grpId="0" bldLvl="0" animBg="1" autoUpdateAnimBg="0"/>
      <p:bldP spid="23623"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3"/>
          <p:cNvSpPr>
            <a:spLocks noChangeArrowheads="1"/>
          </p:cNvSpPr>
          <p:nvPr/>
        </p:nvSpPr>
        <p:spPr bwMode="auto">
          <a:xfrm>
            <a:off x="1476375" y="2276475"/>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r>
              <a:rPr lang="zh-CN" altLang="en-US" sz="3200" b="0">
                <a:solidFill>
                  <a:schemeClr val="tx1"/>
                </a:solidFill>
                <a:latin typeface="Arial" pitchFamily="34" charset="0"/>
                <a:ea typeface="宋体" pitchFamily="2" charset="-122"/>
              </a:rPr>
              <a:t>知识目标</a:t>
            </a:r>
          </a:p>
        </p:txBody>
      </p:sp>
      <p:sp>
        <p:nvSpPr>
          <p:cNvPr id="4099"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en-US" altLang="zh-CN" sz="1800" b="0">
                <a:solidFill>
                  <a:schemeClr val="tx1"/>
                </a:solidFill>
                <a:latin typeface="Arial" pitchFamily="34" charset="0"/>
                <a:ea typeface="宋体" pitchFamily="2" charset="-122"/>
              </a:rPr>
              <a:t>   </a:t>
            </a:r>
          </a:p>
          <a:p>
            <a:r>
              <a:rPr lang="en-US" altLang="zh-CN" sz="1800" b="0">
                <a:solidFill>
                  <a:schemeClr val="tx1"/>
                </a:solidFill>
                <a:latin typeface="Arial" pitchFamily="34" charset="0"/>
                <a:ea typeface="宋体" pitchFamily="2" charset="-122"/>
              </a:rPr>
              <a:t>   </a:t>
            </a:r>
          </a:p>
        </p:txBody>
      </p:sp>
      <p:sp>
        <p:nvSpPr>
          <p:cNvPr id="4100" name="AutoShape 2"/>
          <p:cNvSpPr>
            <a:spLocks/>
          </p:cNvSpPr>
          <p:nvPr/>
        </p:nvSpPr>
        <p:spPr bwMode="auto">
          <a:xfrm>
            <a:off x="1116013" y="1989138"/>
            <a:ext cx="3833812" cy="3833812"/>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4101"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4103" name="AutoShape 5"/>
          <p:cNvSpPr>
            <a:spLocks noChangeArrowheads="1"/>
          </p:cNvSpPr>
          <p:nvPr/>
        </p:nvSpPr>
        <p:spPr bwMode="auto">
          <a:xfrm>
            <a:off x="4572000" y="4221163"/>
            <a:ext cx="3781425" cy="498475"/>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eaLnBrk="0" hangingPunct="0"/>
            <a:r>
              <a:rPr lang="zh-CN" altLang="en-US" sz="1800"/>
              <a:t>掌握统计数据的收集方法和方式</a:t>
            </a:r>
            <a:endParaRPr lang="en-US" sz="1800"/>
          </a:p>
        </p:txBody>
      </p:sp>
      <p:sp>
        <p:nvSpPr>
          <p:cNvPr id="4107" name="Text Box 9"/>
          <p:cNvSpPr txBox="1">
            <a:spLocks noChangeArrowheads="1"/>
          </p:cNvSpPr>
          <p:nvPr/>
        </p:nvSpPr>
        <p:spPr bwMode="auto">
          <a:xfrm>
            <a:off x="2268538" y="3500438"/>
            <a:ext cx="1816100" cy="579437"/>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知识目标</a:t>
            </a:r>
          </a:p>
        </p:txBody>
      </p:sp>
      <p:sp>
        <p:nvSpPr>
          <p:cNvPr id="4108" name="AutoShape 4"/>
          <p:cNvSpPr>
            <a:spLocks noChangeArrowheads="1"/>
          </p:cNvSpPr>
          <p:nvPr/>
        </p:nvSpPr>
        <p:spPr bwMode="auto">
          <a:xfrm>
            <a:off x="4427538" y="2924175"/>
            <a:ext cx="3781425" cy="500063"/>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r>
              <a:rPr lang="zh-CN" altLang="en-US" sz="1800"/>
              <a:t>了解统计数据的概念、特征及类型</a:t>
            </a:r>
            <a:endParaRPr lang="en-US" sz="1800"/>
          </a:p>
        </p:txBody>
      </p:sp>
      <p:grpSp>
        <p:nvGrpSpPr>
          <p:cNvPr id="2" name="Group 14"/>
          <p:cNvGrpSpPr>
            <a:grpSpLocks/>
          </p:cNvGrpSpPr>
          <p:nvPr/>
        </p:nvGrpSpPr>
        <p:grpSpPr bwMode="auto">
          <a:xfrm>
            <a:off x="3132138" y="0"/>
            <a:ext cx="3240087" cy="1700213"/>
            <a:chOff x="0" y="0"/>
            <a:chExt cx="1889" cy="1009"/>
          </a:xfrm>
        </p:grpSpPr>
        <p:grpSp>
          <p:nvGrpSpPr>
            <p:cNvPr id="10251" name="Group 15"/>
            <p:cNvGrpSpPr>
              <a:grpSpLocks/>
            </p:cNvGrpSpPr>
            <p:nvPr/>
          </p:nvGrpSpPr>
          <p:grpSpPr bwMode="auto">
            <a:xfrm>
              <a:off x="0" y="90"/>
              <a:ext cx="1889" cy="919"/>
              <a:chOff x="0" y="0"/>
              <a:chExt cx="1926" cy="937"/>
            </a:xfrm>
          </p:grpSpPr>
          <p:sp>
            <p:nvSpPr>
              <p:cNvPr id="10256"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0257"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0252"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0253"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0254"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0255"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0250" name="Text Box 22" descr="金融10"/>
          <p:cNvSpPr txBox="1">
            <a:spLocks noChangeArrowheads="1"/>
          </p:cNvSpPr>
          <p:nvPr/>
        </p:nvSpPr>
        <p:spPr bwMode="auto">
          <a:xfrm>
            <a:off x="3708400" y="333375"/>
            <a:ext cx="2376488" cy="701675"/>
          </a:xfrm>
          <a:prstGeom prst="rect">
            <a:avLst/>
          </a:prstGeom>
          <a:noFill/>
          <a:ln w="9525">
            <a:noFill/>
            <a:miter lim="800000"/>
            <a:headEnd/>
            <a:tailEnd/>
          </a:ln>
        </p:spPr>
        <p:txBody>
          <a:bodyPr>
            <a:spAutoFit/>
          </a:bodyPr>
          <a:lstStyle/>
          <a:p>
            <a:pPr>
              <a:spcBef>
                <a:spcPct val="50000"/>
              </a:spcBef>
            </a:pPr>
            <a:r>
              <a:rPr lang="zh-CN" altLang="en-US" sz="4000" b="0">
                <a:solidFill>
                  <a:srgbClr val="000000"/>
                </a:solidFill>
              </a:rPr>
              <a:t>学习目标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to="" calcmode="lin" valueType="num">
                                      <p:cBhvr>
                                        <p:cTn id="7" dur="1" fill="hold"/>
                                        <p:tgtEl>
                                          <p:spTgt spid="4098"/>
                                        </p:tgtEl>
                                      </p:cBhvr>
                                    </p:anim>
                                  </p:childTnLst>
                                </p:cTn>
                              </p:par>
                              <p:par>
                                <p:cTn id="8" presetID="24" presetClass="entr" presetSubtype="0" fill="hold" grpId="0" nodeType="withEffect">
                                  <p:stCondLst>
                                    <p:cond delay="0"/>
                                  </p:stCondLst>
                                  <p:childTnLst>
                                    <p:set>
                                      <p:cBhvr>
                                        <p:cTn id="9" dur="1" fill="hold">
                                          <p:stCondLst>
                                            <p:cond delay="0"/>
                                          </p:stCondLst>
                                        </p:cTn>
                                        <p:tgtEl>
                                          <p:spTgt spid="4099"/>
                                        </p:tgtEl>
                                        <p:attrNameLst>
                                          <p:attrName>style.visibility</p:attrName>
                                        </p:attrNameLst>
                                      </p:cBhvr>
                                      <p:to>
                                        <p:strVal val="visible"/>
                                      </p:to>
                                    </p:set>
                                    <p:anim to="" calcmode="lin" valueType="num">
                                      <p:cBhvr>
                                        <p:cTn id="10" dur="1" fill="hold"/>
                                        <p:tgtEl>
                                          <p:spTgt spid="4099"/>
                                        </p:tgtEl>
                                      </p:cBhvr>
                                    </p:anim>
                                  </p:childTnLst>
                                </p:cTn>
                              </p:par>
                              <p:par>
                                <p:cTn id="11" presetID="24" presetClass="entr" presetSubtype="0" fill="hold" nodeType="withEffect">
                                  <p:stCondLst>
                                    <p:cond delay="0"/>
                                  </p:stCondLst>
                                  <p:childTnLst>
                                    <p:set>
                                      <p:cBhvr>
                                        <p:cTn id="12" dur="1" fill="hold">
                                          <p:stCondLst>
                                            <p:cond delay="0"/>
                                          </p:stCondLst>
                                        </p:cTn>
                                        <p:tgtEl>
                                          <p:spTgt spid="4100"/>
                                        </p:tgtEl>
                                        <p:attrNameLst>
                                          <p:attrName>style.visibility</p:attrName>
                                        </p:attrNameLst>
                                      </p:cBhvr>
                                      <p:to>
                                        <p:strVal val="visible"/>
                                      </p:to>
                                    </p:set>
                                    <p:anim to="" calcmode="lin" valueType="num">
                                      <p:cBhvr>
                                        <p:cTn id="13" dur="1" fill="hold"/>
                                        <p:tgtEl>
                                          <p:spTgt spid="4100"/>
                                        </p:tgtEl>
                                      </p:cBhvr>
                                    </p:anim>
                                  </p:childTnLst>
                                </p:cTn>
                              </p:par>
                              <p:par>
                                <p:cTn id="14" presetID="24" presetClass="entr" presetSubtype="0" fill="hold" grpId="0" nodeType="withEffect">
                                  <p:stCondLst>
                                    <p:cond delay="0"/>
                                  </p:stCondLst>
                                  <p:childTnLst>
                                    <p:set>
                                      <p:cBhvr>
                                        <p:cTn id="15" dur="1" fill="hold">
                                          <p:stCondLst>
                                            <p:cond delay="0"/>
                                          </p:stCondLst>
                                        </p:cTn>
                                        <p:tgtEl>
                                          <p:spTgt spid="4101"/>
                                        </p:tgtEl>
                                        <p:attrNameLst>
                                          <p:attrName>style.visibility</p:attrName>
                                        </p:attrNameLst>
                                      </p:cBhvr>
                                      <p:to>
                                        <p:strVal val="visible"/>
                                      </p:to>
                                    </p:set>
                                    <p:anim to="" calcmode="lin" valueType="num">
                                      <p:cBhvr>
                                        <p:cTn id="16" dur="1" fill="hold"/>
                                        <p:tgtEl>
                                          <p:spTgt spid="4101"/>
                                        </p:tgtEl>
                                      </p:cBhvr>
                                    </p:anim>
                                  </p:childTnLst>
                                </p:cTn>
                              </p:par>
                              <p:par>
                                <p:cTn id="17" presetID="24" presetClass="entr" presetSubtype="0" fill="hold" grpId="0" nodeType="withEffect">
                                  <p:stCondLst>
                                    <p:cond delay="0"/>
                                  </p:stCondLst>
                                  <p:childTnLst>
                                    <p:set>
                                      <p:cBhvr>
                                        <p:cTn id="18" dur="1" fill="hold">
                                          <p:stCondLst>
                                            <p:cond delay="0"/>
                                          </p:stCondLst>
                                        </p:cTn>
                                        <p:tgtEl>
                                          <p:spTgt spid="4103"/>
                                        </p:tgtEl>
                                        <p:attrNameLst>
                                          <p:attrName>style.visibility</p:attrName>
                                        </p:attrNameLst>
                                      </p:cBhvr>
                                      <p:to>
                                        <p:strVal val="visible"/>
                                      </p:to>
                                    </p:set>
                                    <p:anim to="" calcmode="lin" valueType="num">
                                      <p:cBhvr>
                                        <p:cTn id="19" dur="1" fill="hold"/>
                                        <p:tgtEl>
                                          <p:spTgt spid="4103"/>
                                        </p:tgtEl>
                                      </p:cBhvr>
                                    </p:anim>
                                  </p:childTnLst>
                                </p:cTn>
                              </p:par>
                              <p:par>
                                <p:cTn id="20" presetID="24" presetClass="entr" presetSubtype="0" fill="hold" grpId="0" nodeType="withEffect">
                                  <p:stCondLst>
                                    <p:cond delay="0"/>
                                  </p:stCondLst>
                                  <p:childTnLst>
                                    <p:set>
                                      <p:cBhvr>
                                        <p:cTn id="21" dur="1" fill="hold">
                                          <p:stCondLst>
                                            <p:cond delay="0"/>
                                          </p:stCondLst>
                                        </p:cTn>
                                        <p:tgtEl>
                                          <p:spTgt spid="4107"/>
                                        </p:tgtEl>
                                        <p:attrNameLst>
                                          <p:attrName>style.visibility</p:attrName>
                                        </p:attrNameLst>
                                      </p:cBhvr>
                                      <p:to>
                                        <p:strVal val="visible"/>
                                      </p:to>
                                    </p:set>
                                    <p:anim to="" calcmode="lin" valueType="num">
                                      <p:cBhvr>
                                        <p:cTn id="22" dur="1" fill="hold"/>
                                        <p:tgtEl>
                                          <p:spTgt spid="4107"/>
                                        </p:tgtEl>
                                      </p:cBhvr>
                                    </p:anim>
                                  </p:childTnLst>
                                </p:cTn>
                              </p:par>
                              <p:par>
                                <p:cTn id="23" presetID="24" presetClass="entr" presetSubtype="0" fill="hold" grpId="0" nodeType="withEffect">
                                  <p:stCondLst>
                                    <p:cond delay="0"/>
                                  </p:stCondLst>
                                  <p:childTnLst>
                                    <p:set>
                                      <p:cBhvr>
                                        <p:cTn id="24" dur="1" fill="hold">
                                          <p:stCondLst>
                                            <p:cond delay="0"/>
                                          </p:stCondLst>
                                        </p:cTn>
                                        <p:tgtEl>
                                          <p:spTgt spid="4108"/>
                                        </p:tgtEl>
                                        <p:attrNameLst>
                                          <p:attrName>style.visibility</p:attrName>
                                        </p:attrNameLst>
                                      </p:cBhvr>
                                      <p:to>
                                        <p:strVal val="visible"/>
                                      </p:to>
                                    </p:set>
                                    <p:anim to="" calcmode="lin" valueType="num">
                                      <p:cBhvr>
                                        <p:cTn id="25" dur="1" fill="hold"/>
                                        <p:tgtEl>
                                          <p:spTgt spid="4108"/>
                                        </p:tgtEl>
                                      </p:cBhvr>
                                    </p:anim>
                                  </p:childTnLst>
                                </p:cTn>
                              </p:par>
                              <p:par>
                                <p:cTn id="26" presetID="24" presetClass="entr" presetSubtype="0"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 to="" calcmode="lin" valueType="num">
                                      <p:cBhvr>
                                        <p:cTn id="28" dur="1" fill="hold"/>
                                        <p:tgtEl>
                                          <p:spTgt spid="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nimBg="1" autoUpdateAnimBg="0"/>
      <p:bldP spid="4099" grpId="0" bldLvl="0" autoUpdateAnimBg="0"/>
      <p:bldP spid="4101" grpId="0" bldLvl="0" animBg="1" autoUpdateAnimBg="0"/>
      <p:bldP spid="4103" grpId="0" bldLvl="0" animBg="1" autoUpdateAnimBg="0"/>
      <p:bldP spid="4107" grpId="0" bldLvl="0" autoUpdateAnimBg="0"/>
      <p:bldP spid="4108" grpId="0" bldLvl="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zh-CN" altLang="en-US" sz="1800" b="0">
                <a:solidFill>
                  <a:schemeClr val="tx1"/>
                </a:solidFill>
                <a:latin typeface="Arial" pitchFamily="34" charset="0"/>
                <a:ea typeface="宋体" pitchFamily="2" charset="-122"/>
              </a:rPr>
              <a:t>   </a:t>
            </a:r>
          </a:p>
          <a:p>
            <a:r>
              <a:rPr lang="zh-CN" altLang="en-US" sz="1800" b="0">
                <a:solidFill>
                  <a:schemeClr val="tx1"/>
                </a:solidFill>
                <a:latin typeface="Arial" pitchFamily="34" charset="0"/>
                <a:ea typeface="宋体" pitchFamily="2" charset="-122"/>
              </a:rPr>
              <a:t>   </a:t>
            </a:r>
          </a:p>
        </p:txBody>
      </p:sp>
      <p:sp>
        <p:nvSpPr>
          <p:cNvPr id="5123" name="AutoShape 2"/>
          <p:cNvSpPr>
            <a:spLocks/>
          </p:cNvSpPr>
          <p:nvPr/>
        </p:nvSpPr>
        <p:spPr bwMode="auto">
          <a:xfrm>
            <a:off x="1143000" y="1981200"/>
            <a:ext cx="3833813" cy="3833813"/>
          </a:xfrm>
          <a:custGeom>
            <a:avLst/>
            <a:gdLst>
              <a:gd name="T0" fmla="*/ 3163 w 21600"/>
              <a:gd name="T1" fmla="*/ 3163 h 21600"/>
              <a:gd name="T2" fmla="*/ 18437 w 21600"/>
              <a:gd name="T3" fmla="*/ 18437 h 21600"/>
            </a:gdLst>
            <a:ahLst/>
            <a:cxnLst>
              <a:cxn ang="0">
                <a:pos x="0" y="10800"/>
              </a:cxn>
              <a:cxn ang="0">
                <a:pos x="10800" y="0"/>
              </a:cxn>
              <a:cxn ang="0">
                <a:pos x="21600" y="10800"/>
              </a:cxn>
              <a:cxn ang="0">
                <a:pos x="10800" y="21600"/>
              </a:cxn>
              <a:cxn ang="0">
                <a:pos x="0" y="10800"/>
              </a:cxn>
              <a:cxn ang="0">
                <a:pos x="1914" y="10800"/>
              </a:cxn>
              <a:cxn ang="0">
                <a:pos x="10800" y="19686"/>
              </a:cxn>
              <a:cxn ang="0">
                <a:pos x="19686" y="10800"/>
              </a:cxn>
              <a:cxn ang="0">
                <a:pos x="10800" y="1914"/>
              </a:cxn>
              <a:cxn ang="0">
                <a:pos x="1914" y="10800"/>
              </a:cxn>
            </a:cxnLst>
            <a:rect l="T0" t="T1" r="T2" b="T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w="9525">
            <a:noFill/>
            <a:round/>
            <a:headEnd/>
            <a:tailEnd/>
          </a:ln>
        </p:spPr>
        <p:txBody>
          <a:bodyPr wrap="none" anchor="ctr"/>
          <a:lstStyle/>
          <a:p>
            <a:pPr>
              <a:defRPr/>
            </a:pPr>
            <a:endParaRPr lang="zh-CN" altLang="en-US">
              <a:effectLst>
                <a:outerShdw blurRad="38100" dist="38100" dir="2700000" algn="tl">
                  <a:srgbClr val="000000">
                    <a:alpha val="43137"/>
                  </a:srgbClr>
                </a:outerShdw>
              </a:effectLst>
            </a:endParaRPr>
          </a:p>
        </p:txBody>
      </p:sp>
      <p:sp>
        <p:nvSpPr>
          <p:cNvPr id="5124"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5125" name="AutoShape 5"/>
          <p:cNvSpPr>
            <a:spLocks noChangeArrowheads="1"/>
          </p:cNvSpPr>
          <p:nvPr/>
        </p:nvSpPr>
        <p:spPr bwMode="auto">
          <a:xfrm>
            <a:off x="4140200" y="2708275"/>
            <a:ext cx="4464050" cy="649288"/>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eaLnBrk="0" hangingPunct="0"/>
            <a:r>
              <a:rPr lang="zh-CN" altLang="en-US" sz="1800" dirty="0"/>
              <a:t>培养独立设计统计数据收集方案的能</a:t>
            </a:r>
            <a:r>
              <a:rPr lang="zh-CN" altLang="en-US" sz="1800" dirty="0" smtClean="0"/>
              <a:t>力</a:t>
            </a:r>
            <a:endParaRPr lang="zh-CN" altLang="en-US" dirty="0"/>
          </a:p>
        </p:txBody>
      </p:sp>
      <p:sp>
        <p:nvSpPr>
          <p:cNvPr id="5126" name="AutoShape 6"/>
          <p:cNvSpPr>
            <a:spLocks noChangeArrowheads="1"/>
          </p:cNvSpPr>
          <p:nvPr/>
        </p:nvSpPr>
        <p:spPr bwMode="auto">
          <a:xfrm>
            <a:off x="4211638" y="3716338"/>
            <a:ext cx="4932362" cy="647700"/>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eaLnBrk="0" hangingPunct="0"/>
            <a:endParaRPr lang="zh-CN" altLang="en-US" sz="1800"/>
          </a:p>
          <a:p>
            <a:pPr algn="ctr" eaLnBrk="0" hangingPunct="0"/>
            <a:endParaRPr lang="zh-CN" altLang="en-US" sz="1800">
              <a:solidFill>
                <a:schemeClr val="bg1"/>
              </a:solidFill>
              <a:latin typeface="Arial" pitchFamily="34" charset="0"/>
              <a:ea typeface="宋体" pitchFamily="2" charset="-122"/>
            </a:endParaRPr>
          </a:p>
        </p:txBody>
      </p:sp>
      <p:sp>
        <p:nvSpPr>
          <p:cNvPr id="5127" name="Text Box 9"/>
          <p:cNvSpPr txBox="1">
            <a:spLocks noChangeArrowheads="1"/>
          </p:cNvSpPr>
          <p:nvPr/>
        </p:nvSpPr>
        <p:spPr bwMode="auto">
          <a:xfrm>
            <a:off x="2144713" y="3048000"/>
            <a:ext cx="1816100" cy="1066800"/>
          </a:xfrm>
          <a:prstGeom prst="rect">
            <a:avLst/>
          </a:prstGeom>
          <a:noFill/>
          <a:ln w="9525">
            <a:noFill/>
            <a:miter lim="800000"/>
            <a:headEnd/>
            <a:tailEnd/>
          </a:ln>
          <a:effectLst>
            <a:outerShdw dist="35921" dir="2700000" algn="ctr" rotWithShape="0">
              <a:srgbClr val="000000"/>
            </a:outerShdw>
          </a:effectLst>
        </p:spPr>
        <p:txBody>
          <a:bodyPr wrap="none">
            <a:spAutoFit/>
          </a:bodyPr>
          <a:lstStyle/>
          <a:p>
            <a:pPr algn="ctr" eaLnBrk="0" hangingPunct="0">
              <a:defRPr/>
            </a:pPr>
            <a:endParaRPr lang="zh-CN" altLang="en-US" sz="3200">
              <a:solidFill>
                <a:srgbClr val="FFFFFF"/>
              </a:solidFill>
              <a:effectLst>
                <a:outerShdw blurRad="38100" dist="38100" dir="2700000" algn="tl">
                  <a:srgbClr val="C0C0C0"/>
                </a:outerShdw>
              </a:effectLst>
              <a:latin typeface="Arial" pitchFamily="34" charset="0"/>
              <a:ea typeface="宋体" pitchFamily="2" charset="-122"/>
            </a:endParaRPr>
          </a:p>
          <a:p>
            <a:pPr algn="ctr" eaLnBrk="0" hangingPunct="0">
              <a:defRPr/>
            </a:pPr>
            <a:r>
              <a:rPr lang="zh-CN" altLang="en-US" sz="3200">
                <a:solidFill>
                  <a:srgbClr val="FFFFFF"/>
                </a:solidFill>
                <a:effectLst>
                  <a:outerShdw blurRad="38100" dist="38100" dir="2700000" algn="tl">
                    <a:srgbClr val="C0C0C0"/>
                  </a:outerShdw>
                </a:effectLst>
                <a:latin typeface="Arial" pitchFamily="34" charset="0"/>
                <a:ea typeface="宋体" pitchFamily="2" charset="-122"/>
              </a:rPr>
              <a:t>能力目标</a:t>
            </a:r>
          </a:p>
        </p:txBody>
      </p:sp>
      <p:grpSp>
        <p:nvGrpSpPr>
          <p:cNvPr id="11272" name="Group 8"/>
          <p:cNvGrpSpPr>
            <a:grpSpLocks/>
          </p:cNvGrpSpPr>
          <p:nvPr/>
        </p:nvGrpSpPr>
        <p:grpSpPr bwMode="auto">
          <a:xfrm>
            <a:off x="3276600" y="0"/>
            <a:ext cx="3240088" cy="1700213"/>
            <a:chOff x="0" y="0"/>
            <a:chExt cx="1889" cy="1009"/>
          </a:xfrm>
        </p:grpSpPr>
        <p:grpSp>
          <p:nvGrpSpPr>
            <p:cNvPr id="11275" name="Group 9"/>
            <p:cNvGrpSpPr>
              <a:grpSpLocks/>
            </p:cNvGrpSpPr>
            <p:nvPr/>
          </p:nvGrpSpPr>
          <p:grpSpPr bwMode="auto">
            <a:xfrm>
              <a:off x="0" y="90"/>
              <a:ext cx="1889" cy="919"/>
              <a:chOff x="0" y="0"/>
              <a:chExt cx="1926" cy="937"/>
            </a:xfrm>
          </p:grpSpPr>
          <p:sp>
            <p:nvSpPr>
              <p:cNvPr id="11280"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1281"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1276"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1277"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1278"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sp>
          <p:nvSpPr>
            <p:cNvPr id="11279"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endParaRPr lang="zh-CN" altLang="en-US" sz="1800" b="0">
                <a:solidFill>
                  <a:schemeClr val="tx1"/>
                </a:solidFill>
                <a:latin typeface="Arial" pitchFamily="34" charset="0"/>
                <a:ea typeface="宋体" pitchFamily="2" charset="-122"/>
              </a:endParaRPr>
            </a:p>
          </p:txBody>
        </p:sp>
      </p:grpSp>
      <p:sp>
        <p:nvSpPr>
          <p:cNvPr id="11273" name="Text Box 37"/>
          <p:cNvSpPr txBox="1">
            <a:spLocks noChangeArrowheads="1"/>
          </p:cNvSpPr>
          <p:nvPr/>
        </p:nvSpPr>
        <p:spPr bwMode="auto">
          <a:xfrm>
            <a:off x="3492500" y="333375"/>
            <a:ext cx="2622550" cy="823913"/>
          </a:xfrm>
          <a:prstGeom prst="rect">
            <a:avLst/>
          </a:prstGeom>
          <a:noFill/>
          <a:ln w="9525">
            <a:noFill/>
            <a:miter lim="800000"/>
            <a:headEnd/>
            <a:tailEnd/>
          </a:ln>
        </p:spPr>
        <p:txBody>
          <a:bodyPr wrap="none">
            <a:spAutoFit/>
          </a:bodyPr>
          <a:lstStyle/>
          <a:p>
            <a:pPr algn="ctr" eaLnBrk="0" hangingPunct="0"/>
            <a:r>
              <a:rPr lang="zh-CN" altLang="en-US" sz="4800" b="0">
                <a:solidFill>
                  <a:srgbClr val="000000"/>
                </a:solidFill>
                <a:latin typeface="Arial" pitchFamily="34" charset="0"/>
              </a:rPr>
              <a:t>学习目标</a:t>
            </a:r>
          </a:p>
        </p:txBody>
      </p:sp>
      <p:sp>
        <p:nvSpPr>
          <p:cNvPr id="5137" name="Text Box 17" descr="金融10"/>
          <p:cNvSpPr txBox="1">
            <a:spLocks noChangeArrowheads="1"/>
          </p:cNvSpPr>
          <p:nvPr/>
        </p:nvSpPr>
        <p:spPr bwMode="auto">
          <a:xfrm>
            <a:off x="4284663" y="3860800"/>
            <a:ext cx="5003800" cy="366713"/>
          </a:xfrm>
          <a:prstGeom prst="rect">
            <a:avLst/>
          </a:prstGeom>
          <a:noFill/>
          <a:ln w="9525">
            <a:noFill/>
            <a:miter lim="800000"/>
            <a:headEnd/>
            <a:tailEnd/>
          </a:ln>
        </p:spPr>
        <p:txBody>
          <a:bodyPr>
            <a:spAutoFit/>
          </a:bodyPr>
          <a:lstStyle/>
          <a:p>
            <a:pPr>
              <a:spcBef>
                <a:spcPct val="50000"/>
              </a:spcBef>
            </a:pPr>
            <a:r>
              <a:rPr lang="zh-CN" altLang="en-US" sz="1800"/>
              <a:t>锻炼在统计数据处理中灵活使用</a:t>
            </a:r>
            <a:r>
              <a:rPr lang="en-US" altLang="zh-CN" sz="1800"/>
              <a:t>Excel</a:t>
            </a:r>
            <a:r>
              <a:rPr lang="zh-CN" altLang="en-US" sz="1800"/>
              <a:t>的能力</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to="" calcmode="lin" valueType="num">
                                      <p:cBhvr>
                                        <p:cTn id="7" dur="1" fill="hold"/>
                                        <p:tgtEl>
                                          <p:spTgt spid="5122"/>
                                        </p:tgtEl>
                                      </p:cBhvr>
                                    </p:anim>
                                  </p:childTnLst>
                                </p:cTn>
                              </p:par>
                              <p:par>
                                <p:cTn id="8" presetID="24" presetClass="entr" presetSubtype="0" fill="hold" nodeType="withEffect">
                                  <p:stCondLst>
                                    <p:cond delay="0"/>
                                  </p:stCondLst>
                                  <p:childTnLst>
                                    <p:set>
                                      <p:cBhvr>
                                        <p:cTn id="9" dur="1" fill="hold">
                                          <p:stCondLst>
                                            <p:cond delay="0"/>
                                          </p:stCondLst>
                                        </p:cTn>
                                        <p:tgtEl>
                                          <p:spTgt spid="5123"/>
                                        </p:tgtEl>
                                        <p:attrNameLst>
                                          <p:attrName>style.visibility</p:attrName>
                                        </p:attrNameLst>
                                      </p:cBhvr>
                                      <p:to>
                                        <p:strVal val="visible"/>
                                      </p:to>
                                    </p:set>
                                    <p:anim to="" calcmode="lin" valueType="num">
                                      <p:cBhvr>
                                        <p:cTn id="10" dur="1" fill="hold"/>
                                        <p:tgtEl>
                                          <p:spTgt spid="5123"/>
                                        </p:tgtEl>
                                      </p:cBhvr>
                                    </p:anim>
                                  </p:childTnLst>
                                </p:cTn>
                              </p:par>
                              <p:par>
                                <p:cTn id="11" presetID="24" presetClass="entr" presetSubtype="0" fill="hold" grpId="0" nodeType="withEffect">
                                  <p:stCondLst>
                                    <p:cond delay="0"/>
                                  </p:stCondLst>
                                  <p:childTnLst>
                                    <p:set>
                                      <p:cBhvr>
                                        <p:cTn id="12" dur="1" fill="hold">
                                          <p:stCondLst>
                                            <p:cond delay="0"/>
                                          </p:stCondLst>
                                        </p:cTn>
                                        <p:tgtEl>
                                          <p:spTgt spid="5124"/>
                                        </p:tgtEl>
                                        <p:attrNameLst>
                                          <p:attrName>style.visibility</p:attrName>
                                        </p:attrNameLst>
                                      </p:cBhvr>
                                      <p:to>
                                        <p:strVal val="visible"/>
                                      </p:to>
                                    </p:set>
                                    <p:anim to="" calcmode="lin" valueType="num">
                                      <p:cBhvr>
                                        <p:cTn id="13" dur="1" fill="hold"/>
                                        <p:tgtEl>
                                          <p:spTgt spid="5124"/>
                                        </p:tgtEl>
                                      </p:cBhvr>
                                    </p:anim>
                                  </p:childTnLst>
                                </p:cTn>
                              </p:par>
                              <p:par>
                                <p:cTn id="14" presetID="24" presetClass="entr" presetSubtype="0" fill="hold" grpId="0" nodeType="withEffect">
                                  <p:stCondLst>
                                    <p:cond delay="0"/>
                                  </p:stCondLst>
                                  <p:childTnLst>
                                    <p:set>
                                      <p:cBhvr>
                                        <p:cTn id="15" dur="1" fill="hold">
                                          <p:stCondLst>
                                            <p:cond delay="0"/>
                                          </p:stCondLst>
                                        </p:cTn>
                                        <p:tgtEl>
                                          <p:spTgt spid="5125"/>
                                        </p:tgtEl>
                                        <p:attrNameLst>
                                          <p:attrName>style.visibility</p:attrName>
                                        </p:attrNameLst>
                                      </p:cBhvr>
                                      <p:to>
                                        <p:strVal val="visible"/>
                                      </p:to>
                                    </p:set>
                                    <p:anim to="" calcmode="lin" valueType="num">
                                      <p:cBhvr>
                                        <p:cTn id="16" dur="1" fill="hold"/>
                                        <p:tgtEl>
                                          <p:spTgt spid="5125"/>
                                        </p:tgtEl>
                                      </p:cBhvr>
                                    </p:anim>
                                  </p:childTnLst>
                                </p:cTn>
                              </p:par>
                              <p:par>
                                <p:cTn id="17" presetID="24" presetClass="entr" presetSubtype="0" fill="hold" grpId="0" nodeType="withEffect">
                                  <p:stCondLst>
                                    <p:cond delay="0"/>
                                  </p:stCondLst>
                                  <p:childTnLst>
                                    <p:set>
                                      <p:cBhvr>
                                        <p:cTn id="18" dur="1" fill="hold">
                                          <p:stCondLst>
                                            <p:cond delay="0"/>
                                          </p:stCondLst>
                                        </p:cTn>
                                        <p:tgtEl>
                                          <p:spTgt spid="5126"/>
                                        </p:tgtEl>
                                        <p:attrNameLst>
                                          <p:attrName>style.visibility</p:attrName>
                                        </p:attrNameLst>
                                      </p:cBhvr>
                                      <p:to>
                                        <p:strVal val="visible"/>
                                      </p:to>
                                    </p:set>
                                    <p:anim to="" calcmode="lin" valueType="num">
                                      <p:cBhvr>
                                        <p:cTn id="19" dur="1" fill="hold"/>
                                        <p:tgtEl>
                                          <p:spTgt spid="5126"/>
                                        </p:tgtEl>
                                      </p:cBhvr>
                                    </p:anim>
                                  </p:childTnLst>
                                </p:cTn>
                              </p:par>
                              <p:par>
                                <p:cTn id="20" presetID="24" presetClass="entr" presetSubtype="0" fill="hold" grpId="0" nodeType="withEffect">
                                  <p:stCondLst>
                                    <p:cond delay="0"/>
                                  </p:stCondLst>
                                  <p:childTnLst>
                                    <p:set>
                                      <p:cBhvr>
                                        <p:cTn id="21" dur="1" fill="hold">
                                          <p:stCondLst>
                                            <p:cond delay="0"/>
                                          </p:stCondLst>
                                        </p:cTn>
                                        <p:tgtEl>
                                          <p:spTgt spid="5127"/>
                                        </p:tgtEl>
                                        <p:attrNameLst>
                                          <p:attrName>style.visibility</p:attrName>
                                        </p:attrNameLst>
                                      </p:cBhvr>
                                      <p:to>
                                        <p:strVal val="visible"/>
                                      </p:to>
                                    </p:set>
                                    <p:anim to="" calcmode="lin" valueType="num">
                                      <p:cBhvr>
                                        <p:cTn id="22" dur="1" fill="hold"/>
                                        <p:tgtEl>
                                          <p:spTgt spid="5127"/>
                                        </p:tgtEl>
                                      </p:cBhvr>
                                    </p:anim>
                                  </p:childTnLst>
                                </p:cTn>
                              </p:par>
                              <p:par>
                                <p:cTn id="23" presetID="24" presetClass="entr" presetSubtype="0" fill="hold" grpId="0" nodeType="withEffect">
                                  <p:stCondLst>
                                    <p:cond delay="0"/>
                                  </p:stCondLst>
                                  <p:childTnLst>
                                    <p:set>
                                      <p:cBhvr>
                                        <p:cTn id="24" dur="1" fill="hold">
                                          <p:stCondLst>
                                            <p:cond delay="0"/>
                                          </p:stCondLst>
                                        </p:cTn>
                                        <p:tgtEl>
                                          <p:spTgt spid="5137"/>
                                        </p:tgtEl>
                                        <p:attrNameLst>
                                          <p:attrName>style.visibility</p:attrName>
                                        </p:attrNameLst>
                                      </p:cBhvr>
                                      <p:to>
                                        <p:strVal val="visible"/>
                                      </p:to>
                                    </p:set>
                                    <p:anim to="" calcmode="lin" valueType="num">
                                      <p:cBhvr>
                                        <p:cTn id="25" dur="1" fill="hold"/>
                                        <p:tgtEl>
                                          <p:spTgt spid="513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utoUpdateAnimBg="0"/>
      <p:bldP spid="5124" grpId="0" bldLvl="0" animBg="1" autoUpdateAnimBg="0"/>
      <p:bldP spid="5125" grpId="0" bldLvl="0" animBg="1" autoUpdateAnimBg="0"/>
      <p:bldP spid="5126" grpId="0" bldLvl="0" animBg="1" autoUpdateAnimBg="0"/>
      <p:bldP spid="5127" grpId="0" bldLvl="0" autoUpdateAnimBg="0"/>
      <p:bldP spid="5137"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47"/>
          <p:cNvSpPr>
            <a:spLocks noChangeArrowheads="1"/>
          </p:cNvSpPr>
          <p:nvPr/>
        </p:nvSpPr>
        <p:spPr bwMode="auto">
          <a:xfrm>
            <a:off x="0" y="981075"/>
            <a:ext cx="37084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一、统计数据的概念和特征</a:t>
            </a:r>
            <a:endParaRPr lang="zh-CN" altLang="en-US" sz="1800" b="0">
              <a:solidFill>
                <a:schemeClr val="tx1"/>
              </a:solidFill>
              <a:latin typeface="Arial" pitchFamily="34" charset="0"/>
              <a:ea typeface="宋体" pitchFamily="2" charset="-122"/>
            </a:endParaRPr>
          </a:p>
        </p:txBody>
      </p:sp>
      <p:sp>
        <p:nvSpPr>
          <p:cNvPr id="12291" name="Text Box 3" descr="金融10"/>
          <p:cNvSpPr txBox="1">
            <a:spLocks noChangeArrowheads="1"/>
          </p:cNvSpPr>
          <p:nvPr/>
        </p:nvSpPr>
        <p:spPr bwMode="auto">
          <a:xfrm>
            <a:off x="2339975" y="188913"/>
            <a:ext cx="6804025"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统计数据</a:t>
            </a:r>
          </a:p>
        </p:txBody>
      </p:sp>
      <p:pic>
        <p:nvPicPr>
          <p:cNvPr id="6148" name="Picture 4" descr="1"/>
          <p:cNvPicPr>
            <a:picLocks noChangeAspect="1" noChangeArrowheads="1"/>
          </p:cNvPicPr>
          <p:nvPr/>
        </p:nvPicPr>
        <p:blipFill>
          <a:blip r:embed="rId2" cstate="print"/>
          <a:srcRect/>
          <a:stretch>
            <a:fillRect/>
          </a:stretch>
        </p:blipFill>
        <p:spPr bwMode="auto">
          <a:xfrm>
            <a:off x="755650" y="1844675"/>
            <a:ext cx="7559675" cy="3743325"/>
          </a:xfrm>
          <a:prstGeom prst="rect">
            <a:avLst/>
          </a:prstGeom>
          <a:noFill/>
          <a:ln w="9525">
            <a:noFill/>
            <a:miter lim="800000"/>
            <a:headEnd/>
            <a:tailEnd/>
          </a:ln>
        </p:spPr>
      </p:pic>
      <p:sp>
        <p:nvSpPr>
          <p:cNvPr id="12293" name="Text Box 5" descr="金融10"/>
          <p:cNvSpPr txBox="1">
            <a:spLocks noChangeArrowheads="1"/>
          </p:cNvSpPr>
          <p:nvPr/>
        </p:nvSpPr>
        <p:spPr bwMode="auto">
          <a:xfrm>
            <a:off x="1547813" y="2205038"/>
            <a:ext cx="5975350" cy="1006475"/>
          </a:xfrm>
          <a:prstGeom prst="rect">
            <a:avLst/>
          </a:prstGeom>
          <a:noFill/>
          <a:ln w="9525">
            <a:noFill/>
            <a:miter lim="800000"/>
            <a:headEnd/>
            <a:tailEnd/>
          </a:ln>
        </p:spPr>
        <p:txBody>
          <a:bodyPr>
            <a:spAutoFit/>
          </a:bodyPr>
          <a:lstStyle/>
          <a:p>
            <a:r>
              <a:rPr lang="zh-CN" altLang="en-US" b="0"/>
              <a:t>所谓数据，是指对研究对象的某种特征进行测量的结果。</a:t>
            </a:r>
          </a:p>
          <a:p>
            <a:endParaRPr lang="zh-CN" altLang="en-US" b="0"/>
          </a:p>
        </p:txBody>
      </p:sp>
      <p:sp>
        <p:nvSpPr>
          <p:cNvPr id="6150" name="AutoShape 3"/>
          <p:cNvSpPr>
            <a:spLocks noChangeArrowheads="1"/>
          </p:cNvSpPr>
          <p:nvPr/>
        </p:nvSpPr>
        <p:spPr bwMode="auto">
          <a:xfrm>
            <a:off x="1403350" y="2997200"/>
            <a:ext cx="5562600" cy="2303463"/>
          </a:xfrm>
          <a:prstGeom prst="roundRect">
            <a:avLst>
              <a:gd name="adj" fmla="val 10889"/>
            </a:avLst>
          </a:prstGeom>
          <a:gradFill rotWithShape="1">
            <a:gsLst>
              <a:gs pos="0">
                <a:srgbClr val="EEEEEE"/>
              </a:gs>
              <a:gs pos="100000">
                <a:srgbClr val="DDDDDD"/>
              </a:gs>
            </a:gsLst>
            <a:lin ang="18900000" scaled="1"/>
          </a:gradFill>
          <a:ln w="38100" cmpd="sng">
            <a:solidFill>
              <a:srgbClr val="FFFFFF"/>
            </a:solidFill>
            <a:round/>
            <a:headEnd/>
            <a:tailEnd/>
          </a:ln>
          <a:effectLst>
            <a:outerShdw dist="135003" dir="2928844" algn="ctr" rotWithShape="0">
              <a:srgbClr val="000000">
                <a:alpha val="50000"/>
              </a:srgbClr>
            </a:outerShdw>
          </a:effectLst>
        </p:spPr>
        <p:txBody>
          <a:bodyPr wrap="none" anchor="ctr"/>
          <a:lstStyle/>
          <a:p>
            <a:pPr>
              <a:defRPr/>
            </a:pPr>
            <a:endParaRPr lang="zh-CN" altLang="en-US" sz="1800" b="0">
              <a:solidFill>
                <a:schemeClr val="tx1"/>
              </a:solidFill>
              <a:latin typeface="Arial" pitchFamily="34" charset="0"/>
              <a:ea typeface="宋体" pitchFamily="2" charset="-122"/>
            </a:endParaRPr>
          </a:p>
        </p:txBody>
      </p:sp>
      <p:sp>
        <p:nvSpPr>
          <p:cNvPr id="12295" name="AutoShape 4"/>
          <p:cNvSpPr>
            <a:spLocks noChangeArrowheads="1"/>
          </p:cNvSpPr>
          <p:nvPr/>
        </p:nvSpPr>
        <p:spPr bwMode="auto">
          <a:xfrm>
            <a:off x="1403350" y="3141663"/>
            <a:ext cx="1071563" cy="2087562"/>
          </a:xfrm>
          <a:prstGeom prst="roundRect">
            <a:avLst>
              <a:gd name="adj" fmla="val 11921"/>
            </a:avLst>
          </a:prstGeom>
          <a:gradFill rotWithShape="1">
            <a:gsLst>
              <a:gs pos="0">
                <a:srgbClr val="0066CC"/>
              </a:gs>
              <a:gs pos="100000">
                <a:srgbClr val="00478E"/>
              </a:gs>
            </a:gsLst>
            <a:lin ang="5400000" scaled="1"/>
          </a:gradFill>
          <a:ln w="38100">
            <a:solidFill>
              <a:schemeClr val="tx1"/>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2296" name="Text Box 7"/>
          <p:cNvSpPr txBox="1">
            <a:spLocks noChangeArrowheads="1"/>
          </p:cNvSpPr>
          <p:nvPr/>
        </p:nvSpPr>
        <p:spPr bwMode="auto">
          <a:xfrm>
            <a:off x="2627313" y="3141663"/>
            <a:ext cx="4089400" cy="2225675"/>
          </a:xfrm>
          <a:prstGeom prst="rect">
            <a:avLst/>
          </a:prstGeom>
          <a:noFill/>
          <a:ln w="9525">
            <a:noFill/>
            <a:miter lim="800000"/>
            <a:headEnd/>
            <a:tailEnd/>
          </a:ln>
        </p:spPr>
        <p:txBody>
          <a:bodyPr>
            <a:spAutoFit/>
          </a:bodyPr>
          <a:lstStyle/>
          <a:p>
            <a:pPr eaLnBrk="0" hangingPunct="0"/>
            <a:r>
              <a:rPr lang="en-US" altLang="zh-CN" b="0" dirty="0"/>
              <a:t>1. </a:t>
            </a:r>
            <a:r>
              <a:rPr lang="zh-CN" altLang="en-US" b="0" dirty="0"/>
              <a:t>统计数据的表现形式是多样的，既可以是数字，也可以是文字。而且研究者根据需要，在对同一个对象进行测量时，可以灵活选择数据的形</a:t>
            </a:r>
            <a:r>
              <a:rPr lang="zh-CN" altLang="en-US" b="0" dirty="0" smtClean="0"/>
              <a:t>式。</a:t>
            </a:r>
            <a:endParaRPr lang="zh-CN" altLang="en-US" b="0" dirty="0"/>
          </a:p>
          <a:p>
            <a:pPr eaLnBrk="0" hangingPunct="0"/>
            <a:r>
              <a:rPr lang="en-US" altLang="zh-CN" b="0" dirty="0"/>
              <a:t>2. </a:t>
            </a:r>
            <a:r>
              <a:rPr lang="zh-CN" altLang="en-US" b="0" dirty="0"/>
              <a:t>统计数据具有随机性，而不是确定性的。</a:t>
            </a:r>
            <a:endParaRPr lang="en-US" b="0" dirty="0"/>
          </a:p>
        </p:txBody>
      </p:sp>
      <p:sp>
        <p:nvSpPr>
          <p:cNvPr id="6153" name="Text Box 9" descr="金融10"/>
          <p:cNvSpPr txBox="1">
            <a:spLocks noChangeArrowheads="1"/>
          </p:cNvSpPr>
          <p:nvPr/>
        </p:nvSpPr>
        <p:spPr bwMode="auto">
          <a:xfrm>
            <a:off x="1619250" y="3429000"/>
            <a:ext cx="792163" cy="1552575"/>
          </a:xfrm>
          <a:prstGeom prst="rect">
            <a:avLst/>
          </a:prstGeom>
          <a:noFill/>
          <a:ln w="9525">
            <a:noFill/>
            <a:miter lim="800000"/>
            <a:headEnd/>
            <a:tailEnd/>
          </a:ln>
          <a:effectLst/>
        </p:spPr>
        <p:txBody>
          <a:bodyPr>
            <a:spAutoFit/>
          </a:bodyPr>
          <a:lstStyle/>
          <a:p>
            <a:pPr>
              <a:spcBef>
                <a:spcPct val="50000"/>
              </a:spcBef>
              <a:defRPr/>
            </a:pPr>
            <a:r>
              <a:rPr lang="zh-CN" altLang="en-US" sz="2400">
                <a:solidFill>
                  <a:srgbClr val="FFFF00"/>
                </a:solidFill>
                <a:effectLst>
                  <a:outerShdw blurRad="38100" dist="38100" dir="2700000" algn="tl">
                    <a:srgbClr val="C0C0C0"/>
                  </a:outerShdw>
                </a:effectLst>
              </a:rPr>
              <a:t>两个特征</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with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slide(fromTop)">
                                      <p:cBhvr>
                                        <p:cTn id="7" dur="1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47"/>
          <p:cNvSpPr>
            <a:spLocks noChangeArrowheads="1"/>
          </p:cNvSpPr>
          <p:nvPr/>
        </p:nvSpPr>
        <p:spPr bwMode="auto">
          <a:xfrm>
            <a:off x="0" y="981075"/>
            <a:ext cx="23701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小案例</a:t>
            </a:r>
            <a:endParaRPr lang="zh-CN" altLang="en-US" sz="1800" b="0">
              <a:solidFill>
                <a:schemeClr val="tx1"/>
              </a:solidFill>
              <a:latin typeface="Arial" pitchFamily="34" charset="0"/>
              <a:ea typeface="宋体" pitchFamily="2" charset="-122"/>
            </a:endParaRPr>
          </a:p>
        </p:txBody>
      </p:sp>
      <p:sp>
        <p:nvSpPr>
          <p:cNvPr id="13315" name="Text Box 3"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统计数据</a:t>
            </a:r>
          </a:p>
        </p:txBody>
      </p:sp>
      <p:pic>
        <p:nvPicPr>
          <p:cNvPr id="7172" name="Picture 4" descr="41"/>
          <p:cNvPicPr>
            <a:picLocks noChangeAspect="1" noChangeArrowheads="1"/>
          </p:cNvPicPr>
          <p:nvPr/>
        </p:nvPicPr>
        <p:blipFill>
          <a:blip r:embed="rId2" cstate="print"/>
          <a:srcRect/>
          <a:stretch>
            <a:fillRect/>
          </a:stretch>
        </p:blipFill>
        <p:spPr bwMode="auto">
          <a:xfrm>
            <a:off x="1116013" y="1700213"/>
            <a:ext cx="7127875" cy="4248150"/>
          </a:xfrm>
          <a:prstGeom prst="rect">
            <a:avLst/>
          </a:prstGeom>
          <a:noFill/>
          <a:ln w="9525">
            <a:noFill/>
            <a:miter lim="800000"/>
            <a:headEnd/>
            <a:tailEnd/>
          </a:ln>
        </p:spPr>
      </p:pic>
      <p:sp>
        <p:nvSpPr>
          <p:cNvPr id="13317" name="Text Box 5" descr="金融10"/>
          <p:cNvSpPr txBox="1">
            <a:spLocks noChangeArrowheads="1"/>
          </p:cNvSpPr>
          <p:nvPr/>
        </p:nvSpPr>
        <p:spPr bwMode="auto">
          <a:xfrm>
            <a:off x="1476375" y="2133600"/>
            <a:ext cx="5616575" cy="3378200"/>
          </a:xfrm>
          <a:prstGeom prst="rect">
            <a:avLst/>
          </a:prstGeom>
          <a:noFill/>
          <a:ln w="9525">
            <a:noFill/>
            <a:miter lim="800000"/>
            <a:headEnd/>
            <a:tailEnd/>
          </a:ln>
        </p:spPr>
        <p:txBody>
          <a:bodyPr>
            <a:spAutoFit/>
          </a:bodyPr>
          <a:lstStyle/>
          <a:p>
            <a:pPr>
              <a:lnSpc>
                <a:spcPct val="120000"/>
              </a:lnSpc>
            </a:pPr>
            <a:r>
              <a:rPr lang="zh-CN" altLang="en-US" b="0"/>
              <a:t>古时候欧洲两个民族打仗，一方将另一方困在城里。城里的人计划从没有被围的方向逃出去，然而打破城墙必然会惊动围城者，于是打算造云梯翻过城墙逃生。但是云梯造多高不好计算，因为造高了太显眼，造低了怕到不了城墙头。于是他们想了一个办法，找很多人去数从地面到城墙头的砖头层数，然后将这些人数的砖头的层数计算平均数，最后用平均数乘以砖头的高度就得到了梯子的长度。</a:t>
            </a:r>
          </a:p>
        </p:txBody>
      </p:sp>
      <p:sp>
        <p:nvSpPr>
          <p:cNvPr id="7174" name="Text Box 6" descr="金融10"/>
          <p:cNvSpPr txBox="1">
            <a:spLocks noChangeArrowheads="1"/>
          </p:cNvSpPr>
          <p:nvPr/>
        </p:nvSpPr>
        <p:spPr bwMode="auto">
          <a:xfrm>
            <a:off x="7396163" y="2276475"/>
            <a:ext cx="488950" cy="2520950"/>
          </a:xfrm>
          <a:prstGeom prst="rect">
            <a:avLst/>
          </a:prstGeom>
          <a:noFill/>
          <a:ln w="9525">
            <a:noFill/>
            <a:miter lim="800000"/>
            <a:headEnd/>
            <a:tailEnd/>
          </a:ln>
          <a:effectLst/>
        </p:spPr>
        <p:txBody>
          <a:bodyPr vert="eaVert">
            <a:spAutoFit/>
          </a:bodyPr>
          <a:lstStyle/>
          <a:p>
            <a:pPr algn="ctr">
              <a:spcBef>
                <a:spcPct val="50000"/>
              </a:spcBef>
              <a:defRPr/>
            </a:pPr>
            <a:r>
              <a:rPr lang="zh-CN" altLang="en-US">
                <a:solidFill>
                  <a:schemeClr val="accent1"/>
                </a:solidFill>
                <a:effectLst>
                  <a:outerShdw blurRad="38100" dist="38100" dir="2700000" algn="tl">
                    <a:srgbClr val="C0C0C0"/>
                  </a:outerShdw>
                </a:effectLst>
              </a:rPr>
              <a:t>云梯的高度</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wipe(left)">
                                      <p:cBhvr>
                                        <p:cTn id="7" dur="1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页脚占位符 2"/>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en-US" altLang="zh-CN" sz="1800" b="0">
                <a:solidFill>
                  <a:schemeClr val="tx1"/>
                </a:solidFill>
                <a:latin typeface="Arial" pitchFamily="34" charset="0"/>
                <a:ea typeface="宋体" pitchFamily="2" charset="-122"/>
              </a:rPr>
              <a:t>   </a:t>
            </a:r>
          </a:p>
          <a:p>
            <a:r>
              <a:rPr lang="en-US" altLang="zh-CN" sz="1800" b="0">
                <a:solidFill>
                  <a:schemeClr val="tx1"/>
                </a:solidFill>
                <a:latin typeface="Arial" pitchFamily="34" charset="0"/>
                <a:ea typeface="宋体" pitchFamily="2" charset="-122"/>
              </a:rPr>
              <a:t>   </a:t>
            </a:r>
          </a:p>
        </p:txBody>
      </p:sp>
      <p:sp>
        <p:nvSpPr>
          <p:cNvPr id="8196" name="AutoShape 4"/>
          <p:cNvSpPr>
            <a:spLocks noChangeArrowheads="1"/>
          </p:cNvSpPr>
          <p:nvPr/>
        </p:nvSpPr>
        <p:spPr bwMode="auto">
          <a:xfrm>
            <a:off x="4643438" y="2852738"/>
            <a:ext cx="2819400" cy="2819400"/>
          </a:xfrm>
          <a:prstGeom prst="chevron">
            <a:avLst>
              <a:gd name="adj" fmla="val 17384"/>
            </a:avLst>
          </a:prstGeom>
          <a:solidFill>
            <a:schemeClr val="hlink"/>
          </a:solidFill>
          <a:ln w="38100" cmpd="sng">
            <a:solidFill>
              <a:schemeClr val="tx2"/>
            </a:solidFill>
            <a:miter lim="800000"/>
            <a:headEnd/>
            <a:tailEnd/>
          </a:ln>
          <a:effectLst>
            <a:outerShdw dist="109250" dir="3267739" algn="ctr" rotWithShape="0">
              <a:srgbClr val="333333">
                <a:alpha val="50000"/>
              </a:srgbClr>
            </a:outerShdw>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8197" name="AutoShape 5"/>
          <p:cNvSpPr>
            <a:spLocks noChangeArrowheads="1"/>
          </p:cNvSpPr>
          <p:nvPr/>
        </p:nvSpPr>
        <p:spPr bwMode="auto">
          <a:xfrm>
            <a:off x="1244600" y="2819400"/>
            <a:ext cx="2641600" cy="2819400"/>
          </a:xfrm>
          <a:prstGeom prst="chevron">
            <a:avLst>
              <a:gd name="adj" fmla="val 17384"/>
            </a:avLst>
          </a:prstGeom>
          <a:solidFill>
            <a:schemeClr val="accent1"/>
          </a:solidFill>
          <a:ln w="38100" cmpd="sng">
            <a:solidFill>
              <a:srgbClr val="EAEAEA"/>
            </a:solidFill>
            <a:miter lim="800000"/>
            <a:headEnd/>
            <a:tailEnd/>
          </a:ln>
          <a:effectLst>
            <a:outerShdw dist="109250" dir="3267739" algn="ctr" rotWithShape="0">
              <a:srgbClr val="333333">
                <a:alpha val="50000"/>
              </a:srgbClr>
            </a:outerShdw>
          </a:effectLst>
        </p:spPr>
        <p:txBody>
          <a:bodyPr anchor="ctr">
            <a:spAutoFit/>
          </a:bodyPr>
          <a:lstStyle/>
          <a:p>
            <a:pPr>
              <a:defRPr/>
            </a:pPr>
            <a:endParaRPr lang="zh-CN" altLang="en-US" sz="1800" b="0">
              <a:solidFill>
                <a:schemeClr val="tx1"/>
              </a:solidFill>
              <a:latin typeface="Arial" pitchFamily="34" charset="0"/>
              <a:ea typeface="宋体" pitchFamily="2" charset="-122"/>
            </a:endParaRPr>
          </a:p>
        </p:txBody>
      </p:sp>
      <p:sp>
        <p:nvSpPr>
          <p:cNvPr id="8198" name="AutoShape 6"/>
          <p:cNvSpPr>
            <a:spLocks noChangeArrowheads="1"/>
          </p:cNvSpPr>
          <p:nvPr/>
        </p:nvSpPr>
        <p:spPr bwMode="auto">
          <a:xfrm>
            <a:off x="1116013" y="2060575"/>
            <a:ext cx="2808287" cy="723900"/>
          </a:xfrm>
          <a:prstGeom prst="roundRect">
            <a:avLst>
              <a:gd name="adj" fmla="val 50000"/>
            </a:avLst>
          </a:prstGeom>
          <a:gradFill rotWithShape="1">
            <a:gsLst>
              <a:gs pos="0">
                <a:srgbClr val="576869"/>
              </a:gs>
              <a:gs pos="100000">
                <a:schemeClr val="accent1"/>
              </a:gs>
            </a:gsLst>
            <a:lin ang="0" scaled="1"/>
          </a:gradFill>
          <a:ln w="38100" cmpd="sng">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endParaRPr lang="en-US">
              <a:latin typeface="Arial" pitchFamily="34" charset="0"/>
              <a:ea typeface="宋体" pitchFamily="2" charset="-122"/>
            </a:endParaRPr>
          </a:p>
        </p:txBody>
      </p:sp>
      <p:sp>
        <p:nvSpPr>
          <p:cNvPr id="8199" name="AutoShape 7"/>
          <p:cNvSpPr>
            <a:spLocks noChangeArrowheads="1"/>
          </p:cNvSpPr>
          <p:nvPr/>
        </p:nvSpPr>
        <p:spPr bwMode="auto">
          <a:xfrm>
            <a:off x="4500563" y="2060575"/>
            <a:ext cx="2951162" cy="792163"/>
          </a:xfrm>
          <a:prstGeom prst="roundRect">
            <a:avLst>
              <a:gd name="adj" fmla="val 50000"/>
            </a:avLst>
          </a:prstGeom>
          <a:gradFill rotWithShape="1">
            <a:gsLst>
              <a:gs pos="0">
                <a:srgbClr val="004747"/>
              </a:gs>
              <a:gs pos="100000">
                <a:schemeClr val="hlink"/>
              </a:gs>
            </a:gsLst>
            <a:lin ang="0" scaled="1"/>
          </a:gradFill>
          <a:ln w="38100" cmpd="sng">
            <a:solidFill>
              <a:srgbClr val="FFFFFF"/>
            </a:solidFill>
            <a:round/>
            <a:headEnd/>
            <a:tailEnd/>
          </a:ln>
          <a:effectLst>
            <a:outerShdw dist="63500" dir="3187806" algn="ctr" rotWithShape="0">
              <a:srgbClr val="001D3A"/>
            </a:outerShdw>
          </a:effectLst>
        </p:spPr>
        <p:txBody>
          <a:bodyPr wrap="none" anchor="ctr"/>
          <a:lstStyle/>
          <a:p>
            <a:pPr algn="ctr">
              <a:defRPr/>
            </a:pPr>
            <a:endParaRPr lang="en-US">
              <a:latin typeface="Arial" pitchFamily="34" charset="0"/>
              <a:ea typeface="宋体" pitchFamily="2" charset="-122"/>
            </a:endParaRPr>
          </a:p>
        </p:txBody>
      </p:sp>
      <p:sp>
        <p:nvSpPr>
          <p:cNvPr id="14343" name="Rectangle 347"/>
          <p:cNvSpPr>
            <a:spLocks noChangeArrowheads="1"/>
          </p:cNvSpPr>
          <p:nvPr/>
        </p:nvSpPr>
        <p:spPr bwMode="auto">
          <a:xfrm>
            <a:off x="0" y="1341438"/>
            <a:ext cx="37084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rPr>
              <a:t>二、统计数据的种类</a:t>
            </a:r>
            <a:endParaRPr lang="zh-CN" altLang="en-US" sz="1800" b="0">
              <a:solidFill>
                <a:schemeClr val="tx1"/>
              </a:solidFill>
              <a:latin typeface="Arial" pitchFamily="34" charset="0"/>
              <a:ea typeface="宋体" pitchFamily="2" charset="-122"/>
            </a:endParaRPr>
          </a:p>
        </p:txBody>
      </p:sp>
      <p:sp>
        <p:nvSpPr>
          <p:cNvPr id="8203" name="Text Box 11" descr="金融10"/>
          <p:cNvSpPr txBox="1">
            <a:spLocks noChangeArrowheads="1"/>
          </p:cNvSpPr>
          <p:nvPr/>
        </p:nvSpPr>
        <p:spPr bwMode="auto">
          <a:xfrm>
            <a:off x="1258888" y="2205038"/>
            <a:ext cx="2520950" cy="400050"/>
          </a:xfrm>
          <a:prstGeom prst="rect">
            <a:avLst/>
          </a:prstGeom>
          <a:noFill/>
          <a:ln w="9525">
            <a:noFill/>
            <a:miter lim="800000"/>
            <a:headEnd/>
            <a:tailEnd/>
          </a:ln>
          <a:effectLst/>
        </p:spPr>
        <p:txBody>
          <a:bodyPr>
            <a:spAutoFit/>
          </a:bodyPr>
          <a:lstStyle/>
          <a:p>
            <a:pPr>
              <a:spcBef>
                <a:spcPct val="50000"/>
              </a:spcBef>
              <a:defRPr/>
            </a:pPr>
            <a:r>
              <a:rPr lang="zh-CN" altLang="en-US" dirty="0">
                <a:effectLst>
                  <a:outerShdw blurRad="38100" dist="38100" dir="2700000" algn="tl">
                    <a:srgbClr val="C0C0C0"/>
                  </a:outerShdw>
                </a:effectLst>
              </a:rPr>
              <a:t>原始资料（一手数据）</a:t>
            </a:r>
          </a:p>
        </p:txBody>
      </p:sp>
      <p:sp>
        <p:nvSpPr>
          <p:cNvPr id="8204" name="Text Box 12" descr="金融10"/>
          <p:cNvSpPr txBox="1">
            <a:spLocks noChangeArrowheads="1"/>
          </p:cNvSpPr>
          <p:nvPr/>
        </p:nvSpPr>
        <p:spPr bwMode="auto">
          <a:xfrm>
            <a:off x="4643438" y="2205038"/>
            <a:ext cx="2592387" cy="396875"/>
          </a:xfrm>
          <a:prstGeom prst="rect">
            <a:avLst/>
          </a:prstGeom>
          <a:noFill/>
          <a:ln w="9525">
            <a:noFill/>
            <a:miter lim="800000"/>
            <a:headEnd/>
            <a:tailEnd/>
          </a:ln>
          <a:effectLst/>
        </p:spPr>
        <p:txBody>
          <a:bodyPr>
            <a:spAutoFit/>
          </a:bodyPr>
          <a:lstStyle/>
          <a:p>
            <a:pPr>
              <a:spcBef>
                <a:spcPct val="50000"/>
              </a:spcBef>
              <a:defRPr/>
            </a:pPr>
            <a:r>
              <a:rPr lang="zh-CN" altLang="en-US" dirty="0">
                <a:effectLst>
                  <a:outerShdw blurRad="38100" dist="38100" dir="2700000" algn="tl">
                    <a:srgbClr val="C0C0C0"/>
                  </a:outerShdw>
                </a:effectLst>
              </a:rPr>
              <a:t>次级数据（二手数据）</a:t>
            </a:r>
          </a:p>
        </p:txBody>
      </p:sp>
      <p:sp>
        <p:nvSpPr>
          <p:cNvPr id="8206" name="Text Box 14" descr="金融10"/>
          <p:cNvSpPr txBox="1">
            <a:spLocks noChangeArrowheads="1"/>
          </p:cNvSpPr>
          <p:nvPr/>
        </p:nvSpPr>
        <p:spPr bwMode="auto">
          <a:xfrm>
            <a:off x="1692275" y="3789363"/>
            <a:ext cx="2087563" cy="1016000"/>
          </a:xfrm>
          <a:prstGeom prst="rect">
            <a:avLst/>
          </a:prstGeom>
          <a:noFill/>
          <a:ln w="9525">
            <a:noFill/>
            <a:miter lim="800000"/>
            <a:headEnd/>
            <a:tailEnd/>
          </a:ln>
          <a:effectLst/>
        </p:spPr>
        <p:txBody>
          <a:bodyPr>
            <a:spAutoFit/>
          </a:bodyPr>
          <a:lstStyle/>
          <a:p>
            <a:pPr>
              <a:spcBef>
                <a:spcPct val="50000"/>
              </a:spcBef>
              <a:defRPr/>
            </a:pPr>
            <a:r>
              <a:rPr lang="zh-CN" altLang="en-US" dirty="0">
                <a:effectLst>
                  <a:outerShdw blurRad="38100" dist="38100" dir="2700000" algn="tl">
                    <a:srgbClr val="C0C0C0"/>
                  </a:outerShdw>
                </a:effectLst>
              </a:rPr>
              <a:t>直接向调查对象了解获取的统计资料。</a:t>
            </a:r>
          </a:p>
        </p:txBody>
      </p:sp>
      <p:sp>
        <p:nvSpPr>
          <p:cNvPr id="8207" name="Text Box 15" descr="金融10"/>
          <p:cNvSpPr txBox="1">
            <a:spLocks noChangeArrowheads="1"/>
          </p:cNvSpPr>
          <p:nvPr/>
        </p:nvSpPr>
        <p:spPr bwMode="auto">
          <a:xfrm>
            <a:off x="5292725" y="3789363"/>
            <a:ext cx="1800225" cy="1323439"/>
          </a:xfrm>
          <a:prstGeom prst="rect">
            <a:avLst/>
          </a:prstGeom>
          <a:noFill/>
          <a:ln w="9525">
            <a:noFill/>
            <a:miter lim="800000"/>
            <a:headEnd/>
            <a:tailEnd/>
          </a:ln>
          <a:effectLst/>
        </p:spPr>
        <p:txBody>
          <a:bodyPr>
            <a:spAutoFit/>
          </a:bodyPr>
          <a:lstStyle/>
          <a:p>
            <a:pPr>
              <a:spcBef>
                <a:spcPct val="50000"/>
              </a:spcBef>
              <a:defRPr/>
            </a:pPr>
            <a:r>
              <a:rPr lang="zh-CN" altLang="en-US" dirty="0">
                <a:effectLst>
                  <a:outerShdw blurRad="38100" dist="38100" dir="2700000" algn="tl">
                    <a:srgbClr val="C0C0C0"/>
                  </a:outerShdw>
                </a:effectLst>
              </a:rPr>
              <a:t>从</a:t>
            </a:r>
            <a:r>
              <a:rPr lang="zh-CN" altLang="en-US" dirty="0" smtClean="0">
                <a:effectLst>
                  <a:outerShdw blurRad="38100" dist="38100" dir="2700000" algn="tl">
                    <a:srgbClr val="C0C0C0"/>
                  </a:outerShdw>
                </a:effectLst>
              </a:rPr>
              <a:t>其他渠</a:t>
            </a:r>
            <a:r>
              <a:rPr lang="zh-CN" altLang="en-US" dirty="0">
                <a:effectLst>
                  <a:outerShdw blurRad="38100" dist="38100" dir="2700000" algn="tl">
                    <a:srgbClr val="C0C0C0"/>
                  </a:outerShdw>
                </a:effectLst>
              </a:rPr>
              <a:t>道收集、加工、整理过的统计资料。</a:t>
            </a:r>
          </a:p>
        </p:txBody>
      </p:sp>
      <p:sp>
        <p:nvSpPr>
          <p:cNvPr id="14348" name="Text Box 3"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统计数据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to="" calcmode="lin" valueType="num">
                                      <p:cBhvr>
                                        <p:cTn id="7" dur="1" fill="hold"/>
                                        <p:tgtEl>
                                          <p:spTgt spid="8194"/>
                                        </p:tgtEl>
                                      </p:cBhvr>
                                    </p:anim>
                                  </p:childTnLst>
                                </p:cTn>
                              </p:par>
                              <p:par>
                                <p:cTn id="8" presetID="24" presetClass="entr" presetSubtype="0" fill="hold" grpId="0" nodeType="withEffect">
                                  <p:stCondLst>
                                    <p:cond delay="0"/>
                                  </p:stCondLst>
                                  <p:childTnLst>
                                    <p:set>
                                      <p:cBhvr>
                                        <p:cTn id="9" dur="1" fill="hold">
                                          <p:stCondLst>
                                            <p:cond delay="0"/>
                                          </p:stCondLst>
                                        </p:cTn>
                                        <p:tgtEl>
                                          <p:spTgt spid="8196"/>
                                        </p:tgtEl>
                                        <p:attrNameLst>
                                          <p:attrName>style.visibility</p:attrName>
                                        </p:attrNameLst>
                                      </p:cBhvr>
                                      <p:to>
                                        <p:strVal val="visible"/>
                                      </p:to>
                                    </p:set>
                                    <p:anim to="" calcmode="lin" valueType="num">
                                      <p:cBhvr>
                                        <p:cTn id="10" dur="1" fill="hold"/>
                                        <p:tgtEl>
                                          <p:spTgt spid="8196"/>
                                        </p:tgtEl>
                                      </p:cBhvr>
                                    </p:anim>
                                  </p:childTnLst>
                                </p:cTn>
                              </p:par>
                              <p:par>
                                <p:cTn id="11" presetID="24" presetClass="entr" presetSubtype="0" fill="hold" grpId="0" nodeType="withEffect">
                                  <p:stCondLst>
                                    <p:cond delay="0"/>
                                  </p:stCondLst>
                                  <p:childTnLst>
                                    <p:set>
                                      <p:cBhvr>
                                        <p:cTn id="12" dur="1" fill="hold">
                                          <p:stCondLst>
                                            <p:cond delay="0"/>
                                          </p:stCondLst>
                                        </p:cTn>
                                        <p:tgtEl>
                                          <p:spTgt spid="8197"/>
                                        </p:tgtEl>
                                        <p:attrNameLst>
                                          <p:attrName>style.visibility</p:attrName>
                                        </p:attrNameLst>
                                      </p:cBhvr>
                                      <p:to>
                                        <p:strVal val="visible"/>
                                      </p:to>
                                    </p:set>
                                    <p:anim to="" calcmode="lin" valueType="num">
                                      <p:cBhvr>
                                        <p:cTn id="13" dur="1" fill="hold"/>
                                        <p:tgtEl>
                                          <p:spTgt spid="8197"/>
                                        </p:tgtEl>
                                      </p:cBhvr>
                                    </p:anim>
                                  </p:childTnLst>
                                </p:cTn>
                              </p:par>
                              <p:par>
                                <p:cTn id="14" presetID="24" presetClass="entr" presetSubtype="0" fill="hold" grpId="0" nodeType="withEffect">
                                  <p:stCondLst>
                                    <p:cond delay="0"/>
                                  </p:stCondLst>
                                  <p:childTnLst>
                                    <p:set>
                                      <p:cBhvr>
                                        <p:cTn id="15" dur="1" fill="hold">
                                          <p:stCondLst>
                                            <p:cond delay="0"/>
                                          </p:stCondLst>
                                        </p:cTn>
                                        <p:tgtEl>
                                          <p:spTgt spid="8198"/>
                                        </p:tgtEl>
                                        <p:attrNameLst>
                                          <p:attrName>style.visibility</p:attrName>
                                        </p:attrNameLst>
                                      </p:cBhvr>
                                      <p:to>
                                        <p:strVal val="visible"/>
                                      </p:to>
                                    </p:set>
                                    <p:anim to="" calcmode="lin" valueType="num">
                                      <p:cBhvr>
                                        <p:cTn id="16" dur="1" fill="hold"/>
                                        <p:tgtEl>
                                          <p:spTgt spid="8198"/>
                                        </p:tgtEl>
                                      </p:cBhvr>
                                    </p:anim>
                                  </p:childTnLst>
                                </p:cTn>
                              </p:par>
                              <p:par>
                                <p:cTn id="17" presetID="24" presetClass="entr" presetSubtype="0" fill="hold" grpId="0" nodeType="withEffect">
                                  <p:stCondLst>
                                    <p:cond delay="0"/>
                                  </p:stCondLst>
                                  <p:childTnLst>
                                    <p:set>
                                      <p:cBhvr>
                                        <p:cTn id="18" dur="1" fill="hold">
                                          <p:stCondLst>
                                            <p:cond delay="0"/>
                                          </p:stCondLst>
                                        </p:cTn>
                                        <p:tgtEl>
                                          <p:spTgt spid="8199"/>
                                        </p:tgtEl>
                                        <p:attrNameLst>
                                          <p:attrName>style.visibility</p:attrName>
                                        </p:attrNameLst>
                                      </p:cBhvr>
                                      <p:to>
                                        <p:strVal val="visible"/>
                                      </p:to>
                                    </p:set>
                                    <p:anim to="" calcmode="lin" valueType="num">
                                      <p:cBhvr>
                                        <p:cTn id="19" dur="1" fill="hold"/>
                                        <p:tgtEl>
                                          <p:spTgt spid="8199"/>
                                        </p:tgtEl>
                                      </p:cBhvr>
                                    </p:anim>
                                  </p:childTnLst>
                                </p:cTn>
                              </p:par>
                              <p:par>
                                <p:cTn id="20" presetID="24" presetClass="entr" presetSubtype="0" fill="hold" grpId="0" nodeType="withEffect">
                                  <p:stCondLst>
                                    <p:cond delay="0"/>
                                  </p:stCondLst>
                                  <p:childTnLst>
                                    <p:set>
                                      <p:cBhvr>
                                        <p:cTn id="21" dur="1" fill="hold">
                                          <p:stCondLst>
                                            <p:cond delay="0"/>
                                          </p:stCondLst>
                                        </p:cTn>
                                        <p:tgtEl>
                                          <p:spTgt spid="8203"/>
                                        </p:tgtEl>
                                        <p:attrNameLst>
                                          <p:attrName>style.visibility</p:attrName>
                                        </p:attrNameLst>
                                      </p:cBhvr>
                                      <p:to>
                                        <p:strVal val="visible"/>
                                      </p:to>
                                    </p:set>
                                    <p:anim to="" calcmode="lin" valueType="num">
                                      <p:cBhvr>
                                        <p:cTn id="22" dur="1" fill="hold"/>
                                        <p:tgtEl>
                                          <p:spTgt spid="8203"/>
                                        </p:tgtEl>
                                      </p:cBhvr>
                                    </p:anim>
                                  </p:childTnLst>
                                </p:cTn>
                              </p:par>
                              <p:par>
                                <p:cTn id="23" presetID="24" presetClass="entr" presetSubtype="0" fill="hold" grpId="0" nodeType="withEffect">
                                  <p:stCondLst>
                                    <p:cond delay="0"/>
                                  </p:stCondLst>
                                  <p:childTnLst>
                                    <p:set>
                                      <p:cBhvr>
                                        <p:cTn id="24" dur="1" fill="hold">
                                          <p:stCondLst>
                                            <p:cond delay="0"/>
                                          </p:stCondLst>
                                        </p:cTn>
                                        <p:tgtEl>
                                          <p:spTgt spid="8204"/>
                                        </p:tgtEl>
                                        <p:attrNameLst>
                                          <p:attrName>style.visibility</p:attrName>
                                        </p:attrNameLst>
                                      </p:cBhvr>
                                      <p:to>
                                        <p:strVal val="visible"/>
                                      </p:to>
                                    </p:set>
                                    <p:anim to="" calcmode="lin" valueType="num">
                                      <p:cBhvr>
                                        <p:cTn id="25" dur="1" fill="hold"/>
                                        <p:tgtEl>
                                          <p:spTgt spid="8204"/>
                                        </p:tgtEl>
                                      </p:cBhvr>
                                    </p:anim>
                                  </p:childTnLst>
                                </p:cTn>
                              </p:par>
                              <p:par>
                                <p:cTn id="26" presetID="24" presetClass="entr" presetSubtype="0" fill="hold" grpId="0" nodeType="withEffect">
                                  <p:stCondLst>
                                    <p:cond delay="0"/>
                                  </p:stCondLst>
                                  <p:childTnLst>
                                    <p:set>
                                      <p:cBhvr>
                                        <p:cTn id="27" dur="1" fill="hold">
                                          <p:stCondLst>
                                            <p:cond delay="0"/>
                                          </p:stCondLst>
                                        </p:cTn>
                                        <p:tgtEl>
                                          <p:spTgt spid="8206"/>
                                        </p:tgtEl>
                                        <p:attrNameLst>
                                          <p:attrName>style.visibility</p:attrName>
                                        </p:attrNameLst>
                                      </p:cBhvr>
                                      <p:to>
                                        <p:strVal val="visible"/>
                                      </p:to>
                                    </p:set>
                                    <p:anim to="" calcmode="lin" valueType="num">
                                      <p:cBhvr>
                                        <p:cTn id="28" dur="1" fill="hold"/>
                                        <p:tgtEl>
                                          <p:spTgt spid="8206"/>
                                        </p:tgtEl>
                                      </p:cBhvr>
                                    </p:anim>
                                  </p:childTnLst>
                                </p:cTn>
                              </p:par>
                              <p:par>
                                <p:cTn id="29" presetID="24" presetClass="entr" presetSubtype="0" fill="hold" grpId="0" nodeType="withEffect">
                                  <p:stCondLst>
                                    <p:cond delay="0"/>
                                  </p:stCondLst>
                                  <p:childTnLst>
                                    <p:set>
                                      <p:cBhvr>
                                        <p:cTn id="30" dur="1" fill="hold">
                                          <p:stCondLst>
                                            <p:cond delay="0"/>
                                          </p:stCondLst>
                                        </p:cTn>
                                        <p:tgtEl>
                                          <p:spTgt spid="8207"/>
                                        </p:tgtEl>
                                        <p:attrNameLst>
                                          <p:attrName>style.visibility</p:attrName>
                                        </p:attrNameLst>
                                      </p:cBhvr>
                                      <p:to>
                                        <p:strVal val="visible"/>
                                      </p:to>
                                    </p:set>
                                    <p:anim to="" calcmode="lin" valueType="num">
                                      <p:cBhvr>
                                        <p:cTn id="31" dur="1" fill="hold"/>
                                        <p:tgtEl>
                                          <p:spTgt spid="8207"/>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bldLvl="0" autoUpdateAnimBg="0"/>
      <p:bldP spid="8196" grpId="0" bldLvl="0" animBg="1" autoUpdateAnimBg="0"/>
      <p:bldP spid="8197" grpId="0" bldLvl="0" animBg="1" autoUpdateAnimBg="0"/>
      <p:bldP spid="8198" grpId="0" bldLvl="0" animBg="1" autoUpdateAnimBg="0"/>
      <p:bldP spid="8199" grpId="0" bldLvl="0" animBg="1" autoUpdateAnimBg="0"/>
      <p:bldP spid="8203" grpId="0" bldLvl="0" autoUpdateAnimBg="0"/>
      <p:bldP spid="8204" grpId="0" bldLvl="0" autoUpdateAnimBg="0"/>
      <p:bldP spid="8206" grpId="0" bldLvl="0" autoUpdateAnimBg="0"/>
      <p:bldP spid="8207"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未知" descr="colored_paper2">
            <a:hlinkClick r:id="" action="ppaction://hlinkshowjump?jump=nextslide"/>
          </p:cNvPr>
          <p:cNvSpPr>
            <a:spLocks/>
          </p:cNvSpPr>
          <p:nvPr/>
        </p:nvSpPr>
        <p:spPr bwMode="auto">
          <a:xfrm>
            <a:off x="539750" y="1628775"/>
            <a:ext cx="7561263" cy="4176713"/>
          </a:xfrm>
          <a:custGeom>
            <a:avLst/>
            <a:gdLst>
              <a:gd name="T0" fmla="*/ 218116384 w 5585"/>
              <a:gd name="T1" fmla="*/ 23556084 h 7200"/>
              <a:gd name="T2" fmla="*/ 1255547282 w 5585"/>
              <a:gd name="T3" fmla="*/ 102636929 h 7200"/>
              <a:gd name="T4" fmla="*/ 2147483647 w 5585"/>
              <a:gd name="T5" fmla="*/ 23556084 h 7200"/>
              <a:gd name="T6" fmla="*/ 2147483647 w 5585"/>
              <a:gd name="T7" fmla="*/ 102636929 h 7200"/>
              <a:gd name="T8" fmla="*/ 2147483647 w 5585"/>
              <a:gd name="T9" fmla="*/ 8076139 h 7200"/>
              <a:gd name="T10" fmla="*/ 2147483647 w 5585"/>
              <a:gd name="T11" fmla="*/ 118116868 h 7200"/>
              <a:gd name="T12" fmla="*/ 2147483647 w 5585"/>
              <a:gd name="T13" fmla="*/ 0 h 7200"/>
              <a:gd name="T14" fmla="*/ 2147483647 w 5585"/>
              <a:gd name="T15" fmla="*/ 118116868 h 7200"/>
              <a:gd name="T16" fmla="*/ 2147483647 w 5585"/>
              <a:gd name="T17" fmla="*/ 15479943 h 7200"/>
              <a:gd name="T18" fmla="*/ 2147483647 w 5585"/>
              <a:gd name="T19" fmla="*/ 201235791 h 7200"/>
              <a:gd name="T20" fmla="*/ 2147483647 w 5585"/>
              <a:gd name="T21" fmla="*/ 315651084 h 7200"/>
              <a:gd name="T22" fmla="*/ 2147483647 w 5585"/>
              <a:gd name="T23" fmla="*/ 489292659 h 7200"/>
              <a:gd name="T24" fmla="*/ 2147483647 w 5585"/>
              <a:gd name="T25" fmla="*/ 734275518 h 7200"/>
              <a:gd name="T26" fmla="*/ 2147483647 w 5585"/>
              <a:gd name="T27" fmla="*/ 887053257 h 7200"/>
              <a:gd name="T28" fmla="*/ 2147483647 w 5585"/>
              <a:gd name="T29" fmla="*/ 1207078721 h 7200"/>
              <a:gd name="T30" fmla="*/ 2147483647 w 5585"/>
              <a:gd name="T31" fmla="*/ 1483021022 h 7200"/>
              <a:gd name="T32" fmla="*/ 2147483647 w 5585"/>
              <a:gd name="T33" fmla="*/ 1791268159 h 7200"/>
              <a:gd name="T34" fmla="*/ 2147483647 w 5585"/>
              <a:gd name="T35" fmla="*/ 2020098600 h 7200"/>
              <a:gd name="T36" fmla="*/ 2147483647 w 5585"/>
              <a:gd name="T37" fmla="*/ 2147483647 h 7200"/>
              <a:gd name="T38" fmla="*/ 2147483647 w 5585"/>
              <a:gd name="T39" fmla="*/ 2147483647 h 7200"/>
              <a:gd name="T40" fmla="*/ 2147483647 w 5585"/>
              <a:gd name="T41" fmla="*/ 2147483647 h 7200"/>
              <a:gd name="T42" fmla="*/ 2147483647 w 5585"/>
              <a:gd name="T43" fmla="*/ 2147483647 h 7200"/>
              <a:gd name="T44" fmla="*/ 2147483647 w 5585"/>
              <a:gd name="T45" fmla="*/ 2147483647 h 7200"/>
              <a:gd name="T46" fmla="*/ 2147483647 w 5585"/>
              <a:gd name="T47" fmla="*/ 2147483647 h 7200"/>
              <a:gd name="T48" fmla="*/ 2147483647 w 5585"/>
              <a:gd name="T49" fmla="*/ 2147483647 h 7200"/>
              <a:gd name="T50" fmla="*/ 2147483647 w 5585"/>
              <a:gd name="T51" fmla="*/ 2147483647 h 7200"/>
              <a:gd name="T52" fmla="*/ 2147483647 w 5585"/>
              <a:gd name="T53" fmla="*/ 2147483647 h 7200"/>
              <a:gd name="T54" fmla="*/ 2147483647 w 5585"/>
              <a:gd name="T55" fmla="*/ 2147483647 h 7200"/>
              <a:gd name="T56" fmla="*/ 758827308 w 5585"/>
              <a:gd name="T57" fmla="*/ 2147483647 h 7200"/>
              <a:gd name="T58" fmla="*/ 432567893 w 5585"/>
              <a:gd name="T59" fmla="*/ 2147483647 h 7200"/>
              <a:gd name="T60" fmla="*/ 302431545 w 5585"/>
              <a:gd name="T61" fmla="*/ 2147483647 h 7200"/>
              <a:gd name="T62" fmla="*/ 0 w 5585"/>
              <a:gd name="T63" fmla="*/ 2106583220 h 7200"/>
              <a:gd name="T64" fmla="*/ 476558588 w 5585"/>
              <a:gd name="T65" fmla="*/ 1854197284 h 7200"/>
              <a:gd name="T66" fmla="*/ 87980058 w 5585"/>
              <a:gd name="T67" fmla="*/ 1522729950 h 7200"/>
              <a:gd name="T68" fmla="*/ 302431545 w 5585"/>
              <a:gd name="T69" fmla="*/ 1262266717 h 7200"/>
              <a:gd name="T70" fmla="*/ 43989352 w 5585"/>
              <a:gd name="T71" fmla="*/ 1017284293 h 7200"/>
              <a:gd name="T72" fmla="*/ 346420886 w 5585"/>
              <a:gd name="T73" fmla="*/ 820760138 h 7200"/>
              <a:gd name="T74" fmla="*/ 87980058 w 5585"/>
              <a:gd name="T75" fmla="*/ 631638625 h 7200"/>
              <a:gd name="T76" fmla="*/ 346420886 w 5585"/>
              <a:gd name="T77" fmla="*/ 331467479 h 7200"/>
              <a:gd name="T78" fmla="*/ 218116384 w 5585"/>
              <a:gd name="T79" fmla="*/ 23556084 h 72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585"/>
              <a:gd name="T121" fmla="*/ 0 h 7200"/>
              <a:gd name="T122" fmla="*/ 5585 w 5585"/>
              <a:gd name="T123" fmla="*/ 7200 h 72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585" h="7200">
                <a:moveTo>
                  <a:pt x="119" y="70"/>
                </a:moveTo>
                <a:lnTo>
                  <a:pt x="685" y="305"/>
                </a:lnTo>
                <a:lnTo>
                  <a:pt x="1463" y="70"/>
                </a:lnTo>
                <a:lnTo>
                  <a:pt x="1886" y="305"/>
                </a:lnTo>
                <a:lnTo>
                  <a:pt x="2687" y="24"/>
                </a:lnTo>
                <a:lnTo>
                  <a:pt x="3182" y="351"/>
                </a:lnTo>
                <a:lnTo>
                  <a:pt x="4124" y="0"/>
                </a:lnTo>
                <a:lnTo>
                  <a:pt x="4501" y="351"/>
                </a:lnTo>
                <a:lnTo>
                  <a:pt x="5420" y="46"/>
                </a:lnTo>
                <a:lnTo>
                  <a:pt x="5361" y="598"/>
                </a:lnTo>
                <a:lnTo>
                  <a:pt x="5538" y="938"/>
                </a:lnTo>
                <a:lnTo>
                  <a:pt x="5396" y="1454"/>
                </a:lnTo>
                <a:lnTo>
                  <a:pt x="5585" y="2182"/>
                </a:lnTo>
                <a:lnTo>
                  <a:pt x="5361" y="2636"/>
                </a:lnTo>
                <a:lnTo>
                  <a:pt x="5585" y="3587"/>
                </a:lnTo>
                <a:lnTo>
                  <a:pt x="5349" y="4407"/>
                </a:lnTo>
                <a:lnTo>
                  <a:pt x="5479" y="5323"/>
                </a:lnTo>
                <a:lnTo>
                  <a:pt x="5349" y="6003"/>
                </a:lnTo>
                <a:lnTo>
                  <a:pt x="5514" y="6543"/>
                </a:lnTo>
                <a:lnTo>
                  <a:pt x="5409" y="6753"/>
                </a:lnTo>
                <a:lnTo>
                  <a:pt x="5490" y="7083"/>
                </a:lnTo>
                <a:lnTo>
                  <a:pt x="4972" y="6919"/>
                </a:lnTo>
                <a:lnTo>
                  <a:pt x="4360" y="7154"/>
                </a:lnTo>
                <a:lnTo>
                  <a:pt x="4124" y="7001"/>
                </a:lnTo>
                <a:lnTo>
                  <a:pt x="3393" y="7200"/>
                </a:lnTo>
                <a:lnTo>
                  <a:pt x="2839" y="6977"/>
                </a:lnTo>
                <a:lnTo>
                  <a:pt x="2098" y="7154"/>
                </a:lnTo>
                <a:lnTo>
                  <a:pt x="1379" y="6919"/>
                </a:lnTo>
                <a:lnTo>
                  <a:pt x="414" y="7119"/>
                </a:lnTo>
                <a:lnTo>
                  <a:pt x="236" y="6919"/>
                </a:lnTo>
                <a:lnTo>
                  <a:pt x="165" y="6801"/>
                </a:lnTo>
                <a:lnTo>
                  <a:pt x="0" y="6260"/>
                </a:lnTo>
                <a:lnTo>
                  <a:pt x="260" y="5510"/>
                </a:lnTo>
                <a:lnTo>
                  <a:pt x="48" y="4525"/>
                </a:lnTo>
                <a:lnTo>
                  <a:pt x="165" y="3751"/>
                </a:lnTo>
                <a:lnTo>
                  <a:pt x="24" y="3023"/>
                </a:lnTo>
                <a:lnTo>
                  <a:pt x="189" y="2439"/>
                </a:lnTo>
                <a:lnTo>
                  <a:pt x="48" y="1877"/>
                </a:lnTo>
                <a:lnTo>
                  <a:pt x="189" y="985"/>
                </a:lnTo>
                <a:lnTo>
                  <a:pt x="119" y="70"/>
                </a:lnTo>
                <a:close/>
              </a:path>
            </a:pathLst>
          </a:custGeom>
          <a:blipFill dpi="0" rotWithShape="0">
            <a:blip r:embed="rId2" cstate="print"/>
            <a:srcRect/>
            <a:tile tx="0" ty="0" sx="100000" sy="100000" flip="none" algn="tl"/>
          </a:blipFill>
          <a:ln w="9525">
            <a:noFill/>
            <a:round/>
            <a:headEnd/>
            <a:tailEnd/>
          </a:ln>
        </p:spPr>
        <p:txBody>
          <a:bodyPr/>
          <a:lstStyle/>
          <a:p>
            <a:pPr indent="304800" eaLnBrk="0" hangingPunct="0"/>
            <a:r>
              <a:rPr lang="en-US" altLang="zh-CN" b="0">
                <a:solidFill>
                  <a:srgbClr val="FF0000"/>
                </a:solidFill>
                <a:ea typeface="宋体" pitchFamily="2" charset="-122"/>
              </a:rPr>
              <a:t>  </a:t>
            </a:r>
          </a:p>
          <a:p>
            <a:pPr indent="304800" eaLnBrk="0" hangingPunct="0">
              <a:lnSpc>
                <a:spcPct val="150000"/>
              </a:lnSpc>
            </a:pPr>
            <a:r>
              <a:rPr lang="en-US" altLang="zh-CN" sz="1800">
                <a:ea typeface="宋体" pitchFamily="2" charset="-122"/>
              </a:rPr>
              <a:t>2017</a:t>
            </a:r>
            <a:r>
              <a:rPr lang="zh-CN" altLang="en-US" sz="1800">
                <a:ea typeface="宋体" pitchFamily="2" charset="-122"/>
              </a:rPr>
              <a:t>年</a:t>
            </a:r>
            <a:r>
              <a:rPr lang="zh-CN" altLang="zh-CN" sz="1800">
                <a:ea typeface="宋体" pitchFamily="2" charset="-122"/>
              </a:rPr>
              <a:t>全年国内生产总值</a:t>
            </a:r>
            <a:r>
              <a:rPr lang="en-US" altLang="zh-CN" sz="1800">
                <a:ea typeface="宋体" pitchFamily="2" charset="-122"/>
              </a:rPr>
              <a:t>827122</a:t>
            </a:r>
            <a:r>
              <a:rPr lang="zh-CN" altLang="en-US" sz="1800">
                <a:ea typeface="宋体" pitchFamily="2" charset="-122"/>
              </a:rPr>
              <a:t>亿元，比上年增长</a:t>
            </a:r>
            <a:r>
              <a:rPr lang="en-US" altLang="zh-CN" sz="1800">
                <a:ea typeface="宋体" pitchFamily="2" charset="-122"/>
              </a:rPr>
              <a:t>6.9%</a:t>
            </a:r>
            <a:r>
              <a:rPr lang="zh-CN" altLang="en-US" sz="1800">
                <a:ea typeface="宋体" pitchFamily="2" charset="-122"/>
              </a:rPr>
              <a:t>。其中，第一产业增加值</a:t>
            </a:r>
            <a:r>
              <a:rPr lang="en-US" altLang="zh-CN" sz="1800">
                <a:ea typeface="宋体" pitchFamily="2" charset="-122"/>
              </a:rPr>
              <a:t>65468</a:t>
            </a:r>
            <a:r>
              <a:rPr lang="zh-CN" altLang="en-US" sz="1800">
                <a:ea typeface="宋体" pitchFamily="2" charset="-122"/>
              </a:rPr>
              <a:t>亿元，增长</a:t>
            </a:r>
            <a:r>
              <a:rPr lang="en-US" altLang="zh-CN" sz="1800">
                <a:ea typeface="宋体" pitchFamily="2" charset="-122"/>
              </a:rPr>
              <a:t>3.9%</a:t>
            </a:r>
            <a:r>
              <a:rPr lang="zh-CN" altLang="en-US" sz="1800">
                <a:ea typeface="宋体" pitchFamily="2" charset="-122"/>
              </a:rPr>
              <a:t>；第二产业增加值</a:t>
            </a:r>
            <a:r>
              <a:rPr lang="en-US" altLang="zh-CN" sz="1800">
                <a:ea typeface="宋体" pitchFamily="2" charset="-122"/>
              </a:rPr>
              <a:t>334623</a:t>
            </a:r>
            <a:r>
              <a:rPr lang="zh-CN" altLang="en-US" sz="1800">
                <a:ea typeface="宋体" pitchFamily="2" charset="-122"/>
              </a:rPr>
              <a:t>亿元，增长</a:t>
            </a:r>
            <a:r>
              <a:rPr lang="en-US" altLang="zh-CN" sz="1800">
                <a:ea typeface="宋体" pitchFamily="2" charset="-122"/>
              </a:rPr>
              <a:t>6.1%</a:t>
            </a:r>
            <a:r>
              <a:rPr lang="zh-CN" altLang="en-US" sz="1800">
                <a:ea typeface="宋体" pitchFamily="2" charset="-122"/>
              </a:rPr>
              <a:t>；第三产业增加值</a:t>
            </a:r>
            <a:r>
              <a:rPr lang="en-US" altLang="zh-CN" sz="1800">
                <a:ea typeface="宋体" pitchFamily="2" charset="-122"/>
              </a:rPr>
              <a:t>427032</a:t>
            </a:r>
            <a:r>
              <a:rPr lang="zh-CN" altLang="en-US" sz="1800">
                <a:ea typeface="宋体" pitchFamily="2" charset="-122"/>
              </a:rPr>
              <a:t>亿元，增长</a:t>
            </a:r>
            <a:r>
              <a:rPr lang="en-US" altLang="zh-CN" sz="1800">
                <a:ea typeface="宋体" pitchFamily="2" charset="-122"/>
              </a:rPr>
              <a:t>8.0%</a:t>
            </a:r>
            <a:r>
              <a:rPr lang="zh-CN" altLang="en-US" sz="1800">
                <a:ea typeface="宋体" pitchFamily="2" charset="-122"/>
              </a:rPr>
              <a:t>。第一产业增加值占国内生产总值的比重为</a:t>
            </a:r>
            <a:r>
              <a:rPr lang="en-US" altLang="zh-CN" sz="1800">
                <a:ea typeface="宋体" pitchFamily="2" charset="-122"/>
              </a:rPr>
              <a:t>7.9%</a:t>
            </a:r>
            <a:r>
              <a:rPr lang="zh-CN" altLang="en-US" sz="1800">
                <a:ea typeface="宋体" pitchFamily="2" charset="-122"/>
              </a:rPr>
              <a:t>，第二产业增加值比重为</a:t>
            </a:r>
            <a:r>
              <a:rPr lang="en-US" altLang="zh-CN" sz="1800">
                <a:ea typeface="宋体" pitchFamily="2" charset="-122"/>
              </a:rPr>
              <a:t>40.5%</a:t>
            </a:r>
            <a:r>
              <a:rPr lang="zh-CN" altLang="en-US" sz="1800">
                <a:ea typeface="宋体" pitchFamily="2" charset="-122"/>
              </a:rPr>
              <a:t>，第三产业增加值比重为</a:t>
            </a:r>
            <a:r>
              <a:rPr lang="en-US" altLang="zh-CN" sz="1800">
                <a:ea typeface="宋体" pitchFamily="2" charset="-122"/>
              </a:rPr>
              <a:t>51.6%</a:t>
            </a:r>
            <a:r>
              <a:rPr lang="zh-CN" altLang="en-US" sz="1800">
                <a:ea typeface="宋体" pitchFamily="2" charset="-122"/>
              </a:rPr>
              <a:t>。全年最终消费支出对国内生产总值增长的贡献率为</a:t>
            </a:r>
            <a:r>
              <a:rPr lang="en-US" altLang="zh-CN" sz="1800">
                <a:ea typeface="宋体" pitchFamily="2" charset="-122"/>
              </a:rPr>
              <a:t>58.8%</a:t>
            </a:r>
            <a:r>
              <a:rPr lang="zh-CN" altLang="en-US" sz="1800">
                <a:ea typeface="宋体" pitchFamily="2" charset="-122"/>
              </a:rPr>
              <a:t>，资本形成总额贡献率为</a:t>
            </a:r>
            <a:r>
              <a:rPr lang="en-US" altLang="zh-CN" sz="1800">
                <a:ea typeface="宋体" pitchFamily="2" charset="-122"/>
              </a:rPr>
              <a:t>32.1%</a:t>
            </a:r>
            <a:r>
              <a:rPr lang="zh-CN" altLang="en-US" sz="1800">
                <a:ea typeface="宋体" pitchFamily="2" charset="-122"/>
              </a:rPr>
              <a:t>，货物和服务净出口贡献率为</a:t>
            </a:r>
            <a:r>
              <a:rPr lang="en-US" altLang="zh-CN" sz="1800">
                <a:ea typeface="宋体" pitchFamily="2" charset="-122"/>
              </a:rPr>
              <a:t>9.1%</a:t>
            </a:r>
            <a:r>
              <a:rPr lang="zh-CN" altLang="en-US" sz="1800">
                <a:ea typeface="宋体" pitchFamily="2" charset="-122"/>
              </a:rPr>
              <a:t>。全年人均国内生产总值</a:t>
            </a:r>
            <a:r>
              <a:rPr lang="en-US" altLang="zh-CN" sz="1800">
                <a:ea typeface="宋体" pitchFamily="2" charset="-122"/>
              </a:rPr>
              <a:t>59660</a:t>
            </a:r>
            <a:r>
              <a:rPr lang="zh-CN" altLang="en-US" sz="1800">
                <a:ea typeface="宋体" pitchFamily="2" charset="-122"/>
              </a:rPr>
              <a:t>元，比上年增长</a:t>
            </a:r>
            <a:r>
              <a:rPr lang="en-US" altLang="zh-CN" sz="1800">
                <a:ea typeface="宋体" pitchFamily="2" charset="-122"/>
              </a:rPr>
              <a:t>6.3%</a:t>
            </a:r>
            <a:r>
              <a:rPr lang="zh-CN" altLang="en-US" sz="1800">
                <a:ea typeface="宋体" pitchFamily="2" charset="-122"/>
              </a:rPr>
              <a:t>。全年国民总收入</a:t>
            </a:r>
            <a:r>
              <a:rPr lang="en-US" altLang="zh-CN" sz="1800">
                <a:ea typeface="宋体" pitchFamily="2" charset="-122"/>
              </a:rPr>
              <a:t>825016</a:t>
            </a:r>
            <a:r>
              <a:rPr lang="zh-CN" altLang="en-US" sz="1800">
                <a:ea typeface="宋体" pitchFamily="2" charset="-122"/>
              </a:rPr>
              <a:t>亿元，比上年增长</a:t>
            </a:r>
            <a:r>
              <a:rPr lang="en-US" altLang="zh-CN" sz="1800">
                <a:ea typeface="宋体" pitchFamily="2" charset="-122"/>
              </a:rPr>
              <a:t>7.0%</a:t>
            </a:r>
            <a:r>
              <a:rPr lang="zh-CN" altLang="en-US" sz="1800">
                <a:ea typeface="宋体" pitchFamily="2" charset="-122"/>
              </a:rPr>
              <a:t>。 </a:t>
            </a:r>
            <a:r>
              <a:rPr lang="zh-CN" altLang="en-US" sz="1800">
                <a:latin typeface="Arial" pitchFamily="34" charset="0"/>
                <a:ea typeface="宋体" pitchFamily="2" charset="-122"/>
              </a:rPr>
              <a:t>                   </a:t>
            </a:r>
            <a:endParaRPr lang="en-US" altLang="zh-CN" sz="1800">
              <a:latin typeface="Arial" pitchFamily="34" charset="0"/>
              <a:ea typeface="宋体" pitchFamily="2" charset="-122"/>
            </a:endParaRPr>
          </a:p>
          <a:p>
            <a:pPr indent="304800" eaLnBrk="0" hangingPunct="0">
              <a:lnSpc>
                <a:spcPct val="150000"/>
              </a:lnSpc>
            </a:pPr>
            <a:r>
              <a:rPr lang="zh-CN" altLang="en-US" sz="1800">
                <a:latin typeface="Arial" pitchFamily="34" charset="0"/>
                <a:ea typeface="宋体" pitchFamily="2" charset="-122"/>
              </a:rPr>
              <a:t> </a:t>
            </a:r>
            <a:r>
              <a:rPr lang="en-US" altLang="zh-CN" sz="1800">
                <a:ea typeface="宋体" pitchFamily="2" charset="-122"/>
              </a:rPr>
              <a:t>——</a:t>
            </a:r>
            <a:r>
              <a:rPr lang="zh-CN" altLang="en-US" sz="1800">
                <a:latin typeface="宋体" pitchFamily="2" charset="-122"/>
                <a:ea typeface="宋体" pitchFamily="2" charset="-122"/>
              </a:rPr>
              <a:t>国家统计局发布</a:t>
            </a:r>
            <a:r>
              <a:rPr lang="en-US" altLang="zh-CN" sz="1800">
                <a:latin typeface="宋体" pitchFamily="2" charset="-122"/>
                <a:ea typeface="宋体" pitchFamily="2" charset="-122"/>
              </a:rPr>
              <a:t>2017</a:t>
            </a:r>
            <a:r>
              <a:rPr lang="zh-CN" altLang="en-US" sz="1800">
                <a:latin typeface="宋体" pitchFamily="2" charset="-122"/>
                <a:ea typeface="宋体" pitchFamily="2" charset="-122"/>
              </a:rPr>
              <a:t>年国民经济和社会发展统计公报</a:t>
            </a:r>
            <a:endParaRPr lang="zh-CN" altLang="en-US" sz="1800">
              <a:latin typeface="Arial" pitchFamily="34" charset="0"/>
              <a:ea typeface="宋体" pitchFamily="2" charset="-122"/>
            </a:endParaRPr>
          </a:p>
        </p:txBody>
      </p:sp>
      <p:grpSp>
        <p:nvGrpSpPr>
          <p:cNvPr id="15363" name="Group 4"/>
          <p:cNvGrpSpPr>
            <a:grpSpLocks/>
          </p:cNvGrpSpPr>
          <p:nvPr/>
        </p:nvGrpSpPr>
        <p:grpSpPr bwMode="auto">
          <a:xfrm>
            <a:off x="6659563" y="981075"/>
            <a:ext cx="2249487" cy="1611313"/>
            <a:chOff x="0" y="0"/>
            <a:chExt cx="3542" cy="2536"/>
          </a:xfrm>
        </p:grpSpPr>
        <p:pic>
          <p:nvPicPr>
            <p:cNvPr id="15366" name="Picture 5" descr="1b9b8f60_55d8_4de8_8292_449409154d08"/>
            <p:cNvPicPr>
              <a:picLocks noChangeAspect="1" noChangeArrowheads="1"/>
            </p:cNvPicPr>
            <p:nvPr/>
          </p:nvPicPr>
          <p:blipFill>
            <a:blip r:embed="rId3"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p:spPr>
        </p:pic>
        <p:sp>
          <p:nvSpPr>
            <p:cNvPr id="9222" name="Text Box 6"/>
            <p:cNvSpPr txBox="1">
              <a:spLocks noChangeArrowheads="1"/>
            </p:cNvSpPr>
            <p:nvPr/>
          </p:nvSpPr>
          <p:spPr bwMode="auto">
            <a:xfrm rot="21480000">
              <a:off x="165" y="395"/>
              <a:ext cx="2607" cy="720"/>
            </a:xfrm>
            <a:prstGeom prst="rect">
              <a:avLst/>
            </a:prstGeom>
            <a:noFill/>
            <a:ln w="9525">
              <a:noFill/>
              <a:miter lim="800000"/>
              <a:headEnd/>
              <a:tailEnd/>
            </a:ln>
            <a:effectLst/>
          </p:spPr>
          <p:txBody>
            <a:bodyPr>
              <a:spAutoFit/>
            </a:bodyPr>
            <a:lstStyle/>
            <a:p>
              <a:pPr>
                <a:defRPr/>
              </a:pPr>
              <a:endParaRPr lang="zh-CN" altLang="en-US" sz="2400">
                <a:solidFill>
                  <a:srgbClr val="F02AD8"/>
                </a:solidFill>
                <a:effectLst>
                  <a:outerShdw blurRad="38100" dist="38100" dir="2700000" algn="tl">
                    <a:srgbClr val="C0C0C0"/>
                  </a:outerShdw>
                </a:effectLst>
              </a:endParaRPr>
            </a:p>
          </p:txBody>
        </p:sp>
      </p:grpSp>
      <p:sp>
        <p:nvSpPr>
          <p:cNvPr id="9223" name="Text Box 7" descr="金融10"/>
          <p:cNvSpPr txBox="1">
            <a:spLocks noChangeArrowheads="1"/>
          </p:cNvSpPr>
          <p:nvPr/>
        </p:nvSpPr>
        <p:spPr bwMode="auto">
          <a:xfrm>
            <a:off x="6948488" y="1268413"/>
            <a:ext cx="1152525" cy="396875"/>
          </a:xfrm>
          <a:prstGeom prst="rect">
            <a:avLst/>
          </a:prstGeom>
          <a:noFill/>
          <a:ln w="9525">
            <a:noFill/>
            <a:miter lim="800000"/>
            <a:headEnd/>
            <a:tailEnd/>
          </a:ln>
          <a:effectLst/>
        </p:spPr>
        <p:txBody>
          <a:bodyPr>
            <a:spAutoFit/>
          </a:bodyPr>
          <a:lstStyle/>
          <a:p>
            <a:pPr>
              <a:spcBef>
                <a:spcPct val="50000"/>
              </a:spcBef>
              <a:defRPr/>
            </a:pPr>
            <a:r>
              <a:rPr lang="zh-CN" altLang="en-US">
                <a:effectLst>
                  <a:outerShdw blurRad="38100" dist="38100" dir="2700000" algn="tl">
                    <a:srgbClr val="C0C0C0"/>
                  </a:outerShdw>
                </a:effectLst>
              </a:rPr>
              <a:t>资料卡</a:t>
            </a:r>
          </a:p>
        </p:txBody>
      </p:sp>
      <p:sp>
        <p:nvSpPr>
          <p:cNvPr id="15365" name="Text Box 3"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统计数据</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dissolve">
                                      <p:cBhvr>
                                        <p:cTn id="7"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47"/>
          <p:cNvSpPr>
            <a:spLocks noChangeArrowheads="1"/>
          </p:cNvSpPr>
          <p:nvPr/>
        </p:nvSpPr>
        <p:spPr bwMode="auto">
          <a:xfrm>
            <a:off x="0" y="1125538"/>
            <a:ext cx="32416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400" b="0">
                <a:solidFill>
                  <a:srgbClr val="FFFF00"/>
                </a:solidFill>
                <a:latin typeface="Arial" pitchFamily="34" charset="0"/>
                <a:ea typeface="宋体" pitchFamily="2" charset="-122"/>
              </a:rPr>
              <a:t>三、统计数据的收集</a:t>
            </a:r>
          </a:p>
        </p:txBody>
      </p:sp>
      <p:sp>
        <p:nvSpPr>
          <p:cNvPr id="10244" name="AutoShape 3"/>
          <p:cNvSpPr>
            <a:spLocks noChangeArrowheads="1"/>
          </p:cNvSpPr>
          <p:nvPr/>
        </p:nvSpPr>
        <p:spPr bwMode="auto">
          <a:xfrm>
            <a:off x="684213" y="1989138"/>
            <a:ext cx="3098800" cy="2087562"/>
          </a:xfrm>
          <a:prstGeom prst="roundRect">
            <a:avLst>
              <a:gd name="adj" fmla="val 8856"/>
            </a:avLst>
          </a:prstGeom>
          <a:gradFill rotWithShape="1">
            <a:gsLst>
              <a:gs pos="0">
                <a:schemeClr val="bg1"/>
              </a:gs>
              <a:gs pos="100000">
                <a:srgbClr val="FFFFFF"/>
              </a:gs>
            </a:gsLst>
            <a:lin ang="18900000" scaled="1"/>
          </a:gradFill>
          <a:ln w="38100">
            <a:solidFill>
              <a:schemeClr val="tx1"/>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0245" name="AutoShape 4"/>
          <p:cNvSpPr>
            <a:spLocks noChangeArrowheads="1"/>
          </p:cNvSpPr>
          <p:nvPr/>
        </p:nvSpPr>
        <p:spPr bwMode="auto">
          <a:xfrm>
            <a:off x="5292725" y="1989138"/>
            <a:ext cx="3098800" cy="3702050"/>
          </a:xfrm>
          <a:prstGeom prst="roundRect">
            <a:avLst>
              <a:gd name="adj" fmla="val 8856"/>
            </a:avLst>
          </a:prstGeom>
          <a:gradFill rotWithShape="1">
            <a:gsLst>
              <a:gs pos="0">
                <a:schemeClr val="bg1"/>
              </a:gs>
              <a:gs pos="100000">
                <a:srgbClr val="FFFFFF"/>
              </a:gs>
            </a:gsLst>
            <a:lin ang="18900000" scaled="1"/>
          </a:gradFill>
          <a:ln w="38100">
            <a:solidFill>
              <a:schemeClr val="tx1"/>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0246" name="Text Box 6" descr="金融10"/>
          <p:cNvSpPr txBox="1">
            <a:spLocks noChangeArrowheads="1"/>
          </p:cNvSpPr>
          <p:nvPr/>
        </p:nvSpPr>
        <p:spPr bwMode="auto">
          <a:xfrm>
            <a:off x="827088" y="2060575"/>
            <a:ext cx="2808287" cy="1920875"/>
          </a:xfrm>
          <a:prstGeom prst="rect">
            <a:avLst/>
          </a:prstGeom>
          <a:noFill/>
          <a:ln w="9525">
            <a:noFill/>
            <a:miter lim="800000"/>
            <a:headEnd/>
            <a:tailEnd/>
          </a:ln>
          <a:effectLst/>
        </p:spPr>
        <p:txBody>
          <a:bodyPr>
            <a:spAutoFit/>
          </a:bodyPr>
          <a:lstStyle/>
          <a:p>
            <a:pPr>
              <a:spcBef>
                <a:spcPct val="50000"/>
              </a:spcBef>
              <a:defRPr/>
            </a:pPr>
            <a:r>
              <a:rPr lang="zh-CN" altLang="en-US">
                <a:effectLst>
                  <a:outerShdw blurRad="38100" dist="38100" dir="2700000" algn="tl">
                    <a:srgbClr val="C0C0C0"/>
                  </a:outerShdw>
                </a:effectLst>
              </a:rPr>
              <a:t>统计数据收集是指根据统计研究的目的和要求，运用科学的统计调查方法，有组织、有计划地收集反映客观事物实际资料的过程。</a:t>
            </a:r>
          </a:p>
        </p:txBody>
      </p:sp>
      <p:sp>
        <p:nvSpPr>
          <p:cNvPr id="10247" name="Text Box 7" descr="金融10"/>
          <p:cNvSpPr txBox="1">
            <a:spLocks noChangeArrowheads="1"/>
          </p:cNvSpPr>
          <p:nvPr/>
        </p:nvSpPr>
        <p:spPr bwMode="auto">
          <a:xfrm>
            <a:off x="5364163" y="2205038"/>
            <a:ext cx="2952750" cy="2835275"/>
          </a:xfrm>
          <a:prstGeom prst="rect">
            <a:avLst/>
          </a:prstGeom>
          <a:noFill/>
          <a:ln w="9525">
            <a:noFill/>
            <a:miter lim="800000"/>
            <a:headEnd/>
            <a:tailEnd/>
          </a:ln>
          <a:effectLst/>
        </p:spPr>
        <p:txBody>
          <a:bodyPr>
            <a:spAutoFit/>
          </a:bodyPr>
          <a:lstStyle/>
          <a:p>
            <a:pPr>
              <a:spcBef>
                <a:spcPct val="50000"/>
              </a:spcBef>
              <a:defRPr/>
            </a:pPr>
            <a:r>
              <a:rPr lang="zh-CN" altLang="en-US" dirty="0">
                <a:effectLst>
                  <a:outerShdw blurRad="38100" dist="38100" dir="2700000" algn="tl">
                    <a:srgbClr val="C0C0C0"/>
                  </a:outerShdw>
                </a:effectLst>
              </a:rPr>
              <a:t>统计数据收集的种类主要有两种：一是收集原始资料，即直接向调查对象了解调查单位的统计资料，二是收集次级资料，即根据调查研究目的和任务，收集加工、整理过的说明总体特征的资</a:t>
            </a:r>
            <a:r>
              <a:rPr lang="zh-CN" altLang="en-US" dirty="0" smtClean="0">
                <a:effectLst>
                  <a:outerShdw blurRad="38100" dist="38100" dir="2700000" algn="tl">
                    <a:srgbClr val="C0C0C0"/>
                  </a:outerShdw>
                </a:effectLst>
              </a:rPr>
              <a:t>料。</a:t>
            </a:r>
            <a:endParaRPr lang="zh-CN" altLang="en-US" dirty="0">
              <a:effectLst>
                <a:outerShdw blurRad="38100" dist="38100" dir="2700000" algn="tl">
                  <a:srgbClr val="C0C0C0"/>
                </a:outerShdw>
              </a:effectLst>
            </a:endParaRPr>
          </a:p>
        </p:txBody>
      </p:sp>
      <p:sp>
        <p:nvSpPr>
          <p:cNvPr id="10248" name="AutoShape 3"/>
          <p:cNvSpPr>
            <a:spLocks noChangeArrowheads="1"/>
          </p:cNvSpPr>
          <p:nvPr/>
        </p:nvSpPr>
        <p:spPr bwMode="auto">
          <a:xfrm>
            <a:off x="755650" y="4221163"/>
            <a:ext cx="3098800" cy="1685925"/>
          </a:xfrm>
          <a:prstGeom prst="roundRect">
            <a:avLst>
              <a:gd name="adj" fmla="val 8856"/>
            </a:avLst>
          </a:prstGeom>
          <a:gradFill rotWithShape="1">
            <a:gsLst>
              <a:gs pos="0">
                <a:schemeClr val="bg1"/>
              </a:gs>
              <a:gs pos="100000">
                <a:srgbClr val="FFFFFF"/>
              </a:gs>
            </a:gsLst>
            <a:lin ang="18900000" scaled="1"/>
          </a:gradFill>
          <a:ln w="38100">
            <a:solidFill>
              <a:schemeClr val="tx1"/>
            </a:solid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0249" name="Text Box 9" descr="金融10"/>
          <p:cNvSpPr txBox="1">
            <a:spLocks noChangeArrowheads="1"/>
          </p:cNvSpPr>
          <p:nvPr/>
        </p:nvSpPr>
        <p:spPr bwMode="auto">
          <a:xfrm>
            <a:off x="827088" y="4437063"/>
            <a:ext cx="3024187" cy="701675"/>
          </a:xfrm>
          <a:prstGeom prst="rect">
            <a:avLst/>
          </a:prstGeom>
          <a:noFill/>
          <a:ln w="9525">
            <a:noFill/>
            <a:miter lim="800000"/>
            <a:headEnd/>
            <a:tailEnd/>
          </a:ln>
          <a:effectLst/>
        </p:spPr>
        <p:txBody>
          <a:bodyPr>
            <a:spAutoFit/>
          </a:bodyPr>
          <a:lstStyle/>
          <a:p>
            <a:pPr>
              <a:spcBef>
                <a:spcPct val="50000"/>
              </a:spcBef>
              <a:defRPr/>
            </a:pPr>
            <a:r>
              <a:rPr lang="zh-CN" altLang="en-US" dirty="0">
                <a:effectLst>
                  <a:outerShdw blurRad="38100" dist="38100" dir="2700000" algn="tl">
                    <a:srgbClr val="C0C0C0"/>
                  </a:outerShdw>
                </a:effectLst>
              </a:rPr>
              <a:t>统计数据具有真实性、准确性、完整性和及时</a:t>
            </a:r>
            <a:r>
              <a:rPr lang="zh-CN" altLang="en-US" dirty="0" smtClean="0">
                <a:effectLst>
                  <a:outerShdw blurRad="38100" dist="38100" dir="2700000" algn="tl">
                    <a:srgbClr val="C0C0C0"/>
                  </a:outerShdw>
                </a:effectLst>
              </a:rPr>
              <a:t>性。</a:t>
            </a:r>
            <a:endParaRPr lang="zh-CN" altLang="en-US" dirty="0">
              <a:effectLst>
                <a:outerShdw blurRad="38100" dist="38100" dir="2700000" algn="tl">
                  <a:srgbClr val="C0C0C0"/>
                </a:outerShdw>
              </a:effectLst>
            </a:endParaRPr>
          </a:p>
        </p:txBody>
      </p:sp>
      <p:sp>
        <p:nvSpPr>
          <p:cNvPr id="16393" name="Text Box 3"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统计数据</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 to="" calcmode="lin" valueType="num">
                                      <p:cBhvr>
                                        <p:cTn id="7" dur="1" fill="hold"/>
                                        <p:tgtEl>
                                          <p:spTgt spid="10244"/>
                                        </p:tgtEl>
                                      </p:cBhvr>
                                    </p:anim>
                                  </p:childTnLst>
                                </p:cTn>
                              </p:par>
                              <p:par>
                                <p:cTn id="8" presetID="24" presetClass="entr" presetSubtype="0" fill="hold" grpId="0" nodeType="withEffect">
                                  <p:stCondLst>
                                    <p:cond delay="0"/>
                                  </p:stCondLst>
                                  <p:childTnLst>
                                    <p:set>
                                      <p:cBhvr>
                                        <p:cTn id="9" dur="1" fill="hold">
                                          <p:stCondLst>
                                            <p:cond delay="0"/>
                                          </p:stCondLst>
                                        </p:cTn>
                                        <p:tgtEl>
                                          <p:spTgt spid="10245"/>
                                        </p:tgtEl>
                                        <p:attrNameLst>
                                          <p:attrName>style.visibility</p:attrName>
                                        </p:attrNameLst>
                                      </p:cBhvr>
                                      <p:to>
                                        <p:strVal val="visible"/>
                                      </p:to>
                                    </p:set>
                                    <p:anim to="" calcmode="lin" valueType="num">
                                      <p:cBhvr>
                                        <p:cTn id="10" dur="1" fill="hold"/>
                                        <p:tgtEl>
                                          <p:spTgt spid="10245"/>
                                        </p:tgtEl>
                                      </p:cBhvr>
                                    </p:anim>
                                  </p:childTnLst>
                                </p:cTn>
                              </p:par>
                              <p:par>
                                <p:cTn id="11" presetID="24" presetClass="entr" presetSubtype="0" fill="hold" grpId="0" nodeType="withEffect">
                                  <p:stCondLst>
                                    <p:cond delay="0"/>
                                  </p:stCondLst>
                                  <p:childTnLst>
                                    <p:set>
                                      <p:cBhvr>
                                        <p:cTn id="12" dur="1" fill="hold">
                                          <p:stCondLst>
                                            <p:cond delay="0"/>
                                          </p:stCondLst>
                                        </p:cTn>
                                        <p:tgtEl>
                                          <p:spTgt spid="10246"/>
                                        </p:tgtEl>
                                        <p:attrNameLst>
                                          <p:attrName>style.visibility</p:attrName>
                                        </p:attrNameLst>
                                      </p:cBhvr>
                                      <p:to>
                                        <p:strVal val="visible"/>
                                      </p:to>
                                    </p:set>
                                    <p:anim to="" calcmode="lin" valueType="num">
                                      <p:cBhvr>
                                        <p:cTn id="13" dur="1" fill="hold"/>
                                        <p:tgtEl>
                                          <p:spTgt spid="10246"/>
                                        </p:tgtEl>
                                      </p:cBhvr>
                                    </p:anim>
                                  </p:childTnLst>
                                </p:cTn>
                              </p:par>
                              <p:par>
                                <p:cTn id="14" presetID="24" presetClass="entr" presetSubtype="0" fill="hold" grpId="0" nodeType="withEffect">
                                  <p:stCondLst>
                                    <p:cond delay="0"/>
                                  </p:stCondLst>
                                  <p:childTnLst>
                                    <p:set>
                                      <p:cBhvr>
                                        <p:cTn id="15" dur="1" fill="hold">
                                          <p:stCondLst>
                                            <p:cond delay="0"/>
                                          </p:stCondLst>
                                        </p:cTn>
                                        <p:tgtEl>
                                          <p:spTgt spid="10247"/>
                                        </p:tgtEl>
                                        <p:attrNameLst>
                                          <p:attrName>style.visibility</p:attrName>
                                        </p:attrNameLst>
                                      </p:cBhvr>
                                      <p:to>
                                        <p:strVal val="visible"/>
                                      </p:to>
                                    </p:set>
                                    <p:anim to="" calcmode="lin" valueType="num">
                                      <p:cBhvr>
                                        <p:cTn id="16" dur="1" fill="hold"/>
                                        <p:tgtEl>
                                          <p:spTgt spid="10247"/>
                                        </p:tgtEl>
                                      </p:cBhvr>
                                    </p:anim>
                                  </p:childTnLst>
                                </p:cTn>
                              </p:par>
                              <p:par>
                                <p:cTn id="17" presetID="24" presetClass="entr" presetSubtype="0" fill="hold" grpId="0" nodeType="withEffect">
                                  <p:stCondLst>
                                    <p:cond delay="0"/>
                                  </p:stCondLst>
                                  <p:childTnLst>
                                    <p:set>
                                      <p:cBhvr>
                                        <p:cTn id="18" dur="1" fill="hold">
                                          <p:stCondLst>
                                            <p:cond delay="0"/>
                                          </p:stCondLst>
                                        </p:cTn>
                                        <p:tgtEl>
                                          <p:spTgt spid="10248"/>
                                        </p:tgtEl>
                                        <p:attrNameLst>
                                          <p:attrName>style.visibility</p:attrName>
                                        </p:attrNameLst>
                                      </p:cBhvr>
                                      <p:to>
                                        <p:strVal val="visible"/>
                                      </p:to>
                                    </p:set>
                                    <p:anim to="" calcmode="lin" valueType="num">
                                      <p:cBhvr>
                                        <p:cTn id="19" dur="1" fill="hold"/>
                                        <p:tgtEl>
                                          <p:spTgt spid="10248"/>
                                        </p:tgtEl>
                                      </p:cBhvr>
                                    </p:anim>
                                  </p:childTnLst>
                                </p:cTn>
                              </p:par>
                              <p:par>
                                <p:cTn id="20" presetID="24" presetClass="entr" presetSubtype="0" fill="hold" grpId="0" nodeType="withEffect">
                                  <p:stCondLst>
                                    <p:cond delay="0"/>
                                  </p:stCondLst>
                                  <p:childTnLst>
                                    <p:set>
                                      <p:cBhvr>
                                        <p:cTn id="21" dur="1" fill="hold">
                                          <p:stCondLst>
                                            <p:cond delay="0"/>
                                          </p:stCondLst>
                                        </p:cTn>
                                        <p:tgtEl>
                                          <p:spTgt spid="10249"/>
                                        </p:tgtEl>
                                        <p:attrNameLst>
                                          <p:attrName>style.visibility</p:attrName>
                                        </p:attrNameLst>
                                      </p:cBhvr>
                                      <p:to>
                                        <p:strVal val="visible"/>
                                      </p:to>
                                    </p:set>
                                    <p:anim to="" calcmode="lin" valueType="num">
                                      <p:cBhvr>
                                        <p:cTn id="22" dur="1" fill="hold"/>
                                        <p:tgtEl>
                                          <p:spTgt spid="1024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ldLvl="0" animBg="1" autoUpdateAnimBg="0"/>
      <p:bldP spid="10245" grpId="0" bldLvl="0" animBg="1" autoUpdateAnimBg="0"/>
      <p:bldP spid="10246" grpId="0" bldLvl="0" autoUpdateAnimBg="0"/>
      <p:bldP spid="10247" grpId="0" bldLvl="0" autoUpdateAnimBg="0"/>
      <p:bldP spid="10248" grpId="0" bldLvl="0" animBg="1" autoUpdateAnimBg="0"/>
      <p:bldP spid="10249"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47"/>
          <p:cNvSpPr>
            <a:spLocks noChangeArrowheads="1"/>
          </p:cNvSpPr>
          <p:nvPr/>
        </p:nvSpPr>
        <p:spPr bwMode="auto">
          <a:xfrm>
            <a:off x="0" y="981075"/>
            <a:ext cx="40671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a:r>
              <a:rPr lang="zh-CN" altLang="en-US" sz="2800" b="0">
                <a:solidFill>
                  <a:srgbClr val="FFFF00"/>
                </a:solidFill>
                <a:latin typeface="Arial" pitchFamily="34" charset="0"/>
                <a:ea typeface="宋体" pitchFamily="2" charset="-122"/>
              </a:rPr>
              <a:t>四、统计数据的收集方法</a:t>
            </a:r>
          </a:p>
        </p:txBody>
      </p:sp>
      <p:grpSp>
        <p:nvGrpSpPr>
          <p:cNvPr id="2" name="Group 4"/>
          <p:cNvGrpSpPr>
            <a:grpSpLocks/>
          </p:cNvGrpSpPr>
          <p:nvPr/>
        </p:nvGrpSpPr>
        <p:grpSpPr bwMode="auto">
          <a:xfrm>
            <a:off x="1042988" y="1557338"/>
            <a:ext cx="7489825" cy="4497387"/>
            <a:chOff x="0" y="0"/>
            <a:chExt cx="1894" cy="2902"/>
          </a:xfrm>
        </p:grpSpPr>
        <p:sp>
          <p:nvSpPr>
            <p:cNvPr id="17417" name="AutoShape 5"/>
            <p:cNvSpPr>
              <a:spLocks noChangeArrowheads="1"/>
            </p:cNvSpPr>
            <p:nvPr/>
          </p:nvSpPr>
          <p:spPr bwMode="auto">
            <a:xfrm>
              <a:off x="0" y="0"/>
              <a:ext cx="1894" cy="2902"/>
            </a:xfrm>
            <a:prstGeom prst="roundRect">
              <a:avLst>
                <a:gd name="adj" fmla="val 16667"/>
              </a:avLst>
            </a:prstGeom>
            <a:gradFill rotWithShape="0">
              <a:gsLst>
                <a:gs pos="0">
                  <a:srgbClr val="7193FF"/>
                </a:gs>
                <a:gs pos="100000">
                  <a:srgbClr val="0000FF"/>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sp>
          <p:nvSpPr>
            <p:cNvPr id="17418" name="AutoShape 6"/>
            <p:cNvSpPr>
              <a:spLocks noChangeArrowheads="1"/>
            </p:cNvSpPr>
            <p:nvPr/>
          </p:nvSpPr>
          <p:spPr bwMode="auto">
            <a:xfrm>
              <a:off x="74" y="80"/>
              <a:ext cx="1737" cy="2736"/>
            </a:xfrm>
            <a:prstGeom prst="roundRect">
              <a:avLst>
                <a:gd name="adj" fmla="val 16667"/>
              </a:avLst>
            </a:prstGeom>
            <a:gradFill rotWithShape="0">
              <a:gsLst>
                <a:gs pos="0">
                  <a:srgbClr val="0000FF"/>
                </a:gs>
                <a:gs pos="100000">
                  <a:srgbClr val="7193FF"/>
                </a:gs>
              </a:gsLst>
              <a:lin ang="18900000" scaled="1"/>
            </a:gradFill>
            <a:ln w="9525">
              <a:noFill/>
              <a:round/>
              <a:headEnd/>
              <a:tailEnd/>
            </a:ln>
          </p:spPr>
          <p:txBody>
            <a:bodyPr wrap="none" anchor="ctr"/>
            <a:lstStyle/>
            <a:p>
              <a:endParaRPr lang="zh-CN" altLang="en-US" sz="1800" b="0">
                <a:solidFill>
                  <a:schemeClr val="tx1"/>
                </a:solidFill>
                <a:latin typeface="Arial" pitchFamily="34" charset="0"/>
                <a:ea typeface="宋体" pitchFamily="2" charset="-122"/>
              </a:endParaRPr>
            </a:p>
          </p:txBody>
        </p:sp>
      </p:grpSp>
      <p:sp>
        <p:nvSpPr>
          <p:cNvPr id="11271" name="Rectangle 7" descr="金融10"/>
          <p:cNvSpPr>
            <a:spLocks noChangeArrowheads="1"/>
          </p:cNvSpPr>
          <p:nvPr/>
        </p:nvSpPr>
        <p:spPr bwMode="auto">
          <a:xfrm>
            <a:off x="1476375" y="1844675"/>
            <a:ext cx="6569075" cy="1006475"/>
          </a:xfrm>
          <a:prstGeom prst="rect">
            <a:avLst/>
          </a:prstGeom>
          <a:noFill/>
          <a:ln w="9525">
            <a:noFill/>
            <a:miter lim="800000"/>
            <a:headEnd/>
            <a:tailEnd/>
          </a:ln>
          <a:effectLst/>
        </p:spPr>
        <p:txBody>
          <a:bodyPr>
            <a:spAutoFit/>
          </a:bodyPr>
          <a:lstStyle/>
          <a:p>
            <a:pPr>
              <a:defRPr/>
            </a:pPr>
            <a:r>
              <a:rPr lang="zh-CN" altLang="en-US">
                <a:effectLst>
                  <a:outerShdw blurRad="38100" dist="38100" dir="2700000" algn="tl">
                    <a:srgbClr val="C0C0C0"/>
                  </a:outerShdw>
                </a:effectLst>
              </a:rPr>
              <a:t>收集方法是指从被调查者那里取得统计数据的具体方法。常见的统计数据收集方法有访问法、报告法、观察法和实验法。</a:t>
            </a:r>
          </a:p>
        </p:txBody>
      </p:sp>
      <p:grpSp>
        <p:nvGrpSpPr>
          <p:cNvPr id="3" name="Group 8"/>
          <p:cNvGrpSpPr>
            <a:grpSpLocks/>
          </p:cNvGrpSpPr>
          <p:nvPr/>
        </p:nvGrpSpPr>
        <p:grpSpPr bwMode="auto">
          <a:xfrm>
            <a:off x="827088" y="2852738"/>
            <a:ext cx="7848600" cy="2808287"/>
            <a:chOff x="0" y="0"/>
            <a:chExt cx="1056" cy="1451"/>
          </a:xfrm>
        </p:grpSpPr>
        <p:sp>
          <p:nvSpPr>
            <p:cNvPr id="11273" name="AutoShape 16"/>
            <p:cNvSpPr>
              <a:spLocks noChangeArrowheads="1"/>
            </p:cNvSpPr>
            <p:nvPr/>
          </p:nvSpPr>
          <p:spPr bwMode="auto">
            <a:xfrm>
              <a:off x="91" y="0"/>
              <a:ext cx="886" cy="1180"/>
            </a:xfrm>
            <a:prstGeom prst="roundRect">
              <a:avLst>
                <a:gd name="adj" fmla="val 16667"/>
              </a:avLst>
            </a:prstGeom>
            <a:gradFill rotWithShape="1">
              <a:gsLst>
                <a:gs pos="0">
                  <a:srgbClr val="181847"/>
                </a:gs>
                <a:gs pos="50000">
                  <a:schemeClr val="accent2"/>
                </a:gs>
                <a:gs pos="100000">
                  <a:srgbClr val="181847"/>
                </a:gs>
              </a:gsLst>
              <a:lin ang="5400000" scaled="1"/>
            </a:gradFill>
            <a:ln w="19050" cmpd="sng">
              <a:solidFill>
                <a:schemeClr val="bg2"/>
              </a:solidFill>
              <a:round/>
              <a:headEnd/>
              <a:tailEnd/>
            </a:ln>
          </p:spPr>
          <p:txBody>
            <a:bodyPr anchor="ctr"/>
            <a:lstStyle/>
            <a:p>
              <a:pPr>
                <a:defRPr/>
              </a:pPr>
              <a:r>
                <a:rPr lang="en-US" sz="2400" b="0">
                  <a:solidFill>
                    <a:srgbClr val="FFFF00"/>
                  </a:solidFill>
                  <a:effectLst>
                    <a:outerShdw blurRad="38100" dist="38100" dir="2700000" algn="tl">
                      <a:srgbClr val="000000"/>
                    </a:outerShdw>
                  </a:effectLst>
                </a:rPr>
                <a:t>1. </a:t>
              </a:r>
              <a:r>
                <a:rPr lang="zh-CN" altLang="en-US" sz="2400" b="0">
                  <a:solidFill>
                    <a:srgbClr val="FFFF00"/>
                  </a:solidFill>
                  <a:effectLst>
                    <a:outerShdw blurRad="38100" dist="38100" dir="2700000" algn="tl">
                      <a:srgbClr val="000000"/>
                    </a:outerShdw>
                  </a:effectLst>
                </a:rPr>
                <a:t>访问法</a:t>
              </a:r>
            </a:p>
            <a:p>
              <a:pPr>
                <a:defRPr/>
              </a:pPr>
              <a:r>
                <a:rPr lang="zh-CN" altLang="en-US" b="0">
                  <a:solidFill>
                    <a:srgbClr val="FF0000"/>
                  </a:solidFill>
                  <a:effectLst>
                    <a:outerShdw blurRad="38100" dist="38100" dir="2700000" algn="tl">
                      <a:srgbClr val="000000"/>
                    </a:outerShdw>
                  </a:effectLst>
                </a:rPr>
                <a:t>访问法是指调查者与被调查者直接或者间接接触，以询问回答的方式取得统计数据的一种调查方法。其具体方法包括面谈访问、座谈会、电话调查、邮寄调查和留置调查等。</a:t>
              </a:r>
              <a:endParaRPr lang="en-US" b="0">
                <a:solidFill>
                  <a:srgbClr val="FF0000"/>
                </a:solidFill>
                <a:effectLst>
                  <a:outerShdw blurRad="38100" dist="38100" dir="2700000" algn="tl">
                    <a:srgbClr val="000000"/>
                  </a:outerShdw>
                </a:effectLst>
              </a:endParaRPr>
            </a:p>
          </p:txBody>
        </p:sp>
        <p:pic>
          <p:nvPicPr>
            <p:cNvPr id="17416" name="Picture 17" descr="shadow"/>
            <p:cNvPicPr>
              <a:picLocks noChangeAspect="1" noChangeArrowheads="1"/>
            </p:cNvPicPr>
            <p:nvPr/>
          </p:nvPicPr>
          <p:blipFill>
            <a:blip r:embed="rId2" cstate="print"/>
            <a:srcRect/>
            <a:stretch>
              <a:fillRect/>
            </a:stretch>
          </p:blipFill>
          <p:spPr bwMode="auto">
            <a:xfrm>
              <a:off x="0" y="1315"/>
              <a:ext cx="1056" cy="136"/>
            </a:xfrm>
            <a:prstGeom prst="rect">
              <a:avLst/>
            </a:prstGeom>
            <a:noFill/>
            <a:ln w="9525">
              <a:noFill/>
              <a:miter lim="800000"/>
              <a:headEnd/>
              <a:tailEnd/>
            </a:ln>
          </p:spPr>
        </p:pic>
      </p:grpSp>
      <p:sp>
        <p:nvSpPr>
          <p:cNvPr id="17414" name="Text Box 3" descr="金融10"/>
          <p:cNvSpPr txBox="1">
            <a:spLocks noChangeArrowheads="1"/>
          </p:cNvSpPr>
          <p:nvPr/>
        </p:nvSpPr>
        <p:spPr bwMode="auto">
          <a:xfrm>
            <a:off x="2268538" y="260350"/>
            <a:ext cx="6875462" cy="641350"/>
          </a:xfrm>
          <a:prstGeom prst="rect">
            <a:avLst/>
          </a:prstGeom>
          <a:noFill/>
          <a:ln w="9525">
            <a:noFill/>
            <a:miter lim="800000"/>
            <a:headEnd/>
            <a:tailEnd/>
          </a:ln>
        </p:spPr>
        <p:txBody>
          <a:bodyPr>
            <a:spAutoFit/>
          </a:bodyPr>
          <a:lstStyle/>
          <a:p>
            <a:pPr>
              <a:spcBef>
                <a:spcPct val="50000"/>
              </a:spcBef>
            </a:pPr>
            <a:r>
              <a:rPr lang="zh-CN" altLang="en-US" sz="3600">
                <a:solidFill>
                  <a:schemeClr val="bg1"/>
                </a:solidFill>
                <a:latin typeface="黑体" pitchFamily="49" charset="-122"/>
              </a:rPr>
              <a:t>任务一   统计数据</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cBhvr>
                                    </p:anim>
                                  </p:childTnLst>
                                </p:cTn>
                              </p:par>
                              <p:par>
                                <p:cTn id="8" presetID="24" presetClass="entr" presetSubtype="0" fill="hold" grpId="0" nodeType="withEffect">
                                  <p:stCondLst>
                                    <p:cond delay="0"/>
                                  </p:stCondLst>
                                  <p:childTnLst>
                                    <p:set>
                                      <p:cBhvr>
                                        <p:cTn id="9" dur="1" fill="hold">
                                          <p:stCondLst>
                                            <p:cond delay="0"/>
                                          </p:stCondLst>
                                        </p:cTn>
                                        <p:tgtEl>
                                          <p:spTgt spid="11271"/>
                                        </p:tgtEl>
                                        <p:attrNameLst>
                                          <p:attrName>style.visibility</p:attrName>
                                        </p:attrNameLst>
                                      </p:cBhvr>
                                      <p:to>
                                        <p:strVal val="visible"/>
                                      </p:to>
                                    </p:set>
                                    <p:anim to="" calcmode="lin" valueType="num">
                                      <p:cBhvr>
                                        <p:cTn id="10" dur="1" fill="hold"/>
                                        <p:tgtEl>
                                          <p:spTgt spid="11271"/>
                                        </p:tgtEl>
                                      </p:cBhvr>
                                    </p:anim>
                                  </p:childTnLst>
                                </p:cTn>
                              </p:par>
                              <p:par>
                                <p:cTn id="11" presetID="24"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to="" calcmode="lin" valueType="num">
                                      <p:cBhvr>
                                        <p:cTn id="13" dur="1" fill="hold"/>
                                        <p:tgtEl>
                                          <p:spTgt spid="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bldLvl="0"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itchFamily="18" charset="0"/>
            <a:ea typeface="黑体" pitchFamily="49"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TotalTime>
  <Pages>0</Pages>
  <Words>1895</Words>
  <Characters>0</Characters>
  <Application>Microsoft Office PowerPoint</Application>
  <DocSecurity>0</DocSecurity>
  <PresentationFormat>全屏显示(4:3)</PresentationFormat>
  <Lines>0</Lines>
  <Paragraphs>132</Paragraphs>
  <Slides>19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19</vt:i4>
      </vt:variant>
    </vt:vector>
  </HeadingPairs>
  <TitlesOfParts>
    <vt:vector size="26" baseType="lpstr">
      <vt:lpstr>黑体</vt:lpstr>
      <vt:lpstr>华文新魏</vt:lpstr>
      <vt:lpstr>宋体</vt:lpstr>
      <vt:lpstr>Arial</vt:lpstr>
      <vt:lpstr>Calibri</vt:lpstr>
      <vt:lpstr>Times New Roman</vt:lpstr>
      <vt:lpstr>自定义设计方案</vt:lpstr>
      <vt:lpstr>项目一    统计数据的搜集与整理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任务一   统计数据</vt:lpstr>
      <vt:lpstr>任务一   统计数据</vt:lpstr>
      <vt:lpstr>任务一   统计数据</vt:lpstr>
      <vt:lpstr>PowerPoint 演示文稿</vt:lpstr>
      <vt:lpstr>任务一   统计数据</vt:lpstr>
      <vt:lpstr>任务一   统计数据</vt:lpstr>
      <vt:lpstr>PowerPoint 演示文稿</vt:lpstr>
      <vt:lpstr>PowerPoint 演示文稿</vt:lpstr>
      <vt:lpstr>任务一   统计数据</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Play</cp:lastModifiedBy>
  <cp:revision>240</cp:revision>
  <cp:lastPrinted>1899-12-30T00:00:00Z</cp:lastPrinted>
  <dcterms:created xsi:type="dcterms:W3CDTF">2013-01-09T03:26:13Z</dcterms:created>
  <dcterms:modified xsi:type="dcterms:W3CDTF">2020-08-29T10:06:25Z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2052-8.1.0.3483</vt:lpwstr>
  </property>
</Properties>
</file>