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24"/>
  </p:notesMasterIdLst>
  <p:handoutMasterIdLst>
    <p:handoutMasterId r:id="rId25"/>
  </p:handoutMasterIdLst>
  <p:sldIdLst>
    <p:sldId id="915" r:id="rId2"/>
    <p:sldId id="916" r:id="rId3"/>
    <p:sldId id="917" r:id="rId4"/>
    <p:sldId id="918" r:id="rId5"/>
    <p:sldId id="919" r:id="rId6"/>
    <p:sldId id="920" r:id="rId7"/>
    <p:sldId id="921" r:id="rId8"/>
    <p:sldId id="922" r:id="rId9"/>
    <p:sldId id="923" r:id="rId10"/>
    <p:sldId id="924" r:id="rId11"/>
    <p:sldId id="925" r:id="rId12"/>
    <p:sldId id="926" r:id="rId13"/>
    <p:sldId id="927" r:id="rId14"/>
    <p:sldId id="928" r:id="rId15"/>
    <p:sldId id="929" r:id="rId16"/>
    <p:sldId id="930" r:id="rId17"/>
    <p:sldId id="931" r:id="rId18"/>
    <p:sldId id="932" r:id="rId19"/>
    <p:sldId id="933" r:id="rId20"/>
    <p:sldId id="934" r:id="rId21"/>
    <p:sldId id="935" r:id="rId22"/>
    <p:sldId id="936" r:id="rId23"/>
  </p:sldIdLst>
  <p:sldSz cx="9144000" cy="6858000" type="screen4x3"/>
  <p:notesSz cx="6858000" cy="9144000"/>
  <p:defaultTextStyle>
    <a:defPPr>
      <a:defRPr lang="zh-CN"/>
    </a:defPPr>
    <a:lvl1pPr algn="l" rtl="0" fontAlgn="base">
      <a:spcBef>
        <a:spcPct val="0"/>
      </a:spcBef>
      <a:spcAft>
        <a:spcPct val="0"/>
      </a:spcAft>
      <a:defRPr sz="2000" b="1" kern="1200">
        <a:solidFill>
          <a:schemeClr val="tx2"/>
        </a:solidFill>
        <a:latin typeface="Times New Roman" pitchFamily="18" charset="0"/>
        <a:ea typeface="黑体" pitchFamily="49" charset="-122"/>
        <a:cs typeface="+mn-cs"/>
      </a:defRPr>
    </a:lvl1pPr>
    <a:lvl2pPr marL="457200" algn="l" rtl="0" fontAlgn="base">
      <a:spcBef>
        <a:spcPct val="0"/>
      </a:spcBef>
      <a:spcAft>
        <a:spcPct val="0"/>
      </a:spcAft>
      <a:defRPr sz="2000" b="1" kern="1200">
        <a:solidFill>
          <a:schemeClr val="tx2"/>
        </a:solidFill>
        <a:latin typeface="Times New Roman" pitchFamily="18" charset="0"/>
        <a:ea typeface="黑体" pitchFamily="49" charset="-122"/>
        <a:cs typeface="+mn-cs"/>
      </a:defRPr>
    </a:lvl2pPr>
    <a:lvl3pPr marL="914400" algn="l" rtl="0" fontAlgn="base">
      <a:spcBef>
        <a:spcPct val="0"/>
      </a:spcBef>
      <a:spcAft>
        <a:spcPct val="0"/>
      </a:spcAft>
      <a:defRPr sz="2000" b="1" kern="1200">
        <a:solidFill>
          <a:schemeClr val="tx2"/>
        </a:solidFill>
        <a:latin typeface="Times New Roman" pitchFamily="18" charset="0"/>
        <a:ea typeface="黑体" pitchFamily="49" charset="-122"/>
        <a:cs typeface="+mn-cs"/>
      </a:defRPr>
    </a:lvl3pPr>
    <a:lvl4pPr marL="1371600" algn="l" rtl="0" fontAlgn="base">
      <a:spcBef>
        <a:spcPct val="0"/>
      </a:spcBef>
      <a:spcAft>
        <a:spcPct val="0"/>
      </a:spcAft>
      <a:defRPr sz="2000" b="1" kern="1200">
        <a:solidFill>
          <a:schemeClr val="tx2"/>
        </a:solidFill>
        <a:latin typeface="Times New Roman" pitchFamily="18" charset="0"/>
        <a:ea typeface="黑体" pitchFamily="49" charset="-122"/>
        <a:cs typeface="+mn-cs"/>
      </a:defRPr>
    </a:lvl4pPr>
    <a:lvl5pPr marL="1828800" algn="l" rtl="0" fontAlgn="base">
      <a:spcBef>
        <a:spcPct val="0"/>
      </a:spcBef>
      <a:spcAft>
        <a:spcPct val="0"/>
      </a:spcAft>
      <a:defRPr sz="2000" b="1" kern="1200">
        <a:solidFill>
          <a:schemeClr val="tx2"/>
        </a:solidFill>
        <a:latin typeface="Times New Roman" pitchFamily="18" charset="0"/>
        <a:ea typeface="黑体" pitchFamily="49" charset="-122"/>
        <a:cs typeface="+mn-cs"/>
      </a:defRPr>
    </a:lvl5pPr>
    <a:lvl6pPr marL="2286000" algn="l" defTabSz="914400" rtl="0" eaLnBrk="1" latinLnBrk="0" hangingPunct="1">
      <a:defRPr sz="2000" b="1" kern="1200">
        <a:solidFill>
          <a:schemeClr val="tx2"/>
        </a:solidFill>
        <a:latin typeface="Times New Roman" pitchFamily="18" charset="0"/>
        <a:ea typeface="黑体" pitchFamily="49" charset="-122"/>
        <a:cs typeface="+mn-cs"/>
      </a:defRPr>
    </a:lvl6pPr>
    <a:lvl7pPr marL="2743200" algn="l" defTabSz="914400" rtl="0" eaLnBrk="1" latinLnBrk="0" hangingPunct="1">
      <a:defRPr sz="2000" b="1" kern="1200">
        <a:solidFill>
          <a:schemeClr val="tx2"/>
        </a:solidFill>
        <a:latin typeface="Times New Roman" pitchFamily="18" charset="0"/>
        <a:ea typeface="黑体" pitchFamily="49" charset="-122"/>
        <a:cs typeface="+mn-cs"/>
      </a:defRPr>
    </a:lvl7pPr>
    <a:lvl8pPr marL="3200400" algn="l" defTabSz="914400" rtl="0" eaLnBrk="1" latinLnBrk="0" hangingPunct="1">
      <a:defRPr sz="2000" b="1" kern="1200">
        <a:solidFill>
          <a:schemeClr val="tx2"/>
        </a:solidFill>
        <a:latin typeface="Times New Roman" pitchFamily="18" charset="0"/>
        <a:ea typeface="黑体" pitchFamily="49" charset="-122"/>
        <a:cs typeface="+mn-cs"/>
      </a:defRPr>
    </a:lvl8pPr>
    <a:lvl9pPr marL="3657600" algn="l" defTabSz="914400" rtl="0" eaLnBrk="1" latinLnBrk="0" hangingPunct="1">
      <a:defRPr sz="2000" b="1" kern="1200">
        <a:solidFill>
          <a:schemeClr val="tx2"/>
        </a:solidFill>
        <a:latin typeface="Times New Roman" pitchFamily="18" charset="0"/>
        <a:ea typeface="黑体" pitchFamily="49" charset="-122"/>
        <a:cs typeface="+mn-cs"/>
      </a:defRPr>
    </a:lvl9pPr>
  </p:defaultTextStyle>
  <p:extLst>
    <p:ext uri="{EFAFB233-063F-42B5-8137-9DF3F51BA10A}">
      <p15:sldGuideLst xmlns:p15="http://schemas.microsoft.com/office/powerpoint/2012/main">
        <p15:guide id="1" orient="horz" pos="2002">
          <p15:clr>
            <a:srgbClr val="A4A3A4"/>
          </p15:clr>
        </p15:guide>
        <p15:guide id="2" pos="283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CCFF33"/>
    <a:srgbClr val="FFCCFF"/>
    <a:srgbClr val="2BBFEF"/>
    <a:srgbClr val="C72DED"/>
    <a:srgbClr val="6666FF"/>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86" y="54"/>
      </p:cViewPr>
      <p:guideLst>
        <p:guide orient="horz" pos="2002"/>
        <p:guide pos="2833"/>
      </p:guideLst>
    </p:cSldViewPr>
  </p:slideViewPr>
  <p:notesTextViewPr>
    <p:cViewPr>
      <p:scale>
        <a:sx n="100" d="100"/>
        <a:sy n="100" d="100"/>
      </p:scale>
      <p:origin x="0" y="0"/>
    </p:cViewPr>
  </p:notesTextViewPr>
  <p:notesViewPr>
    <p:cSldViewPr>
      <p:cViewPr>
        <p:scale>
          <a:sx n="100" d="100"/>
          <a:sy n="100" d="100"/>
        </p:scale>
        <p:origin x="-25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B209B200-417A-4AF6-831C-BFE550EC8636}" type="datetimeFigureOut">
              <a:rPr lang="zh-CN" altLang="en-US"/>
              <a:pPr>
                <a:defRPr/>
              </a:pPr>
              <a:t>2020/8/29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F21B2349-A27A-4037-A883-08297AD79F23}" type="slidenum">
              <a:rPr lang="zh-CN" altLang="en-US"/>
              <a:pPr>
                <a:defRPr/>
              </a:pPr>
              <a:t>‹#›</a:t>
            </a:fld>
            <a:endParaRPr lang="zh-CN" altLang="en-US"/>
          </a:p>
        </p:txBody>
      </p:sp>
    </p:spTree>
    <p:extLst>
      <p:ext uri="{BB962C8B-B14F-4D97-AF65-F5344CB8AC3E}">
        <p14:creationId xmlns:p14="http://schemas.microsoft.com/office/powerpoint/2010/main" val="40719817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zh-CN" altLang="en-US"/>
          </a:p>
        </p:txBody>
      </p:sp>
      <p:sp>
        <p:nvSpPr>
          <p:cNvPr id="3075" name="Rectangle 3"/>
          <p:cNvSpPr>
            <a:spLocks noGrp="1" noChangeArrowheads="1"/>
          </p:cNvSpPr>
          <p:nvPr>
            <p:ph type="dt" idx="1"/>
          </p:nvPr>
        </p:nvSpPr>
        <p:spPr bwMode="auto">
          <a:xfrm>
            <a:off x="3883025" y="0"/>
            <a:ext cx="297338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02B567D2-7361-4A45-9774-C3D5D0CA25CB}" type="datetimeFigureOut">
              <a:rPr lang="zh-CN" altLang="en-US"/>
              <a:pPr>
                <a:defRPr/>
              </a:pPr>
              <a:t>2020/8/29</a:t>
            </a:fld>
            <a:endParaRPr lang="en-US"/>
          </a:p>
        </p:txBody>
      </p:sp>
      <p:sp>
        <p:nvSpPr>
          <p:cNvPr id="31748"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295ED2C8-1476-408F-92CE-3372849E7362}" type="slidenum">
              <a:rPr lang="zh-CN" altLang="en-US"/>
              <a:pPr>
                <a:defRPr/>
              </a:pPr>
              <a:t>‹#›</a:t>
            </a:fld>
            <a:endParaRPr lang="en-US"/>
          </a:p>
        </p:txBody>
      </p:sp>
    </p:spTree>
    <p:extLst>
      <p:ext uri="{BB962C8B-B14F-4D97-AF65-F5344CB8AC3E}">
        <p14:creationId xmlns:p14="http://schemas.microsoft.com/office/powerpoint/2010/main" val="33071049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8368598D-87EA-424E-A0FD-50F09864D400}"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E5949C5-FC42-4F64-A7A5-C9AA6C6E152D}" type="slidenum">
              <a:rPr lang="zh-CN" alt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6944A250-E37E-468F-9045-D7450B73CB71}"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395FDA0-6789-4477-B9C2-16CC215140C3}" type="slidenum">
              <a:rPr lang="zh-CN" alt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C6E2947B-5564-4314-A1DB-0D490DC4B907}"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365266B-0B9A-48DE-8697-D4449F04013E}" type="slidenum">
              <a:rPr lang="zh-CN" alt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2D9613A2-D61E-4D7C-826E-DEC877C52189}"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04BDD2-664F-4809-8ED8-4F94353DD866}" type="slidenum">
              <a:rPr lang="zh-CN" alt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D89916B1-02B7-4A88-BD50-0AF291126CD8}"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8ECFC82-A7DE-44B6-B121-7B93D854C471}" type="slidenum">
              <a:rPr lang="zh-CN" alt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7C02FA3A-DA58-4B52-A6BD-8FE710A1374E}"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94B5893-9C2D-48DF-98C2-8588225CC22A}" type="slidenum">
              <a:rPr lang="zh-CN" alt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59977CBF-0DDB-46D4-BC89-D1CEEE626481}" type="datetimeFigureOut">
              <a:rPr lang="zh-CN" altLang="en-US"/>
              <a:pPr>
                <a:defRPr/>
              </a:pPr>
              <a:t>2020/8/29</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0F89695-1532-46AA-B172-FDD304B74B07}" type="slidenum">
              <a:rPr lang="zh-CN" alt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D3B9692C-499A-4D94-AE32-87A6D9F2BAE9}" type="datetimeFigureOut">
              <a:rPr lang="zh-CN" altLang="en-US"/>
              <a:pPr>
                <a:defRPr/>
              </a:pPr>
              <a:t>2020/8/29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3B0FD89-3533-48B3-B8AE-25DEB0B5D119}" type="slidenum">
              <a:rPr lang="zh-CN" alt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CDC9D0C3-6E96-4F92-BA1C-3A9BCDDDA4AB}" type="datetimeFigureOut">
              <a:rPr lang="zh-CN" altLang="en-US"/>
              <a:pPr>
                <a:defRPr/>
              </a:pPr>
              <a:t>2020/8/29</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343C3E0-52FC-4041-B8E7-6504C89D6830}" type="slidenum">
              <a:rPr lang="zh-CN" alt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3283AC7C-6946-49A8-8E5D-AC8C891A9799}"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3B2B8B6-2C59-4827-8A31-CF1F1B34FF73}" type="slidenum">
              <a:rPr lang="zh-CN" alt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F18D9841-E112-4B1C-AB84-92F65CB2B149}"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14FF941-5435-44F6-A35E-2526E160A470}" type="slidenum">
              <a:rPr lang="zh-CN" alt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latin typeface="+mn-lt"/>
                <a:ea typeface="+mn-ea"/>
              </a:defRPr>
            </a:lvl1pPr>
          </a:lstStyle>
          <a:p>
            <a:pPr>
              <a:defRPr/>
            </a:pPr>
            <a:fld id="{11D6C0BB-1342-4FC6-A077-E5536E3B9241}" type="datetimeFigureOut">
              <a:rPr lang="zh-CN" altLang="en-US"/>
              <a:pPr>
                <a:defRPr/>
              </a:pPr>
              <a:t>2020/8/29</a:t>
            </a:fld>
            <a:endParaRPr lang="en-US"/>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effectLst/>
                <a:latin typeface="+mn-lt"/>
                <a:ea typeface="+mn-ea"/>
              </a:defRPr>
            </a:lvl1pPr>
          </a:lstStyle>
          <a:p>
            <a:pPr>
              <a:defRPr/>
            </a:pPr>
            <a:endParaRPr lang="en-US"/>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latin typeface="+mn-lt"/>
                <a:ea typeface="+mn-ea"/>
              </a:defRPr>
            </a:lvl1pPr>
          </a:lstStyle>
          <a:p>
            <a:pPr>
              <a:defRPr/>
            </a:pPr>
            <a:fld id="{DB4CB0D5-E0E4-4728-A7E3-62966B5AA2AF}" type="slidenum">
              <a:rPr lang="zh-CN" alt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53" r:id="rId1"/>
    <p:sldLayoutId id="2147483954" r:id="rId2"/>
    <p:sldLayoutId id="2147483955" r:id="rId3"/>
    <p:sldLayoutId id="2147483956" r:id="rId4"/>
    <p:sldLayoutId id="2147483957" r:id="rId5"/>
    <p:sldLayoutId id="2147483958" r:id="rId6"/>
    <p:sldLayoutId id="2147483959" r:id="rId7"/>
    <p:sldLayoutId id="2147483960" r:id="rId8"/>
    <p:sldLayoutId id="2147483961" r:id="rId9"/>
    <p:sldLayoutId id="2147483962" r:id="rId10"/>
    <p:sldLayoutId id="214748396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3.wmf"/></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5.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4.w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4.png"/><Relationship Id="rId7" Type="http://schemas.openxmlformats.org/officeDocument/2006/relationships/image" Target="../media/image18.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17.wmf"/><Relationship Id="rId4" Type="http://schemas.openxmlformats.org/officeDocument/2006/relationships/oleObject" Target="../embeddings/oleObject4.bin"/><Relationship Id="rId9" Type="http://schemas.openxmlformats.org/officeDocument/2006/relationships/image" Target="../media/image19.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23.png"/><Relationship Id="rId4" Type="http://schemas.openxmlformats.org/officeDocument/2006/relationships/image" Target="../media/image22.wmf"/></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bwMode="auto">
          <a:xfrm>
            <a:off x="611188" y="1916113"/>
            <a:ext cx="7772400" cy="1470025"/>
          </a:xfrm>
          <a:noFill/>
          <a:ln>
            <a:miter lim="800000"/>
            <a:headEnd/>
            <a:tailEnd/>
          </a:ln>
        </p:spPr>
        <p:txBody>
          <a:bodyPr vert="horz" wrap="square" lIns="91440" tIns="45720" rIns="91440" bIns="45720" numCol="1" anchor="t" anchorCtr="0" compatLnSpc="1">
            <a:prstTxWarp prst="textNoShape">
              <a:avLst/>
            </a:prstTxWarp>
          </a:bodyPr>
          <a:lstStyle/>
          <a:p>
            <a:r>
              <a:rPr lang="zh-CN" altLang="en-US" dirty="0">
                <a:solidFill>
                  <a:schemeClr val="tx1"/>
                </a:solidFill>
              </a:rPr>
              <a:t>项目</a:t>
            </a:r>
            <a:r>
              <a:rPr lang="zh-CN" altLang="en-US">
                <a:solidFill>
                  <a:schemeClr val="tx1"/>
                </a:solidFill>
              </a:rPr>
              <a:t>五</a:t>
            </a:r>
            <a:r>
              <a:rPr lang="zh-CN" altLang="en-US" smtClean="0">
                <a:solidFill>
                  <a:schemeClr val="tx1"/>
                </a:solidFill>
              </a:rPr>
              <a:t>    相关与</a:t>
            </a:r>
            <a:r>
              <a:rPr lang="zh-CN" altLang="en-US" dirty="0" smtClean="0">
                <a:solidFill>
                  <a:schemeClr val="tx1"/>
                </a:solidFill>
              </a:rPr>
              <a:t>回归分析</a:t>
            </a:r>
          </a:p>
        </p:txBody>
      </p:sp>
      <p:sp>
        <p:nvSpPr>
          <p:cNvPr id="51203" name="Rectangle 3"/>
          <p:cNvSpPr>
            <a:spLocks noGrp="1" noChangeArrowheads="1"/>
          </p:cNvSpPr>
          <p:nvPr>
            <p:ph type="subTitle" idx="1"/>
          </p:nvPr>
        </p:nvSpPr>
        <p:spPr>
          <a:xfrm>
            <a:off x="1476375" y="2852738"/>
            <a:ext cx="6400800" cy="2808287"/>
          </a:xfrm>
        </p:spPr>
        <p:txBody>
          <a:bodyPr/>
          <a:lstStyle/>
          <a:p>
            <a:pPr>
              <a:lnSpc>
                <a:spcPct val="200000"/>
              </a:lnSpc>
              <a:defRPr/>
            </a:pPr>
            <a:r>
              <a:rPr lang="zh-CN" altLang="en-US" b="1" dirty="0" smtClean="0"/>
              <a:t>任务一      相关关系概述</a:t>
            </a:r>
            <a:endParaRPr lang="zh-CN" altLang="en-US" sz="1800" b="1" dirty="0" smtClean="0"/>
          </a:p>
          <a:p>
            <a:pPr>
              <a:lnSpc>
                <a:spcPct val="200000"/>
              </a:lnSpc>
              <a:defRPr/>
            </a:pPr>
            <a:r>
              <a:rPr lang="zh-CN" altLang="en-US" b="1" dirty="0" smtClean="0"/>
              <a:t>任务二      相关分析</a:t>
            </a:r>
            <a:endParaRPr lang="en-US" altLang="zh-CN" b="1" dirty="0" smtClean="0"/>
          </a:p>
          <a:p>
            <a:pPr>
              <a:lnSpc>
                <a:spcPct val="200000"/>
              </a:lnSpc>
              <a:defRPr/>
            </a:pPr>
            <a:r>
              <a:rPr lang="zh-CN" altLang="en-US" b="1" dirty="0" smtClean="0"/>
              <a:t>任务三     回归分析</a:t>
            </a:r>
            <a:endParaRPr lang="en-US" altLang="zh-CN" b="1" dirty="0" smtClean="0"/>
          </a:p>
          <a:p>
            <a:pPr>
              <a:lnSpc>
                <a:spcPct val="200000"/>
              </a:lnSpc>
              <a:defRPr/>
            </a:pPr>
            <a:endParaRPr lang="en-US" altLang="zh-CN" b="1" dirty="0" smtClean="0"/>
          </a:p>
          <a:p>
            <a:pPr>
              <a:lnSpc>
                <a:spcPct val="200000"/>
              </a:lnSpc>
              <a:defRPr/>
            </a:pPr>
            <a:endParaRPr lang="en-US" altLang="zh-CN" b="1" dirty="0" smtClean="0"/>
          </a:p>
          <a:p>
            <a:pPr>
              <a:lnSpc>
                <a:spcPct val="200000"/>
              </a:lnSpc>
              <a:defRPr/>
            </a:pPr>
            <a:endParaRPr lang="en-US" altLang="zh-CN" b="1" dirty="0" smtClean="0"/>
          </a:p>
          <a:p>
            <a:pPr>
              <a:lnSpc>
                <a:spcPct val="200000"/>
              </a:lnSpc>
              <a:defRPr/>
            </a:pPr>
            <a:endParaRPr lang="en-US" altLang="zh-CN" b="1" dirty="0"/>
          </a:p>
          <a:p>
            <a:pPr>
              <a:defRPr/>
            </a:pPr>
            <a:endParaRPr lang="en-US" altLang="zh-CN" b="1"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47"/>
          <p:cNvSpPr>
            <a:spLocks noChangeArrowheads="1"/>
          </p:cNvSpPr>
          <p:nvPr/>
        </p:nvSpPr>
        <p:spPr bwMode="auto">
          <a:xfrm>
            <a:off x="109538" y="982663"/>
            <a:ext cx="3598862"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一、相关关系的一般判断</a:t>
            </a:r>
            <a:endParaRPr lang="zh-CN" altLang="en-US" sz="1800" b="0">
              <a:solidFill>
                <a:schemeClr val="tx1"/>
              </a:solidFill>
              <a:latin typeface="Arial" pitchFamily="34" charset="0"/>
              <a:ea typeface="宋体" pitchFamily="2" charset="-122"/>
            </a:endParaRPr>
          </a:p>
        </p:txBody>
      </p:sp>
      <p:grpSp>
        <p:nvGrpSpPr>
          <p:cNvPr id="2" name="Group 4"/>
          <p:cNvGrpSpPr>
            <a:grpSpLocks/>
          </p:cNvGrpSpPr>
          <p:nvPr/>
        </p:nvGrpSpPr>
        <p:grpSpPr bwMode="auto">
          <a:xfrm>
            <a:off x="1117600" y="1989138"/>
            <a:ext cx="6981825" cy="3976687"/>
            <a:chOff x="0" y="0"/>
            <a:chExt cx="10997" cy="6942"/>
          </a:xfrm>
        </p:grpSpPr>
        <p:pic>
          <p:nvPicPr>
            <p:cNvPr id="22534" name="图片 5"/>
            <p:cNvPicPr>
              <a:picLocks noChangeAspect="1" noChangeArrowheads="1"/>
            </p:cNvPicPr>
            <p:nvPr/>
          </p:nvPicPr>
          <p:blipFill>
            <a:blip r:embed="rId2" cstate="print"/>
            <a:srcRect t="17776" b="26666"/>
            <a:stretch>
              <a:fillRect/>
            </a:stretch>
          </p:blipFill>
          <p:spPr bwMode="auto">
            <a:xfrm>
              <a:off x="0" y="0"/>
              <a:ext cx="10433" cy="6809"/>
            </a:xfrm>
            <a:prstGeom prst="rect">
              <a:avLst/>
            </a:prstGeom>
            <a:noFill/>
            <a:ln w="9525">
              <a:noFill/>
              <a:miter lim="800000"/>
              <a:headEnd/>
              <a:tailEnd/>
            </a:ln>
          </p:spPr>
        </p:pic>
        <p:pic>
          <p:nvPicPr>
            <p:cNvPr id="22535" name="Picture 6" descr="5918ba8c_7491_425f_917b_d7311828449a"/>
            <p:cNvPicPr>
              <a:picLocks noChangeAspect="1" noChangeArrowheads="1"/>
            </p:cNvPicPr>
            <p:nvPr/>
          </p:nvPicPr>
          <p:blipFill>
            <a:blip r:embed="rId3" cstate="print"/>
            <a:srcRect/>
            <a:stretch>
              <a:fillRect/>
            </a:stretch>
          </p:blipFill>
          <p:spPr bwMode="auto">
            <a:xfrm>
              <a:off x="7395" y="3706"/>
              <a:ext cx="3603" cy="3236"/>
            </a:xfrm>
            <a:prstGeom prst="rect">
              <a:avLst/>
            </a:prstGeom>
            <a:noFill/>
            <a:ln w="9525">
              <a:noFill/>
              <a:miter lim="800000"/>
              <a:headEnd/>
              <a:tailEnd/>
            </a:ln>
          </p:spPr>
        </p:pic>
        <p:sp>
          <p:nvSpPr>
            <p:cNvPr id="22536" name="Text Box 7"/>
            <p:cNvSpPr txBox="1">
              <a:spLocks noChangeArrowheads="1"/>
            </p:cNvSpPr>
            <p:nvPr/>
          </p:nvSpPr>
          <p:spPr bwMode="auto">
            <a:xfrm>
              <a:off x="801" y="2540"/>
              <a:ext cx="7373" cy="3840"/>
            </a:xfrm>
            <a:prstGeom prst="rect">
              <a:avLst/>
            </a:prstGeom>
            <a:noFill/>
            <a:ln w="9525">
              <a:noFill/>
              <a:miter lim="800000"/>
              <a:headEnd/>
              <a:tailEnd/>
            </a:ln>
          </p:spPr>
          <p:txBody>
            <a:bodyPr>
              <a:spAutoFit/>
            </a:bodyPr>
            <a:lstStyle/>
            <a:p>
              <a:pPr eaLnBrk="0" hangingPunct="0">
                <a:lnSpc>
                  <a:spcPct val="110000"/>
                </a:lnSpc>
              </a:pPr>
              <a:r>
                <a:rPr lang="zh-CN" altLang="zh-CN">
                  <a:solidFill>
                    <a:schemeClr val="bg1"/>
                  </a:solidFill>
                  <a:latin typeface="Arial" pitchFamily="34" charset="0"/>
                </a:rPr>
                <a:t>        </a:t>
              </a:r>
              <a:r>
                <a:rPr lang="zh-CN" altLang="zh-CN">
                  <a:solidFill>
                    <a:schemeClr val="folHlink"/>
                  </a:solidFill>
                  <a:latin typeface="Arial" pitchFamily="34" charset="0"/>
                  <a:ea typeface="宋体" pitchFamily="2" charset="-122"/>
                </a:rPr>
                <a:t> </a:t>
              </a:r>
              <a:r>
                <a:rPr lang="zh-CN" b="0">
                  <a:solidFill>
                    <a:schemeClr val="bg1"/>
                  </a:solidFill>
                  <a:latin typeface="Arial" pitchFamily="34" charset="0"/>
                </a:rPr>
                <a:t>所谓分组相关表，是指在简单相关表的基础上，将原始数据进行分组而形成的统计表。由于相关表中有两个变量，所以分组相关表又可分为单变量分组相关表和双变量分组相关表两种。</a:t>
              </a:r>
            </a:p>
          </p:txBody>
        </p:sp>
      </p:grpSp>
      <p:sp>
        <p:nvSpPr>
          <p:cNvPr id="14344" name="Rectangle 8"/>
          <p:cNvSpPr>
            <a:spLocks noChangeArrowheads="1"/>
          </p:cNvSpPr>
          <p:nvPr/>
        </p:nvSpPr>
        <p:spPr bwMode="auto">
          <a:xfrm>
            <a:off x="5651500" y="1125538"/>
            <a:ext cx="1944688" cy="863600"/>
          </a:xfrm>
          <a:prstGeom prst="rect">
            <a:avLst/>
          </a:prstGeom>
          <a:solidFill>
            <a:srgbClr val="99FF33"/>
          </a:solidFill>
          <a:ln w="9525">
            <a:noFill/>
            <a:miter lim="800000"/>
            <a:headEnd/>
            <a:tailEnd/>
          </a:ln>
        </p:spPr>
        <p:txBody>
          <a:bodyPr anchor="ctr"/>
          <a:lstStyle/>
          <a:p>
            <a:pPr algn="ctr" eaLnBrk="0" hangingPunct="0"/>
            <a:r>
              <a:rPr lang="zh-CN" altLang="en-US" sz="2400" b="0">
                <a:solidFill>
                  <a:srgbClr val="CC3300"/>
                </a:solidFill>
                <a:latin typeface="Arial" pitchFamily="34" charset="0"/>
              </a:rPr>
              <a:t>2. 分组相关表</a:t>
            </a:r>
            <a:endParaRPr lang="zh-CN" altLang="en-US" sz="1800" b="0">
              <a:solidFill>
                <a:schemeClr val="tx1"/>
              </a:solidFill>
              <a:latin typeface="Arial" pitchFamily="34" charset="0"/>
              <a:ea typeface="宋体" pitchFamily="2" charset="-122"/>
            </a:endParaRPr>
          </a:p>
        </p:txBody>
      </p:sp>
      <p:sp>
        <p:nvSpPr>
          <p:cNvPr id="22533" name="Text Box 3" descr="金融10"/>
          <p:cNvSpPr txBox="1">
            <a:spLocks noChangeArrowheads="1"/>
          </p:cNvSpPr>
          <p:nvPr/>
        </p:nvSpPr>
        <p:spPr bwMode="auto">
          <a:xfrm>
            <a:off x="2339975" y="188913"/>
            <a:ext cx="6804025"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任务二 相关分析</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8" presetClass="entr" presetSubtype="16" fill="hold" grpId="0" nodeType="withEffect">
                                  <p:stCondLst>
                                    <p:cond delay="0"/>
                                  </p:stCondLst>
                                  <p:childTnLst>
                                    <p:set>
                                      <p:cBhvr>
                                        <p:cTn id="12" dur="1" fill="hold">
                                          <p:stCondLst>
                                            <p:cond delay="0"/>
                                          </p:stCondLst>
                                        </p:cTn>
                                        <p:tgtEl>
                                          <p:spTgt spid="14344"/>
                                        </p:tgtEl>
                                        <p:attrNameLst>
                                          <p:attrName>style.visibility</p:attrName>
                                        </p:attrNameLst>
                                      </p:cBhvr>
                                      <p:to>
                                        <p:strVal val="visible"/>
                                      </p:to>
                                    </p:set>
                                    <p:animEffect transition="in" filter="diamond(in)">
                                      <p:cBhvr>
                                        <p:cTn id="13" dur="1000"/>
                                        <p:tgtEl>
                                          <p:spTgt spid="14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4" grpId="0" bldLvl="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1619250" y="2349500"/>
            <a:ext cx="6911975" cy="3290888"/>
            <a:chOff x="0" y="0"/>
            <a:chExt cx="4252" cy="2032"/>
          </a:xfrm>
        </p:grpSpPr>
        <p:grpSp>
          <p:nvGrpSpPr>
            <p:cNvPr id="23557" name="Group 5"/>
            <p:cNvGrpSpPr>
              <a:grpSpLocks/>
            </p:cNvGrpSpPr>
            <p:nvPr/>
          </p:nvGrpSpPr>
          <p:grpSpPr bwMode="auto">
            <a:xfrm>
              <a:off x="0" y="0"/>
              <a:ext cx="3725" cy="1859"/>
              <a:chOff x="0" y="0"/>
              <a:chExt cx="1722" cy="1387"/>
            </a:xfrm>
          </p:grpSpPr>
          <p:pic>
            <p:nvPicPr>
              <p:cNvPr id="23565" name="Picture 16" descr="pan_03"/>
              <p:cNvPicPr>
                <a:picLocks noChangeAspect="1" noChangeArrowheads="1"/>
              </p:cNvPicPr>
              <p:nvPr/>
            </p:nvPicPr>
            <p:blipFill>
              <a:blip r:embed="rId2" cstate="print"/>
              <a:srcRect/>
              <a:stretch>
                <a:fillRect/>
              </a:stretch>
            </p:blipFill>
            <p:spPr bwMode="auto">
              <a:xfrm flipH="1">
                <a:off x="4" y="0"/>
                <a:ext cx="1711" cy="1387"/>
              </a:xfrm>
              <a:prstGeom prst="rect">
                <a:avLst/>
              </a:prstGeom>
              <a:noFill/>
              <a:ln w="9525">
                <a:noFill/>
                <a:miter lim="800000"/>
                <a:headEnd/>
                <a:tailEnd/>
              </a:ln>
            </p:spPr>
          </p:pic>
          <p:sp>
            <p:nvSpPr>
              <p:cNvPr id="23566" name="Freeform 17"/>
              <p:cNvSpPr>
                <a:spLocks/>
              </p:cNvSpPr>
              <p:nvPr/>
            </p:nvSpPr>
            <p:spPr bwMode="auto">
              <a:xfrm>
                <a:off x="0" y="2"/>
                <a:ext cx="1722" cy="1382"/>
              </a:xfrm>
              <a:custGeom>
                <a:avLst/>
                <a:gdLst>
                  <a:gd name="T0" fmla="*/ 6 w 1722"/>
                  <a:gd name="T1" fmla="*/ 79 h 1382"/>
                  <a:gd name="T2" fmla="*/ 6 w 1722"/>
                  <a:gd name="T3" fmla="*/ 1300 h 1382"/>
                  <a:gd name="T4" fmla="*/ 46 w 1722"/>
                  <a:gd name="T5" fmla="*/ 1367 h 1382"/>
                  <a:gd name="T6" fmla="*/ 121 w 1722"/>
                  <a:gd name="T7" fmla="*/ 1381 h 1382"/>
                  <a:gd name="T8" fmla="*/ 1658 w 1722"/>
                  <a:gd name="T9" fmla="*/ 1312 h 1382"/>
                  <a:gd name="T10" fmla="*/ 1696 w 1722"/>
                  <a:gd name="T11" fmla="*/ 1286 h 1382"/>
                  <a:gd name="T12" fmla="*/ 1714 w 1722"/>
                  <a:gd name="T13" fmla="*/ 1247 h 1382"/>
                  <a:gd name="T14" fmla="*/ 1715 w 1722"/>
                  <a:gd name="T15" fmla="*/ 157 h 1382"/>
                  <a:gd name="T16" fmla="*/ 1689 w 1722"/>
                  <a:gd name="T17" fmla="*/ 87 h 1382"/>
                  <a:gd name="T18" fmla="*/ 1637 w 1722"/>
                  <a:gd name="T19" fmla="*/ 67 h 1382"/>
                  <a:gd name="T20" fmla="*/ 95 w 1722"/>
                  <a:gd name="T21" fmla="*/ 0 h 1382"/>
                  <a:gd name="T22" fmla="*/ 29 w 1722"/>
                  <a:gd name="T23" fmla="*/ 31 h 1382"/>
                  <a:gd name="T24" fmla="*/ 6 w 1722"/>
                  <a:gd name="T25" fmla="*/ 79 h 13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2"/>
                  <a:gd name="T40" fmla="*/ 0 h 1382"/>
                  <a:gd name="T41" fmla="*/ 1722 w 1722"/>
                  <a:gd name="T42" fmla="*/ 1382 h 138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2" h="1382">
                    <a:moveTo>
                      <a:pt x="6" y="79"/>
                    </a:moveTo>
                    <a:cubicBezTo>
                      <a:pt x="0" y="294"/>
                      <a:pt x="3" y="1087"/>
                      <a:pt x="6" y="1300"/>
                    </a:cubicBezTo>
                    <a:cubicBezTo>
                      <a:pt x="8" y="1336"/>
                      <a:pt x="36" y="1359"/>
                      <a:pt x="46" y="1367"/>
                    </a:cubicBezTo>
                    <a:cubicBezTo>
                      <a:pt x="60" y="1381"/>
                      <a:pt x="109" y="1382"/>
                      <a:pt x="121" y="1381"/>
                    </a:cubicBezTo>
                    <a:cubicBezTo>
                      <a:pt x="368" y="1362"/>
                      <a:pt x="1388" y="1336"/>
                      <a:pt x="1658" y="1312"/>
                    </a:cubicBezTo>
                    <a:cubicBezTo>
                      <a:pt x="1658" y="1315"/>
                      <a:pt x="1684" y="1300"/>
                      <a:pt x="1696" y="1286"/>
                    </a:cubicBezTo>
                    <a:cubicBezTo>
                      <a:pt x="1708" y="1272"/>
                      <a:pt x="1714" y="1250"/>
                      <a:pt x="1714" y="1247"/>
                    </a:cubicBezTo>
                    <a:cubicBezTo>
                      <a:pt x="1714" y="1065"/>
                      <a:pt x="1722" y="347"/>
                      <a:pt x="1715" y="157"/>
                    </a:cubicBezTo>
                    <a:cubicBezTo>
                      <a:pt x="1715" y="124"/>
                      <a:pt x="1711" y="104"/>
                      <a:pt x="1689" y="87"/>
                    </a:cubicBezTo>
                    <a:cubicBezTo>
                      <a:pt x="1667" y="70"/>
                      <a:pt x="1659" y="73"/>
                      <a:pt x="1637" y="67"/>
                    </a:cubicBezTo>
                    <a:cubicBezTo>
                      <a:pt x="1375" y="49"/>
                      <a:pt x="360" y="16"/>
                      <a:pt x="95" y="0"/>
                    </a:cubicBezTo>
                    <a:cubicBezTo>
                      <a:pt x="72" y="0"/>
                      <a:pt x="41" y="14"/>
                      <a:pt x="29" y="31"/>
                    </a:cubicBezTo>
                    <a:cubicBezTo>
                      <a:pt x="17" y="48"/>
                      <a:pt x="13" y="49"/>
                      <a:pt x="6" y="79"/>
                    </a:cubicBezTo>
                    <a:close/>
                  </a:path>
                </a:pathLst>
              </a:custGeom>
              <a:solidFill>
                <a:srgbClr val="FF6600">
                  <a:alpha val="47058"/>
                </a:srgbClr>
              </a:solidFill>
              <a:ln w="9525">
                <a:noFill/>
                <a:round/>
                <a:headEnd/>
                <a:tailEnd/>
              </a:ln>
            </p:spPr>
            <p:txBody>
              <a:bodyPr wrap="none" anchor="ctr"/>
              <a:lstStyle/>
              <a:p>
                <a:endParaRPr lang="zh-CN" altLang="en-US"/>
              </a:p>
            </p:txBody>
          </p:sp>
        </p:grpSp>
        <p:grpSp>
          <p:nvGrpSpPr>
            <p:cNvPr id="23558" name="Group 8"/>
            <p:cNvGrpSpPr>
              <a:grpSpLocks/>
            </p:cNvGrpSpPr>
            <p:nvPr/>
          </p:nvGrpSpPr>
          <p:grpSpPr bwMode="auto">
            <a:xfrm>
              <a:off x="3247" y="1043"/>
              <a:ext cx="482" cy="989"/>
              <a:chOff x="0" y="0"/>
              <a:chExt cx="498" cy="1245"/>
            </a:xfrm>
          </p:grpSpPr>
          <p:sp>
            <p:nvSpPr>
              <p:cNvPr id="23563" name="Freeform 36"/>
              <p:cNvSpPr>
                <a:spLocks/>
              </p:cNvSpPr>
              <p:nvPr/>
            </p:nvSpPr>
            <p:spPr bwMode="auto">
              <a:xfrm>
                <a:off x="121" y="0"/>
                <a:ext cx="233" cy="254"/>
              </a:xfrm>
              <a:custGeom>
                <a:avLst/>
                <a:gdLst>
                  <a:gd name="T0" fmla="*/ 133 w 267"/>
                  <a:gd name="T1" fmla="*/ 0 h 292"/>
                  <a:gd name="T2" fmla="*/ 161 w 267"/>
                  <a:gd name="T3" fmla="*/ 3 h 292"/>
                  <a:gd name="T4" fmla="*/ 186 w 267"/>
                  <a:gd name="T5" fmla="*/ 12 h 292"/>
                  <a:gd name="T6" fmla="*/ 209 w 267"/>
                  <a:gd name="T7" fmla="*/ 25 h 292"/>
                  <a:gd name="T8" fmla="*/ 228 w 267"/>
                  <a:gd name="T9" fmla="*/ 42 h 292"/>
                  <a:gd name="T10" fmla="*/ 245 w 267"/>
                  <a:gd name="T11" fmla="*/ 64 h 292"/>
                  <a:gd name="T12" fmla="*/ 257 w 267"/>
                  <a:gd name="T13" fmla="*/ 88 h 292"/>
                  <a:gd name="T14" fmla="*/ 265 w 267"/>
                  <a:gd name="T15" fmla="*/ 116 h 292"/>
                  <a:gd name="T16" fmla="*/ 267 w 267"/>
                  <a:gd name="T17" fmla="*/ 146 h 292"/>
                  <a:gd name="T18" fmla="*/ 265 w 267"/>
                  <a:gd name="T19" fmla="*/ 175 h 292"/>
                  <a:gd name="T20" fmla="*/ 257 w 267"/>
                  <a:gd name="T21" fmla="*/ 203 h 292"/>
                  <a:gd name="T22" fmla="*/ 245 w 267"/>
                  <a:gd name="T23" fmla="*/ 227 h 292"/>
                  <a:gd name="T24" fmla="*/ 228 w 267"/>
                  <a:gd name="T25" fmla="*/ 249 h 292"/>
                  <a:gd name="T26" fmla="*/ 209 w 267"/>
                  <a:gd name="T27" fmla="*/ 267 h 292"/>
                  <a:gd name="T28" fmla="*/ 186 w 267"/>
                  <a:gd name="T29" fmla="*/ 281 h 292"/>
                  <a:gd name="T30" fmla="*/ 161 w 267"/>
                  <a:gd name="T31" fmla="*/ 289 h 292"/>
                  <a:gd name="T32" fmla="*/ 133 w 267"/>
                  <a:gd name="T33" fmla="*/ 292 h 292"/>
                  <a:gd name="T34" fmla="*/ 103 w 267"/>
                  <a:gd name="T35" fmla="*/ 288 h 292"/>
                  <a:gd name="T36" fmla="*/ 75 w 267"/>
                  <a:gd name="T37" fmla="*/ 277 h 292"/>
                  <a:gd name="T38" fmla="*/ 51 w 267"/>
                  <a:gd name="T39" fmla="*/ 260 h 292"/>
                  <a:gd name="T40" fmla="*/ 29 w 267"/>
                  <a:gd name="T41" fmla="*/ 237 h 292"/>
                  <a:gd name="T42" fmla="*/ 13 w 267"/>
                  <a:gd name="T43" fmla="*/ 210 h 292"/>
                  <a:gd name="T44" fmla="*/ 4 w 267"/>
                  <a:gd name="T45" fmla="*/ 178 h 292"/>
                  <a:gd name="T46" fmla="*/ 0 w 267"/>
                  <a:gd name="T47" fmla="*/ 146 h 292"/>
                  <a:gd name="T48" fmla="*/ 4 w 267"/>
                  <a:gd name="T49" fmla="*/ 113 h 292"/>
                  <a:gd name="T50" fmla="*/ 13 w 267"/>
                  <a:gd name="T51" fmla="*/ 81 h 292"/>
                  <a:gd name="T52" fmla="*/ 29 w 267"/>
                  <a:gd name="T53" fmla="*/ 54 h 292"/>
                  <a:gd name="T54" fmla="*/ 51 w 267"/>
                  <a:gd name="T55" fmla="*/ 32 h 292"/>
                  <a:gd name="T56" fmla="*/ 75 w 267"/>
                  <a:gd name="T57" fmla="*/ 14 h 292"/>
                  <a:gd name="T58" fmla="*/ 103 w 267"/>
                  <a:gd name="T59" fmla="*/ 3 h 292"/>
                  <a:gd name="T60" fmla="*/ 133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FF00"/>
              </a:solidFill>
              <a:ln w="9525">
                <a:noFill/>
                <a:round/>
                <a:headEnd/>
                <a:tailEnd/>
              </a:ln>
            </p:spPr>
            <p:txBody>
              <a:bodyPr/>
              <a:lstStyle/>
              <a:p>
                <a:endParaRPr lang="zh-CN" altLang="en-US"/>
              </a:p>
            </p:txBody>
          </p:sp>
          <p:sp>
            <p:nvSpPr>
              <p:cNvPr id="23564" name="Freeform 37"/>
              <p:cNvSpPr>
                <a:spLocks/>
              </p:cNvSpPr>
              <p:nvPr/>
            </p:nvSpPr>
            <p:spPr bwMode="auto">
              <a:xfrm>
                <a:off x="0" y="281"/>
                <a:ext cx="498" cy="964"/>
              </a:xfrm>
              <a:custGeom>
                <a:avLst/>
                <a:gdLst>
                  <a:gd name="T0" fmla="*/ 72 w 573"/>
                  <a:gd name="T1" fmla="*/ 5 h 1111"/>
                  <a:gd name="T2" fmla="*/ 30 w 573"/>
                  <a:gd name="T3" fmla="*/ 32 h 1111"/>
                  <a:gd name="T4" fmla="*/ 4 w 573"/>
                  <a:gd name="T5" fmla="*/ 75 h 1111"/>
                  <a:gd name="T6" fmla="*/ 0 w 573"/>
                  <a:gd name="T7" fmla="*/ 509 h 1111"/>
                  <a:gd name="T8" fmla="*/ 1 w 573"/>
                  <a:gd name="T9" fmla="*/ 516 h 1111"/>
                  <a:gd name="T10" fmla="*/ 9 w 573"/>
                  <a:gd name="T11" fmla="*/ 533 h 1111"/>
                  <a:gd name="T12" fmla="*/ 26 w 573"/>
                  <a:gd name="T13" fmla="*/ 550 h 1111"/>
                  <a:gd name="T14" fmla="*/ 56 w 573"/>
                  <a:gd name="T15" fmla="*/ 557 h 1111"/>
                  <a:gd name="T16" fmla="*/ 84 w 573"/>
                  <a:gd name="T17" fmla="*/ 551 h 1111"/>
                  <a:gd name="T18" fmla="*/ 100 w 573"/>
                  <a:gd name="T19" fmla="*/ 534 h 1111"/>
                  <a:gd name="T20" fmla="*/ 106 w 573"/>
                  <a:gd name="T21" fmla="*/ 516 h 1111"/>
                  <a:gd name="T22" fmla="*/ 108 w 573"/>
                  <a:gd name="T23" fmla="*/ 503 h 1111"/>
                  <a:gd name="T24" fmla="*/ 108 w 573"/>
                  <a:gd name="T25" fmla="*/ 166 h 1111"/>
                  <a:gd name="T26" fmla="*/ 135 w 573"/>
                  <a:gd name="T27" fmla="*/ 1066 h 1111"/>
                  <a:gd name="T28" fmla="*/ 138 w 573"/>
                  <a:gd name="T29" fmla="*/ 1073 h 1111"/>
                  <a:gd name="T30" fmla="*/ 151 w 573"/>
                  <a:gd name="T31" fmla="*/ 1089 h 1111"/>
                  <a:gd name="T32" fmla="*/ 174 w 573"/>
                  <a:gd name="T33" fmla="*/ 1105 h 1111"/>
                  <a:gd name="T34" fmla="*/ 199 w 573"/>
                  <a:gd name="T35" fmla="*/ 1111 h 1111"/>
                  <a:gd name="T36" fmla="*/ 227 w 573"/>
                  <a:gd name="T37" fmla="*/ 1110 h 1111"/>
                  <a:gd name="T38" fmla="*/ 255 w 573"/>
                  <a:gd name="T39" fmla="*/ 1097 h 1111"/>
                  <a:gd name="T40" fmla="*/ 272 w 573"/>
                  <a:gd name="T41" fmla="*/ 1080 h 1111"/>
                  <a:gd name="T42" fmla="*/ 278 w 573"/>
                  <a:gd name="T43" fmla="*/ 1068 h 1111"/>
                  <a:gd name="T44" fmla="*/ 279 w 573"/>
                  <a:gd name="T45" fmla="*/ 499 h 1111"/>
                  <a:gd name="T46" fmla="*/ 302 w 573"/>
                  <a:gd name="T47" fmla="*/ 503 h 1111"/>
                  <a:gd name="T48" fmla="*/ 302 w 573"/>
                  <a:gd name="T49" fmla="*/ 534 h 1111"/>
                  <a:gd name="T50" fmla="*/ 304 w 573"/>
                  <a:gd name="T51" fmla="*/ 590 h 1111"/>
                  <a:gd name="T52" fmla="*/ 304 w 573"/>
                  <a:gd name="T53" fmla="*/ 664 h 1111"/>
                  <a:gd name="T54" fmla="*/ 304 w 573"/>
                  <a:gd name="T55" fmla="*/ 750 h 1111"/>
                  <a:gd name="T56" fmla="*/ 304 w 573"/>
                  <a:gd name="T57" fmla="*/ 838 h 1111"/>
                  <a:gd name="T58" fmla="*/ 305 w 573"/>
                  <a:gd name="T59" fmla="*/ 926 h 1111"/>
                  <a:gd name="T60" fmla="*/ 305 w 573"/>
                  <a:gd name="T61" fmla="*/ 1004 h 1111"/>
                  <a:gd name="T62" fmla="*/ 305 w 573"/>
                  <a:gd name="T63" fmla="*/ 1066 h 1111"/>
                  <a:gd name="T64" fmla="*/ 306 w 573"/>
                  <a:gd name="T65" fmla="*/ 1073 h 1111"/>
                  <a:gd name="T66" fmla="*/ 315 w 573"/>
                  <a:gd name="T67" fmla="*/ 1088 h 1111"/>
                  <a:gd name="T68" fmla="*/ 335 w 573"/>
                  <a:gd name="T69" fmla="*/ 1103 h 1111"/>
                  <a:gd name="T70" fmla="*/ 372 w 573"/>
                  <a:gd name="T71" fmla="*/ 1111 h 1111"/>
                  <a:gd name="T72" fmla="*/ 408 w 573"/>
                  <a:gd name="T73" fmla="*/ 1103 h 1111"/>
                  <a:gd name="T74" fmla="*/ 429 w 573"/>
                  <a:gd name="T75" fmla="*/ 1089 h 1111"/>
                  <a:gd name="T76" fmla="*/ 437 w 573"/>
                  <a:gd name="T77" fmla="*/ 1073 h 1111"/>
                  <a:gd name="T78" fmla="*/ 438 w 573"/>
                  <a:gd name="T79" fmla="*/ 1067 h 1111"/>
                  <a:gd name="T80" fmla="*/ 466 w 573"/>
                  <a:gd name="T81" fmla="*/ 166 h 1111"/>
                  <a:gd name="T82" fmla="*/ 468 w 573"/>
                  <a:gd name="T83" fmla="*/ 503 h 1111"/>
                  <a:gd name="T84" fmla="*/ 472 w 573"/>
                  <a:gd name="T85" fmla="*/ 517 h 1111"/>
                  <a:gd name="T86" fmla="*/ 483 w 573"/>
                  <a:gd name="T87" fmla="*/ 537 h 1111"/>
                  <a:gd name="T88" fmla="*/ 505 w 573"/>
                  <a:gd name="T89" fmla="*/ 551 h 1111"/>
                  <a:gd name="T90" fmla="*/ 536 w 573"/>
                  <a:gd name="T91" fmla="*/ 551 h 1111"/>
                  <a:gd name="T92" fmla="*/ 557 w 573"/>
                  <a:gd name="T93" fmla="*/ 537 h 1111"/>
                  <a:gd name="T94" fmla="*/ 570 w 573"/>
                  <a:gd name="T95" fmla="*/ 517 h 1111"/>
                  <a:gd name="T96" fmla="*/ 573 w 573"/>
                  <a:gd name="T97" fmla="*/ 508 h 1111"/>
                  <a:gd name="T98" fmla="*/ 572 w 573"/>
                  <a:gd name="T99" fmla="*/ 68 h 1111"/>
                  <a:gd name="T100" fmla="*/ 546 w 573"/>
                  <a:gd name="T101" fmla="*/ 28 h 1111"/>
                  <a:gd name="T102" fmla="*/ 506 w 573"/>
                  <a:gd name="T103" fmla="*/ 4 h 1111"/>
                  <a:gd name="T104" fmla="*/ 94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FFFF00"/>
              </a:solidFill>
              <a:ln w="9525">
                <a:noFill/>
                <a:round/>
                <a:headEnd/>
                <a:tailEnd/>
              </a:ln>
            </p:spPr>
            <p:txBody>
              <a:bodyPr/>
              <a:lstStyle/>
              <a:p>
                <a:endParaRPr lang="zh-CN" altLang="en-US"/>
              </a:p>
            </p:txBody>
          </p:sp>
        </p:grpSp>
        <p:grpSp>
          <p:nvGrpSpPr>
            <p:cNvPr id="23559" name="Group 11"/>
            <p:cNvGrpSpPr>
              <a:grpSpLocks/>
            </p:cNvGrpSpPr>
            <p:nvPr/>
          </p:nvGrpSpPr>
          <p:grpSpPr bwMode="auto">
            <a:xfrm>
              <a:off x="3770" y="907"/>
              <a:ext cx="482" cy="989"/>
              <a:chOff x="0" y="0"/>
              <a:chExt cx="498" cy="1245"/>
            </a:xfrm>
          </p:grpSpPr>
          <p:sp>
            <p:nvSpPr>
              <p:cNvPr id="23561" name="Freeform 39"/>
              <p:cNvSpPr>
                <a:spLocks/>
              </p:cNvSpPr>
              <p:nvPr/>
            </p:nvSpPr>
            <p:spPr bwMode="auto">
              <a:xfrm>
                <a:off x="121" y="0"/>
                <a:ext cx="233" cy="254"/>
              </a:xfrm>
              <a:custGeom>
                <a:avLst/>
                <a:gdLst>
                  <a:gd name="T0" fmla="*/ 133 w 267"/>
                  <a:gd name="T1" fmla="*/ 0 h 292"/>
                  <a:gd name="T2" fmla="*/ 161 w 267"/>
                  <a:gd name="T3" fmla="*/ 3 h 292"/>
                  <a:gd name="T4" fmla="*/ 186 w 267"/>
                  <a:gd name="T5" fmla="*/ 12 h 292"/>
                  <a:gd name="T6" fmla="*/ 209 w 267"/>
                  <a:gd name="T7" fmla="*/ 25 h 292"/>
                  <a:gd name="T8" fmla="*/ 228 w 267"/>
                  <a:gd name="T9" fmla="*/ 42 h 292"/>
                  <a:gd name="T10" fmla="*/ 245 w 267"/>
                  <a:gd name="T11" fmla="*/ 64 h 292"/>
                  <a:gd name="T12" fmla="*/ 257 w 267"/>
                  <a:gd name="T13" fmla="*/ 88 h 292"/>
                  <a:gd name="T14" fmla="*/ 265 w 267"/>
                  <a:gd name="T15" fmla="*/ 116 h 292"/>
                  <a:gd name="T16" fmla="*/ 267 w 267"/>
                  <a:gd name="T17" fmla="*/ 146 h 292"/>
                  <a:gd name="T18" fmla="*/ 265 w 267"/>
                  <a:gd name="T19" fmla="*/ 175 h 292"/>
                  <a:gd name="T20" fmla="*/ 257 w 267"/>
                  <a:gd name="T21" fmla="*/ 203 h 292"/>
                  <a:gd name="T22" fmla="*/ 245 w 267"/>
                  <a:gd name="T23" fmla="*/ 227 h 292"/>
                  <a:gd name="T24" fmla="*/ 228 w 267"/>
                  <a:gd name="T25" fmla="*/ 249 h 292"/>
                  <a:gd name="T26" fmla="*/ 209 w 267"/>
                  <a:gd name="T27" fmla="*/ 267 h 292"/>
                  <a:gd name="T28" fmla="*/ 186 w 267"/>
                  <a:gd name="T29" fmla="*/ 281 h 292"/>
                  <a:gd name="T30" fmla="*/ 161 w 267"/>
                  <a:gd name="T31" fmla="*/ 289 h 292"/>
                  <a:gd name="T32" fmla="*/ 133 w 267"/>
                  <a:gd name="T33" fmla="*/ 292 h 292"/>
                  <a:gd name="T34" fmla="*/ 103 w 267"/>
                  <a:gd name="T35" fmla="*/ 288 h 292"/>
                  <a:gd name="T36" fmla="*/ 75 w 267"/>
                  <a:gd name="T37" fmla="*/ 277 h 292"/>
                  <a:gd name="T38" fmla="*/ 51 w 267"/>
                  <a:gd name="T39" fmla="*/ 260 h 292"/>
                  <a:gd name="T40" fmla="*/ 29 w 267"/>
                  <a:gd name="T41" fmla="*/ 237 h 292"/>
                  <a:gd name="T42" fmla="*/ 13 w 267"/>
                  <a:gd name="T43" fmla="*/ 210 h 292"/>
                  <a:gd name="T44" fmla="*/ 4 w 267"/>
                  <a:gd name="T45" fmla="*/ 178 h 292"/>
                  <a:gd name="T46" fmla="*/ 0 w 267"/>
                  <a:gd name="T47" fmla="*/ 146 h 292"/>
                  <a:gd name="T48" fmla="*/ 4 w 267"/>
                  <a:gd name="T49" fmla="*/ 113 h 292"/>
                  <a:gd name="T50" fmla="*/ 13 w 267"/>
                  <a:gd name="T51" fmla="*/ 81 h 292"/>
                  <a:gd name="T52" fmla="*/ 29 w 267"/>
                  <a:gd name="T53" fmla="*/ 54 h 292"/>
                  <a:gd name="T54" fmla="*/ 51 w 267"/>
                  <a:gd name="T55" fmla="*/ 32 h 292"/>
                  <a:gd name="T56" fmla="*/ 75 w 267"/>
                  <a:gd name="T57" fmla="*/ 14 h 292"/>
                  <a:gd name="T58" fmla="*/ 103 w 267"/>
                  <a:gd name="T59" fmla="*/ 3 h 292"/>
                  <a:gd name="T60" fmla="*/ 133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6600"/>
              </a:solidFill>
              <a:ln w="9525">
                <a:noFill/>
                <a:round/>
                <a:headEnd/>
                <a:tailEnd/>
              </a:ln>
            </p:spPr>
            <p:txBody>
              <a:bodyPr/>
              <a:lstStyle/>
              <a:p>
                <a:endParaRPr lang="zh-CN" altLang="en-US"/>
              </a:p>
            </p:txBody>
          </p:sp>
          <p:sp>
            <p:nvSpPr>
              <p:cNvPr id="23562" name="Freeform 40"/>
              <p:cNvSpPr>
                <a:spLocks/>
              </p:cNvSpPr>
              <p:nvPr/>
            </p:nvSpPr>
            <p:spPr bwMode="auto">
              <a:xfrm>
                <a:off x="0" y="281"/>
                <a:ext cx="498" cy="964"/>
              </a:xfrm>
              <a:custGeom>
                <a:avLst/>
                <a:gdLst>
                  <a:gd name="T0" fmla="*/ 72 w 573"/>
                  <a:gd name="T1" fmla="*/ 5 h 1111"/>
                  <a:gd name="T2" fmla="*/ 30 w 573"/>
                  <a:gd name="T3" fmla="*/ 32 h 1111"/>
                  <a:gd name="T4" fmla="*/ 4 w 573"/>
                  <a:gd name="T5" fmla="*/ 75 h 1111"/>
                  <a:gd name="T6" fmla="*/ 0 w 573"/>
                  <a:gd name="T7" fmla="*/ 509 h 1111"/>
                  <a:gd name="T8" fmla="*/ 1 w 573"/>
                  <a:gd name="T9" fmla="*/ 516 h 1111"/>
                  <a:gd name="T10" fmla="*/ 9 w 573"/>
                  <a:gd name="T11" fmla="*/ 533 h 1111"/>
                  <a:gd name="T12" fmla="*/ 26 w 573"/>
                  <a:gd name="T13" fmla="*/ 550 h 1111"/>
                  <a:gd name="T14" fmla="*/ 56 w 573"/>
                  <a:gd name="T15" fmla="*/ 557 h 1111"/>
                  <a:gd name="T16" fmla="*/ 84 w 573"/>
                  <a:gd name="T17" fmla="*/ 551 h 1111"/>
                  <a:gd name="T18" fmla="*/ 100 w 573"/>
                  <a:gd name="T19" fmla="*/ 534 h 1111"/>
                  <a:gd name="T20" fmla="*/ 106 w 573"/>
                  <a:gd name="T21" fmla="*/ 516 h 1111"/>
                  <a:gd name="T22" fmla="*/ 108 w 573"/>
                  <a:gd name="T23" fmla="*/ 503 h 1111"/>
                  <a:gd name="T24" fmla="*/ 108 w 573"/>
                  <a:gd name="T25" fmla="*/ 166 h 1111"/>
                  <a:gd name="T26" fmla="*/ 135 w 573"/>
                  <a:gd name="T27" fmla="*/ 1066 h 1111"/>
                  <a:gd name="T28" fmla="*/ 138 w 573"/>
                  <a:gd name="T29" fmla="*/ 1073 h 1111"/>
                  <a:gd name="T30" fmla="*/ 151 w 573"/>
                  <a:gd name="T31" fmla="*/ 1089 h 1111"/>
                  <a:gd name="T32" fmla="*/ 174 w 573"/>
                  <a:gd name="T33" fmla="*/ 1105 h 1111"/>
                  <a:gd name="T34" fmla="*/ 199 w 573"/>
                  <a:gd name="T35" fmla="*/ 1111 h 1111"/>
                  <a:gd name="T36" fmla="*/ 227 w 573"/>
                  <a:gd name="T37" fmla="*/ 1110 h 1111"/>
                  <a:gd name="T38" fmla="*/ 255 w 573"/>
                  <a:gd name="T39" fmla="*/ 1097 h 1111"/>
                  <a:gd name="T40" fmla="*/ 272 w 573"/>
                  <a:gd name="T41" fmla="*/ 1080 h 1111"/>
                  <a:gd name="T42" fmla="*/ 278 w 573"/>
                  <a:gd name="T43" fmla="*/ 1068 h 1111"/>
                  <a:gd name="T44" fmla="*/ 279 w 573"/>
                  <a:gd name="T45" fmla="*/ 499 h 1111"/>
                  <a:gd name="T46" fmla="*/ 302 w 573"/>
                  <a:gd name="T47" fmla="*/ 503 h 1111"/>
                  <a:gd name="T48" fmla="*/ 302 w 573"/>
                  <a:gd name="T49" fmla="*/ 534 h 1111"/>
                  <a:gd name="T50" fmla="*/ 304 w 573"/>
                  <a:gd name="T51" fmla="*/ 590 h 1111"/>
                  <a:gd name="T52" fmla="*/ 304 w 573"/>
                  <a:gd name="T53" fmla="*/ 664 h 1111"/>
                  <a:gd name="T54" fmla="*/ 304 w 573"/>
                  <a:gd name="T55" fmla="*/ 750 h 1111"/>
                  <a:gd name="T56" fmla="*/ 304 w 573"/>
                  <a:gd name="T57" fmla="*/ 838 h 1111"/>
                  <a:gd name="T58" fmla="*/ 305 w 573"/>
                  <a:gd name="T59" fmla="*/ 926 h 1111"/>
                  <a:gd name="T60" fmla="*/ 305 w 573"/>
                  <a:gd name="T61" fmla="*/ 1004 h 1111"/>
                  <a:gd name="T62" fmla="*/ 305 w 573"/>
                  <a:gd name="T63" fmla="*/ 1066 h 1111"/>
                  <a:gd name="T64" fmla="*/ 306 w 573"/>
                  <a:gd name="T65" fmla="*/ 1073 h 1111"/>
                  <a:gd name="T66" fmla="*/ 315 w 573"/>
                  <a:gd name="T67" fmla="*/ 1088 h 1111"/>
                  <a:gd name="T68" fmla="*/ 335 w 573"/>
                  <a:gd name="T69" fmla="*/ 1103 h 1111"/>
                  <a:gd name="T70" fmla="*/ 372 w 573"/>
                  <a:gd name="T71" fmla="*/ 1111 h 1111"/>
                  <a:gd name="T72" fmla="*/ 408 w 573"/>
                  <a:gd name="T73" fmla="*/ 1103 h 1111"/>
                  <a:gd name="T74" fmla="*/ 429 w 573"/>
                  <a:gd name="T75" fmla="*/ 1089 h 1111"/>
                  <a:gd name="T76" fmla="*/ 437 w 573"/>
                  <a:gd name="T77" fmla="*/ 1073 h 1111"/>
                  <a:gd name="T78" fmla="*/ 438 w 573"/>
                  <a:gd name="T79" fmla="*/ 1067 h 1111"/>
                  <a:gd name="T80" fmla="*/ 466 w 573"/>
                  <a:gd name="T81" fmla="*/ 166 h 1111"/>
                  <a:gd name="T82" fmla="*/ 468 w 573"/>
                  <a:gd name="T83" fmla="*/ 503 h 1111"/>
                  <a:gd name="T84" fmla="*/ 472 w 573"/>
                  <a:gd name="T85" fmla="*/ 517 h 1111"/>
                  <a:gd name="T86" fmla="*/ 483 w 573"/>
                  <a:gd name="T87" fmla="*/ 537 h 1111"/>
                  <a:gd name="T88" fmla="*/ 505 w 573"/>
                  <a:gd name="T89" fmla="*/ 551 h 1111"/>
                  <a:gd name="T90" fmla="*/ 536 w 573"/>
                  <a:gd name="T91" fmla="*/ 551 h 1111"/>
                  <a:gd name="T92" fmla="*/ 557 w 573"/>
                  <a:gd name="T93" fmla="*/ 537 h 1111"/>
                  <a:gd name="T94" fmla="*/ 570 w 573"/>
                  <a:gd name="T95" fmla="*/ 517 h 1111"/>
                  <a:gd name="T96" fmla="*/ 573 w 573"/>
                  <a:gd name="T97" fmla="*/ 508 h 1111"/>
                  <a:gd name="T98" fmla="*/ 572 w 573"/>
                  <a:gd name="T99" fmla="*/ 68 h 1111"/>
                  <a:gd name="T100" fmla="*/ 546 w 573"/>
                  <a:gd name="T101" fmla="*/ 28 h 1111"/>
                  <a:gd name="T102" fmla="*/ 506 w 573"/>
                  <a:gd name="T103" fmla="*/ 4 h 1111"/>
                  <a:gd name="T104" fmla="*/ 94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FF6600"/>
              </a:solidFill>
              <a:ln w="9525">
                <a:noFill/>
                <a:round/>
                <a:headEnd/>
                <a:tailEnd/>
              </a:ln>
            </p:spPr>
            <p:txBody>
              <a:bodyPr/>
              <a:lstStyle/>
              <a:p>
                <a:endParaRPr lang="zh-CN" altLang="en-US"/>
              </a:p>
            </p:txBody>
          </p:sp>
        </p:grpSp>
        <p:sp>
          <p:nvSpPr>
            <p:cNvPr id="23560" name="Rectangle 14"/>
            <p:cNvSpPr>
              <a:spLocks noChangeArrowheads="1"/>
            </p:cNvSpPr>
            <p:nvPr/>
          </p:nvSpPr>
          <p:spPr bwMode="auto">
            <a:xfrm>
              <a:off x="232" y="226"/>
              <a:ext cx="3303" cy="1289"/>
            </a:xfrm>
            <a:prstGeom prst="rect">
              <a:avLst/>
            </a:prstGeom>
            <a:noFill/>
            <a:ln w="9525">
              <a:noFill/>
              <a:miter lim="800000"/>
              <a:headEnd/>
              <a:tailEnd/>
            </a:ln>
          </p:spPr>
          <p:txBody>
            <a:bodyPr>
              <a:spAutoFit/>
            </a:bodyPr>
            <a:lstStyle/>
            <a:p>
              <a:pPr eaLnBrk="0" hangingPunct="0">
                <a:lnSpc>
                  <a:spcPct val="120000"/>
                </a:lnSpc>
              </a:pPr>
              <a:r>
                <a:rPr lang="zh-CN" altLang="zh-CN" b="0">
                  <a:solidFill>
                    <a:schemeClr val="tx1"/>
                  </a:solidFill>
                </a:rPr>
                <a:t>  </a:t>
              </a:r>
              <a:r>
                <a:rPr lang="zh-CN" altLang="zh-CN">
                  <a:solidFill>
                    <a:schemeClr val="tx1"/>
                  </a:solidFill>
                </a:rPr>
                <a:t>    </a:t>
              </a:r>
              <a:r>
                <a:rPr lang="zh-CN" altLang="zh-CN">
                  <a:solidFill>
                    <a:schemeClr val="tx1"/>
                  </a:solidFill>
                  <a:latin typeface="黑体" pitchFamily="49" charset="-122"/>
                </a:rPr>
                <a:t> </a:t>
              </a:r>
              <a:r>
                <a:rPr lang="zh-CN" b="0">
                  <a:solidFill>
                    <a:schemeClr val="bg1"/>
                  </a:solidFill>
                  <a:latin typeface="黑体" pitchFamily="49" charset="-122"/>
                </a:rPr>
                <a:t>相关图又称散点图、散布图，它是将相关表中的观测值在平面直角坐标系中用坐标点描绘出来，以表明相关点的分布状况。通过相关图，可以大致看出两个变量之间有无相关关系以及相关的形态、方向和密切程度。</a:t>
              </a:r>
              <a:endParaRPr lang="zh-CN" sz="1800" b="0">
                <a:solidFill>
                  <a:schemeClr val="bg1"/>
                </a:solidFill>
                <a:latin typeface="黑体" pitchFamily="49" charset="-122"/>
              </a:endParaRPr>
            </a:p>
          </p:txBody>
        </p:sp>
      </p:grpSp>
      <p:sp>
        <p:nvSpPr>
          <p:cNvPr id="23555" name="Rectangle 347"/>
          <p:cNvSpPr>
            <a:spLocks noChangeArrowheads="1"/>
          </p:cNvSpPr>
          <p:nvPr/>
        </p:nvSpPr>
        <p:spPr bwMode="auto">
          <a:xfrm>
            <a:off x="109538" y="982663"/>
            <a:ext cx="3598862"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一、相关关系的一般判断</a:t>
            </a:r>
            <a:endParaRPr lang="zh-CN" altLang="en-US" sz="1800" b="0">
              <a:solidFill>
                <a:schemeClr val="tx1"/>
              </a:solidFill>
              <a:latin typeface="Arial" pitchFamily="34" charset="0"/>
              <a:ea typeface="宋体" pitchFamily="2" charset="-122"/>
            </a:endParaRPr>
          </a:p>
        </p:txBody>
      </p:sp>
      <p:sp>
        <p:nvSpPr>
          <p:cNvPr id="23556" name="Text Box 3" descr="金融10"/>
          <p:cNvSpPr txBox="1">
            <a:spLocks noChangeArrowheads="1"/>
          </p:cNvSpPr>
          <p:nvPr/>
        </p:nvSpPr>
        <p:spPr bwMode="auto">
          <a:xfrm>
            <a:off x="2339975" y="188913"/>
            <a:ext cx="6804025"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任务二 相关分析</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47"/>
          <p:cNvSpPr>
            <a:spLocks noChangeArrowheads="1"/>
          </p:cNvSpPr>
          <p:nvPr/>
        </p:nvSpPr>
        <p:spPr bwMode="auto">
          <a:xfrm>
            <a:off x="109538" y="982663"/>
            <a:ext cx="28067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二、相关系数</a:t>
            </a:r>
            <a:endParaRPr lang="zh-CN" altLang="en-US" sz="1800" b="0">
              <a:solidFill>
                <a:schemeClr val="tx1"/>
              </a:solidFill>
              <a:latin typeface="Arial" pitchFamily="34" charset="0"/>
              <a:ea typeface="宋体" pitchFamily="2" charset="-122"/>
            </a:endParaRPr>
          </a:p>
        </p:txBody>
      </p:sp>
      <p:sp>
        <p:nvSpPr>
          <p:cNvPr id="18436" name="Rectangle 4"/>
          <p:cNvSpPr>
            <a:spLocks noChangeArrowheads="1"/>
          </p:cNvSpPr>
          <p:nvPr/>
        </p:nvSpPr>
        <p:spPr bwMode="auto">
          <a:xfrm>
            <a:off x="5651500" y="1125538"/>
            <a:ext cx="2449513" cy="863600"/>
          </a:xfrm>
          <a:prstGeom prst="rect">
            <a:avLst/>
          </a:prstGeom>
          <a:solidFill>
            <a:srgbClr val="99FF33"/>
          </a:solidFill>
          <a:ln w="9525">
            <a:noFill/>
            <a:miter lim="800000"/>
            <a:headEnd/>
            <a:tailEnd/>
          </a:ln>
        </p:spPr>
        <p:txBody>
          <a:bodyPr anchor="ctr"/>
          <a:lstStyle/>
          <a:p>
            <a:pPr algn="ctr" eaLnBrk="0" hangingPunct="0"/>
            <a:r>
              <a:rPr lang="zh-CN" altLang="en-US" sz="2400" b="0">
                <a:solidFill>
                  <a:srgbClr val="CC3300"/>
                </a:solidFill>
                <a:latin typeface="Arial" pitchFamily="34" charset="0"/>
              </a:rPr>
              <a:t>1. 相关系数的含义和特点</a:t>
            </a:r>
            <a:endParaRPr lang="zh-CN" altLang="en-US" sz="1800" b="0">
              <a:solidFill>
                <a:schemeClr val="tx1"/>
              </a:solidFill>
              <a:latin typeface="Arial" pitchFamily="34" charset="0"/>
              <a:ea typeface="宋体" pitchFamily="2" charset="-122"/>
            </a:endParaRPr>
          </a:p>
        </p:txBody>
      </p:sp>
      <p:pic>
        <p:nvPicPr>
          <p:cNvPr id="18437" name="Picture 5" descr="57"/>
          <p:cNvPicPr>
            <a:picLocks noChangeAspect="1" noChangeArrowheads="1"/>
          </p:cNvPicPr>
          <p:nvPr/>
        </p:nvPicPr>
        <p:blipFill>
          <a:blip r:embed="rId2" cstate="print"/>
          <a:srcRect l="3410" t="3204" r="2625" b="3352"/>
          <a:stretch>
            <a:fillRect/>
          </a:stretch>
        </p:blipFill>
        <p:spPr bwMode="auto">
          <a:xfrm>
            <a:off x="211138" y="2276475"/>
            <a:ext cx="8728075" cy="3673475"/>
          </a:xfrm>
          <a:prstGeom prst="rect">
            <a:avLst/>
          </a:prstGeom>
          <a:noFill/>
          <a:ln w="9525">
            <a:noFill/>
            <a:miter lim="800000"/>
            <a:headEnd/>
            <a:tailEnd/>
          </a:ln>
        </p:spPr>
      </p:pic>
      <p:sp>
        <p:nvSpPr>
          <p:cNvPr id="24581" name="Text Box 6" descr="金融10"/>
          <p:cNvSpPr txBox="1">
            <a:spLocks noChangeArrowheads="1"/>
          </p:cNvSpPr>
          <p:nvPr/>
        </p:nvSpPr>
        <p:spPr bwMode="auto">
          <a:xfrm>
            <a:off x="1044575" y="3502025"/>
            <a:ext cx="6848475" cy="1004888"/>
          </a:xfrm>
          <a:prstGeom prst="rect">
            <a:avLst/>
          </a:prstGeom>
          <a:noFill/>
          <a:ln w="9525">
            <a:noFill/>
            <a:miter lim="800000"/>
            <a:headEnd/>
            <a:tailEnd/>
          </a:ln>
        </p:spPr>
        <p:txBody>
          <a:bodyPr>
            <a:spAutoFit/>
          </a:bodyPr>
          <a:lstStyle/>
          <a:p>
            <a:r>
              <a:rPr lang="zh-CN" altLang="en-US" b="0"/>
              <a:t>        相关系数是指直线相关条件下，说明两种现象之间相关关系密切程度的统计分析指标，它比相关表和相关图更能概括表现相关的形式与程度。</a:t>
            </a:r>
          </a:p>
        </p:txBody>
      </p:sp>
      <p:sp>
        <p:nvSpPr>
          <p:cNvPr id="24582" name="Text Box 3" descr="金融10"/>
          <p:cNvSpPr txBox="1">
            <a:spLocks noChangeArrowheads="1"/>
          </p:cNvSpPr>
          <p:nvPr/>
        </p:nvSpPr>
        <p:spPr bwMode="auto">
          <a:xfrm>
            <a:off x="2339975" y="188913"/>
            <a:ext cx="6804025"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任务二 相关分析</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18436"/>
                                        </p:tgtEl>
                                        <p:attrNameLst>
                                          <p:attrName>style.visibility</p:attrName>
                                        </p:attrNameLst>
                                      </p:cBhvr>
                                      <p:to>
                                        <p:strVal val="visible"/>
                                      </p:to>
                                    </p:set>
                                    <p:animEffect transition="in" filter="diamond(in)">
                                      <p:cBhvr>
                                        <p:cTn id="7" dur="1000"/>
                                        <p:tgtEl>
                                          <p:spTgt spid="18436"/>
                                        </p:tgtEl>
                                      </p:cBhvr>
                                    </p:animEffect>
                                  </p:childTnLst>
                                </p:cTn>
                              </p:par>
                              <p:par>
                                <p:cTn id="8" presetID="12" presetClass="entr" presetSubtype="4" fill="hold" nodeType="withEffect">
                                  <p:stCondLst>
                                    <p:cond delay="0"/>
                                  </p:stCondLst>
                                  <p:childTnLst>
                                    <p:set>
                                      <p:cBhvr>
                                        <p:cTn id="9" dur="1" fill="hold">
                                          <p:stCondLst>
                                            <p:cond delay="0"/>
                                          </p:stCondLst>
                                        </p:cTn>
                                        <p:tgtEl>
                                          <p:spTgt spid="18437"/>
                                        </p:tgtEl>
                                        <p:attrNameLst>
                                          <p:attrName>style.visibility</p:attrName>
                                        </p:attrNameLst>
                                      </p:cBhvr>
                                      <p:to>
                                        <p:strVal val="visible"/>
                                      </p:to>
                                    </p:set>
                                    <p:animEffect transition="in" filter="slide(fromBottom)">
                                      <p:cBhvr>
                                        <p:cTn id="10" dur="1000"/>
                                        <p:tgtEl>
                                          <p:spTgt spid="18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ldLvl="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47"/>
          <p:cNvSpPr>
            <a:spLocks noChangeArrowheads="1"/>
          </p:cNvSpPr>
          <p:nvPr/>
        </p:nvSpPr>
        <p:spPr bwMode="auto">
          <a:xfrm>
            <a:off x="107950" y="1054100"/>
            <a:ext cx="3744913"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 回归分析的含义</a:t>
            </a:r>
          </a:p>
        </p:txBody>
      </p:sp>
      <p:sp>
        <p:nvSpPr>
          <p:cNvPr id="25603" name="Text Box 3" descr="金融10"/>
          <p:cNvSpPr txBox="1">
            <a:spLocks noChangeArrowheads="1"/>
          </p:cNvSpPr>
          <p:nvPr/>
        </p:nvSpPr>
        <p:spPr bwMode="auto">
          <a:xfrm>
            <a:off x="2484438" y="188913"/>
            <a:ext cx="5688012"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回归分析</a:t>
            </a:r>
          </a:p>
        </p:txBody>
      </p:sp>
      <p:sp>
        <p:nvSpPr>
          <p:cNvPr id="22532" name="Rectangle 4"/>
          <p:cNvSpPr>
            <a:spLocks noChangeArrowheads="1"/>
          </p:cNvSpPr>
          <p:nvPr/>
        </p:nvSpPr>
        <p:spPr bwMode="auto">
          <a:xfrm>
            <a:off x="5651500" y="1125538"/>
            <a:ext cx="2449513" cy="863600"/>
          </a:xfrm>
          <a:prstGeom prst="rect">
            <a:avLst/>
          </a:prstGeom>
          <a:solidFill>
            <a:srgbClr val="99FF33"/>
          </a:solidFill>
          <a:ln w="9525">
            <a:noFill/>
            <a:miter lim="800000"/>
            <a:headEnd/>
            <a:tailEnd/>
          </a:ln>
        </p:spPr>
        <p:txBody>
          <a:bodyPr anchor="ctr"/>
          <a:lstStyle/>
          <a:p>
            <a:pPr algn="ctr" eaLnBrk="0" hangingPunct="0"/>
            <a:r>
              <a:rPr lang="zh-CN" altLang="en-US" sz="2400" b="0">
                <a:solidFill>
                  <a:srgbClr val="CC3300"/>
                </a:solidFill>
                <a:latin typeface="Arial" pitchFamily="34" charset="0"/>
              </a:rPr>
              <a:t>（一） 回归分析的概念及特点</a:t>
            </a:r>
          </a:p>
        </p:txBody>
      </p:sp>
      <p:grpSp>
        <p:nvGrpSpPr>
          <p:cNvPr id="2" name="Group 5"/>
          <p:cNvGrpSpPr>
            <a:grpSpLocks/>
          </p:cNvGrpSpPr>
          <p:nvPr/>
        </p:nvGrpSpPr>
        <p:grpSpPr bwMode="auto">
          <a:xfrm>
            <a:off x="1547813" y="1844675"/>
            <a:ext cx="6918325" cy="3935413"/>
            <a:chOff x="0" y="0"/>
            <a:chExt cx="11544" cy="6686"/>
          </a:xfrm>
        </p:grpSpPr>
        <p:pic>
          <p:nvPicPr>
            <p:cNvPr id="25606" name="图片 4"/>
            <p:cNvPicPr>
              <a:picLocks noChangeAspect="1" noChangeArrowheads="1"/>
            </p:cNvPicPr>
            <p:nvPr/>
          </p:nvPicPr>
          <p:blipFill>
            <a:blip r:embed="rId2" cstate="print"/>
            <a:srcRect t="17776" b="26666"/>
            <a:stretch>
              <a:fillRect/>
            </a:stretch>
          </p:blipFill>
          <p:spPr bwMode="auto">
            <a:xfrm>
              <a:off x="0" y="0"/>
              <a:ext cx="9411" cy="6463"/>
            </a:xfrm>
            <a:prstGeom prst="rect">
              <a:avLst/>
            </a:prstGeom>
            <a:noFill/>
            <a:ln w="9525">
              <a:noFill/>
              <a:miter lim="800000"/>
              <a:headEnd/>
              <a:tailEnd/>
            </a:ln>
          </p:spPr>
        </p:pic>
        <p:pic>
          <p:nvPicPr>
            <p:cNvPr id="25607" name="Picture 7" descr="5796a5cf_6b60_472d_9bb0_9b8476869b34"/>
            <p:cNvPicPr>
              <a:picLocks noChangeAspect="1" noChangeArrowheads="1"/>
            </p:cNvPicPr>
            <p:nvPr/>
          </p:nvPicPr>
          <p:blipFill>
            <a:blip r:embed="rId3" cstate="print"/>
            <a:srcRect/>
            <a:stretch>
              <a:fillRect/>
            </a:stretch>
          </p:blipFill>
          <p:spPr bwMode="auto">
            <a:xfrm>
              <a:off x="7089" y="4038"/>
              <a:ext cx="4455" cy="2648"/>
            </a:xfrm>
            <a:prstGeom prst="rect">
              <a:avLst/>
            </a:prstGeom>
            <a:noFill/>
            <a:ln w="9525">
              <a:noFill/>
              <a:miter lim="800000"/>
              <a:headEnd/>
              <a:tailEnd/>
            </a:ln>
          </p:spPr>
        </p:pic>
        <p:sp>
          <p:nvSpPr>
            <p:cNvPr id="25608" name="Text Box 8"/>
            <p:cNvSpPr txBox="1">
              <a:spLocks noChangeArrowheads="1"/>
            </p:cNvSpPr>
            <p:nvPr/>
          </p:nvSpPr>
          <p:spPr bwMode="auto">
            <a:xfrm>
              <a:off x="721" y="1224"/>
              <a:ext cx="6577" cy="3840"/>
            </a:xfrm>
            <a:prstGeom prst="rect">
              <a:avLst/>
            </a:prstGeom>
            <a:noFill/>
            <a:ln w="9525">
              <a:noFill/>
              <a:miter lim="800000"/>
              <a:headEnd/>
              <a:tailEnd/>
            </a:ln>
          </p:spPr>
          <p:txBody>
            <a:bodyPr>
              <a:spAutoFit/>
            </a:bodyPr>
            <a:lstStyle/>
            <a:p>
              <a:pPr eaLnBrk="0" hangingPunct="0">
                <a:lnSpc>
                  <a:spcPct val="120000"/>
                </a:lnSpc>
              </a:pPr>
              <a:r>
                <a:rPr lang="zh-CN" altLang="en-US" b="0">
                  <a:solidFill>
                    <a:schemeClr val="bg1"/>
                  </a:solidFill>
                  <a:latin typeface="Arial" pitchFamily="34" charset="0"/>
                </a:rPr>
                <a:t>        回归分析是对具有相关关系的现象，根据其形态，选择一个合适的数学模型来近似地表示变量间的平均变化关系的一种统计分析方法。</a:t>
              </a:r>
            </a:p>
            <a:p>
              <a:pPr eaLnBrk="0" hangingPunct="0">
                <a:lnSpc>
                  <a:spcPct val="120000"/>
                </a:lnSpc>
              </a:pPr>
              <a:r>
                <a:rPr lang="zh-CN" altLang="en-US" sz="1800" b="0">
                  <a:solidFill>
                    <a:schemeClr val="bg1"/>
                  </a:solidFill>
                  <a:latin typeface="Arial" pitchFamily="34" charset="0"/>
                </a:rPr>
                <a:t>        回归分析实际上是相关现象间不确定、不规则的数量关系的一般化和规则化。</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diamond(in)">
                                      <p:cBhvr>
                                        <p:cTn id="7" dur="1000"/>
                                        <p:tgtEl>
                                          <p:spTgt spid="22532"/>
                                        </p:tgtEl>
                                      </p:cBhvr>
                                    </p:animEffect>
                                  </p:childTnLst>
                                </p:cTn>
                              </p:par>
                              <p:par>
                                <p:cTn id="8" presetID="43"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
                                        <p:tgtEl>
                                          <p:spTgt spid="2"/>
                                        </p:tgtEl>
                                      </p:cBhvr>
                                    </p:animEffect>
                                    <p:anim calcmode="lin" valueType="num">
                                      <p:cBhvr>
                                        <p:cTn id="11" dur="400" fill="hold"/>
                                        <p:tgtEl>
                                          <p:spTgt spid="2"/>
                                        </p:tgtEl>
                                        <p:attrNameLst>
                                          <p:attrName>ppt_x</p:attrName>
                                        </p:attrNameLst>
                                      </p:cBhvr>
                                      <p:tavLst>
                                        <p:tav tm="0">
                                          <p:val>
                                            <p:strVal val="#ppt_x"/>
                                          </p:val>
                                        </p:tav>
                                        <p:tav tm="100000">
                                          <p:val>
                                            <p:strVal val="#ppt_x"/>
                                          </p:val>
                                        </p:tav>
                                      </p:tavLst>
                                    </p:anim>
                                    <p:anim calcmode="lin" valueType="num">
                                      <p:cBhvr>
                                        <p:cTn id="12" dur="400" fill="hold"/>
                                        <p:tgtEl>
                                          <p:spTgt spid="2"/>
                                        </p:tgtEl>
                                        <p:attrNameLst>
                                          <p:attrName>ppt_y</p:attrName>
                                        </p:attrNameLst>
                                      </p:cBhvr>
                                      <p:tavLst>
                                        <p:tav tm="0">
                                          <p:val>
                                            <p:strVal val="#ppt_y+0.31"/>
                                          </p:val>
                                        </p:tav>
                                        <p:tav tm="100000">
                                          <p:val>
                                            <p:strVal val="#ppt_y+0.31"/>
                                          </p:val>
                                        </p:tav>
                                      </p:tavLst>
                                    </p:anim>
                                    <p:anim calcmode="lin" valueType="num">
                                      <p:cBhvr>
                                        <p:cTn id="13"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4"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ldLvl="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47"/>
          <p:cNvSpPr>
            <a:spLocks noChangeArrowheads="1"/>
          </p:cNvSpPr>
          <p:nvPr/>
        </p:nvSpPr>
        <p:spPr bwMode="auto">
          <a:xfrm>
            <a:off x="107950" y="1054100"/>
            <a:ext cx="3744913"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 回归分析的特点</a:t>
            </a:r>
          </a:p>
        </p:txBody>
      </p:sp>
      <p:pic>
        <p:nvPicPr>
          <p:cNvPr id="23556" name="图片 1" descr="白板43"/>
          <p:cNvPicPr>
            <a:picLocks noGrp="1" noChangeAspect="1" noChangeArrowheads="1"/>
          </p:cNvPicPr>
          <p:nvPr/>
        </p:nvPicPr>
        <p:blipFill>
          <a:blip r:embed="rId2" cstate="print">
            <a:clrChange>
              <a:clrFrom>
                <a:srgbClr val="FFFFFF"/>
              </a:clrFrom>
              <a:clrTo>
                <a:srgbClr val="FFFFFF">
                  <a:alpha val="0"/>
                </a:srgbClr>
              </a:clrTo>
            </a:clrChange>
          </a:blip>
          <a:srcRect t="15668"/>
          <a:stretch>
            <a:fillRect/>
          </a:stretch>
        </p:blipFill>
        <p:spPr bwMode="auto">
          <a:xfrm>
            <a:off x="1403350" y="1989138"/>
            <a:ext cx="7058025" cy="4464050"/>
          </a:xfrm>
          <a:prstGeom prst="rect">
            <a:avLst/>
          </a:prstGeom>
          <a:noFill/>
          <a:ln w="9525">
            <a:noFill/>
            <a:miter lim="800000"/>
            <a:headEnd/>
            <a:tailEnd/>
          </a:ln>
        </p:spPr>
      </p:pic>
      <p:sp>
        <p:nvSpPr>
          <p:cNvPr id="23557" name="Text Box 5" descr="金融10"/>
          <p:cNvSpPr txBox="1">
            <a:spLocks noChangeArrowheads="1"/>
          </p:cNvSpPr>
          <p:nvPr/>
        </p:nvSpPr>
        <p:spPr bwMode="auto">
          <a:xfrm>
            <a:off x="1857375" y="2665413"/>
            <a:ext cx="4370388" cy="2833687"/>
          </a:xfrm>
          <a:prstGeom prst="rect">
            <a:avLst/>
          </a:prstGeom>
          <a:noFill/>
          <a:ln w="9525">
            <a:noFill/>
            <a:miter lim="800000"/>
            <a:headEnd/>
            <a:tailEnd/>
          </a:ln>
          <a:effectLst/>
        </p:spPr>
        <p:txBody>
          <a:bodyPr>
            <a:spAutoFit/>
          </a:bodyPr>
          <a:lstStyle/>
          <a:p>
            <a:pPr>
              <a:defRPr/>
            </a:pPr>
            <a:r>
              <a:rPr lang="zh-CN" altLang="en-US">
                <a:effectLst>
                  <a:outerShdw blurRad="38100" dist="38100" dir="2700000" algn="tl">
                    <a:srgbClr val="C0C0C0"/>
                  </a:outerShdw>
                </a:effectLst>
              </a:rPr>
              <a:t>（1） 相关分析中的两个变量是对等的，不必区分哪一个是自变量，哪一个是因变量。</a:t>
            </a:r>
          </a:p>
          <a:p>
            <a:pPr>
              <a:defRPr/>
            </a:pPr>
            <a:r>
              <a:rPr lang="zh-CN" altLang="en-US">
                <a:effectLst>
                  <a:outerShdw blurRad="38100" dist="38100" dir="2700000" algn="tl">
                    <a:srgbClr val="C0C0C0"/>
                  </a:outerShdw>
                </a:effectLst>
              </a:rPr>
              <a:t>（2）回归分析中的因变量是随机变量，自变量是可控变量。研究者可以依据其目的分别建立y依x的回归方程或x依y的回归方程，然后根据自变量的值估计因变量的可能值。</a:t>
            </a:r>
          </a:p>
          <a:p>
            <a:pPr>
              <a:defRPr/>
            </a:pPr>
            <a:endParaRPr lang="zh-CN" altLang="en-US">
              <a:effectLst>
                <a:outerShdw blurRad="38100" dist="38100" dir="2700000" algn="tl">
                  <a:srgbClr val="C0C0C0"/>
                </a:outerShdw>
              </a:effectLst>
            </a:endParaRPr>
          </a:p>
        </p:txBody>
      </p:sp>
      <p:sp>
        <p:nvSpPr>
          <p:cNvPr id="23558" name="AutoShape 6"/>
          <p:cNvSpPr>
            <a:spLocks noChangeArrowheads="1"/>
          </p:cNvSpPr>
          <p:nvPr/>
        </p:nvSpPr>
        <p:spPr bwMode="auto">
          <a:xfrm>
            <a:off x="5435600" y="1412875"/>
            <a:ext cx="2089150" cy="865188"/>
          </a:xfrm>
          <a:prstGeom prst="downArrowCallout">
            <a:avLst>
              <a:gd name="adj1" fmla="val 60367"/>
              <a:gd name="adj2" fmla="val 60367"/>
              <a:gd name="adj3" fmla="val 16667"/>
              <a:gd name="adj4" fmla="val 66667"/>
            </a:avLst>
          </a:prstGeom>
          <a:solidFill>
            <a:srgbClr val="6600FF"/>
          </a:solidFill>
          <a:ln w="9525">
            <a:solidFill>
              <a:schemeClr val="tx1"/>
            </a:solidFill>
            <a:miter lim="800000"/>
            <a:headEnd/>
            <a:tailEnd/>
          </a:ln>
        </p:spPr>
        <p:txBody>
          <a:bodyPr wrap="none" anchor="ctr"/>
          <a:lstStyle/>
          <a:p>
            <a:pPr algn="ctr" eaLnBrk="0" hangingPunct="0"/>
            <a:r>
              <a:rPr lang="zh-CN" altLang="en-US" b="0">
                <a:solidFill>
                  <a:srgbClr val="FF0000"/>
                </a:solidFill>
                <a:latin typeface="Arial" pitchFamily="34" charset="0"/>
              </a:rPr>
              <a:t>回归分析的特点</a:t>
            </a:r>
            <a:endParaRPr lang="zh-CN" altLang="en-US" sz="1800" b="0">
              <a:solidFill>
                <a:schemeClr val="tx1"/>
              </a:solidFill>
              <a:latin typeface="Arial" pitchFamily="34" charset="0"/>
              <a:ea typeface="宋体" pitchFamily="2" charset="-122"/>
            </a:endParaRPr>
          </a:p>
        </p:txBody>
      </p:sp>
      <p:sp>
        <p:nvSpPr>
          <p:cNvPr id="26630" name="Text Box 3" descr="金融10"/>
          <p:cNvSpPr txBox="1">
            <a:spLocks noChangeArrowheads="1"/>
          </p:cNvSpPr>
          <p:nvPr/>
        </p:nvSpPr>
        <p:spPr bwMode="auto">
          <a:xfrm>
            <a:off x="2484438" y="188913"/>
            <a:ext cx="5688012"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回归分析</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23556"/>
                                        </p:tgtEl>
                                        <p:attrNameLst>
                                          <p:attrName>style.visibility</p:attrName>
                                        </p:attrNameLst>
                                      </p:cBhvr>
                                      <p:to>
                                        <p:strVal val="visible"/>
                                      </p:to>
                                    </p:set>
                                    <p:anim calcmode="lin" valueType="num">
                                      <p:cBhvr>
                                        <p:cTn id="7" dur="1000" fill="hold"/>
                                        <p:tgtEl>
                                          <p:spTgt spid="23556"/>
                                        </p:tgtEl>
                                        <p:attrNameLst>
                                          <p:attrName>ppt_w</p:attrName>
                                        </p:attrNameLst>
                                      </p:cBhvr>
                                      <p:tavLst>
                                        <p:tav tm="0">
                                          <p:val>
                                            <p:fltVal val="0"/>
                                          </p:val>
                                        </p:tav>
                                        <p:tav tm="100000">
                                          <p:val>
                                            <p:strVal val="#ppt_w"/>
                                          </p:val>
                                        </p:tav>
                                      </p:tavLst>
                                    </p:anim>
                                    <p:anim calcmode="lin" valueType="num">
                                      <p:cBhvr>
                                        <p:cTn id="8" dur="1000" fill="hold"/>
                                        <p:tgtEl>
                                          <p:spTgt spid="2355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23558"/>
                                        </p:tgtEl>
                                        <p:attrNameLst>
                                          <p:attrName>style.visibility</p:attrName>
                                        </p:attrNameLst>
                                      </p:cBhvr>
                                      <p:to>
                                        <p:strVal val="visible"/>
                                      </p:to>
                                    </p:set>
                                    <p:animEffect transition="in" filter="diamond(in)">
                                      <p:cBhvr>
                                        <p:cTn id="13" dur="1000"/>
                                        <p:tgtEl>
                                          <p:spTgt spid="23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bldLvl="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未知" descr="colored_paper2">
            <a:hlinkClick r:id="" action="ppaction://hlinkshowjump?jump=nextslide"/>
          </p:cNvPr>
          <p:cNvSpPr>
            <a:spLocks/>
          </p:cNvSpPr>
          <p:nvPr/>
        </p:nvSpPr>
        <p:spPr bwMode="auto">
          <a:xfrm>
            <a:off x="755650" y="1628775"/>
            <a:ext cx="6983413" cy="4178300"/>
          </a:xfrm>
          <a:custGeom>
            <a:avLst/>
            <a:gdLst>
              <a:gd name="T0" fmla="*/ 119 w 5585"/>
              <a:gd name="T1" fmla="*/ 70 h 7200"/>
              <a:gd name="T2" fmla="*/ 685 w 5585"/>
              <a:gd name="T3" fmla="*/ 305 h 7200"/>
              <a:gd name="T4" fmla="*/ 1463 w 5585"/>
              <a:gd name="T5" fmla="*/ 70 h 7200"/>
              <a:gd name="T6" fmla="*/ 1886 w 5585"/>
              <a:gd name="T7" fmla="*/ 305 h 7200"/>
              <a:gd name="T8" fmla="*/ 2687 w 5585"/>
              <a:gd name="T9" fmla="*/ 24 h 7200"/>
              <a:gd name="T10" fmla="*/ 3182 w 5585"/>
              <a:gd name="T11" fmla="*/ 351 h 7200"/>
              <a:gd name="T12" fmla="*/ 4124 w 5585"/>
              <a:gd name="T13" fmla="*/ 0 h 7200"/>
              <a:gd name="T14" fmla="*/ 4501 w 5585"/>
              <a:gd name="T15" fmla="*/ 351 h 7200"/>
              <a:gd name="T16" fmla="*/ 5420 w 5585"/>
              <a:gd name="T17" fmla="*/ 46 h 7200"/>
              <a:gd name="T18" fmla="*/ 5361 w 5585"/>
              <a:gd name="T19" fmla="*/ 598 h 7200"/>
              <a:gd name="T20" fmla="*/ 5538 w 5585"/>
              <a:gd name="T21" fmla="*/ 938 h 7200"/>
              <a:gd name="T22" fmla="*/ 5396 w 5585"/>
              <a:gd name="T23" fmla="*/ 1454 h 7200"/>
              <a:gd name="T24" fmla="*/ 5585 w 5585"/>
              <a:gd name="T25" fmla="*/ 2182 h 7200"/>
              <a:gd name="T26" fmla="*/ 5361 w 5585"/>
              <a:gd name="T27" fmla="*/ 2636 h 7200"/>
              <a:gd name="T28" fmla="*/ 5585 w 5585"/>
              <a:gd name="T29" fmla="*/ 3587 h 7200"/>
              <a:gd name="T30" fmla="*/ 5349 w 5585"/>
              <a:gd name="T31" fmla="*/ 4407 h 7200"/>
              <a:gd name="T32" fmla="*/ 5479 w 5585"/>
              <a:gd name="T33" fmla="*/ 5323 h 7200"/>
              <a:gd name="T34" fmla="*/ 5349 w 5585"/>
              <a:gd name="T35" fmla="*/ 6003 h 7200"/>
              <a:gd name="T36" fmla="*/ 5514 w 5585"/>
              <a:gd name="T37" fmla="*/ 6543 h 7200"/>
              <a:gd name="T38" fmla="*/ 5409 w 5585"/>
              <a:gd name="T39" fmla="*/ 6753 h 7200"/>
              <a:gd name="T40" fmla="*/ 5490 w 5585"/>
              <a:gd name="T41" fmla="*/ 7083 h 7200"/>
              <a:gd name="T42" fmla="*/ 4972 w 5585"/>
              <a:gd name="T43" fmla="*/ 6919 h 7200"/>
              <a:gd name="T44" fmla="*/ 4360 w 5585"/>
              <a:gd name="T45" fmla="*/ 7154 h 7200"/>
              <a:gd name="T46" fmla="*/ 4124 w 5585"/>
              <a:gd name="T47" fmla="*/ 7001 h 7200"/>
              <a:gd name="T48" fmla="*/ 3393 w 5585"/>
              <a:gd name="T49" fmla="*/ 7200 h 7200"/>
              <a:gd name="T50" fmla="*/ 2839 w 5585"/>
              <a:gd name="T51" fmla="*/ 6977 h 7200"/>
              <a:gd name="T52" fmla="*/ 2098 w 5585"/>
              <a:gd name="T53" fmla="*/ 7154 h 7200"/>
              <a:gd name="T54" fmla="*/ 1379 w 5585"/>
              <a:gd name="T55" fmla="*/ 6919 h 7200"/>
              <a:gd name="T56" fmla="*/ 414 w 5585"/>
              <a:gd name="T57" fmla="*/ 7119 h 7200"/>
              <a:gd name="T58" fmla="*/ 236 w 5585"/>
              <a:gd name="T59" fmla="*/ 6919 h 7200"/>
              <a:gd name="T60" fmla="*/ 165 w 5585"/>
              <a:gd name="T61" fmla="*/ 6801 h 7200"/>
              <a:gd name="T62" fmla="*/ 0 w 5585"/>
              <a:gd name="T63" fmla="*/ 6260 h 7200"/>
              <a:gd name="T64" fmla="*/ 260 w 5585"/>
              <a:gd name="T65" fmla="*/ 5510 h 7200"/>
              <a:gd name="T66" fmla="*/ 48 w 5585"/>
              <a:gd name="T67" fmla="*/ 4525 h 7200"/>
              <a:gd name="T68" fmla="*/ 165 w 5585"/>
              <a:gd name="T69" fmla="*/ 3751 h 7200"/>
              <a:gd name="T70" fmla="*/ 24 w 5585"/>
              <a:gd name="T71" fmla="*/ 3023 h 7200"/>
              <a:gd name="T72" fmla="*/ 189 w 5585"/>
              <a:gd name="T73" fmla="*/ 2439 h 7200"/>
              <a:gd name="T74" fmla="*/ 48 w 5585"/>
              <a:gd name="T75" fmla="*/ 1877 h 7200"/>
              <a:gd name="T76" fmla="*/ 189 w 5585"/>
              <a:gd name="T77" fmla="*/ 985 h 7200"/>
              <a:gd name="T78" fmla="*/ 119 w 5585"/>
              <a:gd name="T79" fmla="*/ 70 h 72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585"/>
              <a:gd name="T121" fmla="*/ 0 h 7200"/>
              <a:gd name="T122" fmla="*/ 5585 w 5585"/>
              <a:gd name="T123" fmla="*/ 7200 h 72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585" h="7200">
                <a:moveTo>
                  <a:pt x="119" y="70"/>
                </a:moveTo>
                <a:lnTo>
                  <a:pt x="685" y="305"/>
                </a:lnTo>
                <a:lnTo>
                  <a:pt x="1463" y="70"/>
                </a:lnTo>
                <a:lnTo>
                  <a:pt x="1886" y="305"/>
                </a:lnTo>
                <a:lnTo>
                  <a:pt x="2687" y="24"/>
                </a:lnTo>
                <a:lnTo>
                  <a:pt x="3182" y="351"/>
                </a:lnTo>
                <a:lnTo>
                  <a:pt x="4124" y="0"/>
                </a:lnTo>
                <a:lnTo>
                  <a:pt x="4501" y="351"/>
                </a:lnTo>
                <a:lnTo>
                  <a:pt x="5420" y="46"/>
                </a:lnTo>
                <a:lnTo>
                  <a:pt x="5361" y="598"/>
                </a:lnTo>
                <a:lnTo>
                  <a:pt x="5538" y="938"/>
                </a:lnTo>
                <a:lnTo>
                  <a:pt x="5396" y="1454"/>
                </a:lnTo>
                <a:lnTo>
                  <a:pt x="5585" y="2182"/>
                </a:lnTo>
                <a:lnTo>
                  <a:pt x="5361" y="2636"/>
                </a:lnTo>
                <a:lnTo>
                  <a:pt x="5585" y="3587"/>
                </a:lnTo>
                <a:lnTo>
                  <a:pt x="5349" y="4407"/>
                </a:lnTo>
                <a:lnTo>
                  <a:pt x="5479" y="5323"/>
                </a:lnTo>
                <a:lnTo>
                  <a:pt x="5349" y="6003"/>
                </a:lnTo>
                <a:lnTo>
                  <a:pt x="5514" y="6543"/>
                </a:lnTo>
                <a:lnTo>
                  <a:pt x="5409" y="6753"/>
                </a:lnTo>
                <a:lnTo>
                  <a:pt x="5490" y="7083"/>
                </a:lnTo>
                <a:lnTo>
                  <a:pt x="4972" y="6919"/>
                </a:lnTo>
                <a:lnTo>
                  <a:pt x="4360" y="7154"/>
                </a:lnTo>
                <a:lnTo>
                  <a:pt x="4124" y="7001"/>
                </a:lnTo>
                <a:lnTo>
                  <a:pt x="3393" y="7200"/>
                </a:lnTo>
                <a:lnTo>
                  <a:pt x="2839" y="6977"/>
                </a:lnTo>
                <a:lnTo>
                  <a:pt x="2098" y="7154"/>
                </a:lnTo>
                <a:lnTo>
                  <a:pt x="1379" y="6919"/>
                </a:lnTo>
                <a:lnTo>
                  <a:pt x="414" y="7119"/>
                </a:lnTo>
                <a:lnTo>
                  <a:pt x="236" y="6919"/>
                </a:lnTo>
                <a:lnTo>
                  <a:pt x="165" y="6801"/>
                </a:lnTo>
                <a:lnTo>
                  <a:pt x="0" y="6260"/>
                </a:lnTo>
                <a:lnTo>
                  <a:pt x="260" y="5510"/>
                </a:lnTo>
                <a:lnTo>
                  <a:pt x="48" y="4525"/>
                </a:lnTo>
                <a:lnTo>
                  <a:pt x="165" y="3751"/>
                </a:lnTo>
                <a:lnTo>
                  <a:pt x="24" y="3023"/>
                </a:lnTo>
                <a:lnTo>
                  <a:pt x="189" y="2439"/>
                </a:lnTo>
                <a:lnTo>
                  <a:pt x="48" y="1877"/>
                </a:lnTo>
                <a:lnTo>
                  <a:pt x="189" y="985"/>
                </a:lnTo>
                <a:lnTo>
                  <a:pt x="119" y="70"/>
                </a:lnTo>
                <a:close/>
              </a:path>
            </a:pathLst>
          </a:custGeom>
          <a:blipFill dpi="0" rotWithShape="0">
            <a:blip r:embed="rId2" cstate="print"/>
            <a:srcRect/>
            <a:tile tx="0" ty="0" sx="100000" sy="100000" flip="none" algn="tl"/>
          </a:blipFill>
          <a:ln w="9525">
            <a:noFill/>
            <a:round/>
            <a:headEnd/>
            <a:tailEnd/>
          </a:ln>
        </p:spPr>
        <p:txBody>
          <a:bodyPr/>
          <a:lstStyle/>
          <a:p>
            <a:endParaRPr lang="zh-CN" altLang="en-US"/>
          </a:p>
        </p:txBody>
      </p:sp>
      <p:grpSp>
        <p:nvGrpSpPr>
          <p:cNvPr id="27651" name="Group 4"/>
          <p:cNvGrpSpPr>
            <a:grpSpLocks/>
          </p:cNvGrpSpPr>
          <p:nvPr/>
        </p:nvGrpSpPr>
        <p:grpSpPr bwMode="auto">
          <a:xfrm>
            <a:off x="6894513" y="1557338"/>
            <a:ext cx="2249487" cy="1611312"/>
            <a:chOff x="0" y="0"/>
            <a:chExt cx="3542" cy="2536"/>
          </a:xfrm>
        </p:grpSpPr>
        <p:pic>
          <p:nvPicPr>
            <p:cNvPr id="27655" name="Picture 5" descr="1b9b8f60_55d8_4de8_8292_449409154d08"/>
            <p:cNvPicPr>
              <a:picLocks noChangeAspect="1" noChangeArrowheads="1"/>
            </p:cNvPicPr>
            <p:nvPr/>
          </p:nvPicPr>
          <p:blipFill>
            <a:blip r:embed="rId3" cstate="print">
              <a:clrChange>
                <a:clrFrom>
                  <a:srgbClr val="FFFFFF"/>
                </a:clrFrom>
                <a:clrTo>
                  <a:srgbClr val="FFFFFF">
                    <a:alpha val="0"/>
                  </a:srgbClr>
                </a:clrTo>
              </a:clrChange>
            </a:blip>
            <a:srcRect l="11058" t="10039" r="12737"/>
            <a:stretch>
              <a:fillRect/>
            </a:stretch>
          </p:blipFill>
          <p:spPr bwMode="auto">
            <a:xfrm>
              <a:off x="0" y="0"/>
              <a:ext cx="3542" cy="2536"/>
            </a:xfrm>
            <a:prstGeom prst="rect">
              <a:avLst/>
            </a:prstGeom>
            <a:noFill/>
            <a:ln w="9525">
              <a:noFill/>
              <a:miter lim="800000"/>
              <a:headEnd/>
              <a:tailEnd/>
            </a:ln>
          </p:spPr>
        </p:pic>
        <p:sp>
          <p:nvSpPr>
            <p:cNvPr id="24582" name="Text Box 6"/>
            <p:cNvSpPr txBox="1">
              <a:spLocks noChangeArrowheads="1"/>
            </p:cNvSpPr>
            <p:nvPr/>
          </p:nvSpPr>
          <p:spPr bwMode="auto">
            <a:xfrm rot="21480000">
              <a:off x="165" y="395"/>
              <a:ext cx="2607" cy="720"/>
            </a:xfrm>
            <a:prstGeom prst="rect">
              <a:avLst/>
            </a:prstGeom>
            <a:noFill/>
            <a:ln w="9525">
              <a:noFill/>
              <a:miter lim="800000"/>
              <a:headEnd/>
              <a:tailEnd/>
            </a:ln>
            <a:effectLst/>
          </p:spPr>
          <p:txBody>
            <a:bodyPr>
              <a:spAutoFit/>
            </a:bodyPr>
            <a:lstStyle/>
            <a:p>
              <a:pPr>
                <a:defRPr/>
              </a:pPr>
              <a:r>
                <a:rPr lang="zh-CN" altLang="en-US" sz="2400">
                  <a:solidFill>
                    <a:srgbClr val="F02AD8"/>
                  </a:solidFill>
                  <a:latin typeface="Arial" pitchFamily="34" charset="0"/>
                </a:rPr>
                <a:t>资料卡</a:t>
              </a:r>
              <a:endParaRPr lang="zh-CN" altLang="en-US" sz="2400">
                <a:solidFill>
                  <a:srgbClr val="F02AD8"/>
                </a:solidFill>
                <a:effectLst>
                  <a:outerShdw blurRad="38100" dist="38100" dir="2700000" algn="tl">
                    <a:srgbClr val="C0C0C0"/>
                  </a:outerShdw>
                </a:effectLst>
              </a:endParaRPr>
            </a:p>
          </p:txBody>
        </p:sp>
      </p:grpSp>
      <p:sp>
        <p:nvSpPr>
          <p:cNvPr id="27652" name="Text Box 7" descr="金融10"/>
          <p:cNvSpPr txBox="1">
            <a:spLocks noChangeArrowheads="1"/>
          </p:cNvSpPr>
          <p:nvPr/>
        </p:nvSpPr>
        <p:spPr bwMode="auto">
          <a:xfrm>
            <a:off x="1187450" y="2060575"/>
            <a:ext cx="5256213" cy="3292475"/>
          </a:xfrm>
          <a:prstGeom prst="rect">
            <a:avLst/>
          </a:prstGeom>
          <a:noFill/>
          <a:ln w="9525">
            <a:noFill/>
            <a:miter lim="800000"/>
            <a:headEnd/>
            <a:tailEnd/>
          </a:ln>
        </p:spPr>
        <p:txBody>
          <a:bodyPr>
            <a:spAutoFit/>
          </a:bodyPr>
          <a:lstStyle/>
          <a:p>
            <a:pPr algn="ctr"/>
            <a:r>
              <a:rPr lang="zh-CN" altLang="en-US" sz="1800"/>
              <a:t>回归分析与相关分析的联系</a:t>
            </a:r>
          </a:p>
          <a:p>
            <a:r>
              <a:rPr lang="zh-CN" altLang="en-US" sz="1600"/>
              <a:t>        </a:t>
            </a:r>
            <a:r>
              <a:rPr lang="zh-CN" altLang="en-US" sz="1600" b="0"/>
              <a:t>相关分析是回归分析的基础和前提。如果没有从定性上说明现象间是否具有相关关系，没有对相关关系的密切程度作出判断，就不能进行回归分析。即便勉强进行了回归分析，也是没有实际意义的。回归分析是相关分析的深入和继续。在统计实践中，仅仅说明现象间具有密切的相关关系是不够的，还需要进行回归分析，拟合回归方程，进而完成回归预测，使得相关分析产生实际意义。</a:t>
            </a:r>
          </a:p>
          <a:p>
            <a:r>
              <a:rPr lang="zh-CN" altLang="en-US" sz="1600" b="0"/>
              <a:t>        因此，如果仅有回归分析而缺少相关分析，将会因为缺乏必要的基础和前提而影响回归分析的可靠性；如果仅有相关分析而缺少回归分析，就会降低相关分析的意义。只有将两者结合起来，才能达到统计分析的目的</a:t>
            </a:r>
            <a:r>
              <a:rPr lang="zh-CN" altLang="en-US" sz="1600"/>
              <a:t>。</a:t>
            </a:r>
          </a:p>
        </p:txBody>
      </p:sp>
      <p:sp>
        <p:nvSpPr>
          <p:cNvPr id="27653" name="Text Box 3" descr="金融10"/>
          <p:cNvSpPr txBox="1">
            <a:spLocks noChangeArrowheads="1"/>
          </p:cNvSpPr>
          <p:nvPr/>
        </p:nvSpPr>
        <p:spPr bwMode="auto">
          <a:xfrm>
            <a:off x="2484438" y="188913"/>
            <a:ext cx="5688012"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回归分析</a:t>
            </a:r>
          </a:p>
        </p:txBody>
      </p:sp>
      <p:sp>
        <p:nvSpPr>
          <p:cNvPr id="27654" name="Rectangle 347"/>
          <p:cNvSpPr>
            <a:spLocks noChangeArrowheads="1"/>
          </p:cNvSpPr>
          <p:nvPr/>
        </p:nvSpPr>
        <p:spPr bwMode="auto">
          <a:xfrm>
            <a:off x="107950" y="1054100"/>
            <a:ext cx="431958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二、回归分析与相关分析的关系</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dissolve">
                                      <p:cBhvr>
                                        <p:cTn id="7" dur="10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47"/>
          <p:cNvSpPr>
            <a:spLocks noChangeArrowheads="1"/>
          </p:cNvSpPr>
          <p:nvPr/>
        </p:nvSpPr>
        <p:spPr bwMode="auto">
          <a:xfrm>
            <a:off x="107950" y="1054100"/>
            <a:ext cx="49688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三、 一元线性回归方程的拟合</a:t>
            </a:r>
          </a:p>
        </p:txBody>
      </p:sp>
      <p:sp>
        <p:nvSpPr>
          <p:cNvPr id="27652" name="Rectangle 4"/>
          <p:cNvSpPr>
            <a:spLocks noChangeArrowheads="1"/>
          </p:cNvSpPr>
          <p:nvPr/>
        </p:nvSpPr>
        <p:spPr bwMode="auto">
          <a:xfrm>
            <a:off x="6156325" y="1412875"/>
            <a:ext cx="2447925" cy="863600"/>
          </a:xfrm>
          <a:prstGeom prst="rect">
            <a:avLst/>
          </a:prstGeom>
          <a:solidFill>
            <a:srgbClr val="99FF33"/>
          </a:solidFill>
          <a:ln w="9525">
            <a:noFill/>
            <a:miter lim="800000"/>
            <a:headEnd/>
            <a:tailEnd/>
          </a:ln>
        </p:spPr>
        <p:txBody>
          <a:bodyPr anchor="ctr"/>
          <a:lstStyle/>
          <a:p>
            <a:pPr algn="ctr" eaLnBrk="0" hangingPunct="0"/>
            <a:r>
              <a:rPr lang="zh-CN" altLang="zh-CN" sz="2400" b="0">
                <a:solidFill>
                  <a:srgbClr val="CC3300"/>
                </a:solidFill>
                <a:latin typeface="Arial" pitchFamily="34" charset="0"/>
              </a:rPr>
              <a:t>1. </a:t>
            </a:r>
            <a:r>
              <a:rPr lang="zh-CN" sz="2400" b="0">
                <a:solidFill>
                  <a:srgbClr val="CC3300"/>
                </a:solidFill>
                <a:latin typeface="Arial" pitchFamily="34" charset="0"/>
              </a:rPr>
              <a:t>一元线性回归模型</a:t>
            </a:r>
          </a:p>
        </p:txBody>
      </p:sp>
      <p:grpSp>
        <p:nvGrpSpPr>
          <p:cNvPr id="2" name="Group 5"/>
          <p:cNvGrpSpPr>
            <a:grpSpLocks/>
          </p:cNvGrpSpPr>
          <p:nvPr/>
        </p:nvGrpSpPr>
        <p:grpSpPr bwMode="auto">
          <a:xfrm>
            <a:off x="971550" y="2349500"/>
            <a:ext cx="7129463" cy="3455988"/>
            <a:chOff x="0" y="0"/>
            <a:chExt cx="11226" cy="5442"/>
          </a:xfrm>
        </p:grpSpPr>
        <p:sp>
          <p:nvSpPr>
            <p:cNvPr id="1031" name="Text Box 6"/>
            <p:cNvSpPr txBox="1">
              <a:spLocks noChangeArrowheads="1"/>
            </p:cNvSpPr>
            <p:nvPr/>
          </p:nvSpPr>
          <p:spPr bwMode="auto">
            <a:xfrm>
              <a:off x="453" y="567"/>
              <a:ext cx="10319" cy="4170"/>
            </a:xfrm>
            <a:prstGeom prst="rect">
              <a:avLst/>
            </a:prstGeom>
            <a:noFill/>
            <a:ln w="9525">
              <a:noFill/>
              <a:miter lim="800000"/>
              <a:headEnd/>
              <a:tailEnd/>
            </a:ln>
          </p:spPr>
          <p:txBody>
            <a:bodyPr>
              <a:spAutoFit/>
            </a:bodyPr>
            <a:lstStyle/>
            <a:p>
              <a:pPr eaLnBrk="0" hangingPunct="0">
                <a:lnSpc>
                  <a:spcPct val="140000"/>
                </a:lnSpc>
              </a:pPr>
              <a:r>
                <a:rPr lang="zh-CN" altLang="en-US">
                  <a:solidFill>
                    <a:schemeClr val="tx1"/>
                  </a:solidFill>
                  <a:latin typeface="黑体" pitchFamily="49" charset="-122"/>
                </a:rPr>
                <a:t>    一元线性回归分析的任务就是在这些分散的具有线性关系的相关点之间配合一条最优的直线，用以说明现象之间的具体变动关系。其一般方程如下：</a:t>
              </a:r>
            </a:p>
            <a:p>
              <a:pPr eaLnBrk="0" hangingPunct="0">
                <a:lnSpc>
                  <a:spcPct val="140000"/>
                </a:lnSpc>
              </a:pPr>
              <a:endParaRPr lang="zh-CN" altLang="en-US">
                <a:solidFill>
                  <a:schemeClr val="tx1"/>
                </a:solidFill>
                <a:latin typeface="黑体" pitchFamily="49" charset="-122"/>
              </a:endParaRPr>
            </a:p>
            <a:p>
              <a:pPr eaLnBrk="0" hangingPunct="0">
                <a:lnSpc>
                  <a:spcPct val="140000"/>
                </a:lnSpc>
              </a:pPr>
              <a:endParaRPr lang="zh-CN" altLang="en-US">
                <a:solidFill>
                  <a:schemeClr val="tx1"/>
                </a:solidFill>
                <a:latin typeface="黑体" pitchFamily="49" charset="-122"/>
              </a:endParaRPr>
            </a:p>
            <a:p>
              <a:pPr eaLnBrk="0" hangingPunct="0">
                <a:lnSpc>
                  <a:spcPct val="140000"/>
                </a:lnSpc>
              </a:pPr>
              <a:r>
                <a:rPr lang="zh-CN" altLang="en-US">
                  <a:solidFill>
                    <a:schemeClr val="tx1"/>
                  </a:solidFill>
                  <a:latin typeface="黑体" pitchFamily="49" charset="-122"/>
                </a:rPr>
                <a:t> </a:t>
              </a:r>
              <a:r>
                <a:rPr lang="zh-CN" altLang="en-US">
                  <a:solidFill>
                    <a:schemeClr val="tx1"/>
                  </a:solidFill>
                  <a:latin typeface="Arial" pitchFamily="34" charset="0"/>
                  <a:ea typeface="宋体" pitchFamily="2" charset="-122"/>
                </a:rPr>
                <a:t> </a:t>
              </a:r>
              <a:endParaRPr lang="zh-CN" altLang="en-US" sz="1800">
                <a:solidFill>
                  <a:schemeClr val="tx1"/>
                </a:solidFill>
                <a:latin typeface="Arial" pitchFamily="34" charset="0"/>
                <a:ea typeface="宋体" pitchFamily="2" charset="-122"/>
              </a:endParaRPr>
            </a:p>
          </p:txBody>
        </p:sp>
        <p:sp>
          <p:nvSpPr>
            <p:cNvPr id="1032" name="Rectangle 7"/>
            <p:cNvSpPr>
              <a:spLocks noChangeArrowheads="1"/>
            </p:cNvSpPr>
            <p:nvPr/>
          </p:nvSpPr>
          <p:spPr bwMode="auto">
            <a:xfrm>
              <a:off x="0" y="0"/>
              <a:ext cx="11227" cy="5443"/>
            </a:xfrm>
            <a:prstGeom prst="rect">
              <a:avLst/>
            </a:prstGeom>
            <a:noFill/>
            <a:ln w="9525">
              <a:noFill/>
              <a:miter lim="800000"/>
              <a:headEnd/>
              <a:tailEnd/>
            </a:ln>
          </p:spPr>
          <p:txBody>
            <a:bodyPr anchor="ctr">
              <a:spAutoFit/>
            </a:bodyPr>
            <a:lstStyle/>
            <a:p>
              <a:endParaRPr lang="zh-CN" altLang="en-US"/>
            </a:p>
          </p:txBody>
        </p:sp>
      </p:grpSp>
      <p:graphicFrame>
        <p:nvGraphicFramePr>
          <p:cNvPr id="27656" name="Object 2"/>
          <p:cNvGraphicFramePr>
            <a:graphicFrameLocks noChangeAspect="1"/>
          </p:cNvGraphicFramePr>
          <p:nvPr/>
        </p:nvGraphicFramePr>
        <p:xfrm>
          <a:off x="3132138" y="4437063"/>
          <a:ext cx="1839912" cy="576262"/>
        </p:xfrm>
        <a:graphic>
          <a:graphicData uri="http://schemas.openxmlformats.org/presentationml/2006/ole">
            <mc:AlternateContent xmlns:mc="http://schemas.openxmlformats.org/markup-compatibility/2006">
              <mc:Choice xmlns:v="urn:schemas-microsoft-com:vml" Requires="v">
                <p:oleObj spid="_x0000_s1028" r:id="rId3" imgW="648212" imgH="203437" progId="Equation.3">
                  <p:embed/>
                </p:oleObj>
              </mc:Choice>
              <mc:Fallback>
                <p:oleObj r:id="rId3" imgW="648212" imgH="203437"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2138" y="4437063"/>
                        <a:ext cx="1839912" cy="576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0" name="Text Box 3" descr="金融10"/>
          <p:cNvSpPr txBox="1">
            <a:spLocks noChangeArrowheads="1"/>
          </p:cNvSpPr>
          <p:nvPr/>
        </p:nvSpPr>
        <p:spPr bwMode="auto">
          <a:xfrm>
            <a:off x="2484438" y="188913"/>
            <a:ext cx="5688012"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回归分析</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diamond(in)">
                                      <p:cBhvr>
                                        <p:cTn id="7" dur="1000"/>
                                        <p:tgtEl>
                                          <p:spTgt spid="27652"/>
                                        </p:tgtEl>
                                      </p:cBhvr>
                                    </p:animEffect>
                                  </p:childTnLst>
                                </p:cTn>
                              </p:par>
                              <p:par>
                                <p:cTn id="8" presetID="8" presetClass="entr" presetSubtype="16"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amond(in)">
                                      <p:cBhvr>
                                        <p:cTn id="10" dur="2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27656"/>
                                        </p:tgtEl>
                                        <p:attrNameLst>
                                          <p:attrName>style.visibility</p:attrName>
                                        </p:attrNameLst>
                                      </p:cBhvr>
                                      <p:to>
                                        <p:strVal val="visible"/>
                                      </p:to>
                                    </p:set>
                                    <p:anim to="" calcmode="lin" valueType="num">
                                      <p:cBhvr>
                                        <p:cTn id="15" dur="1" fill="hold"/>
                                        <p:tgtEl>
                                          <p:spTgt spid="2765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ldLvl="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未知" descr="colored_paper2">
            <a:hlinkClick r:id="" action="ppaction://hlinkshowjump?jump=nextslide"/>
          </p:cNvPr>
          <p:cNvSpPr>
            <a:spLocks/>
          </p:cNvSpPr>
          <p:nvPr/>
        </p:nvSpPr>
        <p:spPr bwMode="auto">
          <a:xfrm>
            <a:off x="755650" y="1628775"/>
            <a:ext cx="6983413" cy="4178300"/>
          </a:xfrm>
          <a:custGeom>
            <a:avLst/>
            <a:gdLst>
              <a:gd name="T0" fmla="*/ 119 w 5585"/>
              <a:gd name="T1" fmla="*/ 70 h 7200"/>
              <a:gd name="T2" fmla="*/ 685 w 5585"/>
              <a:gd name="T3" fmla="*/ 305 h 7200"/>
              <a:gd name="T4" fmla="*/ 1463 w 5585"/>
              <a:gd name="T5" fmla="*/ 70 h 7200"/>
              <a:gd name="T6" fmla="*/ 1886 w 5585"/>
              <a:gd name="T7" fmla="*/ 305 h 7200"/>
              <a:gd name="T8" fmla="*/ 2687 w 5585"/>
              <a:gd name="T9" fmla="*/ 24 h 7200"/>
              <a:gd name="T10" fmla="*/ 3182 w 5585"/>
              <a:gd name="T11" fmla="*/ 351 h 7200"/>
              <a:gd name="T12" fmla="*/ 4124 w 5585"/>
              <a:gd name="T13" fmla="*/ 0 h 7200"/>
              <a:gd name="T14" fmla="*/ 4501 w 5585"/>
              <a:gd name="T15" fmla="*/ 351 h 7200"/>
              <a:gd name="T16" fmla="*/ 5420 w 5585"/>
              <a:gd name="T17" fmla="*/ 46 h 7200"/>
              <a:gd name="T18" fmla="*/ 5361 w 5585"/>
              <a:gd name="T19" fmla="*/ 598 h 7200"/>
              <a:gd name="T20" fmla="*/ 5538 w 5585"/>
              <a:gd name="T21" fmla="*/ 938 h 7200"/>
              <a:gd name="T22" fmla="*/ 5396 w 5585"/>
              <a:gd name="T23" fmla="*/ 1454 h 7200"/>
              <a:gd name="T24" fmla="*/ 5585 w 5585"/>
              <a:gd name="T25" fmla="*/ 2182 h 7200"/>
              <a:gd name="T26" fmla="*/ 5361 w 5585"/>
              <a:gd name="T27" fmla="*/ 2636 h 7200"/>
              <a:gd name="T28" fmla="*/ 5585 w 5585"/>
              <a:gd name="T29" fmla="*/ 3587 h 7200"/>
              <a:gd name="T30" fmla="*/ 5349 w 5585"/>
              <a:gd name="T31" fmla="*/ 4407 h 7200"/>
              <a:gd name="T32" fmla="*/ 5479 w 5585"/>
              <a:gd name="T33" fmla="*/ 5323 h 7200"/>
              <a:gd name="T34" fmla="*/ 5349 w 5585"/>
              <a:gd name="T35" fmla="*/ 6003 h 7200"/>
              <a:gd name="T36" fmla="*/ 5514 w 5585"/>
              <a:gd name="T37" fmla="*/ 6543 h 7200"/>
              <a:gd name="T38" fmla="*/ 5409 w 5585"/>
              <a:gd name="T39" fmla="*/ 6753 h 7200"/>
              <a:gd name="T40" fmla="*/ 5490 w 5585"/>
              <a:gd name="T41" fmla="*/ 7083 h 7200"/>
              <a:gd name="T42" fmla="*/ 4972 w 5585"/>
              <a:gd name="T43" fmla="*/ 6919 h 7200"/>
              <a:gd name="T44" fmla="*/ 4360 w 5585"/>
              <a:gd name="T45" fmla="*/ 7154 h 7200"/>
              <a:gd name="T46" fmla="*/ 4124 w 5585"/>
              <a:gd name="T47" fmla="*/ 7001 h 7200"/>
              <a:gd name="T48" fmla="*/ 3393 w 5585"/>
              <a:gd name="T49" fmla="*/ 7200 h 7200"/>
              <a:gd name="T50" fmla="*/ 2839 w 5585"/>
              <a:gd name="T51" fmla="*/ 6977 h 7200"/>
              <a:gd name="T52" fmla="*/ 2098 w 5585"/>
              <a:gd name="T53" fmla="*/ 7154 h 7200"/>
              <a:gd name="T54" fmla="*/ 1379 w 5585"/>
              <a:gd name="T55" fmla="*/ 6919 h 7200"/>
              <a:gd name="T56" fmla="*/ 414 w 5585"/>
              <a:gd name="T57" fmla="*/ 7119 h 7200"/>
              <a:gd name="T58" fmla="*/ 236 w 5585"/>
              <a:gd name="T59" fmla="*/ 6919 h 7200"/>
              <a:gd name="T60" fmla="*/ 165 w 5585"/>
              <a:gd name="T61" fmla="*/ 6801 h 7200"/>
              <a:gd name="T62" fmla="*/ 0 w 5585"/>
              <a:gd name="T63" fmla="*/ 6260 h 7200"/>
              <a:gd name="T64" fmla="*/ 260 w 5585"/>
              <a:gd name="T65" fmla="*/ 5510 h 7200"/>
              <a:gd name="T66" fmla="*/ 48 w 5585"/>
              <a:gd name="T67" fmla="*/ 4525 h 7200"/>
              <a:gd name="T68" fmla="*/ 165 w 5585"/>
              <a:gd name="T69" fmla="*/ 3751 h 7200"/>
              <a:gd name="T70" fmla="*/ 24 w 5585"/>
              <a:gd name="T71" fmla="*/ 3023 h 7200"/>
              <a:gd name="T72" fmla="*/ 189 w 5585"/>
              <a:gd name="T73" fmla="*/ 2439 h 7200"/>
              <a:gd name="T74" fmla="*/ 48 w 5585"/>
              <a:gd name="T75" fmla="*/ 1877 h 7200"/>
              <a:gd name="T76" fmla="*/ 189 w 5585"/>
              <a:gd name="T77" fmla="*/ 985 h 7200"/>
              <a:gd name="T78" fmla="*/ 119 w 5585"/>
              <a:gd name="T79" fmla="*/ 70 h 72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585"/>
              <a:gd name="T121" fmla="*/ 0 h 7200"/>
              <a:gd name="T122" fmla="*/ 5585 w 5585"/>
              <a:gd name="T123" fmla="*/ 7200 h 72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585" h="7200">
                <a:moveTo>
                  <a:pt x="119" y="70"/>
                </a:moveTo>
                <a:lnTo>
                  <a:pt x="685" y="305"/>
                </a:lnTo>
                <a:lnTo>
                  <a:pt x="1463" y="70"/>
                </a:lnTo>
                <a:lnTo>
                  <a:pt x="1886" y="305"/>
                </a:lnTo>
                <a:lnTo>
                  <a:pt x="2687" y="24"/>
                </a:lnTo>
                <a:lnTo>
                  <a:pt x="3182" y="351"/>
                </a:lnTo>
                <a:lnTo>
                  <a:pt x="4124" y="0"/>
                </a:lnTo>
                <a:lnTo>
                  <a:pt x="4501" y="351"/>
                </a:lnTo>
                <a:lnTo>
                  <a:pt x="5420" y="46"/>
                </a:lnTo>
                <a:lnTo>
                  <a:pt x="5361" y="598"/>
                </a:lnTo>
                <a:lnTo>
                  <a:pt x="5538" y="938"/>
                </a:lnTo>
                <a:lnTo>
                  <a:pt x="5396" y="1454"/>
                </a:lnTo>
                <a:lnTo>
                  <a:pt x="5585" y="2182"/>
                </a:lnTo>
                <a:lnTo>
                  <a:pt x="5361" y="2636"/>
                </a:lnTo>
                <a:lnTo>
                  <a:pt x="5585" y="3587"/>
                </a:lnTo>
                <a:lnTo>
                  <a:pt x="5349" y="4407"/>
                </a:lnTo>
                <a:lnTo>
                  <a:pt x="5479" y="5323"/>
                </a:lnTo>
                <a:lnTo>
                  <a:pt x="5349" y="6003"/>
                </a:lnTo>
                <a:lnTo>
                  <a:pt x="5514" y="6543"/>
                </a:lnTo>
                <a:lnTo>
                  <a:pt x="5409" y="6753"/>
                </a:lnTo>
                <a:lnTo>
                  <a:pt x="5490" y="7083"/>
                </a:lnTo>
                <a:lnTo>
                  <a:pt x="4972" y="6919"/>
                </a:lnTo>
                <a:lnTo>
                  <a:pt x="4360" y="7154"/>
                </a:lnTo>
                <a:lnTo>
                  <a:pt x="4124" y="7001"/>
                </a:lnTo>
                <a:lnTo>
                  <a:pt x="3393" y="7200"/>
                </a:lnTo>
                <a:lnTo>
                  <a:pt x="2839" y="6977"/>
                </a:lnTo>
                <a:lnTo>
                  <a:pt x="2098" y="7154"/>
                </a:lnTo>
                <a:lnTo>
                  <a:pt x="1379" y="6919"/>
                </a:lnTo>
                <a:lnTo>
                  <a:pt x="414" y="7119"/>
                </a:lnTo>
                <a:lnTo>
                  <a:pt x="236" y="6919"/>
                </a:lnTo>
                <a:lnTo>
                  <a:pt x="165" y="6801"/>
                </a:lnTo>
                <a:lnTo>
                  <a:pt x="0" y="6260"/>
                </a:lnTo>
                <a:lnTo>
                  <a:pt x="260" y="5510"/>
                </a:lnTo>
                <a:lnTo>
                  <a:pt x="48" y="4525"/>
                </a:lnTo>
                <a:lnTo>
                  <a:pt x="165" y="3751"/>
                </a:lnTo>
                <a:lnTo>
                  <a:pt x="24" y="3023"/>
                </a:lnTo>
                <a:lnTo>
                  <a:pt x="189" y="2439"/>
                </a:lnTo>
                <a:lnTo>
                  <a:pt x="48" y="1877"/>
                </a:lnTo>
                <a:lnTo>
                  <a:pt x="189" y="985"/>
                </a:lnTo>
                <a:lnTo>
                  <a:pt x="119" y="70"/>
                </a:lnTo>
                <a:close/>
              </a:path>
            </a:pathLst>
          </a:custGeom>
          <a:blipFill dpi="0" rotWithShape="0">
            <a:blip r:embed="rId2" cstate="print"/>
            <a:srcRect/>
            <a:tile tx="0" ty="0" sx="100000" sy="100000" flip="none" algn="tl"/>
          </a:blipFill>
          <a:ln w="9525">
            <a:noFill/>
            <a:round/>
            <a:headEnd/>
            <a:tailEnd/>
          </a:ln>
        </p:spPr>
        <p:txBody>
          <a:bodyPr/>
          <a:lstStyle/>
          <a:p>
            <a:endParaRPr lang="zh-CN" altLang="en-US"/>
          </a:p>
        </p:txBody>
      </p:sp>
      <p:grpSp>
        <p:nvGrpSpPr>
          <p:cNvPr id="2" name="Group 4"/>
          <p:cNvGrpSpPr>
            <a:grpSpLocks/>
          </p:cNvGrpSpPr>
          <p:nvPr/>
        </p:nvGrpSpPr>
        <p:grpSpPr bwMode="auto">
          <a:xfrm>
            <a:off x="6894513" y="1557338"/>
            <a:ext cx="2249487" cy="1611312"/>
            <a:chOff x="0" y="0"/>
            <a:chExt cx="3542" cy="2536"/>
          </a:xfrm>
        </p:grpSpPr>
        <p:pic>
          <p:nvPicPr>
            <p:cNvPr id="28678" name="Picture 5" descr="1b9b8f60_55d8_4de8_8292_449409154d08"/>
            <p:cNvPicPr>
              <a:picLocks noChangeAspect="1" noChangeArrowheads="1"/>
            </p:cNvPicPr>
            <p:nvPr/>
          </p:nvPicPr>
          <p:blipFill>
            <a:blip r:embed="rId3" cstate="print">
              <a:clrChange>
                <a:clrFrom>
                  <a:srgbClr val="FFFFFF"/>
                </a:clrFrom>
                <a:clrTo>
                  <a:srgbClr val="FFFFFF">
                    <a:alpha val="0"/>
                  </a:srgbClr>
                </a:clrTo>
              </a:clrChange>
            </a:blip>
            <a:srcRect l="11058" t="10039" r="12737"/>
            <a:stretch>
              <a:fillRect/>
            </a:stretch>
          </p:blipFill>
          <p:spPr bwMode="auto">
            <a:xfrm>
              <a:off x="0" y="0"/>
              <a:ext cx="3542" cy="2536"/>
            </a:xfrm>
            <a:prstGeom prst="rect">
              <a:avLst/>
            </a:prstGeom>
            <a:noFill/>
            <a:ln w="9525">
              <a:noFill/>
              <a:miter lim="800000"/>
              <a:headEnd/>
              <a:tailEnd/>
            </a:ln>
          </p:spPr>
        </p:pic>
        <p:sp>
          <p:nvSpPr>
            <p:cNvPr id="3" name="Text Box 6"/>
            <p:cNvSpPr txBox="1">
              <a:spLocks noChangeArrowheads="1"/>
            </p:cNvSpPr>
            <p:nvPr/>
          </p:nvSpPr>
          <p:spPr bwMode="auto">
            <a:xfrm rot="21480000">
              <a:off x="165" y="395"/>
              <a:ext cx="2607" cy="720"/>
            </a:xfrm>
            <a:prstGeom prst="rect">
              <a:avLst/>
            </a:prstGeom>
            <a:noFill/>
            <a:ln w="9525">
              <a:noFill/>
              <a:miter lim="800000"/>
              <a:headEnd/>
              <a:tailEnd/>
            </a:ln>
            <a:effectLst/>
          </p:spPr>
          <p:txBody>
            <a:bodyPr>
              <a:spAutoFit/>
            </a:bodyPr>
            <a:lstStyle/>
            <a:p>
              <a:pPr>
                <a:defRPr/>
              </a:pPr>
              <a:r>
                <a:rPr lang="zh-CN" altLang="en-US" sz="2400">
                  <a:solidFill>
                    <a:srgbClr val="F02AD8"/>
                  </a:solidFill>
                  <a:latin typeface="Arial" pitchFamily="34" charset="0"/>
                </a:rPr>
                <a:t>资料卡</a:t>
              </a:r>
              <a:endParaRPr lang="zh-CN" altLang="en-US" sz="2400">
                <a:solidFill>
                  <a:srgbClr val="F02AD8"/>
                </a:solidFill>
                <a:effectLst>
                  <a:outerShdw blurRad="38100" dist="38100" dir="2700000" algn="tl">
                    <a:srgbClr val="C0C0C0"/>
                  </a:outerShdw>
                </a:effectLst>
              </a:endParaRPr>
            </a:p>
          </p:txBody>
        </p:sp>
      </p:grpSp>
      <p:sp>
        <p:nvSpPr>
          <p:cNvPr id="28676" name="Text Box 7" descr="金融10"/>
          <p:cNvSpPr txBox="1">
            <a:spLocks noChangeArrowheads="1"/>
          </p:cNvSpPr>
          <p:nvPr/>
        </p:nvSpPr>
        <p:spPr bwMode="auto">
          <a:xfrm>
            <a:off x="1187450" y="2060575"/>
            <a:ext cx="5256213" cy="3413125"/>
          </a:xfrm>
          <a:prstGeom prst="rect">
            <a:avLst/>
          </a:prstGeom>
          <a:noFill/>
          <a:ln w="9525">
            <a:noFill/>
            <a:miter lim="800000"/>
            <a:headEnd/>
            <a:tailEnd/>
          </a:ln>
        </p:spPr>
        <p:txBody>
          <a:bodyPr>
            <a:spAutoFit/>
          </a:bodyPr>
          <a:lstStyle/>
          <a:p>
            <a:pPr algn="ctr"/>
            <a:r>
              <a:rPr lang="zh-CN" altLang="en-US"/>
              <a:t>一元线性回归方程的建立条件</a:t>
            </a:r>
          </a:p>
          <a:p>
            <a:pPr algn="ctr"/>
            <a:r>
              <a:rPr lang="zh-CN" altLang="en-US" sz="1800" b="0"/>
              <a:t>        建立一元线性回归方程，必须具备以下条件。</a:t>
            </a:r>
          </a:p>
          <a:p>
            <a:r>
              <a:rPr lang="zh-CN" altLang="en-US" sz="1800" b="0"/>
              <a:t>（1） 现象之间确实存在数量上的相互依存关系。只有当两个变量存在高度密切的相关关系，所构建的回归模型才有意义，用以进行分析和预测才有价值。</a:t>
            </a:r>
          </a:p>
          <a:p>
            <a:r>
              <a:rPr lang="zh-CN" altLang="en-US" sz="1800" b="0"/>
              <a:t>（2） 现象之间存在直线相关关系。一元线性回归方程在图形上表现为一条直线，因此，只有当两个变量的相关关系为直线相关时，所配合的直线方程才是对客观现象的真实描述，才可用来进行统计分析。</a:t>
            </a:r>
          </a:p>
          <a:p>
            <a:r>
              <a:rPr lang="zh-CN" altLang="en-US" sz="1800" b="0"/>
              <a:t>（3） 具备一定数量的变量观测值。</a:t>
            </a:r>
          </a:p>
        </p:txBody>
      </p:sp>
      <p:sp>
        <p:nvSpPr>
          <p:cNvPr id="28677" name="Text Box 3" descr="金融10"/>
          <p:cNvSpPr txBox="1">
            <a:spLocks noChangeArrowheads="1"/>
          </p:cNvSpPr>
          <p:nvPr/>
        </p:nvSpPr>
        <p:spPr bwMode="auto">
          <a:xfrm>
            <a:off x="2484438" y="188913"/>
            <a:ext cx="5688012"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回归分析</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8675"/>
                                        </p:tgtEl>
                                        <p:attrNameLst>
                                          <p:attrName>style.visibility</p:attrName>
                                        </p:attrNameLst>
                                      </p:cBhvr>
                                      <p:to>
                                        <p:strVal val="visible"/>
                                      </p:to>
                                    </p:set>
                                    <p:animEffect transition="in" filter="dissolve">
                                      <p:cBhvr>
                                        <p:cTn id="7" dur="1000"/>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ChangeArrowheads="1"/>
          </p:cNvSpPr>
          <p:nvPr/>
        </p:nvSpPr>
        <p:spPr bwMode="auto">
          <a:xfrm>
            <a:off x="6156325" y="1412875"/>
            <a:ext cx="2447925" cy="863600"/>
          </a:xfrm>
          <a:prstGeom prst="rect">
            <a:avLst/>
          </a:prstGeom>
          <a:solidFill>
            <a:srgbClr val="99FF33"/>
          </a:solidFill>
          <a:ln w="9525">
            <a:noFill/>
            <a:miter lim="800000"/>
            <a:headEnd/>
            <a:tailEnd/>
          </a:ln>
        </p:spPr>
        <p:txBody>
          <a:bodyPr anchor="ctr"/>
          <a:lstStyle/>
          <a:p>
            <a:pPr algn="ctr" eaLnBrk="0" hangingPunct="0"/>
            <a:r>
              <a:rPr lang="zh-CN" altLang="zh-CN" sz="2400" b="0">
                <a:solidFill>
                  <a:srgbClr val="CC3300"/>
                </a:solidFill>
                <a:latin typeface="Arial" pitchFamily="34" charset="0"/>
              </a:rPr>
              <a:t>2. </a:t>
            </a:r>
            <a:r>
              <a:rPr lang="zh-CN" sz="2400" b="0">
                <a:solidFill>
                  <a:srgbClr val="CC3300"/>
                </a:solidFill>
                <a:latin typeface="Arial" pitchFamily="34" charset="0"/>
              </a:rPr>
              <a:t>一元线性回归模型的参数估计</a:t>
            </a:r>
          </a:p>
        </p:txBody>
      </p:sp>
      <p:pic>
        <p:nvPicPr>
          <p:cNvPr id="29701" name="图片 1" descr="白板4"/>
          <p:cNvPicPr>
            <a:picLocks noGrp="1"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9388" y="1485900"/>
            <a:ext cx="7777162" cy="4284663"/>
          </a:xfrm>
          <a:prstGeom prst="rect">
            <a:avLst/>
          </a:prstGeom>
          <a:noFill/>
          <a:ln w="9525">
            <a:noFill/>
            <a:miter lim="800000"/>
            <a:headEnd/>
            <a:tailEnd/>
          </a:ln>
        </p:spPr>
      </p:pic>
      <p:sp>
        <p:nvSpPr>
          <p:cNvPr id="29702" name="Text Box 6" descr="金融10"/>
          <p:cNvSpPr txBox="1">
            <a:spLocks noChangeArrowheads="1"/>
          </p:cNvSpPr>
          <p:nvPr/>
        </p:nvSpPr>
        <p:spPr bwMode="auto">
          <a:xfrm>
            <a:off x="3203575" y="3141663"/>
            <a:ext cx="4176713" cy="2286000"/>
          </a:xfrm>
          <a:prstGeom prst="rect">
            <a:avLst/>
          </a:prstGeom>
          <a:noFill/>
          <a:ln w="9525">
            <a:noFill/>
            <a:miter lim="800000"/>
            <a:headEnd/>
            <a:tailEnd/>
          </a:ln>
        </p:spPr>
        <p:txBody>
          <a:bodyPr>
            <a:spAutoFit/>
          </a:bodyPr>
          <a:lstStyle/>
          <a:p>
            <a:r>
              <a:rPr lang="zh-CN" altLang="en-US" sz="1600" b="0"/>
              <a:t>在一元线性回归方程中，a与b两个待定参数可以利用最小二乘法进行估计。应用最小二乘法配合回归直线的基本思想是：在所有的相关点中，通过数学方法配合一条较为理想的直线，而这条直线必须满足以下两点。</a:t>
            </a:r>
          </a:p>
          <a:p>
            <a:r>
              <a:rPr lang="zh-CN" altLang="en-US" sz="1600" b="0"/>
              <a:t>（1） 原数列与趋势线的离差之和等于0，即 </a:t>
            </a:r>
          </a:p>
          <a:p>
            <a:endParaRPr lang="zh-CN" altLang="en-US" sz="1600" b="0"/>
          </a:p>
          <a:p>
            <a:r>
              <a:rPr lang="zh-CN" altLang="en-US" sz="1600" b="0"/>
              <a:t>（2） 原数列与趋势线的离差平方和为最小值，即                    最小值。</a:t>
            </a:r>
          </a:p>
        </p:txBody>
      </p:sp>
      <p:graphicFrame>
        <p:nvGraphicFramePr>
          <p:cNvPr id="29703" name="Object 2"/>
          <p:cNvGraphicFramePr>
            <a:graphicFrameLocks noChangeAspect="1"/>
          </p:cNvGraphicFramePr>
          <p:nvPr/>
        </p:nvGraphicFramePr>
        <p:xfrm>
          <a:off x="3851275" y="4654550"/>
          <a:ext cx="1225550" cy="252413"/>
        </p:xfrm>
        <a:graphic>
          <a:graphicData uri="http://schemas.openxmlformats.org/presentationml/2006/ole">
            <mc:AlternateContent xmlns:mc="http://schemas.openxmlformats.org/markup-compatibility/2006">
              <mc:Choice xmlns:v="urn:schemas-microsoft-com:vml" Requires="v">
                <p:oleObj spid="_x0000_s2054" r:id="rId4" imgW="876902" imgH="254217" progId="Equation.3">
                  <p:embed/>
                </p:oleObj>
              </mc:Choice>
              <mc:Fallback>
                <p:oleObj r:id="rId4" imgW="876902" imgH="25421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1275" y="4654550"/>
                        <a:ext cx="1225550" cy="252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704" name="Object 3"/>
          <p:cNvGraphicFramePr>
            <a:graphicFrameLocks noChangeAspect="1"/>
          </p:cNvGraphicFramePr>
          <p:nvPr/>
        </p:nvGraphicFramePr>
        <p:xfrm>
          <a:off x="3995738" y="5157788"/>
          <a:ext cx="838200" cy="277812"/>
        </p:xfrm>
        <a:graphic>
          <a:graphicData uri="http://schemas.openxmlformats.org/presentationml/2006/ole">
            <mc:AlternateContent xmlns:mc="http://schemas.openxmlformats.org/markup-compatibility/2006">
              <mc:Choice xmlns:v="urn:schemas-microsoft-com:vml" Requires="v">
                <p:oleObj spid="_x0000_s2055" r:id="rId6" imgW="838727" imgH="279787" progId="Equation.3">
                  <p:embed/>
                </p:oleObj>
              </mc:Choice>
              <mc:Fallback>
                <p:oleObj r:id="rId6" imgW="838727" imgH="27978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5738" y="5157788"/>
                        <a:ext cx="838200" cy="277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5" name="Rectangle 347"/>
          <p:cNvSpPr>
            <a:spLocks noChangeArrowheads="1"/>
          </p:cNvSpPr>
          <p:nvPr/>
        </p:nvSpPr>
        <p:spPr bwMode="auto">
          <a:xfrm>
            <a:off x="107950" y="1054100"/>
            <a:ext cx="49688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三、 一元线性回归方程的拟合</a:t>
            </a:r>
          </a:p>
        </p:txBody>
      </p:sp>
      <p:sp>
        <p:nvSpPr>
          <p:cNvPr id="2056" name="Text Box 3" descr="金融10"/>
          <p:cNvSpPr txBox="1">
            <a:spLocks noChangeArrowheads="1"/>
          </p:cNvSpPr>
          <p:nvPr/>
        </p:nvSpPr>
        <p:spPr bwMode="auto">
          <a:xfrm>
            <a:off x="2484438" y="188913"/>
            <a:ext cx="5688012"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回归分析</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diamond(in)">
                                      <p:cBhvr>
                                        <p:cTn id="7" dur="1000"/>
                                        <p:tgtEl>
                                          <p:spTgt spid="29700"/>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9701"/>
                                        </p:tgtEl>
                                        <p:attrNameLst>
                                          <p:attrName>style.visibility</p:attrName>
                                        </p:attrNameLst>
                                      </p:cBhvr>
                                      <p:to>
                                        <p:strVal val="visible"/>
                                      </p:to>
                                    </p:set>
                                    <p:anim to="" calcmode="lin" valueType="num">
                                      <p:cBhvr>
                                        <p:cTn id="12" dur="1" fill="hold"/>
                                        <p:tgtEl>
                                          <p:spTgt spid="29701"/>
                                        </p:tgtEl>
                                      </p:cBhvr>
                                    </p:anim>
                                  </p:childTnLst>
                                </p:cTn>
                              </p:par>
                              <p:par>
                                <p:cTn id="13" presetID="24" presetClass="entr" presetSubtype="0" fill="hold" grpId="0" nodeType="withEffect">
                                  <p:stCondLst>
                                    <p:cond delay="0"/>
                                  </p:stCondLst>
                                  <p:childTnLst>
                                    <p:set>
                                      <p:cBhvr>
                                        <p:cTn id="14" dur="1" fill="hold">
                                          <p:stCondLst>
                                            <p:cond delay="0"/>
                                          </p:stCondLst>
                                        </p:cTn>
                                        <p:tgtEl>
                                          <p:spTgt spid="29702"/>
                                        </p:tgtEl>
                                        <p:attrNameLst>
                                          <p:attrName>style.visibility</p:attrName>
                                        </p:attrNameLst>
                                      </p:cBhvr>
                                      <p:to>
                                        <p:strVal val="visible"/>
                                      </p:to>
                                    </p:set>
                                    <p:anim to="" calcmode="lin" valueType="num">
                                      <p:cBhvr>
                                        <p:cTn id="15" dur="1" fill="hold"/>
                                        <p:tgtEl>
                                          <p:spTgt spid="29702"/>
                                        </p:tgtEl>
                                      </p:cBhvr>
                                    </p:anim>
                                  </p:childTnLst>
                                </p:cTn>
                              </p:par>
                              <p:par>
                                <p:cTn id="16" presetID="24" presetClass="entr" presetSubtype="0" fill="hold" nodeType="withEffect">
                                  <p:stCondLst>
                                    <p:cond delay="0"/>
                                  </p:stCondLst>
                                  <p:childTnLst>
                                    <p:set>
                                      <p:cBhvr>
                                        <p:cTn id="17" dur="1" fill="hold">
                                          <p:stCondLst>
                                            <p:cond delay="0"/>
                                          </p:stCondLst>
                                        </p:cTn>
                                        <p:tgtEl>
                                          <p:spTgt spid="29703"/>
                                        </p:tgtEl>
                                        <p:attrNameLst>
                                          <p:attrName>style.visibility</p:attrName>
                                        </p:attrNameLst>
                                      </p:cBhvr>
                                      <p:to>
                                        <p:strVal val="visible"/>
                                      </p:to>
                                    </p:set>
                                    <p:anim to="" calcmode="lin" valueType="num">
                                      <p:cBhvr>
                                        <p:cTn id="18" dur="1" fill="hold"/>
                                        <p:tgtEl>
                                          <p:spTgt spid="29703"/>
                                        </p:tgtEl>
                                      </p:cBhvr>
                                    </p:anim>
                                  </p:childTnLst>
                                </p:cTn>
                              </p:par>
                              <p:par>
                                <p:cTn id="19" presetID="24" presetClass="entr" presetSubtype="0" fill="hold" nodeType="withEffect">
                                  <p:stCondLst>
                                    <p:cond delay="0"/>
                                  </p:stCondLst>
                                  <p:childTnLst>
                                    <p:set>
                                      <p:cBhvr>
                                        <p:cTn id="20" dur="1" fill="hold">
                                          <p:stCondLst>
                                            <p:cond delay="0"/>
                                          </p:stCondLst>
                                        </p:cTn>
                                        <p:tgtEl>
                                          <p:spTgt spid="29704"/>
                                        </p:tgtEl>
                                        <p:attrNameLst>
                                          <p:attrName>style.visibility</p:attrName>
                                        </p:attrNameLst>
                                      </p:cBhvr>
                                      <p:to>
                                        <p:strVal val="visible"/>
                                      </p:to>
                                    </p:set>
                                    <p:anim to="" calcmode="lin" valueType="num">
                                      <p:cBhvr>
                                        <p:cTn id="21" dur="1" fill="hold"/>
                                        <p:tgtEl>
                                          <p:spTgt spid="2970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bldLvl="0" animBg="1" autoUpdateAnimBg="0"/>
      <p:bldP spid="29702"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347"/>
          <p:cNvSpPr>
            <a:spLocks noChangeArrowheads="1"/>
          </p:cNvSpPr>
          <p:nvPr/>
        </p:nvSpPr>
        <p:spPr bwMode="auto">
          <a:xfrm>
            <a:off x="107950" y="1054100"/>
            <a:ext cx="49688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四、 一元线性回归模型及其参数估计</a:t>
            </a:r>
            <a:endParaRPr lang="zh-CN" altLang="en-US" sz="1800" b="0">
              <a:solidFill>
                <a:schemeClr val="tx1"/>
              </a:solidFill>
              <a:latin typeface="Arial" pitchFamily="34" charset="0"/>
              <a:ea typeface="宋体" pitchFamily="2" charset="-122"/>
            </a:endParaRPr>
          </a:p>
        </p:txBody>
      </p:sp>
      <p:sp>
        <p:nvSpPr>
          <p:cNvPr id="30724" name="未知" descr="colored_paper2">
            <a:hlinkClick r:id="" action="ppaction://hlinkshowjump?jump=nextslide"/>
          </p:cNvPr>
          <p:cNvSpPr>
            <a:spLocks/>
          </p:cNvSpPr>
          <p:nvPr/>
        </p:nvSpPr>
        <p:spPr bwMode="auto">
          <a:xfrm>
            <a:off x="684213" y="1844675"/>
            <a:ext cx="6551612" cy="3817938"/>
          </a:xfrm>
          <a:custGeom>
            <a:avLst/>
            <a:gdLst>
              <a:gd name="T0" fmla="*/ 119 w 5585"/>
              <a:gd name="T1" fmla="*/ 70 h 7200"/>
              <a:gd name="T2" fmla="*/ 685 w 5585"/>
              <a:gd name="T3" fmla="*/ 305 h 7200"/>
              <a:gd name="T4" fmla="*/ 1463 w 5585"/>
              <a:gd name="T5" fmla="*/ 70 h 7200"/>
              <a:gd name="T6" fmla="*/ 1886 w 5585"/>
              <a:gd name="T7" fmla="*/ 305 h 7200"/>
              <a:gd name="T8" fmla="*/ 2687 w 5585"/>
              <a:gd name="T9" fmla="*/ 24 h 7200"/>
              <a:gd name="T10" fmla="*/ 3182 w 5585"/>
              <a:gd name="T11" fmla="*/ 351 h 7200"/>
              <a:gd name="T12" fmla="*/ 4124 w 5585"/>
              <a:gd name="T13" fmla="*/ 0 h 7200"/>
              <a:gd name="T14" fmla="*/ 4501 w 5585"/>
              <a:gd name="T15" fmla="*/ 351 h 7200"/>
              <a:gd name="T16" fmla="*/ 5420 w 5585"/>
              <a:gd name="T17" fmla="*/ 46 h 7200"/>
              <a:gd name="T18" fmla="*/ 5361 w 5585"/>
              <a:gd name="T19" fmla="*/ 598 h 7200"/>
              <a:gd name="T20" fmla="*/ 5538 w 5585"/>
              <a:gd name="T21" fmla="*/ 938 h 7200"/>
              <a:gd name="T22" fmla="*/ 5396 w 5585"/>
              <a:gd name="T23" fmla="*/ 1454 h 7200"/>
              <a:gd name="T24" fmla="*/ 5585 w 5585"/>
              <a:gd name="T25" fmla="*/ 2182 h 7200"/>
              <a:gd name="T26" fmla="*/ 5361 w 5585"/>
              <a:gd name="T27" fmla="*/ 2636 h 7200"/>
              <a:gd name="T28" fmla="*/ 5585 w 5585"/>
              <a:gd name="T29" fmla="*/ 3587 h 7200"/>
              <a:gd name="T30" fmla="*/ 5349 w 5585"/>
              <a:gd name="T31" fmla="*/ 4407 h 7200"/>
              <a:gd name="T32" fmla="*/ 5479 w 5585"/>
              <a:gd name="T33" fmla="*/ 5323 h 7200"/>
              <a:gd name="T34" fmla="*/ 5349 w 5585"/>
              <a:gd name="T35" fmla="*/ 6003 h 7200"/>
              <a:gd name="T36" fmla="*/ 5514 w 5585"/>
              <a:gd name="T37" fmla="*/ 6543 h 7200"/>
              <a:gd name="T38" fmla="*/ 5409 w 5585"/>
              <a:gd name="T39" fmla="*/ 6753 h 7200"/>
              <a:gd name="T40" fmla="*/ 5490 w 5585"/>
              <a:gd name="T41" fmla="*/ 7083 h 7200"/>
              <a:gd name="T42" fmla="*/ 4972 w 5585"/>
              <a:gd name="T43" fmla="*/ 6919 h 7200"/>
              <a:gd name="T44" fmla="*/ 4360 w 5585"/>
              <a:gd name="T45" fmla="*/ 7154 h 7200"/>
              <a:gd name="T46" fmla="*/ 4124 w 5585"/>
              <a:gd name="T47" fmla="*/ 7001 h 7200"/>
              <a:gd name="T48" fmla="*/ 3393 w 5585"/>
              <a:gd name="T49" fmla="*/ 7200 h 7200"/>
              <a:gd name="T50" fmla="*/ 2839 w 5585"/>
              <a:gd name="T51" fmla="*/ 6977 h 7200"/>
              <a:gd name="T52" fmla="*/ 2098 w 5585"/>
              <a:gd name="T53" fmla="*/ 7154 h 7200"/>
              <a:gd name="T54" fmla="*/ 1379 w 5585"/>
              <a:gd name="T55" fmla="*/ 6919 h 7200"/>
              <a:gd name="T56" fmla="*/ 414 w 5585"/>
              <a:gd name="T57" fmla="*/ 7119 h 7200"/>
              <a:gd name="T58" fmla="*/ 236 w 5585"/>
              <a:gd name="T59" fmla="*/ 6919 h 7200"/>
              <a:gd name="T60" fmla="*/ 165 w 5585"/>
              <a:gd name="T61" fmla="*/ 6801 h 7200"/>
              <a:gd name="T62" fmla="*/ 0 w 5585"/>
              <a:gd name="T63" fmla="*/ 6260 h 7200"/>
              <a:gd name="T64" fmla="*/ 260 w 5585"/>
              <a:gd name="T65" fmla="*/ 5510 h 7200"/>
              <a:gd name="T66" fmla="*/ 48 w 5585"/>
              <a:gd name="T67" fmla="*/ 4525 h 7200"/>
              <a:gd name="T68" fmla="*/ 165 w 5585"/>
              <a:gd name="T69" fmla="*/ 3751 h 7200"/>
              <a:gd name="T70" fmla="*/ 24 w 5585"/>
              <a:gd name="T71" fmla="*/ 3023 h 7200"/>
              <a:gd name="T72" fmla="*/ 189 w 5585"/>
              <a:gd name="T73" fmla="*/ 2439 h 7200"/>
              <a:gd name="T74" fmla="*/ 48 w 5585"/>
              <a:gd name="T75" fmla="*/ 1877 h 7200"/>
              <a:gd name="T76" fmla="*/ 189 w 5585"/>
              <a:gd name="T77" fmla="*/ 985 h 7200"/>
              <a:gd name="T78" fmla="*/ 119 w 5585"/>
              <a:gd name="T79" fmla="*/ 70 h 72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585"/>
              <a:gd name="T121" fmla="*/ 0 h 7200"/>
              <a:gd name="T122" fmla="*/ 5585 w 5585"/>
              <a:gd name="T123" fmla="*/ 7200 h 72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585" h="7200">
                <a:moveTo>
                  <a:pt x="119" y="70"/>
                </a:moveTo>
                <a:lnTo>
                  <a:pt x="685" y="305"/>
                </a:lnTo>
                <a:lnTo>
                  <a:pt x="1463" y="70"/>
                </a:lnTo>
                <a:lnTo>
                  <a:pt x="1886" y="305"/>
                </a:lnTo>
                <a:lnTo>
                  <a:pt x="2687" y="24"/>
                </a:lnTo>
                <a:lnTo>
                  <a:pt x="3182" y="351"/>
                </a:lnTo>
                <a:lnTo>
                  <a:pt x="4124" y="0"/>
                </a:lnTo>
                <a:lnTo>
                  <a:pt x="4501" y="351"/>
                </a:lnTo>
                <a:lnTo>
                  <a:pt x="5420" y="46"/>
                </a:lnTo>
                <a:lnTo>
                  <a:pt x="5361" y="598"/>
                </a:lnTo>
                <a:lnTo>
                  <a:pt x="5538" y="938"/>
                </a:lnTo>
                <a:lnTo>
                  <a:pt x="5396" y="1454"/>
                </a:lnTo>
                <a:lnTo>
                  <a:pt x="5585" y="2182"/>
                </a:lnTo>
                <a:lnTo>
                  <a:pt x="5361" y="2636"/>
                </a:lnTo>
                <a:lnTo>
                  <a:pt x="5585" y="3587"/>
                </a:lnTo>
                <a:lnTo>
                  <a:pt x="5349" y="4407"/>
                </a:lnTo>
                <a:lnTo>
                  <a:pt x="5479" y="5323"/>
                </a:lnTo>
                <a:lnTo>
                  <a:pt x="5349" y="6003"/>
                </a:lnTo>
                <a:lnTo>
                  <a:pt x="5514" y="6543"/>
                </a:lnTo>
                <a:lnTo>
                  <a:pt x="5409" y="6753"/>
                </a:lnTo>
                <a:lnTo>
                  <a:pt x="5490" y="7083"/>
                </a:lnTo>
                <a:lnTo>
                  <a:pt x="4972" y="6919"/>
                </a:lnTo>
                <a:lnTo>
                  <a:pt x="4360" y="7154"/>
                </a:lnTo>
                <a:lnTo>
                  <a:pt x="4124" y="7001"/>
                </a:lnTo>
                <a:lnTo>
                  <a:pt x="3393" y="7200"/>
                </a:lnTo>
                <a:lnTo>
                  <a:pt x="2839" y="6977"/>
                </a:lnTo>
                <a:lnTo>
                  <a:pt x="2098" y="7154"/>
                </a:lnTo>
                <a:lnTo>
                  <a:pt x="1379" y="6919"/>
                </a:lnTo>
                <a:lnTo>
                  <a:pt x="414" y="7119"/>
                </a:lnTo>
                <a:lnTo>
                  <a:pt x="236" y="6919"/>
                </a:lnTo>
                <a:lnTo>
                  <a:pt x="165" y="6801"/>
                </a:lnTo>
                <a:lnTo>
                  <a:pt x="0" y="6260"/>
                </a:lnTo>
                <a:lnTo>
                  <a:pt x="260" y="5510"/>
                </a:lnTo>
                <a:lnTo>
                  <a:pt x="48" y="4525"/>
                </a:lnTo>
                <a:lnTo>
                  <a:pt x="165" y="3751"/>
                </a:lnTo>
                <a:lnTo>
                  <a:pt x="24" y="3023"/>
                </a:lnTo>
                <a:lnTo>
                  <a:pt x="189" y="2439"/>
                </a:lnTo>
                <a:lnTo>
                  <a:pt x="48" y="1877"/>
                </a:lnTo>
                <a:lnTo>
                  <a:pt x="189" y="985"/>
                </a:lnTo>
                <a:lnTo>
                  <a:pt x="119" y="70"/>
                </a:lnTo>
                <a:close/>
              </a:path>
            </a:pathLst>
          </a:custGeom>
          <a:blipFill dpi="0" rotWithShape="0">
            <a:blip r:embed="rId3" cstate="print"/>
            <a:srcRect/>
            <a:tile tx="0" ty="0" sx="100000" sy="100000" flip="none" algn="tl"/>
          </a:blipFill>
          <a:ln w="9525">
            <a:noFill/>
            <a:round/>
            <a:headEnd/>
            <a:tailEnd/>
          </a:ln>
        </p:spPr>
        <p:txBody>
          <a:bodyPr/>
          <a:lstStyle/>
          <a:p>
            <a:endParaRPr lang="zh-CN" altLang="en-US"/>
          </a:p>
        </p:txBody>
      </p:sp>
      <p:sp>
        <p:nvSpPr>
          <p:cNvPr id="3079" name="Text Box 5" descr="金融10"/>
          <p:cNvSpPr txBox="1">
            <a:spLocks noChangeArrowheads="1"/>
          </p:cNvSpPr>
          <p:nvPr/>
        </p:nvSpPr>
        <p:spPr bwMode="auto">
          <a:xfrm>
            <a:off x="1143000" y="2095500"/>
            <a:ext cx="5589588" cy="3657600"/>
          </a:xfrm>
          <a:prstGeom prst="rect">
            <a:avLst/>
          </a:prstGeom>
          <a:noFill/>
          <a:ln w="9525">
            <a:noFill/>
            <a:miter lim="800000"/>
            <a:headEnd/>
            <a:tailEnd/>
          </a:ln>
        </p:spPr>
        <p:txBody>
          <a:bodyPr>
            <a:spAutoFit/>
          </a:bodyPr>
          <a:lstStyle/>
          <a:p>
            <a:r>
              <a:rPr lang="zh-CN" sz="1800" b="0"/>
              <a:t>根据最小二乘法的原理，为使</a:t>
            </a:r>
            <a:r>
              <a:rPr lang="zh-CN" altLang="zh-CN" sz="1800" b="0"/>
              <a:t>Q</a:t>
            </a:r>
            <a:r>
              <a:rPr lang="zh-CN" sz="1800" b="0"/>
              <a:t>值达到最小，其必要条件是</a:t>
            </a:r>
            <a:r>
              <a:rPr lang="zh-CN" altLang="zh-CN" sz="1800" b="0"/>
              <a:t>Q</a:t>
            </a:r>
            <a:r>
              <a:rPr lang="zh-CN" sz="1800" b="0"/>
              <a:t>对</a:t>
            </a:r>
            <a:r>
              <a:rPr lang="zh-CN" altLang="zh-CN" sz="1800" b="0"/>
              <a:t>a</a:t>
            </a:r>
            <a:r>
              <a:rPr lang="zh-CN" sz="1800" b="0"/>
              <a:t>和</a:t>
            </a:r>
            <a:r>
              <a:rPr lang="zh-CN" altLang="zh-CN" sz="1800" b="0"/>
              <a:t>b</a:t>
            </a:r>
            <a:r>
              <a:rPr lang="zh-CN" sz="1800" b="0"/>
              <a:t>的一阶偏导等于</a:t>
            </a:r>
            <a:r>
              <a:rPr lang="zh-CN" altLang="zh-CN" sz="1800" b="0"/>
              <a:t>0</a:t>
            </a:r>
            <a:r>
              <a:rPr lang="zh-CN" sz="1800" b="0"/>
              <a:t>，即：</a:t>
            </a:r>
          </a:p>
          <a:p>
            <a:endParaRPr lang="zh-CN" altLang="zh-CN" sz="1800" b="0"/>
          </a:p>
          <a:p>
            <a:endParaRPr lang="zh-CN" altLang="zh-CN" sz="1800" b="0"/>
          </a:p>
          <a:p>
            <a:r>
              <a:rPr lang="zh-CN" altLang="zh-CN" sz="1800" b="0"/>
              <a:t></a:t>
            </a:r>
          </a:p>
          <a:p>
            <a:r>
              <a:rPr lang="zh-CN" sz="1800" b="0"/>
              <a:t>整理上式，可得如下标准方程组：</a:t>
            </a:r>
          </a:p>
          <a:p>
            <a:endParaRPr lang="zh-CN" altLang="zh-CN" sz="1800" b="0"/>
          </a:p>
          <a:p>
            <a:endParaRPr lang="zh-CN" altLang="zh-CN" sz="1800" b="0"/>
          </a:p>
          <a:p>
            <a:endParaRPr lang="zh-CN" altLang="zh-CN" sz="1800" b="0"/>
          </a:p>
          <a:p>
            <a:r>
              <a:rPr lang="zh-CN" sz="1800" b="0"/>
              <a:t>进一步求解该标准方程组，可得：</a:t>
            </a:r>
          </a:p>
          <a:p>
            <a:endParaRPr lang="zh-CN" altLang="zh-CN" sz="1800" b="0"/>
          </a:p>
          <a:p>
            <a:endParaRPr lang="zh-CN" altLang="zh-CN" sz="1800" b="0"/>
          </a:p>
          <a:p>
            <a:endParaRPr lang="zh-CN" altLang="zh-CN" sz="1800" b="0"/>
          </a:p>
        </p:txBody>
      </p:sp>
      <p:graphicFrame>
        <p:nvGraphicFramePr>
          <p:cNvPr id="30726" name="Object 2"/>
          <p:cNvGraphicFramePr>
            <a:graphicFrameLocks noChangeAspect="1"/>
          </p:cNvGraphicFramePr>
          <p:nvPr/>
        </p:nvGraphicFramePr>
        <p:xfrm>
          <a:off x="2266950" y="2709863"/>
          <a:ext cx="1944688" cy="900112"/>
        </p:xfrm>
        <a:graphic>
          <a:graphicData uri="http://schemas.openxmlformats.org/presentationml/2006/ole">
            <mc:AlternateContent xmlns:mc="http://schemas.openxmlformats.org/markup-compatibility/2006">
              <mc:Choice xmlns:v="urn:schemas-microsoft-com:vml" Requires="v">
                <p:oleObj spid="_x0000_s3080" r:id="rId4" imgW="1752797" imgH="812837" progId="Equation.3">
                  <p:embed/>
                </p:oleObj>
              </mc:Choice>
              <mc:Fallback>
                <p:oleObj r:id="rId4" imgW="1752797" imgH="81283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6950" y="2709863"/>
                        <a:ext cx="1944688" cy="900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27" name="Object 3"/>
          <p:cNvGraphicFramePr>
            <a:graphicFrameLocks noChangeAspect="1"/>
          </p:cNvGraphicFramePr>
          <p:nvPr/>
        </p:nvGraphicFramePr>
        <p:xfrm>
          <a:off x="1981200" y="3835400"/>
          <a:ext cx="1987550" cy="746125"/>
        </p:xfrm>
        <a:graphic>
          <a:graphicData uri="http://schemas.openxmlformats.org/presentationml/2006/ole">
            <mc:AlternateContent xmlns:mc="http://schemas.openxmlformats.org/markup-compatibility/2006">
              <mc:Choice xmlns:v="urn:schemas-microsoft-com:vml" Requires="v">
                <p:oleObj spid="_x0000_s3081" r:id="rId6" imgW="1486622" imgH="559257" progId="Equation.3">
                  <p:embed/>
                </p:oleObj>
              </mc:Choice>
              <mc:Fallback>
                <p:oleObj r:id="rId6" imgW="1486622" imgH="55925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1200" y="3835400"/>
                        <a:ext cx="1987550" cy="746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28" name="Object 4"/>
          <p:cNvGraphicFramePr>
            <a:graphicFrameLocks noChangeAspect="1"/>
          </p:cNvGraphicFramePr>
          <p:nvPr/>
        </p:nvGraphicFramePr>
        <p:xfrm>
          <a:off x="4572000" y="4292600"/>
          <a:ext cx="2322513" cy="1009650"/>
        </p:xfrm>
        <a:graphic>
          <a:graphicData uri="http://schemas.openxmlformats.org/presentationml/2006/ole">
            <mc:AlternateContent xmlns:mc="http://schemas.openxmlformats.org/markup-compatibility/2006">
              <mc:Choice xmlns:v="urn:schemas-microsoft-com:vml" Requires="v">
                <p:oleObj spid="_x0000_s3082" r:id="rId8" imgW="2222597" imgH="965477" progId="Equation.3">
                  <p:embed/>
                </p:oleObj>
              </mc:Choice>
              <mc:Fallback>
                <p:oleObj r:id="rId8" imgW="2222597" imgH="965477"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4292600"/>
                        <a:ext cx="2322513" cy="1009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0" name="Text Box 3" descr="金融10"/>
          <p:cNvSpPr txBox="1">
            <a:spLocks noChangeArrowheads="1"/>
          </p:cNvSpPr>
          <p:nvPr/>
        </p:nvSpPr>
        <p:spPr bwMode="auto">
          <a:xfrm>
            <a:off x="2484438" y="188913"/>
            <a:ext cx="5688012"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回归分析</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dissolve">
                                      <p:cBhvr>
                                        <p:cTn id="7" dur="1000"/>
                                        <p:tgtEl>
                                          <p:spTgt spid="3072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0726"/>
                                        </p:tgtEl>
                                        <p:attrNameLst>
                                          <p:attrName>style.visibility</p:attrName>
                                        </p:attrNameLst>
                                      </p:cBhvr>
                                      <p:to>
                                        <p:strVal val="visible"/>
                                      </p:to>
                                    </p:set>
                                    <p:anim to="" calcmode="lin" valueType="num">
                                      <p:cBhvr>
                                        <p:cTn id="12" dur="1" fill="hold"/>
                                        <p:tgtEl>
                                          <p:spTgt spid="30726"/>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0727"/>
                                        </p:tgtEl>
                                        <p:attrNameLst>
                                          <p:attrName>style.visibility</p:attrName>
                                        </p:attrNameLst>
                                      </p:cBhvr>
                                      <p:to>
                                        <p:strVal val="visible"/>
                                      </p:to>
                                    </p:set>
                                    <p:anim to="" calcmode="lin" valueType="num">
                                      <p:cBhvr>
                                        <p:cTn id="17" dur="1" fill="hold"/>
                                        <p:tgtEl>
                                          <p:spTgt spid="30727"/>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0728"/>
                                        </p:tgtEl>
                                        <p:attrNameLst>
                                          <p:attrName>style.visibility</p:attrName>
                                        </p:attrNameLst>
                                      </p:cBhvr>
                                      <p:to>
                                        <p:strVal val="visible"/>
                                      </p:to>
                                    </p:set>
                                    <p:anim to="" calcmode="lin" valueType="num">
                                      <p:cBhvr>
                                        <p:cTn id="22" dur="1" fill="hold"/>
                                        <p:tgtEl>
                                          <p:spTgt spid="3072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Oval 3"/>
          <p:cNvSpPr>
            <a:spLocks noChangeArrowheads="1"/>
          </p:cNvSpPr>
          <p:nvPr/>
        </p:nvSpPr>
        <p:spPr bwMode="auto">
          <a:xfrm>
            <a:off x="1476375" y="2276475"/>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5123" name="AutoShape 2"/>
          <p:cNvSpPr>
            <a:spLocks/>
          </p:cNvSpPr>
          <p:nvPr/>
        </p:nvSpPr>
        <p:spPr bwMode="auto">
          <a:xfrm>
            <a:off x="1116013" y="1989138"/>
            <a:ext cx="3833812" cy="3833812"/>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p>
        </p:txBody>
      </p:sp>
      <p:sp>
        <p:nvSpPr>
          <p:cNvPr id="5124" name="Oval 3"/>
          <p:cNvSpPr>
            <a:spLocks noChangeArrowheads="1"/>
          </p:cNvSpPr>
          <p:nvPr/>
        </p:nvSpPr>
        <p:spPr bwMode="auto">
          <a:xfrm>
            <a:off x="1476375" y="2276475"/>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5125" name="AutoShape 4"/>
          <p:cNvSpPr>
            <a:spLocks noChangeArrowheads="1"/>
          </p:cNvSpPr>
          <p:nvPr/>
        </p:nvSpPr>
        <p:spPr bwMode="auto">
          <a:xfrm>
            <a:off x="4140200" y="2133600"/>
            <a:ext cx="3781425" cy="500063"/>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a:r>
              <a:rPr lang="zh-CN" altLang="en-US" sz="1600" b="0"/>
              <a:t>了解相关关系的概念、特点及种类</a:t>
            </a:r>
            <a:r>
              <a:rPr lang="zh-CN" altLang="en-US" sz="1600" b="0">
                <a:solidFill>
                  <a:schemeClr val="tx1"/>
                </a:solidFill>
                <a:latin typeface="Arial" pitchFamily="34" charset="0"/>
                <a:ea typeface="宋体" pitchFamily="2" charset="-122"/>
              </a:rPr>
              <a:t>；</a:t>
            </a:r>
            <a:endParaRPr lang="zh-CN" altLang="en-US" sz="1800" b="0">
              <a:solidFill>
                <a:schemeClr val="tx1"/>
              </a:solidFill>
              <a:latin typeface="Arial" pitchFamily="34" charset="0"/>
              <a:ea typeface="宋体" pitchFamily="2" charset="-122"/>
            </a:endParaRPr>
          </a:p>
        </p:txBody>
      </p:sp>
      <p:sp>
        <p:nvSpPr>
          <p:cNvPr id="5126" name="AutoShape 5"/>
          <p:cNvSpPr>
            <a:spLocks noChangeArrowheads="1"/>
          </p:cNvSpPr>
          <p:nvPr/>
        </p:nvSpPr>
        <p:spPr bwMode="auto">
          <a:xfrm>
            <a:off x="4140200" y="2708275"/>
            <a:ext cx="4191000" cy="503238"/>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pPr algn="ctr" eaLnBrk="0" hangingPunct="0"/>
            <a:r>
              <a:rPr lang="zh-CN" altLang="en-US" sz="1600" b="0"/>
              <a:t>理解相关分析的主要内容</a:t>
            </a:r>
            <a:r>
              <a:rPr lang="zh-CN" altLang="en-US" sz="1600" b="0">
                <a:solidFill>
                  <a:schemeClr val="tx1"/>
                </a:solidFill>
                <a:latin typeface="Arial" pitchFamily="34" charset="0"/>
                <a:ea typeface="宋体" pitchFamily="2" charset="-122"/>
              </a:rPr>
              <a:t>；</a:t>
            </a:r>
            <a:endParaRPr lang="zh-CN" altLang="en-US" sz="1800" b="0">
              <a:solidFill>
                <a:schemeClr val="tx1"/>
              </a:solidFill>
              <a:latin typeface="Arial" pitchFamily="34" charset="0"/>
              <a:ea typeface="宋体" pitchFamily="2" charset="-122"/>
            </a:endParaRPr>
          </a:p>
        </p:txBody>
      </p:sp>
      <p:sp>
        <p:nvSpPr>
          <p:cNvPr id="5127" name="AutoShape 6"/>
          <p:cNvSpPr>
            <a:spLocks noChangeArrowheads="1"/>
          </p:cNvSpPr>
          <p:nvPr/>
        </p:nvSpPr>
        <p:spPr bwMode="auto">
          <a:xfrm>
            <a:off x="4140200" y="3357563"/>
            <a:ext cx="5003800" cy="504825"/>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eaLnBrk="0" hangingPunct="0"/>
            <a:r>
              <a:rPr lang="zh-CN" altLang="en-US" sz="1600" b="0"/>
              <a:t>掌握相关表的编制及相关图的绘制</a:t>
            </a:r>
            <a:r>
              <a:rPr lang="zh-CN" altLang="en-US" b="0"/>
              <a:t>；</a:t>
            </a:r>
          </a:p>
        </p:txBody>
      </p:sp>
      <p:sp>
        <p:nvSpPr>
          <p:cNvPr id="5128" name="AutoShape 7"/>
          <p:cNvSpPr>
            <a:spLocks noChangeArrowheads="1"/>
          </p:cNvSpPr>
          <p:nvPr/>
        </p:nvSpPr>
        <p:spPr bwMode="auto">
          <a:xfrm>
            <a:off x="4284663" y="3933825"/>
            <a:ext cx="4248150" cy="500063"/>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pPr algn="ctr" eaLnBrk="0" hangingPunct="0"/>
            <a:endParaRPr lang="zh-CN" altLang="en-US" b="0"/>
          </a:p>
          <a:p>
            <a:pPr algn="ctr" eaLnBrk="0" hangingPunct="0"/>
            <a:r>
              <a:rPr lang="zh-CN" altLang="en-US" sz="1600" b="0"/>
              <a:t>掌握相关系数的计算方法</a:t>
            </a:r>
            <a:r>
              <a:rPr lang="en-US" altLang="zh-CN" sz="1600" b="0"/>
              <a:t>;</a:t>
            </a:r>
          </a:p>
          <a:p>
            <a:pPr algn="ctr" eaLnBrk="0" hangingPunct="0"/>
            <a:endParaRPr lang="zh-CN" altLang="en-US" sz="1800">
              <a:solidFill>
                <a:schemeClr val="tx1"/>
              </a:solidFill>
              <a:latin typeface="Arial" pitchFamily="34" charset="0"/>
              <a:ea typeface="宋体" pitchFamily="2" charset="-122"/>
            </a:endParaRPr>
          </a:p>
        </p:txBody>
      </p:sp>
      <p:sp>
        <p:nvSpPr>
          <p:cNvPr id="5129" name="Text Box 9"/>
          <p:cNvSpPr txBox="1">
            <a:spLocks noChangeArrowheads="1"/>
          </p:cNvSpPr>
          <p:nvPr/>
        </p:nvSpPr>
        <p:spPr bwMode="auto">
          <a:xfrm>
            <a:off x="2146300" y="3048000"/>
            <a:ext cx="1816100" cy="106680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endParaRPr lang="zh-CN" altLang="en-US" sz="3200">
              <a:solidFill>
                <a:srgbClr val="FFFFFF"/>
              </a:solidFill>
              <a:effectLst>
                <a:outerShdw blurRad="38100" dist="38100" dir="2700000" algn="tl">
                  <a:srgbClr val="C0C0C0"/>
                </a:outerShdw>
              </a:effectLst>
              <a:latin typeface="Arial" pitchFamily="34" charset="0"/>
              <a:ea typeface="宋体" pitchFamily="2" charset="-122"/>
            </a:endParaRPr>
          </a:p>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知识目标</a:t>
            </a:r>
          </a:p>
        </p:txBody>
      </p:sp>
      <p:grpSp>
        <p:nvGrpSpPr>
          <p:cNvPr id="14346" name="Group 10"/>
          <p:cNvGrpSpPr>
            <a:grpSpLocks/>
          </p:cNvGrpSpPr>
          <p:nvPr/>
        </p:nvGrpSpPr>
        <p:grpSpPr bwMode="auto">
          <a:xfrm>
            <a:off x="3132138" y="0"/>
            <a:ext cx="3240087" cy="1700213"/>
            <a:chOff x="0" y="0"/>
            <a:chExt cx="1889" cy="1009"/>
          </a:xfrm>
        </p:grpSpPr>
        <p:grpSp>
          <p:nvGrpSpPr>
            <p:cNvPr id="14351" name="Group 11"/>
            <p:cNvGrpSpPr>
              <a:grpSpLocks/>
            </p:cNvGrpSpPr>
            <p:nvPr/>
          </p:nvGrpSpPr>
          <p:grpSpPr bwMode="auto">
            <a:xfrm>
              <a:off x="0" y="90"/>
              <a:ext cx="1889" cy="919"/>
              <a:chOff x="0" y="0"/>
              <a:chExt cx="1926" cy="937"/>
            </a:xfrm>
          </p:grpSpPr>
          <p:sp>
            <p:nvSpPr>
              <p:cNvPr id="14356"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4357"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4352"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4353"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4354"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4355"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14347" name="Text Box 37"/>
          <p:cNvSpPr txBox="1">
            <a:spLocks noChangeArrowheads="1"/>
          </p:cNvSpPr>
          <p:nvPr/>
        </p:nvSpPr>
        <p:spPr bwMode="auto">
          <a:xfrm>
            <a:off x="3551238" y="260350"/>
            <a:ext cx="2216150" cy="701675"/>
          </a:xfrm>
          <a:prstGeom prst="rect">
            <a:avLst/>
          </a:prstGeom>
          <a:noFill/>
          <a:ln w="9525">
            <a:noFill/>
            <a:miter lim="800000"/>
            <a:headEnd/>
            <a:tailEnd/>
          </a:ln>
        </p:spPr>
        <p:txBody>
          <a:bodyPr wrap="none">
            <a:spAutoFit/>
          </a:bodyPr>
          <a:lstStyle/>
          <a:p>
            <a:pPr algn="ctr" eaLnBrk="0" hangingPunct="0"/>
            <a:r>
              <a:rPr lang="zh-CN" altLang="en-US" sz="4000" b="0">
                <a:solidFill>
                  <a:srgbClr val="000000"/>
                </a:solidFill>
                <a:latin typeface="Arial" pitchFamily="34" charset="0"/>
              </a:rPr>
              <a:t>学习目标</a:t>
            </a:r>
          </a:p>
        </p:txBody>
      </p:sp>
      <p:sp>
        <p:nvSpPr>
          <p:cNvPr id="5139" name="Text Box 9"/>
          <p:cNvSpPr txBox="1">
            <a:spLocks noChangeArrowheads="1"/>
          </p:cNvSpPr>
          <p:nvPr/>
        </p:nvSpPr>
        <p:spPr bwMode="auto">
          <a:xfrm>
            <a:off x="2146300" y="3048000"/>
            <a:ext cx="1816100" cy="106680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endParaRPr lang="zh-CN" altLang="en-US" sz="3200">
              <a:solidFill>
                <a:srgbClr val="FFFFFF"/>
              </a:solidFill>
              <a:effectLst>
                <a:outerShdw blurRad="38100" dist="38100" dir="2700000" algn="tl">
                  <a:srgbClr val="C0C0C0"/>
                </a:outerShdw>
              </a:effectLst>
              <a:latin typeface="Arial" pitchFamily="34" charset="0"/>
              <a:ea typeface="宋体" pitchFamily="2" charset="-122"/>
            </a:endParaRPr>
          </a:p>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知识目标</a:t>
            </a:r>
          </a:p>
        </p:txBody>
      </p:sp>
      <p:sp>
        <p:nvSpPr>
          <p:cNvPr id="5140" name="AutoShape 6"/>
          <p:cNvSpPr>
            <a:spLocks noChangeArrowheads="1"/>
          </p:cNvSpPr>
          <p:nvPr/>
        </p:nvSpPr>
        <p:spPr bwMode="auto">
          <a:xfrm>
            <a:off x="4140200" y="4508500"/>
            <a:ext cx="5003800" cy="504825"/>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eaLnBrk="0" hangingPunct="0"/>
            <a:r>
              <a:rPr lang="zh-CN" altLang="en-US" sz="1600" b="0"/>
              <a:t>了解回归分析的基本含义；</a:t>
            </a:r>
          </a:p>
        </p:txBody>
      </p:sp>
      <p:sp>
        <p:nvSpPr>
          <p:cNvPr id="5141" name="AutoShape 5"/>
          <p:cNvSpPr>
            <a:spLocks noChangeArrowheads="1"/>
          </p:cNvSpPr>
          <p:nvPr/>
        </p:nvSpPr>
        <p:spPr bwMode="auto">
          <a:xfrm>
            <a:off x="4211638" y="5157788"/>
            <a:ext cx="4191000" cy="503237"/>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pPr algn="ctr" eaLnBrk="0" hangingPunct="0"/>
            <a:r>
              <a:rPr lang="zh-CN" altLang="en-US" sz="1600" b="0"/>
              <a:t>掌握一元线性回归方程的建立及估计</a:t>
            </a:r>
          </a:p>
          <a:p>
            <a:pPr algn="ctr" eaLnBrk="0" hangingPunct="0"/>
            <a:r>
              <a:rPr lang="zh-CN" altLang="en-US" sz="1600" b="0"/>
              <a:t>标准误差的计算。</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12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5123"/>
                                        </p:tgtEl>
                                        <p:attrNameLst>
                                          <p:attrName>style.visibility</p:attrName>
                                        </p:attrNameLst>
                                      </p:cBhvr>
                                      <p:to>
                                        <p:strVal val="visible"/>
                                      </p:to>
                                    </p:set>
                                    <p:anim calcmode="lin" valueType="num">
                                      <p:cBhvr>
                                        <p:cTn id="13" dur="1000" fill="hold"/>
                                        <p:tgtEl>
                                          <p:spTgt spid="5123"/>
                                        </p:tgtEl>
                                        <p:attrNameLst>
                                          <p:attrName>ppt_w</p:attrName>
                                        </p:attrNameLst>
                                      </p:cBhvr>
                                      <p:tavLst>
                                        <p:tav tm="0">
                                          <p:val>
                                            <p:fltVal val="0"/>
                                          </p:val>
                                        </p:tav>
                                        <p:tav tm="100000">
                                          <p:val>
                                            <p:strVal val="#ppt_w"/>
                                          </p:val>
                                        </p:tav>
                                      </p:tavLst>
                                    </p:anim>
                                    <p:anim calcmode="lin" valueType="num">
                                      <p:cBhvr>
                                        <p:cTn id="14" dur="1000" fill="hold"/>
                                        <p:tgtEl>
                                          <p:spTgt spid="5123"/>
                                        </p:tgtEl>
                                        <p:attrNameLst>
                                          <p:attrName>ppt_h</p:attrName>
                                        </p:attrNameLst>
                                      </p:cBhvr>
                                      <p:tavLst>
                                        <p:tav tm="0">
                                          <p:val>
                                            <p:fltVal val="0"/>
                                          </p:val>
                                        </p:tav>
                                        <p:tav tm="100000">
                                          <p:val>
                                            <p:strVal val="#ppt_h"/>
                                          </p:val>
                                        </p:tav>
                                      </p:tavLst>
                                    </p:anim>
                                    <p:anim calcmode="lin" valueType="num">
                                      <p:cBhvr>
                                        <p:cTn id="15" dur="1000" fill="hold"/>
                                        <p:tgtEl>
                                          <p:spTgt spid="512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5123"/>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5124"/>
                                        </p:tgtEl>
                                        <p:attrNameLst>
                                          <p:attrName>style.visibility</p:attrName>
                                        </p:attrNameLst>
                                      </p:cBhvr>
                                      <p:to>
                                        <p:strVal val="visible"/>
                                      </p:to>
                                    </p:set>
                                    <p:anim calcmode="lin" valueType="num">
                                      <p:cBhvr>
                                        <p:cTn id="19" dur="1000" fill="hold"/>
                                        <p:tgtEl>
                                          <p:spTgt spid="5124"/>
                                        </p:tgtEl>
                                        <p:attrNameLst>
                                          <p:attrName>ppt_w</p:attrName>
                                        </p:attrNameLst>
                                      </p:cBhvr>
                                      <p:tavLst>
                                        <p:tav tm="0">
                                          <p:val>
                                            <p:fltVal val="0"/>
                                          </p:val>
                                        </p:tav>
                                        <p:tav tm="100000">
                                          <p:val>
                                            <p:strVal val="#ppt_w"/>
                                          </p:val>
                                        </p:tav>
                                      </p:tavLst>
                                    </p:anim>
                                    <p:anim calcmode="lin" valueType="num">
                                      <p:cBhvr>
                                        <p:cTn id="20" dur="1000" fill="hold"/>
                                        <p:tgtEl>
                                          <p:spTgt spid="5124"/>
                                        </p:tgtEl>
                                        <p:attrNameLst>
                                          <p:attrName>ppt_h</p:attrName>
                                        </p:attrNameLst>
                                      </p:cBhvr>
                                      <p:tavLst>
                                        <p:tav tm="0">
                                          <p:val>
                                            <p:fltVal val="0"/>
                                          </p:val>
                                        </p:tav>
                                        <p:tav tm="100000">
                                          <p:val>
                                            <p:strVal val="#ppt_h"/>
                                          </p:val>
                                        </p:tav>
                                      </p:tavLst>
                                    </p:anim>
                                    <p:anim calcmode="lin" valueType="num">
                                      <p:cBhvr>
                                        <p:cTn id="21" dur="1000" fill="hold"/>
                                        <p:tgtEl>
                                          <p:spTgt spid="512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512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p:cTn id="25" dur="1000" fill="hold"/>
                                        <p:tgtEl>
                                          <p:spTgt spid="5125"/>
                                        </p:tgtEl>
                                        <p:attrNameLst>
                                          <p:attrName>ppt_w</p:attrName>
                                        </p:attrNameLst>
                                      </p:cBhvr>
                                      <p:tavLst>
                                        <p:tav tm="0">
                                          <p:val>
                                            <p:fltVal val="0"/>
                                          </p:val>
                                        </p:tav>
                                        <p:tav tm="100000">
                                          <p:val>
                                            <p:strVal val="#ppt_w"/>
                                          </p:val>
                                        </p:tav>
                                      </p:tavLst>
                                    </p:anim>
                                    <p:anim calcmode="lin" valueType="num">
                                      <p:cBhvr>
                                        <p:cTn id="26" dur="1000" fill="hold"/>
                                        <p:tgtEl>
                                          <p:spTgt spid="5125"/>
                                        </p:tgtEl>
                                        <p:attrNameLst>
                                          <p:attrName>ppt_h</p:attrName>
                                        </p:attrNameLst>
                                      </p:cBhvr>
                                      <p:tavLst>
                                        <p:tav tm="0">
                                          <p:val>
                                            <p:fltVal val="0"/>
                                          </p:val>
                                        </p:tav>
                                        <p:tav tm="100000">
                                          <p:val>
                                            <p:strVal val="#ppt_h"/>
                                          </p:val>
                                        </p:tav>
                                      </p:tavLst>
                                    </p:anim>
                                    <p:anim calcmode="lin" valueType="num">
                                      <p:cBhvr>
                                        <p:cTn id="27" dur="1000" fill="hold"/>
                                        <p:tgtEl>
                                          <p:spTgt spid="5125"/>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5125"/>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5126"/>
                                        </p:tgtEl>
                                        <p:attrNameLst>
                                          <p:attrName>style.visibility</p:attrName>
                                        </p:attrNameLst>
                                      </p:cBhvr>
                                      <p:to>
                                        <p:strVal val="visible"/>
                                      </p:to>
                                    </p:set>
                                    <p:anim calcmode="lin" valueType="num">
                                      <p:cBhvr>
                                        <p:cTn id="31" dur="1000" fill="hold"/>
                                        <p:tgtEl>
                                          <p:spTgt spid="5126"/>
                                        </p:tgtEl>
                                        <p:attrNameLst>
                                          <p:attrName>ppt_w</p:attrName>
                                        </p:attrNameLst>
                                      </p:cBhvr>
                                      <p:tavLst>
                                        <p:tav tm="0">
                                          <p:val>
                                            <p:fltVal val="0"/>
                                          </p:val>
                                        </p:tav>
                                        <p:tav tm="100000">
                                          <p:val>
                                            <p:strVal val="#ppt_w"/>
                                          </p:val>
                                        </p:tav>
                                      </p:tavLst>
                                    </p:anim>
                                    <p:anim calcmode="lin" valueType="num">
                                      <p:cBhvr>
                                        <p:cTn id="32" dur="1000" fill="hold"/>
                                        <p:tgtEl>
                                          <p:spTgt spid="5126"/>
                                        </p:tgtEl>
                                        <p:attrNameLst>
                                          <p:attrName>ppt_h</p:attrName>
                                        </p:attrNameLst>
                                      </p:cBhvr>
                                      <p:tavLst>
                                        <p:tav tm="0">
                                          <p:val>
                                            <p:fltVal val="0"/>
                                          </p:val>
                                        </p:tav>
                                        <p:tav tm="100000">
                                          <p:val>
                                            <p:strVal val="#ppt_h"/>
                                          </p:val>
                                        </p:tav>
                                      </p:tavLst>
                                    </p:anim>
                                    <p:anim calcmode="lin" valueType="num">
                                      <p:cBhvr>
                                        <p:cTn id="33" dur="1000" fill="hold"/>
                                        <p:tgtEl>
                                          <p:spTgt spid="5126"/>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5126"/>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5127"/>
                                        </p:tgtEl>
                                        <p:attrNameLst>
                                          <p:attrName>style.visibility</p:attrName>
                                        </p:attrNameLst>
                                      </p:cBhvr>
                                      <p:to>
                                        <p:strVal val="visible"/>
                                      </p:to>
                                    </p:set>
                                    <p:anim calcmode="lin" valueType="num">
                                      <p:cBhvr>
                                        <p:cTn id="37" dur="1000" fill="hold"/>
                                        <p:tgtEl>
                                          <p:spTgt spid="5127"/>
                                        </p:tgtEl>
                                        <p:attrNameLst>
                                          <p:attrName>ppt_w</p:attrName>
                                        </p:attrNameLst>
                                      </p:cBhvr>
                                      <p:tavLst>
                                        <p:tav tm="0">
                                          <p:val>
                                            <p:fltVal val="0"/>
                                          </p:val>
                                        </p:tav>
                                        <p:tav tm="100000">
                                          <p:val>
                                            <p:strVal val="#ppt_w"/>
                                          </p:val>
                                        </p:tav>
                                      </p:tavLst>
                                    </p:anim>
                                    <p:anim calcmode="lin" valueType="num">
                                      <p:cBhvr>
                                        <p:cTn id="38" dur="1000" fill="hold"/>
                                        <p:tgtEl>
                                          <p:spTgt spid="5127"/>
                                        </p:tgtEl>
                                        <p:attrNameLst>
                                          <p:attrName>ppt_h</p:attrName>
                                        </p:attrNameLst>
                                      </p:cBhvr>
                                      <p:tavLst>
                                        <p:tav tm="0">
                                          <p:val>
                                            <p:fltVal val="0"/>
                                          </p:val>
                                        </p:tav>
                                        <p:tav tm="100000">
                                          <p:val>
                                            <p:strVal val="#ppt_h"/>
                                          </p:val>
                                        </p:tav>
                                      </p:tavLst>
                                    </p:anim>
                                    <p:anim calcmode="lin" valueType="num">
                                      <p:cBhvr>
                                        <p:cTn id="39" dur="1000" fill="hold"/>
                                        <p:tgtEl>
                                          <p:spTgt spid="5127"/>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5127"/>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5128"/>
                                        </p:tgtEl>
                                        <p:attrNameLst>
                                          <p:attrName>style.visibility</p:attrName>
                                        </p:attrNameLst>
                                      </p:cBhvr>
                                      <p:to>
                                        <p:strVal val="visible"/>
                                      </p:to>
                                    </p:set>
                                    <p:anim calcmode="lin" valueType="num">
                                      <p:cBhvr>
                                        <p:cTn id="43" dur="1000" fill="hold"/>
                                        <p:tgtEl>
                                          <p:spTgt spid="5128"/>
                                        </p:tgtEl>
                                        <p:attrNameLst>
                                          <p:attrName>ppt_w</p:attrName>
                                        </p:attrNameLst>
                                      </p:cBhvr>
                                      <p:tavLst>
                                        <p:tav tm="0">
                                          <p:val>
                                            <p:fltVal val="0"/>
                                          </p:val>
                                        </p:tav>
                                        <p:tav tm="100000">
                                          <p:val>
                                            <p:strVal val="#ppt_w"/>
                                          </p:val>
                                        </p:tav>
                                      </p:tavLst>
                                    </p:anim>
                                    <p:anim calcmode="lin" valueType="num">
                                      <p:cBhvr>
                                        <p:cTn id="44" dur="1000" fill="hold"/>
                                        <p:tgtEl>
                                          <p:spTgt spid="5128"/>
                                        </p:tgtEl>
                                        <p:attrNameLst>
                                          <p:attrName>ppt_h</p:attrName>
                                        </p:attrNameLst>
                                      </p:cBhvr>
                                      <p:tavLst>
                                        <p:tav tm="0">
                                          <p:val>
                                            <p:fltVal val="0"/>
                                          </p:val>
                                        </p:tav>
                                        <p:tav tm="100000">
                                          <p:val>
                                            <p:strVal val="#ppt_h"/>
                                          </p:val>
                                        </p:tav>
                                      </p:tavLst>
                                    </p:anim>
                                    <p:anim calcmode="lin" valueType="num">
                                      <p:cBhvr>
                                        <p:cTn id="45" dur="1000" fill="hold"/>
                                        <p:tgtEl>
                                          <p:spTgt spid="5128"/>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5128"/>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grpId="0" nodeType="withEffect">
                                  <p:stCondLst>
                                    <p:cond delay="0"/>
                                  </p:stCondLst>
                                  <p:childTnLst>
                                    <p:set>
                                      <p:cBhvr>
                                        <p:cTn id="48" dur="1" fill="hold">
                                          <p:stCondLst>
                                            <p:cond delay="0"/>
                                          </p:stCondLst>
                                        </p:cTn>
                                        <p:tgtEl>
                                          <p:spTgt spid="5129"/>
                                        </p:tgtEl>
                                        <p:attrNameLst>
                                          <p:attrName>style.visibility</p:attrName>
                                        </p:attrNameLst>
                                      </p:cBhvr>
                                      <p:to>
                                        <p:strVal val="visible"/>
                                      </p:to>
                                    </p:set>
                                    <p:anim calcmode="lin" valueType="num">
                                      <p:cBhvr>
                                        <p:cTn id="49" dur="1000" fill="hold"/>
                                        <p:tgtEl>
                                          <p:spTgt spid="5129"/>
                                        </p:tgtEl>
                                        <p:attrNameLst>
                                          <p:attrName>ppt_w</p:attrName>
                                        </p:attrNameLst>
                                      </p:cBhvr>
                                      <p:tavLst>
                                        <p:tav tm="0">
                                          <p:val>
                                            <p:fltVal val="0"/>
                                          </p:val>
                                        </p:tav>
                                        <p:tav tm="100000">
                                          <p:val>
                                            <p:strVal val="#ppt_w"/>
                                          </p:val>
                                        </p:tav>
                                      </p:tavLst>
                                    </p:anim>
                                    <p:anim calcmode="lin" valueType="num">
                                      <p:cBhvr>
                                        <p:cTn id="50" dur="1000" fill="hold"/>
                                        <p:tgtEl>
                                          <p:spTgt spid="5129"/>
                                        </p:tgtEl>
                                        <p:attrNameLst>
                                          <p:attrName>ppt_h</p:attrName>
                                        </p:attrNameLst>
                                      </p:cBhvr>
                                      <p:tavLst>
                                        <p:tav tm="0">
                                          <p:val>
                                            <p:fltVal val="0"/>
                                          </p:val>
                                        </p:tav>
                                        <p:tav tm="100000">
                                          <p:val>
                                            <p:strVal val="#ppt_h"/>
                                          </p:val>
                                        </p:tav>
                                      </p:tavLst>
                                    </p:anim>
                                    <p:anim calcmode="lin" valueType="num">
                                      <p:cBhvr>
                                        <p:cTn id="51" dur="1000" fill="hold"/>
                                        <p:tgtEl>
                                          <p:spTgt spid="5129"/>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5129"/>
                                        </p:tgtEl>
                                        <p:attrNameLst>
                                          <p:attrName>ppt_y</p:attrName>
                                        </p:attrNameLst>
                                      </p:cBhvr>
                                      <p:tavLst>
                                        <p:tav tm="0" fmla="#ppt_y+(sin(-2*pi*(1-$))*-#ppt_x+cos(-2*pi*(1-$))*(1-#ppt_y))*(1-$)">
                                          <p:val>
                                            <p:fltVal val="0"/>
                                          </p:val>
                                        </p:tav>
                                        <p:tav tm="100000">
                                          <p:val>
                                            <p:fltVal val="1"/>
                                          </p:val>
                                        </p:tav>
                                      </p:tavLst>
                                    </p:anim>
                                  </p:childTnLst>
                                </p:cTn>
                              </p:par>
                              <p:par>
                                <p:cTn id="53" presetID="15" presetClass="entr" presetSubtype="0" fill="hold" grpId="0" nodeType="withEffect">
                                  <p:stCondLst>
                                    <p:cond delay="0"/>
                                  </p:stCondLst>
                                  <p:childTnLst>
                                    <p:set>
                                      <p:cBhvr>
                                        <p:cTn id="54" dur="1" fill="hold">
                                          <p:stCondLst>
                                            <p:cond delay="0"/>
                                          </p:stCondLst>
                                        </p:cTn>
                                        <p:tgtEl>
                                          <p:spTgt spid="5139"/>
                                        </p:tgtEl>
                                        <p:attrNameLst>
                                          <p:attrName>style.visibility</p:attrName>
                                        </p:attrNameLst>
                                      </p:cBhvr>
                                      <p:to>
                                        <p:strVal val="visible"/>
                                      </p:to>
                                    </p:set>
                                    <p:anim calcmode="lin" valueType="num">
                                      <p:cBhvr>
                                        <p:cTn id="55" dur="1000" fill="hold"/>
                                        <p:tgtEl>
                                          <p:spTgt spid="5139"/>
                                        </p:tgtEl>
                                        <p:attrNameLst>
                                          <p:attrName>ppt_w</p:attrName>
                                        </p:attrNameLst>
                                      </p:cBhvr>
                                      <p:tavLst>
                                        <p:tav tm="0">
                                          <p:val>
                                            <p:fltVal val="0"/>
                                          </p:val>
                                        </p:tav>
                                        <p:tav tm="100000">
                                          <p:val>
                                            <p:strVal val="#ppt_w"/>
                                          </p:val>
                                        </p:tav>
                                      </p:tavLst>
                                    </p:anim>
                                    <p:anim calcmode="lin" valueType="num">
                                      <p:cBhvr>
                                        <p:cTn id="56" dur="1000" fill="hold"/>
                                        <p:tgtEl>
                                          <p:spTgt spid="5139"/>
                                        </p:tgtEl>
                                        <p:attrNameLst>
                                          <p:attrName>ppt_h</p:attrName>
                                        </p:attrNameLst>
                                      </p:cBhvr>
                                      <p:tavLst>
                                        <p:tav tm="0">
                                          <p:val>
                                            <p:fltVal val="0"/>
                                          </p:val>
                                        </p:tav>
                                        <p:tav tm="100000">
                                          <p:val>
                                            <p:strVal val="#ppt_h"/>
                                          </p:val>
                                        </p:tav>
                                      </p:tavLst>
                                    </p:anim>
                                    <p:anim calcmode="lin" valueType="num">
                                      <p:cBhvr>
                                        <p:cTn id="57" dur="1000" fill="hold"/>
                                        <p:tgtEl>
                                          <p:spTgt spid="5139"/>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5139"/>
                                        </p:tgtEl>
                                        <p:attrNameLst>
                                          <p:attrName>ppt_y</p:attrName>
                                        </p:attrNameLst>
                                      </p:cBhvr>
                                      <p:tavLst>
                                        <p:tav tm="0" fmla="#ppt_y+(sin(-2*pi*(1-$))*-#ppt_x+cos(-2*pi*(1-$))*(1-#ppt_y))*(1-$)">
                                          <p:val>
                                            <p:fltVal val="0"/>
                                          </p:val>
                                        </p:tav>
                                        <p:tav tm="100000">
                                          <p:val>
                                            <p:fltVal val="1"/>
                                          </p:val>
                                        </p:tav>
                                      </p:tavLst>
                                    </p:anim>
                                  </p:childTnLst>
                                </p:cTn>
                              </p:par>
                              <p:par>
                                <p:cTn id="59" presetID="15" presetClass="entr" presetSubtype="0" fill="hold" grpId="0" nodeType="withEffect">
                                  <p:stCondLst>
                                    <p:cond delay="0"/>
                                  </p:stCondLst>
                                  <p:childTnLst>
                                    <p:set>
                                      <p:cBhvr>
                                        <p:cTn id="60" dur="1" fill="hold">
                                          <p:stCondLst>
                                            <p:cond delay="0"/>
                                          </p:stCondLst>
                                        </p:cTn>
                                        <p:tgtEl>
                                          <p:spTgt spid="5140"/>
                                        </p:tgtEl>
                                        <p:attrNameLst>
                                          <p:attrName>style.visibility</p:attrName>
                                        </p:attrNameLst>
                                      </p:cBhvr>
                                      <p:to>
                                        <p:strVal val="visible"/>
                                      </p:to>
                                    </p:set>
                                    <p:anim calcmode="lin" valueType="num">
                                      <p:cBhvr>
                                        <p:cTn id="61" dur="1000" fill="hold"/>
                                        <p:tgtEl>
                                          <p:spTgt spid="5140"/>
                                        </p:tgtEl>
                                        <p:attrNameLst>
                                          <p:attrName>ppt_w</p:attrName>
                                        </p:attrNameLst>
                                      </p:cBhvr>
                                      <p:tavLst>
                                        <p:tav tm="0">
                                          <p:val>
                                            <p:fltVal val="0"/>
                                          </p:val>
                                        </p:tav>
                                        <p:tav tm="100000">
                                          <p:val>
                                            <p:strVal val="#ppt_w"/>
                                          </p:val>
                                        </p:tav>
                                      </p:tavLst>
                                    </p:anim>
                                    <p:anim calcmode="lin" valueType="num">
                                      <p:cBhvr>
                                        <p:cTn id="62" dur="1000" fill="hold"/>
                                        <p:tgtEl>
                                          <p:spTgt spid="5140"/>
                                        </p:tgtEl>
                                        <p:attrNameLst>
                                          <p:attrName>ppt_h</p:attrName>
                                        </p:attrNameLst>
                                      </p:cBhvr>
                                      <p:tavLst>
                                        <p:tav tm="0">
                                          <p:val>
                                            <p:fltVal val="0"/>
                                          </p:val>
                                        </p:tav>
                                        <p:tav tm="100000">
                                          <p:val>
                                            <p:strVal val="#ppt_h"/>
                                          </p:val>
                                        </p:tav>
                                      </p:tavLst>
                                    </p:anim>
                                    <p:anim calcmode="lin" valueType="num">
                                      <p:cBhvr>
                                        <p:cTn id="63" dur="1000" fill="hold"/>
                                        <p:tgtEl>
                                          <p:spTgt spid="5140"/>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5140"/>
                                        </p:tgtEl>
                                        <p:attrNameLst>
                                          <p:attrName>ppt_y</p:attrName>
                                        </p:attrNameLst>
                                      </p:cBhvr>
                                      <p:tavLst>
                                        <p:tav tm="0" fmla="#ppt_y+(sin(-2*pi*(1-$))*-#ppt_x+cos(-2*pi*(1-$))*(1-#ppt_y))*(1-$)">
                                          <p:val>
                                            <p:fltVal val="0"/>
                                          </p:val>
                                        </p:tav>
                                        <p:tav tm="100000">
                                          <p:val>
                                            <p:fltVal val="1"/>
                                          </p:val>
                                        </p:tav>
                                      </p:tavLst>
                                    </p:anim>
                                  </p:childTnLst>
                                </p:cTn>
                              </p:par>
                              <p:par>
                                <p:cTn id="65" presetID="15" presetClass="entr" presetSubtype="0" fill="hold" grpId="0" nodeType="withEffect">
                                  <p:stCondLst>
                                    <p:cond delay="0"/>
                                  </p:stCondLst>
                                  <p:childTnLst>
                                    <p:set>
                                      <p:cBhvr>
                                        <p:cTn id="66" dur="1" fill="hold">
                                          <p:stCondLst>
                                            <p:cond delay="0"/>
                                          </p:stCondLst>
                                        </p:cTn>
                                        <p:tgtEl>
                                          <p:spTgt spid="5141"/>
                                        </p:tgtEl>
                                        <p:attrNameLst>
                                          <p:attrName>style.visibility</p:attrName>
                                        </p:attrNameLst>
                                      </p:cBhvr>
                                      <p:to>
                                        <p:strVal val="visible"/>
                                      </p:to>
                                    </p:set>
                                    <p:anim calcmode="lin" valueType="num">
                                      <p:cBhvr>
                                        <p:cTn id="67" dur="1000" fill="hold"/>
                                        <p:tgtEl>
                                          <p:spTgt spid="5141"/>
                                        </p:tgtEl>
                                        <p:attrNameLst>
                                          <p:attrName>ppt_w</p:attrName>
                                        </p:attrNameLst>
                                      </p:cBhvr>
                                      <p:tavLst>
                                        <p:tav tm="0">
                                          <p:val>
                                            <p:fltVal val="0"/>
                                          </p:val>
                                        </p:tav>
                                        <p:tav tm="100000">
                                          <p:val>
                                            <p:strVal val="#ppt_w"/>
                                          </p:val>
                                        </p:tav>
                                      </p:tavLst>
                                    </p:anim>
                                    <p:anim calcmode="lin" valueType="num">
                                      <p:cBhvr>
                                        <p:cTn id="68" dur="1000" fill="hold"/>
                                        <p:tgtEl>
                                          <p:spTgt spid="5141"/>
                                        </p:tgtEl>
                                        <p:attrNameLst>
                                          <p:attrName>ppt_h</p:attrName>
                                        </p:attrNameLst>
                                      </p:cBhvr>
                                      <p:tavLst>
                                        <p:tav tm="0">
                                          <p:val>
                                            <p:fltVal val="0"/>
                                          </p:val>
                                        </p:tav>
                                        <p:tav tm="100000">
                                          <p:val>
                                            <p:strVal val="#ppt_h"/>
                                          </p:val>
                                        </p:tav>
                                      </p:tavLst>
                                    </p:anim>
                                    <p:anim calcmode="lin" valueType="num">
                                      <p:cBhvr>
                                        <p:cTn id="69" dur="1000" fill="hold"/>
                                        <p:tgtEl>
                                          <p:spTgt spid="5141"/>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514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autoUpdateAnimBg="0"/>
      <p:bldP spid="5124" grpId="0" animBg="1" autoUpdateAnimBg="0"/>
      <p:bldP spid="5125" grpId="0" animBg="1" autoUpdateAnimBg="0"/>
      <p:bldP spid="5126" grpId="0" animBg="1" autoUpdateAnimBg="0"/>
      <p:bldP spid="5127" grpId="0" animBg="1" autoUpdateAnimBg="0"/>
      <p:bldP spid="5128" grpId="0" animBg="1" autoUpdateAnimBg="0"/>
      <p:bldP spid="5129" grpId="0" autoUpdateAnimBg="0"/>
      <p:bldP spid="5139" grpId="0" autoUpdateAnimBg="0"/>
      <p:bldP spid="5140" grpId="0" animBg="1" autoUpdateAnimBg="0"/>
      <p:bldP spid="5141"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47"/>
          <p:cNvSpPr>
            <a:spLocks noChangeArrowheads="1"/>
          </p:cNvSpPr>
          <p:nvPr/>
        </p:nvSpPr>
        <p:spPr bwMode="auto">
          <a:xfrm>
            <a:off x="107950" y="1054100"/>
            <a:ext cx="49688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五、 一元线性回归模型的拟合效果</a:t>
            </a:r>
          </a:p>
        </p:txBody>
      </p:sp>
      <p:sp>
        <p:nvSpPr>
          <p:cNvPr id="31748" name="Rectangle 4"/>
          <p:cNvSpPr>
            <a:spLocks noChangeArrowheads="1"/>
          </p:cNvSpPr>
          <p:nvPr/>
        </p:nvSpPr>
        <p:spPr bwMode="auto">
          <a:xfrm>
            <a:off x="6156325" y="1412875"/>
            <a:ext cx="2447925" cy="863600"/>
          </a:xfrm>
          <a:prstGeom prst="rect">
            <a:avLst/>
          </a:prstGeom>
          <a:solidFill>
            <a:srgbClr val="99FF33"/>
          </a:solidFill>
          <a:ln w="9525">
            <a:noFill/>
            <a:miter lim="800000"/>
            <a:headEnd/>
            <a:tailEnd/>
          </a:ln>
        </p:spPr>
        <p:txBody>
          <a:bodyPr anchor="ctr"/>
          <a:lstStyle/>
          <a:p>
            <a:pPr algn="ctr" eaLnBrk="0" hangingPunct="0"/>
            <a:r>
              <a:rPr lang="zh-CN" sz="2400" b="0">
                <a:solidFill>
                  <a:srgbClr val="CC3300"/>
                </a:solidFill>
                <a:latin typeface="Arial" pitchFamily="34" charset="0"/>
              </a:rPr>
              <a:t>（一） 估计标准误差</a:t>
            </a:r>
          </a:p>
        </p:txBody>
      </p:sp>
      <p:grpSp>
        <p:nvGrpSpPr>
          <p:cNvPr id="2" name="Group 5"/>
          <p:cNvGrpSpPr>
            <a:grpSpLocks/>
          </p:cNvGrpSpPr>
          <p:nvPr/>
        </p:nvGrpSpPr>
        <p:grpSpPr bwMode="auto">
          <a:xfrm>
            <a:off x="107950" y="2133600"/>
            <a:ext cx="7416800" cy="3457575"/>
            <a:chOff x="0" y="0"/>
            <a:chExt cx="13547" cy="6792"/>
          </a:xfrm>
        </p:grpSpPr>
        <p:grpSp>
          <p:nvGrpSpPr>
            <p:cNvPr id="29703" name="Group 6"/>
            <p:cNvGrpSpPr>
              <a:grpSpLocks/>
            </p:cNvGrpSpPr>
            <p:nvPr/>
          </p:nvGrpSpPr>
          <p:grpSpPr bwMode="auto">
            <a:xfrm>
              <a:off x="0" y="0"/>
              <a:ext cx="12373" cy="6428"/>
              <a:chOff x="0" y="0"/>
              <a:chExt cx="2912" cy="963"/>
            </a:xfrm>
          </p:grpSpPr>
          <p:sp>
            <p:nvSpPr>
              <p:cNvPr id="29706" name="Freeform 20"/>
              <p:cNvSpPr>
                <a:spLocks/>
              </p:cNvSpPr>
              <p:nvPr/>
            </p:nvSpPr>
            <p:spPr bwMode="auto">
              <a:xfrm>
                <a:off x="290" y="0"/>
                <a:ext cx="2242" cy="346"/>
              </a:xfrm>
              <a:custGeom>
                <a:avLst/>
                <a:gdLst>
                  <a:gd name="T0" fmla="*/ 0 w 2208"/>
                  <a:gd name="T1" fmla="*/ 298 h 303"/>
                  <a:gd name="T2" fmla="*/ 1979 w 2208"/>
                  <a:gd name="T3" fmla="*/ 302 h 303"/>
                  <a:gd name="T4" fmla="*/ 2207 w 2208"/>
                  <a:gd name="T5" fmla="*/ 0 h 303"/>
                  <a:gd name="T6" fmla="*/ 690 w 2208"/>
                  <a:gd name="T7" fmla="*/ 28 h 303"/>
                  <a:gd name="T8" fmla="*/ 0 w 2208"/>
                  <a:gd name="T9" fmla="*/ 298 h 303"/>
                  <a:gd name="T10" fmla="*/ 0 60000 65536"/>
                  <a:gd name="T11" fmla="*/ 0 60000 65536"/>
                  <a:gd name="T12" fmla="*/ 0 60000 65536"/>
                  <a:gd name="T13" fmla="*/ 0 60000 65536"/>
                  <a:gd name="T14" fmla="*/ 0 60000 65536"/>
                  <a:gd name="T15" fmla="*/ 0 w 2208"/>
                  <a:gd name="T16" fmla="*/ 0 h 303"/>
                  <a:gd name="T17" fmla="*/ 2208 w 2208"/>
                  <a:gd name="T18" fmla="*/ 303 h 303"/>
                </a:gdLst>
                <a:ahLst/>
                <a:cxnLst>
                  <a:cxn ang="T10">
                    <a:pos x="T0" y="T1"/>
                  </a:cxn>
                  <a:cxn ang="T11">
                    <a:pos x="T2" y="T3"/>
                  </a:cxn>
                  <a:cxn ang="T12">
                    <a:pos x="T4" y="T5"/>
                  </a:cxn>
                  <a:cxn ang="T13">
                    <a:pos x="T6" y="T7"/>
                  </a:cxn>
                  <a:cxn ang="T14">
                    <a:pos x="T8" y="T9"/>
                  </a:cxn>
                </a:cxnLst>
                <a:rect l="T15" t="T16" r="T17" b="T18"/>
                <a:pathLst>
                  <a:path w="2208" h="303">
                    <a:moveTo>
                      <a:pt x="0" y="298"/>
                    </a:moveTo>
                    <a:lnTo>
                      <a:pt x="1979" y="302"/>
                    </a:lnTo>
                    <a:lnTo>
                      <a:pt x="2207" y="0"/>
                    </a:lnTo>
                    <a:lnTo>
                      <a:pt x="690" y="28"/>
                    </a:lnTo>
                    <a:lnTo>
                      <a:pt x="0" y="298"/>
                    </a:lnTo>
                  </a:path>
                </a:pathLst>
              </a:custGeom>
              <a:gradFill rotWithShape="1">
                <a:gsLst>
                  <a:gs pos="0">
                    <a:srgbClr val="385500"/>
                  </a:gs>
                  <a:gs pos="50000">
                    <a:srgbClr val="558000"/>
                  </a:gs>
                  <a:gs pos="100000">
                    <a:srgbClr val="385500"/>
                  </a:gs>
                </a:gsLst>
                <a:lin ang="18900000" scaled="1"/>
              </a:gradFill>
              <a:ln w="9525">
                <a:noFill/>
                <a:round/>
                <a:headEnd/>
                <a:tailEnd/>
              </a:ln>
            </p:spPr>
            <p:txBody>
              <a:bodyPr/>
              <a:lstStyle/>
              <a:p>
                <a:endParaRPr lang="zh-CN" altLang="en-US"/>
              </a:p>
            </p:txBody>
          </p:sp>
          <p:sp>
            <p:nvSpPr>
              <p:cNvPr id="29707" name="Freeform 21"/>
              <p:cNvSpPr>
                <a:spLocks/>
              </p:cNvSpPr>
              <p:nvPr/>
            </p:nvSpPr>
            <p:spPr bwMode="auto">
              <a:xfrm>
                <a:off x="0" y="343"/>
                <a:ext cx="2597" cy="617"/>
              </a:xfrm>
              <a:custGeom>
                <a:avLst/>
                <a:gdLst>
                  <a:gd name="T0" fmla="*/ 0 w 2557"/>
                  <a:gd name="T1" fmla="*/ 537 h 538"/>
                  <a:gd name="T2" fmla="*/ 2556 w 2557"/>
                  <a:gd name="T3" fmla="*/ 536 h 538"/>
                  <a:gd name="T4" fmla="*/ 2262 w 2557"/>
                  <a:gd name="T5" fmla="*/ 1 h 538"/>
                  <a:gd name="T6" fmla="*/ 288 w 2557"/>
                  <a:gd name="T7" fmla="*/ 0 h 538"/>
                  <a:gd name="T8" fmla="*/ 0 w 2557"/>
                  <a:gd name="T9" fmla="*/ 537 h 538"/>
                  <a:gd name="T10" fmla="*/ 0 60000 65536"/>
                  <a:gd name="T11" fmla="*/ 0 60000 65536"/>
                  <a:gd name="T12" fmla="*/ 0 60000 65536"/>
                  <a:gd name="T13" fmla="*/ 0 60000 65536"/>
                  <a:gd name="T14" fmla="*/ 0 60000 65536"/>
                  <a:gd name="T15" fmla="*/ 0 w 2557"/>
                  <a:gd name="T16" fmla="*/ 0 h 538"/>
                  <a:gd name="T17" fmla="*/ 2557 w 2557"/>
                  <a:gd name="T18" fmla="*/ 538 h 538"/>
                </a:gdLst>
                <a:ahLst/>
                <a:cxnLst>
                  <a:cxn ang="T10">
                    <a:pos x="T0" y="T1"/>
                  </a:cxn>
                  <a:cxn ang="T11">
                    <a:pos x="T2" y="T3"/>
                  </a:cxn>
                  <a:cxn ang="T12">
                    <a:pos x="T4" y="T5"/>
                  </a:cxn>
                  <a:cxn ang="T13">
                    <a:pos x="T6" y="T7"/>
                  </a:cxn>
                  <a:cxn ang="T14">
                    <a:pos x="T8" y="T9"/>
                  </a:cxn>
                </a:cxnLst>
                <a:rect l="T15" t="T16" r="T17" b="T18"/>
                <a:pathLst>
                  <a:path w="2557" h="538">
                    <a:moveTo>
                      <a:pt x="0" y="537"/>
                    </a:moveTo>
                    <a:lnTo>
                      <a:pt x="2556" y="536"/>
                    </a:lnTo>
                    <a:lnTo>
                      <a:pt x="2262" y="1"/>
                    </a:lnTo>
                    <a:lnTo>
                      <a:pt x="288" y="0"/>
                    </a:lnTo>
                    <a:lnTo>
                      <a:pt x="0" y="537"/>
                    </a:lnTo>
                  </a:path>
                </a:pathLst>
              </a:custGeom>
              <a:gradFill rotWithShape="1">
                <a:gsLst>
                  <a:gs pos="0">
                    <a:srgbClr val="669900"/>
                  </a:gs>
                  <a:gs pos="100000">
                    <a:srgbClr val="2F4700"/>
                  </a:gs>
                </a:gsLst>
                <a:lin ang="18900000" scaled="1"/>
              </a:gradFill>
              <a:ln w="9525">
                <a:noFill/>
                <a:round/>
                <a:headEnd/>
                <a:tailEnd/>
              </a:ln>
            </p:spPr>
            <p:txBody>
              <a:bodyPr/>
              <a:lstStyle/>
              <a:p>
                <a:endParaRPr lang="zh-CN" altLang="en-US"/>
              </a:p>
            </p:txBody>
          </p:sp>
          <p:sp>
            <p:nvSpPr>
              <p:cNvPr id="29708" name="Freeform 22"/>
              <p:cNvSpPr>
                <a:spLocks/>
              </p:cNvSpPr>
              <p:nvPr/>
            </p:nvSpPr>
            <p:spPr bwMode="auto">
              <a:xfrm>
                <a:off x="2291" y="6"/>
                <a:ext cx="621" cy="957"/>
              </a:xfrm>
              <a:custGeom>
                <a:avLst/>
                <a:gdLst>
                  <a:gd name="T0" fmla="*/ 302 w 612"/>
                  <a:gd name="T1" fmla="*/ 835 h 836"/>
                  <a:gd name="T2" fmla="*/ 611 w 612"/>
                  <a:gd name="T3" fmla="*/ 476 h 836"/>
                  <a:gd name="T4" fmla="*/ 226 w 612"/>
                  <a:gd name="T5" fmla="*/ 0 h 836"/>
                  <a:gd name="T6" fmla="*/ 0 w 612"/>
                  <a:gd name="T7" fmla="*/ 302 h 836"/>
                  <a:gd name="T8" fmla="*/ 302 w 612"/>
                  <a:gd name="T9" fmla="*/ 835 h 836"/>
                  <a:gd name="T10" fmla="*/ 0 60000 65536"/>
                  <a:gd name="T11" fmla="*/ 0 60000 65536"/>
                  <a:gd name="T12" fmla="*/ 0 60000 65536"/>
                  <a:gd name="T13" fmla="*/ 0 60000 65536"/>
                  <a:gd name="T14" fmla="*/ 0 60000 65536"/>
                  <a:gd name="T15" fmla="*/ 0 w 612"/>
                  <a:gd name="T16" fmla="*/ 0 h 836"/>
                  <a:gd name="T17" fmla="*/ 612 w 612"/>
                  <a:gd name="T18" fmla="*/ 836 h 836"/>
                </a:gdLst>
                <a:ahLst/>
                <a:cxnLst>
                  <a:cxn ang="T10">
                    <a:pos x="T0" y="T1"/>
                  </a:cxn>
                  <a:cxn ang="T11">
                    <a:pos x="T2" y="T3"/>
                  </a:cxn>
                  <a:cxn ang="T12">
                    <a:pos x="T4" y="T5"/>
                  </a:cxn>
                  <a:cxn ang="T13">
                    <a:pos x="T6" y="T7"/>
                  </a:cxn>
                  <a:cxn ang="T14">
                    <a:pos x="T8" y="T9"/>
                  </a:cxn>
                </a:cxnLst>
                <a:rect l="T15" t="T16" r="T17" b="T18"/>
                <a:pathLst>
                  <a:path w="612" h="836">
                    <a:moveTo>
                      <a:pt x="302" y="835"/>
                    </a:moveTo>
                    <a:lnTo>
                      <a:pt x="611" y="476"/>
                    </a:lnTo>
                    <a:lnTo>
                      <a:pt x="226" y="0"/>
                    </a:lnTo>
                    <a:lnTo>
                      <a:pt x="0" y="302"/>
                    </a:lnTo>
                    <a:lnTo>
                      <a:pt x="302" y="835"/>
                    </a:lnTo>
                  </a:path>
                </a:pathLst>
              </a:custGeom>
              <a:solidFill>
                <a:srgbClr val="99CC00"/>
              </a:solidFill>
              <a:ln w="9525">
                <a:noFill/>
                <a:round/>
                <a:headEnd/>
                <a:tailEnd/>
              </a:ln>
            </p:spPr>
            <p:txBody>
              <a:bodyPr/>
              <a:lstStyle/>
              <a:p>
                <a:endParaRPr lang="zh-CN" altLang="en-US"/>
              </a:p>
            </p:txBody>
          </p:sp>
        </p:grpSp>
        <p:sp>
          <p:nvSpPr>
            <p:cNvPr id="29704" name="Text Box 10"/>
            <p:cNvSpPr txBox="1">
              <a:spLocks noChangeArrowheads="1"/>
            </p:cNvSpPr>
            <p:nvPr/>
          </p:nvSpPr>
          <p:spPr bwMode="auto">
            <a:xfrm>
              <a:off x="455" y="2508"/>
              <a:ext cx="9979" cy="3840"/>
            </a:xfrm>
            <a:prstGeom prst="rect">
              <a:avLst/>
            </a:prstGeom>
            <a:noFill/>
            <a:ln w="9525">
              <a:noFill/>
              <a:miter lim="800000"/>
              <a:headEnd/>
              <a:tailEnd/>
            </a:ln>
          </p:spPr>
          <p:txBody>
            <a:bodyPr>
              <a:spAutoFit/>
            </a:bodyPr>
            <a:lstStyle/>
            <a:p>
              <a:pPr eaLnBrk="0" hangingPunct="0">
                <a:lnSpc>
                  <a:spcPct val="130000"/>
                </a:lnSpc>
              </a:pPr>
              <a:r>
                <a:rPr lang="zh-CN" altLang="en-US">
                  <a:solidFill>
                    <a:schemeClr val="bg1"/>
                  </a:solidFill>
                </a:rPr>
                <a:t>       估计标准误差的计算原理与标准差基本相同，</a:t>
              </a:r>
            </a:p>
            <a:p>
              <a:pPr eaLnBrk="0" hangingPunct="0">
                <a:lnSpc>
                  <a:spcPct val="130000"/>
                </a:lnSpc>
              </a:pPr>
              <a:r>
                <a:rPr lang="zh-CN" altLang="en-US" sz="1800">
                  <a:solidFill>
                    <a:schemeClr val="bg1"/>
                  </a:solidFill>
                </a:rPr>
                <a:t>  它 是因变量实际值与理论值离差的平均数，其</a:t>
              </a:r>
            </a:p>
            <a:p>
              <a:pPr eaLnBrk="0" hangingPunct="0">
                <a:lnSpc>
                  <a:spcPct val="130000"/>
                </a:lnSpc>
              </a:pPr>
              <a:r>
                <a:rPr lang="zh-CN" altLang="en-US" sz="1800">
                  <a:solidFill>
                    <a:schemeClr val="bg1"/>
                  </a:solidFill>
                </a:rPr>
                <a:t>   定义公式如下：</a:t>
              </a:r>
            </a:p>
          </p:txBody>
        </p:sp>
        <p:pic>
          <p:nvPicPr>
            <p:cNvPr id="29705" name="图片 4" descr="http://ui.okbase.net/ui/life/2009/05/826.png"/>
            <p:cNvPicPr>
              <a:picLocks noChangeAspect="1" noChangeArrowheads="1"/>
            </p:cNvPicPr>
            <p:nvPr/>
          </p:nvPicPr>
          <p:blipFill>
            <a:blip r:embed="rId2" cstate="print"/>
            <a:srcRect/>
            <a:stretch>
              <a:fillRect/>
            </a:stretch>
          </p:blipFill>
          <p:spPr bwMode="auto">
            <a:xfrm>
              <a:off x="8845" y="2268"/>
              <a:ext cx="4703" cy="4525"/>
            </a:xfrm>
            <a:prstGeom prst="rect">
              <a:avLst/>
            </a:prstGeom>
            <a:noFill/>
            <a:ln w="9525">
              <a:noFill/>
              <a:miter lim="800000"/>
              <a:headEnd/>
              <a:tailEnd/>
            </a:ln>
          </p:spPr>
        </p:pic>
      </p:grpSp>
      <p:pic>
        <p:nvPicPr>
          <p:cNvPr id="29701" name="Picture 13" descr="C:\Users\Administrator\AppData\Roaming\Tencent\Users\12831069\QQ\WinTemp\RichOle\GGKI~T@2U0A~V7WZD}_[XGF.png"/>
          <p:cNvPicPr>
            <a:picLocks noChangeAspect="1" noChangeArrowheads="1"/>
          </p:cNvPicPr>
          <p:nvPr/>
        </p:nvPicPr>
        <p:blipFill>
          <a:blip r:embed="rId3" cstate="print"/>
          <a:srcRect/>
          <a:stretch>
            <a:fillRect/>
          </a:stretch>
        </p:blipFill>
        <p:spPr bwMode="auto">
          <a:xfrm>
            <a:off x="2484438" y="4581525"/>
            <a:ext cx="1809750" cy="838200"/>
          </a:xfrm>
          <a:prstGeom prst="rect">
            <a:avLst/>
          </a:prstGeom>
          <a:noFill/>
          <a:ln w="9525">
            <a:noFill/>
            <a:miter lim="800000"/>
            <a:headEnd/>
            <a:tailEnd/>
          </a:ln>
        </p:spPr>
      </p:pic>
      <p:sp>
        <p:nvSpPr>
          <p:cNvPr id="29702" name="Text Box 3" descr="金融10"/>
          <p:cNvSpPr txBox="1">
            <a:spLocks noChangeArrowheads="1"/>
          </p:cNvSpPr>
          <p:nvPr/>
        </p:nvSpPr>
        <p:spPr bwMode="auto">
          <a:xfrm>
            <a:off x="2484438" y="188913"/>
            <a:ext cx="5688012"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回归分析</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17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47"/>
          <p:cNvSpPr>
            <a:spLocks noChangeArrowheads="1"/>
          </p:cNvSpPr>
          <p:nvPr/>
        </p:nvSpPr>
        <p:spPr bwMode="auto">
          <a:xfrm>
            <a:off x="107950" y="1054100"/>
            <a:ext cx="49688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五、 一元线性回归模型的拟合效果</a:t>
            </a:r>
          </a:p>
        </p:txBody>
      </p:sp>
      <p:sp>
        <p:nvSpPr>
          <p:cNvPr id="32772" name="Rectangle 4"/>
          <p:cNvSpPr>
            <a:spLocks noChangeArrowheads="1"/>
          </p:cNvSpPr>
          <p:nvPr/>
        </p:nvSpPr>
        <p:spPr bwMode="auto">
          <a:xfrm>
            <a:off x="6156325" y="1412875"/>
            <a:ext cx="2447925" cy="863600"/>
          </a:xfrm>
          <a:prstGeom prst="rect">
            <a:avLst/>
          </a:prstGeom>
          <a:solidFill>
            <a:srgbClr val="99FF33"/>
          </a:solidFill>
          <a:ln w="9525">
            <a:noFill/>
            <a:miter lim="800000"/>
            <a:headEnd/>
            <a:tailEnd/>
          </a:ln>
        </p:spPr>
        <p:txBody>
          <a:bodyPr anchor="ctr"/>
          <a:lstStyle/>
          <a:p>
            <a:pPr algn="ctr" eaLnBrk="0" hangingPunct="0"/>
            <a:r>
              <a:rPr lang="zh-CN" sz="2400" b="0">
                <a:solidFill>
                  <a:srgbClr val="CC3300"/>
                </a:solidFill>
                <a:latin typeface="Arial" pitchFamily="34" charset="0"/>
              </a:rPr>
              <a:t>（二） 判定系数</a:t>
            </a:r>
          </a:p>
        </p:txBody>
      </p:sp>
      <p:sp>
        <p:nvSpPr>
          <p:cNvPr id="32773" name="Rectangle 5"/>
          <p:cNvSpPr>
            <a:spLocks noChangeArrowheads="1"/>
          </p:cNvSpPr>
          <p:nvPr/>
        </p:nvSpPr>
        <p:spPr bwMode="auto">
          <a:xfrm>
            <a:off x="1187450" y="3068638"/>
            <a:ext cx="6553200" cy="2724150"/>
          </a:xfrm>
          <a:prstGeom prst="rect">
            <a:avLst/>
          </a:prstGeom>
          <a:solidFill>
            <a:srgbClr val="33CC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33CCFF"/>
            </a:extrusionClr>
          </a:sp3d>
        </p:spPr>
        <p:txBody>
          <a:bodyPr>
            <a:spAutoFit/>
            <a:flatTx/>
          </a:bodyPr>
          <a:lstStyle/>
          <a:p>
            <a:pPr eaLnBrk="0" hangingPunct="0">
              <a:lnSpc>
                <a:spcPct val="120000"/>
              </a:lnSpc>
            </a:pPr>
            <a:r>
              <a:rPr lang="zh-CN" altLang="en-US" sz="2400">
                <a:solidFill>
                  <a:schemeClr val="bg1"/>
                </a:solidFill>
                <a:latin typeface="Arial" pitchFamily="34" charset="0"/>
                <a:ea typeface="宋体" pitchFamily="2" charset="-122"/>
              </a:rPr>
              <a:t>x与y的相关关系密切程度主要依据回归平方和与总误差平方和的比值来决定，该比值就是回归分析中的判定系数，用     来表示</a:t>
            </a:r>
          </a:p>
          <a:p>
            <a:pPr eaLnBrk="0" hangingPunct="0">
              <a:lnSpc>
                <a:spcPct val="120000"/>
              </a:lnSpc>
            </a:pPr>
            <a:endParaRPr lang="zh-CN" altLang="en-US" sz="2400">
              <a:solidFill>
                <a:schemeClr val="bg1"/>
              </a:solidFill>
              <a:latin typeface="Arial" pitchFamily="34" charset="0"/>
              <a:ea typeface="宋体" pitchFamily="2" charset="-122"/>
            </a:endParaRPr>
          </a:p>
          <a:p>
            <a:pPr eaLnBrk="0" hangingPunct="0">
              <a:lnSpc>
                <a:spcPct val="120000"/>
              </a:lnSpc>
            </a:pPr>
            <a:endParaRPr lang="zh-CN" altLang="en-US" sz="2400">
              <a:solidFill>
                <a:schemeClr val="bg1"/>
              </a:solidFill>
              <a:latin typeface="Arial" pitchFamily="34" charset="0"/>
              <a:ea typeface="宋体" pitchFamily="2" charset="-122"/>
            </a:endParaRPr>
          </a:p>
          <a:p>
            <a:pPr eaLnBrk="0" hangingPunct="0">
              <a:lnSpc>
                <a:spcPct val="120000"/>
              </a:lnSpc>
            </a:pPr>
            <a:endParaRPr lang="zh-CN" altLang="en-US" sz="2400">
              <a:solidFill>
                <a:schemeClr val="bg1"/>
              </a:solidFill>
              <a:latin typeface="Arial" pitchFamily="34" charset="0"/>
              <a:ea typeface="宋体" pitchFamily="2" charset="-122"/>
            </a:endParaRPr>
          </a:p>
        </p:txBody>
      </p:sp>
      <p:graphicFrame>
        <p:nvGraphicFramePr>
          <p:cNvPr id="4098" name="Object 2"/>
          <p:cNvGraphicFramePr>
            <a:graphicFrameLocks noChangeAspect="1"/>
          </p:cNvGraphicFramePr>
          <p:nvPr/>
        </p:nvGraphicFramePr>
        <p:xfrm>
          <a:off x="4716463" y="4005263"/>
          <a:ext cx="381000" cy="439737"/>
        </p:xfrm>
        <a:graphic>
          <a:graphicData uri="http://schemas.openxmlformats.org/presentationml/2006/ole">
            <mc:AlternateContent xmlns:mc="http://schemas.openxmlformats.org/markup-compatibility/2006">
              <mc:Choice xmlns:v="urn:schemas-microsoft-com:vml" Requires="v">
                <p:oleObj spid="_x0000_s4100" r:id="rId3" imgW="165457" imgH="191057" progId="Equation.3">
                  <p:embed/>
                </p:oleObj>
              </mc:Choice>
              <mc:Fallback>
                <p:oleObj r:id="rId3" imgW="165457" imgH="191057"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4005263"/>
                        <a:ext cx="381000" cy="439737"/>
                      </a:xfrm>
                      <a:prstGeom prst="rect">
                        <a:avLst/>
                      </a:prstGeom>
                      <a:solidFill>
                        <a:schemeClr val="bg1"/>
                      </a:solidFill>
                    </p:spPr>
                  </p:pic>
                </p:oleObj>
              </mc:Fallback>
            </mc:AlternateContent>
          </a:graphicData>
        </a:graphic>
      </p:graphicFrame>
      <p:pic>
        <p:nvPicPr>
          <p:cNvPr id="4102" name="Picture 8" descr="C:\Users\Administrator\AppData\Roaming\Tencent\Users\12831069\QQ\WinTemp\RichOle\EM7JK2~%IEOZ2`I]1E283@C.png"/>
          <p:cNvPicPr>
            <a:picLocks noChangeAspect="1" noChangeArrowheads="1"/>
          </p:cNvPicPr>
          <p:nvPr/>
        </p:nvPicPr>
        <p:blipFill>
          <a:blip r:embed="rId5" cstate="print"/>
          <a:srcRect/>
          <a:stretch>
            <a:fillRect/>
          </a:stretch>
        </p:blipFill>
        <p:spPr bwMode="auto">
          <a:xfrm>
            <a:off x="2843213" y="4652963"/>
            <a:ext cx="2143125" cy="914400"/>
          </a:xfrm>
          <a:prstGeom prst="rect">
            <a:avLst/>
          </a:prstGeom>
          <a:noFill/>
          <a:ln w="9525">
            <a:noFill/>
            <a:miter lim="800000"/>
            <a:headEnd/>
            <a:tailEnd/>
          </a:ln>
        </p:spPr>
      </p:pic>
      <p:sp>
        <p:nvSpPr>
          <p:cNvPr id="4103" name="Text Box 3" descr="金融10"/>
          <p:cNvSpPr txBox="1">
            <a:spLocks noChangeArrowheads="1"/>
          </p:cNvSpPr>
          <p:nvPr/>
        </p:nvSpPr>
        <p:spPr bwMode="auto">
          <a:xfrm>
            <a:off x="2484438" y="188913"/>
            <a:ext cx="5688012"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回归分析</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27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32773"/>
                                        </p:tgtEl>
                                        <p:attrNameLst>
                                          <p:attrName>style.visibility</p:attrName>
                                        </p:attrNameLst>
                                      </p:cBhvr>
                                      <p:to>
                                        <p:strVal val="visible"/>
                                      </p:to>
                                    </p:set>
                                    <p:animEffect transition="in" filter="blinds(horizontal)">
                                      <p:cBhvr>
                                        <p:cTn id="11" dur="5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animBg="1" autoUpdateAnimBg="0"/>
      <p:bldP spid="32773"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47"/>
          <p:cNvSpPr>
            <a:spLocks noChangeArrowheads="1"/>
          </p:cNvSpPr>
          <p:nvPr/>
        </p:nvSpPr>
        <p:spPr bwMode="auto">
          <a:xfrm>
            <a:off x="107950" y="1054100"/>
            <a:ext cx="49688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五、 一元线性回归模型的拟合效果</a:t>
            </a:r>
          </a:p>
        </p:txBody>
      </p:sp>
      <p:sp>
        <p:nvSpPr>
          <p:cNvPr id="33796" name="Rectangle 4"/>
          <p:cNvSpPr>
            <a:spLocks noChangeArrowheads="1"/>
          </p:cNvSpPr>
          <p:nvPr/>
        </p:nvSpPr>
        <p:spPr bwMode="auto">
          <a:xfrm>
            <a:off x="5219700" y="1557338"/>
            <a:ext cx="3673475" cy="863600"/>
          </a:xfrm>
          <a:prstGeom prst="rect">
            <a:avLst/>
          </a:prstGeom>
          <a:solidFill>
            <a:srgbClr val="99FF33"/>
          </a:solidFill>
          <a:ln w="9525">
            <a:noFill/>
            <a:miter lim="800000"/>
            <a:headEnd/>
            <a:tailEnd/>
          </a:ln>
        </p:spPr>
        <p:txBody>
          <a:bodyPr anchor="ctr"/>
          <a:lstStyle/>
          <a:p>
            <a:pPr algn="ctr" eaLnBrk="0" hangingPunct="0"/>
            <a:r>
              <a:rPr lang="zh-CN" sz="2400" b="0">
                <a:solidFill>
                  <a:srgbClr val="CC3300"/>
                </a:solidFill>
                <a:latin typeface="Arial" pitchFamily="34" charset="0"/>
              </a:rPr>
              <a:t>（三） 估计标准误差与判定系数和相关系数的关系</a:t>
            </a:r>
          </a:p>
        </p:txBody>
      </p:sp>
      <p:sp>
        <p:nvSpPr>
          <p:cNvPr id="30724" name="Rectangle 5"/>
          <p:cNvSpPr>
            <a:spLocks noChangeArrowheads="1"/>
          </p:cNvSpPr>
          <p:nvPr/>
        </p:nvSpPr>
        <p:spPr bwMode="auto">
          <a:xfrm>
            <a:off x="250825" y="2565400"/>
            <a:ext cx="8496300" cy="2530475"/>
          </a:xfrm>
          <a:prstGeom prst="rect">
            <a:avLst/>
          </a:prstGeom>
          <a:solidFill>
            <a:srgbClr val="FFCCFF"/>
          </a:solidFill>
          <a:ln w="9525">
            <a:noFill/>
            <a:miter lim="800000"/>
            <a:headEnd/>
            <a:tailEnd/>
          </a:ln>
        </p:spPr>
        <p:txBody>
          <a:bodyPr>
            <a:spAutoFit/>
          </a:bodyPr>
          <a:lstStyle/>
          <a:p>
            <a:pPr eaLnBrk="0" hangingPunct="0"/>
            <a:r>
              <a:rPr lang="zh-CN" altLang="en-US" b="0">
                <a:solidFill>
                  <a:schemeClr val="tx1"/>
                </a:solidFill>
                <a:latin typeface="Arial" pitchFamily="34" charset="0"/>
              </a:rPr>
              <a:t>        估计标准误差与判定系数和相关系数之间存在密不可分的关系，表现在数量上，三者可以相互推算。当样本容量n充分大时，三者之间的近似关系如下：</a:t>
            </a:r>
          </a:p>
          <a:p>
            <a:pPr eaLnBrk="0" hangingPunct="0"/>
            <a:endParaRPr lang="zh-CN" altLang="en-US" b="0">
              <a:solidFill>
                <a:schemeClr val="accent2"/>
              </a:solidFill>
              <a:latin typeface="Arial" pitchFamily="34" charset="0"/>
            </a:endParaRPr>
          </a:p>
          <a:p>
            <a:pPr eaLnBrk="0" hangingPunct="0"/>
            <a:endParaRPr lang="zh-CN" altLang="en-US" b="0">
              <a:solidFill>
                <a:schemeClr val="accent2"/>
              </a:solidFill>
              <a:latin typeface="Arial" pitchFamily="34" charset="0"/>
            </a:endParaRPr>
          </a:p>
          <a:p>
            <a:pPr eaLnBrk="0" hangingPunct="0"/>
            <a:endParaRPr lang="zh-CN" altLang="en-US" b="0">
              <a:solidFill>
                <a:schemeClr val="accent2"/>
              </a:solidFill>
              <a:latin typeface="Arial" pitchFamily="34" charset="0"/>
            </a:endParaRPr>
          </a:p>
          <a:p>
            <a:pPr eaLnBrk="0" hangingPunct="0"/>
            <a:endParaRPr lang="zh-CN" altLang="en-US" b="0">
              <a:solidFill>
                <a:schemeClr val="accent2"/>
              </a:solidFill>
              <a:latin typeface="Arial" pitchFamily="34" charset="0"/>
            </a:endParaRPr>
          </a:p>
          <a:p>
            <a:pPr eaLnBrk="0" hangingPunct="0"/>
            <a:endParaRPr lang="zh-CN" altLang="en-US" b="0">
              <a:solidFill>
                <a:schemeClr val="accent2"/>
              </a:solidFill>
              <a:latin typeface="Arial" pitchFamily="34" charset="0"/>
            </a:endParaRPr>
          </a:p>
        </p:txBody>
      </p:sp>
      <p:pic>
        <p:nvPicPr>
          <p:cNvPr id="30725" name="Picture 7" descr="C:\Users\Administrator\AppData\Roaming\Tencent\Users\12831069\QQ\WinTemp\RichOle\MP]T}OZ`(2C2_Y4Z7{8A9Z8.png"/>
          <p:cNvPicPr>
            <a:picLocks noChangeAspect="1" noChangeArrowheads="1"/>
          </p:cNvPicPr>
          <p:nvPr/>
        </p:nvPicPr>
        <p:blipFill>
          <a:blip r:embed="rId2" cstate="print"/>
          <a:srcRect/>
          <a:stretch>
            <a:fillRect/>
          </a:stretch>
        </p:blipFill>
        <p:spPr bwMode="auto">
          <a:xfrm>
            <a:off x="3059113" y="3500438"/>
            <a:ext cx="1754187" cy="1368425"/>
          </a:xfrm>
          <a:prstGeom prst="rect">
            <a:avLst/>
          </a:prstGeom>
          <a:noFill/>
          <a:ln w="9525">
            <a:noFill/>
            <a:miter lim="800000"/>
            <a:headEnd/>
            <a:tailEnd/>
          </a:ln>
        </p:spPr>
      </p:pic>
      <p:sp>
        <p:nvSpPr>
          <p:cNvPr id="30726" name="Text Box 3" descr="金融10"/>
          <p:cNvSpPr txBox="1">
            <a:spLocks noChangeArrowheads="1"/>
          </p:cNvSpPr>
          <p:nvPr/>
        </p:nvSpPr>
        <p:spPr bwMode="auto">
          <a:xfrm>
            <a:off x="2484438" y="188913"/>
            <a:ext cx="5688012"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任务三   回归分析</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37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p:cNvSpPr>
            <a:spLocks/>
          </p:cNvSpPr>
          <p:nvPr/>
        </p:nvSpPr>
        <p:spPr bwMode="auto">
          <a:xfrm>
            <a:off x="1143000" y="1981200"/>
            <a:ext cx="3833813" cy="3833813"/>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p>
        </p:txBody>
      </p:sp>
      <p:sp>
        <p:nvSpPr>
          <p:cNvPr id="6147"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6148" name="AutoShape 5"/>
          <p:cNvSpPr>
            <a:spLocks noChangeArrowheads="1"/>
          </p:cNvSpPr>
          <p:nvPr/>
        </p:nvSpPr>
        <p:spPr bwMode="auto">
          <a:xfrm>
            <a:off x="4211638" y="2708275"/>
            <a:ext cx="4464050" cy="865188"/>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pPr algn="ctr" eaLnBrk="0" hangingPunct="0"/>
            <a:r>
              <a:rPr lang="zh-CN" altLang="en-US" sz="1600" b="0" dirty="0"/>
              <a:t>能够在统计实践中正确运用相关与回归分析法</a:t>
            </a:r>
          </a:p>
          <a:p>
            <a:pPr algn="ctr" eaLnBrk="0" hangingPunct="0"/>
            <a:r>
              <a:rPr lang="zh-CN" altLang="en-US" sz="1600" b="0" dirty="0"/>
              <a:t>对经济现象间的关系进行分</a:t>
            </a:r>
            <a:r>
              <a:rPr lang="zh-CN" altLang="en-US" sz="1600" b="0" dirty="0" smtClean="0"/>
              <a:t>析；</a:t>
            </a:r>
            <a:endParaRPr lang="zh-CN" altLang="en-US" sz="1600" b="0" dirty="0"/>
          </a:p>
        </p:txBody>
      </p:sp>
      <p:sp>
        <p:nvSpPr>
          <p:cNvPr id="6149" name="AutoShape 6"/>
          <p:cNvSpPr>
            <a:spLocks noChangeArrowheads="1"/>
          </p:cNvSpPr>
          <p:nvPr/>
        </p:nvSpPr>
        <p:spPr bwMode="auto">
          <a:xfrm>
            <a:off x="4140200" y="3789363"/>
            <a:ext cx="4684713" cy="863600"/>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eaLnBrk="0" hangingPunct="0"/>
            <a:r>
              <a:rPr lang="zh-CN" altLang="en-US" sz="1600" b="0"/>
              <a:t>锻炼运用</a:t>
            </a:r>
            <a:r>
              <a:rPr lang="en-US" altLang="zh-CN" sz="1600" b="0"/>
              <a:t>Excel</a:t>
            </a:r>
            <a:r>
              <a:rPr lang="zh-CN" altLang="en-US" sz="1600" b="0"/>
              <a:t>计算相关系数、</a:t>
            </a:r>
          </a:p>
          <a:p>
            <a:pPr algn="ctr" eaLnBrk="0" hangingPunct="0"/>
            <a:r>
              <a:rPr lang="zh-CN" altLang="en-US" sz="1600" b="0"/>
              <a:t>建立一元线性回归方程。</a:t>
            </a:r>
          </a:p>
        </p:txBody>
      </p:sp>
      <p:sp>
        <p:nvSpPr>
          <p:cNvPr id="6150" name="Text Box 9"/>
          <p:cNvSpPr txBox="1">
            <a:spLocks noChangeArrowheads="1"/>
          </p:cNvSpPr>
          <p:nvPr/>
        </p:nvSpPr>
        <p:spPr bwMode="auto">
          <a:xfrm>
            <a:off x="2144713" y="3048000"/>
            <a:ext cx="1816100" cy="106680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endParaRPr lang="zh-CN" altLang="en-US" sz="3200">
              <a:solidFill>
                <a:srgbClr val="FFFFFF"/>
              </a:solidFill>
              <a:effectLst>
                <a:outerShdw blurRad="38100" dist="38100" dir="2700000" algn="tl">
                  <a:srgbClr val="C0C0C0"/>
                </a:outerShdw>
              </a:effectLst>
              <a:latin typeface="Arial" pitchFamily="34" charset="0"/>
              <a:ea typeface="宋体" pitchFamily="2" charset="-122"/>
            </a:endParaRPr>
          </a:p>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能力目标</a:t>
            </a:r>
          </a:p>
        </p:txBody>
      </p:sp>
      <p:grpSp>
        <p:nvGrpSpPr>
          <p:cNvPr id="15367" name="Group 7"/>
          <p:cNvGrpSpPr>
            <a:grpSpLocks/>
          </p:cNvGrpSpPr>
          <p:nvPr/>
        </p:nvGrpSpPr>
        <p:grpSpPr bwMode="auto">
          <a:xfrm>
            <a:off x="3276600" y="0"/>
            <a:ext cx="3240088" cy="1700213"/>
            <a:chOff x="0" y="0"/>
            <a:chExt cx="1889" cy="1009"/>
          </a:xfrm>
        </p:grpSpPr>
        <p:grpSp>
          <p:nvGrpSpPr>
            <p:cNvPr id="15369" name="Group 8"/>
            <p:cNvGrpSpPr>
              <a:grpSpLocks/>
            </p:cNvGrpSpPr>
            <p:nvPr/>
          </p:nvGrpSpPr>
          <p:grpSpPr bwMode="auto">
            <a:xfrm>
              <a:off x="0" y="90"/>
              <a:ext cx="1889" cy="919"/>
              <a:chOff x="0" y="0"/>
              <a:chExt cx="1926" cy="937"/>
            </a:xfrm>
          </p:grpSpPr>
          <p:sp>
            <p:nvSpPr>
              <p:cNvPr id="15374"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5375"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5370"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5371"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5372"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5373"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15368" name="Text Box 37"/>
          <p:cNvSpPr txBox="1">
            <a:spLocks noChangeArrowheads="1"/>
          </p:cNvSpPr>
          <p:nvPr/>
        </p:nvSpPr>
        <p:spPr bwMode="auto">
          <a:xfrm>
            <a:off x="3695700" y="333375"/>
            <a:ext cx="2216150" cy="701675"/>
          </a:xfrm>
          <a:prstGeom prst="rect">
            <a:avLst/>
          </a:prstGeom>
          <a:noFill/>
          <a:ln w="9525">
            <a:noFill/>
            <a:miter lim="800000"/>
            <a:headEnd/>
            <a:tailEnd/>
          </a:ln>
        </p:spPr>
        <p:txBody>
          <a:bodyPr wrap="none">
            <a:spAutoFit/>
          </a:bodyPr>
          <a:lstStyle/>
          <a:p>
            <a:pPr algn="ctr" eaLnBrk="0" hangingPunct="0"/>
            <a:r>
              <a:rPr lang="zh-CN" altLang="en-US" sz="4000" b="0">
                <a:solidFill>
                  <a:srgbClr val="000000"/>
                </a:solidFill>
                <a:latin typeface="Arial" pitchFamily="34" charset="0"/>
              </a:rPr>
              <a:t>学习目标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6146"/>
                                        </p:tgtEl>
                                        <p:attrNameLst>
                                          <p:attrName>style.visibility</p:attrName>
                                        </p:attrNameLst>
                                      </p:cBhvr>
                                      <p:to>
                                        <p:strVal val="visible"/>
                                      </p:to>
                                    </p:set>
                                    <p:anim from="(-#ppt_w/2)" to="(#ppt_x)" calcmode="lin" valueType="num">
                                      <p:cBhvr>
                                        <p:cTn id="7" dur="600" fill="hold">
                                          <p:stCondLst>
                                            <p:cond delay="0"/>
                                          </p:stCondLst>
                                        </p:cTn>
                                        <p:tgtEl>
                                          <p:spTgt spid="6146"/>
                                        </p:tgtEl>
                                        <p:attrNameLst>
                                          <p:attrName>ppt_x</p:attrName>
                                        </p:attrNameLst>
                                      </p:cBhvr>
                                    </p:anim>
                                    <p:anim from="0" to="-1.0" calcmode="lin" valueType="num">
                                      <p:cBhvr>
                                        <p:cTn id="8" dur="200" decel="50000" autoRev="1" fill="hold">
                                          <p:stCondLst>
                                            <p:cond delay="600"/>
                                          </p:stCondLst>
                                        </p:cTn>
                                        <p:tgtEl>
                                          <p:spTgt spid="6146"/>
                                        </p:tgtEl>
                                        <p:attrNameLst>
                                          <p:attrName>xshear</p:attrName>
                                        </p:attrNameLst>
                                      </p:cBhvr>
                                    </p:anim>
                                    <p:animScale>
                                      <p:cBhvr>
                                        <p:cTn id="9" dur="200" decel="100000" autoRev="1" fill="hold">
                                          <p:stCondLst>
                                            <p:cond delay="600"/>
                                          </p:stCondLst>
                                        </p:cTn>
                                        <p:tgtEl>
                                          <p:spTgt spid="6146"/>
                                        </p:tgtEl>
                                      </p:cBhvr>
                                      <p:from x="100000" y="100000"/>
                                      <p:to x="80000" y="100000"/>
                                    </p:animScale>
                                    <p:anim by="(#ppt_h/3+#ppt_w*0.1)" calcmode="lin" valueType="num">
                                      <p:cBhvr additive="sum">
                                        <p:cTn id="10" dur="200" decel="100000" autoRev="1" fill="hold">
                                          <p:stCondLst>
                                            <p:cond delay="600"/>
                                          </p:stCondLst>
                                        </p:cTn>
                                        <p:tgtEl>
                                          <p:spTgt spid="6146"/>
                                        </p:tgtEl>
                                        <p:attrNameLst>
                                          <p:attrName>ppt_x</p:attrName>
                                        </p:attrNameLst>
                                      </p:cBhvr>
                                    </p:anim>
                                  </p:childTnLst>
                                </p:cTn>
                              </p:par>
                              <p:par>
                                <p:cTn id="11" presetID="34" presetClass="entr" presetSubtype="0" fill="hold" grpId="0" nodeType="withEffect">
                                  <p:stCondLst>
                                    <p:cond delay="0"/>
                                  </p:stCondLst>
                                  <p:childTnLst>
                                    <p:set>
                                      <p:cBhvr>
                                        <p:cTn id="12" dur="1" fill="hold">
                                          <p:stCondLst>
                                            <p:cond delay="0"/>
                                          </p:stCondLst>
                                        </p:cTn>
                                        <p:tgtEl>
                                          <p:spTgt spid="6147"/>
                                        </p:tgtEl>
                                        <p:attrNameLst>
                                          <p:attrName>style.visibility</p:attrName>
                                        </p:attrNameLst>
                                      </p:cBhvr>
                                      <p:to>
                                        <p:strVal val="visible"/>
                                      </p:to>
                                    </p:set>
                                    <p:anim from="(-#ppt_w/2)" to="(#ppt_x)" calcmode="lin" valueType="num">
                                      <p:cBhvr>
                                        <p:cTn id="13" dur="600" fill="hold">
                                          <p:stCondLst>
                                            <p:cond delay="0"/>
                                          </p:stCondLst>
                                        </p:cTn>
                                        <p:tgtEl>
                                          <p:spTgt spid="6147"/>
                                        </p:tgtEl>
                                        <p:attrNameLst>
                                          <p:attrName>ppt_x</p:attrName>
                                        </p:attrNameLst>
                                      </p:cBhvr>
                                    </p:anim>
                                    <p:anim from="0" to="-1.0" calcmode="lin" valueType="num">
                                      <p:cBhvr>
                                        <p:cTn id="14" dur="200" decel="50000" autoRev="1" fill="hold">
                                          <p:stCondLst>
                                            <p:cond delay="600"/>
                                          </p:stCondLst>
                                        </p:cTn>
                                        <p:tgtEl>
                                          <p:spTgt spid="6147"/>
                                        </p:tgtEl>
                                        <p:attrNameLst>
                                          <p:attrName>xshear</p:attrName>
                                        </p:attrNameLst>
                                      </p:cBhvr>
                                    </p:anim>
                                    <p:animScale>
                                      <p:cBhvr>
                                        <p:cTn id="15" dur="200" decel="100000" autoRev="1" fill="hold">
                                          <p:stCondLst>
                                            <p:cond delay="600"/>
                                          </p:stCondLst>
                                        </p:cTn>
                                        <p:tgtEl>
                                          <p:spTgt spid="6147"/>
                                        </p:tgtEl>
                                      </p:cBhvr>
                                      <p:from x="100000" y="100000"/>
                                      <p:to x="80000" y="100000"/>
                                    </p:animScale>
                                    <p:anim by="(#ppt_h/3+#ppt_w*0.1)" calcmode="lin" valueType="num">
                                      <p:cBhvr additive="sum">
                                        <p:cTn id="16" dur="200" decel="100000" autoRev="1" fill="hold">
                                          <p:stCondLst>
                                            <p:cond delay="600"/>
                                          </p:stCondLst>
                                        </p:cTn>
                                        <p:tgtEl>
                                          <p:spTgt spid="6147"/>
                                        </p:tgtEl>
                                        <p:attrNameLst>
                                          <p:attrName>ppt_x</p:attrName>
                                        </p:attrNameLst>
                                      </p:cBhvr>
                                    </p:anim>
                                  </p:childTnLst>
                                </p:cTn>
                              </p:par>
                              <p:par>
                                <p:cTn id="17" presetID="34" presetClass="entr" presetSubtype="0" fill="hold" grpId="0" nodeType="withEffect">
                                  <p:stCondLst>
                                    <p:cond delay="0"/>
                                  </p:stCondLst>
                                  <p:childTnLst>
                                    <p:set>
                                      <p:cBhvr>
                                        <p:cTn id="18" dur="1" fill="hold">
                                          <p:stCondLst>
                                            <p:cond delay="0"/>
                                          </p:stCondLst>
                                        </p:cTn>
                                        <p:tgtEl>
                                          <p:spTgt spid="6148"/>
                                        </p:tgtEl>
                                        <p:attrNameLst>
                                          <p:attrName>style.visibility</p:attrName>
                                        </p:attrNameLst>
                                      </p:cBhvr>
                                      <p:to>
                                        <p:strVal val="visible"/>
                                      </p:to>
                                    </p:set>
                                    <p:anim from="(-#ppt_w/2)" to="(#ppt_x)" calcmode="lin" valueType="num">
                                      <p:cBhvr>
                                        <p:cTn id="19" dur="600" fill="hold">
                                          <p:stCondLst>
                                            <p:cond delay="0"/>
                                          </p:stCondLst>
                                        </p:cTn>
                                        <p:tgtEl>
                                          <p:spTgt spid="6148"/>
                                        </p:tgtEl>
                                        <p:attrNameLst>
                                          <p:attrName>ppt_x</p:attrName>
                                        </p:attrNameLst>
                                      </p:cBhvr>
                                    </p:anim>
                                    <p:anim from="0" to="-1.0" calcmode="lin" valueType="num">
                                      <p:cBhvr>
                                        <p:cTn id="20" dur="200" decel="50000" autoRev="1" fill="hold">
                                          <p:stCondLst>
                                            <p:cond delay="600"/>
                                          </p:stCondLst>
                                        </p:cTn>
                                        <p:tgtEl>
                                          <p:spTgt spid="6148"/>
                                        </p:tgtEl>
                                        <p:attrNameLst>
                                          <p:attrName>xshear</p:attrName>
                                        </p:attrNameLst>
                                      </p:cBhvr>
                                    </p:anim>
                                    <p:animScale>
                                      <p:cBhvr>
                                        <p:cTn id="21" dur="200" decel="100000" autoRev="1" fill="hold">
                                          <p:stCondLst>
                                            <p:cond delay="600"/>
                                          </p:stCondLst>
                                        </p:cTn>
                                        <p:tgtEl>
                                          <p:spTgt spid="6148"/>
                                        </p:tgtEl>
                                      </p:cBhvr>
                                      <p:from x="100000" y="100000"/>
                                      <p:to x="80000" y="100000"/>
                                    </p:animScale>
                                    <p:anim by="(#ppt_h/3+#ppt_w*0.1)" calcmode="lin" valueType="num">
                                      <p:cBhvr additive="sum">
                                        <p:cTn id="22" dur="200" decel="100000" autoRev="1" fill="hold">
                                          <p:stCondLst>
                                            <p:cond delay="600"/>
                                          </p:stCondLst>
                                        </p:cTn>
                                        <p:tgtEl>
                                          <p:spTgt spid="6148"/>
                                        </p:tgtEl>
                                        <p:attrNameLst>
                                          <p:attrName>ppt_x</p:attrName>
                                        </p:attrNameLst>
                                      </p:cBhvr>
                                    </p:anim>
                                  </p:childTnLst>
                                </p:cTn>
                              </p:par>
                              <p:par>
                                <p:cTn id="23" presetID="34" presetClass="entr" presetSubtype="0" fill="hold" grpId="0" nodeType="withEffect">
                                  <p:stCondLst>
                                    <p:cond delay="0"/>
                                  </p:stCondLst>
                                  <p:childTnLst>
                                    <p:set>
                                      <p:cBhvr>
                                        <p:cTn id="24" dur="1" fill="hold">
                                          <p:stCondLst>
                                            <p:cond delay="0"/>
                                          </p:stCondLst>
                                        </p:cTn>
                                        <p:tgtEl>
                                          <p:spTgt spid="6149"/>
                                        </p:tgtEl>
                                        <p:attrNameLst>
                                          <p:attrName>style.visibility</p:attrName>
                                        </p:attrNameLst>
                                      </p:cBhvr>
                                      <p:to>
                                        <p:strVal val="visible"/>
                                      </p:to>
                                    </p:set>
                                    <p:anim from="(-#ppt_w/2)" to="(#ppt_x)" calcmode="lin" valueType="num">
                                      <p:cBhvr>
                                        <p:cTn id="25" dur="600" fill="hold">
                                          <p:stCondLst>
                                            <p:cond delay="0"/>
                                          </p:stCondLst>
                                        </p:cTn>
                                        <p:tgtEl>
                                          <p:spTgt spid="6149"/>
                                        </p:tgtEl>
                                        <p:attrNameLst>
                                          <p:attrName>ppt_x</p:attrName>
                                        </p:attrNameLst>
                                      </p:cBhvr>
                                    </p:anim>
                                    <p:anim from="0" to="-1.0" calcmode="lin" valueType="num">
                                      <p:cBhvr>
                                        <p:cTn id="26" dur="200" decel="50000" autoRev="1" fill="hold">
                                          <p:stCondLst>
                                            <p:cond delay="600"/>
                                          </p:stCondLst>
                                        </p:cTn>
                                        <p:tgtEl>
                                          <p:spTgt spid="6149"/>
                                        </p:tgtEl>
                                        <p:attrNameLst>
                                          <p:attrName>xshear</p:attrName>
                                        </p:attrNameLst>
                                      </p:cBhvr>
                                    </p:anim>
                                    <p:animScale>
                                      <p:cBhvr>
                                        <p:cTn id="27" dur="200" decel="100000" autoRev="1" fill="hold">
                                          <p:stCondLst>
                                            <p:cond delay="600"/>
                                          </p:stCondLst>
                                        </p:cTn>
                                        <p:tgtEl>
                                          <p:spTgt spid="6149"/>
                                        </p:tgtEl>
                                      </p:cBhvr>
                                      <p:from x="100000" y="100000"/>
                                      <p:to x="80000" y="100000"/>
                                    </p:animScale>
                                    <p:anim by="(#ppt_h/3+#ppt_w*0.1)" calcmode="lin" valueType="num">
                                      <p:cBhvr additive="sum">
                                        <p:cTn id="28" dur="200" decel="100000" autoRev="1" fill="hold">
                                          <p:stCondLst>
                                            <p:cond delay="600"/>
                                          </p:stCondLst>
                                        </p:cTn>
                                        <p:tgtEl>
                                          <p:spTgt spid="6149"/>
                                        </p:tgtEl>
                                        <p:attrNameLst>
                                          <p:attrName>ppt_x</p:attrName>
                                        </p:attrNameLst>
                                      </p:cBhvr>
                                    </p:anim>
                                  </p:childTnLst>
                                </p:cTn>
                              </p:par>
                              <p:par>
                                <p:cTn id="29" presetID="34" presetClass="entr" presetSubtype="0" fill="hold" grpId="0" nodeType="withEffect">
                                  <p:stCondLst>
                                    <p:cond delay="0"/>
                                  </p:stCondLst>
                                  <p:childTnLst>
                                    <p:set>
                                      <p:cBhvr>
                                        <p:cTn id="30" dur="1" fill="hold">
                                          <p:stCondLst>
                                            <p:cond delay="0"/>
                                          </p:stCondLst>
                                        </p:cTn>
                                        <p:tgtEl>
                                          <p:spTgt spid="6150"/>
                                        </p:tgtEl>
                                        <p:attrNameLst>
                                          <p:attrName>style.visibility</p:attrName>
                                        </p:attrNameLst>
                                      </p:cBhvr>
                                      <p:to>
                                        <p:strVal val="visible"/>
                                      </p:to>
                                    </p:set>
                                    <p:anim from="(-#ppt_w/2)" to="(#ppt_x)" calcmode="lin" valueType="num">
                                      <p:cBhvr>
                                        <p:cTn id="31" dur="600" fill="hold">
                                          <p:stCondLst>
                                            <p:cond delay="0"/>
                                          </p:stCondLst>
                                        </p:cTn>
                                        <p:tgtEl>
                                          <p:spTgt spid="6150"/>
                                        </p:tgtEl>
                                        <p:attrNameLst>
                                          <p:attrName>ppt_x</p:attrName>
                                        </p:attrNameLst>
                                      </p:cBhvr>
                                    </p:anim>
                                    <p:anim from="0" to="-1.0" calcmode="lin" valueType="num">
                                      <p:cBhvr>
                                        <p:cTn id="32" dur="200" decel="50000" autoRev="1" fill="hold">
                                          <p:stCondLst>
                                            <p:cond delay="600"/>
                                          </p:stCondLst>
                                        </p:cTn>
                                        <p:tgtEl>
                                          <p:spTgt spid="6150"/>
                                        </p:tgtEl>
                                        <p:attrNameLst>
                                          <p:attrName>xshear</p:attrName>
                                        </p:attrNameLst>
                                      </p:cBhvr>
                                    </p:anim>
                                    <p:animScale>
                                      <p:cBhvr>
                                        <p:cTn id="33" dur="200" decel="100000" autoRev="1" fill="hold">
                                          <p:stCondLst>
                                            <p:cond delay="600"/>
                                          </p:stCondLst>
                                        </p:cTn>
                                        <p:tgtEl>
                                          <p:spTgt spid="6150"/>
                                        </p:tgtEl>
                                      </p:cBhvr>
                                      <p:from x="100000" y="100000"/>
                                      <p:to x="80000" y="100000"/>
                                    </p:animScale>
                                    <p:anim by="(#ppt_h/3+#ppt_w*0.1)" calcmode="lin" valueType="num">
                                      <p:cBhvr additive="sum">
                                        <p:cTn id="34" dur="200" decel="100000" autoRev="1" fill="hold">
                                          <p:stCondLst>
                                            <p:cond delay="600"/>
                                          </p:stCondLst>
                                        </p:cTn>
                                        <p:tgtEl>
                                          <p:spTgt spid="6150"/>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autoUpdateAnimBg="0"/>
      <p:bldP spid="6148" grpId="0" animBg="1" autoUpdateAnimBg="0"/>
      <p:bldP spid="6149" grpId="0" animBg="1" autoUpdateAnimBg="0"/>
      <p:bldP spid="6150"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47"/>
          <p:cNvSpPr>
            <a:spLocks noChangeArrowheads="1"/>
          </p:cNvSpPr>
          <p:nvPr/>
        </p:nvSpPr>
        <p:spPr bwMode="auto">
          <a:xfrm>
            <a:off x="0" y="981075"/>
            <a:ext cx="43561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一、相关关系的概念及特点</a:t>
            </a:r>
          </a:p>
        </p:txBody>
      </p:sp>
      <p:sp>
        <p:nvSpPr>
          <p:cNvPr id="16387"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相关关系概述</a:t>
            </a:r>
          </a:p>
        </p:txBody>
      </p:sp>
      <p:sp>
        <p:nvSpPr>
          <p:cNvPr id="7172" name="Rectangle 4"/>
          <p:cNvSpPr>
            <a:spLocks noChangeArrowheads="1"/>
          </p:cNvSpPr>
          <p:nvPr/>
        </p:nvSpPr>
        <p:spPr bwMode="auto">
          <a:xfrm>
            <a:off x="5076825" y="1125538"/>
            <a:ext cx="1943100" cy="863600"/>
          </a:xfrm>
          <a:prstGeom prst="rect">
            <a:avLst/>
          </a:prstGeom>
          <a:solidFill>
            <a:srgbClr val="99FF33"/>
          </a:solidFill>
          <a:ln w="9525">
            <a:noFill/>
            <a:miter lim="800000"/>
            <a:headEnd/>
            <a:tailEnd/>
          </a:ln>
        </p:spPr>
        <p:txBody>
          <a:bodyPr anchor="ctr"/>
          <a:lstStyle/>
          <a:p>
            <a:pPr algn="ctr" eaLnBrk="0" hangingPunct="0"/>
            <a:r>
              <a:rPr lang="zh-CN" altLang="zh-CN" sz="2400" b="0">
                <a:solidFill>
                  <a:srgbClr val="CC3300"/>
                </a:solidFill>
                <a:latin typeface="Arial" pitchFamily="34" charset="0"/>
              </a:rPr>
              <a:t>1. </a:t>
            </a:r>
            <a:r>
              <a:rPr lang="zh-CN" sz="2400" b="0">
                <a:solidFill>
                  <a:srgbClr val="CC3300"/>
                </a:solidFill>
                <a:latin typeface="Arial" pitchFamily="34" charset="0"/>
              </a:rPr>
              <a:t>相关关系的概念</a:t>
            </a:r>
          </a:p>
        </p:txBody>
      </p:sp>
      <p:sp>
        <p:nvSpPr>
          <p:cNvPr id="16389" name="Text Box 5" descr="花束"/>
          <p:cNvSpPr txBox="1">
            <a:spLocks noChangeArrowheads="1"/>
          </p:cNvSpPr>
          <p:nvPr/>
        </p:nvSpPr>
        <p:spPr bwMode="auto">
          <a:xfrm>
            <a:off x="684213" y="2925763"/>
            <a:ext cx="7632700" cy="1708150"/>
          </a:xfrm>
          <a:prstGeom prst="rect">
            <a:avLst/>
          </a:prstGeom>
          <a:blipFill dpi="0" rotWithShape="0">
            <a:blip r:embed="rId2" cstate="print"/>
            <a:srcRect/>
            <a:tile tx="0" ty="0" sx="100000" sy="100000" flip="none" algn="tl"/>
          </a:blip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sp3d>
        </p:spPr>
        <p:txBody>
          <a:bodyPr>
            <a:spAutoFit/>
            <a:flatTx/>
          </a:bodyPr>
          <a:lstStyle/>
          <a:p>
            <a:pPr algn="just" eaLnBrk="0" hangingPunct="0">
              <a:lnSpc>
                <a:spcPct val="110000"/>
              </a:lnSpc>
              <a:spcBef>
                <a:spcPct val="20000"/>
              </a:spcBef>
              <a:buClr>
                <a:schemeClr val="tx2"/>
              </a:buClr>
              <a:buSzPct val="75000"/>
              <a:buFont typeface="Wingdings" pitchFamily="2" charset="2"/>
              <a:buNone/>
            </a:pPr>
            <a:r>
              <a:rPr lang="zh-CN" altLang="zh-CN" sz="2400" b="0">
                <a:solidFill>
                  <a:srgbClr val="A50021"/>
                </a:solidFill>
                <a:latin typeface="黑体" pitchFamily="49" charset="-122"/>
              </a:rPr>
              <a:t>  </a:t>
            </a:r>
            <a:r>
              <a:rPr lang="zh-CN" sz="2400" b="0">
                <a:solidFill>
                  <a:srgbClr val="A50021"/>
                </a:solidFill>
                <a:latin typeface="黑体" pitchFamily="49" charset="-122"/>
              </a:rPr>
              <a:t>相关关系是指变量之间保持着不确定的依存关系。换句话说，变量间关系不能用函数关系精确表达，一个变量的取值不能由另一个变量唯一确定。当变量</a:t>
            </a:r>
            <a:r>
              <a:rPr lang="zh-CN" altLang="zh-CN" sz="2400" b="0">
                <a:solidFill>
                  <a:srgbClr val="A50021"/>
                </a:solidFill>
                <a:latin typeface="黑体" pitchFamily="49" charset="-122"/>
              </a:rPr>
              <a:t>x</a:t>
            </a:r>
            <a:r>
              <a:rPr lang="zh-CN" sz="2400" b="0">
                <a:solidFill>
                  <a:srgbClr val="A50021"/>
                </a:solidFill>
                <a:latin typeface="黑体" pitchFamily="49" charset="-122"/>
              </a:rPr>
              <a:t>取某个值时，变量</a:t>
            </a:r>
            <a:r>
              <a:rPr lang="zh-CN" altLang="zh-CN" sz="2400" b="0">
                <a:solidFill>
                  <a:srgbClr val="A50021"/>
                </a:solidFill>
                <a:latin typeface="黑体" pitchFamily="49" charset="-122"/>
              </a:rPr>
              <a:t>y</a:t>
            </a:r>
            <a:r>
              <a:rPr lang="zh-CN" sz="2400" b="0">
                <a:solidFill>
                  <a:srgbClr val="A50021"/>
                </a:solidFill>
                <a:latin typeface="黑体" pitchFamily="49" charset="-122"/>
              </a:rPr>
              <a:t>的取值可能有多个。</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diamond(in)">
                                      <p:cBhvr>
                                        <p:cTn id="7" dur="1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未知" descr="colored_paper2">
            <a:hlinkClick r:id="" action="ppaction://hlinkshowjump?jump=nextslide"/>
          </p:cNvPr>
          <p:cNvSpPr>
            <a:spLocks/>
          </p:cNvSpPr>
          <p:nvPr/>
        </p:nvSpPr>
        <p:spPr bwMode="auto">
          <a:xfrm>
            <a:off x="684213" y="1628775"/>
            <a:ext cx="6983412" cy="4176713"/>
          </a:xfrm>
          <a:custGeom>
            <a:avLst/>
            <a:gdLst>
              <a:gd name="T0" fmla="*/ 119 w 5585"/>
              <a:gd name="T1" fmla="*/ 70 h 7200"/>
              <a:gd name="T2" fmla="*/ 685 w 5585"/>
              <a:gd name="T3" fmla="*/ 305 h 7200"/>
              <a:gd name="T4" fmla="*/ 1463 w 5585"/>
              <a:gd name="T5" fmla="*/ 70 h 7200"/>
              <a:gd name="T6" fmla="*/ 1886 w 5585"/>
              <a:gd name="T7" fmla="*/ 305 h 7200"/>
              <a:gd name="T8" fmla="*/ 2687 w 5585"/>
              <a:gd name="T9" fmla="*/ 24 h 7200"/>
              <a:gd name="T10" fmla="*/ 3182 w 5585"/>
              <a:gd name="T11" fmla="*/ 351 h 7200"/>
              <a:gd name="T12" fmla="*/ 4124 w 5585"/>
              <a:gd name="T13" fmla="*/ 0 h 7200"/>
              <a:gd name="T14" fmla="*/ 4501 w 5585"/>
              <a:gd name="T15" fmla="*/ 351 h 7200"/>
              <a:gd name="T16" fmla="*/ 5420 w 5585"/>
              <a:gd name="T17" fmla="*/ 46 h 7200"/>
              <a:gd name="T18" fmla="*/ 5361 w 5585"/>
              <a:gd name="T19" fmla="*/ 598 h 7200"/>
              <a:gd name="T20" fmla="*/ 5538 w 5585"/>
              <a:gd name="T21" fmla="*/ 938 h 7200"/>
              <a:gd name="T22" fmla="*/ 5396 w 5585"/>
              <a:gd name="T23" fmla="*/ 1454 h 7200"/>
              <a:gd name="T24" fmla="*/ 5585 w 5585"/>
              <a:gd name="T25" fmla="*/ 2182 h 7200"/>
              <a:gd name="T26" fmla="*/ 5361 w 5585"/>
              <a:gd name="T27" fmla="*/ 2636 h 7200"/>
              <a:gd name="T28" fmla="*/ 5585 w 5585"/>
              <a:gd name="T29" fmla="*/ 3587 h 7200"/>
              <a:gd name="T30" fmla="*/ 5349 w 5585"/>
              <a:gd name="T31" fmla="*/ 4407 h 7200"/>
              <a:gd name="T32" fmla="*/ 5479 w 5585"/>
              <a:gd name="T33" fmla="*/ 5323 h 7200"/>
              <a:gd name="T34" fmla="*/ 5349 w 5585"/>
              <a:gd name="T35" fmla="*/ 6003 h 7200"/>
              <a:gd name="T36" fmla="*/ 5514 w 5585"/>
              <a:gd name="T37" fmla="*/ 6543 h 7200"/>
              <a:gd name="T38" fmla="*/ 5409 w 5585"/>
              <a:gd name="T39" fmla="*/ 6753 h 7200"/>
              <a:gd name="T40" fmla="*/ 5490 w 5585"/>
              <a:gd name="T41" fmla="*/ 7083 h 7200"/>
              <a:gd name="T42" fmla="*/ 4972 w 5585"/>
              <a:gd name="T43" fmla="*/ 6919 h 7200"/>
              <a:gd name="T44" fmla="*/ 4360 w 5585"/>
              <a:gd name="T45" fmla="*/ 7154 h 7200"/>
              <a:gd name="T46" fmla="*/ 4124 w 5585"/>
              <a:gd name="T47" fmla="*/ 7001 h 7200"/>
              <a:gd name="T48" fmla="*/ 3393 w 5585"/>
              <a:gd name="T49" fmla="*/ 7200 h 7200"/>
              <a:gd name="T50" fmla="*/ 2839 w 5585"/>
              <a:gd name="T51" fmla="*/ 6977 h 7200"/>
              <a:gd name="T52" fmla="*/ 2098 w 5585"/>
              <a:gd name="T53" fmla="*/ 7154 h 7200"/>
              <a:gd name="T54" fmla="*/ 1379 w 5585"/>
              <a:gd name="T55" fmla="*/ 6919 h 7200"/>
              <a:gd name="T56" fmla="*/ 414 w 5585"/>
              <a:gd name="T57" fmla="*/ 7119 h 7200"/>
              <a:gd name="T58" fmla="*/ 236 w 5585"/>
              <a:gd name="T59" fmla="*/ 6919 h 7200"/>
              <a:gd name="T60" fmla="*/ 165 w 5585"/>
              <a:gd name="T61" fmla="*/ 6801 h 7200"/>
              <a:gd name="T62" fmla="*/ 0 w 5585"/>
              <a:gd name="T63" fmla="*/ 6260 h 7200"/>
              <a:gd name="T64" fmla="*/ 260 w 5585"/>
              <a:gd name="T65" fmla="*/ 5510 h 7200"/>
              <a:gd name="T66" fmla="*/ 48 w 5585"/>
              <a:gd name="T67" fmla="*/ 4525 h 7200"/>
              <a:gd name="T68" fmla="*/ 165 w 5585"/>
              <a:gd name="T69" fmla="*/ 3751 h 7200"/>
              <a:gd name="T70" fmla="*/ 24 w 5585"/>
              <a:gd name="T71" fmla="*/ 3023 h 7200"/>
              <a:gd name="T72" fmla="*/ 189 w 5585"/>
              <a:gd name="T73" fmla="*/ 2439 h 7200"/>
              <a:gd name="T74" fmla="*/ 48 w 5585"/>
              <a:gd name="T75" fmla="*/ 1877 h 7200"/>
              <a:gd name="T76" fmla="*/ 189 w 5585"/>
              <a:gd name="T77" fmla="*/ 985 h 7200"/>
              <a:gd name="T78" fmla="*/ 119 w 5585"/>
              <a:gd name="T79" fmla="*/ 70 h 72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585"/>
              <a:gd name="T121" fmla="*/ 0 h 7200"/>
              <a:gd name="T122" fmla="*/ 5585 w 5585"/>
              <a:gd name="T123" fmla="*/ 7200 h 72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585" h="7200">
                <a:moveTo>
                  <a:pt x="119" y="70"/>
                </a:moveTo>
                <a:lnTo>
                  <a:pt x="685" y="305"/>
                </a:lnTo>
                <a:lnTo>
                  <a:pt x="1463" y="70"/>
                </a:lnTo>
                <a:lnTo>
                  <a:pt x="1886" y="305"/>
                </a:lnTo>
                <a:lnTo>
                  <a:pt x="2687" y="24"/>
                </a:lnTo>
                <a:lnTo>
                  <a:pt x="3182" y="351"/>
                </a:lnTo>
                <a:lnTo>
                  <a:pt x="4124" y="0"/>
                </a:lnTo>
                <a:lnTo>
                  <a:pt x="4501" y="351"/>
                </a:lnTo>
                <a:lnTo>
                  <a:pt x="5420" y="46"/>
                </a:lnTo>
                <a:lnTo>
                  <a:pt x="5361" y="598"/>
                </a:lnTo>
                <a:lnTo>
                  <a:pt x="5538" y="938"/>
                </a:lnTo>
                <a:lnTo>
                  <a:pt x="5396" y="1454"/>
                </a:lnTo>
                <a:lnTo>
                  <a:pt x="5585" y="2182"/>
                </a:lnTo>
                <a:lnTo>
                  <a:pt x="5361" y="2636"/>
                </a:lnTo>
                <a:lnTo>
                  <a:pt x="5585" y="3587"/>
                </a:lnTo>
                <a:lnTo>
                  <a:pt x="5349" y="4407"/>
                </a:lnTo>
                <a:lnTo>
                  <a:pt x="5479" y="5323"/>
                </a:lnTo>
                <a:lnTo>
                  <a:pt x="5349" y="6003"/>
                </a:lnTo>
                <a:lnTo>
                  <a:pt x="5514" y="6543"/>
                </a:lnTo>
                <a:lnTo>
                  <a:pt x="5409" y="6753"/>
                </a:lnTo>
                <a:lnTo>
                  <a:pt x="5490" y="7083"/>
                </a:lnTo>
                <a:lnTo>
                  <a:pt x="4972" y="6919"/>
                </a:lnTo>
                <a:lnTo>
                  <a:pt x="4360" y="7154"/>
                </a:lnTo>
                <a:lnTo>
                  <a:pt x="4124" y="7001"/>
                </a:lnTo>
                <a:lnTo>
                  <a:pt x="3393" y="7200"/>
                </a:lnTo>
                <a:lnTo>
                  <a:pt x="2839" y="6977"/>
                </a:lnTo>
                <a:lnTo>
                  <a:pt x="2098" y="7154"/>
                </a:lnTo>
                <a:lnTo>
                  <a:pt x="1379" y="6919"/>
                </a:lnTo>
                <a:lnTo>
                  <a:pt x="414" y="7119"/>
                </a:lnTo>
                <a:lnTo>
                  <a:pt x="236" y="6919"/>
                </a:lnTo>
                <a:lnTo>
                  <a:pt x="165" y="6801"/>
                </a:lnTo>
                <a:lnTo>
                  <a:pt x="0" y="6260"/>
                </a:lnTo>
                <a:lnTo>
                  <a:pt x="260" y="5510"/>
                </a:lnTo>
                <a:lnTo>
                  <a:pt x="48" y="4525"/>
                </a:lnTo>
                <a:lnTo>
                  <a:pt x="165" y="3751"/>
                </a:lnTo>
                <a:lnTo>
                  <a:pt x="24" y="3023"/>
                </a:lnTo>
                <a:lnTo>
                  <a:pt x="189" y="2439"/>
                </a:lnTo>
                <a:lnTo>
                  <a:pt x="48" y="1877"/>
                </a:lnTo>
                <a:lnTo>
                  <a:pt x="189" y="985"/>
                </a:lnTo>
                <a:lnTo>
                  <a:pt x="119" y="70"/>
                </a:lnTo>
                <a:close/>
              </a:path>
            </a:pathLst>
          </a:custGeom>
          <a:blipFill dpi="0" rotWithShape="0">
            <a:blip r:embed="rId2" cstate="print"/>
            <a:srcRect/>
            <a:tile tx="0" ty="0" sx="100000" sy="100000" flip="none" algn="tl"/>
          </a:blipFill>
          <a:ln w="9525">
            <a:noFill/>
            <a:round/>
            <a:headEnd/>
            <a:tailEnd/>
          </a:ln>
        </p:spPr>
        <p:txBody>
          <a:bodyPr/>
          <a:lstStyle/>
          <a:p>
            <a:endParaRPr lang="zh-CN" altLang="en-US"/>
          </a:p>
        </p:txBody>
      </p:sp>
      <p:grpSp>
        <p:nvGrpSpPr>
          <p:cNvPr id="17411" name="Group 3"/>
          <p:cNvGrpSpPr>
            <a:grpSpLocks/>
          </p:cNvGrpSpPr>
          <p:nvPr/>
        </p:nvGrpSpPr>
        <p:grpSpPr bwMode="auto">
          <a:xfrm>
            <a:off x="6894513" y="1557338"/>
            <a:ext cx="2249487" cy="1611312"/>
            <a:chOff x="0" y="0"/>
            <a:chExt cx="3542" cy="2536"/>
          </a:xfrm>
        </p:grpSpPr>
        <p:pic>
          <p:nvPicPr>
            <p:cNvPr id="17414" name="Picture 4" descr="1b9b8f60_55d8_4de8_8292_449409154d08"/>
            <p:cNvPicPr>
              <a:picLocks noChangeAspect="1" noChangeArrowheads="1"/>
            </p:cNvPicPr>
            <p:nvPr/>
          </p:nvPicPr>
          <p:blipFill>
            <a:blip r:embed="rId3" cstate="print">
              <a:clrChange>
                <a:clrFrom>
                  <a:srgbClr val="FFFFFF"/>
                </a:clrFrom>
                <a:clrTo>
                  <a:srgbClr val="FFFFFF">
                    <a:alpha val="0"/>
                  </a:srgbClr>
                </a:clrTo>
              </a:clrChange>
            </a:blip>
            <a:srcRect l="11058" t="10039" r="12737"/>
            <a:stretch>
              <a:fillRect/>
            </a:stretch>
          </p:blipFill>
          <p:spPr bwMode="auto">
            <a:xfrm>
              <a:off x="0" y="0"/>
              <a:ext cx="3542" cy="2536"/>
            </a:xfrm>
            <a:prstGeom prst="rect">
              <a:avLst/>
            </a:prstGeom>
            <a:noFill/>
            <a:ln w="9525">
              <a:noFill/>
              <a:miter lim="800000"/>
              <a:headEnd/>
              <a:tailEnd/>
            </a:ln>
          </p:spPr>
        </p:pic>
        <p:sp>
          <p:nvSpPr>
            <p:cNvPr id="8197" name="Text Box 5"/>
            <p:cNvSpPr txBox="1">
              <a:spLocks noChangeArrowheads="1"/>
            </p:cNvSpPr>
            <p:nvPr/>
          </p:nvSpPr>
          <p:spPr bwMode="auto">
            <a:xfrm rot="21480000">
              <a:off x="165" y="395"/>
              <a:ext cx="2607" cy="720"/>
            </a:xfrm>
            <a:prstGeom prst="rect">
              <a:avLst/>
            </a:prstGeom>
            <a:noFill/>
            <a:ln w="9525">
              <a:noFill/>
              <a:miter lim="800000"/>
              <a:headEnd/>
              <a:tailEnd/>
            </a:ln>
            <a:effectLst/>
          </p:spPr>
          <p:txBody>
            <a:bodyPr>
              <a:spAutoFit/>
            </a:bodyPr>
            <a:lstStyle/>
            <a:p>
              <a:pPr>
                <a:defRPr/>
              </a:pPr>
              <a:r>
                <a:rPr lang="zh-CN" altLang="en-US" sz="2400">
                  <a:solidFill>
                    <a:srgbClr val="F02AD8"/>
                  </a:solidFill>
                  <a:latin typeface="Arial" pitchFamily="34" charset="0"/>
                </a:rPr>
                <a:t>资料卡</a:t>
              </a:r>
              <a:endParaRPr lang="zh-CN" altLang="en-US" sz="2400">
                <a:solidFill>
                  <a:srgbClr val="F02AD8"/>
                </a:solidFill>
                <a:effectLst>
                  <a:outerShdw blurRad="38100" dist="38100" dir="2700000" algn="tl">
                    <a:srgbClr val="C0C0C0"/>
                  </a:outerShdw>
                </a:effectLst>
              </a:endParaRPr>
            </a:p>
          </p:txBody>
        </p:sp>
      </p:grpSp>
      <p:sp>
        <p:nvSpPr>
          <p:cNvPr id="17412" name="Text Box 6" descr="金融10"/>
          <p:cNvSpPr txBox="1">
            <a:spLocks noChangeArrowheads="1"/>
          </p:cNvSpPr>
          <p:nvPr/>
        </p:nvSpPr>
        <p:spPr bwMode="auto">
          <a:xfrm>
            <a:off x="1476375" y="2565400"/>
            <a:ext cx="5256213" cy="2041525"/>
          </a:xfrm>
          <a:prstGeom prst="rect">
            <a:avLst/>
          </a:prstGeom>
          <a:noFill/>
          <a:ln w="9525">
            <a:noFill/>
            <a:miter lim="800000"/>
            <a:headEnd/>
            <a:tailEnd/>
          </a:ln>
        </p:spPr>
        <p:txBody>
          <a:bodyPr>
            <a:spAutoFit/>
          </a:bodyPr>
          <a:lstStyle/>
          <a:p>
            <a:pPr algn="ctr"/>
            <a:r>
              <a:rPr lang="zh-CN" altLang="en-US"/>
              <a:t>函数关系与相关关系的联系</a:t>
            </a:r>
          </a:p>
          <a:p>
            <a:pPr algn="ctr"/>
            <a:r>
              <a:rPr lang="zh-CN" altLang="en-US" sz="1800" b="0"/>
              <a:t>       函数关系与相关关系虽是两种不同类型的依存关系，但它们之间并无严格的界限。有函数关系的变量之间，由于有测量误差以及各种随机因素的干扰，可表现为相关关系；反之，有相关关系的变量之间，尽管没有确定性的关系，但对现象的内在联系常借助于函数关系进行近似的描述和分析。</a:t>
            </a:r>
            <a:endParaRPr lang="zh-CN" altLang="en-US" sz="1400" b="0"/>
          </a:p>
        </p:txBody>
      </p:sp>
      <p:sp>
        <p:nvSpPr>
          <p:cNvPr id="17413"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相关关系概述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dissolve">
                                      <p:cBhvr>
                                        <p:cTn id="7" dur="1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47"/>
          <p:cNvSpPr>
            <a:spLocks noChangeArrowheads="1"/>
          </p:cNvSpPr>
          <p:nvPr/>
        </p:nvSpPr>
        <p:spPr bwMode="auto">
          <a:xfrm>
            <a:off x="0" y="981075"/>
            <a:ext cx="43561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一、相关关系的概念及特点</a:t>
            </a:r>
            <a:endParaRPr lang="zh-CN" altLang="en-US" sz="1800" b="0">
              <a:solidFill>
                <a:schemeClr val="tx1"/>
              </a:solidFill>
              <a:latin typeface="Arial" pitchFamily="34" charset="0"/>
              <a:ea typeface="宋体" pitchFamily="2" charset="-122"/>
            </a:endParaRPr>
          </a:p>
        </p:txBody>
      </p:sp>
      <p:sp>
        <p:nvSpPr>
          <p:cNvPr id="9220" name="Rectangle 4"/>
          <p:cNvSpPr>
            <a:spLocks noChangeArrowheads="1"/>
          </p:cNvSpPr>
          <p:nvPr/>
        </p:nvSpPr>
        <p:spPr bwMode="auto">
          <a:xfrm>
            <a:off x="5076825" y="1125538"/>
            <a:ext cx="1943100" cy="863600"/>
          </a:xfrm>
          <a:prstGeom prst="rect">
            <a:avLst/>
          </a:prstGeom>
          <a:solidFill>
            <a:srgbClr val="99FF33"/>
          </a:solidFill>
          <a:ln w="9525">
            <a:noFill/>
            <a:miter lim="800000"/>
            <a:headEnd/>
            <a:tailEnd/>
          </a:ln>
        </p:spPr>
        <p:txBody>
          <a:bodyPr anchor="ctr"/>
          <a:lstStyle/>
          <a:p>
            <a:pPr algn="ctr" eaLnBrk="0" hangingPunct="0"/>
            <a:r>
              <a:rPr lang="zh-CN" altLang="en-US" sz="2400" b="0">
                <a:solidFill>
                  <a:srgbClr val="CC3300"/>
                </a:solidFill>
                <a:latin typeface="Arial" pitchFamily="34" charset="0"/>
              </a:rPr>
              <a:t>1. 相关关系的特点</a:t>
            </a:r>
            <a:endParaRPr lang="zh-CN" altLang="en-US" sz="1800" b="0">
              <a:solidFill>
                <a:schemeClr val="tx1"/>
              </a:solidFill>
              <a:latin typeface="Arial" pitchFamily="34" charset="0"/>
              <a:ea typeface="宋体" pitchFamily="2" charset="-122"/>
            </a:endParaRPr>
          </a:p>
        </p:txBody>
      </p:sp>
      <p:grpSp>
        <p:nvGrpSpPr>
          <p:cNvPr id="2" name="Group 5"/>
          <p:cNvGrpSpPr>
            <a:grpSpLocks/>
          </p:cNvGrpSpPr>
          <p:nvPr/>
        </p:nvGrpSpPr>
        <p:grpSpPr bwMode="auto">
          <a:xfrm>
            <a:off x="971550" y="2420938"/>
            <a:ext cx="6983413" cy="3175000"/>
            <a:chOff x="0" y="0"/>
            <a:chExt cx="11468" cy="5340"/>
          </a:xfrm>
        </p:grpSpPr>
        <p:grpSp>
          <p:nvGrpSpPr>
            <p:cNvPr id="18438" name="Group 6"/>
            <p:cNvGrpSpPr>
              <a:grpSpLocks/>
            </p:cNvGrpSpPr>
            <p:nvPr/>
          </p:nvGrpSpPr>
          <p:grpSpPr bwMode="auto">
            <a:xfrm>
              <a:off x="674" y="3100"/>
              <a:ext cx="10132" cy="2240"/>
              <a:chOff x="0" y="0"/>
              <a:chExt cx="3789" cy="1410"/>
            </a:xfrm>
          </p:grpSpPr>
          <p:sp>
            <p:nvSpPr>
              <p:cNvPr id="18443" name="Line 7"/>
              <p:cNvSpPr>
                <a:spLocks noChangeShapeType="1"/>
              </p:cNvSpPr>
              <p:nvPr/>
            </p:nvSpPr>
            <p:spPr bwMode="auto">
              <a:xfrm>
                <a:off x="1452" y="1304"/>
                <a:ext cx="1088" cy="0"/>
              </a:xfrm>
              <a:prstGeom prst="line">
                <a:avLst/>
              </a:prstGeom>
              <a:noFill/>
              <a:ln w="9525">
                <a:solidFill>
                  <a:schemeClr val="hlink"/>
                </a:solidFill>
                <a:round/>
                <a:headEnd/>
                <a:tailEnd/>
              </a:ln>
            </p:spPr>
            <p:txBody>
              <a:bodyPr wrap="none" anchor="ctr"/>
              <a:lstStyle/>
              <a:p>
                <a:endParaRPr lang="zh-CN" altLang="en-US"/>
              </a:p>
            </p:txBody>
          </p:sp>
          <p:sp>
            <p:nvSpPr>
              <p:cNvPr id="9224" name="AutoShape 8"/>
              <p:cNvSpPr>
                <a:spLocks noChangeArrowheads="1"/>
              </p:cNvSpPr>
              <p:nvPr/>
            </p:nvSpPr>
            <p:spPr bwMode="auto">
              <a:xfrm rot="20460000">
                <a:off x="1937" y="674"/>
                <a:ext cx="1351" cy="74"/>
              </a:xfrm>
              <a:prstGeom prst="roundRect">
                <a:avLst>
                  <a:gd name="adj" fmla="val 40903"/>
                </a:avLst>
              </a:prstGeom>
              <a:gradFill rotWithShape="1">
                <a:gsLst>
                  <a:gs pos="0">
                    <a:srgbClr val="0000FF"/>
                  </a:gs>
                  <a:gs pos="50000">
                    <a:schemeClr val="accent1"/>
                  </a:gs>
                  <a:gs pos="100000">
                    <a:srgbClr val="0000FF"/>
                  </a:gs>
                </a:gsLst>
                <a:lin ang="2700000" scaled="1"/>
              </a:gradFill>
              <a:ln w="9525" cap="flat" cmpd="sng">
                <a:solidFill>
                  <a:schemeClr val="hlink"/>
                </a:solidFill>
                <a:round/>
                <a:headEnd/>
                <a:tailEnd/>
              </a:ln>
              <a:effectLst/>
            </p:spPr>
            <p:txBody>
              <a:bodyPr wrap="none" anchor="ctr"/>
              <a:lstStyle/>
              <a:p>
                <a:pPr>
                  <a:defRPr/>
                </a:pPr>
                <a:endParaRPr lang="zh-CN" altLang="en-US"/>
              </a:p>
            </p:txBody>
          </p:sp>
          <p:sp>
            <p:nvSpPr>
              <p:cNvPr id="9225" name="AutoShape 9"/>
              <p:cNvSpPr>
                <a:spLocks noChangeArrowheads="1"/>
              </p:cNvSpPr>
              <p:nvPr/>
            </p:nvSpPr>
            <p:spPr bwMode="auto">
              <a:xfrm>
                <a:off x="673" y="896"/>
                <a:ext cx="1343" cy="74"/>
              </a:xfrm>
              <a:prstGeom prst="roundRect">
                <a:avLst>
                  <a:gd name="adj" fmla="val 40903"/>
                </a:avLst>
              </a:prstGeom>
              <a:gradFill rotWithShape="1">
                <a:gsLst>
                  <a:gs pos="0">
                    <a:srgbClr val="0000FF"/>
                  </a:gs>
                  <a:gs pos="50000">
                    <a:schemeClr val="accent1"/>
                  </a:gs>
                  <a:gs pos="100000">
                    <a:srgbClr val="0000FF"/>
                  </a:gs>
                </a:gsLst>
                <a:lin ang="5400000" scaled="1"/>
              </a:gradFill>
              <a:ln w="9525">
                <a:noFill/>
                <a:round/>
                <a:headEnd/>
                <a:tailEnd/>
              </a:ln>
              <a:effectLst/>
            </p:spPr>
            <p:txBody>
              <a:bodyPr wrap="none" anchor="ctr"/>
              <a:lstStyle/>
              <a:p>
                <a:pPr>
                  <a:defRPr/>
                </a:pPr>
                <a:endParaRPr lang="zh-CN" altLang="en-US"/>
              </a:p>
            </p:txBody>
          </p:sp>
          <p:sp>
            <p:nvSpPr>
              <p:cNvPr id="9226" name="未知"/>
              <p:cNvSpPr>
                <a:spLocks/>
              </p:cNvSpPr>
              <p:nvPr/>
            </p:nvSpPr>
            <p:spPr bwMode="auto">
              <a:xfrm>
                <a:off x="542" y="627"/>
                <a:ext cx="203" cy="338"/>
              </a:xfrm>
              <a:custGeom>
                <a:avLst/>
                <a:gdLst/>
                <a:ahLst/>
                <a:cxnLst>
                  <a:cxn ang="0">
                    <a:pos x="70" y="16"/>
                  </a:cxn>
                  <a:cxn ang="0">
                    <a:pos x="189" y="271"/>
                  </a:cxn>
                  <a:cxn ang="0">
                    <a:pos x="201" y="294"/>
                  </a:cxn>
                  <a:cxn ang="0">
                    <a:pos x="202" y="306"/>
                  </a:cxn>
                  <a:cxn ang="0">
                    <a:pos x="194" y="322"/>
                  </a:cxn>
                  <a:cxn ang="0">
                    <a:pos x="175" y="336"/>
                  </a:cxn>
                  <a:cxn ang="0">
                    <a:pos x="157" y="336"/>
                  </a:cxn>
                  <a:cxn ang="0">
                    <a:pos x="141" y="331"/>
                  </a:cxn>
                  <a:cxn ang="0">
                    <a:pos x="132" y="322"/>
                  </a:cxn>
                  <a:cxn ang="0">
                    <a:pos x="124" y="314"/>
                  </a:cxn>
                  <a:cxn ang="0">
                    <a:pos x="0" y="39"/>
                  </a:cxn>
                  <a:cxn ang="0">
                    <a:pos x="0" y="24"/>
                  </a:cxn>
                  <a:cxn ang="0">
                    <a:pos x="8" y="16"/>
                  </a:cxn>
                  <a:cxn ang="0">
                    <a:pos x="16" y="8"/>
                  </a:cxn>
                  <a:cxn ang="0">
                    <a:pos x="23" y="0"/>
                  </a:cxn>
                  <a:cxn ang="0">
                    <a:pos x="39" y="0"/>
                  </a:cxn>
                  <a:cxn ang="0">
                    <a:pos x="47" y="0"/>
                  </a:cxn>
                  <a:cxn ang="0">
                    <a:pos x="62" y="8"/>
                  </a:cxn>
                  <a:cxn ang="0">
                    <a:pos x="70" y="16"/>
                  </a:cxn>
                </a:cxnLst>
                <a:rect l="0" t="0" r="r" b="b"/>
                <a:pathLst>
                  <a:path w="203" h="337">
                    <a:moveTo>
                      <a:pt x="70" y="16"/>
                    </a:moveTo>
                    <a:lnTo>
                      <a:pt x="189" y="271"/>
                    </a:lnTo>
                    <a:lnTo>
                      <a:pt x="201" y="294"/>
                    </a:lnTo>
                    <a:lnTo>
                      <a:pt x="202" y="306"/>
                    </a:lnTo>
                    <a:lnTo>
                      <a:pt x="194" y="322"/>
                    </a:lnTo>
                    <a:lnTo>
                      <a:pt x="175" y="336"/>
                    </a:lnTo>
                    <a:lnTo>
                      <a:pt x="157" y="336"/>
                    </a:lnTo>
                    <a:lnTo>
                      <a:pt x="141" y="331"/>
                    </a:lnTo>
                    <a:lnTo>
                      <a:pt x="132" y="322"/>
                    </a:lnTo>
                    <a:lnTo>
                      <a:pt x="124" y="314"/>
                    </a:lnTo>
                    <a:lnTo>
                      <a:pt x="0" y="39"/>
                    </a:lnTo>
                    <a:lnTo>
                      <a:pt x="0" y="24"/>
                    </a:lnTo>
                    <a:lnTo>
                      <a:pt x="8" y="16"/>
                    </a:lnTo>
                    <a:lnTo>
                      <a:pt x="16" y="8"/>
                    </a:lnTo>
                    <a:lnTo>
                      <a:pt x="23" y="0"/>
                    </a:lnTo>
                    <a:lnTo>
                      <a:pt x="39" y="0"/>
                    </a:lnTo>
                    <a:lnTo>
                      <a:pt x="47" y="0"/>
                    </a:lnTo>
                    <a:lnTo>
                      <a:pt x="62" y="8"/>
                    </a:lnTo>
                    <a:lnTo>
                      <a:pt x="70" y="16"/>
                    </a:lnTo>
                  </a:path>
                </a:pathLst>
              </a:custGeom>
              <a:gradFill rotWithShape="1">
                <a:gsLst>
                  <a:gs pos="0">
                    <a:srgbClr val="0000FF"/>
                  </a:gs>
                  <a:gs pos="50000">
                    <a:schemeClr val="accent1"/>
                  </a:gs>
                  <a:gs pos="100000">
                    <a:srgbClr val="0000FF"/>
                  </a:gs>
                </a:gsLst>
                <a:lin ang="18900000" scaled="1"/>
              </a:gradFill>
              <a:ln w="9525" cap="rnd" cmpd="sng">
                <a:solidFill>
                  <a:schemeClr val="hlink"/>
                </a:solidFill>
                <a:round/>
                <a:headEnd/>
                <a:tailEnd/>
              </a:ln>
              <a:effectLst/>
            </p:spPr>
            <p:txBody>
              <a:bodyPr/>
              <a:lstStyle/>
              <a:p>
                <a:pPr>
                  <a:defRPr/>
                </a:pPr>
                <a:endParaRPr lang="zh-CN" altLang="en-US"/>
              </a:p>
            </p:txBody>
          </p:sp>
          <p:sp>
            <p:nvSpPr>
              <p:cNvPr id="9227" name="未知"/>
              <p:cNvSpPr>
                <a:spLocks/>
              </p:cNvSpPr>
              <p:nvPr/>
            </p:nvSpPr>
            <p:spPr bwMode="auto">
              <a:xfrm>
                <a:off x="3175" y="156"/>
                <a:ext cx="78" cy="366"/>
              </a:xfrm>
              <a:custGeom>
                <a:avLst/>
                <a:gdLst/>
                <a:ahLst/>
                <a:cxnLst>
                  <a:cxn ang="0">
                    <a:pos x="0" y="316"/>
                  </a:cxn>
                  <a:cxn ang="0">
                    <a:pos x="0" y="47"/>
                  </a:cxn>
                  <a:cxn ang="0">
                    <a:pos x="9" y="24"/>
                  </a:cxn>
                  <a:cxn ang="0">
                    <a:pos x="17" y="8"/>
                  </a:cxn>
                  <a:cxn ang="0">
                    <a:pos x="24" y="0"/>
                  </a:cxn>
                  <a:cxn ang="0">
                    <a:pos x="39" y="0"/>
                  </a:cxn>
                  <a:cxn ang="0">
                    <a:pos x="61" y="8"/>
                  </a:cxn>
                  <a:cxn ang="0">
                    <a:pos x="69" y="16"/>
                  </a:cxn>
                  <a:cxn ang="0">
                    <a:pos x="76" y="24"/>
                  </a:cxn>
                  <a:cxn ang="0">
                    <a:pos x="76" y="39"/>
                  </a:cxn>
                  <a:cxn ang="0">
                    <a:pos x="77" y="316"/>
                  </a:cxn>
                  <a:cxn ang="0">
                    <a:pos x="77" y="344"/>
                  </a:cxn>
                  <a:cxn ang="0">
                    <a:pos x="71" y="356"/>
                  </a:cxn>
                  <a:cxn ang="0">
                    <a:pos x="60" y="362"/>
                  </a:cxn>
                  <a:cxn ang="0">
                    <a:pos x="50" y="365"/>
                  </a:cxn>
                  <a:cxn ang="0">
                    <a:pos x="35" y="365"/>
                  </a:cxn>
                  <a:cxn ang="0">
                    <a:pos x="24" y="364"/>
                  </a:cxn>
                  <a:cxn ang="0">
                    <a:pos x="15" y="361"/>
                  </a:cxn>
                  <a:cxn ang="0">
                    <a:pos x="9" y="356"/>
                  </a:cxn>
                  <a:cxn ang="0">
                    <a:pos x="2" y="343"/>
                  </a:cxn>
                  <a:cxn ang="0">
                    <a:pos x="0" y="316"/>
                  </a:cxn>
                </a:cxnLst>
                <a:rect l="0" t="0" r="r" b="b"/>
                <a:pathLst>
                  <a:path w="78" h="366">
                    <a:moveTo>
                      <a:pt x="0" y="316"/>
                    </a:moveTo>
                    <a:lnTo>
                      <a:pt x="0" y="47"/>
                    </a:lnTo>
                    <a:lnTo>
                      <a:pt x="9" y="24"/>
                    </a:lnTo>
                    <a:lnTo>
                      <a:pt x="17" y="8"/>
                    </a:lnTo>
                    <a:lnTo>
                      <a:pt x="24" y="0"/>
                    </a:lnTo>
                    <a:lnTo>
                      <a:pt x="39" y="0"/>
                    </a:lnTo>
                    <a:lnTo>
                      <a:pt x="61" y="8"/>
                    </a:lnTo>
                    <a:lnTo>
                      <a:pt x="69" y="16"/>
                    </a:lnTo>
                    <a:lnTo>
                      <a:pt x="76" y="24"/>
                    </a:lnTo>
                    <a:lnTo>
                      <a:pt x="76" y="39"/>
                    </a:lnTo>
                    <a:lnTo>
                      <a:pt x="77" y="316"/>
                    </a:lnTo>
                    <a:lnTo>
                      <a:pt x="77" y="344"/>
                    </a:lnTo>
                    <a:lnTo>
                      <a:pt x="71" y="356"/>
                    </a:lnTo>
                    <a:lnTo>
                      <a:pt x="60" y="362"/>
                    </a:lnTo>
                    <a:lnTo>
                      <a:pt x="50" y="365"/>
                    </a:lnTo>
                    <a:lnTo>
                      <a:pt x="35" y="365"/>
                    </a:lnTo>
                    <a:lnTo>
                      <a:pt x="24" y="364"/>
                    </a:lnTo>
                    <a:lnTo>
                      <a:pt x="15" y="361"/>
                    </a:lnTo>
                    <a:lnTo>
                      <a:pt x="9" y="356"/>
                    </a:lnTo>
                    <a:lnTo>
                      <a:pt x="2" y="343"/>
                    </a:lnTo>
                    <a:lnTo>
                      <a:pt x="0" y="316"/>
                    </a:lnTo>
                  </a:path>
                </a:pathLst>
              </a:custGeom>
              <a:gradFill rotWithShape="1">
                <a:gsLst>
                  <a:gs pos="0">
                    <a:srgbClr val="0000FF"/>
                  </a:gs>
                  <a:gs pos="50000">
                    <a:schemeClr val="accent1"/>
                  </a:gs>
                  <a:gs pos="100000">
                    <a:srgbClr val="0000FF"/>
                  </a:gs>
                </a:gsLst>
                <a:lin ang="0" scaled="1"/>
              </a:gradFill>
              <a:ln w="9525" cap="rnd" cmpd="sng">
                <a:solidFill>
                  <a:schemeClr val="hlink"/>
                </a:solidFill>
                <a:round/>
                <a:headEnd/>
                <a:tailEnd/>
              </a:ln>
              <a:effectLst/>
            </p:spPr>
            <p:txBody>
              <a:bodyPr/>
              <a:lstStyle/>
              <a:p>
                <a:pPr>
                  <a:defRPr/>
                </a:pPr>
                <a:endParaRPr lang="zh-CN" altLang="en-US"/>
              </a:p>
            </p:txBody>
          </p:sp>
          <p:sp>
            <p:nvSpPr>
              <p:cNvPr id="9228" name="未知"/>
              <p:cNvSpPr>
                <a:spLocks/>
              </p:cNvSpPr>
              <p:nvPr/>
            </p:nvSpPr>
            <p:spPr bwMode="auto">
              <a:xfrm>
                <a:off x="1711" y="1072"/>
                <a:ext cx="875" cy="338"/>
              </a:xfrm>
              <a:custGeom>
                <a:avLst/>
                <a:gdLst/>
                <a:ahLst/>
                <a:cxnLst>
                  <a:cxn ang="0">
                    <a:pos x="0" y="336"/>
                  </a:cxn>
                  <a:cxn ang="0">
                    <a:pos x="875" y="336"/>
                  </a:cxn>
                  <a:cxn ang="0">
                    <a:pos x="875" y="223"/>
                  </a:cxn>
                  <a:cxn ang="0">
                    <a:pos x="827" y="224"/>
                  </a:cxn>
                  <a:cxn ang="0">
                    <a:pos x="788" y="176"/>
                  </a:cxn>
                  <a:cxn ang="0">
                    <a:pos x="773" y="136"/>
                  </a:cxn>
                  <a:cxn ang="0">
                    <a:pos x="591" y="103"/>
                  </a:cxn>
                  <a:cxn ang="0">
                    <a:pos x="504" y="0"/>
                  </a:cxn>
                  <a:cxn ang="0">
                    <a:pos x="336" y="0"/>
                  </a:cxn>
                  <a:cxn ang="0">
                    <a:pos x="260" y="4"/>
                  </a:cxn>
                </a:cxnLst>
                <a:rect l="0" t="0" r="r" b="b"/>
                <a:pathLst>
                  <a:path w="876" h="337">
                    <a:moveTo>
                      <a:pt x="0" y="336"/>
                    </a:moveTo>
                    <a:lnTo>
                      <a:pt x="875" y="336"/>
                    </a:lnTo>
                    <a:lnTo>
                      <a:pt x="875" y="223"/>
                    </a:lnTo>
                    <a:lnTo>
                      <a:pt x="827" y="224"/>
                    </a:lnTo>
                    <a:lnTo>
                      <a:pt x="788" y="176"/>
                    </a:lnTo>
                    <a:lnTo>
                      <a:pt x="773" y="136"/>
                    </a:lnTo>
                    <a:lnTo>
                      <a:pt x="591" y="103"/>
                    </a:lnTo>
                    <a:lnTo>
                      <a:pt x="504" y="0"/>
                    </a:lnTo>
                    <a:lnTo>
                      <a:pt x="336" y="0"/>
                    </a:lnTo>
                    <a:lnTo>
                      <a:pt x="260" y="4"/>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9229" name="未知"/>
              <p:cNvSpPr>
                <a:spLocks/>
              </p:cNvSpPr>
              <p:nvPr/>
            </p:nvSpPr>
            <p:spPr bwMode="auto">
              <a:xfrm>
                <a:off x="1415" y="887"/>
                <a:ext cx="874" cy="521"/>
              </a:xfrm>
              <a:custGeom>
                <a:avLst/>
                <a:gdLst/>
                <a:ahLst/>
                <a:cxnLst>
                  <a:cxn ang="0">
                    <a:pos x="872" y="520"/>
                  </a:cxn>
                  <a:cxn ang="0">
                    <a:pos x="0" y="520"/>
                  </a:cxn>
                  <a:cxn ang="0">
                    <a:pos x="0" y="406"/>
                  </a:cxn>
                  <a:cxn ang="0">
                    <a:pos x="47" y="406"/>
                  </a:cxn>
                  <a:cxn ang="0">
                    <a:pos x="86" y="362"/>
                  </a:cxn>
                  <a:cxn ang="0">
                    <a:pos x="104" y="316"/>
                  </a:cxn>
                  <a:cxn ang="0">
                    <a:pos x="274" y="291"/>
                  </a:cxn>
                  <a:cxn ang="0">
                    <a:pos x="370" y="186"/>
                  </a:cxn>
                  <a:cxn ang="0">
                    <a:pos x="530" y="186"/>
                  </a:cxn>
                  <a:cxn ang="0">
                    <a:pos x="530" y="84"/>
                  </a:cxn>
                  <a:cxn ang="0">
                    <a:pos x="544" y="67"/>
                  </a:cxn>
                  <a:cxn ang="0">
                    <a:pos x="544" y="22"/>
                  </a:cxn>
                  <a:cxn ang="0">
                    <a:pos x="578" y="0"/>
                  </a:cxn>
                  <a:cxn ang="0">
                    <a:pos x="613" y="18"/>
                  </a:cxn>
                  <a:cxn ang="0">
                    <a:pos x="613" y="69"/>
                  </a:cxn>
                  <a:cxn ang="0">
                    <a:pos x="629" y="84"/>
                  </a:cxn>
                  <a:cxn ang="0">
                    <a:pos x="629" y="183"/>
                  </a:cxn>
                  <a:cxn ang="0">
                    <a:pos x="638" y="185"/>
                  </a:cxn>
                </a:cxnLst>
                <a:rect l="0" t="0" r="r" b="b"/>
                <a:pathLst>
                  <a:path w="873" h="521">
                    <a:moveTo>
                      <a:pt x="872" y="520"/>
                    </a:moveTo>
                    <a:lnTo>
                      <a:pt x="0" y="520"/>
                    </a:lnTo>
                    <a:lnTo>
                      <a:pt x="0" y="406"/>
                    </a:lnTo>
                    <a:lnTo>
                      <a:pt x="47" y="406"/>
                    </a:lnTo>
                    <a:lnTo>
                      <a:pt x="86" y="362"/>
                    </a:lnTo>
                    <a:lnTo>
                      <a:pt x="104" y="316"/>
                    </a:lnTo>
                    <a:lnTo>
                      <a:pt x="274" y="291"/>
                    </a:lnTo>
                    <a:lnTo>
                      <a:pt x="370" y="186"/>
                    </a:lnTo>
                    <a:lnTo>
                      <a:pt x="530" y="186"/>
                    </a:lnTo>
                    <a:lnTo>
                      <a:pt x="530" y="84"/>
                    </a:lnTo>
                    <a:lnTo>
                      <a:pt x="544" y="67"/>
                    </a:lnTo>
                    <a:lnTo>
                      <a:pt x="544" y="22"/>
                    </a:lnTo>
                    <a:lnTo>
                      <a:pt x="578" y="0"/>
                    </a:lnTo>
                    <a:lnTo>
                      <a:pt x="613" y="18"/>
                    </a:lnTo>
                    <a:lnTo>
                      <a:pt x="613" y="69"/>
                    </a:lnTo>
                    <a:lnTo>
                      <a:pt x="629" y="84"/>
                    </a:lnTo>
                    <a:lnTo>
                      <a:pt x="629" y="183"/>
                    </a:lnTo>
                    <a:lnTo>
                      <a:pt x="638" y="185"/>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18450" name="未知"/>
              <p:cNvSpPr>
                <a:spLocks/>
              </p:cNvSpPr>
              <p:nvPr/>
            </p:nvSpPr>
            <p:spPr bwMode="auto">
              <a:xfrm>
                <a:off x="3" y="469"/>
                <a:ext cx="867" cy="211"/>
              </a:xfrm>
              <a:custGeom>
                <a:avLst/>
                <a:gdLst>
                  <a:gd name="T0" fmla="*/ 659 w 867"/>
                  <a:gd name="T1" fmla="*/ 0 h 211"/>
                  <a:gd name="T2" fmla="*/ 405 w 867"/>
                  <a:gd name="T3" fmla="*/ 0 h 211"/>
                  <a:gd name="T4" fmla="*/ 215 w 867"/>
                  <a:gd name="T5" fmla="*/ 0 h 211"/>
                  <a:gd name="T6" fmla="*/ 79 w 867"/>
                  <a:gd name="T7" fmla="*/ 0 h 211"/>
                  <a:gd name="T8" fmla="*/ 8 w 867"/>
                  <a:gd name="T9" fmla="*/ 0 h 211"/>
                  <a:gd name="T10" fmla="*/ 0 w 867"/>
                  <a:gd name="T11" fmla="*/ 16 h 211"/>
                  <a:gd name="T12" fmla="*/ 0 w 867"/>
                  <a:gd name="T13" fmla="*/ 39 h 211"/>
                  <a:gd name="T14" fmla="*/ 16 w 867"/>
                  <a:gd name="T15" fmla="*/ 47 h 211"/>
                  <a:gd name="T16" fmla="*/ 40 w 867"/>
                  <a:gd name="T17" fmla="*/ 47 h 211"/>
                  <a:gd name="T18" fmla="*/ 56 w 867"/>
                  <a:gd name="T19" fmla="*/ 54 h 211"/>
                  <a:gd name="T20" fmla="*/ 79 w 867"/>
                  <a:gd name="T21" fmla="*/ 70 h 211"/>
                  <a:gd name="T22" fmla="*/ 103 w 867"/>
                  <a:gd name="T23" fmla="*/ 86 h 211"/>
                  <a:gd name="T24" fmla="*/ 119 w 867"/>
                  <a:gd name="T25" fmla="*/ 93 h 211"/>
                  <a:gd name="T26" fmla="*/ 143 w 867"/>
                  <a:gd name="T27" fmla="*/ 93 h 211"/>
                  <a:gd name="T28" fmla="*/ 167 w 867"/>
                  <a:gd name="T29" fmla="*/ 93 h 211"/>
                  <a:gd name="T30" fmla="*/ 199 w 867"/>
                  <a:gd name="T31" fmla="*/ 93 h 211"/>
                  <a:gd name="T32" fmla="*/ 230 w 867"/>
                  <a:gd name="T33" fmla="*/ 93 h 211"/>
                  <a:gd name="T34" fmla="*/ 262 w 867"/>
                  <a:gd name="T35" fmla="*/ 93 h 211"/>
                  <a:gd name="T36" fmla="*/ 286 w 867"/>
                  <a:gd name="T37" fmla="*/ 101 h 211"/>
                  <a:gd name="T38" fmla="*/ 302 w 867"/>
                  <a:gd name="T39" fmla="*/ 109 h 211"/>
                  <a:gd name="T40" fmla="*/ 326 w 867"/>
                  <a:gd name="T41" fmla="*/ 109 h 211"/>
                  <a:gd name="T42" fmla="*/ 334 w 867"/>
                  <a:gd name="T43" fmla="*/ 124 h 211"/>
                  <a:gd name="T44" fmla="*/ 358 w 867"/>
                  <a:gd name="T45" fmla="*/ 132 h 211"/>
                  <a:gd name="T46" fmla="*/ 373 w 867"/>
                  <a:gd name="T47" fmla="*/ 140 h 211"/>
                  <a:gd name="T48" fmla="*/ 397 w 867"/>
                  <a:gd name="T49" fmla="*/ 140 h 211"/>
                  <a:gd name="T50" fmla="*/ 421 w 867"/>
                  <a:gd name="T51" fmla="*/ 140 h 211"/>
                  <a:gd name="T52" fmla="*/ 453 w 867"/>
                  <a:gd name="T53" fmla="*/ 140 h 211"/>
                  <a:gd name="T54" fmla="*/ 477 w 867"/>
                  <a:gd name="T55" fmla="*/ 140 h 211"/>
                  <a:gd name="T56" fmla="*/ 501 w 867"/>
                  <a:gd name="T57" fmla="*/ 140 h 211"/>
                  <a:gd name="T58" fmla="*/ 524 w 867"/>
                  <a:gd name="T59" fmla="*/ 140 h 211"/>
                  <a:gd name="T60" fmla="*/ 524 w 867"/>
                  <a:gd name="T61" fmla="*/ 163 h 211"/>
                  <a:gd name="T62" fmla="*/ 524 w 867"/>
                  <a:gd name="T63" fmla="*/ 187 h 211"/>
                  <a:gd name="T64" fmla="*/ 540 w 867"/>
                  <a:gd name="T65" fmla="*/ 202 h 211"/>
                  <a:gd name="T66" fmla="*/ 556 w 867"/>
                  <a:gd name="T67" fmla="*/ 210 h 211"/>
                  <a:gd name="T68" fmla="*/ 580 w 867"/>
                  <a:gd name="T69" fmla="*/ 210 h 211"/>
                  <a:gd name="T70" fmla="*/ 604 w 867"/>
                  <a:gd name="T71" fmla="*/ 202 h 211"/>
                  <a:gd name="T72" fmla="*/ 620 w 867"/>
                  <a:gd name="T73" fmla="*/ 187 h 211"/>
                  <a:gd name="T74" fmla="*/ 620 w 867"/>
                  <a:gd name="T75" fmla="*/ 163 h 211"/>
                  <a:gd name="T76" fmla="*/ 620 w 867"/>
                  <a:gd name="T77" fmla="*/ 140 h 211"/>
                  <a:gd name="T78" fmla="*/ 644 w 867"/>
                  <a:gd name="T79" fmla="*/ 140 h 211"/>
                  <a:gd name="T80" fmla="*/ 667 w 867"/>
                  <a:gd name="T81" fmla="*/ 140 h 211"/>
                  <a:gd name="T82" fmla="*/ 691 w 867"/>
                  <a:gd name="T83" fmla="*/ 140 h 211"/>
                  <a:gd name="T84" fmla="*/ 866 w 867"/>
                  <a:gd name="T85" fmla="*/ 0 h 21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67"/>
                  <a:gd name="T130" fmla="*/ 0 h 211"/>
                  <a:gd name="T131" fmla="*/ 867 w 867"/>
                  <a:gd name="T132" fmla="*/ 211 h 21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67" h="211">
                    <a:moveTo>
                      <a:pt x="866" y="0"/>
                    </a:moveTo>
                    <a:lnTo>
                      <a:pt x="755" y="0"/>
                    </a:lnTo>
                    <a:lnTo>
                      <a:pt x="659" y="0"/>
                    </a:lnTo>
                    <a:lnTo>
                      <a:pt x="572" y="0"/>
                    </a:lnTo>
                    <a:lnTo>
                      <a:pt x="485" y="0"/>
                    </a:lnTo>
                    <a:lnTo>
                      <a:pt x="405" y="0"/>
                    </a:lnTo>
                    <a:lnTo>
                      <a:pt x="334" y="0"/>
                    </a:lnTo>
                    <a:lnTo>
                      <a:pt x="270" y="0"/>
                    </a:lnTo>
                    <a:lnTo>
                      <a:pt x="215" y="0"/>
                    </a:lnTo>
                    <a:lnTo>
                      <a:pt x="159" y="0"/>
                    </a:lnTo>
                    <a:lnTo>
                      <a:pt x="119" y="0"/>
                    </a:lnTo>
                    <a:lnTo>
                      <a:pt x="79" y="0"/>
                    </a:lnTo>
                    <a:lnTo>
                      <a:pt x="48" y="0"/>
                    </a:lnTo>
                    <a:lnTo>
                      <a:pt x="24" y="0"/>
                    </a:lnTo>
                    <a:lnTo>
                      <a:pt x="8" y="0"/>
                    </a:lnTo>
                    <a:lnTo>
                      <a:pt x="0" y="0"/>
                    </a:lnTo>
                    <a:lnTo>
                      <a:pt x="0" y="8"/>
                    </a:lnTo>
                    <a:lnTo>
                      <a:pt x="0" y="16"/>
                    </a:lnTo>
                    <a:lnTo>
                      <a:pt x="0" y="23"/>
                    </a:lnTo>
                    <a:lnTo>
                      <a:pt x="0" y="31"/>
                    </a:lnTo>
                    <a:lnTo>
                      <a:pt x="0" y="39"/>
                    </a:lnTo>
                    <a:lnTo>
                      <a:pt x="0" y="47"/>
                    </a:lnTo>
                    <a:lnTo>
                      <a:pt x="8" y="47"/>
                    </a:lnTo>
                    <a:lnTo>
                      <a:pt x="16" y="47"/>
                    </a:lnTo>
                    <a:lnTo>
                      <a:pt x="24" y="47"/>
                    </a:lnTo>
                    <a:lnTo>
                      <a:pt x="32" y="47"/>
                    </a:lnTo>
                    <a:lnTo>
                      <a:pt x="40" y="47"/>
                    </a:lnTo>
                    <a:lnTo>
                      <a:pt x="48" y="47"/>
                    </a:lnTo>
                    <a:lnTo>
                      <a:pt x="48" y="54"/>
                    </a:lnTo>
                    <a:lnTo>
                      <a:pt x="56" y="54"/>
                    </a:lnTo>
                    <a:lnTo>
                      <a:pt x="64" y="62"/>
                    </a:lnTo>
                    <a:lnTo>
                      <a:pt x="72" y="62"/>
                    </a:lnTo>
                    <a:lnTo>
                      <a:pt x="79" y="70"/>
                    </a:lnTo>
                    <a:lnTo>
                      <a:pt x="87" y="78"/>
                    </a:lnTo>
                    <a:lnTo>
                      <a:pt x="95" y="78"/>
                    </a:lnTo>
                    <a:lnTo>
                      <a:pt x="103" y="86"/>
                    </a:lnTo>
                    <a:lnTo>
                      <a:pt x="111" y="86"/>
                    </a:lnTo>
                    <a:lnTo>
                      <a:pt x="111" y="93"/>
                    </a:lnTo>
                    <a:lnTo>
                      <a:pt x="119" y="93"/>
                    </a:lnTo>
                    <a:lnTo>
                      <a:pt x="127" y="93"/>
                    </a:lnTo>
                    <a:lnTo>
                      <a:pt x="135" y="93"/>
                    </a:lnTo>
                    <a:lnTo>
                      <a:pt x="143" y="93"/>
                    </a:lnTo>
                    <a:lnTo>
                      <a:pt x="151" y="93"/>
                    </a:lnTo>
                    <a:lnTo>
                      <a:pt x="159" y="93"/>
                    </a:lnTo>
                    <a:lnTo>
                      <a:pt x="167" y="93"/>
                    </a:lnTo>
                    <a:lnTo>
                      <a:pt x="175" y="93"/>
                    </a:lnTo>
                    <a:lnTo>
                      <a:pt x="183" y="93"/>
                    </a:lnTo>
                    <a:lnTo>
                      <a:pt x="199" y="93"/>
                    </a:lnTo>
                    <a:lnTo>
                      <a:pt x="207" y="93"/>
                    </a:lnTo>
                    <a:lnTo>
                      <a:pt x="222" y="93"/>
                    </a:lnTo>
                    <a:lnTo>
                      <a:pt x="230" y="93"/>
                    </a:lnTo>
                    <a:lnTo>
                      <a:pt x="238" y="93"/>
                    </a:lnTo>
                    <a:lnTo>
                      <a:pt x="246" y="93"/>
                    </a:lnTo>
                    <a:lnTo>
                      <a:pt x="262" y="93"/>
                    </a:lnTo>
                    <a:lnTo>
                      <a:pt x="270" y="101"/>
                    </a:lnTo>
                    <a:lnTo>
                      <a:pt x="278" y="101"/>
                    </a:lnTo>
                    <a:lnTo>
                      <a:pt x="286" y="101"/>
                    </a:lnTo>
                    <a:lnTo>
                      <a:pt x="294" y="101"/>
                    </a:lnTo>
                    <a:lnTo>
                      <a:pt x="302" y="101"/>
                    </a:lnTo>
                    <a:lnTo>
                      <a:pt x="302" y="109"/>
                    </a:lnTo>
                    <a:lnTo>
                      <a:pt x="310" y="109"/>
                    </a:lnTo>
                    <a:lnTo>
                      <a:pt x="318" y="109"/>
                    </a:lnTo>
                    <a:lnTo>
                      <a:pt x="326" y="109"/>
                    </a:lnTo>
                    <a:lnTo>
                      <a:pt x="326" y="117"/>
                    </a:lnTo>
                    <a:lnTo>
                      <a:pt x="334" y="117"/>
                    </a:lnTo>
                    <a:lnTo>
                      <a:pt x="334" y="124"/>
                    </a:lnTo>
                    <a:lnTo>
                      <a:pt x="342" y="124"/>
                    </a:lnTo>
                    <a:lnTo>
                      <a:pt x="350" y="132"/>
                    </a:lnTo>
                    <a:lnTo>
                      <a:pt x="358" y="132"/>
                    </a:lnTo>
                    <a:lnTo>
                      <a:pt x="358" y="140"/>
                    </a:lnTo>
                    <a:lnTo>
                      <a:pt x="365" y="140"/>
                    </a:lnTo>
                    <a:lnTo>
                      <a:pt x="373" y="140"/>
                    </a:lnTo>
                    <a:lnTo>
                      <a:pt x="381" y="140"/>
                    </a:lnTo>
                    <a:lnTo>
                      <a:pt x="389" y="140"/>
                    </a:lnTo>
                    <a:lnTo>
                      <a:pt x="397" y="140"/>
                    </a:lnTo>
                    <a:lnTo>
                      <a:pt x="405" y="140"/>
                    </a:lnTo>
                    <a:lnTo>
                      <a:pt x="413" y="140"/>
                    </a:lnTo>
                    <a:lnTo>
                      <a:pt x="421" y="140"/>
                    </a:lnTo>
                    <a:lnTo>
                      <a:pt x="429" y="140"/>
                    </a:lnTo>
                    <a:lnTo>
                      <a:pt x="445" y="140"/>
                    </a:lnTo>
                    <a:lnTo>
                      <a:pt x="453" y="140"/>
                    </a:lnTo>
                    <a:lnTo>
                      <a:pt x="461" y="140"/>
                    </a:lnTo>
                    <a:lnTo>
                      <a:pt x="469" y="140"/>
                    </a:lnTo>
                    <a:lnTo>
                      <a:pt x="477" y="140"/>
                    </a:lnTo>
                    <a:lnTo>
                      <a:pt x="485" y="140"/>
                    </a:lnTo>
                    <a:lnTo>
                      <a:pt x="493" y="140"/>
                    </a:lnTo>
                    <a:lnTo>
                      <a:pt x="501" y="140"/>
                    </a:lnTo>
                    <a:lnTo>
                      <a:pt x="508" y="140"/>
                    </a:lnTo>
                    <a:lnTo>
                      <a:pt x="516" y="140"/>
                    </a:lnTo>
                    <a:lnTo>
                      <a:pt x="524" y="140"/>
                    </a:lnTo>
                    <a:lnTo>
                      <a:pt x="524" y="148"/>
                    </a:lnTo>
                    <a:lnTo>
                      <a:pt x="524" y="156"/>
                    </a:lnTo>
                    <a:lnTo>
                      <a:pt x="524" y="163"/>
                    </a:lnTo>
                    <a:lnTo>
                      <a:pt x="524" y="171"/>
                    </a:lnTo>
                    <a:lnTo>
                      <a:pt x="524" y="179"/>
                    </a:lnTo>
                    <a:lnTo>
                      <a:pt x="524" y="187"/>
                    </a:lnTo>
                    <a:lnTo>
                      <a:pt x="524" y="194"/>
                    </a:lnTo>
                    <a:lnTo>
                      <a:pt x="532" y="202"/>
                    </a:lnTo>
                    <a:lnTo>
                      <a:pt x="540" y="202"/>
                    </a:lnTo>
                    <a:lnTo>
                      <a:pt x="540" y="210"/>
                    </a:lnTo>
                    <a:lnTo>
                      <a:pt x="548" y="210"/>
                    </a:lnTo>
                    <a:lnTo>
                      <a:pt x="556" y="210"/>
                    </a:lnTo>
                    <a:lnTo>
                      <a:pt x="564" y="210"/>
                    </a:lnTo>
                    <a:lnTo>
                      <a:pt x="572" y="210"/>
                    </a:lnTo>
                    <a:lnTo>
                      <a:pt x="580" y="210"/>
                    </a:lnTo>
                    <a:lnTo>
                      <a:pt x="588" y="210"/>
                    </a:lnTo>
                    <a:lnTo>
                      <a:pt x="596" y="210"/>
                    </a:lnTo>
                    <a:lnTo>
                      <a:pt x="604" y="202"/>
                    </a:lnTo>
                    <a:lnTo>
                      <a:pt x="612" y="194"/>
                    </a:lnTo>
                    <a:lnTo>
                      <a:pt x="612" y="187"/>
                    </a:lnTo>
                    <a:lnTo>
                      <a:pt x="620" y="187"/>
                    </a:lnTo>
                    <a:lnTo>
                      <a:pt x="620" y="179"/>
                    </a:lnTo>
                    <a:lnTo>
                      <a:pt x="620" y="171"/>
                    </a:lnTo>
                    <a:lnTo>
                      <a:pt x="620" y="163"/>
                    </a:lnTo>
                    <a:lnTo>
                      <a:pt x="620" y="156"/>
                    </a:lnTo>
                    <a:lnTo>
                      <a:pt x="620" y="148"/>
                    </a:lnTo>
                    <a:lnTo>
                      <a:pt x="620" y="140"/>
                    </a:lnTo>
                    <a:lnTo>
                      <a:pt x="628" y="140"/>
                    </a:lnTo>
                    <a:lnTo>
                      <a:pt x="636" y="140"/>
                    </a:lnTo>
                    <a:lnTo>
                      <a:pt x="644" y="140"/>
                    </a:lnTo>
                    <a:lnTo>
                      <a:pt x="651" y="140"/>
                    </a:lnTo>
                    <a:lnTo>
                      <a:pt x="659" y="140"/>
                    </a:lnTo>
                    <a:lnTo>
                      <a:pt x="667" y="140"/>
                    </a:lnTo>
                    <a:lnTo>
                      <a:pt x="675" y="140"/>
                    </a:lnTo>
                    <a:lnTo>
                      <a:pt x="683" y="140"/>
                    </a:lnTo>
                    <a:lnTo>
                      <a:pt x="691" y="140"/>
                    </a:lnTo>
                    <a:lnTo>
                      <a:pt x="699" y="140"/>
                    </a:lnTo>
                    <a:lnTo>
                      <a:pt x="707" y="140"/>
                    </a:lnTo>
                    <a:lnTo>
                      <a:pt x="866" y="0"/>
                    </a:lnTo>
                  </a:path>
                </a:pathLst>
              </a:custGeom>
              <a:solidFill>
                <a:schemeClr val="accent2"/>
              </a:solidFill>
              <a:ln w="9525" cap="rnd" cmpd="sng">
                <a:solidFill>
                  <a:schemeClr val="hlink"/>
                </a:solidFill>
                <a:round/>
                <a:headEnd/>
                <a:tailEnd/>
              </a:ln>
            </p:spPr>
            <p:txBody>
              <a:bodyPr/>
              <a:lstStyle/>
              <a:p>
                <a:endParaRPr lang="zh-CN" altLang="en-US"/>
              </a:p>
            </p:txBody>
          </p:sp>
          <p:sp>
            <p:nvSpPr>
              <p:cNvPr id="9231" name="未知"/>
              <p:cNvSpPr>
                <a:spLocks/>
              </p:cNvSpPr>
              <p:nvPr/>
            </p:nvSpPr>
            <p:spPr bwMode="auto">
              <a:xfrm>
                <a:off x="0" y="469"/>
                <a:ext cx="627" cy="217"/>
              </a:xfrm>
              <a:custGeom>
                <a:avLst/>
                <a:gdLst/>
                <a:ahLst/>
                <a:cxnLst>
                  <a:cxn ang="0">
                    <a:pos x="0" y="0"/>
                  </a:cxn>
                  <a:cxn ang="0">
                    <a:pos x="0" y="48"/>
                  </a:cxn>
                  <a:cxn ang="0">
                    <a:pos x="40" y="48"/>
                  </a:cxn>
                  <a:cxn ang="0">
                    <a:pos x="112" y="96"/>
                  </a:cxn>
                  <a:cxn ang="0">
                    <a:pos x="248" y="96"/>
                  </a:cxn>
                  <a:cxn ang="0">
                    <a:pos x="359" y="144"/>
                  </a:cxn>
                  <a:cxn ang="0">
                    <a:pos x="530" y="144"/>
                  </a:cxn>
                  <a:cxn ang="0">
                    <a:pos x="528" y="200"/>
                  </a:cxn>
                  <a:cxn ang="0">
                    <a:pos x="554" y="216"/>
                  </a:cxn>
                  <a:cxn ang="0">
                    <a:pos x="598" y="216"/>
                  </a:cxn>
                  <a:cxn ang="0">
                    <a:pos x="626" y="203"/>
                  </a:cxn>
                  <a:cxn ang="0">
                    <a:pos x="626" y="144"/>
                  </a:cxn>
                </a:cxnLst>
                <a:rect l="0" t="0" r="r" b="b"/>
                <a:pathLst>
                  <a:path w="627" h="217">
                    <a:moveTo>
                      <a:pt x="0" y="0"/>
                    </a:moveTo>
                    <a:lnTo>
                      <a:pt x="0" y="48"/>
                    </a:lnTo>
                    <a:lnTo>
                      <a:pt x="40" y="48"/>
                    </a:lnTo>
                    <a:lnTo>
                      <a:pt x="112" y="96"/>
                    </a:lnTo>
                    <a:lnTo>
                      <a:pt x="248" y="96"/>
                    </a:lnTo>
                    <a:lnTo>
                      <a:pt x="359" y="144"/>
                    </a:lnTo>
                    <a:lnTo>
                      <a:pt x="530" y="144"/>
                    </a:lnTo>
                    <a:lnTo>
                      <a:pt x="528" y="200"/>
                    </a:lnTo>
                    <a:lnTo>
                      <a:pt x="554" y="216"/>
                    </a:lnTo>
                    <a:lnTo>
                      <a:pt x="598" y="216"/>
                    </a:lnTo>
                    <a:lnTo>
                      <a:pt x="626" y="203"/>
                    </a:lnTo>
                    <a:lnTo>
                      <a:pt x="626" y="144"/>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9232" name="未知"/>
              <p:cNvSpPr>
                <a:spLocks/>
              </p:cNvSpPr>
              <p:nvPr/>
            </p:nvSpPr>
            <p:spPr bwMode="auto">
              <a:xfrm>
                <a:off x="284" y="469"/>
                <a:ext cx="867" cy="213"/>
              </a:xfrm>
              <a:custGeom>
                <a:avLst/>
                <a:gdLst/>
                <a:ahLst/>
                <a:cxnLst>
                  <a:cxn ang="0">
                    <a:pos x="111" y="0"/>
                  </a:cxn>
                  <a:cxn ang="0">
                    <a:pos x="294" y="0"/>
                  </a:cxn>
                  <a:cxn ang="0">
                    <a:pos x="461" y="0"/>
                  </a:cxn>
                  <a:cxn ang="0">
                    <a:pos x="596" y="0"/>
                  </a:cxn>
                  <a:cxn ang="0">
                    <a:pos x="707" y="0"/>
                  </a:cxn>
                  <a:cxn ang="0">
                    <a:pos x="787" y="0"/>
                  </a:cxn>
                  <a:cxn ang="0">
                    <a:pos x="842" y="0"/>
                  </a:cxn>
                  <a:cxn ang="0">
                    <a:pos x="866" y="0"/>
                  </a:cxn>
                  <a:cxn ang="0">
                    <a:pos x="866" y="16"/>
                  </a:cxn>
                  <a:cxn ang="0">
                    <a:pos x="866" y="32"/>
                  </a:cxn>
                  <a:cxn ang="0">
                    <a:pos x="866" y="47"/>
                  </a:cxn>
                  <a:cxn ang="0">
                    <a:pos x="850" y="47"/>
                  </a:cxn>
                  <a:cxn ang="0">
                    <a:pos x="834" y="47"/>
                  </a:cxn>
                  <a:cxn ang="0">
                    <a:pos x="818" y="47"/>
                  </a:cxn>
                  <a:cxn ang="0">
                    <a:pos x="810" y="55"/>
                  </a:cxn>
                  <a:cxn ang="0">
                    <a:pos x="794" y="63"/>
                  </a:cxn>
                  <a:cxn ang="0">
                    <a:pos x="779" y="79"/>
                  </a:cxn>
                  <a:cxn ang="0">
                    <a:pos x="763" y="87"/>
                  </a:cxn>
                  <a:cxn ang="0">
                    <a:pos x="755" y="95"/>
                  </a:cxn>
                  <a:cxn ang="0">
                    <a:pos x="739" y="95"/>
                  </a:cxn>
                  <a:cxn ang="0">
                    <a:pos x="723" y="95"/>
                  </a:cxn>
                  <a:cxn ang="0">
                    <a:pos x="707" y="95"/>
                  </a:cxn>
                  <a:cxn ang="0">
                    <a:pos x="691" y="95"/>
                  </a:cxn>
                  <a:cxn ang="0">
                    <a:pos x="667" y="95"/>
                  </a:cxn>
                  <a:cxn ang="0">
                    <a:pos x="644" y="95"/>
                  </a:cxn>
                  <a:cxn ang="0">
                    <a:pos x="628" y="95"/>
                  </a:cxn>
                  <a:cxn ang="0">
                    <a:pos x="508" y="142"/>
                  </a:cxn>
                  <a:cxn ang="0">
                    <a:pos x="493" y="142"/>
                  </a:cxn>
                  <a:cxn ang="0">
                    <a:pos x="477" y="142"/>
                  </a:cxn>
                  <a:cxn ang="0">
                    <a:pos x="461" y="142"/>
                  </a:cxn>
                  <a:cxn ang="0">
                    <a:pos x="445" y="142"/>
                  </a:cxn>
                  <a:cxn ang="0">
                    <a:pos x="421" y="142"/>
                  </a:cxn>
                  <a:cxn ang="0">
                    <a:pos x="405" y="142"/>
                  </a:cxn>
                  <a:cxn ang="0">
                    <a:pos x="389" y="142"/>
                  </a:cxn>
                  <a:cxn ang="0">
                    <a:pos x="373" y="142"/>
                  </a:cxn>
                  <a:cxn ang="0">
                    <a:pos x="358" y="142"/>
                  </a:cxn>
                  <a:cxn ang="0">
                    <a:pos x="342" y="142"/>
                  </a:cxn>
                  <a:cxn ang="0">
                    <a:pos x="342" y="158"/>
                  </a:cxn>
                  <a:cxn ang="0">
                    <a:pos x="342" y="174"/>
                  </a:cxn>
                  <a:cxn ang="0">
                    <a:pos x="342" y="189"/>
                  </a:cxn>
                  <a:cxn ang="0">
                    <a:pos x="334" y="205"/>
                  </a:cxn>
                  <a:cxn ang="0">
                    <a:pos x="326" y="213"/>
                  </a:cxn>
                  <a:cxn ang="0">
                    <a:pos x="310" y="213"/>
                  </a:cxn>
                  <a:cxn ang="0">
                    <a:pos x="294" y="213"/>
                  </a:cxn>
                  <a:cxn ang="0">
                    <a:pos x="278" y="213"/>
                  </a:cxn>
                  <a:cxn ang="0">
                    <a:pos x="262" y="205"/>
                  </a:cxn>
                  <a:cxn ang="0">
                    <a:pos x="254" y="189"/>
                  </a:cxn>
                  <a:cxn ang="0">
                    <a:pos x="246" y="181"/>
                  </a:cxn>
                  <a:cxn ang="0">
                    <a:pos x="246" y="120"/>
                  </a:cxn>
                </a:cxnLst>
                <a:rect l="0" t="0" r="r" b="b"/>
                <a:pathLst>
                  <a:path w="867" h="214">
                    <a:moveTo>
                      <a:pt x="0" y="0"/>
                    </a:moveTo>
                    <a:lnTo>
                      <a:pt x="111" y="0"/>
                    </a:lnTo>
                    <a:lnTo>
                      <a:pt x="207" y="0"/>
                    </a:lnTo>
                    <a:lnTo>
                      <a:pt x="294" y="0"/>
                    </a:lnTo>
                    <a:lnTo>
                      <a:pt x="381" y="0"/>
                    </a:lnTo>
                    <a:lnTo>
                      <a:pt x="461" y="0"/>
                    </a:lnTo>
                    <a:lnTo>
                      <a:pt x="532" y="0"/>
                    </a:lnTo>
                    <a:lnTo>
                      <a:pt x="596" y="0"/>
                    </a:lnTo>
                    <a:lnTo>
                      <a:pt x="651" y="0"/>
                    </a:lnTo>
                    <a:lnTo>
                      <a:pt x="707" y="0"/>
                    </a:lnTo>
                    <a:lnTo>
                      <a:pt x="747" y="0"/>
                    </a:lnTo>
                    <a:lnTo>
                      <a:pt x="787" y="0"/>
                    </a:lnTo>
                    <a:lnTo>
                      <a:pt x="818" y="0"/>
                    </a:lnTo>
                    <a:lnTo>
                      <a:pt x="842" y="0"/>
                    </a:lnTo>
                    <a:lnTo>
                      <a:pt x="858" y="0"/>
                    </a:lnTo>
                    <a:lnTo>
                      <a:pt x="866" y="0"/>
                    </a:lnTo>
                    <a:lnTo>
                      <a:pt x="866" y="8"/>
                    </a:lnTo>
                    <a:lnTo>
                      <a:pt x="866" y="16"/>
                    </a:lnTo>
                    <a:lnTo>
                      <a:pt x="866" y="24"/>
                    </a:lnTo>
                    <a:lnTo>
                      <a:pt x="866" y="32"/>
                    </a:lnTo>
                    <a:lnTo>
                      <a:pt x="866" y="39"/>
                    </a:lnTo>
                    <a:lnTo>
                      <a:pt x="866" y="47"/>
                    </a:lnTo>
                    <a:lnTo>
                      <a:pt x="858" y="47"/>
                    </a:lnTo>
                    <a:lnTo>
                      <a:pt x="850" y="47"/>
                    </a:lnTo>
                    <a:lnTo>
                      <a:pt x="842" y="47"/>
                    </a:lnTo>
                    <a:lnTo>
                      <a:pt x="834" y="47"/>
                    </a:lnTo>
                    <a:lnTo>
                      <a:pt x="826" y="47"/>
                    </a:lnTo>
                    <a:lnTo>
                      <a:pt x="818" y="47"/>
                    </a:lnTo>
                    <a:lnTo>
                      <a:pt x="818" y="55"/>
                    </a:lnTo>
                    <a:lnTo>
                      <a:pt x="810" y="55"/>
                    </a:lnTo>
                    <a:lnTo>
                      <a:pt x="802" y="63"/>
                    </a:lnTo>
                    <a:lnTo>
                      <a:pt x="794" y="63"/>
                    </a:lnTo>
                    <a:lnTo>
                      <a:pt x="787" y="71"/>
                    </a:lnTo>
                    <a:lnTo>
                      <a:pt x="779" y="79"/>
                    </a:lnTo>
                    <a:lnTo>
                      <a:pt x="771" y="79"/>
                    </a:lnTo>
                    <a:lnTo>
                      <a:pt x="763" y="87"/>
                    </a:lnTo>
                    <a:lnTo>
                      <a:pt x="755" y="87"/>
                    </a:lnTo>
                    <a:lnTo>
                      <a:pt x="755" y="95"/>
                    </a:lnTo>
                    <a:lnTo>
                      <a:pt x="747" y="95"/>
                    </a:lnTo>
                    <a:lnTo>
                      <a:pt x="739" y="95"/>
                    </a:lnTo>
                    <a:lnTo>
                      <a:pt x="731" y="95"/>
                    </a:lnTo>
                    <a:lnTo>
                      <a:pt x="723" y="95"/>
                    </a:lnTo>
                    <a:lnTo>
                      <a:pt x="715" y="95"/>
                    </a:lnTo>
                    <a:lnTo>
                      <a:pt x="707" y="95"/>
                    </a:lnTo>
                    <a:lnTo>
                      <a:pt x="699" y="95"/>
                    </a:lnTo>
                    <a:lnTo>
                      <a:pt x="691" y="95"/>
                    </a:lnTo>
                    <a:lnTo>
                      <a:pt x="683" y="95"/>
                    </a:lnTo>
                    <a:lnTo>
                      <a:pt x="667" y="95"/>
                    </a:lnTo>
                    <a:lnTo>
                      <a:pt x="659" y="95"/>
                    </a:lnTo>
                    <a:lnTo>
                      <a:pt x="644" y="95"/>
                    </a:lnTo>
                    <a:lnTo>
                      <a:pt x="636" y="95"/>
                    </a:lnTo>
                    <a:lnTo>
                      <a:pt x="628" y="95"/>
                    </a:lnTo>
                    <a:lnTo>
                      <a:pt x="620" y="95"/>
                    </a:lnTo>
                    <a:lnTo>
                      <a:pt x="508" y="142"/>
                    </a:lnTo>
                    <a:lnTo>
                      <a:pt x="501" y="142"/>
                    </a:lnTo>
                    <a:lnTo>
                      <a:pt x="493" y="142"/>
                    </a:lnTo>
                    <a:lnTo>
                      <a:pt x="485" y="142"/>
                    </a:lnTo>
                    <a:lnTo>
                      <a:pt x="477" y="142"/>
                    </a:lnTo>
                    <a:lnTo>
                      <a:pt x="469" y="142"/>
                    </a:lnTo>
                    <a:lnTo>
                      <a:pt x="461" y="142"/>
                    </a:lnTo>
                    <a:lnTo>
                      <a:pt x="453" y="142"/>
                    </a:lnTo>
                    <a:lnTo>
                      <a:pt x="445" y="142"/>
                    </a:lnTo>
                    <a:lnTo>
                      <a:pt x="437" y="142"/>
                    </a:lnTo>
                    <a:lnTo>
                      <a:pt x="421" y="142"/>
                    </a:lnTo>
                    <a:lnTo>
                      <a:pt x="413" y="142"/>
                    </a:lnTo>
                    <a:lnTo>
                      <a:pt x="405" y="142"/>
                    </a:lnTo>
                    <a:lnTo>
                      <a:pt x="397" y="142"/>
                    </a:lnTo>
                    <a:lnTo>
                      <a:pt x="389" y="142"/>
                    </a:lnTo>
                    <a:lnTo>
                      <a:pt x="381" y="142"/>
                    </a:lnTo>
                    <a:lnTo>
                      <a:pt x="373" y="142"/>
                    </a:lnTo>
                    <a:lnTo>
                      <a:pt x="365" y="142"/>
                    </a:lnTo>
                    <a:lnTo>
                      <a:pt x="358" y="142"/>
                    </a:lnTo>
                    <a:lnTo>
                      <a:pt x="350" y="142"/>
                    </a:lnTo>
                    <a:lnTo>
                      <a:pt x="342" y="142"/>
                    </a:lnTo>
                    <a:lnTo>
                      <a:pt x="342" y="150"/>
                    </a:lnTo>
                    <a:lnTo>
                      <a:pt x="342" y="158"/>
                    </a:lnTo>
                    <a:lnTo>
                      <a:pt x="342" y="166"/>
                    </a:lnTo>
                    <a:lnTo>
                      <a:pt x="342" y="174"/>
                    </a:lnTo>
                    <a:lnTo>
                      <a:pt x="342" y="181"/>
                    </a:lnTo>
                    <a:lnTo>
                      <a:pt x="342" y="189"/>
                    </a:lnTo>
                    <a:lnTo>
                      <a:pt x="342" y="197"/>
                    </a:lnTo>
                    <a:lnTo>
                      <a:pt x="334" y="205"/>
                    </a:lnTo>
                    <a:lnTo>
                      <a:pt x="326" y="205"/>
                    </a:lnTo>
                    <a:lnTo>
                      <a:pt x="326" y="213"/>
                    </a:lnTo>
                    <a:lnTo>
                      <a:pt x="318" y="213"/>
                    </a:lnTo>
                    <a:lnTo>
                      <a:pt x="310" y="213"/>
                    </a:lnTo>
                    <a:lnTo>
                      <a:pt x="302" y="213"/>
                    </a:lnTo>
                    <a:lnTo>
                      <a:pt x="294" y="213"/>
                    </a:lnTo>
                    <a:lnTo>
                      <a:pt x="286" y="213"/>
                    </a:lnTo>
                    <a:lnTo>
                      <a:pt x="278" y="213"/>
                    </a:lnTo>
                    <a:lnTo>
                      <a:pt x="270" y="213"/>
                    </a:lnTo>
                    <a:lnTo>
                      <a:pt x="262" y="205"/>
                    </a:lnTo>
                    <a:lnTo>
                      <a:pt x="254" y="197"/>
                    </a:lnTo>
                    <a:lnTo>
                      <a:pt x="254" y="189"/>
                    </a:lnTo>
                    <a:lnTo>
                      <a:pt x="246" y="189"/>
                    </a:lnTo>
                    <a:lnTo>
                      <a:pt x="246" y="181"/>
                    </a:lnTo>
                    <a:lnTo>
                      <a:pt x="246" y="174"/>
                    </a:lnTo>
                    <a:lnTo>
                      <a:pt x="246" y="120"/>
                    </a:lnTo>
                    <a:lnTo>
                      <a:pt x="0" y="0"/>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18453" name="未知"/>
              <p:cNvSpPr>
                <a:spLocks/>
              </p:cNvSpPr>
              <p:nvPr/>
            </p:nvSpPr>
            <p:spPr bwMode="auto">
              <a:xfrm>
                <a:off x="529" y="468"/>
                <a:ext cx="626" cy="221"/>
              </a:xfrm>
              <a:custGeom>
                <a:avLst/>
                <a:gdLst>
                  <a:gd name="T0" fmla="*/ 625 w 626"/>
                  <a:gd name="T1" fmla="*/ 0 h 221"/>
                  <a:gd name="T2" fmla="*/ 625 w 626"/>
                  <a:gd name="T3" fmla="*/ 49 h 221"/>
                  <a:gd name="T4" fmla="*/ 585 w 626"/>
                  <a:gd name="T5" fmla="*/ 49 h 221"/>
                  <a:gd name="T6" fmla="*/ 513 w 626"/>
                  <a:gd name="T7" fmla="*/ 98 h 221"/>
                  <a:gd name="T8" fmla="*/ 377 w 626"/>
                  <a:gd name="T9" fmla="*/ 98 h 221"/>
                  <a:gd name="T10" fmla="*/ 264 w 626"/>
                  <a:gd name="T11" fmla="*/ 147 h 221"/>
                  <a:gd name="T12" fmla="*/ 96 w 626"/>
                  <a:gd name="T13" fmla="*/ 147 h 221"/>
                  <a:gd name="T14" fmla="*/ 96 w 626"/>
                  <a:gd name="T15" fmla="*/ 204 h 221"/>
                  <a:gd name="T16" fmla="*/ 70 w 626"/>
                  <a:gd name="T17" fmla="*/ 220 h 221"/>
                  <a:gd name="T18" fmla="*/ 26 w 626"/>
                  <a:gd name="T19" fmla="*/ 220 h 221"/>
                  <a:gd name="T20" fmla="*/ 0 w 626"/>
                  <a:gd name="T21" fmla="*/ 199 h 221"/>
                  <a:gd name="T22" fmla="*/ 0 w 626"/>
                  <a:gd name="T23" fmla="*/ 147 h 2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6"/>
                  <a:gd name="T37" fmla="*/ 0 h 221"/>
                  <a:gd name="T38" fmla="*/ 626 w 626"/>
                  <a:gd name="T39" fmla="*/ 221 h 2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6" h="221">
                    <a:moveTo>
                      <a:pt x="625" y="0"/>
                    </a:moveTo>
                    <a:lnTo>
                      <a:pt x="625" y="49"/>
                    </a:lnTo>
                    <a:lnTo>
                      <a:pt x="585" y="49"/>
                    </a:lnTo>
                    <a:lnTo>
                      <a:pt x="513" y="98"/>
                    </a:lnTo>
                    <a:lnTo>
                      <a:pt x="377" y="98"/>
                    </a:lnTo>
                    <a:lnTo>
                      <a:pt x="264" y="147"/>
                    </a:lnTo>
                    <a:lnTo>
                      <a:pt x="96" y="147"/>
                    </a:lnTo>
                    <a:lnTo>
                      <a:pt x="96" y="204"/>
                    </a:lnTo>
                    <a:lnTo>
                      <a:pt x="70" y="220"/>
                    </a:lnTo>
                    <a:lnTo>
                      <a:pt x="26" y="220"/>
                    </a:lnTo>
                    <a:lnTo>
                      <a:pt x="0" y="199"/>
                    </a:lnTo>
                    <a:lnTo>
                      <a:pt x="0" y="147"/>
                    </a:lnTo>
                  </a:path>
                </a:pathLst>
              </a:custGeom>
              <a:solidFill>
                <a:schemeClr val="accent2"/>
              </a:solidFill>
              <a:ln w="9525" cap="rnd" cmpd="sng">
                <a:solidFill>
                  <a:schemeClr val="hlink"/>
                </a:solidFill>
                <a:round/>
                <a:headEnd/>
                <a:tailEnd/>
              </a:ln>
            </p:spPr>
            <p:txBody>
              <a:bodyPr/>
              <a:lstStyle/>
              <a:p>
                <a:endParaRPr lang="zh-CN" altLang="en-US"/>
              </a:p>
            </p:txBody>
          </p:sp>
          <p:sp>
            <p:nvSpPr>
              <p:cNvPr id="18454" name="未知"/>
              <p:cNvSpPr>
                <a:spLocks/>
              </p:cNvSpPr>
              <p:nvPr/>
            </p:nvSpPr>
            <p:spPr bwMode="auto">
              <a:xfrm>
                <a:off x="2637" y="1"/>
                <a:ext cx="867" cy="211"/>
              </a:xfrm>
              <a:custGeom>
                <a:avLst/>
                <a:gdLst>
                  <a:gd name="T0" fmla="*/ 659 w 867"/>
                  <a:gd name="T1" fmla="*/ 0 h 211"/>
                  <a:gd name="T2" fmla="*/ 405 w 867"/>
                  <a:gd name="T3" fmla="*/ 0 h 211"/>
                  <a:gd name="T4" fmla="*/ 215 w 867"/>
                  <a:gd name="T5" fmla="*/ 0 h 211"/>
                  <a:gd name="T6" fmla="*/ 79 w 867"/>
                  <a:gd name="T7" fmla="*/ 0 h 211"/>
                  <a:gd name="T8" fmla="*/ 8 w 867"/>
                  <a:gd name="T9" fmla="*/ 0 h 211"/>
                  <a:gd name="T10" fmla="*/ 0 w 867"/>
                  <a:gd name="T11" fmla="*/ 16 h 211"/>
                  <a:gd name="T12" fmla="*/ 0 w 867"/>
                  <a:gd name="T13" fmla="*/ 39 h 211"/>
                  <a:gd name="T14" fmla="*/ 16 w 867"/>
                  <a:gd name="T15" fmla="*/ 47 h 211"/>
                  <a:gd name="T16" fmla="*/ 40 w 867"/>
                  <a:gd name="T17" fmla="*/ 47 h 211"/>
                  <a:gd name="T18" fmla="*/ 56 w 867"/>
                  <a:gd name="T19" fmla="*/ 54 h 211"/>
                  <a:gd name="T20" fmla="*/ 79 w 867"/>
                  <a:gd name="T21" fmla="*/ 70 h 211"/>
                  <a:gd name="T22" fmla="*/ 103 w 867"/>
                  <a:gd name="T23" fmla="*/ 86 h 211"/>
                  <a:gd name="T24" fmla="*/ 119 w 867"/>
                  <a:gd name="T25" fmla="*/ 93 h 211"/>
                  <a:gd name="T26" fmla="*/ 143 w 867"/>
                  <a:gd name="T27" fmla="*/ 93 h 211"/>
                  <a:gd name="T28" fmla="*/ 167 w 867"/>
                  <a:gd name="T29" fmla="*/ 93 h 211"/>
                  <a:gd name="T30" fmla="*/ 199 w 867"/>
                  <a:gd name="T31" fmla="*/ 93 h 211"/>
                  <a:gd name="T32" fmla="*/ 230 w 867"/>
                  <a:gd name="T33" fmla="*/ 93 h 211"/>
                  <a:gd name="T34" fmla="*/ 262 w 867"/>
                  <a:gd name="T35" fmla="*/ 93 h 211"/>
                  <a:gd name="T36" fmla="*/ 286 w 867"/>
                  <a:gd name="T37" fmla="*/ 101 h 211"/>
                  <a:gd name="T38" fmla="*/ 302 w 867"/>
                  <a:gd name="T39" fmla="*/ 109 h 211"/>
                  <a:gd name="T40" fmla="*/ 326 w 867"/>
                  <a:gd name="T41" fmla="*/ 109 h 211"/>
                  <a:gd name="T42" fmla="*/ 334 w 867"/>
                  <a:gd name="T43" fmla="*/ 124 h 211"/>
                  <a:gd name="T44" fmla="*/ 358 w 867"/>
                  <a:gd name="T45" fmla="*/ 132 h 211"/>
                  <a:gd name="T46" fmla="*/ 373 w 867"/>
                  <a:gd name="T47" fmla="*/ 140 h 211"/>
                  <a:gd name="T48" fmla="*/ 397 w 867"/>
                  <a:gd name="T49" fmla="*/ 140 h 211"/>
                  <a:gd name="T50" fmla="*/ 421 w 867"/>
                  <a:gd name="T51" fmla="*/ 140 h 211"/>
                  <a:gd name="T52" fmla="*/ 453 w 867"/>
                  <a:gd name="T53" fmla="*/ 140 h 211"/>
                  <a:gd name="T54" fmla="*/ 477 w 867"/>
                  <a:gd name="T55" fmla="*/ 140 h 211"/>
                  <a:gd name="T56" fmla="*/ 501 w 867"/>
                  <a:gd name="T57" fmla="*/ 140 h 211"/>
                  <a:gd name="T58" fmla="*/ 524 w 867"/>
                  <a:gd name="T59" fmla="*/ 140 h 211"/>
                  <a:gd name="T60" fmla="*/ 524 w 867"/>
                  <a:gd name="T61" fmla="*/ 163 h 211"/>
                  <a:gd name="T62" fmla="*/ 524 w 867"/>
                  <a:gd name="T63" fmla="*/ 187 h 211"/>
                  <a:gd name="T64" fmla="*/ 540 w 867"/>
                  <a:gd name="T65" fmla="*/ 202 h 211"/>
                  <a:gd name="T66" fmla="*/ 556 w 867"/>
                  <a:gd name="T67" fmla="*/ 210 h 211"/>
                  <a:gd name="T68" fmla="*/ 580 w 867"/>
                  <a:gd name="T69" fmla="*/ 210 h 211"/>
                  <a:gd name="T70" fmla="*/ 604 w 867"/>
                  <a:gd name="T71" fmla="*/ 202 h 211"/>
                  <a:gd name="T72" fmla="*/ 620 w 867"/>
                  <a:gd name="T73" fmla="*/ 187 h 211"/>
                  <a:gd name="T74" fmla="*/ 620 w 867"/>
                  <a:gd name="T75" fmla="*/ 163 h 211"/>
                  <a:gd name="T76" fmla="*/ 620 w 867"/>
                  <a:gd name="T77" fmla="*/ 140 h 211"/>
                  <a:gd name="T78" fmla="*/ 644 w 867"/>
                  <a:gd name="T79" fmla="*/ 140 h 211"/>
                  <a:gd name="T80" fmla="*/ 667 w 867"/>
                  <a:gd name="T81" fmla="*/ 140 h 211"/>
                  <a:gd name="T82" fmla="*/ 691 w 867"/>
                  <a:gd name="T83" fmla="*/ 140 h 211"/>
                  <a:gd name="T84" fmla="*/ 866 w 867"/>
                  <a:gd name="T85" fmla="*/ 0 h 21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67"/>
                  <a:gd name="T130" fmla="*/ 0 h 211"/>
                  <a:gd name="T131" fmla="*/ 867 w 867"/>
                  <a:gd name="T132" fmla="*/ 211 h 21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67" h="211">
                    <a:moveTo>
                      <a:pt x="866" y="0"/>
                    </a:moveTo>
                    <a:lnTo>
                      <a:pt x="755" y="0"/>
                    </a:lnTo>
                    <a:lnTo>
                      <a:pt x="659" y="0"/>
                    </a:lnTo>
                    <a:lnTo>
                      <a:pt x="572" y="0"/>
                    </a:lnTo>
                    <a:lnTo>
                      <a:pt x="485" y="0"/>
                    </a:lnTo>
                    <a:lnTo>
                      <a:pt x="405" y="0"/>
                    </a:lnTo>
                    <a:lnTo>
                      <a:pt x="334" y="0"/>
                    </a:lnTo>
                    <a:lnTo>
                      <a:pt x="270" y="0"/>
                    </a:lnTo>
                    <a:lnTo>
                      <a:pt x="215" y="0"/>
                    </a:lnTo>
                    <a:lnTo>
                      <a:pt x="159" y="0"/>
                    </a:lnTo>
                    <a:lnTo>
                      <a:pt x="119" y="0"/>
                    </a:lnTo>
                    <a:lnTo>
                      <a:pt x="79" y="0"/>
                    </a:lnTo>
                    <a:lnTo>
                      <a:pt x="48" y="0"/>
                    </a:lnTo>
                    <a:lnTo>
                      <a:pt x="24" y="0"/>
                    </a:lnTo>
                    <a:lnTo>
                      <a:pt x="8" y="0"/>
                    </a:lnTo>
                    <a:lnTo>
                      <a:pt x="0" y="0"/>
                    </a:lnTo>
                    <a:lnTo>
                      <a:pt x="0" y="8"/>
                    </a:lnTo>
                    <a:lnTo>
                      <a:pt x="0" y="16"/>
                    </a:lnTo>
                    <a:lnTo>
                      <a:pt x="0" y="23"/>
                    </a:lnTo>
                    <a:lnTo>
                      <a:pt x="0" y="31"/>
                    </a:lnTo>
                    <a:lnTo>
                      <a:pt x="0" y="39"/>
                    </a:lnTo>
                    <a:lnTo>
                      <a:pt x="0" y="47"/>
                    </a:lnTo>
                    <a:lnTo>
                      <a:pt x="8" y="47"/>
                    </a:lnTo>
                    <a:lnTo>
                      <a:pt x="16" y="47"/>
                    </a:lnTo>
                    <a:lnTo>
                      <a:pt x="24" y="47"/>
                    </a:lnTo>
                    <a:lnTo>
                      <a:pt x="32" y="47"/>
                    </a:lnTo>
                    <a:lnTo>
                      <a:pt x="40" y="47"/>
                    </a:lnTo>
                    <a:lnTo>
                      <a:pt x="48" y="47"/>
                    </a:lnTo>
                    <a:lnTo>
                      <a:pt x="48" y="54"/>
                    </a:lnTo>
                    <a:lnTo>
                      <a:pt x="56" y="54"/>
                    </a:lnTo>
                    <a:lnTo>
                      <a:pt x="64" y="62"/>
                    </a:lnTo>
                    <a:lnTo>
                      <a:pt x="72" y="62"/>
                    </a:lnTo>
                    <a:lnTo>
                      <a:pt x="79" y="70"/>
                    </a:lnTo>
                    <a:lnTo>
                      <a:pt x="87" y="78"/>
                    </a:lnTo>
                    <a:lnTo>
                      <a:pt x="95" y="78"/>
                    </a:lnTo>
                    <a:lnTo>
                      <a:pt x="103" y="86"/>
                    </a:lnTo>
                    <a:lnTo>
                      <a:pt x="111" y="86"/>
                    </a:lnTo>
                    <a:lnTo>
                      <a:pt x="111" y="93"/>
                    </a:lnTo>
                    <a:lnTo>
                      <a:pt x="119" y="93"/>
                    </a:lnTo>
                    <a:lnTo>
                      <a:pt x="127" y="93"/>
                    </a:lnTo>
                    <a:lnTo>
                      <a:pt x="135" y="93"/>
                    </a:lnTo>
                    <a:lnTo>
                      <a:pt x="143" y="93"/>
                    </a:lnTo>
                    <a:lnTo>
                      <a:pt x="151" y="93"/>
                    </a:lnTo>
                    <a:lnTo>
                      <a:pt x="159" y="93"/>
                    </a:lnTo>
                    <a:lnTo>
                      <a:pt x="167" y="93"/>
                    </a:lnTo>
                    <a:lnTo>
                      <a:pt x="175" y="93"/>
                    </a:lnTo>
                    <a:lnTo>
                      <a:pt x="183" y="93"/>
                    </a:lnTo>
                    <a:lnTo>
                      <a:pt x="199" y="93"/>
                    </a:lnTo>
                    <a:lnTo>
                      <a:pt x="207" y="93"/>
                    </a:lnTo>
                    <a:lnTo>
                      <a:pt x="222" y="93"/>
                    </a:lnTo>
                    <a:lnTo>
                      <a:pt x="230" y="93"/>
                    </a:lnTo>
                    <a:lnTo>
                      <a:pt x="238" y="93"/>
                    </a:lnTo>
                    <a:lnTo>
                      <a:pt x="246" y="93"/>
                    </a:lnTo>
                    <a:lnTo>
                      <a:pt x="262" y="93"/>
                    </a:lnTo>
                    <a:lnTo>
                      <a:pt x="270" y="101"/>
                    </a:lnTo>
                    <a:lnTo>
                      <a:pt x="278" y="101"/>
                    </a:lnTo>
                    <a:lnTo>
                      <a:pt x="286" y="101"/>
                    </a:lnTo>
                    <a:lnTo>
                      <a:pt x="294" y="101"/>
                    </a:lnTo>
                    <a:lnTo>
                      <a:pt x="302" y="101"/>
                    </a:lnTo>
                    <a:lnTo>
                      <a:pt x="302" y="109"/>
                    </a:lnTo>
                    <a:lnTo>
                      <a:pt x="310" y="109"/>
                    </a:lnTo>
                    <a:lnTo>
                      <a:pt x="318" y="109"/>
                    </a:lnTo>
                    <a:lnTo>
                      <a:pt x="326" y="109"/>
                    </a:lnTo>
                    <a:lnTo>
                      <a:pt x="326" y="117"/>
                    </a:lnTo>
                    <a:lnTo>
                      <a:pt x="334" y="117"/>
                    </a:lnTo>
                    <a:lnTo>
                      <a:pt x="334" y="124"/>
                    </a:lnTo>
                    <a:lnTo>
                      <a:pt x="342" y="124"/>
                    </a:lnTo>
                    <a:lnTo>
                      <a:pt x="350" y="132"/>
                    </a:lnTo>
                    <a:lnTo>
                      <a:pt x="358" y="132"/>
                    </a:lnTo>
                    <a:lnTo>
                      <a:pt x="358" y="140"/>
                    </a:lnTo>
                    <a:lnTo>
                      <a:pt x="365" y="140"/>
                    </a:lnTo>
                    <a:lnTo>
                      <a:pt x="373" y="140"/>
                    </a:lnTo>
                    <a:lnTo>
                      <a:pt x="381" y="140"/>
                    </a:lnTo>
                    <a:lnTo>
                      <a:pt x="389" y="140"/>
                    </a:lnTo>
                    <a:lnTo>
                      <a:pt x="397" y="140"/>
                    </a:lnTo>
                    <a:lnTo>
                      <a:pt x="405" y="140"/>
                    </a:lnTo>
                    <a:lnTo>
                      <a:pt x="413" y="140"/>
                    </a:lnTo>
                    <a:lnTo>
                      <a:pt x="421" y="140"/>
                    </a:lnTo>
                    <a:lnTo>
                      <a:pt x="429" y="140"/>
                    </a:lnTo>
                    <a:lnTo>
                      <a:pt x="445" y="140"/>
                    </a:lnTo>
                    <a:lnTo>
                      <a:pt x="453" y="140"/>
                    </a:lnTo>
                    <a:lnTo>
                      <a:pt x="461" y="140"/>
                    </a:lnTo>
                    <a:lnTo>
                      <a:pt x="469" y="140"/>
                    </a:lnTo>
                    <a:lnTo>
                      <a:pt x="477" y="140"/>
                    </a:lnTo>
                    <a:lnTo>
                      <a:pt x="485" y="140"/>
                    </a:lnTo>
                    <a:lnTo>
                      <a:pt x="493" y="140"/>
                    </a:lnTo>
                    <a:lnTo>
                      <a:pt x="501" y="140"/>
                    </a:lnTo>
                    <a:lnTo>
                      <a:pt x="508" y="140"/>
                    </a:lnTo>
                    <a:lnTo>
                      <a:pt x="516" y="140"/>
                    </a:lnTo>
                    <a:lnTo>
                      <a:pt x="524" y="140"/>
                    </a:lnTo>
                    <a:lnTo>
                      <a:pt x="524" y="148"/>
                    </a:lnTo>
                    <a:lnTo>
                      <a:pt x="524" y="156"/>
                    </a:lnTo>
                    <a:lnTo>
                      <a:pt x="524" y="163"/>
                    </a:lnTo>
                    <a:lnTo>
                      <a:pt x="524" y="171"/>
                    </a:lnTo>
                    <a:lnTo>
                      <a:pt x="524" y="179"/>
                    </a:lnTo>
                    <a:lnTo>
                      <a:pt x="524" y="187"/>
                    </a:lnTo>
                    <a:lnTo>
                      <a:pt x="524" y="194"/>
                    </a:lnTo>
                    <a:lnTo>
                      <a:pt x="532" y="202"/>
                    </a:lnTo>
                    <a:lnTo>
                      <a:pt x="540" y="202"/>
                    </a:lnTo>
                    <a:lnTo>
                      <a:pt x="540" y="210"/>
                    </a:lnTo>
                    <a:lnTo>
                      <a:pt x="548" y="210"/>
                    </a:lnTo>
                    <a:lnTo>
                      <a:pt x="556" y="210"/>
                    </a:lnTo>
                    <a:lnTo>
                      <a:pt x="564" y="210"/>
                    </a:lnTo>
                    <a:lnTo>
                      <a:pt x="572" y="210"/>
                    </a:lnTo>
                    <a:lnTo>
                      <a:pt x="580" y="210"/>
                    </a:lnTo>
                    <a:lnTo>
                      <a:pt x="588" y="210"/>
                    </a:lnTo>
                    <a:lnTo>
                      <a:pt x="596" y="210"/>
                    </a:lnTo>
                    <a:lnTo>
                      <a:pt x="604" y="202"/>
                    </a:lnTo>
                    <a:lnTo>
                      <a:pt x="612" y="194"/>
                    </a:lnTo>
                    <a:lnTo>
                      <a:pt x="612" y="187"/>
                    </a:lnTo>
                    <a:lnTo>
                      <a:pt x="620" y="187"/>
                    </a:lnTo>
                    <a:lnTo>
                      <a:pt x="620" y="179"/>
                    </a:lnTo>
                    <a:lnTo>
                      <a:pt x="620" y="171"/>
                    </a:lnTo>
                    <a:lnTo>
                      <a:pt x="620" y="163"/>
                    </a:lnTo>
                    <a:lnTo>
                      <a:pt x="620" y="156"/>
                    </a:lnTo>
                    <a:lnTo>
                      <a:pt x="620" y="148"/>
                    </a:lnTo>
                    <a:lnTo>
                      <a:pt x="620" y="140"/>
                    </a:lnTo>
                    <a:lnTo>
                      <a:pt x="628" y="140"/>
                    </a:lnTo>
                    <a:lnTo>
                      <a:pt x="636" y="140"/>
                    </a:lnTo>
                    <a:lnTo>
                      <a:pt x="644" y="140"/>
                    </a:lnTo>
                    <a:lnTo>
                      <a:pt x="651" y="140"/>
                    </a:lnTo>
                    <a:lnTo>
                      <a:pt x="659" y="140"/>
                    </a:lnTo>
                    <a:lnTo>
                      <a:pt x="667" y="140"/>
                    </a:lnTo>
                    <a:lnTo>
                      <a:pt x="675" y="140"/>
                    </a:lnTo>
                    <a:lnTo>
                      <a:pt x="683" y="140"/>
                    </a:lnTo>
                    <a:lnTo>
                      <a:pt x="691" y="140"/>
                    </a:lnTo>
                    <a:lnTo>
                      <a:pt x="699" y="140"/>
                    </a:lnTo>
                    <a:lnTo>
                      <a:pt x="707" y="140"/>
                    </a:lnTo>
                    <a:lnTo>
                      <a:pt x="866" y="0"/>
                    </a:lnTo>
                  </a:path>
                </a:pathLst>
              </a:custGeom>
              <a:solidFill>
                <a:schemeClr val="accent2"/>
              </a:solidFill>
              <a:ln w="9525" cap="rnd" cmpd="sng">
                <a:solidFill>
                  <a:schemeClr val="hlink"/>
                </a:solidFill>
                <a:round/>
                <a:headEnd/>
                <a:tailEnd/>
              </a:ln>
            </p:spPr>
            <p:txBody>
              <a:bodyPr/>
              <a:lstStyle/>
              <a:p>
                <a:endParaRPr lang="zh-CN" altLang="en-US"/>
              </a:p>
            </p:txBody>
          </p:sp>
          <p:sp>
            <p:nvSpPr>
              <p:cNvPr id="9235" name="未知"/>
              <p:cNvSpPr>
                <a:spLocks/>
              </p:cNvSpPr>
              <p:nvPr/>
            </p:nvSpPr>
            <p:spPr bwMode="auto">
              <a:xfrm>
                <a:off x="2634" y="2"/>
                <a:ext cx="627" cy="217"/>
              </a:xfrm>
              <a:custGeom>
                <a:avLst/>
                <a:gdLst/>
                <a:ahLst/>
                <a:cxnLst>
                  <a:cxn ang="0">
                    <a:pos x="0" y="0"/>
                  </a:cxn>
                  <a:cxn ang="0">
                    <a:pos x="0" y="48"/>
                  </a:cxn>
                  <a:cxn ang="0">
                    <a:pos x="40" y="48"/>
                  </a:cxn>
                  <a:cxn ang="0">
                    <a:pos x="112" y="96"/>
                  </a:cxn>
                  <a:cxn ang="0">
                    <a:pos x="248" y="96"/>
                  </a:cxn>
                  <a:cxn ang="0">
                    <a:pos x="359" y="144"/>
                  </a:cxn>
                  <a:cxn ang="0">
                    <a:pos x="530" y="144"/>
                  </a:cxn>
                  <a:cxn ang="0">
                    <a:pos x="528" y="200"/>
                  </a:cxn>
                  <a:cxn ang="0">
                    <a:pos x="554" y="216"/>
                  </a:cxn>
                  <a:cxn ang="0">
                    <a:pos x="598" y="216"/>
                  </a:cxn>
                  <a:cxn ang="0">
                    <a:pos x="626" y="203"/>
                  </a:cxn>
                  <a:cxn ang="0">
                    <a:pos x="626" y="144"/>
                  </a:cxn>
                </a:cxnLst>
                <a:rect l="0" t="0" r="r" b="b"/>
                <a:pathLst>
                  <a:path w="627" h="217">
                    <a:moveTo>
                      <a:pt x="0" y="0"/>
                    </a:moveTo>
                    <a:lnTo>
                      <a:pt x="0" y="48"/>
                    </a:lnTo>
                    <a:lnTo>
                      <a:pt x="40" y="48"/>
                    </a:lnTo>
                    <a:lnTo>
                      <a:pt x="112" y="96"/>
                    </a:lnTo>
                    <a:lnTo>
                      <a:pt x="248" y="96"/>
                    </a:lnTo>
                    <a:lnTo>
                      <a:pt x="359" y="144"/>
                    </a:lnTo>
                    <a:lnTo>
                      <a:pt x="530" y="144"/>
                    </a:lnTo>
                    <a:lnTo>
                      <a:pt x="528" y="200"/>
                    </a:lnTo>
                    <a:lnTo>
                      <a:pt x="554" y="216"/>
                    </a:lnTo>
                    <a:lnTo>
                      <a:pt x="598" y="216"/>
                    </a:lnTo>
                    <a:lnTo>
                      <a:pt x="626" y="203"/>
                    </a:lnTo>
                    <a:lnTo>
                      <a:pt x="626" y="144"/>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9236" name="未知"/>
              <p:cNvSpPr>
                <a:spLocks/>
              </p:cNvSpPr>
              <p:nvPr/>
            </p:nvSpPr>
            <p:spPr bwMode="auto">
              <a:xfrm>
                <a:off x="2918" y="2"/>
                <a:ext cx="867" cy="213"/>
              </a:xfrm>
              <a:custGeom>
                <a:avLst/>
                <a:gdLst/>
                <a:ahLst/>
                <a:cxnLst>
                  <a:cxn ang="0">
                    <a:pos x="111" y="0"/>
                  </a:cxn>
                  <a:cxn ang="0">
                    <a:pos x="294" y="0"/>
                  </a:cxn>
                  <a:cxn ang="0">
                    <a:pos x="461" y="0"/>
                  </a:cxn>
                  <a:cxn ang="0">
                    <a:pos x="596" y="0"/>
                  </a:cxn>
                  <a:cxn ang="0">
                    <a:pos x="707" y="0"/>
                  </a:cxn>
                  <a:cxn ang="0">
                    <a:pos x="787" y="0"/>
                  </a:cxn>
                  <a:cxn ang="0">
                    <a:pos x="842" y="0"/>
                  </a:cxn>
                  <a:cxn ang="0">
                    <a:pos x="866" y="0"/>
                  </a:cxn>
                  <a:cxn ang="0">
                    <a:pos x="866" y="16"/>
                  </a:cxn>
                  <a:cxn ang="0">
                    <a:pos x="866" y="32"/>
                  </a:cxn>
                  <a:cxn ang="0">
                    <a:pos x="866" y="47"/>
                  </a:cxn>
                  <a:cxn ang="0">
                    <a:pos x="850" y="47"/>
                  </a:cxn>
                  <a:cxn ang="0">
                    <a:pos x="834" y="47"/>
                  </a:cxn>
                  <a:cxn ang="0">
                    <a:pos x="818" y="47"/>
                  </a:cxn>
                  <a:cxn ang="0">
                    <a:pos x="810" y="55"/>
                  </a:cxn>
                  <a:cxn ang="0">
                    <a:pos x="794" y="63"/>
                  </a:cxn>
                  <a:cxn ang="0">
                    <a:pos x="779" y="79"/>
                  </a:cxn>
                  <a:cxn ang="0">
                    <a:pos x="763" y="87"/>
                  </a:cxn>
                  <a:cxn ang="0">
                    <a:pos x="755" y="95"/>
                  </a:cxn>
                  <a:cxn ang="0">
                    <a:pos x="739" y="95"/>
                  </a:cxn>
                  <a:cxn ang="0">
                    <a:pos x="723" y="95"/>
                  </a:cxn>
                  <a:cxn ang="0">
                    <a:pos x="707" y="95"/>
                  </a:cxn>
                  <a:cxn ang="0">
                    <a:pos x="691" y="95"/>
                  </a:cxn>
                  <a:cxn ang="0">
                    <a:pos x="667" y="95"/>
                  </a:cxn>
                  <a:cxn ang="0">
                    <a:pos x="644" y="95"/>
                  </a:cxn>
                  <a:cxn ang="0">
                    <a:pos x="628" y="95"/>
                  </a:cxn>
                  <a:cxn ang="0">
                    <a:pos x="508" y="142"/>
                  </a:cxn>
                  <a:cxn ang="0">
                    <a:pos x="493" y="142"/>
                  </a:cxn>
                  <a:cxn ang="0">
                    <a:pos x="477" y="142"/>
                  </a:cxn>
                  <a:cxn ang="0">
                    <a:pos x="461" y="142"/>
                  </a:cxn>
                  <a:cxn ang="0">
                    <a:pos x="445" y="142"/>
                  </a:cxn>
                  <a:cxn ang="0">
                    <a:pos x="421" y="142"/>
                  </a:cxn>
                  <a:cxn ang="0">
                    <a:pos x="405" y="142"/>
                  </a:cxn>
                  <a:cxn ang="0">
                    <a:pos x="389" y="142"/>
                  </a:cxn>
                  <a:cxn ang="0">
                    <a:pos x="373" y="142"/>
                  </a:cxn>
                  <a:cxn ang="0">
                    <a:pos x="358" y="142"/>
                  </a:cxn>
                  <a:cxn ang="0">
                    <a:pos x="342" y="142"/>
                  </a:cxn>
                  <a:cxn ang="0">
                    <a:pos x="342" y="158"/>
                  </a:cxn>
                  <a:cxn ang="0">
                    <a:pos x="342" y="174"/>
                  </a:cxn>
                  <a:cxn ang="0">
                    <a:pos x="342" y="189"/>
                  </a:cxn>
                  <a:cxn ang="0">
                    <a:pos x="334" y="205"/>
                  </a:cxn>
                  <a:cxn ang="0">
                    <a:pos x="326" y="213"/>
                  </a:cxn>
                  <a:cxn ang="0">
                    <a:pos x="310" y="213"/>
                  </a:cxn>
                  <a:cxn ang="0">
                    <a:pos x="294" y="213"/>
                  </a:cxn>
                  <a:cxn ang="0">
                    <a:pos x="278" y="213"/>
                  </a:cxn>
                  <a:cxn ang="0">
                    <a:pos x="262" y="205"/>
                  </a:cxn>
                  <a:cxn ang="0">
                    <a:pos x="254" y="189"/>
                  </a:cxn>
                  <a:cxn ang="0">
                    <a:pos x="246" y="181"/>
                  </a:cxn>
                  <a:cxn ang="0">
                    <a:pos x="246" y="120"/>
                  </a:cxn>
                </a:cxnLst>
                <a:rect l="0" t="0" r="r" b="b"/>
                <a:pathLst>
                  <a:path w="867" h="214">
                    <a:moveTo>
                      <a:pt x="0" y="0"/>
                    </a:moveTo>
                    <a:lnTo>
                      <a:pt x="111" y="0"/>
                    </a:lnTo>
                    <a:lnTo>
                      <a:pt x="207" y="0"/>
                    </a:lnTo>
                    <a:lnTo>
                      <a:pt x="294" y="0"/>
                    </a:lnTo>
                    <a:lnTo>
                      <a:pt x="381" y="0"/>
                    </a:lnTo>
                    <a:lnTo>
                      <a:pt x="461" y="0"/>
                    </a:lnTo>
                    <a:lnTo>
                      <a:pt x="532" y="0"/>
                    </a:lnTo>
                    <a:lnTo>
                      <a:pt x="596" y="0"/>
                    </a:lnTo>
                    <a:lnTo>
                      <a:pt x="651" y="0"/>
                    </a:lnTo>
                    <a:lnTo>
                      <a:pt x="707" y="0"/>
                    </a:lnTo>
                    <a:lnTo>
                      <a:pt x="747" y="0"/>
                    </a:lnTo>
                    <a:lnTo>
                      <a:pt x="787" y="0"/>
                    </a:lnTo>
                    <a:lnTo>
                      <a:pt x="818" y="0"/>
                    </a:lnTo>
                    <a:lnTo>
                      <a:pt x="842" y="0"/>
                    </a:lnTo>
                    <a:lnTo>
                      <a:pt x="858" y="0"/>
                    </a:lnTo>
                    <a:lnTo>
                      <a:pt x="866" y="0"/>
                    </a:lnTo>
                    <a:lnTo>
                      <a:pt x="866" y="8"/>
                    </a:lnTo>
                    <a:lnTo>
                      <a:pt x="866" y="16"/>
                    </a:lnTo>
                    <a:lnTo>
                      <a:pt x="866" y="24"/>
                    </a:lnTo>
                    <a:lnTo>
                      <a:pt x="866" y="32"/>
                    </a:lnTo>
                    <a:lnTo>
                      <a:pt x="866" y="39"/>
                    </a:lnTo>
                    <a:lnTo>
                      <a:pt x="866" y="47"/>
                    </a:lnTo>
                    <a:lnTo>
                      <a:pt x="858" y="47"/>
                    </a:lnTo>
                    <a:lnTo>
                      <a:pt x="850" y="47"/>
                    </a:lnTo>
                    <a:lnTo>
                      <a:pt x="842" y="47"/>
                    </a:lnTo>
                    <a:lnTo>
                      <a:pt x="834" y="47"/>
                    </a:lnTo>
                    <a:lnTo>
                      <a:pt x="826" y="47"/>
                    </a:lnTo>
                    <a:lnTo>
                      <a:pt x="818" y="47"/>
                    </a:lnTo>
                    <a:lnTo>
                      <a:pt x="818" y="55"/>
                    </a:lnTo>
                    <a:lnTo>
                      <a:pt x="810" y="55"/>
                    </a:lnTo>
                    <a:lnTo>
                      <a:pt x="802" y="63"/>
                    </a:lnTo>
                    <a:lnTo>
                      <a:pt x="794" y="63"/>
                    </a:lnTo>
                    <a:lnTo>
                      <a:pt x="787" y="71"/>
                    </a:lnTo>
                    <a:lnTo>
                      <a:pt x="779" y="79"/>
                    </a:lnTo>
                    <a:lnTo>
                      <a:pt x="771" y="79"/>
                    </a:lnTo>
                    <a:lnTo>
                      <a:pt x="763" y="87"/>
                    </a:lnTo>
                    <a:lnTo>
                      <a:pt x="755" y="87"/>
                    </a:lnTo>
                    <a:lnTo>
                      <a:pt x="755" y="95"/>
                    </a:lnTo>
                    <a:lnTo>
                      <a:pt x="747" y="95"/>
                    </a:lnTo>
                    <a:lnTo>
                      <a:pt x="739" y="95"/>
                    </a:lnTo>
                    <a:lnTo>
                      <a:pt x="731" y="95"/>
                    </a:lnTo>
                    <a:lnTo>
                      <a:pt x="723" y="95"/>
                    </a:lnTo>
                    <a:lnTo>
                      <a:pt x="715" y="95"/>
                    </a:lnTo>
                    <a:lnTo>
                      <a:pt x="707" y="95"/>
                    </a:lnTo>
                    <a:lnTo>
                      <a:pt x="699" y="95"/>
                    </a:lnTo>
                    <a:lnTo>
                      <a:pt x="691" y="95"/>
                    </a:lnTo>
                    <a:lnTo>
                      <a:pt x="683" y="95"/>
                    </a:lnTo>
                    <a:lnTo>
                      <a:pt x="667" y="95"/>
                    </a:lnTo>
                    <a:lnTo>
                      <a:pt x="659" y="95"/>
                    </a:lnTo>
                    <a:lnTo>
                      <a:pt x="644" y="95"/>
                    </a:lnTo>
                    <a:lnTo>
                      <a:pt x="636" y="95"/>
                    </a:lnTo>
                    <a:lnTo>
                      <a:pt x="628" y="95"/>
                    </a:lnTo>
                    <a:lnTo>
                      <a:pt x="620" y="95"/>
                    </a:lnTo>
                    <a:lnTo>
                      <a:pt x="508" y="142"/>
                    </a:lnTo>
                    <a:lnTo>
                      <a:pt x="501" y="142"/>
                    </a:lnTo>
                    <a:lnTo>
                      <a:pt x="493" y="142"/>
                    </a:lnTo>
                    <a:lnTo>
                      <a:pt x="485" y="142"/>
                    </a:lnTo>
                    <a:lnTo>
                      <a:pt x="477" y="142"/>
                    </a:lnTo>
                    <a:lnTo>
                      <a:pt x="469" y="142"/>
                    </a:lnTo>
                    <a:lnTo>
                      <a:pt x="461" y="142"/>
                    </a:lnTo>
                    <a:lnTo>
                      <a:pt x="453" y="142"/>
                    </a:lnTo>
                    <a:lnTo>
                      <a:pt x="445" y="142"/>
                    </a:lnTo>
                    <a:lnTo>
                      <a:pt x="437" y="142"/>
                    </a:lnTo>
                    <a:lnTo>
                      <a:pt x="421" y="142"/>
                    </a:lnTo>
                    <a:lnTo>
                      <a:pt x="413" y="142"/>
                    </a:lnTo>
                    <a:lnTo>
                      <a:pt x="405" y="142"/>
                    </a:lnTo>
                    <a:lnTo>
                      <a:pt x="397" y="142"/>
                    </a:lnTo>
                    <a:lnTo>
                      <a:pt x="389" y="142"/>
                    </a:lnTo>
                    <a:lnTo>
                      <a:pt x="381" y="142"/>
                    </a:lnTo>
                    <a:lnTo>
                      <a:pt x="373" y="142"/>
                    </a:lnTo>
                    <a:lnTo>
                      <a:pt x="365" y="142"/>
                    </a:lnTo>
                    <a:lnTo>
                      <a:pt x="358" y="142"/>
                    </a:lnTo>
                    <a:lnTo>
                      <a:pt x="350" y="142"/>
                    </a:lnTo>
                    <a:lnTo>
                      <a:pt x="342" y="142"/>
                    </a:lnTo>
                    <a:lnTo>
                      <a:pt x="342" y="150"/>
                    </a:lnTo>
                    <a:lnTo>
                      <a:pt x="342" y="158"/>
                    </a:lnTo>
                    <a:lnTo>
                      <a:pt x="342" y="166"/>
                    </a:lnTo>
                    <a:lnTo>
                      <a:pt x="342" y="174"/>
                    </a:lnTo>
                    <a:lnTo>
                      <a:pt x="342" y="181"/>
                    </a:lnTo>
                    <a:lnTo>
                      <a:pt x="342" y="189"/>
                    </a:lnTo>
                    <a:lnTo>
                      <a:pt x="342" y="197"/>
                    </a:lnTo>
                    <a:lnTo>
                      <a:pt x="334" y="205"/>
                    </a:lnTo>
                    <a:lnTo>
                      <a:pt x="326" y="205"/>
                    </a:lnTo>
                    <a:lnTo>
                      <a:pt x="326" y="213"/>
                    </a:lnTo>
                    <a:lnTo>
                      <a:pt x="318" y="213"/>
                    </a:lnTo>
                    <a:lnTo>
                      <a:pt x="310" y="213"/>
                    </a:lnTo>
                    <a:lnTo>
                      <a:pt x="302" y="213"/>
                    </a:lnTo>
                    <a:lnTo>
                      <a:pt x="294" y="213"/>
                    </a:lnTo>
                    <a:lnTo>
                      <a:pt x="286" y="213"/>
                    </a:lnTo>
                    <a:lnTo>
                      <a:pt x="278" y="213"/>
                    </a:lnTo>
                    <a:lnTo>
                      <a:pt x="270" y="213"/>
                    </a:lnTo>
                    <a:lnTo>
                      <a:pt x="262" y="205"/>
                    </a:lnTo>
                    <a:lnTo>
                      <a:pt x="254" y="197"/>
                    </a:lnTo>
                    <a:lnTo>
                      <a:pt x="254" y="189"/>
                    </a:lnTo>
                    <a:lnTo>
                      <a:pt x="246" y="189"/>
                    </a:lnTo>
                    <a:lnTo>
                      <a:pt x="246" y="181"/>
                    </a:lnTo>
                    <a:lnTo>
                      <a:pt x="246" y="174"/>
                    </a:lnTo>
                    <a:lnTo>
                      <a:pt x="246" y="120"/>
                    </a:lnTo>
                    <a:lnTo>
                      <a:pt x="0" y="0"/>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18457" name="未知"/>
              <p:cNvSpPr>
                <a:spLocks/>
              </p:cNvSpPr>
              <p:nvPr/>
            </p:nvSpPr>
            <p:spPr bwMode="auto">
              <a:xfrm>
                <a:off x="3163" y="0"/>
                <a:ext cx="626" cy="221"/>
              </a:xfrm>
              <a:custGeom>
                <a:avLst/>
                <a:gdLst>
                  <a:gd name="T0" fmla="*/ 625 w 626"/>
                  <a:gd name="T1" fmla="*/ 0 h 221"/>
                  <a:gd name="T2" fmla="*/ 625 w 626"/>
                  <a:gd name="T3" fmla="*/ 49 h 221"/>
                  <a:gd name="T4" fmla="*/ 585 w 626"/>
                  <a:gd name="T5" fmla="*/ 49 h 221"/>
                  <a:gd name="T6" fmla="*/ 513 w 626"/>
                  <a:gd name="T7" fmla="*/ 98 h 221"/>
                  <a:gd name="T8" fmla="*/ 377 w 626"/>
                  <a:gd name="T9" fmla="*/ 98 h 221"/>
                  <a:gd name="T10" fmla="*/ 264 w 626"/>
                  <a:gd name="T11" fmla="*/ 147 h 221"/>
                  <a:gd name="T12" fmla="*/ 96 w 626"/>
                  <a:gd name="T13" fmla="*/ 147 h 221"/>
                  <a:gd name="T14" fmla="*/ 96 w 626"/>
                  <a:gd name="T15" fmla="*/ 204 h 221"/>
                  <a:gd name="T16" fmla="*/ 70 w 626"/>
                  <a:gd name="T17" fmla="*/ 220 h 221"/>
                  <a:gd name="T18" fmla="*/ 26 w 626"/>
                  <a:gd name="T19" fmla="*/ 220 h 221"/>
                  <a:gd name="T20" fmla="*/ 0 w 626"/>
                  <a:gd name="T21" fmla="*/ 199 h 221"/>
                  <a:gd name="T22" fmla="*/ 0 w 626"/>
                  <a:gd name="T23" fmla="*/ 147 h 2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6"/>
                  <a:gd name="T37" fmla="*/ 0 h 221"/>
                  <a:gd name="T38" fmla="*/ 626 w 626"/>
                  <a:gd name="T39" fmla="*/ 221 h 2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6" h="221">
                    <a:moveTo>
                      <a:pt x="625" y="0"/>
                    </a:moveTo>
                    <a:lnTo>
                      <a:pt x="625" y="49"/>
                    </a:lnTo>
                    <a:lnTo>
                      <a:pt x="585" y="49"/>
                    </a:lnTo>
                    <a:lnTo>
                      <a:pt x="513" y="98"/>
                    </a:lnTo>
                    <a:lnTo>
                      <a:pt x="377" y="98"/>
                    </a:lnTo>
                    <a:lnTo>
                      <a:pt x="264" y="147"/>
                    </a:lnTo>
                    <a:lnTo>
                      <a:pt x="96" y="147"/>
                    </a:lnTo>
                    <a:lnTo>
                      <a:pt x="96" y="204"/>
                    </a:lnTo>
                    <a:lnTo>
                      <a:pt x="70" y="220"/>
                    </a:lnTo>
                    <a:lnTo>
                      <a:pt x="26" y="220"/>
                    </a:lnTo>
                    <a:lnTo>
                      <a:pt x="0" y="199"/>
                    </a:lnTo>
                    <a:lnTo>
                      <a:pt x="0" y="147"/>
                    </a:lnTo>
                  </a:path>
                </a:pathLst>
              </a:custGeom>
              <a:solidFill>
                <a:schemeClr val="accent2"/>
              </a:solidFill>
              <a:ln w="9525" cap="rnd" cmpd="sng">
                <a:solidFill>
                  <a:schemeClr val="hlink"/>
                </a:solidFill>
                <a:round/>
                <a:headEnd/>
                <a:tailEnd/>
              </a:ln>
            </p:spPr>
            <p:txBody>
              <a:bodyPr/>
              <a:lstStyle/>
              <a:p>
                <a:endParaRPr lang="zh-CN" altLang="en-US"/>
              </a:p>
            </p:txBody>
          </p:sp>
        </p:grpSp>
        <p:sp>
          <p:nvSpPr>
            <p:cNvPr id="9238" name="Rectangle 22"/>
            <p:cNvSpPr>
              <a:spLocks noChangeArrowheads="1"/>
            </p:cNvSpPr>
            <p:nvPr/>
          </p:nvSpPr>
          <p:spPr bwMode="auto">
            <a:xfrm>
              <a:off x="0" y="852"/>
              <a:ext cx="4442" cy="2892"/>
            </a:xfrm>
            <a:prstGeom prst="rect">
              <a:avLst/>
            </a:prstGeom>
            <a:solidFill>
              <a:schemeClr val="accent1"/>
            </a:solidFill>
            <a:ln w="38100" cap="flat" cmpd="sng">
              <a:solidFill>
                <a:schemeClr val="bg2"/>
              </a:solidFill>
              <a:miter lim="800000"/>
              <a:headEnd/>
              <a:tailEnd/>
            </a:ln>
            <a:effectLst>
              <a:outerShdw dist="35921" dir="2700000" algn="ctr" rotWithShape="0">
                <a:schemeClr val="bg2"/>
              </a:outerShdw>
            </a:effectLst>
          </p:spPr>
          <p:txBody>
            <a:bodyPr wrap="none" anchor="ctr"/>
            <a:lstStyle/>
            <a:p>
              <a:pPr>
                <a:defRPr/>
              </a:pPr>
              <a:endParaRPr lang="zh-CN" altLang="en-US"/>
            </a:p>
          </p:txBody>
        </p:sp>
        <p:sp>
          <p:nvSpPr>
            <p:cNvPr id="9239" name="Rectangle 23"/>
            <p:cNvSpPr>
              <a:spLocks noChangeArrowheads="1"/>
            </p:cNvSpPr>
            <p:nvPr/>
          </p:nvSpPr>
          <p:spPr bwMode="auto">
            <a:xfrm>
              <a:off x="297" y="1135"/>
              <a:ext cx="4119" cy="1247"/>
            </a:xfrm>
            <a:prstGeom prst="rect">
              <a:avLst/>
            </a:prstGeom>
            <a:noFill/>
            <a:ln w="9525">
              <a:noFill/>
              <a:miter lim="800000"/>
              <a:headEnd/>
              <a:tailEnd/>
            </a:ln>
            <a:effectLst/>
          </p:spPr>
          <p:txBody>
            <a:bodyPr lIns="0" tIns="0" rIns="0" bIns="0">
              <a:spAutoFit/>
            </a:bodyPr>
            <a:lstStyle/>
            <a:p>
              <a:pPr eaLnBrk="0" hangingPunct="0">
                <a:lnSpc>
                  <a:spcPct val="130000"/>
                </a:lnSpc>
                <a:spcBef>
                  <a:spcPct val="20000"/>
                </a:spcBef>
                <a:buClr>
                  <a:schemeClr val="hlink"/>
                </a:buClr>
                <a:buFont typeface="Wingdings" pitchFamily="2" charset="2"/>
                <a:buNone/>
                <a:defRPr/>
              </a:pPr>
              <a:r>
                <a:rPr lang="zh-CN" b="0">
                  <a:solidFill>
                    <a:schemeClr val="bg1"/>
                  </a:solidFill>
                  <a:effectLst>
                    <a:outerShdw blurRad="38100" dist="38100" dir="2700000" algn="tl">
                      <a:srgbClr val="C0C0C0"/>
                    </a:outerShdw>
                  </a:effectLst>
                  <a:latin typeface="黑体" pitchFamily="49" charset="-122"/>
                </a:rPr>
                <a:t>（</a:t>
              </a:r>
              <a:r>
                <a:rPr lang="zh-CN" altLang="zh-CN" b="0">
                  <a:solidFill>
                    <a:schemeClr val="bg1"/>
                  </a:solidFill>
                  <a:effectLst>
                    <a:outerShdw blurRad="38100" dist="38100" dir="2700000" algn="tl">
                      <a:srgbClr val="C0C0C0"/>
                    </a:outerShdw>
                  </a:effectLst>
                  <a:latin typeface="黑体" pitchFamily="49" charset="-122"/>
                </a:rPr>
                <a:t>1</a:t>
              </a:r>
              <a:r>
                <a:rPr lang="zh-CN" b="0">
                  <a:solidFill>
                    <a:schemeClr val="bg1"/>
                  </a:solidFill>
                  <a:effectLst>
                    <a:outerShdw blurRad="38100" dist="38100" dir="2700000" algn="tl">
                      <a:srgbClr val="C0C0C0"/>
                    </a:outerShdw>
                  </a:effectLst>
                  <a:latin typeface="黑体" pitchFamily="49" charset="-122"/>
                </a:rPr>
                <a:t>） 现象之间确实存在着数量上的依存关系。</a:t>
              </a:r>
              <a:endParaRPr lang="zh-CN" b="0">
                <a:effectLst>
                  <a:outerShdw blurRad="38100" dist="38100" dir="2700000" algn="tl">
                    <a:srgbClr val="C0C0C0"/>
                  </a:outerShdw>
                </a:effectLst>
              </a:endParaRPr>
            </a:p>
          </p:txBody>
        </p:sp>
        <p:sp>
          <p:nvSpPr>
            <p:cNvPr id="9240" name="Rectangle 24"/>
            <p:cNvSpPr>
              <a:spLocks noChangeArrowheads="1"/>
            </p:cNvSpPr>
            <p:nvPr/>
          </p:nvSpPr>
          <p:spPr bwMode="auto">
            <a:xfrm>
              <a:off x="7026" y="0"/>
              <a:ext cx="4442" cy="2889"/>
            </a:xfrm>
            <a:prstGeom prst="rect">
              <a:avLst/>
            </a:prstGeom>
            <a:solidFill>
              <a:schemeClr val="accent1"/>
            </a:solidFill>
            <a:ln w="9525" cap="flat" cmpd="sng">
              <a:solidFill>
                <a:schemeClr val="tx1"/>
              </a:solidFill>
              <a:miter lim="800000"/>
              <a:headEnd/>
              <a:tailEnd/>
            </a:ln>
            <a:effectLst>
              <a:outerShdw dist="35921" dir="2700000" algn="ctr" rotWithShape="0">
                <a:schemeClr val="bg2"/>
              </a:outerShdw>
            </a:effectLst>
          </p:spPr>
          <p:txBody>
            <a:bodyPr wrap="none" anchor="ctr"/>
            <a:lstStyle/>
            <a:p>
              <a:pPr>
                <a:defRPr/>
              </a:pPr>
              <a:endParaRPr lang="zh-CN" altLang="en-US"/>
            </a:p>
          </p:txBody>
        </p:sp>
        <p:sp>
          <p:nvSpPr>
            <p:cNvPr id="9241" name="Rectangle 25"/>
            <p:cNvSpPr>
              <a:spLocks noChangeArrowheads="1"/>
            </p:cNvSpPr>
            <p:nvPr/>
          </p:nvSpPr>
          <p:spPr bwMode="auto">
            <a:xfrm>
              <a:off x="7273" y="227"/>
              <a:ext cx="4122" cy="1869"/>
            </a:xfrm>
            <a:prstGeom prst="rect">
              <a:avLst/>
            </a:prstGeom>
            <a:noFill/>
            <a:ln w="9525">
              <a:noFill/>
              <a:miter lim="800000"/>
              <a:headEnd/>
              <a:tailEnd/>
            </a:ln>
            <a:effectLst/>
          </p:spPr>
          <p:txBody>
            <a:bodyPr lIns="0" tIns="0" rIns="0" bIns="0">
              <a:spAutoFit/>
            </a:bodyPr>
            <a:lstStyle/>
            <a:p>
              <a:pPr eaLnBrk="0" hangingPunct="0">
                <a:lnSpc>
                  <a:spcPct val="130000"/>
                </a:lnSpc>
                <a:spcBef>
                  <a:spcPct val="20000"/>
                </a:spcBef>
                <a:buClr>
                  <a:schemeClr val="hlink"/>
                </a:buClr>
                <a:buFont typeface="Wingdings" pitchFamily="2" charset="2"/>
                <a:buNone/>
                <a:defRPr/>
              </a:pPr>
              <a:r>
                <a:rPr lang="zh-CN" b="0">
                  <a:solidFill>
                    <a:schemeClr val="bg1"/>
                  </a:solidFill>
                  <a:effectLst>
                    <a:outerShdw blurRad="38100" dist="38100" dir="2700000" algn="tl">
                      <a:srgbClr val="C0C0C0"/>
                    </a:outerShdw>
                  </a:effectLst>
                </a:rPr>
                <a:t>（</a:t>
              </a:r>
              <a:r>
                <a:rPr lang="zh-CN" altLang="zh-CN" b="0">
                  <a:solidFill>
                    <a:schemeClr val="bg1"/>
                  </a:solidFill>
                  <a:effectLst>
                    <a:outerShdw blurRad="38100" dist="38100" dir="2700000" algn="tl">
                      <a:srgbClr val="C0C0C0"/>
                    </a:outerShdw>
                  </a:effectLst>
                </a:rPr>
                <a:t>2</a:t>
              </a:r>
              <a:r>
                <a:rPr lang="zh-CN" b="0">
                  <a:solidFill>
                    <a:schemeClr val="bg1"/>
                  </a:solidFill>
                  <a:effectLst>
                    <a:outerShdw blurRad="38100" dist="38100" dir="2700000" algn="tl">
                      <a:srgbClr val="C0C0C0"/>
                    </a:outerShdw>
                  </a:effectLst>
                </a:rPr>
                <a:t>） 现象之间数量上的关系是不确定、不严格的依存关系。 </a:t>
              </a:r>
              <a:endParaRPr lang="zh-CN" b="0">
                <a:effectLst>
                  <a:outerShdw blurRad="38100" dist="38100" dir="2700000" algn="tl">
                    <a:srgbClr val="C0C0C0"/>
                  </a:outerShdw>
                </a:effectLst>
              </a:endParaRPr>
            </a:p>
          </p:txBody>
        </p:sp>
      </p:grpSp>
      <p:sp>
        <p:nvSpPr>
          <p:cNvPr id="18437"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相关关系概述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amond(in)">
                                      <p:cBhvr>
                                        <p:cTn id="7" dur="1000"/>
                                        <p:tgtEl>
                                          <p:spTgt spid="9220"/>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bldLvl="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47"/>
          <p:cNvSpPr>
            <a:spLocks noChangeArrowheads="1"/>
          </p:cNvSpPr>
          <p:nvPr/>
        </p:nvSpPr>
        <p:spPr bwMode="auto">
          <a:xfrm>
            <a:off x="0" y="981075"/>
            <a:ext cx="43561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二、相关关系的种类</a:t>
            </a:r>
            <a:endParaRPr lang="zh-CN" altLang="en-US" sz="1800" b="0">
              <a:solidFill>
                <a:schemeClr val="tx1"/>
              </a:solidFill>
              <a:latin typeface="Arial" pitchFamily="34" charset="0"/>
              <a:ea typeface="宋体" pitchFamily="2" charset="-122"/>
            </a:endParaRPr>
          </a:p>
        </p:txBody>
      </p:sp>
      <p:grpSp>
        <p:nvGrpSpPr>
          <p:cNvPr id="2" name="Group 4"/>
          <p:cNvGrpSpPr>
            <a:grpSpLocks/>
          </p:cNvGrpSpPr>
          <p:nvPr/>
        </p:nvGrpSpPr>
        <p:grpSpPr bwMode="auto">
          <a:xfrm>
            <a:off x="1116013" y="1557338"/>
            <a:ext cx="6840537" cy="4392612"/>
            <a:chOff x="0" y="0"/>
            <a:chExt cx="6458" cy="6060"/>
          </a:xfrm>
        </p:grpSpPr>
        <p:sp>
          <p:nvSpPr>
            <p:cNvPr id="19461" name="Rectangle 3"/>
            <p:cNvSpPr>
              <a:spLocks noChangeArrowheads="1"/>
            </p:cNvSpPr>
            <p:nvPr/>
          </p:nvSpPr>
          <p:spPr bwMode="auto">
            <a:xfrm>
              <a:off x="150" y="3435"/>
              <a:ext cx="2942" cy="2600"/>
            </a:xfrm>
            <a:prstGeom prst="rect">
              <a:avLst/>
            </a:prstGeom>
            <a:gradFill rotWithShape="0">
              <a:gsLst>
                <a:gs pos="0">
                  <a:srgbClr val="99FF33"/>
                </a:gs>
                <a:gs pos="100000">
                  <a:srgbClr val="477618"/>
                </a:gs>
              </a:gsLst>
              <a:lin ang="18900000" scaled="1"/>
            </a:gradFill>
            <a:ln w="9525">
              <a:miter lim="800000"/>
              <a:headEnd/>
              <a:tailEnd/>
            </a:ln>
            <a:scene3d>
              <a:camera prst="legacyObliqueTopRight"/>
              <a:lightRig rig="legacyFlat3" dir="b"/>
            </a:scene3d>
            <a:sp3d extrusionH="608000" prstMaterial="legacyMatte">
              <a:bevelT w="13500" h="13500" prst="angle"/>
              <a:bevelB w="13500" h="13500" prst="angle"/>
              <a:extrusionClr>
                <a:srgbClr val="99FF33"/>
              </a:extrusionClr>
            </a:sp3d>
          </p:spPr>
          <p:txBody>
            <a:bodyPr wrap="none" anchor="ctr">
              <a:flatTx/>
            </a:bodyPr>
            <a:lstStyle/>
            <a:p>
              <a:pPr algn="ctr" eaLnBrk="0" latinLnBrk="1" hangingPunct="0"/>
              <a:endParaRPr lang="zh-CN" altLang="zh-CN" sz="1400">
                <a:solidFill>
                  <a:schemeClr val="tx1"/>
                </a:solidFill>
                <a:latin typeface="HY견고딕" pitchFamily="2" charset="-127"/>
                <a:ea typeface="HY견고딕" pitchFamily="2" charset="-127"/>
              </a:endParaRPr>
            </a:p>
          </p:txBody>
        </p:sp>
        <p:sp>
          <p:nvSpPr>
            <p:cNvPr id="19462" name="Rectangle 4"/>
            <p:cNvSpPr>
              <a:spLocks noChangeArrowheads="1"/>
            </p:cNvSpPr>
            <p:nvPr/>
          </p:nvSpPr>
          <p:spPr bwMode="auto">
            <a:xfrm>
              <a:off x="3222" y="3440"/>
              <a:ext cx="2960" cy="2620"/>
            </a:xfrm>
            <a:prstGeom prst="rect">
              <a:avLst/>
            </a:prstGeom>
            <a:gradFill rotWithShape="0">
              <a:gsLst>
                <a:gs pos="0">
                  <a:srgbClr val="EDE8E7"/>
                </a:gs>
                <a:gs pos="100000">
                  <a:srgbClr val="9D9A99"/>
                </a:gs>
              </a:gsLst>
              <a:lin ang="18900000" scaled="1"/>
            </a:gradFill>
            <a:ln w="9525">
              <a:miter lim="800000"/>
              <a:headEnd/>
              <a:tailEnd/>
            </a:ln>
            <a:scene3d>
              <a:camera prst="legacyObliqueTopRight"/>
              <a:lightRig rig="legacyFlat3" dir="b"/>
            </a:scene3d>
            <a:sp3d extrusionH="608000" prstMaterial="legacyMatte">
              <a:bevelT w="13500" h="13500" prst="angle"/>
              <a:bevelB w="13500" h="13500" prst="angle"/>
              <a:extrusionClr>
                <a:srgbClr val="EDE8E7"/>
              </a:extrusionClr>
            </a:sp3d>
          </p:spPr>
          <p:txBody>
            <a:bodyPr wrap="none" lIns="99745" tIns="49873" rIns="99745" bIns="49873" anchor="ctr">
              <a:flatTx/>
            </a:bodyPr>
            <a:lstStyle/>
            <a:p>
              <a:pPr algn="ctr" eaLnBrk="0" latinLnBrk="1" hangingPunct="0"/>
              <a:endParaRPr lang="zh-CN" altLang="zh-CN" sz="1400">
                <a:solidFill>
                  <a:schemeClr val="tx1"/>
                </a:solidFill>
                <a:latin typeface="HY견고딕" pitchFamily="2" charset="-127"/>
                <a:ea typeface="HY견고딕" pitchFamily="2" charset="-127"/>
              </a:endParaRPr>
            </a:p>
          </p:txBody>
        </p:sp>
        <p:sp>
          <p:nvSpPr>
            <p:cNvPr id="19463" name="Rectangle 5"/>
            <p:cNvSpPr>
              <a:spLocks noChangeArrowheads="1"/>
            </p:cNvSpPr>
            <p:nvPr/>
          </p:nvSpPr>
          <p:spPr bwMode="auto">
            <a:xfrm>
              <a:off x="150" y="707"/>
              <a:ext cx="2947" cy="2610"/>
            </a:xfrm>
            <a:prstGeom prst="rect">
              <a:avLst/>
            </a:prstGeom>
            <a:gradFill rotWithShape="0">
              <a:gsLst>
                <a:gs pos="0">
                  <a:srgbClr val="EDE8E7"/>
                </a:gs>
                <a:gs pos="100000">
                  <a:srgbClr val="9D9A99"/>
                </a:gs>
              </a:gsLst>
              <a:lin ang="18900000" scaled="1"/>
            </a:gradFill>
            <a:ln w="9525">
              <a:miter lim="800000"/>
              <a:headEnd/>
              <a:tailEnd/>
            </a:ln>
            <a:scene3d>
              <a:camera prst="legacyObliqueTopRight"/>
              <a:lightRig rig="legacyFlat3" dir="b"/>
            </a:scene3d>
            <a:sp3d extrusionH="608000" prstMaterial="legacyMatte">
              <a:bevelT w="13500" h="13500" prst="angle"/>
              <a:bevelB w="13500" h="13500" prst="angle"/>
              <a:extrusionClr>
                <a:srgbClr val="EDE8E7"/>
              </a:extrusionClr>
            </a:sp3d>
          </p:spPr>
          <p:txBody>
            <a:bodyPr wrap="none" lIns="99745" tIns="49873" rIns="99745" bIns="49873" anchor="ctr">
              <a:flatTx/>
            </a:bodyPr>
            <a:lstStyle/>
            <a:p>
              <a:pPr algn="ctr" eaLnBrk="0" latinLnBrk="1" hangingPunct="0"/>
              <a:endParaRPr lang="zh-CN" altLang="zh-CN" sz="1400">
                <a:solidFill>
                  <a:schemeClr val="tx1"/>
                </a:solidFill>
                <a:latin typeface="HY견고딕" pitchFamily="2" charset="-127"/>
                <a:ea typeface="HY견고딕" pitchFamily="2" charset="-127"/>
              </a:endParaRPr>
            </a:p>
          </p:txBody>
        </p:sp>
        <p:sp>
          <p:nvSpPr>
            <p:cNvPr id="19464" name="Rectangle 6"/>
            <p:cNvSpPr>
              <a:spLocks noChangeArrowheads="1"/>
            </p:cNvSpPr>
            <p:nvPr/>
          </p:nvSpPr>
          <p:spPr bwMode="auto">
            <a:xfrm>
              <a:off x="3222" y="702"/>
              <a:ext cx="2960" cy="2615"/>
            </a:xfrm>
            <a:prstGeom prst="rect">
              <a:avLst/>
            </a:prstGeom>
            <a:gradFill rotWithShape="0">
              <a:gsLst>
                <a:gs pos="0">
                  <a:srgbClr val="FFCC00"/>
                </a:gs>
                <a:gs pos="100000">
                  <a:srgbClr val="765E00"/>
                </a:gs>
              </a:gsLst>
              <a:lin ang="18900000" scaled="1"/>
            </a:gradFill>
            <a:ln w="9525">
              <a:miter lim="800000"/>
              <a:headEnd/>
              <a:tailEnd/>
            </a:ln>
            <a:scene3d>
              <a:camera prst="legacyObliqueTopRight"/>
              <a:lightRig rig="legacyFlat3" dir="b"/>
            </a:scene3d>
            <a:sp3d extrusionH="608000" prstMaterial="legacyMatte">
              <a:bevelT w="13500" h="13500" prst="angle"/>
              <a:bevelB w="13500" h="13500" prst="angle"/>
              <a:extrusionClr>
                <a:srgbClr val="FFCC00"/>
              </a:extrusionClr>
            </a:sp3d>
          </p:spPr>
          <p:txBody>
            <a:bodyPr wrap="none" anchor="ctr">
              <a:flatTx/>
            </a:bodyPr>
            <a:lstStyle/>
            <a:p>
              <a:pPr algn="ctr" eaLnBrk="0" latinLnBrk="1" hangingPunct="0"/>
              <a:endParaRPr lang="zh-CN" altLang="zh-CN" sz="1400">
                <a:solidFill>
                  <a:schemeClr val="tx1"/>
                </a:solidFill>
                <a:latin typeface="HY견고딕" pitchFamily="2" charset="-127"/>
                <a:ea typeface="HY견고딕" pitchFamily="2" charset="-127"/>
              </a:endParaRPr>
            </a:p>
          </p:txBody>
        </p:sp>
        <p:sp>
          <p:nvSpPr>
            <p:cNvPr id="19465" name="Oval 8"/>
            <p:cNvSpPr>
              <a:spLocks noChangeArrowheads="1"/>
            </p:cNvSpPr>
            <p:nvPr/>
          </p:nvSpPr>
          <p:spPr bwMode="auto">
            <a:xfrm>
              <a:off x="2382" y="2457"/>
              <a:ext cx="1853" cy="1868"/>
            </a:xfrm>
            <a:prstGeom prst="ellipse">
              <a:avLst/>
            </a:prstGeom>
            <a:solidFill>
              <a:srgbClr val="FFFFFF"/>
            </a:solidFill>
            <a:ln w="9525">
              <a:noFill/>
              <a:round/>
              <a:headEnd/>
              <a:tailEnd/>
            </a:ln>
          </p:spPr>
          <p:txBody>
            <a:bodyPr wrap="none" anchor="ctr"/>
            <a:lstStyle/>
            <a:p>
              <a:pPr eaLnBrk="0" hangingPunct="0"/>
              <a:endParaRPr lang="zh-CN" altLang="zh-CN" sz="1800" b="0">
                <a:solidFill>
                  <a:schemeClr val="tx1"/>
                </a:solidFill>
                <a:latin typeface="Arial" pitchFamily="34" charset="0"/>
                <a:ea typeface="宋体" pitchFamily="2" charset="-122"/>
              </a:endParaRPr>
            </a:p>
          </p:txBody>
        </p:sp>
        <p:sp>
          <p:nvSpPr>
            <p:cNvPr id="19466" name="Freeform 9"/>
            <p:cNvSpPr>
              <a:spLocks/>
            </p:cNvSpPr>
            <p:nvPr/>
          </p:nvSpPr>
          <p:spPr bwMode="auto">
            <a:xfrm>
              <a:off x="0" y="0"/>
              <a:ext cx="3147" cy="3120"/>
            </a:xfrm>
            <a:custGeom>
              <a:avLst/>
              <a:gdLst>
                <a:gd name="T0" fmla="*/ 720 w 1266"/>
                <a:gd name="T1" fmla="*/ 1278 h 1278"/>
                <a:gd name="T2" fmla="*/ 0 w 1266"/>
                <a:gd name="T3" fmla="*/ 1278 h 1278"/>
                <a:gd name="T4" fmla="*/ 0 w 1266"/>
                <a:gd name="T5" fmla="*/ 0 h 1278"/>
                <a:gd name="T6" fmla="*/ 1266 w 1266"/>
                <a:gd name="T7" fmla="*/ 0 h 1278"/>
                <a:gd name="T8" fmla="*/ 1266 w 1266"/>
                <a:gd name="T9" fmla="*/ 720 h 1278"/>
                <a:gd name="T10" fmla="*/ 720 w 1266"/>
                <a:gd name="T11" fmla="*/ 1278 h 1278"/>
                <a:gd name="T12" fmla="*/ 0 60000 65536"/>
                <a:gd name="T13" fmla="*/ 0 60000 65536"/>
                <a:gd name="T14" fmla="*/ 0 60000 65536"/>
                <a:gd name="T15" fmla="*/ 0 60000 65536"/>
                <a:gd name="T16" fmla="*/ 0 60000 65536"/>
                <a:gd name="T17" fmla="*/ 0 60000 65536"/>
                <a:gd name="T18" fmla="*/ 0 w 1266"/>
                <a:gd name="T19" fmla="*/ 0 h 1278"/>
                <a:gd name="T20" fmla="*/ 1266 w 1266"/>
                <a:gd name="T21" fmla="*/ 1278 h 1278"/>
              </a:gdLst>
              <a:ahLst/>
              <a:cxnLst>
                <a:cxn ang="T12">
                  <a:pos x="T0" y="T1"/>
                </a:cxn>
                <a:cxn ang="T13">
                  <a:pos x="T2" y="T3"/>
                </a:cxn>
                <a:cxn ang="T14">
                  <a:pos x="T4" y="T5"/>
                </a:cxn>
                <a:cxn ang="T15">
                  <a:pos x="T6" y="T7"/>
                </a:cxn>
                <a:cxn ang="T16">
                  <a:pos x="T8" y="T9"/>
                </a:cxn>
                <a:cxn ang="T17">
                  <a:pos x="T10" y="T11"/>
                </a:cxn>
              </a:cxnLst>
              <a:rect l="T18" t="T19" r="T20" b="T21"/>
              <a:pathLst>
                <a:path w="1266" h="1278">
                  <a:moveTo>
                    <a:pt x="720" y="1278"/>
                  </a:moveTo>
                  <a:lnTo>
                    <a:pt x="0" y="1278"/>
                  </a:lnTo>
                  <a:lnTo>
                    <a:pt x="0" y="0"/>
                  </a:lnTo>
                  <a:lnTo>
                    <a:pt x="1266" y="0"/>
                  </a:lnTo>
                  <a:lnTo>
                    <a:pt x="1266" y="720"/>
                  </a:lnTo>
                  <a:lnTo>
                    <a:pt x="720" y="1278"/>
                  </a:lnTo>
                  <a:close/>
                </a:path>
              </a:pathLst>
            </a:custGeom>
            <a:noFill/>
            <a:ln w="9525">
              <a:noFill/>
              <a:round/>
              <a:headEnd/>
              <a:tailEnd/>
            </a:ln>
          </p:spPr>
          <p:txBody>
            <a:bodyPr wrap="none" anchor="ctr"/>
            <a:lstStyle/>
            <a:p>
              <a:endParaRPr lang="zh-CN" altLang="en-US"/>
            </a:p>
          </p:txBody>
        </p:sp>
        <p:sp>
          <p:nvSpPr>
            <p:cNvPr id="19467" name="Freeform 10"/>
            <p:cNvSpPr>
              <a:spLocks/>
            </p:cNvSpPr>
            <p:nvPr/>
          </p:nvSpPr>
          <p:spPr bwMode="auto">
            <a:xfrm flipH="1">
              <a:off x="3310" y="0"/>
              <a:ext cx="3148" cy="3120"/>
            </a:xfrm>
            <a:custGeom>
              <a:avLst/>
              <a:gdLst>
                <a:gd name="T0" fmla="*/ 720 w 1266"/>
                <a:gd name="T1" fmla="*/ 1278 h 1278"/>
                <a:gd name="T2" fmla="*/ 0 w 1266"/>
                <a:gd name="T3" fmla="*/ 1278 h 1278"/>
                <a:gd name="T4" fmla="*/ 0 w 1266"/>
                <a:gd name="T5" fmla="*/ 0 h 1278"/>
                <a:gd name="T6" fmla="*/ 1266 w 1266"/>
                <a:gd name="T7" fmla="*/ 0 h 1278"/>
                <a:gd name="T8" fmla="*/ 1266 w 1266"/>
                <a:gd name="T9" fmla="*/ 720 h 1278"/>
                <a:gd name="T10" fmla="*/ 720 w 1266"/>
                <a:gd name="T11" fmla="*/ 1278 h 1278"/>
                <a:gd name="T12" fmla="*/ 0 60000 65536"/>
                <a:gd name="T13" fmla="*/ 0 60000 65536"/>
                <a:gd name="T14" fmla="*/ 0 60000 65536"/>
                <a:gd name="T15" fmla="*/ 0 60000 65536"/>
                <a:gd name="T16" fmla="*/ 0 60000 65536"/>
                <a:gd name="T17" fmla="*/ 0 60000 65536"/>
                <a:gd name="T18" fmla="*/ 0 w 1266"/>
                <a:gd name="T19" fmla="*/ 0 h 1278"/>
                <a:gd name="T20" fmla="*/ 1266 w 1266"/>
                <a:gd name="T21" fmla="*/ 1278 h 1278"/>
              </a:gdLst>
              <a:ahLst/>
              <a:cxnLst>
                <a:cxn ang="T12">
                  <a:pos x="T0" y="T1"/>
                </a:cxn>
                <a:cxn ang="T13">
                  <a:pos x="T2" y="T3"/>
                </a:cxn>
                <a:cxn ang="T14">
                  <a:pos x="T4" y="T5"/>
                </a:cxn>
                <a:cxn ang="T15">
                  <a:pos x="T6" y="T7"/>
                </a:cxn>
                <a:cxn ang="T16">
                  <a:pos x="T8" y="T9"/>
                </a:cxn>
                <a:cxn ang="T17">
                  <a:pos x="T10" y="T11"/>
                </a:cxn>
              </a:cxnLst>
              <a:rect l="T18" t="T19" r="T20" b="T21"/>
              <a:pathLst>
                <a:path w="1266" h="1278">
                  <a:moveTo>
                    <a:pt x="720" y="1278"/>
                  </a:moveTo>
                  <a:lnTo>
                    <a:pt x="0" y="1278"/>
                  </a:lnTo>
                  <a:lnTo>
                    <a:pt x="0" y="0"/>
                  </a:lnTo>
                  <a:lnTo>
                    <a:pt x="1266" y="0"/>
                  </a:lnTo>
                  <a:lnTo>
                    <a:pt x="1266" y="720"/>
                  </a:lnTo>
                  <a:lnTo>
                    <a:pt x="720" y="1278"/>
                  </a:lnTo>
                  <a:close/>
                </a:path>
              </a:pathLst>
            </a:custGeom>
            <a:noFill/>
            <a:ln w="9525">
              <a:noFill/>
              <a:round/>
              <a:headEnd/>
              <a:tailEnd/>
            </a:ln>
          </p:spPr>
          <p:txBody>
            <a:bodyPr wrap="none" anchor="ctr"/>
            <a:lstStyle/>
            <a:p>
              <a:endParaRPr lang="zh-CN" altLang="en-US"/>
            </a:p>
          </p:txBody>
        </p:sp>
        <p:sp>
          <p:nvSpPr>
            <p:cNvPr id="19468" name="Text Box 16"/>
            <p:cNvSpPr txBox="1">
              <a:spLocks noChangeArrowheads="1"/>
            </p:cNvSpPr>
            <p:nvPr/>
          </p:nvSpPr>
          <p:spPr bwMode="auto">
            <a:xfrm>
              <a:off x="640" y="1020"/>
              <a:ext cx="1970" cy="1105"/>
            </a:xfrm>
            <a:prstGeom prst="rect">
              <a:avLst/>
            </a:prstGeom>
            <a:noFill/>
            <a:ln w="9525">
              <a:noFill/>
              <a:miter lim="800000"/>
              <a:headEnd/>
              <a:tailEnd/>
            </a:ln>
          </p:spPr>
          <p:txBody>
            <a:bodyPr>
              <a:spAutoFit/>
            </a:bodyPr>
            <a:lstStyle/>
            <a:p>
              <a:pPr eaLnBrk="0" latinLnBrk="1" hangingPunct="0"/>
              <a:r>
                <a:rPr lang="en-US"/>
                <a:t>相关关系按研究变量的多少，可分为单相关和复相关</a:t>
              </a:r>
            </a:p>
          </p:txBody>
        </p:sp>
        <p:grpSp>
          <p:nvGrpSpPr>
            <p:cNvPr id="19469" name="Group 13"/>
            <p:cNvGrpSpPr>
              <a:grpSpLocks/>
            </p:cNvGrpSpPr>
            <p:nvPr/>
          </p:nvGrpSpPr>
          <p:grpSpPr bwMode="auto">
            <a:xfrm>
              <a:off x="2392" y="2510"/>
              <a:ext cx="1790" cy="1757"/>
              <a:chOff x="0" y="0"/>
              <a:chExt cx="492" cy="492"/>
            </a:xfrm>
          </p:grpSpPr>
          <p:sp>
            <p:nvSpPr>
              <p:cNvPr id="19473" name="Freeform 26"/>
              <p:cNvSpPr>
                <a:spLocks/>
              </p:cNvSpPr>
              <p:nvPr/>
            </p:nvSpPr>
            <p:spPr bwMode="auto">
              <a:xfrm>
                <a:off x="245" y="46"/>
                <a:ext cx="247" cy="297"/>
              </a:xfrm>
              <a:custGeom>
                <a:avLst/>
                <a:gdLst>
                  <a:gd name="T0" fmla="*/ 296 w 741"/>
                  <a:gd name="T1" fmla="*/ 578 h 889"/>
                  <a:gd name="T2" fmla="*/ 293 w 741"/>
                  <a:gd name="T3" fmla="*/ 548 h 889"/>
                  <a:gd name="T4" fmla="*/ 288 w 741"/>
                  <a:gd name="T5" fmla="*/ 520 h 889"/>
                  <a:gd name="T6" fmla="*/ 280 w 741"/>
                  <a:gd name="T7" fmla="*/ 489 h 889"/>
                  <a:gd name="T8" fmla="*/ 269 w 741"/>
                  <a:gd name="T9" fmla="*/ 464 h 889"/>
                  <a:gd name="T10" fmla="*/ 255 w 741"/>
                  <a:gd name="T11" fmla="*/ 438 h 889"/>
                  <a:gd name="T12" fmla="*/ 238 w 741"/>
                  <a:gd name="T13" fmla="*/ 415 h 889"/>
                  <a:gd name="T14" fmla="*/ 220 w 741"/>
                  <a:gd name="T15" fmla="*/ 393 h 889"/>
                  <a:gd name="T16" fmla="*/ 200 w 741"/>
                  <a:gd name="T17" fmla="*/ 372 h 889"/>
                  <a:gd name="T18" fmla="*/ 178 w 741"/>
                  <a:gd name="T19" fmla="*/ 355 h 889"/>
                  <a:gd name="T20" fmla="*/ 156 w 741"/>
                  <a:gd name="T21" fmla="*/ 338 h 889"/>
                  <a:gd name="T22" fmla="*/ 130 w 741"/>
                  <a:gd name="T23" fmla="*/ 326 h 889"/>
                  <a:gd name="T24" fmla="*/ 103 w 741"/>
                  <a:gd name="T25" fmla="*/ 314 h 889"/>
                  <a:gd name="T26" fmla="*/ 75 w 741"/>
                  <a:gd name="T27" fmla="*/ 306 h 889"/>
                  <a:gd name="T28" fmla="*/ 48 w 741"/>
                  <a:gd name="T29" fmla="*/ 299 h 889"/>
                  <a:gd name="T30" fmla="*/ 17 w 741"/>
                  <a:gd name="T31" fmla="*/ 299 h 889"/>
                  <a:gd name="T32" fmla="*/ 0 w 741"/>
                  <a:gd name="T33" fmla="*/ 0 h 889"/>
                  <a:gd name="T34" fmla="*/ 17 w 741"/>
                  <a:gd name="T35" fmla="*/ 0 h 889"/>
                  <a:gd name="T36" fmla="*/ 48 w 741"/>
                  <a:gd name="T37" fmla="*/ 2 h 889"/>
                  <a:gd name="T38" fmla="*/ 76 w 741"/>
                  <a:gd name="T39" fmla="*/ 4 h 889"/>
                  <a:gd name="T40" fmla="*/ 107 w 741"/>
                  <a:gd name="T41" fmla="*/ 10 h 889"/>
                  <a:gd name="T42" fmla="*/ 135 w 741"/>
                  <a:gd name="T43" fmla="*/ 14 h 889"/>
                  <a:gd name="T44" fmla="*/ 163 w 741"/>
                  <a:gd name="T45" fmla="*/ 24 h 889"/>
                  <a:gd name="T46" fmla="*/ 192 w 741"/>
                  <a:gd name="T47" fmla="*/ 29 h 889"/>
                  <a:gd name="T48" fmla="*/ 219 w 741"/>
                  <a:gd name="T49" fmla="*/ 41 h 889"/>
                  <a:gd name="T50" fmla="*/ 245 w 741"/>
                  <a:gd name="T51" fmla="*/ 53 h 889"/>
                  <a:gd name="T52" fmla="*/ 271 w 741"/>
                  <a:gd name="T53" fmla="*/ 64 h 889"/>
                  <a:gd name="T54" fmla="*/ 296 w 741"/>
                  <a:gd name="T55" fmla="*/ 77 h 889"/>
                  <a:gd name="T56" fmla="*/ 321 w 741"/>
                  <a:gd name="T57" fmla="*/ 92 h 889"/>
                  <a:gd name="T58" fmla="*/ 344 w 741"/>
                  <a:gd name="T59" fmla="*/ 110 h 889"/>
                  <a:gd name="T60" fmla="*/ 379 w 741"/>
                  <a:gd name="T61" fmla="*/ 135 h 889"/>
                  <a:gd name="T62" fmla="*/ 420 w 741"/>
                  <a:gd name="T63" fmla="*/ 172 h 889"/>
                  <a:gd name="T64" fmla="*/ 458 w 741"/>
                  <a:gd name="T65" fmla="*/ 215 h 889"/>
                  <a:gd name="T66" fmla="*/ 485 w 741"/>
                  <a:gd name="T67" fmla="*/ 250 h 889"/>
                  <a:gd name="T68" fmla="*/ 500 w 741"/>
                  <a:gd name="T69" fmla="*/ 272 h 889"/>
                  <a:gd name="T70" fmla="*/ 515 w 741"/>
                  <a:gd name="T71" fmla="*/ 299 h 889"/>
                  <a:gd name="T72" fmla="*/ 529 w 741"/>
                  <a:gd name="T73" fmla="*/ 321 h 889"/>
                  <a:gd name="T74" fmla="*/ 542 w 741"/>
                  <a:gd name="T75" fmla="*/ 349 h 889"/>
                  <a:gd name="T76" fmla="*/ 553 w 741"/>
                  <a:gd name="T77" fmla="*/ 374 h 889"/>
                  <a:gd name="T78" fmla="*/ 562 w 741"/>
                  <a:gd name="T79" fmla="*/ 402 h 889"/>
                  <a:gd name="T80" fmla="*/ 572 w 741"/>
                  <a:gd name="T81" fmla="*/ 430 h 889"/>
                  <a:gd name="T82" fmla="*/ 579 w 741"/>
                  <a:gd name="T83" fmla="*/ 458 h 889"/>
                  <a:gd name="T84" fmla="*/ 585 w 741"/>
                  <a:gd name="T85" fmla="*/ 487 h 889"/>
                  <a:gd name="T86" fmla="*/ 589 w 741"/>
                  <a:gd name="T87" fmla="*/ 516 h 889"/>
                  <a:gd name="T88" fmla="*/ 592 w 741"/>
                  <a:gd name="T89" fmla="*/ 546 h 889"/>
                  <a:gd name="T90" fmla="*/ 593 w 741"/>
                  <a:gd name="T91" fmla="*/ 578 h 889"/>
                  <a:gd name="T92" fmla="*/ 594 w 741"/>
                  <a:gd name="T93" fmla="*/ 593 h 889"/>
                  <a:gd name="T94" fmla="*/ 446 w 741"/>
                  <a:gd name="T95" fmla="*/ 889 h 889"/>
                  <a:gd name="T96" fmla="*/ 298 w 741"/>
                  <a:gd name="T97" fmla="*/ 593 h 88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1"/>
                  <a:gd name="T148" fmla="*/ 0 h 889"/>
                  <a:gd name="T149" fmla="*/ 741 w 741"/>
                  <a:gd name="T150" fmla="*/ 889 h 88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1" h="889">
                    <a:moveTo>
                      <a:pt x="298" y="593"/>
                    </a:moveTo>
                    <a:lnTo>
                      <a:pt x="296" y="578"/>
                    </a:lnTo>
                    <a:lnTo>
                      <a:pt x="296" y="563"/>
                    </a:lnTo>
                    <a:lnTo>
                      <a:pt x="293" y="548"/>
                    </a:lnTo>
                    <a:lnTo>
                      <a:pt x="291" y="532"/>
                    </a:lnTo>
                    <a:lnTo>
                      <a:pt x="288" y="520"/>
                    </a:lnTo>
                    <a:lnTo>
                      <a:pt x="284" y="505"/>
                    </a:lnTo>
                    <a:lnTo>
                      <a:pt x="280" y="489"/>
                    </a:lnTo>
                    <a:lnTo>
                      <a:pt x="273" y="477"/>
                    </a:lnTo>
                    <a:lnTo>
                      <a:pt x="269" y="464"/>
                    </a:lnTo>
                    <a:lnTo>
                      <a:pt x="262" y="450"/>
                    </a:lnTo>
                    <a:lnTo>
                      <a:pt x="255" y="438"/>
                    </a:lnTo>
                    <a:lnTo>
                      <a:pt x="247" y="427"/>
                    </a:lnTo>
                    <a:lnTo>
                      <a:pt x="238" y="415"/>
                    </a:lnTo>
                    <a:lnTo>
                      <a:pt x="230" y="403"/>
                    </a:lnTo>
                    <a:lnTo>
                      <a:pt x="220" y="393"/>
                    </a:lnTo>
                    <a:lnTo>
                      <a:pt x="212" y="383"/>
                    </a:lnTo>
                    <a:lnTo>
                      <a:pt x="200" y="372"/>
                    </a:lnTo>
                    <a:lnTo>
                      <a:pt x="190" y="364"/>
                    </a:lnTo>
                    <a:lnTo>
                      <a:pt x="178" y="355"/>
                    </a:lnTo>
                    <a:lnTo>
                      <a:pt x="168" y="347"/>
                    </a:lnTo>
                    <a:lnTo>
                      <a:pt x="156" y="338"/>
                    </a:lnTo>
                    <a:lnTo>
                      <a:pt x="143" y="333"/>
                    </a:lnTo>
                    <a:lnTo>
                      <a:pt x="130" y="326"/>
                    </a:lnTo>
                    <a:lnTo>
                      <a:pt x="118" y="319"/>
                    </a:lnTo>
                    <a:lnTo>
                      <a:pt x="103" y="314"/>
                    </a:lnTo>
                    <a:lnTo>
                      <a:pt x="90" y="308"/>
                    </a:lnTo>
                    <a:lnTo>
                      <a:pt x="75" y="306"/>
                    </a:lnTo>
                    <a:lnTo>
                      <a:pt x="61" y="302"/>
                    </a:lnTo>
                    <a:lnTo>
                      <a:pt x="48" y="299"/>
                    </a:lnTo>
                    <a:lnTo>
                      <a:pt x="30" y="299"/>
                    </a:lnTo>
                    <a:lnTo>
                      <a:pt x="17" y="299"/>
                    </a:lnTo>
                    <a:lnTo>
                      <a:pt x="1" y="295"/>
                    </a:lnTo>
                    <a:lnTo>
                      <a:pt x="0" y="0"/>
                    </a:lnTo>
                    <a:lnTo>
                      <a:pt x="1" y="0"/>
                    </a:lnTo>
                    <a:lnTo>
                      <a:pt x="17" y="0"/>
                    </a:lnTo>
                    <a:lnTo>
                      <a:pt x="30" y="0"/>
                    </a:lnTo>
                    <a:lnTo>
                      <a:pt x="48" y="2"/>
                    </a:lnTo>
                    <a:lnTo>
                      <a:pt x="63" y="3"/>
                    </a:lnTo>
                    <a:lnTo>
                      <a:pt x="76" y="4"/>
                    </a:lnTo>
                    <a:lnTo>
                      <a:pt x="91" y="6"/>
                    </a:lnTo>
                    <a:lnTo>
                      <a:pt x="107" y="10"/>
                    </a:lnTo>
                    <a:lnTo>
                      <a:pt x="120" y="12"/>
                    </a:lnTo>
                    <a:lnTo>
                      <a:pt x="135" y="14"/>
                    </a:lnTo>
                    <a:lnTo>
                      <a:pt x="149" y="19"/>
                    </a:lnTo>
                    <a:lnTo>
                      <a:pt x="163" y="24"/>
                    </a:lnTo>
                    <a:lnTo>
                      <a:pt x="177" y="27"/>
                    </a:lnTo>
                    <a:lnTo>
                      <a:pt x="192" y="29"/>
                    </a:lnTo>
                    <a:lnTo>
                      <a:pt x="205" y="35"/>
                    </a:lnTo>
                    <a:lnTo>
                      <a:pt x="219" y="41"/>
                    </a:lnTo>
                    <a:lnTo>
                      <a:pt x="233" y="46"/>
                    </a:lnTo>
                    <a:lnTo>
                      <a:pt x="245" y="53"/>
                    </a:lnTo>
                    <a:lnTo>
                      <a:pt x="258" y="57"/>
                    </a:lnTo>
                    <a:lnTo>
                      <a:pt x="271" y="64"/>
                    </a:lnTo>
                    <a:lnTo>
                      <a:pt x="284" y="71"/>
                    </a:lnTo>
                    <a:lnTo>
                      <a:pt x="296" y="77"/>
                    </a:lnTo>
                    <a:lnTo>
                      <a:pt x="308" y="85"/>
                    </a:lnTo>
                    <a:lnTo>
                      <a:pt x="321" y="92"/>
                    </a:lnTo>
                    <a:lnTo>
                      <a:pt x="333" y="101"/>
                    </a:lnTo>
                    <a:lnTo>
                      <a:pt x="344" y="110"/>
                    </a:lnTo>
                    <a:lnTo>
                      <a:pt x="356" y="118"/>
                    </a:lnTo>
                    <a:lnTo>
                      <a:pt x="379" y="135"/>
                    </a:lnTo>
                    <a:lnTo>
                      <a:pt x="401" y="155"/>
                    </a:lnTo>
                    <a:lnTo>
                      <a:pt x="420" y="172"/>
                    </a:lnTo>
                    <a:lnTo>
                      <a:pt x="439" y="193"/>
                    </a:lnTo>
                    <a:lnTo>
                      <a:pt x="458" y="215"/>
                    </a:lnTo>
                    <a:lnTo>
                      <a:pt x="475" y="237"/>
                    </a:lnTo>
                    <a:lnTo>
                      <a:pt x="485" y="250"/>
                    </a:lnTo>
                    <a:lnTo>
                      <a:pt x="492" y="261"/>
                    </a:lnTo>
                    <a:lnTo>
                      <a:pt x="500" y="272"/>
                    </a:lnTo>
                    <a:lnTo>
                      <a:pt x="507" y="285"/>
                    </a:lnTo>
                    <a:lnTo>
                      <a:pt x="515" y="299"/>
                    </a:lnTo>
                    <a:lnTo>
                      <a:pt x="522" y="309"/>
                    </a:lnTo>
                    <a:lnTo>
                      <a:pt x="529" y="321"/>
                    </a:lnTo>
                    <a:lnTo>
                      <a:pt x="535" y="335"/>
                    </a:lnTo>
                    <a:lnTo>
                      <a:pt x="542" y="349"/>
                    </a:lnTo>
                    <a:lnTo>
                      <a:pt x="547" y="362"/>
                    </a:lnTo>
                    <a:lnTo>
                      <a:pt x="553" y="374"/>
                    </a:lnTo>
                    <a:lnTo>
                      <a:pt x="558" y="387"/>
                    </a:lnTo>
                    <a:lnTo>
                      <a:pt x="562" y="402"/>
                    </a:lnTo>
                    <a:lnTo>
                      <a:pt x="567" y="415"/>
                    </a:lnTo>
                    <a:lnTo>
                      <a:pt x="572" y="430"/>
                    </a:lnTo>
                    <a:lnTo>
                      <a:pt x="574" y="444"/>
                    </a:lnTo>
                    <a:lnTo>
                      <a:pt x="579" y="458"/>
                    </a:lnTo>
                    <a:lnTo>
                      <a:pt x="581" y="472"/>
                    </a:lnTo>
                    <a:lnTo>
                      <a:pt x="585" y="487"/>
                    </a:lnTo>
                    <a:lnTo>
                      <a:pt x="587" y="502"/>
                    </a:lnTo>
                    <a:lnTo>
                      <a:pt x="589" y="516"/>
                    </a:lnTo>
                    <a:lnTo>
                      <a:pt x="592" y="532"/>
                    </a:lnTo>
                    <a:lnTo>
                      <a:pt x="592" y="546"/>
                    </a:lnTo>
                    <a:lnTo>
                      <a:pt x="593" y="563"/>
                    </a:lnTo>
                    <a:lnTo>
                      <a:pt x="593" y="578"/>
                    </a:lnTo>
                    <a:lnTo>
                      <a:pt x="593" y="593"/>
                    </a:lnTo>
                    <a:lnTo>
                      <a:pt x="594" y="593"/>
                    </a:lnTo>
                    <a:lnTo>
                      <a:pt x="741" y="593"/>
                    </a:lnTo>
                    <a:lnTo>
                      <a:pt x="446" y="889"/>
                    </a:lnTo>
                    <a:lnTo>
                      <a:pt x="150" y="593"/>
                    </a:lnTo>
                    <a:lnTo>
                      <a:pt x="298" y="593"/>
                    </a:lnTo>
                    <a:close/>
                  </a:path>
                </a:pathLst>
              </a:custGeom>
              <a:gradFill rotWithShape="1">
                <a:gsLst>
                  <a:gs pos="0">
                    <a:srgbClr val="CC9900"/>
                  </a:gs>
                  <a:gs pos="100000">
                    <a:srgbClr val="725600"/>
                  </a:gs>
                </a:gsLst>
                <a:lin ang="5400000" scaled="1"/>
              </a:gradFill>
              <a:ln w="9525">
                <a:noFill/>
                <a:round/>
                <a:headEnd/>
                <a:tailEnd/>
              </a:ln>
            </p:spPr>
            <p:txBody>
              <a:bodyPr/>
              <a:lstStyle/>
              <a:p>
                <a:endParaRPr lang="zh-CN" altLang="en-US"/>
              </a:p>
            </p:txBody>
          </p:sp>
          <p:sp>
            <p:nvSpPr>
              <p:cNvPr id="19474" name="Freeform 27"/>
              <p:cNvSpPr>
                <a:spLocks/>
              </p:cNvSpPr>
              <p:nvPr/>
            </p:nvSpPr>
            <p:spPr bwMode="auto">
              <a:xfrm>
                <a:off x="49" y="0"/>
                <a:ext cx="296" cy="247"/>
              </a:xfrm>
              <a:custGeom>
                <a:avLst/>
                <a:gdLst>
                  <a:gd name="T0" fmla="*/ 575 w 886"/>
                  <a:gd name="T1" fmla="*/ 444 h 742"/>
                  <a:gd name="T2" fmla="*/ 544 w 886"/>
                  <a:gd name="T3" fmla="*/ 446 h 742"/>
                  <a:gd name="T4" fmla="*/ 515 w 886"/>
                  <a:gd name="T5" fmla="*/ 453 h 742"/>
                  <a:gd name="T6" fmla="*/ 489 w 886"/>
                  <a:gd name="T7" fmla="*/ 461 h 742"/>
                  <a:gd name="T8" fmla="*/ 462 w 886"/>
                  <a:gd name="T9" fmla="*/ 473 h 742"/>
                  <a:gd name="T10" fmla="*/ 436 w 886"/>
                  <a:gd name="T11" fmla="*/ 487 h 742"/>
                  <a:gd name="T12" fmla="*/ 413 w 886"/>
                  <a:gd name="T13" fmla="*/ 503 h 742"/>
                  <a:gd name="T14" fmla="*/ 391 w 886"/>
                  <a:gd name="T15" fmla="*/ 520 h 742"/>
                  <a:gd name="T16" fmla="*/ 370 w 886"/>
                  <a:gd name="T17" fmla="*/ 540 h 742"/>
                  <a:gd name="T18" fmla="*/ 353 w 886"/>
                  <a:gd name="T19" fmla="*/ 562 h 742"/>
                  <a:gd name="T20" fmla="*/ 338 w 886"/>
                  <a:gd name="T21" fmla="*/ 586 h 742"/>
                  <a:gd name="T22" fmla="*/ 322 w 886"/>
                  <a:gd name="T23" fmla="*/ 611 h 742"/>
                  <a:gd name="T24" fmla="*/ 312 w 886"/>
                  <a:gd name="T25" fmla="*/ 638 h 742"/>
                  <a:gd name="T26" fmla="*/ 303 w 886"/>
                  <a:gd name="T27" fmla="*/ 664 h 742"/>
                  <a:gd name="T28" fmla="*/ 297 w 886"/>
                  <a:gd name="T29" fmla="*/ 694 h 742"/>
                  <a:gd name="T30" fmla="*/ 295 w 886"/>
                  <a:gd name="T31" fmla="*/ 725 h 742"/>
                  <a:gd name="T32" fmla="*/ 295 w 886"/>
                  <a:gd name="T33" fmla="*/ 741 h 742"/>
                  <a:gd name="T34" fmla="*/ 0 w 886"/>
                  <a:gd name="T35" fmla="*/ 740 h 742"/>
                  <a:gd name="T36" fmla="*/ 0 w 886"/>
                  <a:gd name="T37" fmla="*/ 708 h 742"/>
                  <a:gd name="T38" fmla="*/ 1 w 886"/>
                  <a:gd name="T39" fmla="*/ 679 h 742"/>
                  <a:gd name="T40" fmla="*/ 4 w 886"/>
                  <a:gd name="T41" fmla="*/ 650 h 742"/>
                  <a:gd name="T42" fmla="*/ 10 w 886"/>
                  <a:gd name="T43" fmla="*/ 620 h 742"/>
                  <a:gd name="T44" fmla="*/ 17 w 886"/>
                  <a:gd name="T45" fmla="*/ 591 h 742"/>
                  <a:gd name="T46" fmla="*/ 25 w 886"/>
                  <a:gd name="T47" fmla="*/ 562 h 742"/>
                  <a:gd name="T48" fmla="*/ 33 w 886"/>
                  <a:gd name="T49" fmla="*/ 535 h 742"/>
                  <a:gd name="T50" fmla="*/ 44 w 886"/>
                  <a:gd name="T51" fmla="*/ 509 h 742"/>
                  <a:gd name="T52" fmla="*/ 56 w 886"/>
                  <a:gd name="T53" fmla="*/ 483 h 742"/>
                  <a:gd name="T54" fmla="*/ 70 w 886"/>
                  <a:gd name="T55" fmla="*/ 458 h 742"/>
                  <a:gd name="T56" fmla="*/ 84 w 886"/>
                  <a:gd name="T57" fmla="*/ 432 h 742"/>
                  <a:gd name="T58" fmla="*/ 99 w 886"/>
                  <a:gd name="T59" fmla="*/ 410 h 742"/>
                  <a:gd name="T60" fmla="*/ 116 w 886"/>
                  <a:gd name="T61" fmla="*/ 384 h 742"/>
                  <a:gd name="T62" fmla="*/ 152 w 886"/>
                  <a:gd name="T63" fmla="*/ 341 h 742"/>
                  <a:gd name="T64" fmla="*/ 191 w 886"/>
                  <a:gd name="T65" fmla="*/ 302 h 742"/>
                  <a:gd name="T66" fmla="*/ 235 w 886"/>
                  <a:gd name="T67" fmla="*/ 266 h 742"/>
                  <a:gd name="T68" fmla="*/ 260 w 886"/>
                  <a:gd name="T69" fmla="*/ 251 h 742"/>
                  <a:gd name="T70" fmla="*/ 282 w 886"/>
                  <a:gd name="T71" fmla="*/ 236 h 742"/>
                  <a:gd name="T72" fmla="*/ 307 w 886"/>
                  <a:gd name="T73" fmla="*/ 221 h 742"/>
                  <a:gd name="T74" fmla="*/ 332 w 886"/>
                  <a:gd name="T75" fmla="*/ 208 h 742"/>
                  <a:gd name="T76" fmla="*/ 360 w 886"/>
                  <a:gd name="T77" fmla="*/ 195 h 742"/>
                  <a:gd name="T78" fmla="*/ 386 w 886"/>
                  <a:gd name="T79" fmla="*/ 183 h 742"/>
                  <a:gd name="T80" fmla="*/ 414 w 886"/>
                  <a:gd name="T81" fmla="*/ 174 h 742"/>
                  <a:gd name="T82" fmla="*/ 442 w 886"/>
                  <a:gd name="T83" fmla="*/ 166 h 742"/>
                  <a:gd name="T84" fmla="*/ 471 w 886"/>
                  <a:gd name="T85" fmla="*/ 159 h 742"/>
                  <a:gd name="T86" fmla="*/ 500 w 886"/>
                  <a:gd name="T87" fmla="*/ 154 h 742"/>
                  <a:gd name="T88" fmla="*/ 529 w 886"/>
                  <a:gd name="T89" fmla="*/ 151 h 742"/>
                  <a:gd name="T90" fmla="*/ 559 w 886"/>
                  <a:gd name="T91" fmla="*/ 150 h 742"/>
                  <a:gd name="T92" fmla="*/ 588 w 886"/>
                  <a:gd name="T93" fmla="*/ 146 h 742"/>
                  <a:gd name="T94" fmla="*/ 591 w 886"/>
                  <a:gd name="T95" fmla="*/ 0 h 742"/>
                  <a:gd name="T96" fmla="*/ 591 w 886"/>
                  <a:gd name="T97" fmla="*/ 591 h 7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86"/>
                  <a:gd name="T148" fmla="*/ 0 h 742"/>
                  <a:gd name="T149" fmla="*/ 886 w 886"/>
                  <a:gd name="T150" fmla="*/ 742 h 74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86" h="742">
                    <a:moveTo>
                      <a:pt x="591" y="444"/>
                    </a:moveTo>
                    <a:lnTo>
                      <a:pt x="575" y="444"/>
                    </a:lnTo>
                    <a:lnTo>
                      <a:pt x="559" y="446"/>
                    </a:lnTo>
                    <a:lnTo>
                      <a:pt x="544" y="446"/>
                    </a:lnTo>
                    <a:lnTo>
                      <a:pt x="530" y="449"/>
                    </a:lnTo>
                    <a:lnTo>
                      <a:pt x="515" y="453"/>
                    </a:lnTo>
                    <a:lnTo>
                      <a:pt x="501" y="456"/>
                    </a:lnTo>
                    <a:lnTo>
                      <a:pt x="489" y="461"/>
                    </a:lnTo>
                    <a:lnTo>
                      <a:pt x="475" y="466"/>
                    </a:lnTo>
                    <a:lnTo>
                      <a:pt x="462" y="473"/>
                    </a:lnTo>
                    <a:lnTo>
                      <a:pt x="449" y="480"/>
                    </a:lnTo>
                    <a:lnTo>
                      <a:pt x="436" y="487"/>
                    </a:lnTo>
                    <a:lnTo>
                      <a:pt x="426" y="494"/>
                    </a:lnTo>
                    <a:lnTo>
                      <a:pt x="413" y="503"/>
                    </a:lnTo>
                    <a:lnTo>
                      <a:pt x="401" y="511"/>
                    </a:lnTo>
                    <a:lnTo>
                      <a:pt x="391" y="520"/>
                    </a:lnTo>
                    <a:lnTo>
                      <a:pt x="382" y="530"/>
                    </a:lnTo>
                    <a:lnTo>
                      <a:pt x="370" y="540"/>
                    </a:lnTo>
                    <a:lnTo>
                      <a:pt x="362" y="552"/>
                    </a:lnTo>
                    <a:lnTo>
                      <a:pt x="353" y="562"/>
                    </a:lnTo>
                    <a:lnTo>
                      <a:pt x="345" y="574"/>
                    </a:lnTo>
                    <a:lnTo>
                      <a:pt x="338" y="586"/>
                    </a:lnTo>
                    <a:lnTo>
                      <a:pt x="329" y="598"/>
                    </a:lnTo>
                    <a:lnTo>
                      <a:pt x="322" y="611"/>
                    </a:lnTo>
                    <a:lnTo>
                      <a:pt x="317" y="625"/>
                    </a:lnTo>
                    <a:lnTo>
                      <a:pt x="312" y="638"/>
                    </a:lnTo>
                    <a:lnTo>
                      <a:pt x="307" y="653"/>
                    </a:lnTo>
                    <a:lnTo>
                      <a:pt x="303" y="664"/>
                    </a:lnTo>
                    <a:lnTo>
                      <a:pt x="300" y="679"/>
                    </a:lnTo>
                    <a:lnTo>
                      <a:pt x="297" y="694"/>
                    </a:lnTo>
                    <a:lnTo>
                      <a:pt x="296" y="708"/>
                    </a:lnTo>
                    <a:lnTo>
                      <a:pt x="295" y="725"/>
                    </a:lnTo>
                    <a:lnTo>
                      <a:pt x="295" y="740"/>
                    </a:lnTo>
                    <a:lnTo>
                      <a:pt x="295" y="741"/>
                    </a:lnTo>
                    <a:lnTo>
                      <a:pt x="0" y="742"/>
                    </a:lnTo>
                    <a:lnTo>
                      <a:pt x="0" y="740"/>
                    </a:lnTo>
                    <a:lnTo>
                      <a:pt x="0" y="725"/>
                    </a:lnTo>
                    <a:lnTo>
                      <a:pt x="0" y="708"/>
                    </a:lnTo>
                    <a:lnTo>
                      <a:pt x="0" y="693"/>
                    </a:lnTo>
                    <a:lnTo>
                      <a:pt x="1" y="679"/>
                    </a:lnTo>
                    <a:lnTo>
                      <a:pt x="3" y="664"/>
                    </a:lnTo>
                    <a:lnTo>
                      <a:pt x="4" y="650"/>
                    </a:lnTo>
                    <a:lnTo>
                      <a:pt x="8" y="634"/>
                    </a:lnTo>
                    <a:lnTo>
                      <a:pt x="10" y="620"/>
                    </a:lnTo>
                    <a:lnTo>
                      <a:pt x="13" y="606"/>
                    </a:lnTo>
                    <a:lnTo>
                      <a:pt x="17" y="591"/>
                    </a:lnTo>
                    <a:lnTo>
                      <a:pt x="20" y="577"/>
                    </a:lnTo>
                    <a:lnTo>
                      <a:pt x="25" y="562"/>
                    </a:lnTo>
                    <a:lnTo>
                      <a:pt x="30" y="549"/>
                    </a:lnTo>
                    <a:lnTo>
                      <a:pt x="33" y="535"/>
                    </a:lnTo>
                    <a:lnTo>
                      <a:pt x="40" y="523"/>
                    </a:lnTo>
                    <a:lnTo>
                      <a:pt x="44" y="509"/>
                    </a:lnTo>
                    <a:lnTo>
                      <a:pt x="49" y="496"/>
                    </a:lnTo>
                    <a:lnTo>
                      <a:pt x="56" y="483"/>
                    </a:lnTo>
                    <a:lnTo>
                      <a:pt x="63" y="469"/>
                    </a:lnTo>
                    <a:lnTo>
                      <a:pt x="70" y="458"/>
                    </a:lnTo>
                    <a:lnTo>
                      <a:pt x="75" y="445"/>
                    </a:lnTo>
                    <a:lnTo>
                      <a:pt x="84" y="432"/>
                    </a:lnTo>
                    <a:lnTo>
                      <a:pt x="91" y="420"/>
                    </a:lnTo>
                    <a:lnTo>
                      <a:pt x="99" y="410"/>
                    </a:lnTo>
                    <a:lnTo>
                      <a:pt x="106" y="397"/>
                    </a:lnTo>
                    <a:lnTo>
                      <a:pt x="116" y="384"/>
                    </a:lnTo>
                    <a:lnTo>
                      <a:pt x="133" y="362"/>
                    </a:lnTo>
                    <a:lnTo>
                      <a:pt x="152" y="341"/>
                    </a:lnTo>
                    <a:lnTo>
                      <a:pt x="171" y="320"/>
                    </a:lnTo>
                    <a:lnTo>
                      <a:pt x="191" y="302"/>
                    </a:lnTo>
                    <a:lnTo>
                      <a:pt x="213" y="283"/>
                    </a:lnTo>
                    <a:lnTo>
                      <a:pt x="235" y="266"/>
                    </a:lnTo>
                    <a:lnTo>
                      <a:pt x="247" y="257"/>
                    </a:lnTo>
                    <a:lnTo>
                      <a:pt x="260" y="251"/>
                    </a:lnTo>
                    <a:lnTo>
                      <a:pt x="270" y="240"/>
                    </a:lnTo>
                    <a:lnTo>
                      <a:pt x="282" y="236"/>
                    </a:lnTo>
                    <a:lnTo>
                      <a:pt x="296" y="226"/>
                    </a:lnTo>
                    <a:lnTo>
                      <a:pt x="307" y="221"/>
                    </a:lnTo>
                    <a:lnTo>
                      <a:pt x="320" y="211"/>
                    </a:lnTo>
                    <a:lnTo>
                      <a:pt x="332" y="208"/>
                    </a:lnTo>
                    <a:lnTo>
                      <a:pt x="347" y="200"/>
                    </a:lnTo>
                    <a:lnTo>
                      <a:pt x="360" y="195"/>
                    </a:lnTo>
                    <a:lnTo>
                      <a:pt x="372" y="189"/>
                    </a:lnTo>
                    <a:lnTo>
                      <a:pt x="386" y="183"/>
                    </a:lnTo>
                    <a:lnTo>
                      <a:pt x="400" y="180"/>
                    </a:lnTo>
                    <a:lnTo>
                      <a:pt x="414" y="174"/>
                    </a:lnTo>
                    <a:lnTo>
                      <a:pt x="428" y="169"/>
                    </a:lnTo>
                    <a:lnTo>
                      <a:pt x="442" y="166"/>
                    </a:lnTo>
                    <a:lnTo>
                      <a:pt x="457" y="164"/>
                    </a:lnTo>
                    <a:lnTo>
                      <a:pt x="471" y="159"/>
                    </a:lnTo>
                    <a:lnTo>
                      <a:pt x="485" y="158"/>
                    </a:lnTo>
                    <a:lnTo>
                      <a:pt x="500" y="154"/>
                    </a:lnTo>
                    <a:lnTo>
                      <a:pt x="515" y="152"/>
                    </a:lnTo>
                    <a:lnTo>
                      <a:pt x="529" y="151"/>
                    </a:lnTo>
                    <a:lnTo>
                      <a:pt x="544" y="150"/>
                    </a:lnTo>
                    <a:lnTo>
                      <a:pt x="559" y="150"/>
                    </a:lnTo>
                    <a:lnTo>
                      <a:pt x="575" y="150"/>
                    </a:lnTo>
                    <a:lnTo>
                      <a:pt x="588" y="146"/>
                    </a:lnTo>
                    <a:lnTo>
                      <a:pt x="591" y="146"/>
                    </a:lnTo>
                    <a:lnTo>
                      <a:pt x="591" y="0"/>
                    </a:lnTo>
                    <a:lnTo>
                      <a:pt x="886" y="295"/>
                    </a:lnTo>
                    <a:lnTo>
                      <a:pt x="591" y="591"/>
                    </a:lnTo>
                    <a:lnTo>
                      <a:pt x="591" y="444"/>
                    </a:lnTo>
                    <a:close/>
                  </a:path>
                </a:pathLst>
              </a:custGeom>
              <a:gradFill rotWithShape="1">
                <a:gsLst>
                  <a:gs pos="0">
                    <a:srgbClr val="DDDDDD"/>
                  </a:gs>
                  <a:gs pos="100000">
                    <a:srgbClr val="7C7C7C"/>
                  </a:gs>
                </a:gsLst>
                <a:lin ang="0" scaled="1"/>
              </a:gradFill>
              <a:ln w="9525">
                <a:noFill/>
                <a:round/>
                <a:headEnd/>
                <a:tailEnd/>
              </a:ln>
            </p:spPr>
            <p:txBody>
              <a:bodyPr/>
              <a:lstStyle/>
              <a:p>
                <a:endParaRPr lang="zh-CN" altLang="en-US"/>
              </a:p>
            </p:txBody>
          </p:sp>
          <p:sp>
            <p:nvSpPr>
              <p:cNvPr id="19475" name="Freeform 28"/>
              <p:cNvSpPr>
                <a:spLocks/>
              </p:cNvSpPr>
              <p:nvPr/>
            </p:nvSpPr>
            <p:spPr bwMode="auto">
              <a:xfrm>
                <a:off x="0" y="148"/>
                <a:ext cx="247" cy="296"/>
              </a:xfrm>
              <a:custGeom>
                <a:avLst/>
                <a:gdLst>
                  <a:gd name="T0" fmla="*/ 444 w 741"/>
                  <a:gd name="T1" fmla="*/ 310 h 887"/>
                  <a:gd name="T2" fmla="*/ 446 w 741"/>
                  <a:gd name="T3" fmla="*/ 339 h 887"/>
                  <a:gd name="T4" fmla="*/ 452 w 741"/>
                  <a:gd name="T5" fmla="*/ 368 h 887"/>
                  <a:gd name="T6" fmla="*/ 460 w 741"/>
                  <a:gd name="T7" fmla="*/ 397 h 887"/>
                  <a:gd name="T8" fmla="*/ 470 w 741"/>
                  <a:gd name="T9" fmla="*/ 424 h 887"/>
                  <a:gd name="T10" fmla="*/ 486 w 741"/>
                  <a:gd name="T11" fmla="*/ 450 h 887"/>
                  <a:gd name="T12" fmla="*/ 501 w 741"/>
                  <a:gd name="T13" fmla="*/ 472 h 887"/>
                  <a:gd name="T14" fmla="*/ 519 w 741"/>
                  <a:gd name="T15" fmla="*/ 495 h 887"/>
                  <a:gd name="T16" fmla="*/ 541 w 741"/>
                  <a:gd name="T17" fmla="*/ 513 h 887"/>
                  <a:gd name="T18" fmla="*/ 561 w 741"/>
                  <a:gd name="T19" fmla="*/ 533 h 887"/>
                  <a:gd name="T20" fmla="*/ 585 w 741"/>
                  <a:gd name="T21" fmla="*/ 548 h 887"/>
                  <a:gd name="T22" fmla="*/ 611 w 741"/>
                  <a:gd name="T23" fmla="*/ 563 h 887"/>
                  <a:gd name="T24" fmla="*/ 637 w 741"/>
                  <a:gd name="T25" fmla="*/ 572 h 887"/>
                  <a:gd name="T26" fmla="*/ 663 w 741"/>
                  <a:gd name="T27" fmla="*/ 581 h 887"/>
                  <a:gd name="T28" fmla="*/ 692 w 741"/>
                  <a:gd name="T29" fmla="*/ 586 h 887"/>
                  <a:gd name="T30" fmla="*/ 724 w 741"/>
                  <a:gd name="T31" fmla="*/ 591 h 887"/>
                  <a:gd name="T32" fmla="*/ 740 w 741"/>
                  <a:gd name="T33" fmla="*/ 591 h 887"/>
                  <a:gd name="T34" fmla="*/ 739 w 741"/>
                  <a:gd name="T35" fmla="*/ 887 h 887"/>
                  <a:gd name="T36" fmla="*/ 709 w 741"/>
                  <a:gd name="T37" fmla="*/ 886 h 887"/>
                  <a:gd name="T38" fmla="*/ 677 w 741"/>
                  <a:gd name="T39" fmla="*/ 884 h 887"/>
                  <a:gd name="T40" fmla="*/ 648 w 741"/>
                  <a:gd name="T41" fmla="*/ 879 h 887"/>
                  <a:gd name="T42" fmla="*/ 619 w 741"/>
                  <a:gd name="T43" fmla="*/ 874 h 887"/>
                  <a:gd name="T44" fmla="*/ 590 w 741"/>
                  <a:gd name="T45" fmla="*/ 869 h 887"/>
                  <a:gd name="T46" fmla="*/ 562 w 741"/>
                  <a:gd name="T47" fmla="*/ 860 h 887"/>
                  <a:gd name="T48" fmla="*/ 534 w 741"/>
                  <a:gd name="T49" fmla="*/ 851 h 887"/>
                  <a:gd name="T50" fmla="*/ 508 w 741"/>
                  <a:gd name="T51" fmla="*/ 841 h 887"/>
                  <a:gd name="T52" fmla="*/ 482 w 741"/>
                  <a:gd name="T53" fmla="*/ 828 h 887"/>
                  <a:gd name="T54" fmla="*/ 457 w 741"/>
                  <a:gd name="T55" fmla="*/ 816 h 887"/>
                  <a:gd name="T56" fmla="*/ 432 w 741"/>
                  <a:gd name="T57" fmla="*/ 801 h 887"/>
                  <a:gd name="T58" fmla="*/ 408 w 741"/>
                  <a:gd name="T59" fmla="*/ 786 h 887"/>
                  <a:gd name="T60" fmla="*/ 384 w 741"/>
                  <a:gd name="T61" fmla="*/ 770 h 887"/>
                  <a:gd name="T62" fmla="*/ 342 w 741"/>
                  <a:gd name="T63" fmla="*/ 735 h 887"/>
                  <a:gd name="T64" fmla="*/ 302 w 741"/>
                  <a:gd name="T65" fmla="*/ 693 h 887"/>
                  <a:gd name="T66" fmla="*/ 265 w 741"/>
                  <a:gd name="T67" fmla="*/ 650 h 887"/>
                  <a:gd name="T68" fmla="*/ 247 w 741"/>
                  <a:gd name="T69" fmla="*/ 625 h 887"/>
                  <a:gd name="T70" fmla="*/ 232 w 741"/>
                  <a:gd name="T71" fmla="*/ 601 h 887"/>
                  <a:gd name="T72" fmla="*/ 218 w 741"/>
                  <a:gd name="T73" fmla="*/ 578 h 887"/>
                  <a:gd name="T74" fmla="*/ 206 w 741"/>
                  <a:gd name="T75" fmla="*/ 551 h 887"/>
                  <a:gd name="T76" fmla="*/ 193 w 741"/>
                  <a:gd name="T77" fmla="*/ 525 h 887"/>
                  <a:gd name="T78" fmla="*/ 184 w 741"/>
                  <a:gd name="T79" fmla="*/ 497 h 887"/>
                  <a:gd name="T80" fmla="*/ 174 w 741"/>
                  <a:gd name="T81" fmla="*/ 470 h 887"/>
                  <a:gd name="T82" fmla="*/ 165 w 741"/>
                  <a:gd name="T83" fmla="*/ 445 h 887"/>
                  <a:gd name="T84" fmla="*/ 159 w 741"/>
                  <a:gd name="T85" fmla="*/ 416 h 887"/>
                  <a:gd name="T86" fmla="*/ 154 w 741"/>
                  <a:gd name="T87" fmla="*/ 385 h 887"/>
                  <a:gd name="T88" fmla="*/ 150 w 741"/>
                  <a:gd name="T89" fmla="*/ 356 h 887"/>
                  <a:gd name="T90" fmla="*/ 148 w 741"/>
                  <a:gd name="T91" fmla="*/ 327 h 887"/>
                  <a:gd name="T92" fmla="*/ 148 w 741"/>
                  <a:gd name="T93" fmla="*/ 295 h 887"/>
                  <a:gd name="T94" fmla="*/ 295 w 741"/>
                  <a:gd name="T95" fmla="*/ 0 h 887"/>
                  <a:gd name="T96" fmla="*/ 444 w 741"/>
                  <a:gd name="T97" fmla="*/ 295 h 88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41"/>
                  <a:gd name="T148" fmla="*/ 0 h 887"/>
                  <a:gd name="T149" fmla="*/ 741 w 741"/>
                  <a:gd name="T150" fmla="*/ 887 h 88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41" h="887">
                    <a:moveTo>
                      <a:pt x="444" y="295"/>
                    </a:moveTo>
                    <a:lnTo>
                      <a:pt x="444" y="310"/>
                    </a:lnTo>
                    <a:lnTo>
                      <a:pt x="444" y="324"/>
                    </a:lnTo>
                    <a:lnTo>
                      <a:pt x="446" y="339"/>
                    </a:lnTo>
                    <a:lnTo>
                      <a:pt x="448" y="354"/>
                    </a:lnTo>
                    <a:lnTo>
                      <a:pt x="452" y="368"/>
                    </a:lnTo>
                    <a:lnTo>
                      <a:pt x="457" y="382"/>
                    </a:lnTo>
                    <a:lnTo>
                      <a:pt x="460" y="397"/>
                    </a:lnTo>
                    <a:lnTo>
                      <a:pt x="466" y="410"/>
                    </a:lnTo>
                    <a:lnTo>
                      <a:pt x="470" y="424"/>
                    </a:lnTo>
                    <a:lnTo>
                      <a:pt x="479" y="438"/>
                    </a:lnTo>
                    <a:lnTo>
                      <a:pt x="486" y="450"/>
                    </a:lnTo>
                    <a:lnTo>
                      <a:pt x="494" y="461"/>
                    </a:lnTo>
                    <a:lnTo>
                      <a:pt x="501" y="472"/>
                    </a:lnTo>
                    <a:lnTo>
                      <a:pt x="511" y="482"/>
                    </a:lnTo>
                    <a:lnTo>
                      <a:pt x="519" y="495"/>
                    </a:lnTo>
                    <a:lnTo>
                      <a:pt x="530" y="505"/>
                    </a:lnTo>
                    <a:lnTo>
                      <a:pt x="541" y="513"/>
                    </a:lnTo>
                    <a:lnTo>
                      <a:pt x="551" y="524"/>
                    </a:lnTo>
                    <a:lnTo>
                      <a:pt x="561" y="533"/>
                    </a:lnTo>
                    <a:lnTo>
                      <a:pt x="574" y="540"/>
                    </a:lnTo>
                    <a:lnTo>
                      <a:pt x="585" y="548"/>
                    </a:lnTo>
                    <a:lnTo>
                      <a:pt x="597" y="555"/>
                    </a:lnTo>
                    <a:lnTo>
                      <a:pt x="611" y="563"/>
                    </a:lnTo>
                    <a:lnTo>
                      <a:pt x="623" y="568"/>
                    </a:lnTo>
                    <a:lnTo>
                      <a:pt x="637" y="572"/>
                    </a:lnTo>
                    <a:lnTo>
                      <a:pt x="650" y="578"/>
                    </a:lnTo>
                    <a:lnTo>
                      <a:pt x="663" y="581"/>
                    </a:lnTo>
                    <a:lnTo>
                      <a:pt x="678" y="585"/>
                    </a:lnTo>
                    <a:lnTo>
                      <a:pt x="692" y="586"/>
                    </a:lnTo>
                    <a:lnTo>
                      <a:pt x="709" y="591"/>
                    </a:lnTo>
                    <a:lnTo>
                      <a:pt x="724" y="591"/>
                    </a:lnTo>
                    <a:lnTo>
                      <a:pt x="739" y="591"/>
                    </a:lnTo>
                    <a:lnTo>
                      <a:pt x="740" y="591"/>
                    </a:lnTo>
                    <a:lnTo>
                      <a:pt x="741" y="887"/>
                    </a:lnTo>
                    <a:lnTo>
                      <a:pt x="739" y="887"/>
                    </a:lnTo>
                    <a:lnTo>
                      <a:pt x="724" y="887"/>
                    </a:lnTo>
                    <a:lnTo>
                      <a:pt x="709" y="886"/>
                    </a:lnTo>
                    <a:lnTo>
                      <a:pt x="692" y="886"/>
                    </a:lnTo>
                    <a:lnTo>
                      <a:pt x="677" y="884"/>
                    </a:lnTo>
                    <a:lnTo>
                      <a:pt x="663" y="883"/>
                    </a:lnTo>
                    <a:lnTo>
                      <a:pt x="648" y="879"/>
                    </a:lnTo>
                    <a:lnTo>
                      <a:pt x="633" y="879"/>
                    </a:lnTo>
                    <a:lnTo>
                      <a:pt x="619" y="874"/>
                    </a:lnTo>
                    <a:lnTo>
                      <a:pt x="605" y="872"/>
                    </a:lnTo>
                    <a:lnTo>
                      <a:pt x="590" y="869"/>
                    </a:lnTo>
                    <a:lnTo>
                      <a:pt x="577" y="865"/>
                    </a:lnTo>
                    <a:lnTo>
                      <a:pt x="562" y="860"/>
                    </a:lnTo>
                    <a:lnTo>
                      <a:pt x="548" y="856"/>
                    </a:lnTo>
                    <a:lnTo>
                      <a:pt x="534" y="851"/>
                    </a:lnTo>
                    <a:lnTo>
                      <a:pt x="522" y="847"/>
                    </a:lnTo>
                    <a:lnTo>
                      <a:pt x="508" y="841"/>
                    </a:lnTo>
                    <a:lnTo>
                      <a:pt x="495" y="837"/>
                    </a:lnTo>
                    <a:lnTo>
                      <a:pt x="482" y="828"/>
                    </a:lnTo>
                    <a:lnTo>
                      <a:pt x="470" y="822"/>
                    </a:lnTo>
                    <a:lnTo>
                      <a:pt x="457" y="816"/>
                    </a:lnTo>
                    <a:lnTo>
                      <a:pt x="444" y="808"/>
                    </a:lnTo>
                    <a:lnTo>
                      <a:pt x="432" y="801"/>
                    </a:lnTo>
                    <a:lnTo>
                      <a:pt x="419" y="794"/>
                    </a:lnTo>
                    <a:lnTo>
                      <a:pt x="408" y="786"/>
                    </a:lnTo>
                    <a:lnTo>
                      <a:pt x="397" y="779"/>
                    </a:lnTo>
                    <a:lnTo>
                      <a:pt x="384" y="770"/>
                    </a:lnTo>
                    <a:lnTo>
                      <a:pt x="361" y="751"/>
                    </a:lnTo>
                    <a:lnTo>
                      <a:pt x="342" y="735"/>
                    </a:lnTo>
                    <a:lnTo>
                      <a:pt x="319" y="713"/>
                    </a:lnTo>
                    <a:lnTo>
                      <a:pt x="302" y="693"/>
                    </a:lnTo>
                    <a:lnTo>
                      <a:pt x="281" y="671"/>
                    </a:lnTo>
                    <a:lnTo>
                      <a:pt x="265" y="650"/>
                    </a:lnTo>
                    <a:lnTo>
                      <a:pt x="257" y="637"/>
                    </a:lnTo>
                    <a:lnTo>
                      <a:pt x="247" y="625"/>
                    </a:lnTo>
                    <a:lnTo>
                      <a:pt x="242" y="614"/>
                    </a:lnTo>
                    <a:lnTo>
                      <a:pt x="232" y="601"/>
                    </a:lnTo>
                    <a:lnTo>
                      <a:pt x="224" y="591"/>
                    </a:lnTo>
                    <a:lnTo>
                      <a:pt x="218" y="578"/>
                    </a:lnTo>
                    <a:lnTo>
                      <a:pt x="213" y="565"/>
                    </a:lnTo>
                    <a:lnTo>
                      <a:pt x="206" y="551"/>
                    </a:lnTo>
                    <a:lnTo>
                      <a:pt x="200" y="539"/>
                    </a:lnTo>
                    <a:lnTo>
                      <a:pt x="193" y="525"/>
                    </a:lnTo>
                    <a:lnTo>
                      <a:pt x="188" y="512"/>
                    </a:lnTo>
                    <a:lnTo>
                      <a:pt x="184" y="497"/>
                    </a:lnTo>
                    <a:lnTo>
                      <a:pt x="178" y="485"/>
                    </a:lnTo>
                    <a:lnTo>
                      <a:pt x="174" y="470"/>
                    </a:lnTo>
                    <a:lnTo>
                      <a:pt x="170" y="456"/>
                    </a:lnTo>
                    <a:lnTo>
                      <a:pt x="165" y="445"/>
                    </a:lnTo>
                    <a:lnTo>
                      <a:pt x="161" y="430"/>
                    </a:lnTo>
                    <a:lnTo>
                      <a:pt x="159" y="416"/>
                    </a:lnTo>
                    <a:lnTo>
                      <a:pt x="157" y="400"/>
                    </a:lnTo>
                    <a:lnTo>
                      <a:pt x="154" y="385"/>
                    </a:lnTo>
                    <a:lnTo>
                      <a:pt x="151" y="369"/>
                    </a:lnTo>
                    <a:lnTo>
                      <a:pt x="150" y="356"/>
                    </a:lnTo>
                    <a:lnTo>
                      <a:pt x="148" y="339"/>
                    </a:lnTo>
                    <a:lnTo>
                      <a:pt x="148" y="327"/>
                    </a:lnTo>
                    <a:lnTo>
                      <a:pt x="148" y="310"/>
                    </a:lnTo>
                    <a:lnTo>
                      <a:pt x="148" y="295"/>
                    </a:lnTo>
                    <a:lnTo>
                      <a:pt x="0" y="295"/>
                    </a:lnTo>
                    <a:lnTo>
                      <a:pt x="295" y="0"/>
                    </a:lnTo>
                    <a:lnTo>
                      <a:pt x="590" y="295"/>
                    </a:lnTo>
                    <a:lnTo>
                      <a:pt x="444" y="295"/>
                    </a:lnTo>
                    <a:close/>
                  </a:path>
                </a:pathLst>
              </a:custGeom>
              <a:gradFill rotWithShape="1">
                <a:gsLst>
                  <a:gs pos="0">
                    <a:srgbClr val="567200"/>
                  </a:gs>
                  <a:gs pos="100000">
                    <a:srgbClr val="99CC00"/>
                  </a:gs>
                </a:gsLst>
                <a:lin ang="5400000" scaled="1"/>
              </a:gradFill>
              <a:ln w="9525">
                <a:noFill/>
                <a:round/>
                <a:headEnd/>
                <a:tailEnd/>
              </a:ln>
            </p:spPr>
            <p:txBody>
              <a:bodyPr/>
              <a:lstStyle/>
              <a:p>
                <a:endParaRPr lang="zh-CN" altLang="en-US"/>
              </a:p>
            </p:txBody>
          </p:sp>
          <p:sp>
            <p:nvSpPr>
              <p:cNvPr id="19476" name="Freeform 29"/>
              <p:cNvSpPr>
                <a:spLocks/>
              </p:cNvSpPr>
              <p:nvPr/>
            </p:nvSpPr>
            <p:spPr bwMode="auto">
              <a:xfrm>
                <a:off x="148" y="284"/>
                <a:ext cx="291" cy="208"/>
              </a:xfrm>
              <a:custGeom>
                <a:avLst/>
                <a:gdLst>
                  <a:gd name="T0" fmla="*/ 310 w 871"/>
                  <a:gd name="T1" fmla="*/ 182 h 623"/>
                  <a:gd name="T2" fmla="*/ 341 w 871"/>
                  <a:gd name="T3" fmla="*/ 178 h 623"/>
                  <a:gd name="T4" fmla="*/ 369 w 871"/>
                  <a:gd name="T5" fmla="*/ 170 h 623"/>
                  <a:gd name="T6" fmla="*/ 397 w 871"/>
                  <a:gd name="T7" fmla="*/ 163 h 623"/>
                  <a:gd name="T8" fmla="*/ 423 w 871"/>
                  <a:gd name="T9" fmla="*/ 152 h 623"/>
                  <a:gd name="T10" fmla="*/ 447 w 871"/>
                  <a:gd name="T11" fmla="*/ 139 h 623"/>
                  <a:gd name="T12" fmla="*/ 473 w 871"/>
                  <a:gd name="T13" fmla="*/ 123 h 623"/>
                  <a:gd name="T14" fmla="*/ 494 w 871"/>
                  <a:gd name="T15" fmla="*/ 105 h 623"/>
                  <a:gd name="T16" fmla="*/ 514 w 871"/>
                  <a:gd name="T17" fmla="*/ 86 h 623"/>
                  <a:gd name="T18" fmla="*/ 532 w 871"/>
                  <a:gd name="T19" fmla="*/ 63 h 623"/>
                  <a:gd name="T20" fmla="*/ 547 w 871"/>
                  <a:gd name="T21" fmla="*/ 39 h 623"/>
                  <a:gd name="T22" fmla="*/ 567 w 871"/>
                  <a:gd name="T23" fmla="*/ 0 h 623"/>
                  <a:gd name="T24" fmla="*/ 871 w 871"/>
                  <a:gd name="T25" fmla="*/ 46 h 623"/>
                  <a:gd name="T26" fmla="*/ 850 w 871"/>
                  <a:gd name="T27" fmla="*/ 89 h 623"/>
                  <a:gd name="T28" fmla="*/ 841 w 871"/>
                  <a:gd name="T29" fmla="*/ 116 h 623"/>
                  <a:gd name="T30" fmla="*/ 828 w 871"/>
                  <a:gd name="T31" fmla="*/ 141 h 623"/>
                  <a:gd name="T32" fmla="*/ 814 w 871"/>
                  <a:gd name="T33" fmla="*/ 167 h 623"/>
                  <a:gd name="T34" fmla="*/ 800 w 871"/>
                  <a:gd name="T35" fmla="*/ 194 h 623"/>
                  <a:gd name="T36" fmla="*/ 785 w 871"/>
                  <a:gd name="T37" fmla="*/ 216 h 623"/>
                  <a:gd name="T38" fmla="*/ 769 w 871"/>
                  <a:gd name="T39" fmla="*/ 240 h 623"/>
                  <a:gd name="T40" fmla="*/ 733 w 871"/>
                  <a:gd name="T41" fmla="*/ 284 h 623"/>
                  <a:gd name="T42" fmla="*/ 693 w 871"/>
                  <a:gd name="T43" fmla="*/ 324 h 623"/>
                  <a:gd name="T44" fmla="*/ 649 w 871"/>
                  <a:gd name="T45" fmla="*/ 357 h 623"/>
                  <a:gd name="T46" fmla="*/ 625 w 871"/>
                  <a:gd name="T47" fmla="*/ 376 h 623"/>
                  <a:gd name="T48" fmla="*/ 602 w 871"/>
                  <a:gd name="T49" fmla="*/ 391 h 623"/>
                  <a:gd name="T50" fmla="*/ 577 w 871"/>
                  <a:gd name="T51" fmla="*/ 404 h 623"/>
                  <a:gd name="T52" fmla="*/ 552 w 871"/>
                  <a:gd name="T53" fmla="*/ 417 h 623"/>
                  <a:gd name="T54" fmla="*/ 526 w 871"/>
                  <a:gd name="T55" fmla="*/ 429 h 623"/>
                  <a:gd name="T56" fmla="*/ 498 w 871"/>
                  <a:gd name="T57" fmla="*/ 442 h 623"/>
                  <a:gd name="T58" fmla="*/ 470 w 871"/>
                  <a:gd name="T59" fmla="*/ 448 h 623"/>
                  <a:gd name="T60" fmla="*/ 444 w 871"/>
                  <a:gd name="T61" fmla="*/ 458 h 623"/>
                  <a:gd name="T62" fmla="*/ 415 w 871"/>
                  <a:gd name="T63" fmla="*/ 465 h 623"/>
                  <a:gd name="T64" fmla="*/ 386 w 871"/>
                  <a:gd name="T65" fmla="*/ 469 h 623"/>
                  <a:gd name="T66" fmla="*/ 355 w 871"/>
                  <a:gd name="T67" fmla="*/ 474 h 623"/>
                  <a:gd name="T68" fmla="*/ 326 w 871"/>
                  <a:gd name="T69" fmla="*/ 475 h 623"/>
                  <a:gd name="T70" fmla="*/ 296 w 871"/>
                  <a:gd name="T71" fmla="*/ 476 h 623"/>
                  <a:gd name="T72" fmla="*/ 295 w 871"/>
                  <a:gd name="T73" fmla="*/ 623 h 623"/>
                  <a:gd name="T74" fmla="*/ 295 w 871"/>
                  <a:gd name="T75" fmla="*/ 33 h 6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71"/>
                  <a:gd name="T115" fmla="*/ 0 h 623"/>
                  <a:gd name="T116" fmla="*/ 871 w 871"/>
                  <a:gd name="T117" fmla="*/ 623 h 6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71" h="623">
                    <a:moveTo>
                      <a:pt x="295" y="182"/>
                    </a:moveTo>
                    <a:lnTo>
                      <a:pt x="310" y="182"/>
                    </a:lnTo>
                    <a:lnTo>
                      <a:pt x="326" y="180"/>
                    </a:lnTo>
                    <a:lnTo>
                      <a:pt x="341" y="178"/>
                    </a:lnTo>
                    <a:lnTo>
                      <a:pt x="355" y="175"/>
                    </a:lnTo>
                    <a:lnTo>
                      <a:pt x="369" y="170"/>
                    </a:lnTo>
                    <a:lnTo>
                      <a:pt x="383" y="168"/>
                    </a:lnTo>
                    <a:lnTo>
                      <a:pt x="397" y="163"/>
                    </a:lnTo>
                    <a:lnTo>
                      <a:pt x="411" y="158"/>
                    </a:lnTo>
                    <a:lnTo>
                      <a:pt x="423" y="152"/>
                    </a:lnTo>
                    <a:lnTo>
                      <a:pt x="434" y="146"/>
                    </a:lnTo>
                    <a:lnTo>
                      <a:pt x="447" y="139"/>
                    </a:lnTo>
                    <a:lnTo>
                      <a:pt x="460" y="131"/>
                    </a:lnTo>
                    <a:lnTo>
                      <a:pt x="473" y="123"/>
                    </a:lnTo>
                    <a:lnTo>
                      <a:pt x="483" y="113"/>
                    </a:lnTo>
                    <a:lnTo>
                      <a:pt x="494" y="105"/>
                    </a:lnTo>
                    <a:lnTo>
                      <a:pt x="503" y="95"/>
                    </a:lnTo>
                    <a:lnTo>
                      <a:pt x="514" y="86"/>
                    </a:lnTo>
                    <a:lnTo>
                      <a:pt x="524" y="74"/>
                    </a:lnTo>
                    <a:lnTo>
                      <a:pt x="532" y="63"/>
                    </a:lnTo>
                    <a:lnTo>
                      <a:pt x="541" y="51"/>
                    </a:lnTo>
                    <a:lnTo>
                      <a:pt x="547" y="39"/>
                    </a:lnTo>
                    <a:lnTo>
                      <a:pt x="556" y="27"/>
                    </a:lnTo>
                    <a:lnTo>
                      <a:pt x="567" y="0"/>
                    </a:lnTo>
                    <a:lnTo>
                      <a:pt x="734" y="173"/>
                    </a:lnTo>
                    <a:lnTo>
                      <a:pt x="871" y="46"/>
                    </a:lnTo>
                    <a:lnTo>
                      <a:pt x="858" y="70"/>
                    </a:lnTo>
                    <a:lnTo>
                      <a:pt x="850" y="89"/>
                    </a:lnTo>
                    <a:lnTo>
                      <a:pt x="846" y="103"/>
                    </a:lnTo>
                    <a:lnTo>
                      <a:pt x="841" y="116"/>
                    </a:lnTo>
                    <a:lnTo>
                      <a:pt x="834" y="127"/>
                    </a:lnTo>
                    <a:lnTo>
                      <a:pt x="828" y="141"/>
                    </a:lnTo>
                    <a:lnTo>
                      <a:pt x="820" y="155"/>
                    </a:lnTo>
                    <a:lnTo>
                      <a:pt x="814" y="167"/>
                    </a:lnTo>
                    <a:lnTo>
                      <a:pt x="807" y="181"/>
                    </a:lnTo>
                    <a:lnTo>
                      <a:pt x="800" y="194"/>
                    </a:lnTo>
                    <a:lnTo>
                      <a:pt x="792" y="203"/>
                    </a:lnTo>
                    <a:lnTo>
                      <a:pt x="785" y="216"/>
                    </a:lnTo>
                    <a:lnTo>
                      <a:pt x="777" y="227"/>
                    </a:lnTo>
                    <a:lnTo>
                      <a:pt x="769" y="240"/>
                    </a:lnTo>
                    <a:lnTo>
                      <a:pt x="753" y="261"/>
                    </a:lnTo>
                    <a:lnTo>
                      <a:pt x="733" y="284"/>
                    </a:lnTo>
                    <a:lnTo>
                      <a:pt x="713" y="303"/>
                    </a:lnTo>
                    <a:lnTo>
                      <a:pt x="693" y="324"/>
                    </a:lnTo>
                    <a:lnTo>
                      <a:pt x="672" y="342"/>
                    </a:lnTo>
                    <a:lnTo>
                      <a:pt x="649" y="357"/>
                    </a:lnTo>
                    <a:lnTo>
                      <a:pt x="638" y="369"/>
                    </a:lnTo>
                    <a:lnTo>
                      <a:pt x="625" y="376"/>
                    </a:lnTo>
                    <a:lnTo>
                      <a:pt x="616" y="385"/>
                    </a:lnTo>
                    <a:lnTo>
                      <a:pt x="602" y="391"/>
                    </a:lnTo>
                    <a:lnTo>
                      <a:pt x="589" y="399"/>
                    </a:lnTo>
                    <a:lnTo>
                      <a:pt x="577" y="404"/>
                    </a:lnTo>
                    <a:lnTo>
                      <a:pt x="563" y="413"/>
                    </a:lnTo>
                    <a:lnTo>
                      <a:pt x="552" y="417"/>
                    </a:lnTo>
                    <a:lnTo>
                      <a:pt x="539" y="425"/>
                    </a:lnTo>
                    <a:lnTo>
                      <a:pt x="526" y="429"/>
                    </a:lnTo>
                    <a:lnTo>
                      <a:pt x="513" y="435"/>
                    </a:lnTo>
                    <a:lnTo>
                      <a:pt x="498" y="442"/>
                    </a:lnTo>
                    <a:lnTo>
                      <a:pt x="485" y="444"/>
                    </a:lnTo>
                    <a:lnTo>
                      <a:pt x="470" y="448"/>
                    </a:lnTo>
                    <a:lnTo>
                      <a:pt x="458" y="454"/>
                    </a:lnTo>
                    <a:lnTo>
                      <a:pt x="444" y="458"/>
                    </a:lnTo>
                    <a:lnTo>
                      <a:pt x="429" y="461"/>
                    </a:lnTo>
                    <a:lnTo>
                      <a:pt x="415" y="465"/>
                    </a:lnTo>
                    <a:lnTo>
                      <a:pt x="399" y="467"/>
                    </a:lnTo>
                    <a:lnTo>
                      <a:pt x="386" y="469"/>
                    </a:lnTo>
                    <a:lnTo>
                      <a:pt x="370" y="471"/>
                    </a:lnTo>
                    <a:lnTo>
                      <a:pt x="355" y="474"/>
                    </a:lnTo>
                    <a:lnTo>
                      <a:pt x="341" y="475"/>
                    </a:lnTo>
                    <a:lnTo>
                      <a:pt x="326" y="475"/>
                    </a:lnTo>
                    <a:lnTo>
                      <a:pt x="310" y="475"/>
                    </a:lnTo>
                    <a:lnTo>
                      <a:pt x="296" y="476"/>
                    </a:lnTo>
                    <a:lnTo>
                      <a:pt x="295" y="476"/>
                    </a:lnTo>
                    <a:lnTo>
                      <a:pt x="295" y="623"/>
                    </a:lnTo>
                    <a:lnTo>
                      <a:pt x="0" y="328"/>
                    </a:lnTo>
                    <a:lnTo>
                      <a:pt x="295" y="33"/>
                    </a:lnTo>
                    <a:lnTo>
                      <a:pt x="295" y="182"/>
                    </a:lnTo>
                    <a:close/>
                  </a:path>
                </a:pathLst>
              </a:custGeom>
              <a:gradFill rotWithShape="1">
                <a:gsLst>
                  <a:gs pos="0">
                    <a:srgbClr val="7C7C7C"/>
                  </a:gs>
                  <a:gs pos="100000">
                    <a:srgbClr val="DDDDDD"/>
                  </a:gs>
                </a:gsLst>
                <a:lin ang="0" scaled="1"/>
              </a:gradFill>
              <a:ln w="9525">
                <a:noFill/>
                <a:round/>
                <a:headEnd/>
                <a:tailEnd/>
              </a:ln>
            </p:spPr>
            <p:txBody>
              <a:bodyPr/>
              <a:lstStyle/>
              <a:p>
                <a:endParaRPr lang="zh-CN" altLang="en-US"/>
              </a:p>
            </p:txBody>
          </p:sp>
        </p:grpSp>
        <p:sp>
          <p:nvSpPr>
            <p:cNvPr id="19470" name="Text Box 16"/>
            <p:cNvSpPr txBox="1">
              <a:spLocks noChangeArrowheads="1"/>
            </p:cNvSpPr>
            <p:nvPr/>
          </p:nvSpPr>
          <p:spPr bwMode="auto">
            <a:xfrm>
              <a:off x="3742" y="1020"/>
              <a:ext cx="1970" cy="1105"/>
            </a:xfrm>
            <a:prstGeom prst="rect">
              <a:avLst/>
            </a:prstGeom>
            <a:noFill/>
            <a:ln w="9525">
              <a:noFill/>
              <a:miter lim="800000"/>
              <a:headEnd/>
              <a:tailEnd/>
            </a:ln>
          </p:spPr>
          <p:txBody>
            <a:bodyPr>
              <a:spAutoFit/>
            </a:bodyPr>
            <a:lstStyle/>
            <a:p>
              <a:pPr eaLnBrk="0" latinLnBrk="1" hangingPunct="0"/>
              <a:r>
                <a:rPr lang="en-US"/>
                <a:t>相关关系按相关的形式，可分为线性相关和非线性相关</a:t>
              </a:r>
            </a:p>
          </p:txBody>
        </p:sp>
        <p:sp>
          <p:nvSpPr>
            <p:cNvPr id="19471" name="Text Box 16"/>
            <p:cNvSpPr txBox="1">
              <a:spLocks noChangeArrowheads="1"/>
            </p:cNvSpPr>
            <p:nvPr/>
          </p:nvSpPr>
          <p:spPr bwMode="auto">
            <a:xfrm>
              <a:off x="640" y="3742"/>
              <a:ext cx="1970" cy="1105"/>
            </a:xfrm>
            <a:prstGeom prst="rect">
              <a:avLst/>
            </a:prstGeom>
            <a:noFill/>
            <a:ln w="9525">
              <a:noFill/>
              <a:miter lim="800000"/>
              <a:headEnd/>
              <a:tailEnd/>
            </a:ln>
          </p:spPr>
          <p:txBody>
            <a:bodyPr>
              <a:spAutoFit/>
            </a:bodyPr>
            <a:lstStyle/>
            <a:p>
              <a:pPr eaLnBrk="0" latinLnBrk="1" hangingPunct="0"/>
              <a:r>
                <a:rPr lang="en-US"/>
                <a:t>相关关系按照现象变动的方向不同，可分为正相关和负相关</a:t>
              </a:r>
            </a:p>
          </p:txBody>
        </p:sp>
        <p:sp>
          <p:nvSpPr>
            <p:cNvPr id="19472" name="Text Box 16"/>
            <p:cNvSpPr txBox="1">
              <a:spLocks noChangeArrowheads="1"/>
            </p:cNvSpPr>
            <p:nvPr/>
          </p:nvSpPr>
          <p:spPr bwMode="auto">
            <a:xfrm>
              <a:off x="3742" y="3742"/>
              <a:ext cx="1970" cy="1105"/>
            </a:xfrm>
            <a:prstGeom prst="rect">
              <a:avLst/>
            </a:prstGeom>
            <a:noFill/>
            <a:ln w="9525">
              <a:noFill/>
              <a:miter lim="800000"/>
              <a:headEnd/>
              <a:tailEnd/>
            </a:ln>
          </p:spPr>
          <p:txBody>
            <a:bodyPr>
              <a:spAutoFit/>
            </a:bodyPr>
            <a:lstStyle/>
            <a:p>
              <a:pPr algn="ctr" eaLnBrk="0" latinLnBrk="1" hangingPunct="0"/>
              <a:r>
                <a:rPr lang="en-US"/>
                <a:t>相关关系按照关系的密切程度，可分为完全相关、不完全相关和完全不相关。</a:t>
              </a:r>
            </a:p>
          </p:txBody>
        </p:sp>
      </p:grpSp>
      <p:sp>
        <p:nvSpPr>
          <p:cNvPr id="19460"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相关关系概述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47"/>
          <p:cNvSpPr>
            <a:spLocks noChangeArrowheads="1"/>
          </p:cNvSpPr>
          <p:nvPr/>
        </p:nvSpPr>
        <p:spPr bwMode="auto">
          <a:xfrm>
            <a:off x="0" y="981075"/>
            <a:ext cx="43561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三、相关分析的主要内容</a:t>
            </a:r>
            <a:endParaRPr lang="zh-CN" altLang="en-US" sz="1800" b="0">
              <a:solidFill>
                <a:schemeClr val="tx1"/>
              </a:solidFill>
              <a:latin typeface="Arial" pitchFamily="34" charset="0"/>
              <a:ea typeface="宋体" pitchFamily="2" charset="-122"/>
            </a:endParaRPr>
          </a:p>
        </p:txBody>
      </p:sp>
      <p:grpSp>
        <p:nvGrpSpPr>
          <p:cNvPr id="2" name="Group 4"/>
          <p:cNvGrpSpPr>
            <a:grpSpLocks/>
          </p:cNvGrpSpPr>
          <p:nvPr/>
        </p:nvGrpSpPr>
        <p:grpSpPr bwMode="auto">
          <a:xfrm>
            <a:off x="179388" y="1412240"/>
            <a:ext cx="8661400" cy="4293235"/>
            <a:chOff x="0" y="-1"/>
            <a:chExt cx="13638" cy="6760"/>
          </a:xfrm>
        </p:grpSpPr>
        <p:sp>
          <p:nvSpPr>
            <p:cNvPr id="11269" name="Rectangle 3"/>
            <p:cNvSpPr>
              <a:spLocks noChangeArrowheads="1"/>
            </p:cNvSpPr>
            <p:nvPr/>
          </p:nvSpPr>
          <p:spPr bwMode="auto">
            <a:xfrm rot="3419336">
              <a:off x="10955" y="-64"/>
              <a:ext cx="1455" cy="1582"/>
            </a:xfrm>
            <a:prstGeom prst="rect">
              <a:avLst/>
            </a:prstGeom>
            <a:gradFill rotWithShape="1">
              <a:gsLst>
                <a:gs pos="0">
                  <a:schemeClr val="folHlink"/>
                </a:gs>
                <a:gs pos="100000">
                  <a:srgbClr val="475E00"/>
                </a:gs>
              </a:gsLst>
              <a:lin ang="5400000" scaled="1"/>
            </a:gradFill>
            <a:ln w="38100" cap="flat" cmpd="sng">
              <a:solidFill>
                <a:srgbClr val="FFFFFF"/>
              </a:solidFill>
              <a:miter lim="800000"/>
              <a:headEnd/>
              <a:tailEnd/>
            </a:ln>
            <a:effectLst>
              <a:outerShdw dist="179605" dir="487806" algn="ctr" rotWithShape="0">
                <a:srgbClr val="000000">
                  <a:alpha val="50000"/>
                </a:srgbClr>
              </a:outerShdw>
            </a:effectLst>
          </p:spPr>
          <p:txBody>
            <a:bodyPr wrap="none" anchor="ctr"/>
            <a:lstStyle/>
            <a:p>
              <a:pPr eaLnBrk="0" hangingPunct="0">
                <a:defRPr/>
              </a:pPr>
              <a:endParaRPr lang="zh-CN" altLang="zh-CN" sz="1800" b="0">
                <a:solidFill>
                  <a:schemeClr val="tx1"/>
                </a:solidFill>
                <a:latin typeface="Arial" pitchFamily="34" charset="0"/>
                <a:ea typeface="宋体" pitchFamily="2" charset="-122"/>
              </a:endParaRPr>
            </a:p>
          </p:txBody>
        </p:sp>
        <p:sp>
          <p:nvSpPr>
            <p:cNvPr id="20486" name="Text Box 4"/>
            <p:cNvSpPr txBox="1">
              <a:spLocks noChangeArrowheads="1"/>
            </p:cNvSpPr>
            <p:nvPr/>
          </p:nvSpPr>
          <p:spPr bwMode="auto">
            <a:xfrm>
              <a:off x="10200" y="2055"/>
              <a:ext cx="3438" cy="1104"/>
            </a:xfrm>
            <a:prstGeom prst="rect">
              <a:avLst/>
            </a:prstGeom>
            <a:noFill/>
            <a:ln w="9525">
              <a:noFill/>
              <a:miter lim="800000"/>
              <a:headEnd/>
              <a:tailEnd/>
            </a:ln>
          </p:spPr>
          <p:txBody>
            <a:bodyPr>
              <a:spAutoFit/>
            </a:bodyPr>
            <a:lstStyle/>
            <a:p>
              <a:pPr algn="ctr" eaLnBrk="0" hangingPunct="0"/>
              <a:r>
                <a:rPr lang="en-US">
                  <a:solidFill>
                    <a:srgbClr val="5F5F5F"/>
                  </a:solidFill>
                  <a:latin typeface="Arial" pitchFamily="34" charset="0"/>
                </a:rPr>
                <a:t>测定因变量估计值的误差程度</a:t>
              </a:r>
            </a:p>
          </p:txBody>
        </p:sp>
        <p:sp>
          <p:nvSpPr>
            <p:cNvPr id="11271" name="Rectangle 5"/>
            <p:cNvSpPr>
              <a:spLocks noChangeArrowheads="1"/>
            </p:cNvSpPr>
            <p:nvPr/>
          </p:nvSpPr>
          <p:spPr bwMode="auto">
            <a:xfrm rot="3419336">
              <a:off x="1735" y="1045"/>
              <a:ext cx="1455" cy="1580"/>
            </a:xfrm>
            <a:prstGeom prst="rect">
              <a:avLst/>
            </a:prstGeom>
            <a:gradFill rotWithShape="1">
              <a:gsLst>
                <a:gs pos="0">
                  <a:schemeClr val="accent1"/>
                </a:gs>
                <a:gs pos="100000">
                  <a:srgbClr val="576869"/>
                </a:gs>
              </a:gsLst>
              <a:lin ang="5400000" scaled="1"/>
            </a:gradFill>
            <a:ln w="38100" cap="flat" cmpd="sng">
              <a:solidFill>
                <a:srgbClr val="FFFFFF"/>
              </a:solidFill>
              <a:miter lim="800000"/>
              <a:headEnd/>
              <a:tailEnd/>
            </a:ln>
            <a:effectLst>
              <a:outerShdw dist="179605" dir="487806" algn="ctr" rotWithShape="0">
                <a:srgbClr val="000000">
                  <a:alpha val="50000"/>
                </a:srgbClr>
              </a:outerShdw>
            </a:effectLst>
          </p:spPr>
          <p:txBody>
            <a:bodyPr wrap="none" anchor="ctr"/>
            <a:lstStyle/>
            <a:p>
              <a:pPr eaLnBrk="0" hangingPunct="0">
                <a:defRPr/>
              </a:pPr>
              <a:endParaRPr lang="zh-CN" altLang="zh-CN" sz="1800" b="0">
                <a:solidFill>
                  <a:schemeClr val="tx1"/>
                </a:solidFill>
                <a:latin typeface="Arial" pitchFamily="34" charset="0"/>
                <a:ea typeface="宋体" pitchFamily="2" charset="-122"/>
              </a:endParaRPr>
            </a:p>
          </p:txBody>
        </p:sp>
        <p:sp>
          <p:nvSpPr>
            <p:cNvPr id="20488" name="Text Box 6"/>
            <p:cNvSpPr txBox="1">
              <a:spLocks noChangeArrowheads="1"/>
            </p:cNvSpPr>
            <p:nvPr/>
          </p:nvSpPr>
          <p:spPr bwMode="auto">
            <a:xfrm>
              <a:off x="2091" y="1618"/>
              <a:ext cx="688" cy="720"/>
            </a:xfrm>
            <a:prstGeom prst="rect">
              <a:avLst/>
            </a:prstGeom>
            <a:noFill/>
            <a:ln w="9525">
              <a:noFill/>
              <a:miter lim="800000"/>
              <a:headEnd/>
              <a:tailEnd/>
            </a:ln>
          </p:spPr>
          <p:txBody>
            <a:bodyPr wrap="none">
              <a:spAutoFit/>
            </a:bodyPr>
            <a:lstStyle/>
            <a:p>
              <a:pPr algn="ctr" eaLnBrk="0" hangingPunct="0"/>
              <a:r>
                <a:rPr lang="zh-CN" altLang="en-US" sz="2400">
                  <a:solidFill>
                    <a:srgbClr val="FFFFFF"/>
                  </a:solidFill>
                  <a:latin typeface="Arial" pitchFamily="34" charset="0"/>
                  <a:ea typeface="宋体" pitchFamily="2" charset="-122"/>
                </a:rPr>
                <a:t>（1）</a:t>
              </a:r>
            </a:p>
          </p:txBody>
        </p:sp>
        <p:sp>
          <p:nvSpPr>
            <p:cNvPr id="11273" name="Rectangle 7"/>
            <p:cNvSpPr>
              <a:spLocks noChangeArrowheads="1"/>
            </p:cNvSpPr>
            <p:nvPr/>
          </p:nvSpPr>
          <p:spPr bwMode="auto">
            <a:xfrm rot="3419336">
              <a:off x="3994" y="4044"/>
              <a:ext cx="1455" cy="1580"/>
            </a:xfrm>
            <a:prstGeom prst="rect">
              <a:avLst/>
            </a:prstGeom>
            <a:gradFill rotWithShape="1">
              <a:gsLst>
                <a:gs pos="0">
                  <a:schemeClr val="accent2"/>
                </a:gs>
                <a:gs pos="100000">
                  <a:srgbClr val="181847"/>
                </a:gs>
              </a:gsLst>
              <a:lin ang="5400000" scaled="1"/>
            </a:gradFill>
            <a:ln w="38100" cap="flat" cmpd="sng">
              <a:solidFill>
                <a:srgbClr val="FFFFFF"/>
              </a:solidFill>
              <a:miter lim="800000"/>
              <a:headEnd/>
              <a:tailEnd/>
            </a:ln>
            <a:effectLst>
              <a:outerShdw dist="179605" dir="487806" algn="ctr" rotWithShape="0">
                <a:srgbClr val="000000">
                  <a:alpha val="50000"/>
                </a:srgbClr>
              </a:outerShdw>
            </a:effectLst>
          </p:spPr>
          <p:txBody>
            <a:bodyPr wrap="none" anchor="ctr"/>
            <a:lstStyle/>
            <a:p>
              <a:pPr eaLnBrk="0" hangingPunct="0">
                <a:defRPr/>
              </a:pPr>
              <a:endParaRPr lang="zh-CN" altLang="zh-CN" sz="1800" b="0">
                <a:solidFill>
                  <a:schemeClr val="tx1"/>
                </a:solidFill>
                <a:latin typeface="Arial" pitchFamily="34" charset="0"/>
                <a:ea typeface="宋体" pitchFamily="2" charset="-122"/>
              </a:endParaRPr>
            </a:p>
          </p:txBody>
        </p:sp>
        <p:sp>
          <p:nvSpPr>
            <p:cNvPr id="20490" name="Text Box 8"/>
            <p:cNvSpPr txBox="1">
              <a:spLocks noChangeArrowheads="1"/>
            </p:cNvSpPr>
            <p:nvPr/>
          </p:nvSpPr>
          <p:spPr bwMode="auto">
            <a:xfrm>
              <a:off x="4351" y="4618"/>
              <a:ext cx="688" cy="720"/>
            </a:xfrm>
            <a:prstGeom prst="rect">
              <a:avLst/>
            </a:prstGeom>
            <a:noFill/>
            <a:ln w="9525">
              <a:noFill/>
              <a:miter lim="800000"/>
              <a:headEnd/>
              <a:tailEnd/>
            </a:ln>
          </p:spPr>
          <p:txBody>
            <a:bodyPr wrap="none">
              <a:spAutoFit/>
            </a:bodyPr>
            <a:lstStyle/>
            <a:p>
              <a:pPr algn="ctr" eaLnBrk="0" hangingPunct="0"/>
              <a:r>
                <a:rPr lang="zh-CN" altLang="en-US" sz="2400">
                  <a:solidFill>
                    <a:srgbClr val="FFFFFF"/>
                  </a:solidFill>
                  <a:latin typeface="Arial" pitchFamily="34" charset="0"/>
                  <a:ea typeface="宋体" pitchFamily="2" charset="-122"/>
                </a:rPr>
                <a:t>（2）</a:t>
              </a:r>
            </a:p>
          </p:txBody>
        </p:sp>
        <p:sp>
          <p:nvSpPr>
            <p:cNvPr id="11275" name="Rectangle 9"/>
            <p:cNvSpPr>
              <a:spLocks noChangeArrowheads="1"/>
            </p:cNvSpPr>
            <p:nvPr/>
          </p:nvSpPr>
          <p:spPr bwMode="auto">
            <a:xfrm rot="3419336">
              <a:off x="7254" y="2230"/>
              <a:ext cx="1455" cy="1580"/>
            </a:xfrm>
            <a:prstGeom prst="rect">
              <a:avLst/>
            </a:prstGeom>
            <a:gradFill rotWithShape="1">
              <a:gsLst>
                <a:gs pos="0">
                  <a:schemeClr val="hlink"/>
                </a:gs>
                <a:gs pos="100000">
                  <a:srgbClr val="004747"/>
                </a:gs>
              </a:gsLst>
              <a:lin ang="5400000" scaled="1"/>
            </a:gradFill>
            <a:ln w="38100" cap="flat" cmpd="sng">
              <a:solidFill>
                <a:srgbClr val="FFFFFF"/>
              </a:solidFill>
              <a:miter lim="800000"/>
              <a:headEnd/>
              <a:tailEnd/>
            </a:ln>
            <a:effectLst>
              <a:outerShdw dist="179605" dir="487806" algn="ctr" rotWithShape="0">
                <a:srgbClr val="000000">
                  <a:alpha val="50000"/>
                </a:srgbClr>
              </a:outerShdw>
            </a:effectLst>
          </p:spPr>
          <p:txBody>
            <a:bodyPr wrap="none" anchor="ctr"/>
            <a:lstStyle/>
            <a:p>
              <a:pPr eaLnBrk="0" hangingPunct="0">
                <a:defRPr/>
              </a:pPr>
              <a:endParaRPr lang="zh-CN" altLang="zh-CN" sz="1800" b="0">
                <a:solidFill>
                  <a:schemeClr val="tx1"/>
                </a:solidFill>
                <a:latin typeface="Arial" pitchFamily="34" charset="0"/>
                <a:ea typeface="宋体" pitchFamily="2" charset="-122"/>
              </a:endParaRPr>
            </a:p>
          </p:txBody>
        </p:sp>
        <p:sp>
          <p:nvSpPr>
            <p:cNvPr id="20492" name="Text Box 10"/>
            <p:cNvSpPr txBox="1">
              <a:spLocks noChangeArrowheads="1"/>
            </p:cNvSpPr>
            <p:nvPr/>
          </p:nvSpPr>
          <p:spPr bwMode="auto">
            <a:xfrm>
              <a:off x="7611" y="2803"/>
              <a:ext cx="688" cy="720"/>
            </a:xfrm>
            <a:prstGeom prst="rect">
              <a:avLst/>
            </a:prstGeom>
            <a:noFill/>
            <a:ln w="9525">
              <a:noFill/>
              <a:miter lim="800000"/>
              <a:headEnd/>
              <a:tailEnd/>
            </a:ln>
          </p:spPr>
          <p:txBody>
            <a:bodyPr wrap="none">
              <a:spAutoFit/>
            </a:bodyPr>
            <a:lstStyle/>
            <a:p>
              <a:pPr algn="ctr" eaLnBrk="0" hangingPunct="0"/>
              <a:r>
                <a:rPr lang="zh-CN" altLang="en-US" sz="2400">
                  <a:solidFill>
                    <a:srgbClr val="FFFFFF"/>
                  </a:solidFill>
                  <a:latin typeface="Arial" pitchFamily="34" charset="0"/>
                  <a:ea typeface="宋体" pitchFamily="2" charset="-122"/>
                </a:rPr>
                <a:t>（3）</a:t>
              </a:r>
            </a:p>
          </p:txBody>
        </p:sp>
        <p:sp>
          <p:nvSpPr>
            <p:cNvPr id="20493" name="Text Box 11"/>
            <p:cNvSpPr txBox="1">
              <a:spLocks noChangeArrowheads="1"/>
            </p:cNvSpPr>
            <p:nvPr/>
          </p:nvSpPr>
          <p:spPr bwMode="auto">
            <a:xfrm>
              <a:off x="11311" y="503"/>
              <a:ext cx="688" cy="720"/>
            </a:xfrm>
            <a:prstGeom prst="rect">
              <a:avLst/>
            </a:prstGeom>
            <a:noFill/>
            <a:ln w="9525">
              <a:noFill/>
              <a:miter lim="800000"/>
              <a:headEnd/>
              <a:tailEnd/>
            </a:ln>
          </p:spPr>
          <p:txBody>
            <a:bodyPr wrap="none">
              <a:spAutoFit/>
            </a:bodyPr>
            <a:lstStyle/>
            <a:p>
              <a:pPr algn="ctr" eaLnBrk="0" hangingPunct="0"/>
              <a:r>
                <a:rPr lang="zh-CN" altLang="en-US" sz="2400">
                  <a:solidFill>
                    <a:srgbClr val="FFFFFF"/>
                  </a:solidFill>
                  <a:latin typeface="Arial" pitchFamily="34" charset="0"/>
                  <a:ea typeface="宋体" pitchFamily="2" charset="-122"/>
                </a:rPr>
                <a:t>（4）</a:t>
              </a:r>
            </a:p>
          </p:txBody>
        </p:sp>
        <p:sp>
          <p:nvSpPr>
            <p:cNvPr id="20494" name="Line 12"/>
            <p:cNvSpPr>
              <a:spLocks noChangeShapeType="1"/>
            </p:cNvSpPr>
            <p:nvPr/>
          </p:nvSpPr>
          <p:spPr bwMode="auto">
            <a:xfrm>
              <a:off x="3000" y="2555"/>
              <a:ext cx="1200" cy="1680"/>
            </a:xfrm>
            <a:prstGeom prst="line">
              <a:avLst/>
            </a:prstGeom>
            <a:noFill/>
            <a:ln w="57150" cap="rnd">
              <a:solidFill>
                <a:srgbClr val="808080"/>
              </a:solidFill>
              <a:prstDash val="sysDot"/>
              <a:round/>
              <a:headEnd/>
              <a:tailEnd/>
            </a:ln>
          </p:spPr>
          <p:txBody>
            <a:bodyPr wrap="none" anchor="ctr"/>
            <a:lstStyle/>
            <a:p>
              <a:endParaRPr lang="zh-CN" altLang="en-US"/>
            </a:p>
          </p:txBody>
        </p:sp>
        <p:sp>
          <p:nvSpPr>
            <p:cNvPr id="20495" name="Line 13"/>
            <p:cNvSpPr>
              <a:spLocks noChangeShapeType="1"/>
            </p:cNvSpPr>
            <p:nvPr/>
          </p:nvSpPr>
          <p:spPr bwMode="auto">
            <a:xfrm flipV="1">
              <a:off x="5520" y="3395"/>
              <a:ext cx="1680" cy="960"/>
            </a:xfrm>
            <a:prstGeom prst="line">
              <a:avLst/>
            </a:prstGeom>
            <a:noFill/>
            <a:ln w="57150" cap="rnd">
              <a:solidFill>
                <a:srgbClr val="808080"/>
              </a:solidFill>
              <a:prstDash val="sysDot"/>
              <a:round/>
              <a:headEnd/>
              <a:tailEnd/>
            </a:ln>
          </p:spPr>
          <p:txBody>
            <a:bodyPr wrap="none" anchor="ctr"/>
            <a:lstStyle/>
            <a:p>
              <a:endParaRPr lang="zh-CN" altLang="en-US"/>
            </a:p>
          </p:txBody>
        </p:sp>
        <p:sp>
          <p:nvSpPr>
            <p:cNvPr id="20496" name="Line 14"/>
            <p:cNvSpPr>
              <a:spLocks noChangeShapeType="1"/>
            </p:cNvSpPr>
            <p:nvPr/>
          </p:nvSpPr>
          <p:spPr bwMode="auto">
            <a:xfrm flipV="1">
              <a:off x="8880" y="1215"/>
              <a:ext cx="2040" cy="1220"/>
            </a:xfrm>
            <a:prstGeom prst="line">
              <a:avLst/>
            </a:prstGeom>
            <a:noFill/>
            <a:ln w="57150" cap="rnd">
              <a:solidFill>
                <a:srgbClr val="808080"/>
              </a:solidFill>
              <a:prstDash val="sysDot"/>
              <a:round/>
              <a:headEnd/>
              <a:tailEnd/>
            </a:ln>
          </p:spPr>
          <p:txBody>
            <a:bodyPr wrap="none" anchor="ctr"/>
            <a:lstStyle/>
            <a:p>
              <a:endParaRPr lang="zh-CN" altLang="en-US"/>
            </a:p>
          </p:txBody>
        </p:sp>
        <p:sp>
          <p:nvSpPr>
            <p:cNvPr id="20497" name="Text Box 16"/>
            <p:cNvSpPr txBox="1">
              <a:spLocks noChangeArrowheads="1"/>
            </p:cNvSpPr>
            <p:nvPr/>
          </p:nvSpPr>
          <p:spPr bwMode="auto">
            <a:xfrm>
              <a:off x="3360" y="6135"/>
              <a:ext cx="4688" cy="624"/>
            </a:xfrm>
            <a:prstGeom prst="rect">
              <a:avLst/>
            </a:prstGeom>
            <a:noFill/>
            <a:ln w="9525">
              <a:noFill/>
              <a:miter lim="800000"/>
              <a:headEnd/>
              <a:tailEnd/>
            </a:ln>
          </p:spPr>
          <p:txBody>
            <a:bodyPr wrap="none">
              <a:spAutoFit/>
            </a:bodyPr>
            <a:lstStyle/>
            <a:p>
              <a:pPr eaLnBrk="0" hangingPunct="0"/>
              <a:r>
                <a:rPr lang="en-US">
                  <a:solidFill>
                    <a:srgbClr val="5F5F5F"/>
                  </a:solidFill>
                  <a:latin typeface="Arial" pitchFamily="34" charset="0"/>
                </a:rPr>
                <a:t>确定相关关系的密切程度</a:t>
              </a:r>
            </a:p>
          </p:txBody>
        </p:sp>
        <p:sp>
          <p:nvSpPr>
            <p:cNvPr id="20498" name="Text Box 17"/>
            <p:cNvSpPr txBox="1">
              <a:spLocks noChangeArrowheads="1"/>
            </p:cNvSpPr>
            <p:nvPr/>
          </p:nvSpPr>
          <p:spPr bwMode="auto">
            <a:xfrm>
              <a:off x="6948" y="4468"/>
              <a:ext cx="3730" cy="1104"/>
            </a:xfrm>
            <a:prstGeom prst="rect">
              <a:avLst/>
            </a:prstGeom>
            <a:noFill/>
            <a:ln w="9525">
              <a:noFill/>
              <a:miter lim="800000"/>
              <a:headEnd/>
              <a:tailEnd/>
            </a:ln>
          </p:spPr>
          <p:txBody>
            <a:bodyPr>
              <a:spAutoFit/>
            </a:bodyPr>
            <a:lstStyle/>
            <a:p>
              <a:pPr algn="ctr" eaLnBrk="0" hangingPunct="0"/>
              <a:r>
                <a:rPr lang="en-US">
                  <a:solidFill>
                    <a:srgbClr val="5F5F5F"/>
                  </a:solidFill>
                  <a:latin typeface="Arial" pitchFamily="34" charset="0"/>
                </a:rPr>
                <a:t>建立相关关系的数学表达式</a:t>
              </a:r>
            </a:p>
          </p:txBody>
        </p:sp>
        <p:sp>
          <p:nvSpPr>
            <p:cNvPr id="20499" name="Text Box 18"/>
            <p:cNvSpPr txBox="1">
              <a:spLocks noChangeArrowheads="1"/>
            </p:cNvSpPr>
            <p:nvPr/>
          </p:nvSpPr>
          <p:spPr bwMode="auto">
            <a:xfrm>
              <a:off x="0" y="3135"/>
              <a:ext cx="3092" cy="2084"/>
            </a:xfrm>
            <a:prstGeom prst="rect">
              <a:avLst/>
            </a:prstGeom>
            <a:noFill/>
            <a:ln w="9525">
              <a:noFill/>
              <a:miter lim="800000"/>
              <a:headEnd/>
              <a:tailEnd/>
            </a:ln>
          </p:spPr>
          <p:txBody>
            <a:bodyPr>
              <a:spAutoFit/>
            </a:bodyPr>
            <a:lstStyle/>
            <a:p>
              <a:pPr algn="ctr" eaLnBrk="0" hangingPunct="0"/>
              <a:r>
                <a:rPr lang="en-US" altLang="zh-CN" dirty="0">
                  <a:solidFill>
                    <a:srgbClr val="5F5F5F"/>
                  </a:solidFill>
                  <a:latin typeface="Arial" pitchFamily="34" charset="0"/>
                </a:rPr>
                <a:t> </a:t>
              </a:r>
              <a:r>
                <a:rPr lang="en-US" dirty="0" err="1">
                  <a:solidFill>
                    <a:srgbClr val="5F5F5F"/>
                  </a:solidFill>
                  <a:latin typeface="Arial" pitchFamily="34" charset="0"/>
                </a:rPr>
                <a:t>判断现象之间有无相关关系，</a:t>
              </a:r>
              <a:r>
                <a:rPr lang="en-US" dirty="0" err="1" smtClean="0">
                  <a:solidFill>
                    <a:srgbClr val="5F5F5F"/>
                  </a:solidFill>
                  <a:latin typeface="Arial" pitchFamily="34" charset="0"/>
                </a:rPr>
                <a:t>以及相关关系的表现形式</a:t>
              </a:r>
              <a:endParaRPr lang="en-US" dirty="0">
                <a:solidFill>
                  <a:srgbClr val="5F5F5F"/>
                </a:solidFill>
                <a:latin typeface="Arial" pitchFamily="34" charset="0"/>
              </a:endParaRPr>
            </a:p>
          </p:txBody>
        </p:sp>
      </p:grpSp>
      <p:sp>
        <p:nvSpPr>
          <p:cNvPr id="20484"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相关关系概述</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47"/>
          <p:cNvSpPr>
            <a:spLocks noChangeArrowheads="1"/>
          </p:cNvSpPr>
          <p:nvPr/>
        </p:nvSpPr>
        <p:spPr bwMode="auto">
          <a:xfrm>
            <a:off x="109538" y="982663"/>
            <a:ext cx="34544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一、相关关系的一般判断</a:t>
            </a:r>
            <a:endParaRPr lang="zh-CN" altLang="en-US" sz="1800" b="0">
              <a:solidFill>
                <a:schemeClr val="tx1"/>
              </a:solidFill>
              <a:latin typeface="Arial" pitchFamily="34" charset="0"/>
              <a:ea typeface="宋体" pitchFamily="2" charset="-122"/>
            </a:endParaRPr>
          </a:p>
        </p:txBody>
      </p:sp>
      <p:sp>
        <p:nvSpPr>
          <p:cNvPr id="21507" name="Text Box 3" descr="金融10"/>
          <p:cNvSpPr txBox="1">
            <a:spLocks noChangeArrowheads="1"/>
          </p:cNvSpPr>
          <p:nvPr/>
        </p:nvSpPr>
        <p:spPr bwMode="auto">
          <a:xfrm>
            <a:off x="2339975" y="188913"/>
            <a:ext cx="6804025" cy="646112"/>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任务二 相关分析</a:t>
            </a:r>
          </a:p>
        </p:txBody>
      </p:sp>
      <p:sp>
        <p:nvSpPr>
          <p:cNvPr id="12292" name="Rectangle 4"/>
          <p:cNvSpPr>
            <a:spLocks noChangeArrowheads="1"/>
          </p:cNvSpPr>
          <p:nvPr/>
        </p:nvSpPr>
        <p:spPr bwMode="auto">
          <a:xfrm>
            <a:off x="5076825" y="1125538"/>
            <a:ext cx="1943100" cy="863600"/>
          </a:xfrm>
          <a:prstGeom prst="rect">
            <a:avLst/>
          </a:prstGeom>
          <a:solidFill>
            <a:srgbClr val="99FF33"/>
          </a:solidFill>
          <a:ln w="9525">
            <a:noFill/>
            <a:miter lim="800000"/>
            <a:headEnd/>
            <a:tailEnd/>
          </a:ln>
        </p:spPr>
        <p:txBody>
          <a:bodyPr anchor="ctr"/>
          <a:lstStyle/>
          <a:p>
            <a:pPr algn="ctr" eaLnBrk="0" hangingPunct="0"/>
            <a:r>
              <a:rPr lang="zh-CN" altLang="en-US" sz="2400" b="0">
                <a:solidFill>
                  <a:srgbClr val="CC3300"/>
                </a:solidFill>
                <a:latin typeface="Arial" pitchFamily="34" charset="0"/>
              </a:rPr>
              <a:t>1. 简单相关表</a:t>
            </a:r>
            <a:endParaRPr lang="zh-CN" altLang="en-US" sz="1800" b="0">
              <a:solidFill>
                <a:schemeClr val="tx1"/>
              </a:solidFill>
              <a:latin typeface="Arial" pitchFamily="34" charset="0"/>
              <a:ea typeface="宋体" pitchFamily="2" charset="-122"/>
            </a:endParaRPr>
          </a:p>
        </p:txBody>
      </p:sp>
      <p:grpSp>
        <p:nvGrpSpPr>
          <p:cNvPr id="2" name="Group 5"/>
          <p:cNvGrpSpPr>
            <a:grpSpLocks/>
          </p:cNvGrpSpPr>
          <p:nvPr/>
        </p:nvGrpSpPr>
        <p:grpSpPr bwMode="auto">
          <a:xfrm>
            <a:off x="971550" y="2636838"/>
            <a:ext cx="6962775" cy="3186112"/>
            <a:chOff x="0" y="0"/>
            <a:chExt cx="4252" cy="2032"/>
          </a:xfrm>
        </p:grpSpPr>
        <p:grpSp>
          <p:nvGrpSpPr>
            <p:cNvPr id="21510" name="Group 6"/>
            <p:cNvGrpSpPr>
              <a:grpSpLocks/>
            </p:cNvGrpSpPr>
            <p:nvPr/>
          </p:nvGrpSpPr>
          <p:grpSpPr bwMode="auto">
            <a:xfrm>
              <a:off x="0" y="0"/>
              <a:ext cx="3725" cy="1859"/>
              <a:chOff x="0" y="0"/>
              <a:chExt cx="1722" cy="1387"/>
            </a:xfrm>
          </p:grpSpPr>
          <p:pic>
            <p:nvPicPr>
              <p:cNvPr id="21518" name="Picture 16" descr="pan_03"/>
              <p:cNvPicPr>
                <a:picLocks noChangeAspect="1" noChangeArrowheads="1"/>
              </p:cNvPicPr>
              <p:nvPr/>
            </p:nvPicPr>
            <p:blipFill>
              <a:blip r:embed="rId2" cstate="print"/>
              <a:srcRect/>
              <a:stretch>
                <a:fillRect/>
              </a:stretch>
            </p:blipFill>
            <p:spPr bwMode="auto">
              <a:xfrm flipH="1">
                <a:off x="4" y="0"/>
                <a:ext cx="1711" cy="1387"/>
              </a:xfrm>
              <a:prstGeom prst="rect">
                <a:avLst/>
              </a:prstGeom>
              <a:noFill/>
              <a:ln w="9525">
                <a:noFill/>
                <a:miter lim="800000"/>
                <a:headEnd/>
                <a:tailEnd/>
              </a:ln>
            </p:spPr>
          </p:pic>
          <p:sp>
            <p:nvSpPr>
              <p:cNvPr id="21519" name="Freeform 17"/>
              <p:cNvSpPr>
                <a:spLocks/>
              </p:cNvSpPr>
              <p:nvPr/>
            </p:nvSpPr>
            <p:spPr bwMode="auto">
              <a:xfrm>
                <a:off x="0" y="2"/>
                <a:ext cx="1722" cy="1382"/>
              </a:xfrm>
              <a:custGeom>
                <a:avLst/>
                <a:gdLst>
                  <a:gd name="T0" fmla="*/ 6 w 1722"/>
                  <a:gd name="T1" fmla="*/ 79 h 1382"/>
                  <a:gd name="T2" fmla="*/ 6 w 1722"/>
                  <a:gd name="T3" fmla="*/ 1300 h 1382"/>
                  <a:gd name="T4" fmla="*/ 46 w 1722"/>
                  <a:gd name="T5" fmla="*/ 1367 h 1382"/>
                  <a:gd name="T6" fmla="*/ 121 w 1722"/>
                  <a:gd name="T7" fmla="*/ 1381 h 1382"/>
                  <a:gd name="T8" fmla="*/ 1658 w 1722"/>
                  <a:gd name="T9" fmla="*/ 1312 h 1382"/>
                  <a:gd name="T10" fmla="*/ 1696 w 1722"/>
                  <a:gd name="T11" fmla="*/ 1286 h 1382"/>
                  <a:gd name="T12" fmla="*/ 1714 w 1722"/>
                  <a:gd name="T13" fmla="*/ 1247 h 1382"/>
                  <a:gd name="T14" fmla="*/ 1715 w 1722"/>
                  <a:gd name="T15" fmla="*/ 157 h 1382"/>
                  <a:gd name="T16" fmla="*/ 1689 w 1722"/>
                  <a:gd name="T17" fmla="*/ 87 h 1382"/>
                  <a:gd name="T18" fmla="*/ 1637 w 1722"/>
                  <a:gd name="T19" fmla="*/ 67 h 1382"/>
                  <a:gd name="T20" fmla="*/ 95 w 1722"/>
                  <a:gd name="T21" fmla="*/ 0 h 1382"/>
                  <a:gd name="T22" fmla="*/ 29 w 1722"/>
                  <a:gd name="T23" fmla="*/ 31 h 1382"/>
                  <a:gd name="T24" fmla="*/ 6 w 1722"/>
                  <a:gd name="T25" fmla="*/ 79 h 13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2"/>
                  <a:gd name="T40" fmla="*/ 0 h 1382"/>
                  <a:gd name="T41" fmla="*/ 1722 w 1722"/>
                  <a:gd name="T42" fmla="*/ 1382 h 138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2" h="1382">
                    <a:moveTo>
                      <a:pt x="6" y="79"/>
                    </a:moveTo>
                    <a:cubicBezTo>
                      <a:pt x="0" y="294"/>
                      <a:pt x="3" y="1087"/>
                      <a:pt x="6" y="1300"/>
                    </a:cubicBezTo>
                    <a:cubicBezTo>
                      <a:pt x="8" y="1336"/>
                      <a:pt x="36" y="1359"/>
                      <a:pt x="46" y="1367"/>
                    </a:cubicBezTo>
                    <a:cubicBezTo>
                      <a:pt x="60" y="1381"/>
                      <a:pt x="109" y="1382"/>
                      <a:pt x="121" y="1381"/>
                    </a:cubicBezTo>
                    <a:cubicBezTo>
                      <a:pt x="368" y="1362"/>
                      <a:pt x="1388" y="1336"/>
                      <a:pt x="1658" y="1312"/>
                    </a:cubicBezTo>
                    <a:cubicBezTo>
                      <a:pt x="1658" y="1315"/>
                      <a:pt x="1684" y="1300"/>
                      <a:pt x="1696" y="1286"/>
                    </a:cubicBezTo>
                    <a:cubicBezTo>
                      <a:pt x="1708" y="1272"/>
                      <a:pt x="1714" y="1250"/>
                      <a:pt x="1714" y="1247"/>
                    </a:cubicBezTo>
                    <a:cubicBezTo>
                      <a:pt x="1714" y="1065"/>
                      <a:pt x="1722" y="347"/>
                      <a:pt x="1715" y="157"/>
                    </a:cubicBezTo>
                    <a:cubicBezTo>
                      <a:pt x="1715" y="124"/>
                      <a:pt x="1711" y="104"/>
                      <a:pt x="1689" y="87"/>
                    </a:cubicBezTo>
                    <a:cubicBezTo>
                      <a:pt x="1667" y="70"/>
                      <a:pt x="1659" y="73"/>
                      <a:pt x="1637" y="67"/>
                    </a:cubicBezTo>
                    <a:cubicBezTo>
                      <a:pt x="1375" y="49"/>
                      <a:pt x="360" y="16"/>
                      <a:pt x="95" y="0"/>
                    </a:cubicBezTo>
                    <a:cubicBezTo>
                      <a:pt x="72" y="0"/>
                      <a:pt x="41" y="14"/>
                      <a:pt x="29" y="31"/>
                    </a:cubicBezTo>
                    <a:cubicBezTo>
                      <a:pt x="17" y="48"/>
                      <a:pt x="13" y="49"/>
                      <a:pt x="6" y="79"/>
                    </a:cubicBezTo>
                    <a:close/>
                  </a:path>
                </a:pathLst>
              </a:custGeom>
              <a:solidFill>
                <a:srgbClr val="00CCFF">
                  <a:alpha val="47058"/>
                </a:srgbClr>
              </a:solidFill>
              <a:ln w="9525">
                <a:noFill/>
                <a:round/>
                <a:headEnd/>
                <a:tailEnd/>
              </a:ln>
            </p:spPr>
            <p:txBody>
              <a:bodyPr wrap="none" anchor="ctr"/>
              <a:lstStyle/>
              <a:p>
                <a:endParaRPr lang="zh-CN" altLang="en-US"/>
              </a:p>
            </p:txBody>
          </p:sp>
        </p:grpSp>
        <p:grpSp>
          <p:nvGrpSpPr>
            <p:cNvPr id="21511" name="Group 9"/>
            <p:cNvGrpSpPr>
              <a:grpSpLocks/>
            </p:cNvGrpSpPr>
            <p:nvPr/>
          </p:nvGrpSpPr>
          <p:grpSpPr bwMode="auto">
            <a:xfrm>
              <a:off x="3247" y="1043"/>
              <a:ext cx="482" cy="989"/>
              <a:chOff x="0" y="0"/>
              <a:chExt cx="498" cy="1245"/>
            </a:xfrm>
          </p:grpSpPr>
          <p:sp>
            <p:nvSpPr>
              <p:cNvPr id="21516" name="Freeform 36"/>
              <p:cNvSpPr>
                <a:spLocks/>
              </p:cNvSpPr>
              <p:nvPr/>
            </p:nvSpPr>
            <p:spPr bwMode="auto">
              <a:xfrm>
                <a:off x="121" y="0"/>
                <a:ext cx="233" cy="254"/>
              </a:xfrm>
              <a:custGeom>
                <a:avLst/>
                <a:gdLst>
                  <a:gd name="T0" fmla="*/ 133 w 267"/>
                  <a:gd name="T1" fmla="*/ 0 h 292"/>
                  <a:gd name="T2" fmla="*/ 161 w 267"/>
                  <a:gd name="T3" fmla="*/ 3 h 292"/>
                  <a:gd name="T4" fmla="*/ 186 w 267"/>
                  <a:gd name="T5" fmla="*/ 12 h 292"/>
                  <a:gd name="T6" fmla="*/ 209 w 267"/>
                  <a:gd name="T7" fmla="*/ 25 h 292"/>
                  <a:gd name="T8" fmla="*/ 228 w 267"/>
                  <a:gd name="T9" fmla="*/ 42 h 292"/>
                  <a:gd name="T10" fmla="*/ 245 w 267"/>
                  <a:gd name="T11" fmla="*/ 64 h 292"/>
                  <a:gd name="T12" fmla="*/ 257 w 267"/>
                  <a:gd name="T13" fmla="*/ 88 h 292"/>
                  <a:gd name="T14" fmla="*/ 265 w 267"/>
                  <a:gd name="T15" fmla="*/ 116 h 292"/>
                  <a:gd name="T16" fmla="*/ 267 w 267"/>
                  <a:gd name="T17" fmla="*/ 146 h 292"/>
                  <a:gd name="T18" fmla="*/ 265 w 267"/>
                  <a:gd name="T19" fmla="*/ 175 h 292"/>
                  <a:gd name="T20" fmla="*/ 257 w 267"/>
                  <a:gd name="T21" fmla="*/ 203 h 292"/>
                  <a:gd name="T22" fmla="*/ 245 w 267"/>
                  <a:gd name="T23" fmla="*/ 227 h 292"/>
                  <a:gd name="T24" fmla="*/ 228 w 267"/>
                  <a:gd name="T25" fmla="*/ 249 h 292"/>
                  <a:gd name="T26" fmla="*/ 209 w 267"/>
                  <a:gd name="T27" fmla="*/ 267 h 292"/>
                  <a:gd name="T28" fmla="*/ 186 w 267"/>
                  <a:gd name="T29" fmla="*/ 281 h 292"/>
                  <a:gd name="T30" fmla="*/ 161 w 267"/>
                  <a:gd name="T31" fmla="*/ 289 h 292"/>
                  <a:gd name="T32" fmla="*/ 133 w 267"/>
                  <a:gd name="T33" fmla="*/ 292 h 292"/>
                  <a:gd name="T34" fmla="*/ 103 w 267"/>
                  <a:gd name="T35" fmla="*/ 288 h 292"/>
                  <a:gd name="T36" fmla="*/ 75 w 267"/>
                  <a:gd name="T37" fmla="*/ 277 h 292"/>
                  <a:gd name="T38" fmla="*/ 51 w 267"/>
                  <a:gd name="T39" fmla="*/ 260 h 292"/>
                  <a:gd name="T40" fmla="*/ 29 w 267"/>
                  <a:gd name="T41" fmla="*/ 237 h 292"/>
                  <a:gd name="T42" fmla="*/ 13 w 267"/>
                  <a:gd name="T43" fmla="*/ 210 h 292"/>
                  <a:gd name="T44" fmla="*/ 4 w 267"/>
                  <a:gd name="T45" fmla="*/ 178 h 292"/>
                  <a:gd name="T46" fmla="*/ 0 w 267"/>
                  <a:gd name="T47" fmla="*/ 146 h 292"/>
                  <a:gd name="T48" fmla="*/ 4 w 267"/>
                  <a:gd name="T49" fmla="*/ 113 h 292"/>
                  <a:gd name="T50" fmla="*/ 13 w 267"/>
                  <a:gd name="T51" fmla="*/ 81 h 292"/>
                  <a:gd name="T52" fmla="*/ 29 w 267"/>
                  <a:gd name="T53" fmla="*/ 54 h 292"/>
                  <a:gd name="T54" fmla="*/ 51 w 267"/>
                  <a:gd name="T55" fmla="*/ 32 h 292"/>
                  <a:gd name="T56" fmla="*/ 75 w 267"/>
                  <a:gd name="T57" fmla="*/ 14 h 292"/>
                  <a:gd name="T58" fmla="*/ 103 w 267"/>
                  <a:gd name="T59" fmla="*/ 3 h 292"/>
                  <a:gd name="T60" fmla="*/ 133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FF00"/>
              </a:solidFill>
              <a:ln w="9525">
                <a:noFill/>
                <a:round/>
                <a:headEnd/>
                <a:tailEnd/>
              </a:ln>
            </p:spPr>
            <p:txBody>
              <a:bodyPr/>
              <a:lstStyle/>
              <a:p>
                <a:endParaRPr lang="zh-CN" altLang="en-US"/>
              </a:p>
            </p:txBody>
          </p:sp>
          <p:sp>
            <p:nvSpPr>
              <p:cNvPr id="21517" name="Freeform 37"/>
              <p:cNvSpPr>
                <a:spLocks/>
              </p:cNvSpPr>
              <p:nvPr/>
            </p:nvSpPr>
            <p:spPr bwMode="auto">
              <a:xfrm>
                <a:off x="0" y="281"/>
                <a:ext cx="498" cy="964"/>
              </a:xfrm>
              <a:custGeom>
                <a:avLst/>
                <a:gdLst>
                  <a:gd name="T0" fmla="*/ 72 w 573"/>
                  <a:gd name="T1" fmla="*/ 5 h 1111"/>
                  <a:gd name="T2" fmla="*/ 30 w 573"/>
                  <a:gd name="T3" fmla="*/ 32 h 1111"/>
                  <a:gd name="T4" fmla="*/ 4 w 573"/>
                  <a:gd name="T5" fmla="*/ 75 h 1111"/>
                  <a:gd name="T6" fmla="*/ 0 w 573"/>
                  <a:gd name="T7" fmla="*/ 509 h 1111"/>
                  <a:gd name="T8" fmla="*/ 1 w 573"/>
                  <a:gd name="T9" fmla="*/ 516 h 1111"/>
                  <a:gd name="T10" fmla="*/ 9 w 573"/>
                  <a:gd name="T11" fmla="*/ 533 h 1111"/>
                  <a:gd name="T12" fmla="*/ 26 w 573"/>
                  <a:gd name="T13" fmla="*/ 550 h 1111"/>
                  <a:gd name="T14" fmla="*/ 56 w 573"/>
                  <a:gd name="T15" fmla="*/ 557 h 1111"/>
                  <a:gd name="T16" fmla="*/ 84 w 573"/>
                  <a:gd name="T17" fmla="*/ 551 h 1111"/>
                  <a:gd name="T18" fmla="*/ 100 w 573"/>
                  <a:gd name="T19" fmla="*/ 534 h 1111"/>
                  <a:gd name="T20" fmla="*/ 106 w 573"/>
                  <a:gd name="T21" fmla="*/ 516 h 1111"/>
                  <a:gd name="T22" fmla="*/ 108 w 573"/>
                  <a:gd name="T23" fmla="*/ 503 h 1111"/>
                  <a:gd name="T24" fmla="*/ 108 w 573"/>
                  <a:gd name="T25" fmla="*/ 166 h 1111"/>
                  <a:gd name="T26" fmla="*/ 135 w 573"/>
                  <a:gd name="T27" fmla="*/ 1066 h 1111"/>
                  <a:gd name="T28" fmla="*/ 138 w 573"/>
                  <a:gd name="T29" fmla="*/ 1073 h 1111"/>
                  <a:gd name="T30" fmla="*/ 151 w 573"/>
                  <a:gd name="T31" fmla="*/ 1089 h 1111"/>
                  <a:gd name="T32" fmla="*/ 174 w 573"/>
                  <a:gd name="T33" fmla="*/ 1105 h 1111"/>
                  <a:gd name="T34" fmla="*/ 199 w 573"/>
                  <a:gd name="T35" fmla="*/ 1111 h 1111"/>
                  <a:gd name="T36" fmla="*/ 227 w 573"/>
                  <a:gd name="T37" fmla="*/ 1110 h 1111"/>
                  <a:gd name="T38" fmla="*/ 255 w 573"/>
                  <a:gd name="T39" fmla="*/ 1097 h 1111"/>
                  <a:gd name="T40" fmla="*/ 272 w 573"/>
                  <a:gd name="T41" fmla="*/ 1080 h 1111"/>
                  <a:gd name="T42" fmla="*/ 278 w 573"/>
                  <a:gd name="T43" fmla="*/ 1068 h 1111"/>
                  <a:gd name="T44" fmla="*/ 279 w 573"/>
                  <a:gd name="T45" fmla="*/ 499 h 1111"/>
                  <a:gd name="T46" fmla="*/ 302 w 573"/>
                  <a:gd name="T47" fmla="*/ 503 h 1111"/>
                  <a:gd name="T48" fmla="*/ 302 w 573"/>
                  <a:gd name="T49" fmla="*/ 534 h 1111"/>
                  <a:gd name="T50" fmla="*/ 304 w 573"/>
                  <a:gd name="T51" fmla="*/ 590 h 1111"/>
                  <a:gd name="T52" fmla="*/ 304 w 573"/>
                  <a:gd name="T53" fmla="*/ 664 h 1111"/>
                  <a:gd name="T54" fmla="*/ 304 w 573"/>
                  <a:gd name="T55" fmla="*/ 750 h 1111"/>
                  <a:gd name="T56" fmla="*/ 304 w 573"/>
                  <a:gd name="T57" fmla="*/ 838 h 1111"/>
                  <a:gd name="T58" fmla="*/ 305 w 573"/>
                  <a:gd name="T59" fmla="*/ 926 h 1111"/>
                  <a:gd name="T60" fmla="*/ 305 w 573"/>
                  <a:gd name="T61" fmla="*/ 1004 h 1111"/>
                  <a:gd name="T62" fmla="*/ 305 w 573"/>
                  <a:gd name="T63" fmla="*/ 1066 h 1111"/>
                  <a:gd name="T64" fmla="*/ 306 w 573"/>
                  <a:gd name="T65" fmla="*/ 1073 h 1111"/>
                  <a:gd name="T66" fmla="*/ 315 w 573"/>
                  <a:gd name="T67" fmla="*/ 1088 h 1111"/>
                  <a:gd name="T68" fmla="*/ 335 w 573"/>
                  <a:gd name="T69" fmla="*/ 1103 h 1111"/>
                  <a:gd name="T70" fmla="*/ 372 w 573"/>
                  <a:gd name="T71" fmla="*/ 1111 h 1111"/>
                  <a:gd name="T72" fmla="*/ 408 w 573"/>
                  <a:gd name="T73" fmla="*/ 1103 h 1111"/>
                  <a:gd name="T74" fmla="*/ 429 w 573"/>
                  <a:gd name="T75" fmla="*/ 1089 h 1111"/>
                  <a:gd name="T76" fmla="*/ 437 w 573"/>
                  <a:gd name="T77" fmla="*/ 1073 h 1111"/>
                  <a:gd name="T78" fmla="*/ 438 w 573"/>
                  <a:gd name="T79" fmla="*/ 1067 h 1111"/>
                  <a:gd name="T80" fmla="*/ 466 w 573"/>
                  <a:gd name="T81" fmla="*/ 166 h 1111"/>
                  <a:gd name="T82" fmla="*/ 468 w 573"/>
                  <a:gd name="T83" fmla="*/ 503 h 1111"/>
                  <a:gd name="T84" fmla="*/ 472 w 573"/>
                  <a:gd name="T85" fmla="*/ 517 h 1111"/>
                  <a:gd name="T86" fmla="*/ 483 w 573"/>
                  <a:gd name="T87" fmla="*/ 537 h 1111"/>
                  <a:gd name="T88" fmla="*/ 505 w 573"/>
                  <a:gd name="T89" fmla="*/ 551 h 1111"/>
                  <a:gd name="T90" fmla="*/ 536 w 573"/>
                  <a:gd name="T91" fmla="*/ 551 h 1111"/>
                  <a:gd name="T92" fmla="*/ 557 w 573"/>
                  <a:gd name="T93" fmla="*/ 537 h 1111"/>
                  <a:gd name="T94" fmla="*/ 570 w 573"/>
                  <a:gd name="T95" fmla="*/ 517 h 1111"/>
                  <a:gd name="T96" fmla="*/ 573 w 573"/>
                  <a:gd name="T97" fmla="*/ 508 h 1111"/>
                  <a:gd name="T98" fmla="*/ 572 w 573"/>
                  <a:gd name="T99" fmla="*/ 68 h 1111"/>
                  <a:gd name="T100" fmla="*/ 546 w 573"/>
                  <a:gd name="T101" fmla="*/ 28 h 1111"/>
                  <a:gd name="T102" fmla="*/ 506 w 573"/>
                  <a:gd name="T103" fmla="*/ 4 h 1111"/>
                  <a:gd name="T104" fmla="*/ 94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FFFF00"/>
              </a:solidFill>
              <a:ln w="9525">
                <a:noFill/>
                <a:round/>
                <a:headEnd/>
                <a:tailEnd/>
              </a:ln>
            </p:spPr>
            <p:txBody>
              <a:bodyPr/>
              <a:lstStyle/>
              <a:p>
                <a:endParaRPr lang="zh-CN" altLang="en-US"/>
              </a:p>
            </p:txBody>
          </p:sp>
        </p:grpSp>
        <p:grpSp>
          <p:nvGrpSpPr>
            <p:cNvPr id="21512" name="Group 12"/>
            <p:cNvGrpSpPr>
              <a:grpSpLocks/>
            </p:cNvGrpSpPr>
            <p:nvPr/>
          </p:nvGrpSpPr>
          <p:grpSpPr bwMode="auto">
            <a:xfrm>
              <a:off x="3770" y="907"/>
              <a:ext cx="482" cy="989"/>
              <a:chOff x="0" y="0"/>
              <a:chExt cx="498" cy="1245"/>
            </a:xfrm>
          </p:grpSpPr>
          <p:sp>
            <p:nvSpPr>
              <p:cNvPr id="21514" name="Freeform 39"/>
              <p:cNvSpPr>
                <a:spLocks/>
              </p:cNvSpPr>
              <p:nvPr/>
            </p:nvSpPr>
            <p:spPr bwMode="auto">
              <a:xfrm>
                <a:off x="121" y="0"/>
                <a:ext cx="233" cy="254"/>
              </a:xfrm>
              <a:custGeom>
                <a:avLst/>
                <a:gdLst>
                  <a:gd name="T0" fmla="*/ 133 w 267"/>
                  <a:gd name="T1" fmla="*/ 0 h 292"/>
                  <a:gd name="T2" fmla="*/ 161 w 267"/>
                  <a:gd name="T3" fmla="*/ 3 h 292"/>
                  <a:gd name="T4" fmla="*/ 186 w 267"/>
                  <a:gd name="T5" fmla="*/ 12 h 292"/>
                  <a:gd name="T6" fmla="*/ 209 w 267"/>
                  <a:gd name="T7" fmla="*/ 25 h 292"/>
                  <a:gd name="T8" fmla="*/ 228 w 267"/>
                  <a:gd name="T9" fmla="*/ 42 h 292"/>
                  <a:gd name="T10" fmla="*/ 245 w 267"/>
                  <a:gd name="T11" fmla="*/ 64 h 292"/>
                  <a:gd name="T12" fmla="*/ 257 w 267"/>
                  <a:gd name="T13" fmla="*/ 88 h 292"/>
                  <a:gd name="T14" fmla="*/ 265 w 267"/>
                  <a:gd name="T15" fmla="*/ 116 h 292"/>
                  <a:gd name="T16" fmla="*/ 267 w 267"/>
                  <a:gd name="T17" fmla="*/ 146 h 292"/>
                  <a:gd name="T18" fmla="*/ 265 w 267"/>
                  <a:gd name="T19" fmla="*/ 175 h 292"/>
                  <a:gd name="T20" fmla="*/ 257 w 267"/>
                  <a:gd name="T21" fmla="*/ 203 h 292"/>
                  <a:gd name="T22" fmla="*/ 245 w 267"/>
                  <a:gd name="T23" fmla="*/ 227 h 292"/>
                  <a:gd name="T24" fmla="*/ 228 w 267"/>
                  <a:gd name="T25" fmla="*/ 249 h 292"/>
                  <a:gd name="T26" fmla="*/ 209 w 267"/>
                  <a:gd name="T27" fmla="*/ 267 h 292"/>
                  <a:gd name="T28" fmla="*/ 186 w 267"/>
                  <a:gd name="T29" fmla="*/ 281 h 292"/>
                  <a:gd name="T30" fmla="*/ 161 w 267"/>
                  <a:gd name="T31" fmla="*/ 289 h 292"/>
                  <a:gd name="T32" fmla="*/ 133 w 267"/>
                  <a:gd name="T33" fmla="*/ 292 h 292"/>
                  <a:gd name="T34" fmla="*/ 103 w 267"/>
                  <a:gd name="T35" fmla="*/ 288 h 292"/>
                  <a:gd name="T36" fmla="*/ 75 w 267"/>
                  <a:gd name="T37" fmla="*/ 277 h 292"/>
                  <a:gd name="T38" fmla="*/ 51 w 267"/>
                  <a:gd name="T39" fmla="*/ 260 h 292"/>
                  <a:gd name="T40" fmla="*/ 29 w 267"/>
                  <a:gd name="T41" fmla="*/ 237 h 292"/>
                  <a:gd name="T42" fmla="*/ 13 w 267"/>
                  <a:gd name="T43" fmla="*/ 210 h 292"/>
                  <a:gd name="T44" fmla="*/ 4 w 267"/>
                  <a:gd name="T45" fmla="*/ 178 h 292"/>
                  <a:gd name="T46" fmla="*/ 0 w 267"/>
                  <a:gd name="T47" fmla="*/ 146 h 292"/>
                  <a:gd name="T48" fmla="*/ 4 w 267"/>
                  <a:gd name="T49" fmla="*/ 113 h 292"/>
                  <a:gd name="T50" fmla="*/ 13 w 267"/>
                  <a:gd name="T51" fmla="*/ 81 h 292"/>
                  <a:gd name="T52" fmla="*/ 29 w 267"/>
                  <a:gd name="T53" fmla="*/ 54 h 292"/>
                  <a:gd name="T54" fmla="*/ 51 w 267"/>
                  <a:gd name="T55" fmla="*/ 32 h 292"/>
                  <a:gd name="T56" fmla="*/ 75 w 267"/>
                  <a:gd name="T57" fmla="*/ 14 h 292"/>
                  <a:gd name="T58" fmla="*/ 103 w 267"/>
                  <a:gd name="T59" fmla="*/ 3 h 292"/>
                  <a:gd name="T60" fmla="*/ 133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00CCFF"/>
              </a:solidFill>
              <a:ln w="9525">
                <a:noFill/>
                <a:round/>
                <a:headEnd/>
                <a:tailEnd/>
              </a:ln>
            </p:spPr>
            <p:txBody>
              <a:bodyPr/>
              <a:lstStyle/>
              <a:p>
                <a:endParaRPr lang="zh-CN" altLang="en-US"/>
              </a:p>
            </p:txBody>
          </p:sp>
          <p:sp>
            <p:nvSpPr>
              <p:cNvPr id="21515" name="Freeform 40"/>
              <p:cNvSpPr>
                <a:spLocks/>
              </p:cNvSpPr>
              <p:nvPr/>
            </p:nvSpPr>
            <p:spPr bwMode="auto">
              <a:xfrm>
                <a:off x="0" y="281"/>
                <a:ext cx="498" cy="964"/>
              </a:xfrm>
              <a:custGeom>
                <a:avLst/>
                <a:gdLst>
                  <a:gd name="T0" fmla="*/ 72 w 573"/>
                  <a:gd name="T1" fmla="*/ 5 h 1111"/>
                  <a:gd name="T2" fmla="*/ 30 w 573"/>
                  <a:gd name="T3" fmla="*/ 32 h 1111"/>
                  <a:gd name="T4" fmla="*/ 4 w 573"/>
                  <a:gd name="T5" fmla="*/ 75 h 1111"/>
                  <a:gd name="T6" fmla="*/ 0 w 573"/>
                  <a:gd name="T7" fmla="*/ 509 h 1111"/>
                  <a:gd name="T8" fmla="*/ 1 w 573"/>
                  <a:gd name="T9" fmla="*/ 516 h 1111"/>
                  <a:gd name="T10" fmla="*/ 9 w 573"/>
                  <a:gd name="T11" fmla="*/ 533 h 1111"/>
                  <a:gd name="T12" fmla="*/ 26 w 573"/>
                  <a:gd name="T13" fmla="*/ 550 h 1111"/>
                  <a:gd name="T14" fmla="*/ 56 w 573"/>
                  <a:gd name="T15" fmla="*/ 557 h 1111"/>
                  <a:gd name="T16" fmla="*/ 84 w 573"/>
                  <a:gd name="T17" fmla="*/ 551 h 1111"/>
                  <a:gd name="T18" fmla="*/ 100 w 573"/>
                  <a:gd name="T19" fmla="*/ 534 h 1111"/>
                  <a:gd name="T20" fmla="*/ 106 w 573"/>
                  <a:gd name="T21" fmla="*/ 516 h 1111"/>
                  <a:gd name="T22" fmla="*/ 108 w 573"/>
                  <a:gd name="T23" fmla="*/ 503 h 1111"/>
                  <a:gd name="T24" fmla="*/ 108 w 573"/>
                  <a:gd name="T25" fmla="*/ 166 h 1111"/>
                  <a:gd name="T26" fmla="*/ 135 w 573"/>
                  <a:gd name="T27" fmla="*/ 1066 h 1111"/>
                  <a:gd name="T28" fmla="*/ 138 w 573"/>
                  <a:gd name="T29" fmla="*/ 1073 h 1111"/>
                  <a:gd name="T30" fmla="*/ 151 w 573"/>
                  <a:gd name="T31" fmla="*/ 1089 h 1111"/>
                  <a:gd name="T32" fmla="*/ 174 w 573"/>
                  <a:gd name="T33" fmla="*/ 1105 h 1111"/>
                  <a:gd name="T34" fmla="*/ 199 w 573"/>
                  <a:gd name="T35" fmla="*/ 1111 h 1111"/>
                  <a:gd name="T36" fmla="*/ 227 w 573"/>
                  <a:gd name="T37" fmla="*/ 1110 h 1111"/>
                  <a:gd name="T38" fmla="*/ 255 w 573"/>
                  <a:gd name="T39" fmla="*/ 1097 h 1111"/>
                  <a:gd name="T40" fmla="*/ 272 w 573"/>
                  <a:gd name="T41" fmla="*/ 1080 h 1111"/>
                  <a:gd name="T42" fmla="*/ 278 w 573"/>
                  <a:gd name="T43" fmla="*/ 1068 h 1111"/>
                  <a:gd name="T44" fmla="*/ 279 w 573"/>
                  <a:gd name="T45" fmla="*/ 499 h 1111"/>
                  <a:gd name="T46" fmla="*/ 302 w 573"/>
                  <a:gd name="T47" fmla="*/ 503 h 1111"/>
                  <a:gd name="T48" fmla="*/ 302 w 573"/>
                  <a:gd name="T49" fmla="*/ 534 h 1111"/>
                  <a:gd name="T50" fmla="*/ 304 w 573"/>
                  <a:gd name="T51" fmla="*/ 590 h 1111"/>
                  <a:gd name="T52" fmla="*/ 304 w 573"/>
                  <a:gd name="T53" fmla="*/ 664 h 1111"/>
                  <a:gd name="T54" fmla="*/ 304 w 573"/>
                  <a:gd name="T55" fmla="*/ 750 h 1111"/>
                  <a:gd name="T56" fmla="*/ 304 w 573"/>
                  <a:gd name="T57" fmla="*/ 838 h 1111"/>
                  <a:gd name="T58" fmla="*/ 305 w 573"/>
                  <a:gd name="T59" fmla="*/ 926 h 1111"/>
                  <a:gd name="T60" fmla="*/ 305 w 573"/>
                  <a:gd name="T61" fmla="*/ 1004 h 1111"/>
                  <a:gd name="T62" fmla="*/ 305 w 573"/>
                  <a:gd name="T63" fmla="*/ 1066 h 1111"/>
                  <a:gd name="T64" fmla="*/ 306 w 573"/>
                  <a:gd name="T65" fmla="*/ 1073 h 1111"/>
                  <a:gd name="T66" fmla="*/ 315 w 573"/>
                  <a:gd name="T67" fmla="*/ 1088 h 1111"/>
                  <a:gd name="T68" fmla="*/ 335 w 573"/>
                  <a:gd name="T69" fmla="*/ 1103 h 1111"/>
                  <a:gd name="T70" fmla="*/ 372 w 573"/>
                  <a:gd name="T71" fmla="*/ 1111 h 1111"/>
                  <a:gd name="T72" fmla="*/ 408 w 573"/>
                  <a:gd name="T73" fmla="*/ 1103 h 1111"/>
                  <a:gd name="T74" fmla="*/ 429 w 573"/>
                  <a:gd name="T75" fmla="*/ 1089 h 1111"/>
                  <a:gd name="T76" fmla="*/ 437 w 573"/>
                  <a:gd name="T77" fmla="*/ 1073 h 1111"/>
                  <a:gd name="T78" fmla="*/ 438 w 573"/>
                  <a:gd name="T79" fmla="*/ 1067 h 1111"/>
                  <a:gd name="T80" fmla="*/ 466 w 573"/>
                  <a:gd name="T81" fmla="*/ 166 h 1111"/>
                  <a:gd name="T82" fmla="*/ 468 w 573"/>
                  <a:gd name="T83" fmla="*/ 503 h 1111"/>
                  <a:gd name="T84" fmla="*/ 472 w 573"/>
                  <a:gd name="T85" fmla="*/ 517 h 1111"/>
                  <a:gd name="T86" fmla="*/ 483 w 573"/>
                  <a:gd name="T87" fmla="*/ 537 h 1111"/>
                  <a:gd name="T88" fmla="*/ 505 w 573"/>
                  <a:gd name="T89" fmla="*/ 551 h 1111"/>
                  <a:gd name="T90" fmla="*/ 536 w 573"/>
                  <a:gd name="T91" fmla="*/ 551 h 1111"/>
                  <a:gd name="T92" fmla="*/ 557 w 573"/>
                  <a:gd name="T93" fmla="*/ 537 h 1111"/>
                  <a:gd name="T94" fmla="*/ 570 w 573"/>
                  <a:gd name="T95" fmla="*/ 517 h 1111"/>
                  <a:gd name="T96" fmla="*/ 573 w 573"/>
                  <a:gd name="T97" fmla="*/ 508 h 1111"/>
                  <a:gd name="T98" fmla="*/ 572 w 573"/>
                  <a:gd name="T99" fmla="*/ 68 h 1111"/>
                  <a:gd name="T100" fmla="*/ 546 w 573"/>
                  <a:gd name="T101" fmla="*/ 28 h 1111"/>
                  <a:gd name="T102" fmla="*/ 506 w 573"/>
                  <a:gd name="T103" fmla="*/ 4 h 1111"/>
                  <a:gd name="T104" fmla="*/ 94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00CCFF"/>
              </a:solidFill>
              <a:ln w="9525">
                <a:noFill/>
                <a:round/>
                <a:headEnd/>
                <a:tailEnd/>
              </a:ln>
            </p:spPr>
            <p:txBody>
              <a:bodyPr/>
              <a:lstStyle/>
              <a:p>
                <a:endParaRPr lang="zh-CN" altLang="en-US"/>
              </a:p>
            </p:txBody>
          </p:sp>
        </p:grpSp>
        <p:sp>
          <p:nvSpPr>
            <p:cNvPr id="21513" name="Rectangle 15"/>
            <p:cNvSpPr>
              <a:spLocks noChangeArrowheads="1"/>
            </p:cNvSpPr>
            <p:nvPr/>
          </p:nvSpPr>
          <p:spPr bwMode="auto">
            <a:xfrm>
              <a:off x="232" y="226"/>
              <a:ext cx="3303" cy="1460"/>
            </a:xfrm>
            <a:prstGeom prst="rect">
              <a:avLst/>
            </a:prstGeom>
            <a:noFill/>
            <a:ln w="9525">
              <a:noFill/>
              <a:miter lim="800000"/>
              <a:headEnd/>
              <a:tailEnd/>
            </a:ln>
          </p:spPr>
          <p:txBody>
            <a:bodyPr>
              <a:spAutoFit/>
            </a:bodyPr>
            <a:lstStyle/>
            <a:p>
              <a:r>
                <a:rPr lang="zh-CN" altLang="en-US" sz="1800" b="0"/>
                <a:t>        </a:t>
              </a:r>
            </a:p>
            <a:p>
              <a:endParaRPr lang="zh-CN" altLang="en-US" sz="1800" b="0"/>
            </a:p>
            <a:p>
              <a:r>
                <a:rPr lang="zh-CN" altLang="en-US" sz="1800" b="0"/>
                <a:t>        简单相关表是指资料未经分组的相关表，它将某一变量按其数值的大小顺序排列，再将与其相关的另一变量的对应值平行排列。</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diamond(in)">
                                      <p:cBhvr>
                                        <p:cTn id="7" dur="1000"/>
                                        <p:tgtEl>
                                          <p:spTgt spid="12292"/>
                                        </p:tgtEl>
                                      </p:cBhvr>
                                    </p:animEffect>
                                  </p:childTnLst>
                                </p:cTn>
                              </p:par>
                              <p:par>
                                <p:cTn id="8" presetID="17"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1000" fill="hold"/>
                                        <p:tgtEl>
                                          <p:spTgt spid="2"/>
                                        </p:tgtEl>
                                        <p:attrNameLst>
                                          <p:attrName>ppt_w</p:attrName>
                                        </p:attrNameLst>
                                      </p:cBhvr>
                                      <p:tavLst>
                                        <p:tav tm="0">
                                          <p:val>
                                            <p:fltVal val="0"/>
                                          </p:val>
                                        </p:tav>
                                        <p:tav tm="100000">
                                          <p:val>
                                            <p:strVal val="#ppt_w"/>
                                          </p:val>
                                        </p:tav>
                                      </p:tavLst>
                                    </p:anim>
                                    <p:anim calcmode="lin" valueType="num">
                                      <p:cBhvr>
                                        <p:cTn id="11"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ldLvl="0" animBg="1"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529</TotalTime>
  <Pages>0</Pages>
  <Words>1458</Words>
  <Characters>0</Characters>
  <Application>Microsoft Office PowerPoint</Application>
  <DocSecurity>0</DocSecurity>
  <PresentationFormat>全屏显示(4:3)</PresentationFormat>
  <Lines>0</Lines>
  <Paragraphs>140</Paragraphs>
  <Slides>22</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22</vt:i4>
      </vt:variant>
    </vt:vector>
  </HeadingPairs>
  <TitlesOfParts>
    <vt:vector size="31" baseType="lpstr">
      <vt:lpstr>HY견고딕</vt:lpstr>
      <vt:lpstr>黑体</vt:lpstr>
      <vt:lpstr>宋体</vt:lpstr>
      <vt:lpstr>Arial</vt:lpstr>
      <vt:lpstr>Calibri</vt:lpstr>
      <vt:lpstr>Times New Roman</vt:lpstr>
      <vt:lpstr>Wingdings</vt:lpstr>
      <vt:lpstr>自定义设计方案</vt:lpstr>
      <vt:lpstr>Equation.3</vt:lpstr>
      <vt:lpstr>项目五    相关与回归分析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Play</cp:lastModifiedBy>
  <cp:revision>289</cp:revision>
  <cp:lastPrinted>1899-12-30T00:00:00Z</cp:lastPrinted>
  <dcterms:created xsi:type="dcterms:W3CDTF">2013-01-09T03:26:13Z</dcterms:created>
  <dcterms:modified xsi:type="dcterms:W3CDTF">2020-08-29T10:08:59Z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2052-8.1.0.3483</vt:lpwstr>
  </property>
</Properties>
</file>