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4"/>
  </p:notesMasterIdLst>
  <p:sldIdLst>
    <p:sldId id="915" r:id="rId2"/>
    <p:sldId id="873" r:id="rId3"/>
    <p:sldId id="260" r:id="rId4"/>
    <p:sldId id="916" r:id="rId5"/>
    <p:sldId id="969" r:id="rId6"/>
    <p:sldId id="970" r:id="rId7"/>
    <p:sldId id="972" r:id="rId8"/>
    <p:sldId id="973" r:id="rId9"/>
    <p:sldId id="974" r:id="rId10"/>
    <p:sldId id="975" r:id="rId11"/>
    <p:sldId id="976" r:id="rId12"/>
    <p:sldId id="977" r:id="rId13"/>
    <p:sldId id="978" r:id="rId14"/>
    <p:sldId id="979" r:id="rId15"/>
    <p:sldId id="980" r:id="rId16"/>
    <p:sldId id="981" r:id="rId17"/>
    <p:sldId id="982" r:id="rId18"/>
    <p:sldId id="983" r:id="rId19"/>
    <p:sldId id="984" r:id="rId20"/>
    <p:sldId id="985" r:id="rId21"/>
    <p:sldId id="986" r:id="rId22"/>
    <p:sldId id="987" r:id="rId23"/>
  </p:sldIdLst>
  <p:sldSz cx="9144000" cy="6858000" type="screen4x3"/>
  <p:notesSz cx="6858000" cy="9144000"/>
  <p:defaultTextStyle>
    <a:defPPr>
      <a:defRPr lang="zh-CN"/>
    </a:defPPr>
    <a:lvl1pPr algn="l" rtl="0" fontAlgn="base">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fontAlgn="base">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fontAlgn="base">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fontAlgn="base">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fontAlgn="base">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2002">
          <p15:clr>
            <a:srgbClr val="A4A3A4"/>
          </p15:clr>
        </p15:guide>
        <p15:guide id="2" pos="283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86" y="54"/>
      </p:cViewPr>
      <p:guideLst>
        <p:guide orient="horz" pos="2002"/>
        <p:guide pos="2833"/>
      </p:guideLst>
    </p:cSldViewPr>
  </p:slideViewPr>
  <p:notesTextViewPr>
    <p:cViewPr>
      <p:scale>
        <a:sx n="100" d="100"/>
        <a:sy n="100" d="100"/>
      </p:scale>
      <p:origin x="0" y="0"/>
    </p:cViewPr>
  </p:notesTextViewPr>
  <p:notesViewPr>
    <p:cSldViewPr>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11" Type="http://schemas.openxmlformats.org/officeDocument/2006/relationships/image" Target="../media/image21.wmf"/><Relationship Id="rId5" Type="http://schemas.openxmlformats.org/officeDocument/2006/relationships/image" Target="../media/image15.wmf"/><Relationship Id="rId10" Type="http://schemas.openxmlformats.org/officeDocument/2006/relationships/image" Target="../media/image20.wmf"/><Relationship Id="rId4" Type="http://schemas.openxmlformats.org/officeDocument/2006/relationships/image" Target="../media/image14.wmf"/><Relationship Id="rId9"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NULL"/><Relationship Id="rId5" Type="http://schemas.openxmlformats.org/officeDocument/2006/relationships/image" Target="../media/image32.wmf"/><Relationship Id="rId4"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0.wmf"/><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A20BAD2C-5036-4621-B688-C7AE65483A5E}" type="datetimeFigureOut">
              <a:rPr lang="zh-CN" altLang="en-US"/>
              <a:pPr>
                <a:defRPr/>
              </a:pPr>
              <a:t>2020/8/29</a:t>
            </a:fld>
            <a:endParaRPr lang="en-US"/>
          </a:p>
        </p:txBody>
      </p:sp>
      <p:sp>
        <p:nvSpPr>
          <p:cNvPr id="31748"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4B2CB04C-3302-46F9-892F-D619081D99A2}" type="slidenum">
              <a:rPr lang="zh-CN" altLang="en-US"/>
              <a:pPr>
                <a:defRPr/>
              </a:pPr>
              <a:t>‹#›</a:t>
            </a:fld>
            <a:endParaRPr lang="en-US"/>
          </a:p>
        </p:txBody>
      </p:sp>
    </p:spTree>
    <p:extLst>
      <p:ext uri="{BB962C8B-B14F-4D97-AF65-F5344CB8AC3E}">
        <p14:creationId xmlns:p14="http://schemas.microsoft.com/office/powerpoint/2010/main" val="12595495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BA6663BE-0E42-49B2-AA6C-5D036C6C26D0}"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19E561F-2E57-4F89-B403-9E875B2BCAF8}"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4DA1B469-686E-4294-829F-7FDD2D1FBA85}"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E04AE7-F2DC-4818-9555-42808637C6BD}"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8F7E79D1-10CA-4D69-9184-DD4648048BE9}"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054CB62-CDE6-4DD8-9B8B-B4B1CAA43884}" type="slidenum">
              <a:rPr lang="zh-CN" alt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B3F02FD6-024D-4A71-A5DB-08D229DDF9CC}"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ED2BE6-08A4-49E9-ACBF-A0EC912FE4EB}" type="slidenum">
              <a:rPr lang="zh-CN"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6A7D6451-E4F0-43C0-82DC-57FA8BB07D2C}"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246203-6E54-4021-952B-D653BC64ECD4}" type="slidenum">
              <a:rPr lang="zh-CN"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0439FC27-54FA-41BE-AB0B-809806EF8B4C}"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50DE648-BF25-40E0-9EBD-975AB342BDC0}"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EB5500AE-9EFB-4FBF-AF0B-3D2CB26DA7E1}"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2BF58CD-75B9-4E44-9355-D2388E4A0475}"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E22DD6FF-161A-4E50-972F-C1AA98385BD5}"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63CC8BF-F29F-4C9D-A0A4-5F1B44F2CBCD}"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FC48D1-5570-4B6B-89FE-858C5CB630D1}"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63C2EB5-BA6F-4AAA-9889-05A753291DD5}"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E35002AC-E6F9-4691-BC4B-3CDE6FACD7A5}"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9289662-8C5A-4A1C-9B5C-E4BF0AFD26F1}"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B3C41E80-0A21-4689-8F78-E43BFBDAC2E5}"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8B5679C-0DF6-4966-AAE1-8C92C095D109}"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229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latin typeface="+mn-lt"/>
                <a:ea typeface="+mn-ea"/>
              </a:defRPr>
            </a:lvl1pPr>
          </a:lstStyle>
          <a:p>
            <a:pPr>
              <a:defRPr/>
            </a:pPr>
            <a:fld id="{3F006EF2-EF9D-4CC2-ABB3-FB1F18681630}"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latin typeface="+mn-lt"/>
                <a:ea typeface="+mn-ea"/>
              </a:defRPr>
            </a:lvl1pPr>
          </a:lstStyle>
          <a:p>
            <a:pPr>
              <a:defRPr/>
            </a:pPr>
            <a:fld id="{BF435D1B-A357-4BF8-8BC0-9FAAA4D2730C}"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7.bin"/><Relationship Id="rId18" Type="http://schemas.openxmlformats.org/officeDocument/2006/relationships/image" Target="../media/image18.wmf"/><Relationship Id="rId3" Type="http://schemas.openxmlformats.org/officeDocument/2006/relationships/oleObject" Target="../embeddings/oleObject2.bin"/><Relationship Id="rId21" Type="http://schemas.openxmlformats.org/officeDocument/2006/relationships/oleObject" Target="../embeddings/oleObject11.bin"/><Relationship Id="rId7" Type="http://schemas.openxmlformats.org/officeDocument/2006/relationships/oleObject" Target="../embeddings/oleObject4.bin"/><Relationship Id="rId12" Type="http://schemas.openxmlformats.org/officeDocument/2006/relationships/image" Target="../media/image15.wmf"/><Relationship Id="rId17" Type="http://schemas.openxmlformats.org/officeDocument/2006/relationships/oleObject" Target="../embeddings/oleObject9.bin"/><Relationship Id="rId2" Type="http://schemas.openxmlformats.org/officeDocument/2006/relationships/slideLayout" Target="../slideLayouts/slideLayout7.xml"/><Relationship Id="rId16" Type="http://schemas.openxmlformats.org/officeDocument/2006/relationships/image" Target="../media/image17.wmf"/><Relationship Id="rId20" Type="http://schemas.openxmlformats.org/officeDocument/2006/relationships/image" Target="../media/image19.wmf"/><Relationship Id="rId1" Type="http://schemas.openxmlformats.org/officeDocument/2006/relationships/vmlDrawing" Target="../drawings/vmlDrawing2.vml"/><Relationship Id="rId6" Type="http://schemas.openxmlformats.org/officeDocument/2006/relationships/image" Target="../media/image12.wmf"/><Relationship Id="rId11" Type="http://schemas.openxmlformats.org/officeDocument/2006/relationships/oleObject" Target="../embeddings/oleObject6.bin"/><Relationship Id="rId24" Type="http://schemas.openxmlformats.org/officeDocument/2006/relationships/image" Target="../media/image21.wmf"/><Relationship Id="rId5" Type="http://schemas.openxmlformats.org/officeDocument/2006/relationships/oleObject" Target="../embeddings/oleObject3.bin"/><Relationship Id="rId15" Type="http://schemas.openxmlformats.org/officeDocument/2006/relationships/oleObject" Target="../embeddings/oleObject8.bin"/><Relationship Id="rId23" Type="http://schemas.openxmlformats.org/officeDocument/2006/relationships/oleObject" Target="../embeddings/oleObject12.bin"/><Relationship Id="rId10" Type="http://schemas.openxmlformats.org/officeDocument/2006/relationships/image" Target="../media/image14.wmf"/><Relationship Id="rId19" Type="http://schemas.openxmlformats.org/officeDocument/2006/relationships/oleObject" Target="../embeddings/oleObject10.bin"/><Relationship Id="rId4" Type="http://schemas.openxmlformats.org/officeDocument/2006/relationships/image" Target="../media/image11.wmf"/><Relationship Id="rId9" Type="http://schemas.openxmlformats.org/officeDocument/2006/relationships/oleObject" Target="../embeddings/oleObject5.bin"/><Relationship Id="rId14" Type="http://schemas.openxmlformats.org/officeDocument/2006/relationships/image" Target="../media/image16.wmf"/><Relationship Id="rId22" Type="http://schemas.openxmlformats.org/officeDocument/2006/relationships/image" Target="../media/image20.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3.wmf"/><Relationship Id="rId5" Type="http://schemas.openxmlformats.org/officeDocument/2006/relationships/oleObject" Target="../embeddings/oleObject14.bin"/><Relationship Id="rId4" Type="http://schemas.openxmlformats.org/officeDocument/2006/relationships/image" Target="../media/image22.wmf"/></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6.wmf"/><Relationship Id="rId5" Type="http://schemas.openxmlformats.org/officeDocument/2006/relationships/oleObject" Target="../embeddings/oleObject16.bin"/><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17.bin"/><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oleObject" Target="../embeddings/oleObject18.bin"/><Relationship Id="rId7" Type="http://schemas.openxmlformats.org/officeDocument/2006/relationships/image" Target="../media/image30.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0.bin"/><Relationship Id="rId11" Type="http://schemas.openxmlformats.org/officeDocument/2006/relationships/image" Target="../media/image32.wmf"/><Relationship Id="rId5" Type="http://schemas.openxmlformats.org/officeDocument/2006/relationships/image" Target="../media/image29.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31.wmf"/></Relationships>
</file>

<file path=ppt/slides/_rels/slide1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oleObject" Target="../embeddings/oleObject23.bin"/><Relationship Id="rId7" Type="http://schemas.openxmlformats.org/officeDocument/2006/relationships/image" Target="../media/image35.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34.wmf"/><Relationship Id="rId5" Type="http://schemas.openxmlformats.org/officeDocument/2006/relationships/image" Target="../media/image30.wmf"/><Relationship Id="rId10" Type="http://schemas.openxmlformats.org/officeDocument/2006/relationships/image" Target="../media/image33.wmf"/><Relationship Id="rId4" Type="http://schemas.openxmlformats.org/officeDocument/2006/relationships/oleObject" Target="../embeddings/oleObject24.bin"/><Relationship Id="rId9" Type="http://schemas.openxmlformats.org/officeDocument/2006/relationships/oleObject" Target="../embeddings/oleObject25.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37.jpeg"/><Relationship Id="rId5" Type="http://schemas.openxmlformats.org/officeDocument/2006/relationships/image" Target="../media/image30.wmf"/><Relationship Id="rId4" Type="http://schemas.openxmlformats.org/officeDocument/2006/relationships/oleObject" Target="../embeddings/oleObject27.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30.wmf"/><Relationship Id="rId4" Type="http://schemas.openxmlformats.org/officeDocument/2006/relationships/oleObject" Target="../embeddings/oleObject29.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30.wmf"/><Relationship Id="rId4" Type="http://schemas.openxmlformats.org/officeDocument/2006/relationships/oleObject" Target="../embeddings/oleObject3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dirty="0" smtClean="0">
                <a:solidFill>
                  <a:schemeClr val="tx1"/>
                </a:solidFill>
              </a:rPr>
              <a:t>项目六统计数据</a:t>
            </a:r>
            <a:r>
              <a:rPr lang="zh-CN" altLang="en-US" smtClean="0">
                <a:solidFill>
                  <a:schemeClr val="tx1"/>
                </a:solidFill>
              </a:rPr>
              <a:t>的动态分析</a:t>
            </a:r>
            <a:endParaRPr lang="zh-CN" altLang="en-US" dirty="0" smtClean="0">
              <a:solidFill>
                <a:schemeClr val="tx1"/>
              </a:solidFill>
            </a:endParaRPr>
          </a:p>
        </p:txBody>
      </p:sp>
      <p:sp>
        <p:nvSpPr>
          <p:cNvPr id="51203" name="Rectangle 3"/>
          <p:cNvSpPr>
            <a:spLocks noGrp="1" noChangeArrowheads="1"/>
          </p:cNvSpPr>
          <p:nvPr>
            <p:ph type="subTitle" idx="1"/>
          </p:nvPr>
        </p:nvSpPr>
        <p:spPr>
          <a:xfrm>
            <a:off x="1403350" y="2852738"/>
            <a:ext cx="6400800" cy="2952750"/>
          </a:xfrm>
        </p:spPr>
        <p:txBody>
          <a:bodyPr/>
          <a:lstStyle/>
          <a:p>
            <a:pPr>
              <a:lnSpc>
                <a:spcPct val="200000"/>
              </a:lnSpc>
              <a:defRPr/>
            </a:pPr>
            <a:r>
              <a:rPr lang="zh-CN" altLang="en-US" b="1" dirty="0" smtClean="0"/>
              <a:t>任务一      动态数列的意义和种类</a:t>
            </a:r>
            <a:endParaRPr lang="zh-CN" altLang="en-US" sz="1800" b="1" dirty="0" smtClean="0"/>
          </a:p>
          <a:p>
            <a:pPr>
              <a:lnSpc>
                <a:spcPct val="200000"/>
              </a:lnSpc>
              <a:defRPr/>
            </a:pPr>
            <a:r>
              <a:rPr lang="zh-CN" altLang="en-US" b="1" dirty="0" smtClean="0"/>
              <a:t>任务二      动态数列的水平指标</a:t>
            </a:r>
            <a:endParaRPr lang="en-US" altLang="zh-CN" b="1" dirty="0" smtClean="0"/>
          </a:p>
          <a:p>
            <a:pPr>
              <a:lnSpc>
                <a:spcPct val="200000"/>
              </a:lnSpc>
              <a:defRPr/>
            </a:pPr>
            <a:r>
              <a:rPr lang="zh-CN" altLang="en-US" b="1" dirty="0" smtClean="0"/>
              <a:t>任务三     动态数列的速度指标</a:t>
            </a:r>
            <a:endParaRPr lang="en-US" altLang="zh-CN" b="1" dirty="0" smtClean="0"/>
          </a:p>
          <a:p>
            <a:pPr>
              <a:lnSpc>
                <a:spcPct val="200000"/>
              </a:lnSpc>
              <a:defRPr/>
            </a:pPr>
            <a:r>
              <a:rPr lang="zh-CN" altLang="en-US" b="1" dirty="0" smtClean="0"/>
              <a:t>任务四       动态数列的趋势分析</a:t>
            </a: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a:p>
          <a:p>
            <a:pPr>
              <a:defRPr/>
            </a:pPr>
            <a:endParaRPr lang="en-US" altLang="zh-CN" b="1"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二、平均发展水平</a:t>
            </a:r>
          </a:p>
        </p:txBody>
      </p:sp>
      <p:grpSp>
        <p:nvGrpSpPr>
          <p:cNvPr id="2" name="Group 4"/>
          <p:cNvGrpSpPr>
            <a:grpSpLocks/>
          </p:cNvGrpSpPr>
          <p:nvPr/>
        </p:nvGrpSpPr>
        <p:grpSpPr bwMode="auto">
          <a:xfrm>
            <a:off x="914400" y="1828800"/>
            <a:ext cx="7518400" cy="1535113"/>
            <a:chOff x="0" y="0"/>
            <a:chExt cx="4736" cy="544"/>
          </a:xfrm>
        </p:grpSpPr>
        <p:sp>
          <p:nvSpPr>
            <p:cNvPr id="27656" name="Rectangle 3"/>
            <p:cNvSpPr>
              <a:spLocks noChangeArrowheads="1"/>
            </p:cNvSpPr>
            <p:nvPr/>
          </p:nvSpPr>
          <p:spPr bwMode="auto">
            <a:xfrm>
              <a:off x="0" y="0"/>
              <a:ext cx="4736" cy="544"/>
            </a:xfrm>
            <a:prstGeom prst="rect">
              <a:avLst/>
            </a:prstGeom>
            <a:gradFill rotWithShape="1">
              <a:gsLst>
                <a:gs pos="0">
                  <a:schemeClr val="bg1"/>
                </a:gs>
                <a:gs pos="100000">
                  <a:srgbClr val="FFCCFF"/>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7657" name="Rectangle 6"/>
            <p:cNvSpPr>
              <a:spLocks noChangeArrowheads="1"/>
            </p:cNvSpPr>
            <p:nvPr/>
          </p:nvSpPr>
          <p:spPr bwMode="auto">
            <a:xfrm>
              <a:off x="245" y="136"/>
              <a:ext cx="4446" cy="384"/>
            </a:xfrm>
            <a:prstGeom prst="rect">
              <a:avLst/>
            </a:prstGeom>
            <a:noFill/>
            <a:ln w="9525">
              <a:noFill/>
              <a:miter lim="800000"/>
              <a:headEnd/>
              <a:tailEnd/>
            </a:ln>
          </p:spPr>
          <p:txBody>
            <a:bodyPr>
              <a:spAutoFit/>
            </a:bodyPr>
            <a:lstStyle/>
            <a:p>
              <a:pPr>
                <a:lnSpc>
                  <a:spcPct val="120000"/>
                </a:lnSpc>
                <a:spcBef>
                  <a:spcPct val="20000"/>
                </a:spcBef>
                <a:buClr>
                  <a:schemeClr val="hlink"/>
                </a:buClr>
                <a:buFont typeface="Wingdings" pitchFamily="2" charset="2"/>
                <a:buNone/>
              </a:pPr>
              <a:r>
                <a:rPr lang="zh-CN" altLang="en-US" sz="1800"/>
                <a:t>        </a:t>
              </a:r>
              <a:r>
                <a:rPr lang="zh-CN" altLang="en-US" sz="1800" b="0"/>
                <a:t>平均发展水平又称动态平均数或序时平均数，是指时间序列中各个不同时期的发展水平的平均数。它表明了现象在一段时间内发展水平达到的一般水平，是现象在不同时间不同水平的平均值。</a:t>
              </a:r>
            </a:p>
          </p:txBody>
        </p:sp>
      </p:grpSp>
      <p:grpSp>
        <p:nvGrpSpPr>
          <p:cNvPr id="3" name="Group 7"/>
          <p:cNvGrpSpPr>
            <a:grpSpLocks/>
          </p:cNvGrpSpPr>
          <p:nvPr/>
        </p:nvGrpSpPr>
        <p:grpSpPr bwMode="auto">
          <a:xfrm>
            <a:off x="900113" y="3716338"/>
            <a:ext cx="7518400" cy="1800225"/>
            <a:chOff x="0" y="0"/>
            <a:chExt cx="4736" cy="544"/>
          </a:xfrm>
        </p:grpSpPr>
        <p:sp>
          <p:nvSpPr>
            <p:cNvPr id="27654" name="Rectangle 3"/>
            <p:cNvSpPr>
              <a:spLocks noChangeArrowheads="1"/>
            </p:cNvSpPr>
            <p:nvPr/>
          </p:nvSpPr>
          <p:spPr bwMode="auto">
            <a:xfrm>
              <a:off x="0" y="0"/>
              <a:ext cx="4736" cy="544"/>
            </a:xfrm>
            <a:prstGeom prst="rect">
              <a:avLst/>
            </a:prstGeom>
            <a:gradFill rotWithShape="1">
              <a:gsLst>
                <a:gs pos="0">
                  <a:schemeClr val="bg1"/>
                </a:gs>
                <a:gs pos="100000">
                  <a:srgbClr val="66FFFF"/>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7655" name="Rectangle 9"/>
            <p:cNvSpPr>
              <a:spLocks noChangeArrowheads="1"/>
            </p:cNvSpPr>
            <p:nvPr/>
          </p:nvSpPr>
          <p:spPr bwMode="auto">
            <a:xfrm>
              <a:off x="245" y="136"/>
              <a:ext cx="4446" cy="338"/>
            </a:xfrm>
            <a:prstGeom prst="rect">
              <a:avLst/>
            </a:prstGeom>
            <a:noFill/>
            <a:ln w="9525">
              <a:noFill/>
              <a:miter lim="800000"/>
              <a:headEnd/>
              <a:tailEnd/>
            </a:ln>
          </p:spPr>
          <p:txBody>
            <a:bodyPr>
              <a:spAutoFit/>
            </a:bodyPr>
            <a:lstStyle/>
            <a:p>
              <a:pPr>
                <a:lnSpc>
                  <a:spcPct val="120000"/>
                </a:lnSpc>
                <a:spcBef>
                  <a:spcPct val="20000"/>
                </a:spcBef>
                <a:buClr>
                  <a:schemeClr val="hlink"/>
                </a:buClr>
                <a:buFont typeface="Wingdings" pitchFamily="2" charset="2"/>
                <a:buNone/>
              </a:pPr>
              <a:r>
                <a:rPr lang="zh-CN" altLang="en-US">
                  <a:solidFill>
                    <a:schemeClr val="tx1"/>
                  </a:solidFill>
                </a:rPr>
                <a:t>       </a:t>
              </a:r>
              <a:r>
                <a:rPr lang="en-US" b="0"/>
                <a:t>平均发展水平在动态分析中具有重要意义，它可以将时间长短不等的问题指标由不可比变为可比，并消除现象在短期内波动的影响，便于观察现象的发展变化趋势和规律性。</a:t>
              </a:r>
              <a:endParaRPr lang="zh-CN" altLang="en-US" sz="1800" b="0"/>
            </a:p>
          </p:txBody>
        </p:sp>
      </p:grpSp>
      <p:sp>
        <p:nvSpPr>
          <p:cNvPr id="27653"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动态数列的水平指标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190500" y="2205038"/>
            <a:ext cx="2581275" cy="863600"/>
          </a:xfrm>
          <a:prstGeom prst="rect">
            <a:avLst/>
          </a:prstGeom>
          <a:solidFill>
            <a:srgbClr val="CCFF66"/>
          </a:solidFill>
          <a:ln w="9525">
            <a:noFill/>
            <a:miter lim="800000"/>
            <a:headEnd/>
            <a:tailEnd/>
          </a:ln>
        </p:spPr>
        <p:txBody>
          <a:bodyPr anchor="ctr"/>
          <a:lstStyle/>
          <a:p>
            <a:pPr algn="ctr" eaLnBrk="0" hangingPunct="0">
              <a:lnSpc>
                <a:spcPct val="130000"/>
              </a:lnSpc>
              <a:spcBef>
                <a:spcPct val="20000"/>
              </a:spcBef>
              <a:buClr>
                <a:schemeClr val="hlink"/>
              </a:buClr>
              <a:buFont typeface="Wingdings" pitchFamily="2" charset="2"/>
              <a:buNone/>
              <a:defRPr/>
            </a:pPr>
            <a:r>
              <a:rPr lang="zh-CN" sz="1800">
                <a:effectLst>
                  <a:outerShdw blurRad="38100" dist="38100" dir="2700000" algn="tl">
                    <a:srgbClr val="FFFFFF"/>
                  </a:outerShdw>
                </a:effectLst>
                <a:sym typeface="Times New Roman" pitchFamily="18" charset="0"/>
              </a:rPr>
              <a:t>（一） 由绝对数时间数列计算平均发展水平</a:t>
            </a:r>
          </a:p>
        </p:txBody>
      </p:sp>
      <p:sp>
        <p:nvSpPr>
          <p:cNvPr id="13316" name="Rectangle 4"/>
          <p:cNvSpPr>
            <a:spLocks noChangeArrowheads="1"/>
          </p:cNvSpPr>
          <p:nvPr/>
        </p:nvSpPr>
        <p:spPr bwMode="auto">
          <a:xfrm>
            <a:off x="5651500" y="2205038"/>
            <a:ext cx="3168650" cy="863600"/>
          </a:xfrm>
          <a:prstGeom prst="rect">
            <a:avLst/>
          </a:prstGeom>
          <a:solidFill>
            <a:srgbClr val="CCFF66"/>
          </a:solidFill>
          <a:ln w="9525">
            <a:noFill/>
            <a:miter lim="800000"/>
            <a:headEnd/>
            <a:tailEnd/>
          </a:ln>
        </p:spPr>
        <p:txBody>
          <a:bodyPr anchor="ctr"/>
          <a:lstStyle/>
          <a:p>
            <a:pPr algn="ctr" eaLnBrk="0" hangingPunct="0">
              <a:lnSpc>
                <a:spcPct val="130000"/>
              </a:lnSpc>
              <a:spcBef>
                <a:spcPct val="20000"/>
              </a:spcBef>
              <a:buClr>
                <a:schemeClr val="hlink"/>
              </a:buClr>
              <a:buFont typeface="Wingdings" pitchFamily="2" charset="2"/>
              <a:buNone/>
              <a:defRPr/>
            </a:pPr>
            <a:r>
              <a:rPr lang="zh-CN" sz="1800">
                <a:effectLst>
                  <a:outerShdw blurRad="38100" dist="38100" dir="2700000" algn="tl">
                    <a:srgbClr val="FFFFFF"/>
                  </a:outerShdw>
                </a:effectLst>
                <a:sym typeface="Times New Roman" pitchFamily="18" charset="0"/>
              </a:rPr>
              <a:t>（三） 由平均数时间数列计算平均发展水平</a:t>
            </a:r>
          </a:p>
        </p:txBody>
      </p:sp>
      <p:sp>
        <p:nvSpPr>
          <p:cNvPr id="13317" name="Rectangle 5"/>
          <p:cNvSpPr>
            <a:spLocks noChangeArrowheads="1"/>
          </p:cNvSpPr>
          <p:nvPr/>
        </p:nvSpPr>
        <p:spPr bwMode="auto">
          <a:xfrm>
            <a:off x="5664200" y="2708275"/>
            <a:ext cx="1373188" cy="1608138"/>
          </a:xfrm>
          <a:prstGeom prst="rect">
            <a:avLst/>
          </a:prstGeom>
          <a:noFill/>
          <a:ln w="9525">
            <a:noFill/>
            <a:miter lim="800000"/>
            <a:headEnd/>
            <a:tailEnd/>
          </a:ln>
        </p:spPr>
        <p:txBody>
          <a:bodyPr anchor="ctr"/>
          <a:lstStyle/>
          <a:p>
            <a:pPr algn="ctr" eaLnBrk="0" hangingPunct="0">
              <a:lnSpc>
                <a:spcPct val="130000"/>
              </a:lnSpc>
              <a:spcBef>
                <a:spcPct val="20000"/>
              </a:spcBef>
              <a:buClr>
                <a:schemeClr val="hlink"/>
              </a:buClr>
              <a:buFont typeface="Wingdings" pitchFamily="2" charset="2"/>
              <a:buNone/>
              <a:defRPr/>
            </a:pPr>
            <a:endParaRPr lang="zh-CN" altLang="zh-CN" sz="1800">
              <a:effectLst>
                <a:outerShdw blurRad="38100" dist="38100" dir="2700000" algn="tl">
                  <a:srgbClr val="C0C0C0"/>
                </a:outerShdw>
              </a:effectLst>
              <a:sym typeface="Times New Roman" pitchFamily="18" charset="0"/>
            </a:endParaRPr>
          </a:p>
        </p:txBody>
      </p:sp>
      <p:sp>
        <p:nvSpPr>
          <p:cNvPr id="13318" name="Rectangle 6"/>
          <p:cNvSpPr>
            <a:spLocks noChangeArrowheads="1"/>
          </p:cNvSpPr>
          <p:nvPr/>
        </p:nvSpPr>
        <p:spPr bwMode="auto">
          <a:xfrm>
            <a:off x="190500" y="3513138"/>
            <a:ext cx="1717675" cy="803275"/>
          </a:xfrm>
          <a:prstGeom prst="rect">
            <a:avLst/>
          </a:prstGeom>
          <a:noFill/>
          <a:ln w="9525">
            <a:noFill/>
            <a:miter lim="800000"/>
            <a:headEnd/>
            <a:tailEnd/>
          </a:ln>
        </p:spPr>
        <p:txBody>
          <a:bodyPr anchor="ctr"/>
          <a:lstStyle/>
          <a:p>
            <a:pPr algn="ctr" eaLnBrk="0" hangingPunct="0">
              <a:lnSpc>
                <a:spcPct val="130000"/>
              </a:lnSpc>
              <a:spcBef>
                <a:spcPct val="20000"/>
              </a:spcBef>
              <a:buClr>
                <a:schemeClr val="hlink"/>
              </a:buClr>
              <a:buFont typeface="Wingdings" pitchFamily="2" charset="2"/>
              <a:buNone/>
              <a:defRPr/>
            </a:pPr>
            <a:endParaRPr lang="zh-CN" altLang="zh-CN" sz="1800">
              <a:effectLst>
                <a:outerShdw blurRad="38100" dist="38100" dir="2700000" algn="tl">
                  <a:srgbClr val="C0C0C0"/>
                </a:outerShdw>
              </a:effectLst>
              <a:sym typeface="Times New Roman" pitchFamily="18" charset="0"/>
            </a:endParaRPr>
          </a:p>
        </p:txBody>
      </p:sp>
      <p:sp>
        <p:nvSpPr>
          <p:cNvPr id="2065" name="Rectangle 7"/>
          <p:cNvSpPr>
            <a:spLocks noChangeArrowheads="1"/>
          </p:cNvSpPr>
          <p:nvPr/>
        </p:nvSpPr>
        <p:spPr bwMode="auto">
          <a:xfrm>
            <a:off x="2843213" y="3213100"/>
            <a:ext cx="2952750" cy="1079500"/>
          </a:xfrm>
          <a:prstGeom prst="rect">
            <a:avLst/>
          </a:prstGeom>
          <a:noFill/>
          <a:ln w="9525">
            <a:noFill/>
            <a:miter lim="800000"/>
            <a:headEnd/>
            <a:tailEnd/>
          </a:ln>
        </p:spPr>
        <p:txBody>
          <a:bodyPr anchor="ctr"/>
          <a:lstStyle/>
          <a:p>
            <a:pPr eaLnBrk="0" hangingPunct="0">
              <a:lnSpc>
                <a:spcPct val="130000"/>
              </a:lnSpc>
              <a:spcBef>
                <a:spcPct val="20000"/>
              </a:spcBef>
              <a:buClr>
                <a:schemeClr val="hlink"/>
              </a:buClr>
              <a:buFont typeface="Wingdings" pitchFamily="2" charset="2"/>
              <a:buNone/>
            </a:pPr>
            <a:r>
              <a:rPr lang="zh-CN" altLang="zh-CN" sz="1600" b="0">
                <a:sym typeface="Times New Roman" pitchFamily="18" charset="0"/>
              </a:rPr>
              <a:t>    </a:t>
            </a:r>
            <a:r>
              <a:rPr lang="zh-CN" sz="1600" b="0">
                <a:sym typeface="Times New Roman" pitchFamily="18" charset="0"/>
              </a:rPr>
              <a:t>表示相对数时间数列的平均发展水平；   为分子数列的平均发展水平，   为分母数列的平均发展水平。</a:t>
            </a:r>
          </a:p>
        </p:txBody>
      </p:sp>
      <p:sp>
        <p:nvSpPr>
          <p:cNvPr id="2066" name="Rectangle 8"/>
          <p:cNvSpPr>
            <a:spLocks noChangeArrowheads="1"/>
          </p:cNvSpPr>
          <p:nvPr/>
        </p:nvSpPr>
        <p:spPr bwMode="auto">
          <a:xfrm>
            <a:off x="5651500" y="2852738"/>
            <a:ext cx="3163888" cy="1162050"/>
          </a:xfrm>
          <a:prstGeom prst="rect">
            <a:avLst/>
          </a:prstGeom>
          <a:noFill/>
          <a:ln w="9525">
            <a:noFill/>
            <a:miter lim="800000"/>
            <a:headEnd/>
            <a:tailEnd/>
          </a:ln>
        </p:spPr>
        <p:txBody>
          <a:bodyPr anchor="ctr"/>
          <a:lstStyle/>
          <a:p>
            <a:pPr algn="ctr" eaLnBrk="0" hangingPunct="0">
              <a:lnSpc>
                <a:spcPct val="130000"/>
              </a:lnSpc>
              <a:spcBef>
                <a:spcPct val="20000"/>
              </a:spcBef>
              <a:buClr>
                <a:schemeClr val="hlink"/>
              </a:buClr>
              <a:buFont typeface="Wingdings" pitchFamily="2" charset="2"/>
              <a:buNone/>
            </a:pPr>
            <a:r>
              <a:rPr lang="zh-CN" altLang="en-US" sz="1600" b="0" dirty="0">
                <a:sym typeface="Times New Roman" pitchFamily="18" charset="0"/>
              </a:rPr>
              <a:t>（</a:t>
            </a:r>
            <a:r>
              <a:rPr lang="en-US" altLang="zh-CN" sz="1600" b="0" dirty="0">
                <a:sym typeface="Times New Roman" pitchFamily="18" charset="0"/>
              </a:rPr>
              <a:t>1</a:t>
            </a:r>
            <a:r>
              <a:rPr lang="zh-CN" altLang="en-US" sz="1600" b="0" dirty="0">
                <a:sym typeface="Times New Roman" pitchFamily="18" charset="0"/>
              </a:rPr>
              <a:t>） 由一般平均数组成的平均数时间数列计算平均发展水</a:t>
            </a:r>
            <a:r>
              <a:rPr lang="zh-CN" altLang="en-US" sz="1600" b="0" dirty="0" smtClean="0">
                <a:sym typeface="Times New Roman" pitchFamily="18" charset="0"/>
              </a:rPr>
              <a:t>平。</a:t>
            </a:r>
            <a:endParaRPr lang="zh-CN" altLang="en-US" sz="1600" b="0" dirty="0">
              <a:sym typeface="Times New Roman" pitchFamily="18" charset="0"/>
            </a:endParaRPr>
          </a:p>
        </p:txBody>
      </p:sp>
      <p:sp>
        <p:nvSpPr>
          <p:cNvPr id="2067" name="Line 9"/>
          <p:cNvSpPr>
            <a:spLocks noChangeShapeType="1"/>
          </p:cNvSpPr>
          <p:nvPr/>
        </p:nvSpPr>
        <p:spPr bwMode="auto">
          <a:xfrm>
            <a:off x="190500" y="2198688"/>
            <a:ext cx="5473700" cy="0"/>
          </a:xfrm>
          <a:prstGeom prst="line">
            <a:avLst/>
          </a:prstGeom>
          <a:noFill/>
          <a:ln w="6350" cap="sq">
            <a:solidFill>
              <a:srgbClr val="000000"/>
            </a:solidFill>
            <a:round/>
            <a:headEnd/>
            <a:tailEnd/>
          </a:ln>
        </p:spPr>
        <p:txBody>
          <a:bodyPr/>
          <a:lstStyle/>
          <a:p>
            <a:endParaRPr lang="zh-CN" altLang="en-US"/>
          </a:p>
        </p:txBody>
      </p:sp>
      <p:sp>
        <p:nvSpPr>
          <p:cNvPr id="2068" name="Line 10"/>
          <p:cNvSpPr>
            <a:spLocks noChangeShapeType="1"/>
          </p:cNvSpPr>
          <p:nvPr/>
        </p:nvSpPr>
        <p:spPr bwMode="auto">
          <a:xfrm>
            <a:off x="5664200" y="2198688"/>
            <a:ext cx="3168650" cy="0"/>
          </a:xfrm>
          <a:prstGeom prst="line">
            <a:avLst/>
          </a:prstGeom>
          <a:noFill/>
          <a:ln w="6350" cap="sq">
            <a:solidFill>
              <a:srgbClr val="000000"/>
            </a:solidFill>
            <a:round/>
            <a:headEnd/>
            <a:tailEnd/>
          </a:ln>
        </p:spPr>
        <p:txBody>
          <a:bodyPr/>
          <a:lstStyle/>
          <a:p>
            <a:endParaRPr lang="zh-CN" altLang="en-US"/>
          </a:p>
        </p:txBody>
      </p:sp>
      <p:sp>
        <p:nvSpPr>
          <p:cNvPr id="2069" name="Line 11"/>
          <p:cNvSpPr>
            <a:spLocks noChangeShapeType="1"/>
          </p:cNvSpPr>
          <p:nvPr/>
        </p:nvSpPr>
        <p:spPr bwMode="auto">
          <a:xfrm>
            <a:off x="5651500" y="3068638"/>
            <a:ext cx="3168650" cy="0"/>
          </a:xfrm>
          <a:prstGeom prst="line">
            <a:avLst/>
          </a:prstGeom>
          <a:noFill/>
          <a:ln w="6350" cap="sq">
            <a:solidFill>
              <a:srgbClr val="000000"/>
            </a:solidFill>
            <a:round/>
            <a:headEnd/>
            <a:tailEnd/>
          </a:ln>
        </p:spPr>
        <p:txBody>
          <a:bodyPr/>
          <a:lstStyle/>
          <a:p>
            <a:endParaRPr lang="zh-CN" altLang="en-US"/>
          </a:p>
        </p:txBody>
      </p:sp>
      <p:sp>
        <p:nvSpPr>
          <p:cNvPr id="2070" name="Line 12"/>
          <p:cNvSpPr>
            <a:spLocks noChangeShapeType="1"/>
          </p:cNvSpPr>
          <p:nvPr/>
        </p:nvSpPr>
        <p:spPr bwMode="auto">
          <a:xfrm>
            <a:off x="179388" y="4365625"/>
            <a:ext cx="1862137" cy="0"/>
          </a:xfrm>
          <a:prstGeom prst="line">
            <a:avLst/>
          </a:prstGeom>
          <a:noFill/>
          <a:ln w="6350" cap="sq">
            <a:solidFill>
              <a:srgbClr val="000000"/>
            </a:solidFill>
            <a:round/>
            <a:headEnd/>
            <a:tailEnd/>
          </a:ln>
        </p:spPr>
        <p:txBody>
          <a:bodyPr/>
          <a:lstStyle/>
          <a:p>
            <a:endParaRPr lang="zh-CN" altLang="en-US"/>
          </a:p>
        </p:txBody>
      </p:sp>
      <p:sp>
        <p:nvSpPr>
          <p:cNvPr id="2071" name="Line 13"/>
          <p:cNvSpPr>
            <a:spLocks noChangeShapeType="1"/>
          </p:cNvSpPr>
          <p:nvPr/>
        </p:nvSpPr>
        <p:spPr bwMode="auto">
          <a:xfrm>
            <a:off x="2051050" y="4365625"/>
            <a:ext cx="3756025" cy="0"/>
          </a:xfrm>
          <a:prstGeom prst="line">
            <a:avLst/>
          </a:prstGeom>
          <a:noFill/>
          <a:ln w="6350" cap="sq">
            <a:solidFill>
              <a:srgbClr val="000000"/>
            </a:solidFill>
            <a:round/>
            <a:headEnd/>
            <a:tailEnd/>
          </a:ln>
        </p:spPr>
        <p:txBody>
          <a:bodyPr/>
          <a:lstStyle/>
          <a:p>
            <a:endParaRPr lang="zh-CN" altLang="en-US"/>
          </a:p>
        </p:txBody>
      </p:sp>
      <p:sp>
        <p:nvSpPr>
          <p:cNvPr id="2072" name="Line 14"/>
          <p:cNvSpPr>
            <a:spLocks noChangeShapeType="1"/>
          </p:cNvSpPr>
          <p:nvPr/>
        </p:nvSpPr>
        <p:spPr bwMode="auto">
          <a:xfrm>
            <a:off x="5651500" y="4365625"/>
            <a:ext cx="3168650" cy="0"/>
          </a:xfrm>
          <a:prstGeom prst="line">
            <a:avLst/>
          </a:prstGeom>
          <a:noFill/>
          <a:ln w="6350" cap="sq">
            <a:solidFill>
              <a:srgbClr val="000000"/>
            </a:solidFill>
            <a:round/>
            <a:headEnd/>
            <a:tailEnd/>
          </a:ln>
        </p:spPr>
        <p:txBody>
          <a:bodyPr/>
          <a:lstStyle/>
          <a:p>
            <a:endParaRPr lang="zh-CN" altLang="en-US"/>
          </a:p>
        </p:txBody>
      </p:sp>
      <p:sp>
        <p:nvSpPr>
          <p:cNvPr id="2073" name="Line 15"/>
          <p:cNvSpPr>
            <a:spLocks noChangeShapeType="1"/>
          </p:cNvSpPr>
          <p:nvPr/>
        </p:nvSpPr>
        <p:spPr bwMode="auto">
          <a:xfrm>
            <a:off x="179388" y="5949950"/>
            <a:ext cx="1717675" cy="0"/>
          </a:xfrm>
          <a:prstGeom prst="line">
            <a:avLst/>
          </a:prstGeom>
          <a:noFill/>
          <a:ln w="6350" cap="sq">
            <a:solidFill>
              <a:srgbClr val="000000"/>
            </a:solidFill>
            <a:round/>
            <a:headEnd/>
            <a:tailEnd/>
          </a:ln>
        </p:spPr>
        <p:txBody>
          <a:bodyPr/>
          <a:lstStyle/>
          <a:p>
            <a:endParaRPr lang="zh-CN" altLang="en-US"/>
          </a:p>
        </p:txBody>
      </p:sp>
      <p:sp>
        <p:nvSpPr>
          <p:cNvPr id="2074" name="Line 16"/>
          <p:cNvSpPr>
            <a:spLocks noChangeShapeType="1"/>
          </p:cNvSpPr>
          <p:nvPr/>
        </p:nvSpPr>
        <p:spPr bwMode="auto">
          <a:xfrm>
            <a:off x="1908175" y="5949950"/>
            <a:ext cx="6924675" cy="0"/>
          </a:xfrm>
          <a:prstGeom prst="line">
            <a:avLst/>
          </a:prstGeom>
          <a:noFill/>
          <a:ln w="6350" cap="sq">
            <a:solidFill>
              <a:srgbClr val="000000"/>
            </a:solidFill>
            <a:round/>
            <a:headEnd/>
            <a:tailEnd/>
          </a:ln>
        </p:spPr>
        <p:txBody>
          <a:bodyPr/>
          <a:lstStyle/>
          <a:p>
            <a:endParaRPr lang="zh-CN" altLang="en-US"/>
          </a:p>
        </p:txBody>
      </p:sp>
      <p:sp>
        <p:nvSpPr>
          <p:cNvPr id="2075" name="Line 17"/>
          <p:cNvSpPr>
            <a:spLocks noChangeShapeType="1"/>
          </p:cNvSpPr>
          <p:nvPr/>
        </p:nvSpPr>
        <p:spPr bwMode="auto">
          <a:xfrm>
            <a:off x="190500" y="2198688"/>
            <a:ext cx="0" cy="509587"/>
          </a:xfrm>
          <a:prstGeom prst="line">
            <a:avLst/>
          </a:prstGeom>
          <a:noFill/>
          <a:ln w="6350" cap="sq">
            <a:solidFill>
              <a:srgbClr val="000000"/>
            </a:solidFill>
            <a:round/>
            <a:headEnd/>
            <a:tailEnd/>
          </a:ln>
        </p:spPr>
        <p:txBody>
          <a:bodyPr/>
          <a:lstStyle/>
          <a:p>
            <a:endParaRPr lang="zh-CN" altLang="en-US"/>
          </a:p>
        </p:txBody>
      </p:sp>
      <p:sp>
        <p:nvSpPr>
          <p:cNvPr id="2076" name="Line 18"/>
          <p:cNvSpPr>
            <a:spLocks noChangeShapeType="1"/>
          </p:cNvSpPr>
          <p:nvPr/>
        </p:nvSpPr>
        <p:spPr bwMode="auto">
          <a:xfrm>
            <a:off x="179388" y="2708275"/>
            <a:ext cx="0" cy="804863"/>
          </a:xfrm>
          <a:prstGeom prst="line">
            <a:avLst/>
          </a:prstGeom>
          <a:noFill/>
          <a:ln w="6350" cap="sq">
            <a:solidFill>
              <a:srgbClr val="000000"/>
            </a:solidFill>
            <a:round/>
            <a:headEnd/>
            <a:tailEnd/>
          </a:ln>
        </p:spPr>
        <p:txBody>
          <a:bodyPr/>
          <a:lstStyle/>
          <a:p>
            <a:endParaRPr lang="zh-CN" altLang="en-US"/>
          </a:p>
        </p:txBody>
      </p:sp>
      <p:sp>
        <p:nvSpPr>
          <p:cNvPr id="2077" name="Line 19"/>
          <p:cNvSpPr>
            <a:spLocks noChangeShapeType="1"/>
          </p:cNvSpPr>
          <p:nvPr/>
        </p:nvSpPr>
        <p:spPr bwMode="auto">
          <a:xfrm>
            <a:off x="179388" y="3500438"/>
            <a:ext cx="0" cy="2449512"/>
          </a:xfrm>
          <a:prstGeom prst="line">
            <a:avLst/>
          </a:prstGeom>
          <a:noFill/>
          <a:ln w="6350" cap="sq">
            <a:solidFill>
              <a:srgbClr val="000000"/>
            </a:solidFill>
            <a:round/>
            <a:headEnd/>
            <a:tailEnd/>
          </a:ln>
        </p:spPr>
        <p:txBody>
          <a:bodyPr/>
          <a:lstStyle/>
          <a:p>
            <a:endParaRPr lang="zh-CN" altLang="en-US"/>
          </a:p>
        </p:txBody>
      </p:sp>
      <p:sp>
        <p:nvSpPr>
          <p:cNvPr id="2078" name="Line 20"/>
          <p:cNvSpPr>
            <a:spLocks noChangeShapeType="1"/>
          </p:cNvSpPr>
          <p:nvPr/>
        </p:nvSpPr>
        <p:spPr bwMode="auto">
          <a:xfrm>
            <a:off x="5651500" y="2205038"/>
            <a:ext cx="0" cy="2808287"/>
          </a:xfrm>
          <a:prstGeom prst="line">
            <a:avLst/>
          </a:prstGeom>
          <a:noFill/>
          <a:ln w="6350" cap="sq">
            <a:solidFill>
              <a:srgbClr val="000000"/>
            </a:solidFill>
            <a:round/>
            <a:headEnd/>
            <a:tailEnd/>
          </a:ln>
        </p:spPr>
        <p:txBody>
          <a:bodyPr/>
          <a:lstStyle/>
          <a:p>
            <a:endParaRPr lang="zh-CN" altLang="en-US"/>
          </a:p>
        </p:txBody>
      </p:sp>
      <p:sp>
        <p:nvSpPr>
          <p:cNvPr id="2079" name="Line 21"/>
          <p:cNvSpPr>
            <a:spLocks noChangeShapeType="1"/>
          </p:cNvSpPr>
          <p:nvPr/>
        </p:nvSpPr>
        <p:spPr bwMode="auto">
          <a:xfrm>
            <a:off x="8820150" y="2205038"/>
            <a:ext cx="0" cy="3744912"/>
          </a:xfrm>
          <a:prstGeom prst="line">
            <a:avLst/>
          </a:prstGeom>
          <a:noFill/>
          <a:ln w="6350" cap="sq">
            <a:solidFill>
              <a:srgbClr val="000000"/>
            </a:solidFill>
            <a:round/>
            <a:headEnd/>
            <a:tailEnd/>
          </a:ln>
        </p:spPr>
        <p:txBody>
          <a:bodyPr/>
          <a:lstStyle/>
          <a:p>
            <a:endParaRPr lang="zh-CN" altLang="en-US"/>
          </a:p>
        </p:txBody>
      </p:sp>
      <p:grpSp>
        <p:nvGrpSpPr>
          <p:cNvPr id="2" name="Group 22"/>
          <p:cNvGrpSpPr>
            <a:grpSpLocks/>
          </p:cNvGrpSpPr>
          <p:nvPr/>
        </p:nvGrpSpPr>
        <p:grpSpPr bwMode="auto">
          <a:xfrm>
            <a:off x="250825" y="908050"/>
            <a:ext cx="7993063" cy="1441450"/>
            <a:chOff x="0" y="0"/>
            <a:chExt cx="11113" cy="2039"/>
          </a:xfrm>
        </p:grpSpPr>
        <p:sp>
          <p:nvSpPr>
            <p:cNvPr id="2089" name="Rectangle 23"/>
            <p:cNvSpPr>
              <a:spLocks noChangeArrowheads="1"/>
            </p:cNvSpPr>
            <p:nvPr/>
          </p:nvSpPr>
          <p:spPr bwMode="auto">
            <a:xfrm>
              <a:off x="3401" y="226"/>
              <a:ext cx="7711" cy="1588"/>
            </a:xfrm>
            <a:prstGeom prst="rect">
              <a:avLst/>
            </a:prstGeom>
            <a:solidFill>
              <a:srgbClr val="FFFF99"/>
            </a:solidFill>
            <a:ln w="9525">
              <a:solidFill>
                <a:srgbClr val="CCFFFF"/>
              </a:solidFill>
              <a:miter lim="800000"/>
              <a:headEnd/>
              <a:tailEnd/>
            </a:ln>
          </p:spPr>
          <p:txBody>
            <a:bodyPr anchor="ctr">
              <a:spAutoFit/>
            </a:bodyPr>
            <a:lstStyle/>
            <a:p>
              <a:endParaRPr lang="zh-CN" altLang="en-US"/>
            </a:p>
          </p:txBody>
        </p:sp>
        <p:sp>
          <p:nvSpPr>
            <p:cNvPr id="13336" name="AutoShape 24"/>
            <p:cNvSpPr>
              <a:spLocks noChangeArrowheads="1"/>
            </p:cNvSpPr>
            <p:nvPr/>
          </p:nvSpPr>
          <p:spPr bwMode="auto">
            <a:xfrm>
              <a:off x="0" y="0"/>
              <a:ext cx="5555" cy="2039"/>
            </a:xfrm>
            <a:prstGeom prst="irregularSeal1">
              <a:avLst/>
            </a:prstGeom>
            <a:gradFill rotWithShape="0">
              <a:gsLst>
                <a:gs pos="0">
                  <a:srgbClr val="CCFF33"/>
                </a:gs>
                <a:gs pos="100000">
                  <a:srgbClr val="FF9900"/>
                </a:gs>
              </a:gsLst>
              <a:path path="shape">
                <a:fillToRect l="50000" t="50000" r="50000" b="50000"/>
              </a:path>
            </a:gradFill>
            <a:ln w="9525" cmpd="sng">
              <a:solidFill>
                <a:schemeClr val="tx1"/>
              </a:solidFill>
              <a:miter lim="800000"/>
              <a:headEnd/>
              <a:tailEnd/>
            </a:ln>
            <a:effectLst/>
          </p:spPr>
          <p:txBody>
            <a:bodyPr wrap="none" anchor="ctr"/>
            <a:lstStyle/>
            <a:p>
              <a:pPr algn="ctr" eaLnBrk="0" hangingPunct="0">
                <a:defRPr/>
              </a:pPr>
              <a:r>
                <a:rPr lang="zh-CN" altLang="en-US" b="0">
                  <a:solidFill>
                    <a:srgbClr val="D60093"/>
                  </a:solidFill>
                  <a:effectLst>
                    <a:outerShdw blurRad="38100" dist="38100" dir="2700000" algn="tl">
                      <a:srgbClr val="000000"/>
                    </a:outerShdw>
                  </a:effectLst>
                  <a:latin typeface="Arial" pitchFamily="34" charset="0"/>
                  <a:ea typeface="华文行楷" pitchFamily="2" charset="-122"/>
                </a:rPr>
                <a:t>计算平均发展水平的方法</a:t>
              </a:r>
            </a:p>
          </p:txBody>
        </p:sp>
        <p:sp>
          <p:nvSpPr>
            <p:cNvPr id="2091" name="Text Box 25"/>
            <p:cNvSpPr txBox="1">
              <a:spLocks noChangeArrowheads="1"/>
            </p:cNvSpPr>
            <p:nvPr/>
          </p:nvSpPr>
          <p:spPr bwMode="auto">
            <a:xfrm>
              <a:off x="5332" y="225"/>
              <a:ext cx="5781" cy="1684"/>
            </a:xfrm>
            <a:prstGeom prst="rect">
              <a:avLst/>
            </a:prstGeom>
            <a:noFill/>
            <a:ln w="9525">
              <a:noFill/>
              <a:miter lim="800000"/>
              <a:headEnd/>
              <a:tailEnd/>
            </a:ln>
          </p:spPr>
          <p:txBody>
            <a:bodyPr>
              <a:spAutoFit/>
            </a:bodyPr>
            <a:lstStyle/>
            <a:p>
              <a:r>
                <a:rPr lang="zh-CN" sz="1800">
                  <a:sym typeface="Times New Roman" pitchFamily="18" charset="0"/>
                </a:rPr>
                <a:t>由于时间数列可分为绝对数时间数列、相对数时间数列和平均数时间数列，因此平均发展水平的计算也分为三种情况。</a:t>
              </a:r>
            </a:p>
          </p:txBody>
        </p:sp>
      </p:grpSp>
      <p:sp>
        <p:nvSpPr>
          <p:cNvPr id="13338" name="Rectangle 26"/>
          <p:cNvSpPr>
            <a:spLocks noChangeArrowheads="1"/>
          </p:cNvSpPr>
          <p:nvPr/>
        </p:nvSpPr>
        <p:spPr bwMode="auto">
          <a:xfrm>
            <a:off x="2771775" y="2205038"/>
            <a:ext cx="2868613" cy="863600"/>
          </a:xfrm>
          <a:prstGeom prst="rect">
            <a:avLst/>
          </a:prstGeom>
          <a:solidFill>
            <a:srgbClr val="CCFF66"/>
          </a:solidFill>
          <a:ln w="9525">
            <a:noFill/>
            <a:miter lim="800000"/>
            <a:headEnd/>
            <a:tailEnd/>
          </a:ln>
        </p:spPr>
        <p:txBody>
          <a:bodyPr anchor="ctr"/>
          <a:lstStyle/>
          <a:p>
            <a:pPr algn="ctr" eaLnBrk="0" hangingPunct="0">
              <a:lnSpc>
                <a:spcPct val="130000"/>
              </a:lnSpc>
              <a:spcBef>
                <a:spcPct val="20000"/>
              </a:spcBef>
              <a:buClr>
                <a:schemeClr val="hlink"/>
              </a:buClr>
              <a:buFont typeface="Wingdings" pitchFamily="2" charset="2"/>
              <a:buNone/>
              <a:defRPr/>
            </a:pPr>
            <a:r>
              <a:rPr lang="zh-CN" sz="1800">
                <a:effectLst>
                  <a:outerShdw blurRad="38100" dist="38100" dir="2700000" algn="tl">
                    <a:srgbClr val="FFFFFF"/>
                  </a:outerShdw>
                </a:effectLst>
                <a:sym typeface="Times New Roman" pitchFamily="18" charset="0"/>
              </a:rPr>
              <a:t>（二） 由相对数时间数列计算平均发展水平</a:t>
            </a:r>
          </a:p>
        </p:txBody>
      </p:sp>
      <p:sp>
        <p:nvSpPr>
          <p:cNvPr id="2082" name="Line 27"/>
          <p:cNvSpPr>
            <a:spLocks noChangeShapeType="1"/>
          </p:cNvSpPr>
          <p:nvPr/>
        </p:nvSpPr>
        <p:spPr bwMode="auto">
          <a:xfrm>
            <a:off x="2843213" y="2205038"/>
            <a:ext cx="0" cy="2808287"/>
          </a:xfrm>
          <a:prstGeom prst="line">
            <a:avLst/>
          </a:prstGeom>
          <a:noFill/>
          <a:ln w="6350" cap="sq">
            <a:solidFill>
              <a:srgbClr val="000000"/>
            </a:solidFill>
            <a:round/>
            <a:headEnd/>
            <a:tailEnd/>
          </a:ln>
        </p:spPr>
        <p:txBody>
          <a:bodyPr/>
          <a:lstStyle/>
          <a:p>
            <a:endParaRPr lang="zh-CN" altLang="en-US"/>
          </a:p>
        </p:txBody>
      </p:sp>
      <p:sp>
        <p:nvSpPr>
          <p:cNvPr id="2083" name="Line 28"/>
          <p:cNvSpPr>
            <a:spLocks noChangeShapeType="1"/>
          </p:cNvSpPr>
          <p:nvPr/>
        </p:nvSpPr>
        <p:spPr bwMode="auto">
          <a:xfrm>
            <a:off x="179388" y="3068638"/>
            <a:ext cx="5473700" cy="0"/>
          </a:xfrm>
          <a:prstGeom prst="line">
            <a:avLst/>
          </a:prstGeom>
          <a:noFill/>
          <a:ln w="6350" cap="sq">
            <a:solidFill>
              <a:srgbClr val="000000"/>
            </a:solidFill>
            <a:round/>
            <a:headEnd/>
            <a:tailEnd/>
          </a:ln>
        </p:spPr>
        <p:txBody>
          <a:bodyPr/>
          <a:lstStyle/>
          <a:p>
            <a:endParaRPr lang="zh-CN" altLang="en-US"/>
          </a:p>
        </p:txBody>
      </p:sp>
      <p:graphicFrame>
        <p:nvGraphicFramePr>
          <p:cNvPr id="2050" name="Object 2"/>
          <p:cNvGraphicFramePr>
            <a:graphicFrameLocks noChangeAspect="1"/>
          </p:cNvGraphicFramePr>
          <p:nvPr/>
        </p:nvGraphicFramePr>
        <p:xfrm>
          <a:off x="250825" y="4365625"/>
          <a:ext cx="2592388" cy="468313"/>
        </p:xfrm>
        <a:graphic>
          <a:graphicData uri="http://schemas.openxmlformats.org/presentationml/2006/ole">
            <mc:AlternateContent xmlns:mc="http://schemas.openxmlformats.org/markup-compatibility/2006">
              <mc:Choice xmlns:v="urn:schemas-microsoft-com:vml" Requires="v">
                <p:oleObj spid="_x0000_s2072" r:id="rId3" imgW="2386881" imgH="431930" progId="Equation.3">
                  <p:embed/>
                </p:oleObj>
              </mc:Choice>
              <mc:Fallback>
                <p:oleObj r:id="rId3" imgW="2386881" imgH="43193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365625"/>
                        <a:ext cx="2592388" cy="468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342" name="Rectangle 30" descr="金融10"/>
          <p:cNvSpPr>
            <a:spLocks noChangeArrowheads="1"/>
          </p:cNvSpPr>
          <p:nvPr/>
        </p:nvSpPr>
        <p:spPr bwMode="auto">
          <a:xfrm>
            <a:off x="250825" y="3141663"/>
            <a:ext cx="2449513" cy="1069975"/>
          </a:xfrm>
          <a:prstGeom prst="rect">
            <a:avLst/>
          </a:prstGeom>
          <a:noFill/>
          <a:ln w="9525">
            <a:noFill/>
            <a:miter lim="800000"/>
            <a:headEnd/>
            <a:tailEnd/>
          </a:ln>
          <a:effectLst/>
        </p:spPr>
        <p:txBody>
          <a:bodyPr>
            <a:spAutoFit/>
          </a:bodyPr>
          <a:lstStyle/>
          <a:p>
            <a:pPr>
              <a:defRPr/>
            </a:pPr>
            <a:r>
              <a:rPr lang="zh-CN" altLang="en-US" sz="1600" dirty="0">
                <a:effectLst>
                  <a:outerShdw blurRad="38100" dist="38100" dir="2700000" algn="tl">
                    <a:srgbClr val="C0C0C0"/>
                  </a:outerShdw>
                </a:effectLst>
              </a:rPr>
              <a:t>    </a:t>
            </a:r>
            <a:r>
              <a:rPr lang="zh-CN" altLang="en-US" sz="1600" b="0" dirty="0"/>
              <a:t>表示平均发展水平；    表示各时期（点）发展水平；  表示时期（点）指标项数。</a:t>
            </a:r>
          </a:p>
        </p:txBody>
      </p:sp>
      <p:graphicFrame>
        <p:nvGraphicFramePr>
          <p:cNvPr id="2051" name="Object 3"/>
          <p:cNvGraphicFramePr>
            <a:graphicFrameLocks noChangeAspect="1"/>
          </p:cNvGraphicFramePr>
          <p:nvPr/>
        </p:nvGraphicFramePr>
        <p:xfrm>
          <a:off x="395288" y="3213100"/>
          <a:ext cx="182562" cy="215900"/>
        </p:xfrm>
        <a:graphic>
          <a:graphicData uri="http://schemas.openxmlformats.org/presentationml/2006/ole">
            <mc:AlternateContent xmlns:mc="http://schemas.openxmlformats.org/markup-compatibility/2006">
              <mc:Choice xmlns:v="urn:schemas-microsoft-com:vml" Requires="v">
                <p:oleObj spid="_x0000_s2073" r:id="rId5" imgW="139835" imgH="165202" progId="Equation.3">
                  <p:embed/>
                </p:oleObj>
              </mc:Choice>
              <mc:Fallback>
                <p:oleObj r:id="rId5" imgW="139835" imgH="165202"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8" y="3213100"/>
                        <a:ext cx="182562"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2" name="Object 4"/>
          <p:cNvGraphicFramePr>
            <a:graphicFrameLocks noChangeAspect="1"/>
          </p:cNvGraphicFramePr>
          <p:nvPr/>
        </p:nvGraphicFramePr>
        <p:xfrm>
          <a:off x="2268538" y="3141663"/>
          <a:ext cx="239712" cy="360362"/>
        </p:xfrm>
        <a:graphic>
          <a:graphicData uri="http://schemas.openxmlformats.org/presentationml/2006/ole">
            <mc:AlternateContent xmlns:mc="http://schemas.openxmlformats.org/markup-compatibility/2006">
              <mc:Choice xmlns:v="urn:schemas-microsoft-com:vml" Requires="v">
                <p:oleObj spid="_x0000_s2074" r:id="rId7" imgW="152585" imgH="228719" progId="Equation.3">
                  <p:embed/>
                </p:oleObj>
              </mc:Choice>
              <mc:Fallback>
                <p:oleObj r:id="rId7" imgW="152585" imgH="228719"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68538" y="3141663"/>
                        <a:ext cx="239712" cy="36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3" name="Object 5"/>
          <p:cNvGraphicFramePr>
            <a:graphicFrameLocks noChangeAspect="1"/>
          </p:cNvGraphicFramePr>
          <p:nvPr/>
        </p:nvGraphicFramePr>
        <p:xfrm>
          <a:off x="684213" y="3716338"/>
          <a:ext cx="196850" cy="215900"/>
        </p:xfrm>
        <a:graphic>
          <a:graphicData uri="http://schemas.openxmlformats.org/presentationml/2006/ole">
            <mc:AlternateContent xmlns:mc="http://schemas.openxmlformats.org/markup-compatibility/2006">
              <mc:Choice xmlns:v="urn:schemas-microsoft-com:vml" Requires="v">
                <p:oleObj spid="_x0000_s2075" r:id="rId9" imgW="127042" imgH="139714" progId="Equation.DSMT4">
                  <p:embed/>
                </p:oleObj>
              </mc:Choice>
              <mc:Fallback>
                <p:oleObj r:id="rId9" imgW="127042" imgH="139714"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3716338"/>
                        <a:ext cx="19685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
          <p:cNvGraphicFramePr>
            <a:graphicFrameLocks noChangeAspect="1"/>
          </p:cNvGraphicFramePr>
          <p:nvPr/>
        </p:nvGraphicFramePr>
        <p:xfrm>
          <a:off x="2927350" y="3213100"/>
          <a:ext cx="200025" cy="236538"/>
        </p:xfrm>
        <a:graphic>
          <a:graphicData uri="http://schemas.openxmlformats.org/presentationml/2006/ole">
            <mc:AlternateContent xmlns:mc="http://schemas.openxmlformats.org/markup-compatibility/2006">
              <mc:Choice xmlns:v="urn:schemas-microsoft-com:vml" Requires="v">
                <p:oleObj spid="_x0000_s2076" r:id="rId11" imgW="139835" imgH="165202" progId="Equation.DSMT4">
                  <p:embed/>
                </p:oleObj>
              </mc:Choice>
              <mc:Fallback>
                <p:oleObj r:id="rId11" imgW="139835" imgH="165202" progId="Equation.DSMT4">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27350" y="3213100"/>
                        <a:ext cx="200025" cy="236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5" name="Object 7"/>
          <p:cNvGraphicFramePr>
            <a:graphicFrameLocks noChangeAspect="1"/>
          </p:cNvGraphicFramePr>
          <p:nvPr/>
        </p:nvGraphicFramePr>
        <p:xfrm>
          <a:off x="3851275" y="3429000"/>
          <a:ext cx="244475" cy="288925"/>
        </p:xfrm>
        <a:graphic>
          <a:graphicData uri="http://schemas.openxmlformats.org/presentationml/2006/ole">
            <mc:AlternateContent xmlns:mc="http://schemas.openxmlformats.org/markup-compatibility/2006">
              <mc:Choice xmlns:v="urn:schemas-microsoft-com:vml" Requires="v">
                <p:oleObj spid="_x0000_s2077" r:id="rId13" imgW="139835" imgH="165202" progId="Equation.3">
                  <p:embed/>
                </p:oleObj>
              </mc:Choice>
              <mc:Fallback>
                <p:oleObj r:id="rId13" imgW="139835" imgH="165202" progId="Equation.3">
                  <p:embed/>
                  <p:pic>
                    <p:nvPicPr>
                      <p:cNvPr id="0"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51275" y="3429000"/>
                        <a:ext cx="244475" cy="28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6" name="Object 8"/>
          <p:cNvGraphicFramePr>
            <a:graphicFrameLocks noChangeAspect="1"/>
          </p:cNvGraphicFramePr>
          <p:nvPr/>
        </p:nvGraphicFramePr>
        <p:xfrm>
          <a:off x="4067175" y="3789363"/>
          <a:ext cx="198438" cy="288925"/>
        </p:xfrm>
        <a:graphic>
          <a:graphicData uri="http://schemas.openxmlformats.org/presentationml/2006/ole">
            <mc:AlternateContent xmlns:mc="http://schemas.openxmlformats.org/markup-compatibility/2006">
              <mc:Choice xmlns:v="urn:schemas-microsoft-com:vml" Requires="v">
                <p:oleObj spid="_x0000_s2078" r:id="rId15" imgW="139896" imgH="203341" progId="Equation.DSMT4">
                  <p:embed/>
                </p:oleObj>
              </mc:Choice>
              <mc:Fallback>
                <p:oleObj r:id="rId15" imgW="139896" imgH="203341" progId="Equation.DSMT4">
                  <p:embed/>
                  <p:pic>
                    <p:nvPicPr>
                      <p:cNvPr id="0" name="Object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067175" y="3789363"/>
                        <a:ext cx="198438" cy="28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7" name="Object 9"/>
          <p:cNvGraphicFramePr>
            <a:graphicFrameLocks noChangeAspect="1"/>
          </p:cNvGraphicFramePr>
          <p:nvPr/>
        </p:nvGraphicFramePr>
        <p:xfrm>
          <a:off x="3635375" y="4365625"/>
          <a:ext cx="576263" cy="576263"/>
        </p:xfrm>
        <a:graphic>
          <a:graphicData uri="http://schemas.openxmlformats.org/presentationml/2006/ole">
            <mc:AlternateContent xmlns:mc="http://schemas.openxmlformats.org/markup-compatibility/2006">
              <mc:Choice xmlns:v="urn:schemas-microsoft-com:vml" Requires="v">
                <p:oleObj spid="_x0000_s2079" r:id="rId17" imgW="393846" imgH="393846" progId="Equation.3">
                  <p:embed/>
                </p:oleObj>
              </mc:Choice>
              <mc:Fallback>
                <p:oleObj r:id="rId17" imgW="393846" imgH="393846" progId="Equation.3">
                  <p:embed/>
                  <p:pic>
                    <p:nvPicPr>
                      <p:cNvPr id="0" name="Object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35375" y="4365625"/>
                        <a:ext cx="576263" cy="576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8" name="Object 10"/>
          <p:cNvGraphicFramePr>
            <a:graphicFrameLocks noChangeAspect="1"/>
          </p:cNvGraphicFramePr>
          <p:nvPr/>
        </p:nvGraphicFramePr>
        <p:xfrm>
          <a:off x="6659563" y="3789363"/>
          <a:ext cx="719137" cy="576262"/>
        </p:xfrm>
        <a:graphic>
          <a:graphicData uri="http://schemas.openxmlformats.org/presentationml/2006/ole">
            <mc:AlternateContent xmlns:mc="http://schemas.openxmlformats.org/markup-compatibility/2006">
              <mc:Choice xmlns:v="urn:schemas-microsoft-com:vml" Requires="v">
                <p:oleObj spid="_x0000_s2080" r:id="rId19" imgW="393846" imgH="393846" progId="Equation.3">
                  <p:embed/>
                </p:oleObj>
              </mc:Choice>
              <mc:Fallback>
                <p:oleObj r:id="rId19" imgW="393846" imgH="393846" progId="Equation.3">
                  <p:embed/>
                  <p:pic>
                    <p:nvPicPr>
                      <p:cNvPr id="0" name="Object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59563" y="3789363"/>
                        <a:ext cx="719137" cy="576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5" name="Rectangle 39" descr="金融10"/>
          <p:cNvSpPr>
            <a:spLocks noChangeArrowheads="1"/>
          </p:cNvSpPr>
          <p:nvPr/>
        </p:nvSpPr>
        <p:spPr bwMode="auto">
          <a:xfrm>
            <a:off x="5724525" y="4437063"/>
            <a:ext cx="3167063" cy="1006475"/>
          </a:xfrm>
          <a:prstGeom prst="rect">
            <a:avLst/>
          </a:prstGeom>
          <a:noFill/>
          <a:ln w="9525">
            <a:noFill/>
            <a:miter lim="800000"/>
            <a:headEnd/>
            <a:tailEnd/>
          </a:ln>
        </p:spPr>
        <p:txBody>
          <a:bodyPr>
            <a:spAutoFit/>
          </a:bodyPr>
          <a:lstStyle/>
          <a:p>
            <a:r>
              <a:rPr lang="zh-CN" altLang="en-US" sz="1600" b="0"/>
              <a:t>（</a:t>
            </a:r>
            <a:r>
              <a:rPr lang="en-US" altLang="zh-CN" sz="1600" b="0"/>
              <a:t>2</a:t>
            </a:r>
            <a:r>
              <a:rPr lang="zh-CN" altLang="en-US" sz="1600" b="0"/>
              <a:t>）由序时平均数组成的平均数时间数列计算平均发展水平。</a:t>
            </a:r>
          </a:p>
          <a:p>
            <a:r>
              <a:rPr lang="zh-CN" altLang="en-US" sz="1400" b="0"/>
              <a:t>① 若时间数列中各个时期间隔相等</a:t>
            </a:r>
          </a:p>
          <a:p>
            <a:endParaRPr lang="zh-CN" altLang="en-US" sz="1400" b="0"/>
          </a:p>
        </p:txBody>
      </p:sp>
      <p:graphicFrame>
        <p:nvGraphicFramePr>
          <p:cNvPr id="2059" name="Object 11"/>
          <p:cNvGraphicFramePr>
            <a:graphicFrameLocks noChangeAspect="1"/>
          </p:cNvGraphicFramePr>
          <p:nvPr/>
        </p:nvGraphicFramePr>
        <p:xfrm>
          <a:off x="6227763" y="5229225"/>
          <a:ext cx="1066800" cy="631825"/>
        </p:xfrm>
        <a:graphic>
          <a:graphicData uri="http://schemas.openxmlformats.org/presentationml/2006/ole">
            <mc:AlternateContent xmlns:mc="http://schemas.openxmlformats.org/markup-compatibility/2006">
              <mc:Choice xmlns:v="urn:schemas-microsoft-com:vml" Requires="v">
                <p:oleObj spid="_x0000_s2081" r:id="rId21" imgW="584264" imgH="431930" progId="Equation.3">
                  <p:embed/>
                </p:oleObj>
              </mc:Choice>
              <mc:Fallback>
                <p:oleObj r:id="rId21" imgW="584264" imgH="431930" progId="Equation.3">
                  <p:embed/>
                  <p:pic>
                    <p:nvPicPr>
                      <p:cNvPr id="0" name="Object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227763" y="5229225"/>
                        <a:ext cx="1066800"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6" name="Line 41"/>
          <p:cNvSpPr>
            <a:spLocks noChangeShapeType="1"/>
          </p:cNvSpPr>
          <p:nvPr/>
        </p:nvSpPr>
        <p:spPr bwMode="auto">
          <a:xfrm>
            <a:off x="179388" y="5013325"/>
            <a:ext cx="5472112" cy="0"/>
          </a:xfrm>
          <a:prstGeom prst="line">
            <a:avLst/>
          </a:prstGeom>
          <a:noFill/>
          <a:ln w="6350" cap="sq">
            <a:solidFill>
              <a:srgbClr val="000000"/>
            </a:solidFill>
            <a:round/>
            <a:headEnd/>
            <a:tailEnd/>
          </a:ln>
        </p:spPr>
        <p:txBody>
          <a:bodyPr/>
          <a:lstStyle/>
          <a:p>
            <a:endParaRPr lang="zh-CN" altLang="en-US"/>
          </a:p>
        </p:txBody>
      </p:sp>
      <p:sp>
        <p:nvSpPr>
          <p:cNvPr id="2087" name="Text Box 42" descr="金融10"/>
          <p:cNvSpPr txBox="1">
            <a:spLocks noChangeArrowheads="1"/>
          </p:cNvSpPr>
          <p:nvPr/>
        </p:nvSpPr>
        <p:spPr bwMode="auto">
          <a:xfrm>
            <a:off x="179388" y="5013325"/>
            <a:ext cx="5616575" cy="549275"/>
          </a:xfrm>
          <a:prstGeom prst="rect">
            <a:avLst/>
          </a:prstGeom>
          <a:noFill/>
          <a:ln w="9525">
            <a:noFill/>
            <a:miter lim="800000"/>
            <a:headEnd/>
            <a:tailEnd/>
          </a:ln>
        </p:spPr>
        <p:txBody>
          <a:bodyPr>
            <a:spAutoFit/>
          </a:bodyPr>
          <a:lstStyle/>
          <a:p>
            <a:pPr>
              <a:spcBef>
                <a:spcPct val="50000"/>
              </a:spcBef>
            </a:pPr>
            <a:r>
              <a:rPr lang="zh-CN" altLang="en-US" sz="1600" b="0"/>
              <a:t>② </a:t>
            </a:r>
            <a:r>
              <a:rPr lang="zh-CN" altLang="en-US" sz="1400" b="0"/>
              <a:t>若时间数列中各个时期间隔不等，则以间隔长度为权数，采用加权算术平均法计算其平均发展水平：</a:t>
            </a:r>
          </a:p>
        </p:txBody>
      </p:sp>
      <p:graphicFrame>
        <p:nvGraphicFramePr>
          <p:cNvPr id="2060" name="Object 12"/>
          <p:cNvGraphicFramePr>
            <a:graphicFrameLocks noChangeAspect="1"/>
          </p:cNvGraphicFramePr>
          <p:nvPr/>
        </p:nvGraphicFramePr>
        <p:xfrm>
          <a:off x="3059113" y="5300663"/>
          <a:ext cx="1206500" cy="704850"/>
        </p:xfrm>
        <a:graphic>
          <a:graphicData uri="http://schemas.openxmlformats.org/presentationml/2006/ole">
            <mc:AlternateContent xmlns:mc="http://schemas.openxmlformats.org/markup-compatibility/2006">
              <mc:Choice xmlns:v="urn:schemas-microsoft-com:vml" Requires="v">
                <p:oleObj spid="_x0000_s2082" r:id="rId23" imgW="660430" imgH="482708" progId="Equation.3">
                  <p:embed/>
                </p:oleObj>
              </mc:Choice>
              <mc:Fallback>
                <p:oleObj r:id="rId23" imgW="660430" imgH="482708" progId="Equation.3">
                  <p:embed/>
                  <p:pic>
                    <p:nvPicPr>
                      <p:cNvPr id="0" name="Object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059113" y="5300663"/>
                        <a:ext cx="1206500" cy="704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8"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动态数列的水平指标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三、增长量</a:t>
            </a:r>
          </a:p>
        </p:txBody>
      </p:sp>
      <p:grpSp>
        <p:nvGrpSpPr>
          <p:cNvPr id="2" name="Group 4"/>
          <p:cNvGrpSpPr>
            <a:grpSpLocks/>
          </p:cNvGrpSpPr>
          <p:nvPr/>
        </p:nvGrpSpPr>
        <p:grpSpPr bwMode="auto">
          <a:xfrm>
            <a:off x="971550" y="2349500"/>
            <a:ext cx="7343775" cy="2378075"/>
            <a:chOff x="0" y="0"/>
            <a:chExt cx="11565" cy="3400"/>
          </a:xfrm>
        </p:grpSpPr>
        <p:sp>
          <p:nvSpPr>
            <p:cNvPr id="28677" name="AutoShape 10"/>
            <p:cNvSpPr>
              <a:spLocks noChangeArrowheads="1"/>
            </p:cNvSpPr>
            <p:nvPr/>
          </p:nvSpPr>
          <p:spPr bwMode="auto">
            <a:xfrm>
              <a:off x="328" y="387"/>
              <a:ext cx="10872" cy="2560"/>
            </a:xfrm>
            <a:prstGeom prst="roundRect">
              <a:avLst>
                <a:gd name="adj" fmla="val 10889"/>
              </a:avLst>
            </a:prstGeom>
            <a:gradFill rotWithShape="1">
              <a:gsLst>
                <a:gs pos="0">
                  <a:srgbClr val="D3ADF9"/>
                </a:gs>
                <a:gs pos="100000">
                  <a:srgbClr val="FFFF99"/>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78" name="AutoShape 8"/>
            <p:cNvSpPr>
              <a:spLocks noChangeArrowheads="1"/>
            </p:cNvSpPr>
            <p:nvPr/>
          </p:nvSpPr>
          <p:spPr bwMode="auto">
            <a:xfrm>
              <a:off x="328" y="1357"/>
              <a:ext cx="792" cy="818"/>
            </a:xfrm>
            <a:prstGeom prst="rightArrow">
              <a:avLst>
                <a:gd name="adj1" fmla="val 50000"/>
                <a:gd name="adj2" fmla="val 41667"/>
              </a:avLst>
            </a:prstGeom>
            <a:solidFill>
              <a:schemeClr val="bg1"/>
            </a:soli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79" name="Text Box 17"/>
            <p:cNvSpPr txBox="1">
              <a:spLocks noChangeArrowheads="1"/>
            </p:cNvSpPr>
            <p:nvPr/>
          </p:nvSpPr>
          <p:spPr bwMode="auto">
            <a:xfrm>
              <a:off x="948" y="790"/>
              <a:ext cx="10102" cy="1875"/>
            </a:xfrm>
            <a:prstGeom prst="rect">
              <a:avLst/>
            </a:prstGeom>
            <a:noFill/>
            <a:ln w="9525">
              <a:noFill/>
              <a:miter lim="800000"/>
              <a:headEnd/>
              <a:tailEnd/>
            </a:ln>
          </p:spPr>
          <p:txBody>
            <a:bodyPr>
              <a:spAutoFit/>
            </a:bodyPr>
            <a:lstStyle/>
            <a:p>
              <a:r>
                <a:rPr lang="zh-CN" altLang="en-US" b="0"/>
                <a:t>        增长量又称增减量，是指报告期发展水平与基期发展水平的差额，用以说明社会经济现象在一定时期内增减变化的绝对数量。其基本计算公式如下：</a:t>
              </a:r>
            </a:p>
            <a:p>
              <a:pPr algn="ctr"/>
              <a:r>
                <a:rPr lang="zh-CN" altLang="en-US" b="0"/>
                <a:t>增长量＝报告期发展水平－基期发展水平</a:t>
              </a:r>
            </a:p>
          </p:txBody>
        </p:sp>
        <p:sp>
          <p:nvSpPr>
            <p:cNvPr id="28680" name="AutoShape 5"/>
            <p:cNvSpPr>
              <a:spLocks noChangeArrowheads="1"/>
            </p:cNvSpPr>
            <p:nvPr/>
          </p:nvSpPr>
          <p:spPr bwMode="auto">
            <a:xfrm>
              <a:off x="0" y="0"/>
              <a:ext cx="11565" cy="3400"/>
            </a:xfrm>
            <a:prstGeom prst="roundRect">
              <a:avLst>
                <a:gd name="adj" fmla="val 3481"/>
              </a:avLst>
            </a:prstGeom>
            <a:noFill/>
            <a:ln w="19050" cap="rnd">
              <a:solidFill>
                <a:schemeClr val="folHlink"/>
              </a:solidFill>
              <a:prstDash val="sysDot"/>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8676"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动态数列的水平指标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三、增长量</a:t>
            </a:r>
          </a:p>
        </p:txBody>
      </p:sp>
      <p:grpSp>
        <p:nvGrpSpPr>
          <p:cNvPr id="2" name="Group 4"/>
          <p:cNvGrpSpPr>
            <a:grpSpLocks/>
          </p:cNvGrpSpPr>
          <p:nvPr/>
        </p:nvGrpSpPr>
        <p:grpSpPr bwMode="auto">
          <a:xfrm>
            <a:off x="0" y="1268413"/>
            <a:ext cx="8532813" cy="4584700"/>
            <a:chOff x="0" y="0"/>
            <a:chExt cx="11468" cy="5340"/>
          </a:xfrm>
        </p:grpSpPr>
        <p:grpSp>
          <p:nvGrpSpPr>
            <p:cNvPr id="3079" name="Group 5"/>
            <p:cNvGrpSpPr>
              <a:grpSpLocks/>
            </p:cNvGrpSpPr>
            <p:nvPr/>
          </p:nvGrpSpPr>
          <p:grpSpPr bwMode="auto">
            <a:xfrm>
              <a:off x="674" y="3100"/>
              <a:ext cx="10132" cy="2240"/>
              <a:chOff x="0" y="0"/>
              <a:chExt cx="3789" cy="1410"/>
            </a:xfrm>
          </p:grpSpPr>
          <p:sp>
            <p:nvSpPr>
              <p:cNvPr id="3084" name="Line 6"/>
              <p:cNvSpPr>
                <a:spLocks noChangeShapeType="1"/>
              </p:cNvSpPr>
              <p:nvPr/>
            </p:nvSpPr>
            <p:spPr bwMode="auto">
              <a:xfrm>
                <a:off x="1452" y="1304"/>
                <a:ext cx="1088" cy="0"/>
              </a:xfrm>
              <a:prstGeom prst="line">
                <a:avLst/>
              </a:prstGeom>
              <a:noFill/>
              <a:ln w="9525">
                <a:solidFill>
                  <a:schemeClr val="hlink"/>
                </a:solidFill>
                <a:round/>
                <a:headEnd/>
                <a:tailEnd/>
              </a:ln>
            </p:spPr>
            <p:txBody>
              <a:bodyPr wrap="none" anchor="ctr"/>
              <a:lstStyle/>
              <a:p>
                <a:endParaRPr lang="zh-CN" altLang="en-US"/>
              </a:p>
            </p:txBody>
          </p:sp>
          <p:sp>
            <p:nvSpPr>
              <p:cNvPr id="15367" name="AutoShape 7"/>
              <p:cNvSpPr>
                <a:spLocks noChangeArrowheads="1"/>
              </p:cNvSpPr>
              <p:nvPr/>
            </p:nvSpPr>
            <p:spPr bwMode="auto">
              <a:xfrm rot="20460000">
                <a:off x="1937" y="674"/>
                <a:ext cx="1352" cy="73"/>
              </a:xfrm>
              <a:prstGeom prst="roundRect">
                <a:avLst>
                  <a:gd name="adj" fmla="val 40903"/>
                </a:avLst>
              </a:prstGeom>
              <a:gradFill rotWithShape="1">
                <a:gsLst>
                  <a:gs pos="0">
                    <a:srgbClr val="0000FF"/>
                  </a:gs>
                  <a:gs pos="50000">
                    <a:schemeClr val="accent1"/>
                  </a:gs>
                  <a:gs pos="100000">
                    <a:srgbClr val="0000FF"/>
                  </a:gs>
                </a:gsLst>
                <a:lin ang="2700000" scaled="1"/>
              </a:gradFill>
              <a:ln w="9525" cmpd="sng">
                <a:solidFill>
                  <a:schemeClr val="hlink"/>
                </a:solidFill>
                <a:round/>
                <a:headEnd/>
                <a:tailEnd/>
              </a:ln>
              <a:effectLst/>
            </p:spPr>
            <p:txBody>
              <a:bodyPr wrap="none" anchor="ctr"/>
              <a:lstStyle/>
              <a:p>
                <a:pPr>
                  <a:defRPr/>
                </a:pPr>
                <a:endParaRPr lang="zh-CN" altLang="en-US"/>
              </a:p>
            </p:txBody>
          </p:sp>
          <p:sp>
            <p:nvSpPr>
              <p:cNvPr id="15368" name="AutoShape 8"/>
              <p:cNvSpPr>
                <a:spLocks noChangeArrowheads="1"/>
              </p:cNvSpPr>
              <p:nvPr/>
            </p:nvSpPr>
            <p:spPr bwMode="auto">
              <a:xfrm>
                <a:off x="673" y="897"/>
                <a:ext cx="1343" cy="72"/>
              </a:xfrm>
              <a:prstGeom prst="roundRect">
                <a:avLst>
                  <a:gd name="adj" fmla="val 40903"/>
                </a:avLst>
              </a:prstGeom>
              <a:gradFill rotWithShape="1">
                <a:gsLst>
                  <a:gs pos="0">
                    <a:srgbClr val="0000FF"/>
                  </a:gs>
                  <a:gs pos="50000">
                    <a:schemeClr val="accent1"/>
                  </a:gs>
                  <a:gs pos="100000">
                    <a:srgbClr val="0000FF"/>
                  </a:gs>
                </a:gsLst>
                <a:lin ang="5400000" scaled="1"/>
              </a:gradFill>
              <a:ln w="9525">
                <a:noFill/>
                <a:round/>
                <a:headEnd/>
                <a:tailEnd/>
              </a:ln>
              <a:effectLst/>
            </p:spPr>
            <p:txBody>
              <a:bodyPr wrap="none" anchor="ctr"/>
              <a:lstStyle/>
              <a:p>
                <a:pPr>
                  <a:defRPr/>
                </a:pPr>
                <a:endParaRPr lang="zh-CN" altLang="en-US"/>
              </a:p>
            </p:txBody>
          </p:sp>
          <p:sp>
            <p:nvSpPr>
              <p:cNvPr id="15369" name="未知"/>
              <p:cNvSpPr>
                <a:spLocks/>
              </p:cNvSpPr>
              <p:nvPr/>
            </p:nvSpPr>
            <p:spPr bwMode="auto">
              <a:xfrm>
                <a:off x="541" y="628"/>
                <a:ext cx="203" cy="336"/>
              </a:xfrm>
              <a:custGeom>
                <a:avLst/>
                <a:gdLst/>
                <a:ahLst/>
                <a:cxnLst>
                  <a:cxn ang="0">
                    <a:pos x="70" y="16"/>
                  </a:cxn>
                  <a:cxn ang="0">
                    <a:pos x="189" y="271"/>
                  </a:cxn>
                  <a:cxn ang="0">
                    <a:pos x="201" y="294"/>
                  </a:cxn>
                  <a:cxn ang="0">
                    <a:pos x="202" y="306"/>
                  </a:cxn>
                  <a:cxn ang="0">
                    <a:pos x="194" y="322"/>
                  </a:cxn>
                  <a:cxn ang="0">
                    <a:pos x="175" y="336"/>
                  </a:cxn>
                  <a:cxn ang="0">
                    <a:pos x="157" y="336"/>
                  </a:cxn>
                  <a:cxn ang="0">
                    <a:pos x="141" y="331"/>
                  </a:cxn>
                  <a:cxn ang="0">
                    <a:pos x="132" y="322"/>
                  </a:cxn>
                  <a:cxn ang="0">
                    <a:pos x="124" y="314"/>
                  </a:cxn>
                  <a:cxn ang="0">
                    <a:pos x="0" y="39"/>
                  </a:cxn>
                  <a:cxn ang="0">
                    <a:pos x="0" y="24"/>
                  </a:cxn>
                  <a:cxn ang="0">
                    <a:pos x="8" y="16"/>
                  </a:cxn>
                  <a:cxn ang="0">
                    <a:pos x="16" y="8"/>
                  </a:cxn>
                  <a:cxn ang="0">
                    <a:pos x="23" y="0"/>
                  </a:cxn>
                  <a:cxn ang="0">
                    <a:pos x="39" y="0"/>
                  </a:cxn>
                  <a:cxn ang="0">
                    <a:pos x="47" y="0"/>
                  </a:cxn>
                  <a:cxn ang="0">
                    <a:pos x="62" y="8"/>
                  </a:cxn>
                  <a:cxn ang="0">
                    <a:pos x="70" y="16"/>
                  </a:cxn>
                </a:cxnLst>
                <a:rect l="0" t="0" r="r" b="b"/>
                <a:pathLst>
                  <a:path w="203" h="337">
                    <a:moveTo>
                      <a:pt x="70" y="16"/>
                    </a:moveTo>
                    <a:lnTo>
                      <a:pt x="189" y="271"/>
                    </a:lnTo>
                    <a:lnTo>
                      <a:pt x="201" y="294"/>
                    </a:lnTo>
                    <a:lnTo>
                      <a:pt x="202" y="306"/>
                    </a:lnTo>
                    <a:lnTo>
                      <a:pt x="194" y="322"/>
                    </a:lnTo>
                    <a:lnTo>
                      <a:pt x="175" y="336"/>
                    </a:lnTo>
                    <a:lnTo>
                      <a:pt x="157" y="336"/>
                    </a:lnTo>
                    <a:lnTo>
                      <a:pt x="141" y="331"/>
                    </a:lnTo>
                    <a:lnTo>
                      <a:pt x="132" y="322"/>
                    </a:lnTo>
                    <a:lnTo>
                      <a:pt x="124" y="314"/>
                    </a:lnTo>
                    <a:lnTo>
                      <a:pt x="0" y="39"/>
                    </a:lnTo>
                    <a:lnTo>
                      <a:pt x="0" y="24"/>
                    </a:lnTo>
                    <a:lnTo>
                      <a:pt x="8" y="16"/>
                    </a:lnTo>
                    <a:lnTo>
                      <a:pt x="16" y="8"/>
                    </a:lnTo>
                    <a:lnTo>
                      <a:pt x="23" y="0"/>
                    </a:lnTo>
                    <a:lnTo>
                      <a:pt x="39" y="0"/>
                    </a:lnTo>
                    <a:lnTo>
                      <a:pt x="47" y="0"/>
                    </a:lnTo>
                    <a:lnTo>
                      <a:pt x="62" y="8"/>
                    </a:lnTo>
                    <a:lnTo>
                      <a:pt x="70" y="16"/>
                    </a:lnTo>
                  </a:path>
                </a:pathLst>
              </a:custGeom>
              <a:gradFill rotWithShape="1">
                <a:gsLst>
                  <a:gs pos="0">
                    <a:srgbClr val="0000FF"/>
                  </a:gs>
                  <a:gs pos="50000">
                    <a:schemeClr val="accent1"/>
                  </a:gs>
                  <a:gs pos="100000">
                    <a:srgbClr val="0000FF"/>
                  </a:gs>
                </a:gsLst>
                <a:lin ang="18900000" scaled="1"/>
              </a:gradFill>
              <a:ln w="9525" cap="rnd" cmpd="sng">
                <a:solidFill>
                  <a:schemeClr val="hlink"/>
                </a:solidFill>
                <a:round/>
                <a:headEnd/>
                <a:tailEnd/>
              </a:ln>
              <a:effectLst/>
            </p:spPr>
            <p:txBody>
              <a:bodyPr/>
              <a:lstStyle/>
              <a:p>
                <a:pPr>
                  <a:defRPr/>
                </a:pPr>
                <a:endParaRPr lang="zh-CN" altLang="en-US"/>
              </a:p>
            </p:txBody>
          </p:sp>
          <p:sp>
            <p:nvSpPr>
              <p:cNvPr id="15370" name="未知"/>
              <p:cNvSpPr>
                <a:spLocks/>
              </p:cNvSpPr>
              <p:nvPr/>
            </p:nvSpPr>
            <p:spPr bwMode="auto">
              <a:xfrm>
                <a:off x="3175" y="156"/>
                <a:ext cx="78" cy="364"/>
              </a:xfrm>
              <a:custGeom>
                <a:avLst/>
                <a:gdLst/>
                <a:ahLst/>
                <a:cxnLst>
                  <a:cxn ang="0">
                    <a:pos x="0" y="316"/>
                  </a:cxn>
                  <a:cxn ang="0">
                    <a:pos x="0" y="47"/>
                  </a:cxn>
                  <a:cxn ang="0">
                    <a:pos x="9" y="24"/>
                  </a:cxn>
                  <a:cxn ang="0">
                    <a:pos x="17" y="8"/>
                  </a:cxn>
                  <a:cxn ang="0">
                    <a:pos x="24" y="0"/>
                  </a:cxn>
                  <a:cxn ang="0">
                    <a:pos x="39" y="0"/>
                  </a:cxn>
                  <a:cxn ang="0">
                    <a:pos x="61" y="8"/>
                  </a:cxn>
                  <a:cxn ang="0">
                    <a:pos x="69" y="16"/>
                  </a:cxn>
                  <a:cxn ang="0">
                    <a:pos x="76" y="24"/>
                  </a:cxn>
                  <a:cxn ang="0">
                    <a:pos x="76" y="39"/>
                  </a:cxn>
                  <a:cxn ang="0">
                    <a:pos x="77" y="316"/>
                  </a:cxn>
                  <a:cxn ang="0">
                    <a:pos x="77" y="344"/>
                  </a:cxn>
                  <a:cxn ang="0">
                    <a:pos x="71" y="356"/>
                  </a:cxn>
                  <a:cxn ang="0">
                    <a:pos x="60" y="362"/>
                  </a:cxn>
                  <a:cxn ang="0">
                    <a:pos x="50" y="365"/>
                  </a:cxn>
                  <a:cxn ang="0">
                    <a:pos x="35" y="365"/>
                  </a:cxn>
                  <a:cxn ang="0">
                    <a:pos x="24" y="364"/>
                  </a:cxn>
                  <a:cxn ang="0">
                    <a:pos x="15" y="361"/>
                  </a:cxn>
                  <a:cxn ang="0">
                    <a:pos x="9" y="356"/>
                  </a:cxn>
                  <a:cxn ang="0">
                    <a:pos x="2" y="343"/>
                  </a:cxn>
                  <a:cxn ang="0">
                    <a:pos x="0" y="316"/>
                  </a:cxn>
                </a:cxnLst>
                <a:rect l="0" t="0" r="r" b="b"/>
                <a:pathLst>
                  <a:path w="78" h="366">
                    <a:moveTo>
                      <a:pt x="0" y="316"/>
                    </a:moveTo>
                    <a:lnTo>
                      <a:pt x="0" y="47"/>
                    </a:lnTo>
                    <a:lnTo>
                      <a:pt x="9" y="24"/>
                    </a:lnTo>
                    <a:lnTo>
                      <a:pt x="17" y="8"/>
                    </a:lnTo>
                    <a:lnTo>
                      <a:pt x="24" y="0"/>
                    </a:lnTo>
                    <a:lnTo>
                      <a:pt x="39" y="0"/>
                    </a:lnTo>
                    <a:lnTo>
                      <a:pt x="61" y="8"/>
                    </a:lnTo>
                    <a:lnTo>
                      <a:pt x="69" y="16"/>
                    </a:lnTo>
                    <a:lnTo>
                      <a:pt x="76" y="24"/>
                    </a:lnTo>
                    <a:lnTo>
                      <a:pt x="76" y="39"/>
                    </a:lnTo>
                    <a:lnTo>
                      <a:pt x="77" y="316"/>
                    </a:lnTo>
                    <a:lnTo>
                      <a:pt x="77" y="344"/>
                    </a:lnTo>
                    <a:lnTo>
                      <a:pt x="71" y="356"/>
                    </a:lnTo>
                    <a:lnTo>
                      <a:pt x="60" y="362"/>
                    </a:lnTo>
                    <a:lnTo>
                      <a:pt x="50" y="365"/>
                    </a:lnTo>
                    <a:lnTo>
                      <a:pt x="35" y="365"/>
                    </a:lnTo>
                    <a:lnTo>
                      <a:pt x="24" y="364"/>
                    </a:lnTo>
                    <a:lnTo>
                      <a:pt x="15" y="361"/>
                    </a:lnTo>
                    <a:lnTo>
                      <a:pt x="9" y="356"/>
                    </a:lnTo>
                    <a:lnTo>
                      <a:pt x="2" y="343"/>
                    </a:lnTo>
                    <a:lnTo>
                      <a:pt x="0" y="316"/>
                    </a:lnTo>
                  </a:path>
                </a:pathLst>
              </a:custGeom>
              <a:gradFill rotWithShape="1">
                <a:gsLst>
                  <a:gs pos="0">
                    <a:srgbClr val="0000FF"/>
                  </a:gs>
                  <a:gs pos="50000">
                    <a:schemeClr val="accent1"/>
                  </a:gs>
                  <a:gs pos="100000">
                    <a:srgbClr val="0000FF"/>
                  </a:gs>
                </a:gsLst>
                <a:lin ang="0" scaled="1"/>
              </a:gradFill>
              <a:ln w="9525" cap="rnd" cmpd="sng">
                <a:solidFill>
                  <a:schemeClr val="hlink"/>
                </a:solidFill>
                <a:round/>
                <a:headEnd/>
                <a:tailEnd/>
              </a:ln>
              <a:effectLst/>
            </p:spPr>
            <p:txBody>
              <a:bodyPr/>
              <a:lstStyle/>
              <a:p>
                <a:pPr>
                  <a:defRPr/>
                </a:pPr>
                <a:endParaRPr lang="zh-CN" altLang="en-US"/>
              </a:p>
            </p:txBody>
          </p:sp>
          <p:sp>
            <p:nvSpPr>
              <p:cNvPr id="15371" name="未知"/>
              <p:cNvSpPr>
                <a:spLocks/>
              </p:cNvSpPr>
              <p:nvPr/>
            </p:nvSpPr>
            <p:spPr bwMode="auto">
              <a:xfrm>
                <a:off x="1712" y="1074"/>
                <a:ext cx="874" cy="336"/>
              </a:xfrm>
              <a:custGeom>
                <a:avLst/>
                <a:gdLst/>
                <a:ahLst/>
                <a:cxnLst>
                  <a:cxn ang="0">
                    <a:pos x="0" y="336"/>
                  </a:cxn>
                  <a:cxn ang="0">
                    <a:pos x="875" y="336"/>
                  </a:cxn>
                  <a:cxn ang="0">
                    <a:pos x="875" y="223"/>
                  </a:cxn>
                  <a:cxn ang="0">
                    <a:pos x="827" y="224"/>
                  </a:cxn>
                  <a:cxn ang="0">
                    <a:pos x="788" y="176"/>
                  </a:cxn>
                  <a:cxn ang="0">
                    <a:pos x="773" y="136"/>
                  </a:cxn>
                  <a:cxn ang="0">
                    <a:pos x="591" y="103"/>
                  </a:cxn>
                  <a:cxn ang="0">
                    <a:pos x="504" y="0"/>
                  </a:cxn>
                  <a:cxn ang="0">
                    <a:pos x="336" y="0"/>
                  </a:cxn>
                  <a:cxn ang="0">
                    <a:pos x="260" y="4"/>
                  </a:cxn>
                </a:cxnLst>
                <a:rect l="0" t="0" r="r" b="b"/>
                <a:pathLst>
                  <a:path w="876" h="337">
                    <a:moveTo>
                      <a:pt x="0" y="336"/>
                    </a:moveTo>
                    <a:lnTo>
                      <a:pt x="875" y="336"/>
                    </a:lnTo>
                    <a:lnTo>
                      <a:pt x="875" y="223"/>
                    </a:lnTo>
                    <a:lnTo>
                      <a:pt x="827" y="224"/>
                    </a:lnTo>
                    <a:lnTo>
                      <a:pt x="788" y="176"/>
                    </a:lnTo>
                    <a:lnTo>
                      <a:pt x="773" y="136"/>
                    </a:lnTo>
                    <a:lnTo>
                      <a:pt x="591" y="103"/>
                    </a:lnTo>
                    <a:lnTo>
                      <a:pt x="504" y="0"/>
                    </a:lnTo>
                    <a:lnTo>
                      <a:pt x="336" y="0"/>
                    </a:lnTo>
                    <a:lnTo>
                      <a:pt x="260" y="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15372" name="未知"/>
              <p:cNvSpPr>
                <a:spLocks/>
              </p:cNvSpPr>
              <p:nvPr/>
            </p:nvSpPr>
            <p:spPr bwMode="auto">
              <a:xfrm>
                <a:off x="1416" y="890"/>
                <a:ext cx="873" cy="519"/>
              </a:xfrm>
              <a:custGeom>
                <a:avLst/>
                <a:gdLst/>
                <a:ahLst/>
                <a:cxnLst>
                  <a:cxn ang="0">
                    <a:pos x="872" y="520"/>
                  </a:cxn>
                  <a:cxn ang="0">
                    <a:pos x="0" y="520"/>
                  </a:cxn>
                  <a:cxn ang="0">
                    <a:pos x="0" y="406"/>
                  </a:cxn>
                  <a:cxn ang="0">
                    <a:pos x="47" y="406"/>
                  </a:cxn>
                  <a:cxn ang="0">
                    <a:pos x="86" y="362"/>
                  </a:cxn>
                  <a:cxn ang="0">
                    <a:pos x="104" y="316"/>
                  </a:cxn>
                  <a:cxn ang="0">
                    <a:pos x="274" y="291"/>
                  </a:cxn>
                  <a:cxn ang="0">
                    <a:pos x="370" y="186"/>
                  </a:cxn>
                  <a:cxn ang="0">
                    <a:pos x="530" y="186"/>
                  </a:cxn>
                  <a:cxn ang="0">
                    <a:pos x="530" y="84"/>
                  </a:cxn>
                  <a:cxn ang="0">
                    <a:pos x="544" y="67"/>
                  </a:cxn>
                  <a:cxn ang="0">
                    <a:pos x="544" y="22"/>
                  </a:cxn>
                  <a:cxn ang="0">
                    <a:pos x="578" y="0"/>
                  </a:cxn>
                  <a:cxn ang="0">
                    <a:pos x="613" y="18"/>
                  </a:cxn>
                  <a:cxn ang="0">
                    <a:pos x="613" y="69"/>
                  </a:cxn>
                  <a:cxn ang="0">
                    <a:pos x="629" y="84"/>
                  </a:cxn>
                  <a:cxn ang="0">
                    <a:pos x="629" y="183"/>
                  </a:cxn>
                  <a:cxn ang="0">
                    <a:pos x="638" y="185"/>
                  </a:cxn>
                </a:cxnLst>
                <a:rect l="0" t="0" r="r" b="b"/>
                <a:pathLst>
                  <a:path w="873" h="521">
                    <a:moveTo>
                      <a:pt x="872" y="520"/>
                    </a:moveTo>
                    <a:lnTo>
                      <a:pt x="0" y="520"/>
                    </a:lnTo>
                    <a:lnTo>
                      <a:pt x="0" y="406"/>
                    </a:lnTo>
                    <a:lnTo>
                      <a:pt x="47" y="406"/>
                    </a:lnTo>
                    <a:lnTo>
                      <a:pt x="86" y="362"/>
                    </a:lnTo>
                    <a:lnTo>
                      <a:pt x="104" y="316"/>
                    </a:lnTo>
                    <a:lnTo>
                      <a:pt x="274" y="291"/>
                    </a:lnTo>
                    <a:lnTo>
                      <a:pt x="370" y="186"/>
                    </a:lnTo>
                    <a:lnTo>
                      <a:pt x="530" y="186"/>
                    </a:lnTo>
                    <a:lnTo>
                      <a:pt x="530" y="84"/>
                    </a:lnTo>
                    <a:lnTo>
                      <a:pt x="544" y="67"/>
                    </a:lnTo>
                    <a:lnTo>
                      <a:pt x="544" y="22"/>
                    </a:lnTo>
                    <a:lnTo>
                      <a:pt x="578" y="0"/>
                    </a:lnTo>
                    <a:lnTo>
                      <a:pt x="613" y="18"/>
                    </a:lnTo>
                    <a:lnTo>
                      <a:pt x="613" y="69"/>
                    </a:lnTo>
                    <a:lnTo>
                      <a:pt x="629" y="84"/>
                    </a:lnTo>
                    <a:lnTo>
                      <a:pt x="629" y="183"/>
                    </a:lnTo>
                    <a:lnTo>
                      <a:pt x="638" y="185"/>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3091" name="未知"/>
              <p:cNvSpPr>
                <a:spLocks/>
              </p:cNvSpPr>
              <p:nvPr/>
            </p:nvSpPr>
            <p:spPr bwMode="auto">
              <a:xfrm>
                <a:off x="3" y="469"/>
                <a:ext cx="867" cy="211"/>
              </a:xfrm>
              <a:custGeom>
                <a:avLst/>
                <a:gdLst>
                  <a:gd name="T0" fmla="*/ 659 w 867"/>
                  <a:gd name="T1" fmla="*/ 0 h 211"/>
                  <a:gd name="T2" fmla="*/ 405 w 867"/>
                  <a:gd name="T3" fmla="*/ 0 h 211"/>
                  <a:gd name="T4" fmla="*/ 215 w 867"/>
                  <a:gd name="T5" fmla="*/ 0 h 211"/>
                  <a:gd name="T6" fmla="*/ 79 w 867"/>
                  <a:gd name="T7" fmla="*/ 0 h 211"/>
                  <a:gd name="T8" fmla="*/ 8 w 867"/>
                  <a:gd name="T9" fmla="*/ 0 h 211"/>
                  <a:gd name="T10" fmla="*/ 0 w 867"/>
                  <a:gd name="T11" fmla="*/ 16 h 211"/>
                  <a:gd name="T12" fmla="*/ 0 w 867"/>
                  <a:gd name="T13" fmla="*/ 39 h 211"/>
                  <a:gd name="T14" fmla="*/ 16 w 867"/>
                  <a:gd name="T15" fmla="*/ 47 h 211"/>
                  <a:gd name="T16" fmla="*/ 40 w 867"/>
                  <a:gd name="T17" fmla="*/ 47 h 211"/>
                  <a:gd name="T18" fmla="*/ 56 w 867"/>
                  <a:gd name="T19" fmla="*/ 54 h 211"/>
                  <a:gd name="T20" fmla="*/ 79 w 867"/>
                  <a:gd name="T21" fmla="*/ 70 h 211"/>
                  <a:gd name="T22" fmla="*/ 103 w 867"/>
                  <a:gd name="T23" fmla="*/ 86 h 211"/>
                  <a:gd name="T24" fmla="*/ 119 w 867"/>
                  <a:gd name="T25" fmla="*/ 93 h 211"/>
                  <a:gd name="T26" fmla="*/ 143 w 867"/>
                  <a:gd name="T27" fmla="*/ 93 h 211"/>
                  <a:gd name="T28" fmla="*/ 167 w 867"/>
                  <a:gd name="T29" fmla="*/ 93 h 211"/>
                  <a:gd name="T30" fmla="*/ 199 w 867"/>
                  <a:gd name="T31" fmla="*/ 93 h 211"/>
                  <a:gd name="T32" fmla="*/ 230 w 867"/>
                  <a:gd name="T33" fmla="*/ 93 h 211"/>
                  <a:gd name="T34" fmla="*/ 262 w 867"/>
                  <a:gd name="T35" fmla="*/ 93 h 211"/>
                  <a:gd name="T36" fmla="*/ 286 w 867"/>
                  <a:gd name="T37" fmla="*/ 101 h 211"/>
                  <a:gd name="T38" fmla="*/ 302 w 867"/>
                  <a:gd name="T39" fmla="*/ 109 h 211"/>
                  <a:gd name="T40" fmla="*/ 326 w 867"/>
                  <a:gd name="T41" fmla="*/ 109 h 211"/>
                  <a:gd name="T42" fmla="*/ 334 w 867"/>
                  <a:gd name="T43" fmla="*/ 124 h 211"/>
                  <a:gd name="T44" fmla="*/ 358 w 867"/>
                  <a:gd name="T45" fmla="*/ 132 h 211"/>
                  <a:gd name="T46" fmla="*/ 373 w 867"/>
                  <a:gd name="T47" fmla="*/ 140 h 211"/>
                  <a:gd name="T48" fmla="*/ 397 w 867"/>
                  <a:gd name="T49" fmla="*/ 140 h 211"/>
                  <a:gd name="T50" fmla="*/ 421 w 867"/>
                  <a:gd name="T51" fmla="*/ 140 h 211"/>
                  <a:gd name="T52" fmla="*/ 453 w 867"/>
                  <a:gd name="T53" fmla="*/ 140 h 211"/>
                  <a:gd name="T54" fmla="*/ 477 w 867"/>
                  <a:gd name="T55" fmla="*/ 140 h 211"/>
                  <a:gd name="T56" fmla="*/ 501 w 867"/>
                  <a:gd name="T57" fmla="*/ 140 h 211"/>
                  <a:gd name="T58" fmla="*/ 524 w 867"/>
                  <a:gd name="T59" fmla="*/ 140 h 211"/>
                  <a:gd name="T60" fmla="*/ 524 w 867"/>
                  <a:gd name="T61" fmla="*/ 163 h 211"/>
                  <a:gd name="T62" fmla="*/ 524 w 867"/>
                  <a:gd name="T63" fmla="*/ 187 h 211"/>
                  <a:gd name="T64" fmla="*/ 540 w 867"/>
                  <a:gd name="T65" fmla="*/ 202 h 211"/>
                  <a:gd name="T66" fmla="*/ 556 w 867"/>
                  <a:gd name="T67" fmla="*/ 210 h 211"/>
                  <a:gd name="T68" fmla="*/ 580 w 867"/>
                  <a:gd name="T69" fmla="*/ 210 h 211"/>
                  <a:gd name="T70" fmla="*/ 604 w 867"/>
                  <a:gd name="T71" fmla="*/ 202 h 211"/>
                  <a:gd name="T72" fmla="*/ 620 w 867"/>
                  <a:gd name="T73" fmla="*/ 187 h 211"/>
                  <a:gd name="T74" fmla="*/ 620 w 867"/>
                  <a:gd name="T75" fmla="*/ 163 h 211"/>
                  <a:gd name="T76" fmla="*/ 620 w 867"/>
                  <a:gd name="T77" fmla="*/ 140 h 211"/>
                  <a:gd name="T78" fmla="*/ 644 w 867"/>
                  <a:gd name="T79" fmla="*/ 140 h 211"/>
                  <a:gd name="T80" fmla="*/ 667 w 867"/>
                  <a:gd name="T81" fmla="*/ 140 h 211"/>
                  <a:gd name="T82" fmla="*/ 691 w 867"/>
                  <a:gd name="T83" fmla="*/ 140 h 211"/>
                  <a:gd name="T84" fmla="*/ 866 w 867"/>
                  <a:gd name="T85" fmla="*/ 0 h 2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211"/>
                  <a:gd name="T131" fmla="*/ 867 w 867"/>
                  <a:gd name="T132" fmla="*/ 211 h 2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211">
                    <a:moveTo>
                      <a:pt x="866" y="0"/>
                    </a:moveTo>
                    <a:lnTo>
                      <a:pt x="755" y="0"/>
                    </a:lnTo>
                    <a:lnTo>
                      <a:pt x="659" y="0"/>
                    </a:lnTo>
                    <a:lnTo>
                      <a:pt x="572" y="0"/>
                    </a:lnTo>
                    <a:lnTo>
                      <a:pt x="485" y="0"/>
                    </a:lnTo>
                    <a:lnTo>
                      <a:pt x="405" y="0"/>
                    </a:lnTo>
                    <a:lnTo>
                      <a:pt x="334" y="0"/>
                    </a:lnTo>
                    <a:lnTo>
                      <a:pt x="270" y="0"/>
                    </a:lnTo>
                    <a:lnTo>
                      <a:pt x="215" y="0"/>
                    </a:lnTo>
                    <a:lnTo>
                      <a:pt x="159" y="0"/>
                    </a:lnTo>
                    <a:lnTo>
                      <a:pt x="119" y="0"/>
                    </a:lnTo>
                    <a:lnTo>
                      <a:pt x="79" y="0"/>
                    </a:lnTo>
                    <a:lnTo>
                      <a:pt x="48" y="0"/>
                    </a:lnTo>
                    <a:lnTo>
                      <a:pt x="24" y="0"/>
                    </a:lnTo>
                    <a:lnTo>
                      <a:pt x="8" y="0"/>
                    </a:lnTo>
                    <a:lnTo>
                      <a:pt x="0" y="0"/>
                    </a:lnTo>
                    <a:lnTo>
                      <a:pt x="0" y="8"/>
                    </a:lnTo>
                    <a:lnTo>
                      <a:pt x="0" y="16"/>
                    </a:lnTo>
                    <a:lnTo>
                      <a:pt x="0" y="23"/>
                    </a:lnTo>
                    <a:lnTo>
                      <a:pt x="0" y="31"/>
                    </a:lnTo>
                    <a:lnTo>
                      <a:pt x="0" y="39"/>
                    </a:lnTo>
                    <a:lnTo>
                      <a:pt x="0" y="47"/>
                    </a:lnTo>
                    <a:lnTo>
                      <a:pt x="8" y="47"/>
                    </a:lnTo>
                    <a:lnTo>
                      <a:pt x="16" y="47"/>
                    </a:lnTo>
                    <a:lnTo>
                      <a:pt x="24" y="47"/>
                    </a:lnTo>
                    <a:lnTo>
                      <a:pt x="32" y="47"/>
                    </a:lnTo>
                    <a:lnTo>
                      <a:pt x="40" y="47"/>
                    </a:lnTo>
                    <a:lnTo>
                      <a:pt x="48" y="47"/>
                    </a:lnTo>
                    <a:lnTo>
                      <a:pt x="48" y="54"/>
                    </a:lnTo>
                    <a:lnTo>
                      <a:pt x="56" y="54"/>
                    </a:lnTo>
                    <a:lnTo>
                      <a:pt x="64" y="62"/>
                    </a:lnTo>
                    <a:lnTo>
                      <a:pt x="72" y="62"/>
                    </a:lnTo>
                    <a:lnTo>
                      <a:pt x="79" y="70"/>
                    </a:lnTo>
                    <a:lnTo>
                      <a:pt x="87" y="78"/>
                    </a:lnTo>
                    <a:lnTo>
                      <a:pt x="95" y="78"/>
                    </a:lnTo>
                    <a:lnTo>
                      <a:pt x="103" y="86"/>
                    </a:lnTo>
                    <a:lnTo>
                      <a:pt x="111" y="86"/>
                    </a:lnTo>
                    <a:lnTo>
                      <a:pt x="111" y="93"/>
                    </a:lnTo>
                    <a:lnTo>
                      <a:pt x="119" y="93"/>
                    </a:lnTo>
                    <a:lnTo>
                      <a:pt x="127" y="93"/>
                    </a:lnTo>
                    <a:lnTo>
                      <a:pt x="135" y="93"/>
                    </a:lnTo>
                    <a:lnTo>
                      <a:pt x="143" y="93"/>
                    </a:lnTo>
                    <a:lnTo>
                      <a:pt x="151" y="93"/>
                    </a:lnTo>
                    <a:lnTo>
                      <a:pt x="159" y="93"/>
                    </a:lnTo>
                    <a:lnTo>
                      <a:pt x="167" y="93"/>
                    </a:lnTo>
                    <a:lnTo>
                      <a:pt x="175" y="93"/>
                    </a:lnTo>
                    <a:lnTo>
                      <a:pt x="183" y="93"/>
                    </a:lnTo>
                    <a:lnTo>
                      <a:pt x="199" y="93"/>
                    </a:lnTo>
                    <a:lnTo>
                      <a:pt x="207" y="93"/>
                    </a:lnTo>
                    <a:lnTo>
                      <a:pt x="222" y="93"/>
                    </a:lnTo>
                    <a:lnTo>
                      <a:pt x="230" y="93"/>
                    </a:lnTo>
                    <a:lnTo>
                      <a:pt x="238" y="93"/>
                    </a:lnTo>
                    <a:lnTo>
                      <a:pt x="246" y="93"/>
                    </a:lnTo>
                    <a:lnTo>
                      <a:pt x="262" y="93"/>
                    </a:lnTo>
                    <a:lnTo>
                      <a:pt x="270" y="101"/>
                    </a:lnTo>
                    <a:lnTo>
                      <a:pt x="278" y="101"/>
                    </a:lnTo>
                    <a:lnTo>
                      <a:pt x="286" y="101"/>
                    </a:lnTo>
                    <a:lnTo>
                      <a:pt x="294" y="101"/>
                    </a:lnTo>
                    <a:lnTo>
                      <a:pt x="302" y="101"/>
                    </a:lnTo>
                    <a:lnTo>
                      <a:pt x="302" y="109"/>
                    </a:lnTo>
                    <a:lnTo>
                      <a:pt x="310" y="109"/>
                    </a:lnTo>
                    <a:lnTo>
                      <a:pt x="318" y="109"/>
                    </a:lnTo>
                    <a:lnTo>
                      <a:pt x="326" y="109"/>
                    </a:lnTo>
                    <a:lnTo>
                      <a:pt x="326" y="117"/>
                    </a:lnTo>
                    <a:lnTo>
                      <a:pt x="334" y="117"/>
                    </a:lnTo>
                    <a:lnTo>
                      <a:pt x="334" y="124"/>
                    </a:lnTo>
                    <a:lnTo>
                      <a:pt x="342" y="124"/>
                    </a:lnTo>
                    <a:lnTo>
                      <a:pt x="350" y="132"/>
                    </a:lnTo>
                    <a:lnTo>
                      <a:pt x="358" y="132"/>
                    </a:lnTo>
                    <a:lnTo>
                      <a:pt x="358" y="140"/>
                    </a:lnTo>
                    <a:lnTo>
                      <a:pt x="365" y="140"/>
                    </a:lnTo>
                    <a:lnTo>
                      <a:pt x="373" y="140"/>
                    </a:lnTo>
                    <a:lnTo>
                      <a:pt x="381" y="140"/>
                    </a:lnTo>
                    <a:lnTo>
                      <a:pt x="389" y="140"/>
                    </a:lnTo>
                    <a:lnTo>
                      <a:pt x="397" y="140"/>
                    </a:lnTo>
                    <a:lnTo>
                      <a:pt x="405" y="140"/>
                    </a:lnTo>
                    <a:lnTo>
                      <a:pt x="413" y="140"/>
                    </a:lnTo>
                    <a:lnTo>
                      <a:pt x="421" y="140"/>
                    </a:lnTo>
                    <a:lnTo>
                      <a:pt x="429" y="140"/>
                    </a:lnTo>
                    <a:lnTo>
                      <a:pt x="445" y="140"/>
                    </a:lnTo>
                    <a:lnTo>
                      <a:pt x="453" y="140"/>
                    </a:lnTo>
                    <a:lnTo>
                      <a:pt x="461" y="140"/>
                    </a:lnTo>
                    <a:lnTo>
                      <a:pt x="469" y="140"/>
                    </a:lnTo>
                    <a:lnTo>
                      <a:pt x="477" y="140"/>
                    </a:lnTo>
                    <a:lnTo>
                      <a:pt x="485" y="140"/>
                    </a:lnTo>
                    <a:lnTo>
                      <a:pt x="493" y="140"/>
                    </a:lnTo>
                    <a:lnTo>
                      <a:pt x="501" y="140"/>
                    </a:lnTo>
                    <a:lnTo>
                      <a:pt x="508" y="140"/>
                    </a:lnTo>
                    <a:lnTo>
                      <a:pt x="516" y="140"/>
                    </a:lnTo>
                    <a:lnTo>
                      <a:pt x="524" y="140"/>
                    </a:lnTo>
                    <a:lnTo>
                      <a:pt x="524" y="148"/>
                    </a:lnTo>
                    <a:lnTo>
                      <a:pt x="524" y="156"/>
                    </a:lnTo>
                    <a:lnTo>
                      <a:pt x="524" y="163"/>
                    </a:lnTo>
                    <a:lnTo>
                      <a:pt x="524" y="171"/>
                    </a:lnTo>
                    <a:lnTo>
                      <a:pt x="524" y="179"/>
                    </a:lnTo>
                    <a:lnTo>
                      <a:pt x="524" y="187"/>
                    </a:lnTo>
                    <a:lnTo>
                      <a:pt x="524" y="194"/>
                    </a:lnTo>
                    <a:lnTo>
                      <a:pt x="532" y="202"/>
                    </a:lnTo>
                    <a:lnTo>
                      <a:pt x="540" y="202"/>
                    </a:lnTo>
                    <a:lnTo>
                      <a:pt x="540" y="210"/>
                    </a:lnTo>
                    <a:lnTo>
                      <a:pt x="548" y="210"/>
                    </a:lnTo>
                    <a:lnTo>
                      <a:pt x="556" y="210"/>
                    </a:lnTo>
                    <a:lnTo>
                      <a:pt x="564" y="210"/>
                    </a:lnTo>
                    <a:lnTo>
                      <a:pt x="572" y="210"/>
                    </a:lnTo>
                    <a:lnTo>
                      <a:pt x="580" y="210"/>
                    </a:lnTo>
                    <a:lnTo>
                      <a:pt x="588" y="210"/>
                    </a:lnTo>
                    <a:lnTo>
                      <a:pt x="596" y="210"/>
                    </a:lnTo>
                    <a:lnTo>
                      <a:pt x="604" y="202"/>
                    </a:lnTo>
                    <a:lnTo>
                      <a:pt x="612" y="194"/>
                    </a:lnTo>
                    <a:lnTo>
                      <a:pt x="612" y="187"/>
                    </a:lnTo>
                    <a:lnTo>
                      <a:pt x="620" y="187"/>
                    </a:lnTo>
                    <a:lnTo>
                      <a:pt x="620" y="179"/>
                    </a:lnTo>
                    <a:lnTo>
                      <a:pt x="620" y="171"/>
                    </a:lnTo>
                    <a:lnTo>
                      <a:pt x="620" y="163"/>
                    </a:lnTo>
                    <a:lnTo>
                      <a:pt x="620" y="156"/>
                    </a:lnTo>
                    <a:lnTo>
                      <a:pt x="620" y="148"/>
                    </a:lnTo>
                    <a:lnTo>
                      <a:pt x="620" y="140"/>
                    </a:lnTo>
                    <a:lnTo>
                      <a:pt x="628" y="140"/>
                    </a:lnTo>
                    <a:lnTo>
                      <a:pt x="636" y="140"/>
                    </a:lnTo>
                    <a:lnTo>
                      <a:pt x="644" y="140"/>
                    </a:lnTo>
                    <a:lnTo>
                      <a:pt x="651" y="140"/>
                    </a:lnTo>
                    <a:lnTo>
                      <a:pt x="659" y="140"/>
                    </a:lnTo>
                    <a:lnTo>
                      <a:pt x="667" y="140"/>
                    </a:lnTo>
                    <a:lnTo>
                      <a:pt x="675" y="140"/>
                    </a:lnTo>
                    <a:lnTo>
                      <a:pt x="683" y="140"/>
                    </a:lnTo>
                    <a:lnTo>
                      <a:pt x="691" y="140"/>
                    </a:lnTo>
                    <a:lnTo>
                      <a:pt x="699" y="140"/>
                    </a:lnTo>
                    <a:lnTo>
                      <a:pt x="707" y="140"/>
                    </a:lnTo>
                    <a:lnTo>
                      <a:pt x="866" y="0"/>
                    </a:lnTo>
                  </a:path>
                </a:pathLst>
              </a:custGeom>
              <a:solidFill>
                <a:schemeClr val="accent2"/>
              </a:solidFill>
              <a:ln w="9525" cap="rnd" cmpd="sng">
                <a:solidFill>
                  <a:schemeClr val="hlink"/>
                </a:solidFill>
                <a:round/>
                <a:headEnd/>
                <a:tailEnd/>
              </a:ln>
            </p:spPr>
            <p:txBody>
              <a:bodyPr/>
              <a:lstStyle/>
              <a:p>
                <a:endParaRPr lang="zh-CN" altLang="en-US"/>
              </a:p>
            </p:txBody>
          </p:sp>
          <p:sp>
            <p:nvSpPr>
              <p:cNvPr id="15374" name="未知"/>
              <p:cNvSpPr>
                <a:spLocks/>
              </p:cNvSpPr>
              <p:nvPr/>
            </p:nvSpPr>
            <p:spPr bwMode="auto">
              <a:xfrm>
                <a:off x="0" y="471"/>
                <a:ext cx="627" cy="215"/>
              </a:xfrm>
              <a:custGeom>
                <a:avLst/>
                <a:gdLst/>
                <a:ahLst/>
                <a:cxnLst>
                  <a:cxn ang="0">
                    <a:pos x="0" y="0"/>
                  </a:cxn>
                  <a:cxn ang="0">
                    <a:pos x="0" y="48"/>
                  </a:cxn>
                  <a:cxn ang="0">
                    <a:pos x="40" y="48"/>
                  </a:cxn>
                  <a:cxn ang="0">
                    <a:pos x="112" y="96"/>
                  </a:cxn>
                  <a:cxn ang="0">
                    <a:pos x="248" y="96"/>
                  </a:cxn>
                  <a:cxn ang="0">
                    <a:pos x="359" y="144"/>
                  </a:cxn>
                  <a:cxn ang="0">
                    <a:pos x="530" y="144"/>
                  </a:cxn>
                  <a:cxn ang="0">
                    <a:pos x="528" y="200"/>
                  </a:cxn>
                  <a:cxn ang="0">
                    <a:pos x="554" y="216"/>
                  </a:cxn>
                  <a:cxn ang="0">
                    <a:pos x="598" y="216"/>
                  </a:cxn>
                  <a:cxn ang="0">
                    <a:pos x="626" y="203"/>
                  </a:cxn>
                  <a:cxn ang="0">
                    <a:pos x="626" y="144"/>
                  </a:cxn>
                </a:cxnLst>
                <a:rect l="0" t="0" r="r" b="b"/>
                <a:pathLst>
                  <a:path w="627" h="217">
                    <a:moveTo>
                      <a:pt x="0" y="0"/>
                    </a:moveTo>
                    <a:lnTo>
                      <a:pt x="0" y="48"/>
                    </a:lnTo>
                    <a:lnTo>
                      <a:pt x="40" y="48"/>
                    </a:lnTo>
                    <a:lnTo>
                      <a:pt x="112" y="96"/>
                    </a:lnTo>
                    <a:lnTo>
                      <a:pt x="248" y="96"/>
                    </a:lnTo>
                    <a:lnTo>
                      <a:pt x="359" y="144"/>
                    </a:lnTo>
                    <a:lnTo>
                      <a:pt x="530" y="144"/>
                    </a:lnTo>
                    <a:lnTo>
                      <a:pt x="528" y="200"/>
                    </a:lnTo>
                    <a:lnTo>
                      <a:pt x="554" y="216"/>
                    </a:lnTo>
                    <a:lnTo>
                      <a:pt x="598" y="216"/>
                    </a:lnTo>
                    <a:lnTo>
                      <a:pt x="626" y="203"/>
                    </a:lnTo>
                    <a:lnTo>
                      <a:pt x="626" y="14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15375" name="未知"/>
              <p:cNvSpPr>
                <a:spLocks/>
              </p:cNvSpPr>
              <p:nvPr/>
            </p:nvSpPr>
            <p:spPr bwMode="auto">
              <a:xfrm>
                <a:off x="284" y="471"/>
                <a:ext cx="867" cy="213"/>
              </a:xfrm>
              <a:custGeom>
                <a:avLst/>
                <a:gdLst/>
                <a:ahLst/>
                <a:cxnLst>
                  <a:cxn ang="0">
                    <a:pos x="111" y="0"/>
                  </a:cxn>
                  <a:cxn ang="0">
                    <a:pos x="294" y="0"/>
                  </a:cxn>
                  <a:cxn ang="0">
                    <a:pos x="461" y="0"/>
                  </a:cxn>
                  <a:cxn ang="0">
                    <a:pos x="596" y="0"/>
                  </a:cxn>
                  <a:cxn ang="0">
                    <a:pos x="707" y="0"/>
                  </a:cxn>
                  <a:cxn ang="0">
                    <a:pos x="787" y="0"/>
                  </a:cxn>
                  <a:cxn ang="0">
                    <a:pos x="842" y="0"/>
                  </a:cxn>
                  <a:cxn ang="0">
                    <a:pos x="866" y="0"/>
                  </a:cxn>
                  <a:cxn ang="0">
                    <a:pos x="866" y="16"/>
                  </a:cxn>
                  <a:cxn ang="0">
                    <a:pos x="866" y="32"/>
                  </a:cxn>
                  <a:cxn ang="0">
                    <a:pos x="866" y="47"/>
                  </a:cxn>
                  <a:cxn ang="0">
                    <a:pos x="850" y="47"/>
                  </a:cxn>
                  <a:cxn ang="0">
                    <a:pos x="834" y="47"/>
                  </a:cxn>
                  <a:cxn ang="0">
                    <a:pos x="818" y="47"/>
                  </a:cxn>
                  <a:cxn ang="0">
                    <a:pos x="810" y="55"/>
                  </a:cxn>
                  <a:cxn ang="0">
                    <a:pos x="794" y="63"/>
                  </a:cxn>
                  <a:cxn ang="0">
                    <a:pos x="779" y="79"/>
                  </a:cxn>
                  <a:cxn ang="0">
                    <a:pos x="763" y="87"/>
                  </a:cxn>
                  <a:cxn ang="0">
                    <a:pos x="755" y="95"/>
                  </a:cxn>
                  <a:cxn ang="0">
                    <a:pos x="739" y="95"/>
                  </a:cxn>
                  <a:cxn ang="0">
                    <a:pos x="723" y="95"/>
                  </a:cxn>
                  <a:cxn ang="0">
                    <a:pos x="707" y="95"/>
                  </a:cxn>
                  <a:cxn ang="0">
                    <a:pos x="691" y="95"/>
                  </a:cxn>
                  <a:cxn ang="0">
                    <a:pos x="667" y="95"/>
                  </a:cxn>
                  <a:cxn ang="0">
                    <a:pos x="644" y="95"/>
                  </a:cxn>
                  <a:cxn ang="0">
                    <a:pos x="628" y="95"/>
                  </a:cxn>
                  <a:cxn ang="0">
                    <a:pos x="508" y="142"/>
                  </a:cxn>
                  <a:cxn ang="0">
                    <a:pos x="493" y="142"/>
                  </a:cxn>
                  <a:cxn ang="0">
                    <a:pos x="477" y="142"/>
                  </a:cxn>
                  <a:cxn ang="0">
                    <a:pos x="461" y="142"/>
                  </a:cxn>
                  <a:cxn ang="0">
                    <a:pos x="445" y="142"/>
                  </a:cxn>
                  <a:cxn ang="0">
                    <a:pos x="421" y="142"/>
                  </a:cxn>
                  <a:cxn ang="0">
                    <a:pos x="405" y="142"/>
                  </a:cxn>
                  <a:cxn ang="0">
                    <a:pos x="389" y="142"/>
                  </a:cxn>
                  <a:cxn ang="0">
                    <a:pos x="373" y="142"/>
                  </a:cxn>
                  <a:cxn ang="0">
                    <a:pos x="358" y="142"/>
                  </a:cxn>
                  <a:cxn ang="0">
                    <a:pos x="342" y="142"/>
                  </a:cxn>
                  <a:cxn ang="0">
                    <a:pos x="342" y="158"/>
                  </a:cxn>
                  <a:cxn ang="0">
                    <a:pos x="342" y="174"/>
                  </a:cxn>
                  <a:cxn ang="0">
                    <a:pos x="342" y="189"/>
                  </a:cxn>
                  <a:cxn ang="0">
                    <a:pos x="334" y="205"/>
                  </a:cxn>
                  <a:cxn ang="0">
                    <a:pos x="326" y="213"/>
                  </a:cxn>
                  <a:cxn ang="0">
                    <a:pos x="310" y="213"/>
                  </a:cxn>
                  <a:cxn ang="0">
                    <a:pos x="294" y="213"/>
                  </a:cxn>
                  <a:cxn ang="0">
                    <a:pos x="278" y="213"/>
                  </a:cxn>
                  <a:cxn ang="0">
                    <a:pos x="262" y="205"/>
                  </a:cxn>
                  <a:cxn ang="0">
                    <a:pos x="254" y="189"/>
                  </a:cxn>
                  <a:cxn ang="0">
                    <a:pos x="246" y="181"/>
                  </a:cxn>
                  <a:cxn ang="0">
                    <a:pos x="246" y="120"/>
                  </a:cxn>
                </a:cxnLst>
                <a:rect l="0" t="0" r="r" b="b"/>
                <a:pathLst>
                  <a:path w="867" h="214">
                    <a:moveTo>
                      <a:pt x="0" y="0"/>
                    </a:moveTo>
                    <a:lnTo>
                      <a:pt x="111" y="0"/>
                    </a:lnTo>
                    <a:lnTo>
                      <a:pt x="207" y="0"/>
                    </a:lnTo>
                    <a:lnTo>
                      <a:pt x="294" y="0"/>
                    </a:lnTo>
                    <a:lnTo>
                      <a:pt x="381" y="0"/>
                    </a:lnTo>
                    <a:lnTo>
                      <a:pt x="461" y="0"/>
                    </a:lnTo>
                    <a:lnTo>
                      <a:pt x="532" y="0"/>
                    </a:lnTo>
                    <a:lnTo>
                      <a:pt x="596" y="0"/>
                    </a:lnTo>
                    <a:lnTo>
                      <a:pt x="651" y="0"/>
                    </a:lnTo>
                    <a:lnTo>
                      <a:pt x="707" y="0"/>
                    </a:lnTo>
                    <a:lnTo>
                      <a:pt x="747" y="0"/>
                    </a:lnTo>
                    <a:lnTo>
                      <a:pt x="787" y="0"/>
                    </a:lnTo>
                    <a:lnTo>
                      <a:pt x="818" y="0"/>
                    </a:lnTo>
                    <a:lnTo>
                      <a:pt x="842" y="0"/>
                    </a:lnTo>
                    <a:lnTo>
                      <a:pt x="858" y="0"/>
                    </a:lnTo>
                    <a:lnTo>
                      <a:pt x="866" y="0"/>
                    </a:lnTo>
                    <a:lnTo>
                      <a:pt x="866" y="8"/>
                    </a:lnTo>
                    <a:lnTo>
                      <a:pt x="866" y="16"/>
                    </a:lnTo>
                    <a:lnTo>
                      <a:pt x="866" y="24"/>
                    </a:lnTo>
                    <a:lnTo>
                      <a:pt x="866" y="32"/>
                    </a:lnTo>
                    <a:lnTo>
                      <a:pt x="866" y="39"/>
                    </a:lnTo>
                    <a:lnTo>
                      <a:pt x="866" y="47"/>
                    </a:lnTo>
                    <a:lnTo>
                      <a:pt x="858" y="47"/>
                    </a:lnTo>
                    <a:lnTo>
                      <a:pt x="850" y="47"/>
                    </a:lnTo>
                    <a:lnTo>
                      <a:pt x="842" y="47"/>
                    </a:lnTo>
                    <a:lnTo>
                      <a:pt x="834" y="47"/>
                    </a:lnTo>
                    <a:lnTo>
                      <a:pt x="826" y="47"/>
                    </a:lnTo>
                    <a:lnTo>
                      <a:pt x="818" y="47"/>
                    </a:lnTo>
                    <a:lnTo>
                      <a:pt x="818" y="55"/>
                    </a:lnTo>
                    <a:lnTo>
                      <a:pt x="810" y="55"/>
                    </a:lnTo>
                    <a:lnTo>
                      <a:pt x="802" y="63"/>
                    </a:lnTo>
                    <a:lnTo>
                      <a:pt x="794" y="63"/>
                    </a:lnTo>
                    <a:lnTo>
                      <a:pt x="787" y="71"/>
                    </a:lnTo>
                    <a:lnTo>
                      <a:pt x="779" y="79"/>
                    </a:lnTo>
                    <a:lnTo>
                      <a:pt x="771" y="79"/>
                    </a:lnTo>
                    <a:lnTo>
                      <a:pt x="763" y="87"/>
                    </a:lnTo>
                    <a:lnTo>
                      <a:pt x="755" y="87"/>
                    </a:lnTo>
                    <a:lnTo>
                      <a:pt x="755" y="95"/>
                    </a:lnTo>
                    <a:lnTo>
                      <a:pt x="747" y="95"/>
                    </a:lnTo>
                    <a:lnTo>
                      <a:pt x="739" y="95"/>
                    </a:lnTo>
                    <a:lnTo>
                      <a:pt x="731" y="95"/>
                    </a:lnTo>
                    <a:lnTo>
                      <a:pt x="723" y="95"/>
                    </a:lnTo>
                    <a:lnTo>
                      <a:pt x="715" y="95"/>
                    </a:lnTo>
                    <a:lnTo>
                      <a:pt x="707" y="95"/>
                    </a:lnTo>
                    <a:lnTo>
                      <a:pt x="699" y="95"/>
                    </a:lnTo>
                    <a:lnTo>
                      <a:pt x="691" y="95"/>
                    </a:lnTo>
                    <a:lnTo>
                      <a:pt x="683" y="95"/>
                    </a:lnTo>
                    <a:lnTo>
                      <a:pt x="667" y="95"/>
                    </a:lnTo>
                    <a:lnTo>
                      <a:pt x="659" y="95"/>
                    </a:lnTo>
                    <a:lnTo>
                      <a:pt x="644" y="95"/>
                    </a:lnTo>
                    <a:lnTo>
                      <a:pt x="636" y="95"/>
                    </a:lnTo>
                    <a:lnTo>
                      <a:pt x="628" y="95"/>
                    </a:lnTo>
                    <a:lnTo>
                      <a:pt x="620" y="95"/>
                    </a:lnTo>
                    <a:lnTo>
                      <a:pt x="508" y="142"/>
                    </a:lnTo>
                    <a:lnTo>
                      <a:pt x="501" y="142"/>
                    </a:lnTo>
                    <a:lnTo>
                      <a:pt x="493" y="142"/>
                    </a:lnTo>
                    <a:lnTo>
                      <a:pt x="485" y="142"/>
                    </a:lnTo>
                    <a:lnTo>
                      <a:pt x="477" y="142"/>
                    </a:lnTo>
                    <a:lnTo>
                      <a:pt x="469" y="142"/>
                    </a:lnTo>
                    <a:lnTo>
                      <a:pt x="461" y="142"/>
                    </a:lnTo>
                    <a:lnTo>
                      <a:pt x="453" y="142"/>
                    </a:lnTo>
                    <a:lnTo>
                      <a:pt x="445" y="142"/>
                    </a:lnTo>
                    <a:lnTo>
                      <a:pt x="437" y="142"/>
                    </a:lnTo>
                    <a:lnTo>
                      <a:pt x="421" y="142"/>
                    </a:lnTo>
                    <a:lnTo>
                      <a:pt x="413" y="142"/>
                    </a:lnTo>
                    <a:lnTo>
                      <a:pt x="405" y="142"/>
                    </a:lnTo>
                    <a:lnTo>
                      <a:pt x="397" y="142"/>
                    </a:lnTo>
                    <a:lnTo>
                      <a:pt x="389" y="142"/>
                    </a:lnTo>
                    <a:lnTo>
                      <a:pt x="381" y="142"/>
                    </a:lnTo>
                    <a:lnTo>
                      <a:pt x="373" y="142"/>
                    </a:lnTo>
                    <a:lnTo>
                      <a:pt x="365" y="142"/>
                    </a:lnTo>
                    <a:lnTo>
                      <a:pt x="358" y="142"/>
                    </a:lnTo>
                    <a:lnTo>
                      <a:pt x="350" y="142"/>
                    </a:lnTo>
                    <a:lnTo>
                      <a:pt x="342" y="142"/>
                    </a:lnTo>
                    <a:lnTo>
                      <a:pt x="342" y="150"/>
                    </a:lnTo>
                    <a:lnTo>
                      <a:pt x="342" y="158"/>
                    </a:lnTo>
                    <a:lnTo>
                      <a:pt x="342" y="166"/>
                    </a:lnTo>
                    <a:lnTo>
                      <a:pt x="342" y="174"/>
                    </a:lnTo>
                    <a:lnTo>
                      <a:pt x="342" y="181"/>
                    </a:lnTo>
                    <a:lnTo>
                      <a:pt x="342" y="189"/>
                    </a:lnTo>
                    <a:lnTo>
                      <a:pt x="342" y="197"/>
                    </a:lnTo>
                    <a:lnTo>
                      <a:pt x="334" y="205"/>
                    </a:lnTo>
                    <a:lnTo>
                      <a:pt x="326" y="205"/>
                    </a:lnTo>
                    <a:lnTo>
                      <a:pt x="326" y="213"/>
                    </a:lnTo>
                    <a:lnTo>
                      <a:pt x="318" y="213"/>
                    </a:lnTo>
                    <a:lnTo>
                      <a:pt x="310" y="213"/>
                    </a:lnTo>
                    <a:lnTo>
                      <a:pt x="302" y="213"/>
                    </a:lnTo>
                    <a:lnTo>
                      <a:pt x="294" y="213"/>
                    </a:lnTo>
                    <a:lnTo>
                      <a:pt x="286" y="213"/>
                    </a:lnTo>
                    <a:lnTo>
                      <a:pt x="278" y="213"/>
                    </a:lnTo>
                    <a:lnTo>
                      <a:pt x="270" y="213"/>
                    </a:lnTo>
                    <a:lnTo>
                      <a:pt x="262" y="205"/>
                    </a:lnTo>
                    <a:lnTo>
                      <a:pt x="254" y="197"/>
                    </a:lnTo>
                    <a:lnTo>
                      <a:pt x="254" y="189"/>
                    </a:lnTo>
                    <a:lnTo>
                      <a:pt x="246" y="189"/>
                    </a:lnTo>
                    <a:lnTo>
                      <a:pt x="246" y="181"/>
                    </a:lnTo>
                    <a:lnTo>
                      <a:pt x="246" y="174"/>
                    </a:lnTo>
                    <a:lnTo>
                      <a:pt x="246" y="120"/>
                    </a:lnTo>
                    <a:lnTo>
                      <a:pt x="0" y="0"/>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3094" name="未知"/>
              <p:cNvSpPr>
                <a:spLocks/>
              </p:cNvSpPr>
              <p:nvPr/>
            </p:nvSpPr>
            <p:spPr bwMode="auto">
              <a:xfrm>
                <a:off x="529" y="468"/>
                <a:ext cx="626" cy="221"/>
              </a:xfrm>
              <a:custGeom>
                <a:avLst/>
                <a:gdLst>
                  <a:gd name="T0" fmla="*/ 625 w 626"/>
                  <a:gd name="T1" fmla="*/ 0 h 221"/>
                  <a:gd name="T2" fmla="*/ 625 w 626"/>
                  <a:gd name="T3" fmla="*/ 49 h 221"/>
                  <a:gd name="T4" fmla="*/ 585 w 626"/>
                  <a:gd name="T5" fmla="*/ 49 h 221"/>
                  <a:gd name="T6" fmla="*/ 513 w 626"/>
                  <a:gd name="T7" fmla="*/ 98 h 221"/>
                  <a:gd name="T8" fmla="*/ 377 w 626"/>
                  <a:gd name="T9" fmla="*/ 98 h 221"/>
                  <a:gd name="T10" fmla="*/ 264 w 626"/>
                  <a:gd name="T11" fmla="*/ 147 h 221"/>
                  <a:gd name="T12" fmla="*/ 96 w 626"/>
                  <a:gd name="T13" fmla="*/ 147 h 221"/>
                  <a:gd name="T14" fmla="*/ 96 w 626"/>
                  <a:gd name="T15" fmla="*/ 204 h 221"/>
                  <a:gd name="T16" fmla="*/ 70 w 626"/>
                  <a:gd name="T17" fmla="*/ 220 h 221"/>
                  <a:gd name="T18" fmla="*/ 26 w 626"/>
                  <a:gd name="T19" fmla="*/ 220 h 221"/>
                  <a:gd name="T20" fmla="*/ 0 w 626"/>
                  <a:gd name="T21" fmla="*/ 199 h 221"/>
                  <a:gd name="T22" fmla="*/ 0 w 626"/>
                  <a:gd name="T23" fmla="*/ 147 h 2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6"/>
                  <a:gd name="T37" fmla="*/ 0 h 221"/>
                  <a:gd name="T38" fmla="*/ 626 w 626"/>
                  <a:gd name="T39" fmla="*/ 221 h 2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6" h="221">
                    <a:moveTo>
                      <a:pt x="625" y="0"/>
                    </a:moveTo>
                    <a:lnTo>
                      <a:pt x="625" y="49"/>
                    </a:lnTo>
                    <a:lnTo>
                      <a:pt x="585" y="49"/>
                    </a:lnTo>
                    <a:lnTo>
                      <a:pt x="513" y="98"/>
                    </a:lnTo>
                    <a:lnTo>
                      <a:pt x="377" y="98"/>
                    </a:lnTo>
                    <a:lnTo>
                      <a:pt x="264" y="147"/>
                    </a:lnTo>
                    <a:lnTo>
                      <a:pt x="96" y="147"/>
                    </a:lnTo>
                    <a:lnTo>
                      <a:pt x="96" y="204"/>
                    </a:lnTo>
                    <a:lnTo>
                      <a:pt x="70" y="220"/>
                    </a:lnTo>
                    <a:lnTo>
                      <a:pt x="26" y="220"/>
                    </a:lnTo>
                    <a:lnTo>
                      <a:pt x="0" y="199"/>
                    </a:lnTo>
                    <a:lnTo>
                      <a:pt x="0" y="147"/>
                    </a:lnTo>
                  </a:path>
                </a:pathLst>
              </a:custGeom>
              <a:solidFill>
                <a:schemeClr val="accent2"/>
              </a:solidFill>
              <a:ln w="9525" cap="rnd" cmpd="sng">
                <a:solidFill>
                  <a:schemeClr val="hlink"/>
                </a:solidFill>
                <a:round/>
                <a:headEnd/>
                <a:tailEnd/>
              </a:ln>
            </p:spPr>
            <p:txBody>
              <a:bodyPr/>
              <a:lstStyle/>
              <a:p>
                <a:endParaRPr lang="zh-CN" altLang="en-US"/>
              </a:p>
            </p:txBody>
          </p:sp>
          <p:sp>
            <p:nvSpPr>
              <p:cNvPr id="3095" name="未知"/>
              <p:cNvSpPr>
                <a:spLocks/>
              </p:cNvSpPr>
              <p:nvPr/>
            </p:nvSpPr>
            <p:spPr bwMode="auto">
              <a:xfrm>
                <a:off x="2637" y="1"/>
                <a:ext cx="867" cy="211"/>
              </a:xfrm>
              <a:custGeom>
                <a:avLst/>
                <a:gdLst>
                  <a:gd name="T0" fmla="*/ 659 w 867"/>
                  <a:gd name="T1" fmla="*/ 0 h 211"/>
                  <a:gd name="T2" fmla="*/ 405 w 867"/>
                  <a:gd name="T3" fmla="*/ 0 h 211"/>
                  <a:gd name="T4" fmla="*/ 215 w 867"/>
                  <a:gd name="T5" fmla="*/ 0 h 211"/>
                  <a:gd name="T6" fmla="*/ 79 w 867"/>
                  <a:gd name="T7" fmla="*/ 0 h 211"/>
                  <a:gd name="T8" fmla="*/ 8 w 867"/>
                  <a:gd name="T9" fmla="*/ 0 h 211"/>
                  <a:gd name="T10" fmla="*/ 0 w 867"/>
                  <a:gd name="T11" fmla="*/ 16 h 211"/>
                  <a:gd name="T12" fmla="*/ 0 w 867"/>
                  <a:gd name="T13" fmla="*/ 39 h 211"/>
                  <a:gd name="T14" fmla="*/ 16 w 867"/>
                  <a:gd name="T15" fmla="*/ 47 h 211"/>
                  <a:gd name="T16" fmla="*/ 40 w 867"/>
                  <a:gd name="T17" fmla="*/ 47 h 211"/>
                  <a:gd name="T18" fmla="*/ 56 w 867"/>
                  <a:gd name="T19" fmla="*/ 54 h 211"/>
                  <a:gd name="T20" fmla="*/ 79 w 867"/>
                  <a:gd name="T21" fmla="*/ 70 h 211"/>
                  <a:gd name="T22" fmla="*/ 103 w 867"/>
                  <a:gd name="T23" fmla="*/ 86 h 211"/>
                  <a:gd name="T24" fmla="*/ 119 w 867"/>
                  <a:gd name="T25" fmla="*/ 93 h 211"/>
                  <a:gd name="T26" fmla="*/ 143 w 867"/>
                  <a:gd name="T27" fmla="*/ 93 h 211"/>
                  <a:gd name="T28" fmla="*/ 167 w 867"/>
                  <a:gd name="T29" fmla="*/ 93 h 211"/>
                  <a:gd name="T30" fmla="*/ 199 w 867"/>
                  <a:gd name="T31" fmla="*/ 93 h 211"/>
                  <a:gd name="T32" fmla="*/ 230 w 867"/>
                  <a:gd name="T33" fmla="*/ 93 h 211"/>
                  <a:gd name="T34" fmla="*/ 262 w 867"/>
                  <a:gd name="T35" fmla="*/ 93 h 211"/>
                  <a:gd name="T36" fmla="*/ 286 w 867"/>
                  <a:gd name="T37" fmla="*/ 101 h 211"/>
                  <a:gd name="T38" fmla="*/ 302 w 867"/>
                  <a:gd name="T39" fmla="*/ 109 h 211"/>
                  <a:gd name="T40" fmla="*/ 326 w 867"/>
                  <a:gd name="T41" fmla="*/ 109 h 211"/>
                  <a:gd name="T42" fmla="*/ 334 w 867"/>
                  <a:gd name="T43" fmla="*/ 124 h 211"/>
                  <a:gd name="T44" fmla="*/ 358 w 867"/>
                  <a:gd name="T45" fmla="*/ 132 h 211"/>
                  <a:gd name="T46" fmla="*/ 373 w 867"/>
                  <a:gd name="T47" fmla="*/ 140 h 211"/>
                  <a:gd name="T48" fmla="*/ 397 w 867"/>
                  <a:gd name="T49" fmla="*/ 140 h 211"/>
                  <a:gd name="T50" fmla="*/ 421 w 867"/>
                  <a:gd name="T51" fmla="*/ 140 h 211"/>
                  <a:gd name="T52" fmla="*/ 453 w 867"/>
                  <a:gd name="T53" fmla="*/ 140 h 211"/>
                  <a:gd name="T54" fmla="*/ 477 w 867"/>
                  <a:gd name="T55" fmla="*/ 140 h 211"/>
                  <a:gd name="T56" fmla="*/ 501 w 867"/>
                  <a:gd name="T57" fmla="*/ 140 h 211"/>
                  <a:gd name="T58" fmla="*/ 524 w 867"/>
                  <a:gd name="T59" fmla="*/ 140 h 211"/>
                  <a:gd name="T60" fmla="*/ 524 w 867"/>
                  <a:gd name="T61" fmla="*/ 163 h 211"/>
                  <a:gd name="T62" fmla="*/ 524 w 867"/>
                  <a:gd name="T63" fmla="*/ 187 h 211"/>
                  <a:gd name="T64" fmla="*/ 540 w 867"/>
                  <a:gd name="T65" fmla="*/ 202 h 211"/>
                  <a:gd name="T66" fmla="*/ 556 w 867"/>
                  <a:gd name="T67" fmla="*/ 210 h 211"/>
                  <a:gd name="T68" fmla="*/ 580 w 867"/>
                  <a:gd name="T69" fmla="*/ 210 h 211"/>
                  <a:gd name="T70" fmla="*/ 604 w 867"/>
                  <a:gd name="T71" fmla="*/ 202 h 211"/>
                  <a:gd name="T72" fmla="*/ 620 w 867"/>
                  <a:gd name="T73" fmla="*/ 187 h 211"/>
                  <a:gd name="T74" fmla="*/ 620 w 867"/>
                  <a:gd name="T75" fmla="*/ 163 h 211"/>
                  <a:gd name="T76" fmla="*/ 620 w 867"/>
                  <a:gd name="T77" fmla="*/ 140 h 211"/>
                  <a:gd name="T78" fmla="*/ 644 w 867"/>
                  <a:gd name="T79" fmla="*/ 140 h 211"/>
                  <a:gd name="T80" fmla="*/ 667 w 867"/>
                  <a:gd name="T81" fmla="*/ 140 h 211"/>
                  <a:gd name="T82" fmla="*/ 691 w 867"/>
                  <a:gd name="T83" fmla="*/ 140 h 211"/>
                  <a:gd name="T84" fmla="*/ 866 w 867"/>
                  <a:gd name="T85" fmla="*/ 0 h 2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211"/>
                  <a:gd name="T131" fmla="*/ 867 w 867"/>
                  <a:gd name="T132" fmla="*/ 211 h 2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211">
                    <a:moveTo>
                      <a:pt x="866" y="0"/>
                    </a:moveTo>
                    <a:lnTo>
                      <a:pt x="755" y="0"/>
                    </a:lnTo>
                    <a:lnTo>
                      <a:pt x="659" y="0"/>
                    </a:lnTo>
                    <a:lnTo>
                      <a:pt x="572" y="0"/>
                    </a:lnTo>
                    <a:lnTo>
                      <a:pt x="485" y="0"/>
                    </a:lnTo>
                    <a:lnTo>
                      <a:pt x="405" y="0"/>
                    </a:lnTo>
                    <a:lnTo>
                      <a:pt x="334" y="0"/>
                    </a:lnTo>
                    <a:lnTo>
                      <a:pt x="270" y="0"/>
                    </a:lnTo>
                    <a:lnTo>
                      <a:pt x="215" y="0"/>
                    </a:lnTo>
                    <a:lnTo>
                      <a:pt x="159" y="0"/>
                    </a:lnTo>
                    <a:lnTo>
                      <a:pt x="119" y="0"/>
                    </a:lnTo>
                    <a:lnTo>
                      <a:pt x="79" y="0"/>
                    </a:lnTo>
                    <a:lnTo>
                      <a:pt x="48" y="0"/>
                    </a:lnTo>
                    <a:lnTo>
                      <a:pt x="24" y="0"/>
                    </a:lnTo>
                    <a:lnTo>
                      <a:pt x="8" y="0"/>
                    </a:lnTo>
                    <a:lnTo>
                      <a:pt x="0" y="0"/>
                    </a:lnTo>
                    <a:lnTo>
                      <a:pt x="0" y="8"/>
                    </a:lnTo>
                    <a:lnTo>
                      <a:pt x="0" y="16"/>
                    </a:lnTo>
                    <a:lnTo>
                      <a:pt x="0" y="23"/>
                    </a:lnTo>
                    <a:lnTo>
                      <a:pt x="0" y="31"/>
                    </a:lnTo>
                    <a:lnTo>
                      <a:pt x="0" y="39"/>
                    </a:lnTo>
                    <a:lnTo>
                      <a:pt x="0" y="47"/>
                    </a:lnTo>
                    <a:lnTo>
                      <a:pt x="8" y="47"/>
                    </a:lnTo>
                    <a:lnTo>
                      <a:pt x="16" y="47"/>
                    </a:lnTo>
                    <a:lnTo>
                      <a:pt x="24" y="47"/>
                    </a:lnTo>
                    <a:lnTo>
                      <a:pt x="32" y="47"/>
                    </a:lnTo>
                    <a:lnTo>
                      <a:pt x="40" y="47"/>
                    </a:lnTo>
                    <a:lnTo>
                      <a:pt x="48" y="47"/>
                    </a:lnTo>
                    <a:lnTo>
                      <a:pt x="48" y="54"/>
                    </a:lnTo>
                    <a:lnTo>
                      <a:pt x="56" y="54"/>
                    </a:lnTo>
                    <a:lnTo>
                      <a:pt x="64" y="62"/>
                    </a:lnTo>
                    <a:lnTo>
                      <a:pt x="72" y="62"/>
                    </a:lnTo>
                    <a:lnTo>
                      <a:pt x="79" y="70"/>
                    </a:lnTo>
                    <a:lnTo>
                      <a:pt x="87" y="78"/>
                    </a:lnTo>
                    <a:lnTo>
                      <a:pt x="95" y="78"/>
                    </a:lnTo>
                    <a:lnTo>
                      <a:pt x="103" y="86"/>
                    </a:lnTo>
                    <a:lnTo>
                      <a:pt x="111" y="86"/>
                    </a:lnTo>
                    <a:lnTo>
                      <a:pt x="111" y="93"/>
                    </a:lnTo>
                    <a:lnTo>
                      <a:pt x="119" y="93"/>
                    </a:lnTo>
                    <a:lnTo>
                      <a:pt x="127" y="93"/>
                    </a:lnTo>
                    <a:lnTo>
                      <a:pt x="135" y="93"/>
                    </a:lnTo>
                    <a:lnTo>
                      <a:pt x="143" y="93"/>
                    </a:lnTo>
                    <a:lnTo>
                      <a:pt x="151" y="93"/>
                    </a:lnTo>
                    <a:lnTo>
                      <a:pt x="159" y="93"/>
                    </a:lnTo>
                    <a:lnTo>
                      <a:pt x="167" y="93"/>
                    </a:lnTo>
                    <a:lnTo>
                      <a:pt x="175" y="93"/>
                    </a:lnTo>
                    <a:lnTo>
                      <a:pt x="183" y="93"/>
                    </a:lnTo>
                    <a:lnTo>
                      <a:pt x="199" y="93"/>
                    </a:lnTo>
                    <a:lnTo>
                      <a:pt x="207" y="93"/>
                    </a:lnTo>
                    <a:lnTo>
                      <a:pt x="222" y="93"/>
                    </a:lnTo>
                    <a:lnTo>
                      <a:pt x="230" y="93"/>
                    </a:lnTo>
                    <a:lnTo>
                      <a:pt x="238" y="93"/>
                    </a:lnTo>
                    <a:lnTo>
                      <a:pt x="246" y="93"/>
                    </a:lnTo>
                    <a:lnTo>
                      <a:pt x="262" y="93"/>
                    </a:lnTo>
                    <a:lnTo>
                      <a:pt x="270" y="101"/>
                    </a:lnTo>
                    <a:lnTo>
                      <a:pt x="278" y="101"/>
                    </a:lnTo>
                    <a:lnTo>
                      <a:pt x="286" y="101"/>
                    </a:lnTo>
                    <a:lnTo>
                      <a:pt x="294" y="101"/>
                    </a:lnTo>
                    <a:lnTo>
                      <a:pt x="302" y="101"/>
                    </a:lnTo>
                    <a:lnTo>
                      <a:pt x="302" y="109"/>
                    </a:lnTo>
                    <a:lnTo>
                      <a:pt x="310" y="109"/>
                    </a:lnTo>
                    <a:lnTo>
                      <a:pt x="318" y="109"/>
                    </a:lnTo>
                    <a:lnTo>
                      <a:pt x="326" y="109"/>
                    </a:lnTo>
                    <a:lnTo>
                      <a:pt x="326" y="117"/>
                    </a:lnTo>
                    <a:lnTo>
                      <a:pt x="334" y="117"/>
                    </a:lnTo>
                    <a:lnTo>
                      <a:pt x="334" y="124"/>
                    </a:lnTo>
                    <a:lnTo>
                      <a:pt x="342" y="124"/>
                    </a:lnTo>
                    <a:lnTo>
                      <a:pt x="350" y="132"/>
                    </a:lnTo>
                    <a:lnTo>
                      <a:pt x="358" y="132"/>
                    </a:lnTo>
                    <a:lnTo>
                      <a:pt x="358" y="140"/>
                    </a:lnTo>
                    <a:lnTo>
                      <a:pt x="365" y="140"/>
                    </a:lnTo>
                    <a:lnTo>
                      <a:pt x="373" y="140"/>
                    </a:lnTo>
                    <a:lnTo>
                      <a:pt x="381" y="140"/>
                    </a:lnTo>
                    <a:lnTo>
                      <a:pt x="389" y="140"/>
                    </a:lnTo>
                    <a:lnTo>
                      <a:pt x="397" y="140"/>
                    </a:lnTo>
                    <a:lnTo>
                      <a:pt x="405" y="140"/>
                    </a:lnTo>
                    <a:lnTo>
                      <a:pt x="413" y="140"/>
                    </a:lnTo>
                    <a:lnTo>
                      <a:pt x="421" y="140"/>
                    </a:lnTo>
                    <a:lnTo>
                      <a:pt x="429" y="140"/>
                    </a:lnTo>
                    <a:lnTo>
                      <a:pt x="445" y="140"/>
                    </a:lnTo>
                    <a:lnTo>
                      <a:pt x="453" y="140"/>
                    </a:lnTo>
                    <a:lnTo>
                      <a:pt x="461" y="140"/>
                    </a:lnTo>
                    <a:lnTo>
                      <a:pt x="469" y="140"/>
                    </a:lnTo>
                    <a:lnTo>
                      <a:pt x="477" y="140"/>
                    </a:lnTo>
                    <a:lnTo>
                      <a:pt x="485" y="140"/>
                    </a:lnTo>
                    <a:lnTo>
                      <a:pt x="493" y="140"/>
                    </a:lnTo>
                    <a:lnTo>
                      <a:pt x="501" y="140"/>
                    </a:lnTo>
                    <a:lnTo>
                      <a:pt x="508" y="140"/>
                    </a:lnTo>
                    <a:lnTo>
                      <a:pt x="516" y="140"/>
                    </a:lnTo>
                    <a:lnTo>
                      <a:pt x="524" y="140"/>
                    </a:lnTo>
                    <a:lnTo>
                      <a:pt x="524" y="148"/>
                    </a:lnTo>
                    <a:lnTo>
                      <a:pt x="524" y="156"/>
                    </a:lnTo>
                    <a:lnTo>
                      <a:pt x="524" y="163"/>
                    </a:lnTo>
                    <a:lnTo>
                      <a:pt x="524" y="171"/>
                    </a:lnTo>
                    <a:lnTo>
                      <a:pt x="524" y="179"/>
                    </a:lnTo>
                    <a:lnTo>
                      <a:pt x="524" y="187"/>
                    </a:lnTo>
                    <a:lnTo>
                      <a:pt x="524" y="194"/>
                    </a:lnTo>
                    <a:lnTo>
                      <a:pt x="532" y="202"/>
                    </a:lnTo>
                    <a:lnTo>
                      <a:pt x="540" y="202"/>
                    </a:lnTo>
                    <a:lnTo>
                      <a:pt x="540" y="210"/>
                    </a:lnTo>
                    <a:lnTo>
                      <a:pt x="548" y="210"/>
                    </a:lnTo>
                    <a:lnTo>
                      <a:pt x="556" y="210"/>
                    </a:lnTo>
                    <a:lnTo>
                      <a:pt x="564" y="210"/>
                    </a:lnTo>
                    <a:lnTo>
                      <a:pt x="572" y="210"/>
                    </a:lnTo>
                    <a:lnTo>
                      <a:pt x="580" y="210"/>
                    </a:lnTo>
                    <a:lnTo>
                      <a:pt x="588" y="210"/>
                    </a:lnTo>
                    <a:lnTo>
                      <a:pt x="596" y="210"/>
                    </a:lnTo>
                    <a:lnTo>
                      <a:pt x="604" y="202"/>
                    </a:lnTo>
                    <a:lnTo>
                      <a:pt x="612" y="194"/>
                    </a:lnTo>
                    <a:lnTo>
                      <a:pt x="612" y="187"/>
                    </a:lnTo>
                    <a:lnTo>
                      <a:pt x="620" y="187"/>
                    </a:lnTo>
                    <a:lnTo>
                      <a:pt x="620" y="179"/>
                    </a:lnTo>
                    <a:lnTo>
                      <a:pt x="620" y="171"/>
                    </a:lnTo>
                    <a:lnTo>
                      <a:pt x="620" y="163"/>
                    </a:lnTo>
                    <a:lnTo>
                      <a:pt x="620" y="156"/>
                    </a:lnTo>
                    <a:lnTo>
                      <a:pt x="620" y="148"/>
                    </a:lnTo>
                    <a:lnTo>
                      <a:pt x="620" y="140"/>
                    </a:lnTo>
                    <a:lnTo>
                      <a:pt x="628" y="140"/>
                    </a:lnTo>
                    <a:lnTo>
                      <a:pt x="636" y="140"/>
                    </a:lnTo>
                    <a:lnTo>
                      <a:pt x="644" y="140"/>
                    </a:lnTo>
                    <a:lnTo>
                      <a:pt x="651" y="140"/>
                    </a:lnTo>
                    <a:lnTo>
                      <a:pt x="659" y="140"/>
                    </a:lnTo>
                    <a:lnTo>
                      <a:pt x="667" y="140"/>
                    </a:lnTo>
                    <a:lnTo>
                      <a:pt x="675" y="140"/>
                    </a:lnTo>
                    <a:lnTo>
                      <a:pt x="683" y="140"/>
                    </a:lnTo>
                    <a:lnTo>
                      <a:pt x="691" y="140"/>
                    </a:lnTo>
                    <a:lnTo>
                      <a:pt x="699" y="140"/>
                    </a:lnTo>
                    <a:lnTo>
                      <a:pt x="707" y="140"/>
                    </a:lnTo>
                    <a:lnTo>
                      <a:pt x="866" y="0"/>
                    </a:lnTo>
                  </a:path>
                </a:pathLst>
              </a:custGeom>
              <a:solidFill>
                <a:schemeClr val="accent2"/>
              </a:solidFill>
              <a:ln w="9525" cap="rnd" cmpd="sng">
                <a:solidFill>
                  <a:schemeClr val="hlink"/>
                </a:solidFill>
                <a:round/>
                <a:headEnd/>
                <a:tailEnd/>
              </a:ln>
            </p:spPr>
            <p:txBody>
              <a:bodyPr/>
              <a:lstStyle/>
              <a:p>
                <a:endParaRPr lang="zh-CN" altLang="en-US"/>
              </a:p>
            </p:txBody>
          </p:sp>
          <p:sp>
            <p:nvSpPr>
              <p:cNvPr id="15378" name="未知"/>
              <p:cNvSpPr>
                <a:spLocks/>
              </p:cNvSpPr>
              <p:nvPr/>
            </p:nvSpPr>
            <p:spPr bwMode="auto">
              <a:xfrm>
                <a:off x="2634" y="3"/>
                <a:ext cx="627" cy="215"/>
              </a:xfrm>
              <a:custGeom>
                <a:avLst/>
                <a:gdLst/>
                <a:ahLst/>
                <a:cxnLst>
                  <a:cxn ang="0">
                    <a:pos x="0" y="0"/>
                  </a:cxn>
                  <a:cxn ang="0">
                    <a:pos x="0" y="48"/>
                  </a:cxn>
                  <a:cxn ang="0">
                    <a:pos x="40" y="48"/>
                  </a:cxn>
                  <a:cxn ang="0">
                    <a:pos x="112" y="96"/>
                  </a:cxn>
                  <a:cxn ang="0">
                    <a:pos x="248" y="96"/>
                  </a:cxn>
                  <a:cxn ang="0">
                    <a:pos x="359" y="144"/>
                  </a:cxn>
                  <a:cxn ang="0">
                    <a:pos x="530" y="144"/>
                  </a:cxn>
                  <a:cxn ang="0">
                    <a:pos x="528" y="200"/>
                  </a:cxn>
                  <a:cxn ang="0">
                    <a:pos x="554" y="216"/>
                  </a:cxn>
                  <a:cxn ang="0">
                    <a:pos x="598" y="216"/>
                  </a:cxn>
                  <a:cxn ang="0">
                    <a:pos x="626" y="203"/>
                  </a:cxn>
                  <a:cxn ang="0">
                    <a:pos x="626" y="144"/>
                  </a:cxn>
                </a:cxnLst>
                <a:rect l="0" t="0" r="r" b="b"/>
                <a:pathLst>
                  <a:path w="627" h="217">
                    <a:moveTo>
                      <a:pt x="0" y="0"/>
                    </a:moveTo>
                    <a:lnTo>
                      <a:pt x="0" y="48"/>
                    </a:lnTo>
                    <a:lnTo>
                      <a:pt x="40" y="48"/>
                    </a:lnTo>
                    <a:lnTo>
                      <a:pt x="112" y="96"/>
                    </a:lnTo>
                    <a:lnTo>
                      <a:pt x="248" y="96"/>
                    </a:lnTo>
                    <a:lnTo>
                      <a:pt x="359" y="144"/>
                    </a:lnTo>
                    <a:lnTo>
                      <a:pt x="530" y="144"/>
                    </a:lnTo>
                    <a:lnTo>
                      <a:pt x="528" y="200"/>
                    </a:lnTo>
                    <a:lnTo>
                      <a:pt x="554" y="216"/>
                    </a:lnTo>
                    <a:lnTo>
                      <a:pt x="598" y="216"/>
                    </a:lnTo>
                    <a:lnTo>
                      <a:pt x="626" y="203"/>
                    </a:lnTo>
                    <a:lnTo>
                      <a:pt x="626" y="14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15379" name="未知"/>
              <p:cNvSpPr>
                <a:spLocks/>
              </p:cNvSpPr>
              <p:nvPr/>
            </p:nvSpPr>
            <p:spPr bwMode="auto">
              <a:xfrm>
                <a:off x="2918" y="3"/>
                <a:ext cx="867" cy="214"/>
              </a:xfrm>
              <a:custGeom>
                <a:avLst/>
                <a:gdLst/>
                <a:ahLst/>
                <a:cxnLst>
                  <a:cxn ang="0">
                    <a:pos x="111" y="0"/>
                  </a:cxn>
                  <a:cxn ang="0">
                    <a:pos x="294" y="0"/>
                  </a:cxn>
                  <a:cxn ang="0">
                    <a:pos x="461" y="0"/>
                  </a:cxn>
                  <a:cxn ang="0">
                    <a:pos x="596" y="0"/>
                  </a:cxn>
                  <a:cxn ang="0">
                    <a:pos x="707" y="0"/>
                  </a:cxn>
                  <a:cxn ang="0">
                    <a:pos x="787" y="0"/>
                  </a:cxn>
                  <a:cxn ang="0">
                    <a:pos x="842" y="0"/>
                  </a:cxn>
                  <a:cxn ang="0">
                    <a:pos x="866" y="0"/>
                  </a:cxn>
                  <a:cxn ang="0">
                    <a:pos x="866" y="16"/>
                  </a:cxn>
                  <a:cxn ang="0">
                    <a:pos x="866" y="32"/>
                  </a:cxn>
                  <a:cxn ang="0">
                    <a:pos x="866" y="47"/>
                  </a:cxn>
                  <a:cxn ang="0">
                    <a:pos x="850" y="47"/>
                  </a:cxn>
                  <a:cxn ang="0">
                    <a:pos x="834" y="47"/>
                  </a:cxn>
                  <a:cxn ang="0">
                    <a:pos x="818" y="47"/>
                  </a:cxn>
                  <a:cxn ang="0">
                    <a:pos x="810" y="55"/>
                  </a:cxn>
                  <a:cxn ang="0">
                    <a:pos x="794" y="63"/>
                  </a:cxn>
                  <a:cxn ang="0">
                    <a:pos x="779" y="79"/>
                  </a:cxn>
                  <a:cxn ang="0">
                    <a:pos x="763" y="87"/>
                  </a:cxn>
                  <a:cxn ang="0">
                    <a:pos x="755" y="95"/>
                  </a:cxn>
                  <a:cxn ang="0">
                    <a:pos x="739" y="95"/>
                  </a:cxn>
                  <a:cxn ang="0">
                    <a:pos x="723" y="95"/>
                  </a:cxn>
                  <a:cxn ang="0">
                    <a:pos x="707" y="95"/>
                  </a:cxn>
                  <a:cxn ang="0">
                    <a:pos x="691" y="95"/>
                  </a:cxn>
                  <a:cxn ang="0">
                    <a:pos x="667" y="95"/>
                  </a:cxn>
                  <a:cxn ang="0">
                    <a:pos x="644" y="95"/>
                  </a:cxn>
                  <a:cxn ang="0">
                    <a:pos x="628" y="95"/>
                  </a:cxn>
                  <a:cxn ang="0">
                    <a:pos x="508" y="142"/>
                  </a:cxn>
                  <a:cxn ang="0">
                    <a:pos x="493" y="142"/>
                  </a:cxn>
                  <a:cxn ang="0">
                    <a:pos x="477" y="142"/>
                  </a:cxn>
                  <a:cxn ang="0">
                    <a:pos x="461" y="142"/>
                  </a:cxn>
                  <a:cxn ang="0">
                    <a:pos x="445" y="142"/>
                  </a:cxn>
                  <a:cxn ang="0">
                    <a:pos x="421" y="142"/>
                  </a:cxn>
                  <a:cxn ang="0">
                    <a:pos x="405" y="142"/>
                  </a:cxn>
                  <a:cxn ang="0">
                    <a:pos x="389" y="142"/>
                  </a:cxn>
                  <a:cxn ang="0">
                    <a:pos x="373" y="142"/>
                  </a:cxn>
                  <a:cxn ang="0">
                    <a:pos x="358" y="142"/>
                  </a:cxn>
                  <a:cxn ang="0">
                    <a:pos x="342" y="142"/>
                  </a:cxn>
                  <a:cxn ang="0">
                    <a:pos x="342" y="158"/>
                  </a:cxn>
                  <a:cxn ang="0">
                    <a:pos x="342" y="174"/>
                  </a:cxn>
                  <a:cxn ang="0">
                    <a:pos x="342" y="189"/>
                  </a:cxn>
                  <a:cxn ang="0">
                    <a:pos x="334" y="205"/>
                  </a:cxn>
                  <a:cxn ang="0">
                    <a:pos x="326" y="213"/>
                  </a:cxn>
                  <a:cxn ang="0">
                    <a:pos x="310" y="213"/>
                  </a:cxn>
                  <a:cxn ang="0">
                    <a:pos x="294" y="213"/>
                  </a:cxn>
                  <a:cxn ang="0">
                    <a:pos x="278" y="213"/>
                  </a:cxn>
                  <a:cxn ang="0">
                    <a:pos x="262" y="205"/>
                  </a:cxn>
                  <a:cxn ang="0">
                    <a:pos x="254" y="189"/>
                  </a:cxn>
                  <a:cxn ang="0">
                    <a:pos x="246" y="181"/>
                  </a:cxn>
                  <a:cxn ang="0">
                    <a:pos x="246" y="120"/>
                  </a:cxn>
                </a:cxnLst>
                <a:rect l="0" t="0" r="r" b="b"/>
                <a:pathLst>
                  <a:path w="867" h="214">
                    <a:moveTo>
                      <a:pt x="0" y="0"/>
                    </a:moveTo>
                    <a:lnTo>
                      <a:pt x="111" y="0"/>
                    </a:lnTo>
                    <a:lnTo>
                      <a:pt x="207" y="0"/>
                    </a:lnTo>
                    <a:lnTo>
                      <a:pt x="294" y="0"/>
                    </a:lnTo>
                    <a:lnTo>
                      <a:pt x="381" y="0"/>
                    </a:lnTo>
                    <a:lnTo>
                      <a:pt x="461" y="0"/>
                    </a:lnTo>
                    <a:lnTo>
                      <a:pt x="532" y="0"/>
                    </a:lnTo>
                    <a:lnTo>
                      <a:pt x="596" y="0"/>
                    </a:lnTo>
                    <a:lnTo>
                      <a:pt x="651" y="0"/>
                    </a:lnTo>
                    <a:lnTo>
                      <a:pt x="707" y="0"/>
                    </a:lnTo>
                    <a:lnTo>
                      <a:pt x="747" y="0"/>
                    </a:lnTo>
                    <a:lnTo>
                      <a:pt x="787" y="0"/>
                    </a:lnTo>
                    <a:lnTo>
                      <a:pt x="818" y="0"/>
                    </a:lnTo>
                    <a:lnTo>
                      <a:pt x="842" y="0"/>
                    </a:lnTo>
                    <a:lnTo>
                      <a:pt x="858" y="0"/>
                    </a:lnTo>
                    <a:lnTo>
                      <a:pt x="866" y="0"/>
                    </a:lnTo>
                    <a:lnTo>
                      <a:pt x="866" y="8"/>
                    </a:lnTo>
                    <a:lnTo>
                      <a:pt x="866" y="16"/>
                    </a:lnTo>
                    <a:lnTo>
                      <a:pt x="866" y="24"/>
                    </a:lnTo>
                    <a:lnTo>
                      <a:pt x="866" y="32"/>
                    </a:lnTo>
                    <a:lnTo>
                      <a:pt x="866" y="39"/>
                    </a:lnTo>
                    <a:lnTo>
                      <a:pt x="866" y="47"/>
                    </a:lnTo>
                    <a:lnTo>
                      <a:pt x="858" y="47"/>
                    </a:lnTo>
                    <a:lnTo>
                      <a:pt x="850" y="47"/>
                    </a:lnTo>
                    <a:lnTo>
                      <a:pt x="842" y="47"/>
                    </a:lnTo>
                    <a:lnTo>
                      <a:pt x="834" y="47"/>
                    </a:lnTo>
                    <a:lnTo>
                      <a:pt x="826" y="47"/>
                    </a:lnTo>
                    <a:lnTo>
                      <a:pt x="818" y="47"/>
                    </a:lnTo>
                    <a:lnTo>
                      <a:pt x="818" y="55"/>
                    </a:lnTo>
                    <a:lnTo>
                      <a:pt x="810" y="55"/>
                    </a:lnTo>
                    <a:lnTo>
                      <a:pt x="802" y="63"/>
                    </a:lnTo>
                    <a:lnTo>
                      <a:pt x="794" y="63"/>
                    </a:lnTo>
                    <a:lnTo>
                      <a:pt x="787" y="71"/>
                    </a:lnTo>
                    <a:lnTo>
                      <a:pt x="779" y="79"/>
                    </a:lnTo>
                    <a:lnTo>
                      <a:pt x="771" y="79"/>
                    </a:lnTo>
                    <a:lnTo>
                      <a:pt x="763" y="87"/>
                    </a:lnTo>
                    <a:lnTo>
                      <a:pt x="755" y="87"/>
                    </a:lnTo>
                    <a:lnTo>
                      <a:pt x="755" y="95"/>
                    </a:lnTo>
                    <a:lnTo>
                      <a:pt x="747" y="95"/>
                    </a:lnTo>
                    <a:lnTo>
                      <a:pt x="739" y="95"/>
                    </a:lnTo>
                    <a:lnTo>
                      <a:pt x="731" y="95"/>
                    </a:lnTo>
                    <a:lnTo>
                      <a:pt x="723" y="95"/>
                    </a:lnTo>
                    <a:lnTo>
                      <a:pt x="715" y="95"/>
                    </a:lnTo>
                    <a:lnTo>
                      <a:pt x="707" y="95"/>
                    </a:lnTo>
                    <a:lnTo>
                      <a:pt x="699" y="95"/>
                    </a:lnTo>
                    <a:lnTo>
                      <a:pt x="691" y="95"/>
                    </a:lnTo>
                    <a:lnTo>
                      <a:pt x="683" y="95"/>
                    </a:lnTo>
                    <a:lnTo>
                      <a:pt x="667" y="95"/>
                    </a:lnTo>
                    <a:lnTo>
                      <a:pt x="659" y="95"/>
                    </a:lnTo>
                    <a:lnTo>
                      <a:pt x="644" y="95"/>
                    </a:lnTo>
                    <a:lnTo>
                      <a:pt x="636" y="95"/>
                    </a:lnTo>
                    <a:lnTo>
                      <a:pt x="628" y="95"/>
                    </a:lnTo>
                    <a:lnTo>
                      <a:pt x="620" y="95"/>
                    </a:lnTo>
                    <a:lnTo>
                      <a:pt x="508" y="142"/>
                    </a:lnTo>
                    <a:lnTo>
                      <a:pt x="501" y="142"/>
                    </a:lnTo>
                    <a:lnTo>
                      <a:pt x="493" y="142"/>
                    </a:lnTo>
                    <a:lnTo>
                      <a:pt x="485" y="142"/>
                    </a:lnTo>
                    <a:lnTo>
                      <a:pt x="477" y="142"/>
                    </a:lnTo>
                    <a:lnTo>
                      <a:pt x="469" y="142"/>
                    </a:lnTo>
                    <a:lnTo>
                      <a:pt x="461" y="142"/>
                    </a:lnTo>
                    <a:lnTo>
                      <a:pt x="453" y="142"/>
                    </a:lnTo>
                    <a:lnTo>
                      <a:pt x="445" y="142"/>
                    </a:lnTo>
                    <a:lnTo>
                      <a:pt x="437" y="142"/>
                    </a:lnTo>
                    <a:lnTo>
                      <a:pt x="421" y="142"/>
                    </a:lnTo>
                    <a:lnTo>
                      <a:pt x="413" y="142"/>
                    </a:lnTo>
                    <a:lnTo>
                      <a:pt x="405" y="142"/>
                    </a:lnTo>
                    <a:lnTo>
                      <a:pt x="397" y="142"/>
                    </a:lnTo>
                    <a:lnTo>
                      <a:pt x="389" y="142"/>
                    </a:lnTo>
                    <a:lnTo>
                      <a:pt x="381" y="142"/>
                    </a:lnTo>
                    <a:lnTo>
                      <a:pt x="373" y="142"/>
                    </a:lnTo>
                    <a:lnTo>
                      <a:pt x="365" y="142"/>
                    </a:lnTo>
                    <a:lnTo>
                      <a:pt x="358" y="142"/>
                    </a:lnTo>
                    <a:lnTo>
                      <a:pt x="350" y="142"/>
                    </a:lnTo>
                    <a:lnTo>
                      <a:pt x="342" y="142"/>
                    </a:lnTo>
                    <a:lnTo>
                      <a:pt x="342" y="150"/>
                    </a:lnTo>
                    <a:lnTo>
                      <a:pt x="342" y="158"/>
                    </a:lnTo>
                    <a:lnTo>
                      <a:pt x="342" y="166"/>
                    </a:lnTo>
                    <a:lnTo>
                      <a:pt x="342" y="174"/>
                    </a:lnTo>
                    <a:lnTo>
                      <a:pt x="342" y="181"/>
                    </a:lnTo>
                    <a:lnTo>
                      <a:pt x="342" y="189"/>
                    </a:lnTo>
                    <a:lnTo>
                      <a:pt x="342" y="197"/>
                    </a:lnTo>
                    <a:lnTo>
                      <a:pt x="334" y="205"/>
                    </a:lnTo>
                    <a:lnTo>
                      <a:pt x="326" y="205"/>
                    </a:lnTo>
                    <a:lnTo>
                      <a:pt x="326" y="213"/>
                    </a:lnTo>
                    <a:lnTo>
                      <a:pt x="318" y="213"/>
                    </a:lnTo>
                    <a:lnTo>
                      <a:pt x="310" y="213"/>
                    </a:lnTo>
                    <a:lnTo>
                      <a:pt x="302" y="213"/>
                    </a:lnTo>
                    <a:lnTo>
                      <a:pt x="294" y="213"/>
                    </a:lnTo>
                    <a:lnTo>
                      <a:pt x="286" y="213"/>
                    </a:lnTo>
                    <a:lnTo>
                      <a:pt x="278" y="213"/>
                    </a:lnTo>
                    <a:lnTo>
                      <a:pt x="270" y="213"/>
                    </a:lnTo>
                    <a:lnTo>
                      <a:pt x="262" y="205"/>
                    </a:lnTo>
                    <a:lnTo>
                      <a:pt x="254" y="197"/>
                    </a:lnTo>
                    <a:lnTo>
                      <a:pt x="254" y="189"/>
                    </a:lnTo>
                    <a:lnTo>
                      <a:pt x="246" y="189"/>
                    </a:lnTo>
                    <a:lnTo>
                      <a:pt x="246" y="181"/>
                    </a:lnTo>
                    <a:lnTo>
                      <a:pt x="246" y="174"/>
                    </a:lnTo>
                    <a:lnTo>
                      <a:pt x="246" y="120"/>
                    </a:lnTo>
                    <a:lnTo>
                      <a:pt x="0" y="0"/>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3098" name="未知"/>
              <p:cNvSpPr>
                <a:spLocks/>
              </p:cNvSpPr>
              <p:nvPr/>
            </p:nvSpPr>
            <p:spPr bwMode="auto">
              <a:xfrm>
                <a:off x="3163" y="0"/>
                <a:ext cx="626" cy="221"/>
              </a:xfrm>
              <a:custGeom>
                <a:avLst/>
                <a:gdLst>
                  <a:gd name="T0" fmla="*/ 625 w 626"/>
                  <a:gd name="T1" fmla="*/ 0 h 221"/>
                  <a:gd name="T2" fmla="*/ 625 w 626"/>
                  <a:gd name="T3" fmla="*/ 49 h 221"/>
                  <a:gd name="T4" fmla="*/ 585 w 626"/>
                  <a:gd name="T5" fmla="*/ 49 h 221"/>
                  <a:gd name="T6" fmla="*/ 513 w 626"/>
                  <a:gd name="T7" fmla="*/ 98 h 221"/>
                  <a:gd name="T8" fmla="*/ 377 w 626"/>
                  <a:gd name="T9" fmla="*/ 98 h 221"/>
                  <a:gd name="T10" fmla="*/ 264 w 626"/>
                  <a:gd name="T11" fmla="*/ 147 h 221"/>
                  <a:gd name="T12" fmla="*/ 96 w 626"/>
                  <a:gd name="T13" fmla="*/ 147 h 221"/>
                  <a:gd name="T14" fmla="*/ 96 w 626"/>
                  <a:gd name="T15" fmla="*/ 204 h 221"/>
                  <a:gd name="T16" fmla="*/ 70 w 626"/>
                  <a:gd name="T17" fmla="*/ 220 h 221"/>
                  <a:gd name="T18" fmla="*/ 26 w 626"/>
                  <a:gd name="T19" fmla="*/ 220 h 221"/>
                  <a:gd name="T20" fmla="*/ 0 w 626"/>
                  <a:gd name="T21" fmla="*/ 199 h 221"/>
                  <a:gd name="T22" fmla="*/ 0 w 626"/>
                  <a:gd name="T23" fmla="*/ 147 h 2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6"/>
                  <a:gd name="T37" fmla="*/ 0 h 221"/>
                  <a:gd name="T38" fmla="*/ 626 w 626"/>
                  <a:gd name="T39" fmla="*/ 221 h 2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6" h="221">
                    <a:moveTo>
                      <a:pt x="625" y="0"/>
                    </a:moveTo>
                    <a:lnTo>
                      <a:pt x="625" y="49"/>
                    </a:lnTo>
                    <a:lnTo>
                      <a:pt x="585" y="49"/>
                    </a:lnTo>
                    <a:lnTo>
                      <a:pt x="513" y="98"/>
                    </a:lnTo>
                    <a:lnTo>
                      <a:pt x="377" y="98"/>
                    </a:lnTo>
                    <a:lnTo>
                      <a:pt x="264" y="147"/>
                    </a:lnTo>
                    <a:lnTo>
                      <a:pt x="96" y="147"/>
                    </a:lnTo>
                    <a:lnTo>
                      <a:pt x="96" y="204"/>
                    </a:lnTo>
                    <a:lnTo>
                      <a:pt x="70" y="220"/>
                    </a:lnTo>
                    <a:lnTo>
                      <a:pt x="26" y="220"/>
                    </a:lnTo>
                    <a:lnTo>
                      <a:pt x="0" y="199"/>
                    </a:lnTo>
                    <a:lnTo>
                      <a:pt x="0" y="147"/>
                    </a:lnTo>
                  </a:path>
                </a:pathLst>
              </a:custGeom>
              <a:solidFill>
                <a:schemeClr val="accent2"/>
              </a:solidFill>
              <a:ln w="9525" cap="rnd" cmpd="sng">
                <a:solidFill>
                  <a:schemeClr val="hlink"/>
                </a:solidFill>
                <a:round/>
                <a:headEnd/>
                <a:tailEnd/>
              </a:ln>
            </p:spPr>
            <p:txBody>
              <a:bodyPr/>
              <a:lstStyle/>
              <a:p>
                <a:endParaRPr lang="zh-CN" altLang="en-US"/>
              </a:p>
            </p:txBody>
          </p:sp>
        </p:grpSp>
        <p:sp>
          <p:nvSpPr>
            <p:cNvPr id="15381" name="Rectangle 21"/>
            <p:cNvSpPr>
              <a:spLocks noChangeArrowheads="1"/>
            </p:cNvSpPr>
            <p:nvPr/>
          </p:nvSpPr>
          <p:spPr bwMode="auto">
            <a:xfrm>
              <a:off x="0" y="852"/>
              <a:ext cx="4440" cy="2890"/>
            </a:xfrm>
            <a:prstGeom prst="rect">
              <a:avLst/>
            </a:prstGeom>
            <a:solidFill>
              <a:schemeClr val="accent1"/>
            </a:solidFill>
            <a:ln w="38100" cmpd="sng">
              <a:solidFill>
                <a:schemeClr val="bg2"/>
              </a:solidFill>
              <a:miter lim="800000"/>
              <a:headEnd/>
              <a:tailEnd/>
            </a:ln>
            <a:effectLst>
              <a:outerShdw dist="35921" dir="2700000" algn="ctr" rotWithShape="0">
                <a:schemeClr val="bg2"/>
              </a:outerShdw>
            </a:effectLst>
          </p:spPr>
          <p:txBody>
            <a:bodyPr wrap="none" anchor="ctr"/>
            <a:lstStyle/>
            <a:p>
              <a:pPr>
                <a:defRPr/>
              </a:pPr>
              <a:endParaRPr lang="zh-CN" altLang="en-US"/>
            </a:p>
          </p:txBody>
        </p:sp>
        <p:sp>
          <p:nvSpPr>
            <p:cNvPr id="15382" name="Rectangle 22"/>
            <p:cNvSpPr>
              <a:spLocks noChangeArrowheads="1"/>
            </p:cNvSpPr>
            <p:nvPr/>
          </p:nvSpPr>
          <p:spPr bwMode="auto">
            <a:xfrm>
              <a:off x="297" y="1133"/>
              <a:ext cx="4120" cy="2426"/>
            </a:xfrm>
            <a:prstGeom prst="rect">
              <a:avLst/>
            </a:prstGeom>
            <a:noFill/>
            <a:ln w="9525">
              <a:noFill/>
              <a:miter lim="800000"/>
              <a:headEnd/>
              <a:tailEnd/>
            </a:ln>
            <a:effectLst/>
          </p:spPr>
          <p:txBody>
            <a:bodyPr lIns="0" tIns="0" rIns="0" bIns="0">
              <a:spAutoFit/>
            </a:bodyPr>
            <a:lstStyle/>
            <a:p>
              <a:pPr eaLnBrk="0" hangingPunct="0">
                <a:lnSpc>
                  <a:spcPct val="130000"/>
                </a:lnSpc>
                <a:spcBef>
                  <a:spcPct val="20000"/>
                </a:spcBef>
                <a:buClr>
                  <a:schemeClr val="hlink"/>
                </a:buClr>
                <a:buFont typeface="Wingdings" pitchFamily="2" charset="2"/>
                <a:buNone/>
                <a:defRPr/>
              </a:pPr>
              <a:r>
                <a:rPr lang="zh-CN" altLang="zh-CN" b="0">
                  <a:solidFill>
                    <a:schemeClr val="bg1"/>
                  </a:solidFill>
                  <a:effectLst>
                    <a:outerShdw blurRad="38100" dist="38100" dir="2700000" algn="tl">
                      <a:srgbClr val="C0C0C0"/>
                    </a:outerShdw>
                  </a:effectLst>
                  <a:latin typeface="黑体" pitchFamily="49" charset="-122"/>
                </a:rPr>
                <a:t> </a:t>
              </a:r>
              <a:r>
                <a:rPr lang="zh-CN" altLang="zh-CN" sz="1600" b="0">
                  <a:effectLst>
                    <a:outerShdw blurRad="38100" dist="38100" dir="2700000" algn="tl">
                      <a:srgbClr val="C0C0C0"/>
                    </a:outerShdw>
                  </a:effectLst>
                </a:rPr>
                <a:t>1. </a:t>
              </a:r>
              <a:r>
                <a:rPr lang="zh-CN" sz="1600" b="0">
                  <a:effectLst>
                    <a:outerShdw blurRad="38100" dist="38100" dir="2700000" algn="tl">
                      <a:srgbClr val="C0C0C0"/>
                    </a:outerShdw>
                  </a:effectLst>
                </a:rPr>
                <a:t>逐期增长量</a:t>
              </a:r>
            </a:p>
            <a:p>
              <a:pPr eaLnBrk="0" hangingPunct="0">
                <a:lnSpc>
                  <a:spcPct val="130000"/>
                </a:lnSpc>
                <a:spcBef>
                  <a:spcPct val="20000"/>
                </a:spcBef>
                <a:buClr>
                  <a:schemeClr val="hlink"/>
                </a:buClr>
                <a:buFont typeface="Wingdings" pitchFamily="2" charset="2"/>
                <a:buNone/>
                <a:defRPr/>
              </a:pPr>
              <a:r>
                <a:rPr lang="zh-CN" sz="1600" b="0">
                  <a:effectLst>
                    <a:outerShdw blurRad="38100" dist="38100" dir="2700000" algn="tl">
                      <a:srgbClr val="C0C0C0"/>
                    </a:outerShdw>
                  </a:effectLst>
                </a:rPr>
                <a:t>逐期增长量又称环比增长量，是指报告期水平与前期水平之差，用以表明报告期较前期增减变化的绝对量。其用符号表示为：</a:t>
              </a:r>
            </a:p>
            <a:p>
              <a:pPr eaLnBrk="0" hangingPunct="0">
                <a:lnSpc>
                  <a:spcPct val="130000"/>
                </a:lnSpc>
                <a:spcBef>
                  <a:spcPct val="20000"/>
                </a:spcBef>
                <a:buClr>
                  <a:schemeClr val="hlink"/>
                </a:buClr>
                <a:buFont typeface="Wingdings" pitchFamily="2" charset="2"/>
                <a:buNone/>
                <a:defRPr/>
              </a:pPr>
              <a:endParaRPr lang="zh-CN" altLang="zh-CN" sz="1600" b="0">
                <a:effectLst>
                  <a:outerShdw blurRad="38100" dist="38100" dir="2700000" algn="tl">
                    <a:srgbClr val="C0C0C0"/>
                  </a:outerShdw>
                </a:effectLst>
              </a:endParaRPr>
            </a:p>
          </p:txBody>
        </p:sp>
        <p:sp>
          <p:nvSpPr>
            <p:cNvPr id="15383" name="Rectangle 23"/>
            <p:cNvSpPr>
              <a:spLocks noChangeArrowheads="1"/>
            </p:cNvSpPr>
            <p:nvPr/>
          </p:nvSpPr>
          <p:spPr bwMode="auto">
            <a:xfrm>
              <a:off x="7026" y="0"/>
              <a:ext cx="4442" cy="2890"/>
            </a:xfrm>
            <a:prstGeom prst="rect">
              <a:avLst/>
            </a:prstGeom>
            <a:solidFill>
              <a:schemeClr val="accent1"/>
            </a:solidFill>
            <a:ln w="9525" cmpd="sng">
              <a:solidFill>
                <a:schemeClr val="tx1"/>
              </a:solidFill>
              <a:miter lim="800000"/>
              <a:headEnd/>
              <a:tailEnd/>
            </a:ln>
            <a:effectLst>
              <a:outerShdw dist="35921" dir="2700000" algn="ctr" rotWithShape="0">
                <a:schemeClr val="bg2"/>
              </a:outerShdw>
            </a:effectLst>
          </p:spPr>
          <p:txBody>
            <a:bodyPr wrap="none" anchor="ctr"/>
            <a:lstStyle/>
            <a:p>
              <a:pPr>
                <a:defRPr/>
              </a:pPr>
              <a:endParaRPr lang="zh-CN" altLang="en-US"/>
            </a:p>
          </p:txBody>
        </p:sp>
        <p:sp>
          <p:nvSpPr>
            <p:cNvPr id="3083" name="Rectangle 24"/>
            <p:cNvSpPr>
              <a:spLocks noChangeArrowheads="1"/>
            </p:cNvSpPr>
            <p:nvPr/>
          </p:nvSpPr>
          <p:spPr bwMode="auto">
            <a:xfrm>
              <a:off x="7276" y="229"/>
              <a:ext cx="4119" cy="2276"/>
            </a:xfrm>
            <a:prstGeom prst="rect">
              <a:avLst/>
            </a:prstGeom>
            <a:noFill/>
            <a:ln w="9525">
              <a:noFill/>
              <a:miter lim="800000"/>
              <a:headEnd/>
              <a:tailEnd/>
            </a:ln>
          </p:spPr>
          <p:txBody>
            <a:bodyPr lIns="0" tIns="0" rIns="0" bIns="0">
              <a:spAutoFit/>
            </a:bodyPr>
            <a:lstStyle/>
            <a:p>
              <a:pPr eaLnBrk="0" hangingPunct="0">
                <a:lnSpc>
                  <a:spcPct val="130000"/>
                </a:lnSpc>
                <a:spcBef>
                  <a:spcPct val="20000"/>
                </a:spcBef>
                <a:buClr>
                  <a:schemeClr val="hlink"/>
                </a:buClr>
                <a:buFont typeface="Wingdings" pitchFamily="2" charset="2"/>
                <a:buNone/>
              </a:pPr>
              <a:r>
                <a:rPr lang="zh-CN" altLang="zh-CN" sz="1600" b="0"/>
                <a:t>2. </a:t>
              </a:r>
              <a:r>
                <a:rPr lang="zh-CN" sz="1600" b="0"/>
                <a:t>累计增长量</a:t>
              </a:r>
            </a:p>
            <a:p>
              <a:pPr eaLnBrk="0" hangingPunct="0">
                <a:lnSpc>
                  <a:spcPct val="130000"/>
                </a:lnSpc>
                <a:spcBef>
                  <a:spcPct val="20000"/>
                </a:spcBef>
                <a:buClr>
                  <a:schemeClr val="hlink"/>
                </a:buClr>
                <a:buFont typeface="Wingdings" pitchFamily="2" charset="2"/>
                <a:buNone/>
              </a:pPr>
              <a:r>
                <a:rPr lang="zh-CN" sz="1600" b="0"/>
                <a:t>累计增长量又称定基增长量，是指报告期水平与某一固定基期水平（通常为最初水平）之差，用以表明报告期较某一固定基期增减变化的绝对量。其用符号表示为：</a:t>
              </a:r>
            </a:p>
          </p:txBody>
        </p:sp>
      </p:grpSp>
      <p:graphicFrame>
        <p:nvGraphicFramePr>
          <p:cNvPr id="3074" name="Object 2"/>
          <p:cNvGraphicFramePr>
            <a:graphicFrameLocks noChangeAspect="1"/>
          </p:cNvGraphicFramePr>
          <p:nvPr/>
        </p:nvGraphicFramePr>
        <p:xfrm>
          <a:off x="250825" y="4005263"/>
          <a:ext cx="2735263" cy="301625"/>
        </p:xfrm>
        <a:graphic>
          <a:graphicData uri="http://schemas.openxmlformats.org/presentationml/2006/ole">
            <mc:AlternateContent xmlns:mc="http://schemas.openxmlformats.org/markup-compatibility/2006">
              <mc:Choice xmlns:v="urn:schemas-microsoft-com:vml" Requires="v">
                <p:oleObj spid="_x0000_s3078" r:id="rId3" imgW="2070417" imgH="228917" progId="Equation.DSMT4">
                  <p:embed/>
                </p:oleObj>
              </mc:Choice>
              <mc:Fallback>
                <p:oleObj r:id="rId3" imgW="2070417" imgH="228917"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4005263"/>
                        <a:ext cx="2735263"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3"/>
          <p:cNvGraphicFramePr>
            <a:graphicFrameLocks noChangeAspect="1"/>
          </p:cNvGraphicFramePr>
          <p:nvPr/>
        </p:nvGraphicFramePr>
        <p:xfrm>
          <a:off x="5621338" y="3357563"/>
          <a:ext cx="2651125" cy="301625"/>
        </p:xfrm>
        <a:graphic>
          <a:graphicData uri="http://schemas.openxmlformats.org/presentationml/2006/ole">
            <mc:AlternateContent xmlns:mc="http://schemas.openxmlformats.org/markup-compatibility/2006">
              <mc:Choice xmlns:v="urn:schemas-microsoft-com:vml" Requires="v">
                <p:oleObj spid="_x0000_s3079" r:id="rId5" imgW="2006917" imgH="228917" progId="Equation.DSMT4">
                  <p:embed/>
                </p:oleObj>
              </mc:Choice>
              <mc:Fallback>
                <p:oleObj r:id="rId5" imgW="2006917" imgH="228917"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21338" y="3357563"/>
                        <a:ext cx="2651125" cy="301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动态数列的水平指标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四、平均增长量</a:t>
            </a:r>
          </a:p>
        </p:txBody>
      </p:sp>
      <p:pic>
        <p:nvPicPr>
          <p:cNvPr id="16388" name="图片 1" descr="白板20"/>
          <p:cNvPicPr>
            <a:picLocks noGrp="1" noChangeAspect="1" noChangeArrowheads="1"/>
          </p:cNvPicPr>
          <p:nvPr/>
        </p:nvPicPr>
        <p:blipFill>
          <a:blip r:embed="rId2" cstate="print">
            <a:clrChange>
              <a:clrFrom>
                <a:srgbClr val="FFFFFF"/>
              </a:clrFrom>
              <a:clrTo>
                <a:srgbClr val="FFFFFF">
                  <a:alpha val="0"/>
                </a:srgbClr>
              </a:clrTo>
            </a:clrChange>
          </a:blip>
          <a:srcRect l="3911" t="15240" r="4741" b="8333"/>
          <a:stretch>
            <a:fillRect/>
          </a:stretch>
        </p:blipFill>
        <p:spPr bwMode="auto">
          <a:xfrm>
            <a:off x="1042988" y="1844675"/>
            <a:ext cx="6048375" cy="3971925"/>
          </a:xfrm>
          <a:prstGeom prst="rect">
            <a:avLst/>
          </a:prstGeom>
          <a:noFill/>
          <a:ln w="9525">
            <a:noFill/>
            <a:miter lim="800000"/>
            <a:headEnd/>
            <a:tailEnd/>
          </a:ln>
        </p:spPr>
      </p:pic>
      <p:sp>
        <p:nvSpPr>
          <p:cNvPr id="16389" name="Text Box 5" descr="金融10"/>
          <p:cNvSpPr txBox="1">
            <a:spLocks noChangeArrowheads="1"/>
          </p:cNvSpPr>
          <p:nvPr/>
        </p:nvSpPr>
        <p:spPr bwMode="auto">
          <a:xfrm>
            <a:off x="2339975" y="2276475"/>
            <a:ext cx="4319588" cy="2563813"/>
          </a:xfrm>
          <a:prstGeom prst="rect">
            <a:avLst/>
          </a:prstGeom>
          <a:noFill/>
          <a:ln w="9525">
            <a:noFill/>
            <a:miter lim="800000"/>
            <a:headEnd/>
            <a:tailEnd/>
          </a:ln>
        </p:spPr>
        <p:txBody>
          <a:bodyPr>
            <a:spAutoFit/>
          </a:bodyPr>
          <a:lstStyle/>
          <a:p>
            <a:r>
              <a:rPr lang="zh-CN" altLang="en-US" sz="1800" b="0"/>
              <a:t>        平均增长量又称平均增减量，是指某一现象在一定时期内平均每期增减变化的数量，即逐期增长量的序时平均数，反映社会经济现象在一定时期内平均每期增长的数量。其计算方法是：以逐期增长量之和除以逐期增长量的个数。具体公式为：</a:t>
            </a:r>
          </a:p>
          <a:p>
            <a:r>
              <a:rPr lang="zh-CN" altLang="en-US" sz="1800" b="0">
                <a:solidFill>
                  <a:schemeClr val="tx1"/>
                </a:solidFill>
              </a:rPr>
              <a:t>平均增长量</a:t>
            </a:r>
            <a:r>
              <a:rPr lang="en-US" altLang="zh-CN" sz="1800" b="0">
                <a:solidFill>
                  <a:schemeClr val="tx1"/>
                </a:solidFill>
              </a:rPr>
              <a:t>=</a:t>
            </a:r>
            <a:r>
              <a:rPr lang="zh-CN" altLang="en-US" sz="1800" b="0">
                <a:solidFill>
                  <a:schemeClr val="tx1"/>
                </a:solidFill>
              </a:rPr>
              <a:t>逐期增长量之和</a:t>
            </a:r>
            <a:r>
              <a:rPr lang="en-US" altLang="zh-CN" sz="1800" b="0">
                <a:solidFill>
                  <a:schemeClr val="tx1"/>
                </a:solidFill>
              </a:rPr>
              <a:t>/</a:t>
            </a:r>
            <a:r>
              <a:rPr lang="zh-CN" altLang="en-US" sz="1800" b="0">
                <a:solidFill>
                  <a:schemeClr val="tx1"/>
                </a:solidFill>
              </a:rPr>
              <a:t>逐期增长量的个数</a:t>
            </a:r>
            <a:r>
              <a:rPr lang="en-US" altLang="zh-CN" sz="1800" b="0">
                <a:solidFill>
                  <a:schemeClr val="tx1"/>
                </a:solidFill>
              </a:rPr>
              <a:t>=</a:t>
            </a:r>
            <a:r>
              <a:rPr lang="zh-CN" altLang="en-US" sz="1800" b="0">
                <a:solidFill>
                  <a:schemeClr val="tx1"/>
                </a:solidFill>
              </a:rPr>
              <a:t>累计增长量</a:t>
            </a:r>
            <a:r>
              <a:rPr lang="en-US" altLang="zh-CN" sz="1800" b="0">
                <a:solidFill>
                  <a:schemeClr val="tx1"/>
                </a:solidFill>
              </a:rPr>
              <a:t>/</a:t>
            </a:r>
            <a:r>
              <a:rPr lang="zh-CN" altLang="en-US" sz="1800" b="0">
                <a:solidFill>
                  <a:schemeClr val="tx1"/>
                </a:solidFill>
              </a:rPr>
              <a:t>（时间数列项数－</a:t>
            </a:r>
            <a:r>
              <a:rPr lang="en-US" altLang="zh-CN" sz="1800" b="0">
                <a:solidFill>
                  <a:schemeClr val="tx1"/>
                </a:solidFill>
              </a:rPr>
              <a:t>1</a:t>
            </a:r>
            <a:r>
              <a:rPr lang="zh-CN" altLang="en-US" sz="1800" b="0">
                <a:solidFill>
                  <a:schemeClr val="tx1"/>
                </a:solidFill>
              </a:rPr>
              <a:t>）</a:t>
            </a:r>
          </a:p>
        </p:txBody>
      </p:sp>
      <p:sp>
        <p:nvSpPr>
          <p:cNvPr id="29701"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动态数列的水平指标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16388"/>
                                        </p:tgtEl>
                                        <p:attrNameLst>
                                          <p:attrName>style.visibility</p:attrName>
                                        </p:attrNameLst>
                                      </p:cBhvr>
                                      <p:to>
                                        <p:strVal val="visible"/>
                                      </p:to>
                                    </p:set>
                                    <p:anim from="(-#ppt_w/2)" to="(#ppt_x)" calcmode="lin" valueType="num">
                                      <p:cBhvr>
                                        <p:cTn id="7" dur="600" fill="hold">
                                          <p:stCondLst>
                                            <p:cond delay="0"/>
                                          </p:stCondLst>
                                        </p:cTn>
                                        <p:tgtEl>
                                          <p:spTgt spid="16388"/>
                                        </p:tgtEl>
                                        <p:attrNameLst>
                                          <p:attrName>ppt_x</p:attrName>
                                        </p:attrNameLst>
                                      </p:cBhvr>
                                    </p:anim>
                                    <p:anim from="0" to="-1.0" calcmode="lin" valueType="num">
                                      <p:cBhvr>
                                        <p:cTn id="8" dur="200" decel="50000" autoRev="1" fill="hold">
                                          <p:stCondLst>
                                            <p:cond delay="600"/>
                                          </p:stCondLst>
                                        </p:cTn>
                                        <p:tgtEl>
                                          <p:spTgt spid="16388"/>
                                        </p:tgtEl>
                                        <p:attrNameLst>
                                          <p:attrName>xshear</p:attrName>
                                        </p:attrNameLst>
                                      </p:cBhvr>
                                    </p:anim>
                                    <p:animScale>
                                      <p:cBhvr>
                                        <p:cTn id="9" dur="200" decel="100000" autoRev="1" fill="hold">
                                          <p:stCondLst>
                                            <p:cond delay="600"/>
                                          </p:stCondLst>
                                        </p:cTn>
                                        <p:tgtEl>
                                          <p:spTgt spid="16388"/>
                                        </p:tgtEl>
                                      </p:cBhvr>
                                      <p:from x="100000" y="100000"/>
                                      <p:to x="80000" y="100000"/>
                                    </p:animScale>
                                    <p:anim by="(#ppt_h/3+#ppt_w*0.1)" calcmode="lin" valueType="num">
                                      <p:cBhvr additive="sum">
                                        <p:cTn id="10" dur="200" decel="100000" autoRev="1" fill="hold">
                                          <p:stCondLst>
                                            <p:cond delay="600"/>
                                          </p:stCondLst>
                                        </p:cTn>
                                        <p:tgtEl>
                                          <p:spTgt spid="1638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3" presetClass="entr" presetSubtype="0" fill="hold" nodeType="clickEffect">
                                  <p:stCondLst>
                                    <p:cond delay="0"/>
                                  </p:stCondLst>
                                  <p:childTnLst>
                                    <p:set>
                                      <p:cBhvr>
                                        <p:cTn id="14" dur="1" fill="hold">
                                          <p:stCondLst>
                                            <p:cond delay="0"/>
                                          </p:stCondLst>
                                        </p:cTn>
                                        <p:tgtEl>
                                          <p:spTgt spid="16389">
                                            <p:txEl>
                                              <p:pRg st="1" end="1"/>
                                            </p:txEl>
                                          </p:spTgt>
                                        </p:tgtEl>
                                        <p:attrNameLst>
                                          <p:attrName>style.visibility</p:attrName>
                                        </p:attrNameLst>
                                      </p:cBhvr>
                                      <p:to>
                                        <p:strVal val="visible"/>
                                      </p:to>
                                    </p:set>
                                    <p:animEffect transition="in" filter="fade">
                                      <p:cBhvr>
                                        <p:cTn id="15" dur="100"/>
                                        <p:tgtEl>
                                          <p:spTgt spid="16389">
                                            <p:txEl>
                                              <p:pRg st="1" end="1"/>
                                            </p:txEl>
                                          </p:spTgt>
                                        </p:tgtEl>
                                      </p:cBhvr>
                                    </p:animEffect>
                                    <p:anim calcmode="lin" valueType="num">
                                      <p:cBhvr>
                                        <p:cTn id="16" dur="400" fill="hold"/>
                                        <p:tgtEl>
                                          <p:spTgt spid="16389">
                                            <p:txEl>
                                              <p:pRg st="1" end="1"/>
                                            </p:txEl>
                                          </p:spTgt>
                                        </p:tgtEl>
                                        <p:attrNameLst>
                                          <p:attrName>ppt_x</p:attrName>
                                        </p:attrNameLst>
                                      </p:cBhvr>
                                      <p:tavLst>
                                        <p:tav tm="0">
                                          <p:val>
                                            <p:strVal val="#ppt_x"/>
                                          </p:val>
                                        </p:tav>
                                        <p:tav tm="100000">
                                          <p:val>
                                            <p:strVal val="#ppt_x"/>
                                          </p:val>
                                        </p:tav>
                                      </p:tavLst>
                                    </p:anim>
                                    <p:anim calcmode="lin" valueType="num">
                                      <p:cBhvr>
                                        <p:cTn id="17" dur="400" fill="hold"/>
                                        <p:tgtEl>
                                          <p:spTgt spid="16389">
                                            <p:txEl>
                                              <p:pRg st="1" end="1"/>
                                            </p:txEl>
                                          </p:spTgt>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16389">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16389">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一、发展速度</a:t>
            </a:r>
          </a:p>
        </p:txBody>
      </p:sp>
      <p:sp>
        <p:nvSpPr>
          <p:cNvPr id="30723"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动态数列的速度指标</a:t>
            </a:r>
          </a:p>
        </p:txBody>
      </p:sp>
      <p:grpSp>
        <p:nvGrpSpPr>
          <p:cNvPr id="2" name="Group 4"/>
          <p:cNvGrpSpPr>
            <a:grpSpLocks/>
          </p:cNvGrpSpPr>
          <p:nvPr/>
        </p:nvGrpSpPr>
        <p:grpSpPr bwMode="auto">
          <a:xfrm>
            <a:off x="1116013" y="2133600"/>
            <a:ext cx="6962775" cy="3186113"/>
            <a:chOff x="0" y="0"/>
            <a:chExt cx="4252" cy="2032"/>
          </a:xfrm>
        </p:grpSpPr>
        <p:grpSp>
          <p:nvGrpSpPr>
            <p:cNvPr id="30725" name="Group 5"/>
            <p:cNvGrpSpPr>
              <a:grpSpLocks/>
            </p:cNvGrpSpPr>
            <p:nvPr/>
          </p:nvGrpSpPr>
          <p:grpSpPr bwMode="auto">
            <a:xfrm>
              <a:off x="0" y="0"/>
              <a:ext cx="3725" cy="1859"/>
              <a:chOff x="0" y="0"/>
              <a:chExt cx="1722" cy="1387"/>
            </a:xfrm>
          </p:grpSpPr>
          <p:pic>
            <p:nvPicPr>
              <p:cNvPr id="30733" name="Picture 16" descr="pan_03"/>
              <p:cNvPicPr>
                <a:picLocks noChangeAspect="1" noChangeArrowheads="1"/>
              </p:cNvPicPr>
              <p:nvPr/>
            </p:nvPicPr>
            <p:blipFill>
              <a:blip r:embed="rId2" cstate="print"/>
              <a:srcRect/>
              <a:stretch>
                <a:fillRect/>
              </a:stretch>
            </p:blipFill>
            <p:spPr bwMode="auto">
              <a:xfrm flipH="1">
                <a:off x="4" y="0"/>
                <a:ext cx="1711" cy="1387"/>
              </a:xfrm>
              <a:prstGeom prst="rect">
                <a:avLst/>
              </a:prstGeom>
              <a:noFill/>
              <a:ln w="9525">
                <a:noFill/>
                <a:miter lim="800000"/>
                <a:headEnd/>
                <a:tailEnd/>
              </a:ln>
            </p:spPr>
          </p:pic>
          <p:sp>
            <p:nvSpPr>
              <p:cNvPr id="30734" name="Freeform 17"/>
              <p:cNvSpPr>
                <a:spLocks/>
              </p:cNvSpPr>
              <p:nvPr/>
            </p:nvSpPr>
            <p:spPr bwMode="auto">
              <a:xfrm>
                <a:off x="0" y="2"/>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rgbClr val="00CCFF">
                  <a:alpha val="47058"/>
                </a:srgbClr>
              </a:solidFill>
              <a:ln w="9525">
                <a:noFill/>
                <a:round/>
                <a:headEnd/>
                <a:tailEnd/>
              </a:ln>
            </p:spPr>
            <p:txBody>
              <a:bodyPr wrap="none" anchor="ctr"/>
              <a:lstStyle/>
              <a:p>
                <a:endParaRPr lang="zh-CN" altLang="en-US"/>
              </a:p>
            </p:txBody>
          </p:sp>
        </p:grpSp>
        <p:grpSp>
          <p:nvGrpSpPr>
            <p:cNvPr id="30726" name="Group 8"/>
            <p:cNvGrpSpPr>
              <a:grpSpLocks/>
            </p:cNvGrpSpPr>
            <p:nvPr/>
          </p:nvGrpSpPr>
          <p:grpSpPr bwMode="auto">
            <a:xfrm>
              <a:off x="3247" y="1043"/>
              <a:ext cx="482" cy="989"/>
              <a:chOff x="0" y="0"/>
              <a:chExt cx="498" cy="1245"/>
            </a:xfrm>
          </p:grpSpPr>
          <p:sp>
            <p:nvSpPr>
              <p:cNvPr id="30731" name="Freeform 36"/>
              <p:cNvSpPr>
                <a:spLocks/>
              </p:cNvSpPr>
              <p:nvPr/>
            </p:nvSpPr>
            <p:spPr bwMode="auto">
              <a:xfrm>
                <a:off x="121" y="0"/>
                <a:ext cx="233" cy="254"/>
              </a:xfrm>
              <a:custGeom>
                <a:avLst/>
                <a:gdLst>
                  <a:gd name="T0" fmla="*/ 116 w 267"/>
                  <a:gd name="T1" fmla="*/ 0 h 292"/>
                  <a:gd name="T2" fmla="*/ 140 w 267"/>
                  <a:gd name="T3" fmla="*/ 3 h 292"/>
                  <a:gd name="T4" fmla="*/ 162 w 267"/>
                  <a:gd name="T5" fmla="*/ 10 h 292"/>
                  <a:gd name="T6" fmla="*/ 182 w 267"/>
                  <a:gd name="T7" fmla="*/ 22 h 292"/>
                  <a:gd name="T8" fmla="*/ 199 w 267"/>
                  <a:gd name="T9" fmla="*/ 37 h 292"/>
                  <a:gd name="T10" fmla="*/ 214 w 267"/>
                  <a:gd name="T11" fmla="*/ 56 h 292"/>
                  <a:gd name="T12" fmla="*/ 224 w 267"/>
                  <a:gd name="T13" fmla="*/ 77 h 292"/>
                  <a:gd name="T14" fmla="*/ 231 w 267"/>
                  <a:gd name="T15" fmla="*/ 101 h 292"/>
                  <a:gd name="T16" fmla="*/ 233 w 267"/>
                  <a:gd name="T17" fmla="*/ 127 h 292"/>
                  <a:gd name="T18" fmla="*/ 231 w 267"/>
                  <a:gd name="T19" fmla="*/ 152 h 292"/>
                  <a:gd name="T20" fmla="*/ 224 w 267"/>
                  <a:gd name="T21" fmla="*/ 177 h 292"/>
                  <a:gd name="T22" fmla="*/ 214 w 267"/>
                  <a:gd name="T23" fmla="*/ 197 h 292"/>
                  <a:gd name="T24" fmla="*/ 199 w 267"/>
                  <a:gd name="T25" fmla="*/ 217 h 292"/>
                  <a:gd name="T26" fmla="*/ 182 w 267"/>
                  <a:gd name="T27" fmla="*/ 232 h 292"/>
                  <a:gd name="T28" fmla="*/ 162 w 267"/>
                  <a:gd name="T29" fmla="*/ 244 h 292"/>
                  <a:gd name="T30" fmla="*/ 140 w 267"/>
                  <a:gd name="T31" fmla="*/ 251 h 292"/>
                  <a:gd name="T32" fmla="*/ 116 w 267"/>
                  <a:gd name="T33" fmla="*/ 254 h 292"/>
                  <a:gd name="T34" fmla="*/ 90 w 267"/>
                  <a:gd name="T35" fmla="*/ 251 h 292"/>
                  <a:gd name="T36" fmla="*/ 65 w 267"/>
                  <a:gd name="T37" fmla="*/ 241 h 292"/>
                  <a:gd name="T38" fmla="*/ 45 w 267"/>
                  <a:gd name="T39" fmla="*/ 226 h 292"/>
                  <a:gd name="T40" fmla="*/ 25 w 267"/>
                  <a:gd name="T41" fmla="*/ 206 h 292"/>
                  <a:gd name="T42" fmla="*/ 11 w 267"/>
                  <a:gd name="T43" fmla="*/ 183 h 292"/>
                  <a:gd name="T44" fmla="*/ 3 w 267"/>
                  <a:gd name="T45" fmla="*/ 155 h 292"/>
                  <a:gd name="T46" fmla="*/ 0 w 267"/>
                  <a:gd name="T47" fmla="*/ 127 h 292"/>
                  <a:gd name="T48" fmla="*/ 3 w 267"/>
                  <a:gd name="T49" fmla="*/ 98 h 292"/>
                  <a:gd name="T50" fmla="*/ 11 w 267"/>
                  <a:gd name="T51" fmla="*/ 70 h 292"/>
                  <a:gd name="T52" fmla="*/ 25 w 267"/>
                  <a:gd name="T53" fmla="*/ 47 h 292"/>
                  <a:gd name="T54" fmla="*/ 45 w 267"/>
                  <a:gd name="T55" fmla="*/ 28 h 292"/>
                  <a:gd name="T56" fmla="*/ 65 w 267"/>
                  <a:gd name="T57" fmla="*/ 12 h 292"/>
                  <a:gd name="T58" fmla="*/ 90 w 267"/>
                  <a:gd name="T59" fmla="*/ 3 h 292"/>
                  <a:gd name="T60" fmla="*/ 116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FF00"/>
              </a:solidFill>
              <a:ln w="9525">
                <a:noFill/>
                <a:round/>
                <a:headEnd/>
                <a:tailEnd/>
              </a:ln>
            </p:spPr>
            <p:txBody>
              <a:bodyPr/>
              <a:lstStyle/>
              <a:p>
                <a:endParaRPr lang="zh-CN" altLang="en-US"/>
              </a:p>
            </p:txBody>
          </p:sp>
          <p:sp>
            <p:nvSpPr>
              <p:cNvPr id="30732" name="Freeform 37"/>
              <p:cNvSpPr>
                <a:spLocks/>
              </p:cNvSpPr>
              <p:nvPr/>
            </p:nvSpPr>
            <p:spPr bwMode="auto">
              <a:xfrm>
                <a:off x="0" y="281"/>
                <a:ext cx="498" cy="964"/>
              </a:xfrm>
              <a:custGeom>
                <a:avLst/>
                <a:gdLst>
                  <a:gd name="T0" fmla="*/ 63 w 573"/>
                  <a:gd name="T1" fmla="*/ 4 h 1111"/>
                  <a:gd name="T2" fmla="*/ 26 w 573"/>
                  <a:gd name="T3" fmla="*/ 28 h 1111"/>
                  <a:gd name="T4" fmla="*/ 3 w 573"/>
                  <a:gd name="T5" fmla="*/ 65 h 1111"/>
                  <a:gd name="T6" fmla="*/ 0 w 573"/>
                  <a:gd name="T7" fmla="*/ 442 h 1111"/>
                  <a:gd name="T8" fmla="*/ 1 w 573"/>
                  <a:gd name="T9" fmla="*/ 448 h 1111"/>
                  <a:gd name="T10" fmla="*/ 8 w 573"/>
                  <a:gd name="T11" fmla="*/ 462 h 1111"/>
                  <a:gd name="T12" fmla="*/ 23 w 573"/>
                  <a:gd name="T13" fmla="*/ 477 h 1111"/>
                  <a:gd name="T14" fmla="*/ 49 w 573"/>
                  <a:gd name="T15" fmla="*/ 483 h 1111"/>
                  <a:gd name="T16" fmla="*/ 73 w 573"/>
                  <a:gd name="T17" fmla="*/ 478 h 1111"/>
                  <a:gd name="T18" fmla="*/ 87 w 573"/>
                  <a:gd name="T19" fmla="*/ 463 h 1111"/>
                  <a:gd name="T20" fmla="*/ 92 w 573"/>
                  <a:gd name="T21" fmla="*/ 448 h 1111"/>
                  <a:gd name="T22" fmla="*/ 94 w 573"/>
                  <a:gd name="T23" fmla="*/ 436 h 1111"/>
                  <a:gd name="T24" fmla="*/ 94 w 573"/>
                  <a:gd name="T25" fmla="*/ 144 h 1111"/>
                  <a:gd name="T26" fmla="*/ 117 w 573"/>
                  <a:gd name="T27" fmla="*/ 925 h 1111"/>
                  <a:gd name="T28" fmla="*/ 120 w 573"/>
                  <a:gd name="T29" fmla="*/ 931 h 1111"/>
                  <a:gd name="T30" fmla="*/ 131 w 573"/>
                  <a:gd name="T31" fmla="*/ 945 h 1111"/>
                  <a:gd name="T32" fmla="*/ 151 w 573"/>
                  <a:gd name="T33" fmla="*/ 959 h 1111"/>
                  <a:gd name="T34" fmla="*/ 173 w 573"/>
                  <a:gd name="T35" fmla="*/ 964 h 1111"/>
                  <a:gd name="T36" fmla="*/ 197 w 573"/>
                  <a:gd name="T37" fmla="*/ 963 h 1111"/>
                  <a:gd name="T38" fmla="*/ 222 w 573"/>
                  <a:gd name="T39" fmla="*/ 952 h 1111"/>
                  <a:gd name="T40" fmla="*/ 236 w 573"/>
                  <a:gd name="T41" fmla="*/ 937 h 1111"/>
                  <a:gd name="T42" fmla="*/ 242 w 573"/>
                  <a:gd name="T43" fmla="*/ 927 h 1111"/>
                  <a:gd name="T44" fmla="*/ 242 w 573"/>
                  <a:gd name="T45" fmla="*/ 433 h 1111"/>
                  <a:gd name="T46" fmla="*/ 262 w 573"/>
                  <a:gd name="T47" fmla="*/ 436 h 1111"/>
                  <a:gd name="T48" fmla="*/ 262 w 573"/>
                  <a:gd name="T49" fmla="*/ 463 h 1111"/>
                  <a:gd name="T50" fmla="*/ 264 w 573"/>
                  <a:gd name="T51" fmla="*/ 512 h 1111"/>
                  <a:gd name="T52" fmla="*/ 264 w 573"/>
                  <a:gd name="T53" fmla="*/ 576 h 1111"/>
                  <a:gd name="T54" fmla="*/ 264 w 573"/>
                  <a:gd name="T55" fmla="*/ 651 h 1111"/>
                  <a:gd name="T56" fmla="*/ 264 w 573"/>
                  <a:gd name="T57" fmla="*/ 727 h 1111"/>
                  <a:gd name="T58" fmla="*/ 265 w 573"/>
                  <a:gd name="T59" fmla="*/ 803 h 1111"/>
                  <a:gd name="T60" fmla="*/ 265 w 573"/>
                  <a:gd name="T61" fmla="*/ 871 h 1111"/>
                  <a:gd name="T62" fmla="*/ 265 w 573"/>
                  <a:gd name="T63" fmla="*/ 925 h 1111"/>
                  <a:gd name="T64" fmla="*/ 266 w 573"/>
                  <a:gd name="T65" fmla="*/ 931 h 1111"/>
                  <a:gd name="T66" fmla="*/ 274 w 573"/>
                  <a:gd name="T67" fmla="*/ 944 h 1111"/>
                  <a:gd name="T68" fmla="*/ 291 w 573"/>
                  <a:gd name="T69" fmla="*/ 957 h 1111"/>
                  <a:gd name="T70" fmla="*/ 323 w 573"/>
                  <a:gd name="T71" fmla="*/ 964 h 1111"/>
                  <a:gd name="T72" fmla="*/ 355 w 573"/>
                  <a:gd name="T73" fmla="*/ 957 h 1111"/>
                  <a:gd name="T74" fmla="*/ 373 w 573"/>
                  <a:gd name="T75" fmla="*/ 945 h 1111"/>
                  <a:gd name="T76" fmla="*/ 380 w 573"/>
                  <a:gd name="T77" fmla="*/ 931 h 1111"/>
                  <a:gd name="T78" fmla="*/ 381 w 573"/>
                  <a:gd name="T79" fmla="*/ 926 h 1111"/>
                  <a:gd name="T80" fmla="*/ 405 w 573"/>
                  <a:gd name="T81" fmla="*/ 144 h 1111"/>
                  <a:gd name="T82" fmla="*/ 407 w 573"/>
                  <a:gd name="T83" fmla="*/ 436 h 1111"/>
                  <a:gd name="T84" fmla="*/ 410 w 573"/>
                  <a:gd name="T85" fmla="*/ 449 h 1111"/>
                  <a:gd name="T86" fmla="*/ 420 w 573"/>
                  <a:gd name="T87" fmla="*/ 466 h 1111"/>
                  <a:gd name="T88" fmla="*/ 439 w 573"/>
                  <a:gd name="T89" fmla="*/ 478 h 1111"/>
                  <a:gd name="T90" fmla="*/ 466 w 573"/>
                  <a:gd name="T91" fmla="*/ 478 h 1111"/>
                  <a:gd name="T92" fmla="*/ 484 w 573"/>
                  <a:gd name="T93" fmla="*/ 466 h 1111"/>
                  <a:gd name="T94" fmla="*/ 495 w 573"/>
                  <a:gd name="T95" fmla="*/ 449 h 1111"/>
                  <a:gd name="T96" fmla="*/ 498 w 573"/>
                  <a:gd name="T97" fmla="*/ 441 h 1111"/>
                  <a:gd name="T98" fmla="*/ 497 w 573"/>
                  <a:gd name="T99" fmla="*/ 59 h 1111"/>
                  <a:gd name="T100" fmla="*/ 475 w 573"/>
                  <a:gd name="T101" fmla="*/ 24 h 1111"/>
                  <a:gd name="T102" fmla="*/ 440 w 573"/>
                  <a:gd name="T103" fmla="*/ 3 h 1111"/>
                  <a:gd name="T104" fmla="*/ 82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FF00"/>
              </a:solidFill>
              <a:ln w="9525">
                <a:noFill/>
                <a:round/>
                <a:headEnd/>
                <a:tailEnd/>
              </a:ln>
            </p:spPr>
            <p:txBody>
              <a:bodyPr/>
              <a:lstStyle/>
              <a:p>
                <a:endParaRPr lang="zh-CN" altLang="en-US"/>
              </a:p>
            </p:txBody>
          </p:sp>
        </p:grpSp>
        <p:grpSp>
          <p:nvGrpSpPr>
            <p:cNvPr id="30727" name="Group 11"/>
            <p:cNvGrpSpPr>
              <a:grpSpLocks/>
            </p:cNvGrpSpPr>
            <p:nvPr/>
          </p:nvGrpSpPr>
          <p:grpSpPr bwMode="auto">
            <a:xfrm>
              <a:off x="3770" y="907"/>
              <a:ext cx="482" cy="989"/>
              <a:chOff x="0" y="0"/>
              <a:chExt cx="498" cy="1245"/>
            </a:xfrm>
          </p:grpSpPr>
          <p:sp>
            <p:nvSpPr>
              <p:cNvPr id="30729" name="Freeform 39"/>
              <p:cNvSpPr>
                <a:spLocks/>
              </p:cNvSpPr>
              <p:nvPr/>
            </p:nvSpPr>
            <p:spPr bwMode="auto">
              <a:xfrm>
                <a:off x="121" y="0"/>
                <a:ext cx="233" cy="254"/>
              </a:xfrm>
              <a:custGeom>
                <a:avLst/>
                <a:gdLst>
                  <a:gd name="T0" fmla="*/ 116 w 267"/>
                  <a:gd name="T1" fmla="*/ 0 h 292"/>
                  <a:gd name="T2" fmla="*/ 140 w 267"/>
                  <a:gd name="T3" fmla="*/ 3 h 292"/>
                  <a:gd name="T4" fmla="*/ 162 w 267"/>
                  <a:gd name="T5" fmla="*/ 10 h 292"/>
                  <a:gd name="T6" fmla="*/ 182 w 267"/>
                  <a:gd name="T7" fmla="*/ 22 h 292"/>
                  <a:gd name="T8" fmla="*/ 199 w 267"/>
                  <a:gd name="T9" fmla="*/ 37 h 292"/>
                  <a:gd name="T10" fmla="*/ 214 w 267"/>
                  <a:gd name="T11" fmla="*/ 56 h 292"/>
                  <a:gd name="T12" fmla="*/ 224 w 267"/>
                  <a:gd name="T13" fmla="*/ 77 h 292"/>
                  <a:gd name="T14" fmla="*/ 231 w 267"/>
                  <a:gd name="T15" fmla="*/ 101 h 292"/>
                  <a:gd name="T16" fmla="*/ 233 w 267"/>
                  <a:gd name="T17" fmla="*/ 127 h 292"/>
                  <a:gd name="T18" fmla="*/ 231 w 267"/>
                  <a:gd name="T19" fmla="*/ 152 h 292"/>
                  <a:gd name="T20" fmla="*/ 224 w 267"/>
                  <a:gd name="T21" fmla="*/ 177 h 292"/>
                  <a:gd name="T22" fmla="*/ 214 w 267"/>
                  <a:gd name="T23" fmla="*/ 197 h 292"/>
                  <a:gd name="T24" fmla="*/ 199 w 267"/>
                  <a:gd name="T25" fmla="*/ 217 h 292"/>
                  <a:gd name="T26" fmla="*/ 182 w 267"/>
                  <a:gd name="T27" fmla="*/ 232 h 292"/>
                  <a:gd name="T28" fmla="*/ 162 w 267"/>
                  <a:gd name="T29" fmla="*/ 244 h 292"/>
                  <a:gd name="T30" fmla="*/ 140 w 267"/>
                  <a:gd name="T31" fmla="*/ 251 h 292"/>
                  <a:gd name="T32" fmla="*/ 116 w 267"/>
                  <a:gd name="T33" fmla="*/ 254 h 292"/>
                  <a:gd name="T34" fmla="*/ 90 w 267"/>
                  <a:gd name="T35" fmla="*/ 251 h 292"/>
                  <a:gd name="T36" fmla="*/ 65 w 267"/>
                  <a:gd name="T37" fmla="*/ 241 h 292"/>
                  <a:gd name="T38" fmla="*/ 45 w 267"/>
                  <a:gd name="T39" fmla="*/ 226 h 292"/>
                  <a:gd name="T40" fmla="*/ 25 w 267"/>
                  <a:gd name="T41" fmla="*/ 206 h 292"/>
                  <a:gd name="T42" fmla="*/ 11 w 267"/>
                  <a:gd name="T43" fmla="*/ 183 h 292"/>
                  <a:gd name="T44" fmla="*/ 3 w 267"/>
                  <a:gd name="T45" fmla="*/ 155 h 292"/>
                  <a:gd name="T46" fmla="*/ 0 w 267"/>
                  <a:gd name="T47" fmla="*/ 127 h 292"/>
                  <a:gd name="T48" fmla="*/ 3 w 267"/>
                  <a:gd name="T49" fmla="*/ 98 h 292"/>
                  <a:gd name="T50" fmla="*/ 11 w 267"/>
                  <a:gd name="T51" fmla="*/ 70 h 292"/>
                  <a:gd name="T52" fmla="*/ 25 w 267"/>
                  <a:gd name="T53" fmla="*/ 47 h 292"/>
                  <a:gd name="T54" fmla="*/ 45 w 267"/>
                  <a:gd name="T55" fmla="*/ 28 h 292"/>
                  <a:gd name="T56" fmla="*/ 65 w 267"/>
                  <a:gd name="T57" fmla="*/ 12 h 292"/>
                  <a:gd name="T58" fmla="*/ 90 w 267"/>
                  <a:gd name="T59" fmla="*/ 3 h 292"/>
                  <a:gd name="T60" fmla="*/ 116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00CCFF"/>
              </a:solidFill>
              <a:ln w="9525">
                <a:noFill/>
                <a:round/>
                <a:headEnd/>
                <a:tailEnd/>
              </a:ln>
            </p:spPr>
            <p:txBody>
              <a:bodyPr/>
              <a:lstStyle/>
              <a:p>
                <a:endParaRPr lang="zh-CN" altLang="en-US"/>
              </a:p>
            </p:txBody>
          </p:sp>
          <p:sp>
            <p:nvSpPr>
              <p:cNvPr id="30730" name="Freeform 40"/>
              <p:cNvSpPr>
                <a:spLocks/>
              </p:cNvSpPr>
              <p:nvPr/>
            </p:nvSpPr>
            <p:spPr bwMode="auto">
              <a:xfrm>
                <a:off x="0" y="281"/>
                <a:ext cx="498" cy="964"/>
              </a:xfrm>
              <a:custGeom>
                <a:avLst/>
                <a:gdLst>
                  <a:gd name="T0" fmla="*/ 63 w 573"/>
                  <a:gd name="T1" fmla="*/ 4 h 1111"/>
                  <a:gd name="T2" fmla="*/ 26 w 573"/>
                  <a:gd name="T3" fmla="*/ 28 h 1111"/>
                  <a:gd name="T4" fmla="*/ 3 w 573"/>
                  <a:gd name="T5" fmla="*/ 65 h 1111"/>
                  <a:gd name="T6" fmla="*/ 0 w 573"/>
                  <a:gd name="T7" fmla="*/ 442 h 1111"/>
                  <a:gd name="T8" fmla="*/ 1 w 573"/>
                  <a:gd name="T9" fmla="*/ 448 h 1111"/>
                  <a:gd name="T10" fmla="*/ 8 w 573"/>
                  <a:gd name="T11" fmla="*/ 462 h 1111"/>
                  <a:gd name="T12" fmla="*/ 23 w 573"/>
                  <a:gd name="T13" fmla="*/ 477 h 1111"/>
                  <a:gd name="T14" fmla="*/ 49 w 573"/>
                  <a:gd name="T15" fmla="*/ 483 h 1111"/>
                  <a:gd name="T16" fmla="*/ 73 w 573"/>
                  <a:gd name="T17" fmla="*/ 478 h 1111"/>
                  <a:gd name="T18" fmla="*/ 87 w 573"/>
                  <a:gd name="T19" fmla="*/ 463 h 1111"/>
                  <a:gd name="T20" fmla="*/ 92 w 573"/>
                  <a:gd name="T21" fmla="*/ 448 h 1111"/>
                  <a:gd name="T22" fmla="*/ 94 w 573"/>
                  <a:gd name="T23" fmla="*/ 436 h 1111"/>
                  <a:gd name="T24" fmla="*/ 94 w 573"/>
                  <a:gd name="T25" fmla="*/ 144 h 1111"/>
                  <a:gd name="T26" fmla="*/ 117 w 573"/>
                  <a:gd name="T27" fmla="*/ 925 h 1111"/>
                  <a:gd name="T28" fmla="*/ 120 w 573"/>
                  <a:gd name="T29" fmla="*/ 931 h 1111"/>
                  <a:gd name="T30" fmla="*/ 131 w 573"/>
                  <a:gd name="T31" fmla="*/ 945 h 1111"/>
                  <a:gd name="T32" fmla="*/ 151 w 573"/>
                  <a:gd name="T33" fmla="*/ 959 h 1111"/>
                  <a:gd name="T34" fmla="*/ 173 w 573"/>
                  <a:gd name="T35" fmla="*/ 964 h 1111"/>
                  <a:gd name="T36" fmla="*/ 197 w 573"/>
                  <a:gd name="T37" fmla="*/ 963 h 1111"/>
                  <a:gd name="T38" fmla="*/ 222 w 573"/>
                  <a:gd name="T39" fmla="*/ 952 h 1111"/>
                  <a:gd name="T40" fmla="*/ 236 w 573"/>
                  <a:gd name="T41" fmla="*/ 937 h 1111"/>
                  <a:gd name="T42" fmla="*/ 242 w 573"/>
                  <a:gd name="T43" fmla="*/ 927 h 1111"/>
                  <a:gd name="T44" fmla="*/ 242 w 573"/>
                  <a:gd name="T45" fmla="*/ 433 h 1111"/>
                  <a:gd name="T46" fmla="*/ 262 w 573"/>
                  <a:gd name="T47" fmla="*/ 436 h 1111"/>
                  <a:gd name="T48" fmla="*/ 262 w 573"/>
                  <a:gd name="T49" fmla="*/ 463 h 1111"/>
                  <a:gd name="T50" fmla="*/ 264 w 573"/>
                  <a:gd name="T51" fmla="*/ 512 h 1111"/>
                  <a:gd name="T52" fmla="*/ 264 w 573"/>
                  <a:gd name="T53" fmla="*/ 576 h 1111"/>
                  <a:gd name="T54" fmla="*/ 264 w 573"/>
                  <a:gd name="T55" fmla="*/ 651 h 1111"/>
                  <a:gd name="T56" fmla="*/ 264 w 573"/>
                  <a:gd name="T57" fmla="*/ 727 h 1111"/>
                  <a:gd name="T58" fmla="*/ 265 w 573"/>
                  <a:gd name="T59" fmla="*/ 803 h 1111"/>
                  <a:gd name="T60" fmla="*/ 265 w 573"/>
                  <a:gd name="T61" fmla="*/ 871 h 1111"/>
                  <a:gd name="T62" fmla="*/ 265 w 573"/>
                  <a:gd name="T63" fmla="*/ 925 h 1111"/>
                  <a:gd name="T64" fmla="*/ 266 w 573"/>
                  <a:gd name="T65" fmla="*/ 931 h 1111"/>
                  <a:gd name="T66" fmla="*/ 274 w 573"/>
                  <a:gd name="T67" fmla="*/ 944 h 1111"/>
                  <a:gd name="T68" fmla="*/ 291 w 573"/>
                  <a:gd name="T69" fmla="*/ 957 h 1111"/>
                  <a:gd name="T70" fmla="*/ 323 w 573"/>
                  <a:gd name="T71" fmla="*/ 964 h 1111"/>
                  <a:gd name="T72" fmla="*/ 355 w 573"/>
                  <a:gd name="T73" fmla="*/ 957 h 1111"/>
                  <a:gd name="T74" fmla="*/ 373 w 573"/>
                  <a:gd name="T75" fmla="*/ 945 h 1111"/>
                  <a:gd name="T76" fmla="*/ 380 w 573"/>
                  <a:gd name="T77" fmla="*/ 931 h 1111"/>
                  <a:gd name="T78" fmla="*/ 381 w 573"/>
                  <a:gd name="T79" fmla="*/ 926 h 1111"/>
                  <a:gd name="T80" fmla="*/ 405 w 573"/>
                  <a:gd name="T81" fmla="*/ 144 h 1111"/>
                  <a:gd name="T82" fmla="*/ 407 w 573"/>
                  <a:gd name="T83" fmla="*/ 436 h 1111"/>
                  <a:gd name="T84" fmla="*/ 410 w 573"/>
                  <a:gd name="T85" fmla="*/ 449 h 1111"/>
                  <a:gd name="T86" fmla="*/ 420 w 573"/>
                  <a:gd name="T87" fmla="*/ 466 h 1111"/>
                  <a:gd name="T88" fmla="*/ 439 w 573"/>
                  <a:gd name="T89" fmla="*/ 478 h 1111"/>
                  <a:gd name="T90" fmla="*/ 466 w 573"/>
                  <a:gd name="T91" fmla="*/ 478 h 1111"/>
                  <a:gd name="T92" fmla="*/ 484 w 573"/>
                  <a:gd name="T93" fmla="*/ 466 h 1111"/>
                  <a:gd name="T94" fmla="*/ 495 w 573"/>
                  <a:gd name="T95" fmla="*/ 449 h 1111"/>
                  <a:gd name="T96" fmla="*/ 498 w 573"/>
                  <a:gd name="T97" fmla="*/ 441 h 1111"/>
                  <a:gd name="T98" fmla="*/ 497 w 573"/>
                  <a:gd name="T99" fmla="*/ 59 h 1111"/>
                  <a:gd name="T100" fmla="*/ 475 w 573"/>
                  <a:gd name="T101" fmla="*/ 24 h 1111"/>
                  <a:gd name="T102" fmla="*/ 440 w 573"/>
                  <a:gd name="T103" fmla="*/ 3 h 1111"/>
                  <a:gd name="T104" fmla="*/ 82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00CCFF"/>
              </a:solidFill>
              <a:ln w="9525">
                <a:noFill/>
                <a:round/>
                <a:headEnd/>
                <a:tailEnd/>
              </a:ln>
            </p:spPr>
            <p:txBody>
              <a:bodyPr/>
              <a:lstStyle/>
              <a:p>
                <a:endParaRPr lang="zh-CN" altLang="en-US"/>
              </a:p>
            </p:txBody>
          </p:sp>
        </p:grpSp>
        <p:sp>
          <p:nvSpPr>
            <p:cNvPr id="30728" name="Rectangle 14"/>
            <p:cNvSpPr>
              <a:spLocks noChangeArrowheads="1"/>
            </p:cNvSpPr>
            <p:nvPr/>
          </p:nvSpPr>
          <p:spPr bwMode="auto">
            <a:xfrm>
              <a:off x="232" y="226"/>
              <a:ext cx="3303" cy="1419"/>
            </a:xfrm>
            <a:prstGeom prst="rect">
              <a:avLst/>
            </a:prstGeom>
            <a:noFill/>
            <a:ln w="9525">
              <a:noFill/>
              <a:miter lim="800000"/>
              <a:headEnd/>
              <a:tailEnd/>
            </a:ln>
          </p:spPr>
          <p:txBody>
            <a:bodyPr>
              <a:spAutoFit/>
            </a:bodyPr>
            <a:lstStyle/>
            <a:p>
              <a:r>
                <a:rPr lang="zh-CN" altLang="en-US" b="0"/>
                <a:t>        所谓发展速度，是指时间数列中报告期水平与基期水平的比值，反映了现象报告期水平比基期水平发展变化的相对程度。其一般计算公式如下：</a:t>
              </a:r>
            </a:p>
            <a:p>
              <a:pPr algn="ctr"/>
              <a:r>
                <a:rPr lang="en-US" altLang="zh-CN" b="0"/>
                <a:t> </a:t>
              </a:r>
              <a:r>
                <a:rPr lang="zh-CN" altLang="en-US" b="0"/>
                <a:t>发展速度=报告期水平基期水平×100%</a:t>
              </a:r>
            </a:p>
            <a:p>
              <a:r>
                <a:rPr lang="en-US" altLang="zh-CN" b="0"/>
                <a:t>        </a:t>
              </a:r>
              <a:r>
                <a:rPr lang="zh-CN" altLang="en-US" b="0"/>
                <a:t>当发展速度大于100%时，表示上升；当发展速度小于100%时，表示下降。</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55650" y="1773238"/>
            <a:ext cx="6408738" cy="4038600"/>
            <a:chOff x="0" y="0"/>
            <a:chExt cx="7825" cy="5971"/>
          </a:xfrm>
        </p:grpSpPr>
        <p:grpSp>
          <p:nvGrpSpPr>
            <p:cNvPr id="4103" name="Group 3"/>
            <p:cNvGrpSpPr>
              <a:grpSpLocks/>
            </p:cNvGrpSpPr>
            <p:nvPr/>
          </p:nvGrpSpPr>
          <p:grpSpPr bwMode="auto">
            <a:xfrm>
              <a:off x="598" y="2900"/>
              <a:ext cx="6328" cy="3071"/>
              <a:chOff x="0" y="0"/>
              <a:chExt cx="2986268" cy="1863523"/>
            </a:xfrm>
          </p:grpSpPr>
          <p:sp>
            <p:nvSpPr>
              <p:cNvPr id="4115" name="任意多边形 8"/>
              <p:cNvSpPr>
                <a:spLocks/>
              </p:cNvSpPr>
              <p:nvPr/>
            </p:nvSpPr>
            <p:spPr bwMode="auto">
              <a:xfrm>
                <a:off x="0" y="1174409"/>
                <a:ext cx="2986268" cy="689114"/>
              </a:xfrm>
              <a:custGeom>
                <a:avLst/>
                <a:gdLst>
                  <a:gd name="T0" fmla="*/ 0 w 2963119"/>
                  <a:gd name="T1" fmla="*/ 0 h 689114"/>
                  <a:gd name="T2" fmla="*/ 2986268 w 2963119"/>
                  <a:gd name="T3" fmla="*/ 52507 h 689114"/>
                  <a:gd name="T4" fmla="*/ 2927942 w 2963119"/>
                  <a:gd name="T5" fmla="*/ 689114 h 689114"/>
                  <a:gd name="T6" fmla="*/ 69991 w 2963119"/>
                  <a:gd name="T7" fmla="*/ 665965 h 689114"/>
                  <a:gd name="T8" fmla="*/ 0 w 2963119"/>
                  <a:gd name="T9" fmla="*/ 0 h 689114"/>
                  <a:gd name="T10" fmla="*/ 0 60000 65536"/>
                  <a:gd name="T11" fmla="*/ 0 60000 65536"/>
                  <a:gd name="T12" fmla="*/ 0 60000 65536"/>
                  <a:gd name="T13" fmla="*/ 0 60000 65536"/>
                  <a:gd name="T14" fmla="*/ 0 60000 65536"/>
                  <a:gd name="T15" fmla="*/ 0 w 2963119"/>
                  <a:gd name="T16" fmla="*/ 0 h 689114"/>
                  <a:gd name="T17" fmla="*/ 2963119 w 2963119"/>
                  <a:gd name="T18" fmla="*/ 689114 h 689114"/>
                </a:gdLst>
                <a:ahLst/>
                <a:cxnLst>
                  <a:cxn ang="T10">
                    <a:pos x="T0" y="T1"/>
                  </a:cxn>
                  <a:cxn ang="T11">
                    <a:pos x="T2" y="T3"/>
                  </a:cxn>
                  <a:cxn ang="T12">
                    <a:pos x="T4" y="T5"/>
                  </a:cxn>
                  <a:cxn ang="T13">
                    <a:pos x="T6" y="T7"/>
                  </a:cxn>
                  <a:cxn ang="T14">
                    <a:pos x="T8" y="T9"/>
                  </a:cxn>
                </a:cxnLst>
                <a:rect l="T15" t="T16" r="T17" b="T18"/>
                <a:pathLst>
                  <a:path w="2963119" h="689114">
                    <a:moveTo>
                      <a:pt x="0" y="0"/>
                    </a:moveTo>
                    <a:lnTo>
                      <a:pt x="2963119" y="52507"/>
                    </a:lnTo>
                    <a:lnTo>
                      <a:pt x="2905245" y="689114"/>
                    </a:lnTo>
                    <a:lnTo>
                      <a:pt x="69448" y="665965"/>
                    </a:lnTo>
                    <a:lnTo>
                      <a:pt x="0" y="0"/>
                    </a:lnTo>
                    <a:close/>
                  </a:path>
                </a:pathLst>
              </a:custGeom>
              <a:gradFill rotWithShape="1">
                <a:gsLst>
                  <a:gs pos="0">
                    <a:srgbClr val="119707"/>
                  </a:gs>
                  <a:gs pos="17999">
                    <a:srgbClr val="119707"/>
                  </a:gs>
                  <a:gs pos="67000">
                    <a:srgbClr val="8AD53F"/>
                  </a:gs>
                  <a:gs pos="100000">
                    <a:srgbClr val="BCEB6F"/>
                  </a:gs>
                </a:gsLst>
                <a:lin ang="0" scaled="1"/>
              </a:gradFill>
              <a:ln w="3175" cap="flat" cmpd="sng">
                <a:solidFill>
                  <a:schemeClr val="bg1"/>
                </a:solidFill>
                <a:round/>
                <a:headEnd/>
                <a:tailEnd/>
              </a:ln>
            </p:spPr>
            <p:txBody>
              <a:bodyPr anchor="ctr"/>
              <a:lstStyle/>
              <a:p>
                <a:endParaRPr lang="zh-CN" altLang="en-US"/>
              </a:p>
            </p:txBody>
          </p:sp>
          <p:sp>
            <p:nvSpPr>
              <p:cNvPr id="4116" name="任意多边形 9"/>
              <p:cNvSpPr>
                <a:spLocks/>
              </p:cNvSpPr>
              <p:nvPr/>
            </p:nvSpPr>
            <p:spPr bwMode="auto">
              <a:xfrm>
                <a:off x="0" y="0"/>
                <a:ext cx="2986268" cy="1226917"/>
              </a:xfrm>
              <a:custGeom>
                <a:avLst/>
                <a:gdLst>
                  <a:gd name="T0" fmla="*/ 2986268 w 2986268"/>
                  <a:gd name="T1" fmla="*/ 1226917 h 1226917"/>
                  <a:gd name="T2" fmla="*/ 2777924 w 2986268"/>
                  <a:gd name="T3" fmla="*/ 34724 h 1226917"/>
                  <a:gd name="T4" fmla="*/ 266217 w 2986268"/>
                  <a:gd name="T5" fmla="*/ 0 h 1226917"/>
                  <a:gd name="T6" fmla="*/ 0 w 2986268"/>
                  <a:gd name="T7" fmla="*/ 1169043 h 1226917"/>
                  <a:gd name="T8" fmla="*/ 2986268 w 2986268"/>
                  <a:gd name="T9" fmla="*/ 1226917 h 1226917"/>
                  <a:gd name="T10" fmla="*/ 0 60000 65536"/>
                  <a:gd name="T11" fmla="*/ 0 60000 65536"/>
                  <a:gd name="T12" fmla="*/ 0 60000 65536"/>
                  <a:gd name="T13" fmla="*/ 0 60000 65536"/>
                  <a:gd name="T14" fmla="*/ 0 60000 65536"/>
                  <a:gd name="T15" fmla="*/ 0 w 2986268"/>
                  <a:gd name="T16" fmla="*/ 0 h 1226917"/>
                  <a:gd name="T17" fmla="*/ 2986268 w 2986268"/>
                  <a:gd name="T18" fmla="*/ 1226917 h 1226917"/>
                </a:gdLst>
                <a:ahLst/>
                <a:cxnLst>
                  <a:cxn ang="T10">
                    <a:pos x="T0" y="T1"/>
                  </a:cxn>
                  <a:cxn ang="T11">
                    <a:pos x="T2" y="T3"/>
                  </a:cxn>
                  <a:cxn ang="T12">
                    <a:pos x="T4" y="T5"/>
                  </a:cxn>
                  <a:cxn ang="T13">
                    <a:pos x="T6" y="T7"/>
                  </a:cxn>
                  <a:cxn ang="T14">
                    <a:pos x="T8" y="T9"/>
                  </a:cxn>
                </a:cxnLst>
                <a:rect l="T15" t="T16" r="T17" b="T18"/>
                <a:pathLst>
                  <a:path w="2986268" h="1226917">
                    <a:moveTo>
                      <a:pt x="2986268" y="1226917"/>
                    </a:moveTo>
                    <a:lnTo>
                      <a:pt x="2777924" y="34724"/>
                    </a:lnTo>
                    <a:lnTo>
                      <a:pt x="266217" y="0"/>
                    </a:lnTo>
                    <a:lnTo>
                      <a:pt x="0" y="1169043"/>
                    </a:lnTo>
                    <a:lnTo>
                      <a:pt x="2986268" y="1226917"/>
                    </a:lnTo>
                    <a:close/>
                  </a:path>
                </a:pathLst>
              </a:custGeom>
              <a:gradFill rotWithShape="1">
                <a:gsLst>
                  <a:gs pos="0">
                    <a:srgbClr val="119707"/>
                  </a:gs>
                  <a:gs pos="17999">
                    <a:srgbClr val="119707"/>
                  </a:gs>
                  <a:gs pos="67000">
                    <a:srgbClr val="8AD53F"/>
                  </a:gs>
                  <a:gs pos="100000">
                    <a:srgbClr val="BCEB6F"/>
                  </a:gs>
                </a:gsLst>
                <a:lin ang="5400000" scaled="1"/>
              </a:gradFill>
              <a:ln w="3175" cap="flat" cmpd="sng">
                <a:solidFill>
                  <a:schemeClr val="bg1"/>
                </a:solidFill>
                <a:round/>
                <a:headEnd/>
                <a:tailEnd/>
              </a:ln>
            </p:spPr>
            <p:txBody>
              <a:bodyPr anchor="ctr"/>
              <a:lstStyle/>
              <a:p>
                <a:endParaRPr lang="zh-CN" altLang="en-US"/>
              </a:p>
            </p:txBody>
          </p:sp>
        </p:grpSp>
        <p:grpSp>
          <p:nvGrpSpPr>
            <p:cNvPr id="4104" name="Group 6"/>
            <p:cNvGrpSpPr>
              <a:grpSpLocks/>
            </p:cNvGrpSpPr>
            <p:nvPr/>
          </p:nvGrpSpPr>
          <p:grpSpPr bwMode="auto">
            <a:xfrm>
              <a:off x="0" y="1550"/>
              <a:ext cx="6792" cy="3506"/>
              <a:chOff x="0" y="0"/>
              <a:chExt cx="3206187" cy="2126517"/>
            </a:xfrm>
          </p:grpSpPr>
          <p:sp>
            <p:nvSpPr>
              <p:cNvPr id="4112" name="任意多边形 11"/>
              <p:cNvSpPr>
                <a:spLocks/>
              </p:cNvSpPr>
              <p:nvPr/>
            </p:nvSpPr>
            <p:spPr bwMode="auto">
              <a:xfrm>
                <a:off x="0" y="842566"/>
                <a:ext cx="2835797" cy="1273215"/>
              </a:xfrm>
              <a:custGeom>
                <a:avLst/>
                <a:gdLst>
                  <a:gd name="T0" fmla="*/ 0 w 2835797"/>
                  <a:gd name="T1" fmla="*/ 0 h 1273215"/>
                  <a:gd name="T2" fmla="*/ 2835797 w 2835797"/>
                  <a:gd name="T3" fmla="*/ 544010 h 1273215"/>
                  <a:gd name="T4" fmla="*/ 2766349 w 2835797"/>
                  <a:gd name="T5" fmla="*/ 1273215 h 1273215"/>
                  <a:gd name="T6" fmla="*/ 11575 w 2835797"/>
                  <a:gd name="T7" fmla="*/ 706056 h 1273215"/>
                  <a:gd name="T8" fmla="*/ 0 w 2835797"/>
                  <a:gd name="T9" fmla="*/ 0 h 1273215"/>
                  <a:gd name="T10" fmla="*/ 0 60000 65536"/>
                  <a:gd name="T11" fmla="*/ 0 60000 65536"/>
                  <a:gd name="T12" fmla="*/ 0 60000 65536"/>
                  <a:gd name="T13" fmla="*/ 0 60000 65536"/>
                  <a:gd name="T14" fmla="*/ 0 60000 65536"/>
                  <a:gd name="T15" fmla="*/ 0 w 2835797"/>
                  <a:gd name="T16" fmla="*/ 0 h 1273215"/>
                  <a:gd name="T17" fmla="*/ 2835797 w 2835797"/>
                  <a:gd name="T18" fmla="*/ 1273215 h 1273215"/>
                </a:gdLst>
                <a:ahLst/>
                <a:cxnLst>
                  <a:cxn ang="T10">
                    <a:pos x="T0" y="T1"/>
                  </a:cxn>
                  <a:cxn ang="T11">
                    <a:pos x="T2" y="T3"/>
                  </a:cxn>
                  <a:cxn ang="T12">
                    <a:pos x="T4" y="T5"/>
                  </a:cxn>
                  <a:cxn ang="T13">
                    <a:pos x="T6" y="T7"/>
                  </a:cxn>
                  <a:cxn ang="T14">
                    <a:pos x="T8" y="T9"/>
                  </a:cxn>
                </a:cxnLst>
                <a:rect l="T15" t="T16" r="T17" b="T18"/>
                <a:pathLst>
                  <a:path w="2835797" h="1273215">
                    <a:moveTo>
                      <a:pt x="0" y="0"/>
                    </a:moveTo>
                    <a:lnTo>
                      <a:pt x="2835797" y="544010"/>
                    </a:lnTo>
                    <a:lnTo>
                      <a:pt x="2766349" y="1273215"/>
                    </a:lnTo>
                    <a:lnTo>
                      <a:pt x="11575" y="706056"/>
                    </a:lnTo>
                    <a:lnTo>
                      <a:pt x="0" y="0"/>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p:spPr>
            <p:txBody>
              <a:bodyPr anchor="ctr"/>
              <a:lstStyle/>
              <a:p>
                <a:endParaRPr lang="zh-CN" altLang="en-US"/>
              </a:p>
            </p:txBody>
          </p:sp>
          <p:sp>
            <p:nvSpPr>
              <p:cNvPr id="4113" name="任意多边形 12"/>
              <p:cNvSpPr>
                <a:spLocks/>
              </p:cNvSpPr>
              <p:nvPr/>
            </p:nvSpPr>
            <p:spPr bwMode="auto">
              <a:xfrm>
                <a:off x="2771718" y="356429"/>
                <a:ext cx="434469" cy="1770088"/>
              </a:xfrm>
              <a:custGeom>
                <a:avLst/>
                <a:gdLst>
                  <a:gd name="T0" fmla="*/ 64080 w 434470"/>
                  <a:gd name="T1" fmla="*/ 1018574 h 1770087"/>
                  <a:gd name="T2" fmla="*/ 0 w 434470"/>
                  <a:gd name="T3" fmla="*/ 1770088 h 1770087"/>
                  <a:gd name="T4" fmla="*/ 399745 w 434470"/>
                  <a:gd name="T5" fmla="*/ 451413 h 1770087"/>
                  <a:gd name="T6" fmla="*/ 434469 w 434470"/>
                  <a:gd name="T7" fmla="*/ 0 h 1770087"/>
                  <a:gd name="T8" fmla="*/ 64080 w 434470"/>
                  <a:gd name="T9" fmla="*/ 1018574 h 1770087"/>
                  <a:gd name="T10" fmla="*/ 0 60000 65536"/>
                  <a:gd name="T11" fmla="*/ 0 60000 65536"/>
                  <a:gd name="T12" fmla="*/ 0 60000 65536"/>
                  <a:gd name="T13" fmla="*/ 0 60000 65536"/>
                  <a:gd name="T14" fmla="*/ 0 60000 65536"/>
                  <a:gd name="T15" fmla="*/ 0 w 434470"/>
                  <a:gd name="T16" fmla="*/ 0 h 1770087"/>
                  <a:gd name="T17" fmla="*/ 434470 w 434470"/>
                  <a:gd name="T18" fmla="*/ 1770087 h 1770087"/>
                </a:gdLst>
                <a:ahLst/>
                <a:cxnLst>
                  <a:cxn ang="T10">
                    <a:pos x="T0" y="T1"/>
                  </a:cxn>
                  <a:cxn ang="T11">
                    <a:pos x="T2" y="T3"/>
                  </a:cxn>
                  <a:cxn ang="T12">
                    <a:pos x="T4" y="T5"/>
                  </a:cxn>
                  <a:cxn ang="T13">
                    <a:pos x="T6" y="T7"/>
                  </a:cxn>
                  <a:cxn ang="T14">
                    <a:pos x="T8" y="T9"/>
                  </a:cxn>
                </a:cxnLst>
                <a:rect l="T15" t="T16" r="T17" b="T18"/>
                <a:pathLst>
                  <a:path w="434470" h="1770087">
                    <a:moveTo>
                      <a:pt x="64080" y="1018573"/>
                    </a:moveTo>
                    <a:lnTo>
                      <a:pt x="0" y="1770087"/>
                    </a:lnTo>
                    <a:lnTo>
                      <a:pt x="399746" y="451413"/>
                    </a:lnTo>
                    <a:lnTo>
                      <a:pt x="434470" y="0"/>
                    </a:lnTo>
                    <a:lnTo>
                      <a:pt x="64080" y="1018573"/>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p:spPr>
            <p:txBody>
              <a:bodyPr anchor="ctr"/>
              <a:lstStyle/>
              <a:p>
                <a:endParaRPr lang="zh-CN" altLang="en-US"/>
              </a:p>
            </p:txBody>
          </p:sp>
          <p:sp>
            <p:nvSpPr>
              <p:cNvPr id="4114" name="任意多边形 13"/>
              <p:cNvSpPr>
                <a:spLocks/>
              </p:cNvSpPr>
              <p:nvPr/>
            </p:nvSpPr>
            <p:spPr bwMode="auto">
              <a:xfrm>
                <a:off x="0" y="0"/>
                <a:ext cx="3206187" cy="1409726"/>
              </a:xfrm>
              <a:custGeom>
                <a:avLst/>
                <a:gdLst>
                  <a:gd name="T0" fmla="*/ 3206187 w 3206187"/>
                  <a:gd name="T1" fmla="*/ 368004 h 1409726"/>
                  <a:gd name="T2" fmla="*/ 2835797 w 3206187"/>
                  <a:gd name="T3" fmla="*/ 1409726 h 1409726"/>
                  <a:gd name="T4" fmla="*/ 0 w 3206187"/>
                  <a:gd name="T5" fmla="*/ 854141 h 1409726"/>
                  <a:gd name="T6" fmla="*/ 671685 w 3206187"/>
                  <a:gd name="T7" fmla="*/ 0 h 1409726"/>
                  <a:gd name="T8" fmla="*/ 3206187 w 3206187"/>
                  <a:gd name="T9" fmla="*/ 368004 h 1409726"/>
                  <a:gd name="T10" fmla="*/ 0 60000 65536"/>
                  <a:gd name="T11" fmla="*/ 0 60000 65536"/>
                  <a:gd name="T12" fmla="*/ 0 60000 65536"/>
                  <a:gd name="T13" fmla="*/ 0 60000 65536"/>
                  <a:gd name="T14" fmla="*/ 0 60000 65536"/>
                  <a:gd name="T15" fmla="*/ 0 w 3206187"/>
                  <a:gd name="T16" fmla="*/ 0 h 1409726"/>
                  <a:gd name="T17" fmla="*/ 3206187 w 3206187"/>
                  <a:gd name="T18" fmla="*/ 1409726 h 1409726"/>
                </a:gdLst>
                <a:ahLst/>
                <a:cxnLst>
                  <a:cxn ang="T10">
                    <a:pos x="T0" y="T1"/>
                  </a:cxn>
                  <a:cxn ang="T11">
                    <a:pos x="T2" y="T3"/>
                  </a:cxn>
                  <a:cxn ang="T12">
                    <a:pos x="T4" y="T5"/>
                  </a:cxn>
                  <a:cxn ang="T13">
                    <a:pos x="T6" y="T7"/>
                  </a:cxn>
                  <a:cxn ang="T14">
                    <a:pos x="T8" y="T9"/>
                  </a:cxn>
                </a:cxnLst>
                <a:rect l="T15" t="T16" r="T17" b="T18"/>
                <a:pathLst>
                  <a:path w="3206187" h="1409726">
                    <a:moveTo>
                      <a:pt x="3206187" y="368004"/>
                    </a:moveTo>
                    <a:lnTo>
                      <a:pt x="2835797" y="1409726"/>
                    </a:lnTo>
                    <a:lnTo>
                      <a:pt x="0" y="854141"/>
                    </a:lnTo>
                    <a:lnTo>
                      <a:pt x="671685" y="0"/>
                    </a:lnTo>
                    <a:lnTo>
                      <a:pt x="3206187" y="368004"/>
                    </a:lnTo>
                    <a:close/>
                  </a:path>
                </a:pathLst>
              </a:custGeom>
              <a:gradFill rotWithShape="1">
                <a:gsLst>
                  <a:gs pos="0">
                    <a:srgbClr val="C73E01"/>
                  </a:gs>
                  <a:gs pos="27000">
                    <a:srgbClr val="FF7711"/>
                  </a:gs>
                  <a:gs pos="59000">
                    <a:srgbClr val="FFAA01"/>
                  </a:gs>
                  <a:gs pos="80000">
                    <a:srgbClr val="FFC000"/>
                  </a:gs>
                  <a:gs pos="100000">
                    <a:srgbClr val="FECE02"/>
                  </a:gs>
                </a:gsLst>
                <a:lin ang="0" scaled="1"/>
              </a:gradFill>
              <a:ln w="3175" cap="flat" cmpd="sng">
                <a:solidFill>
                  <a:schemeClr val="bg1"/>
                </a:solidFill>
                <a:round/>
                <a:headEnd/>
                <a:tailEnd/>
              </a:ln>
            </p:spPr>
            <p:txBody>
              <a:bodyPr anchor="ctr"/>
              <a:lstStyle/>
              <a:p>
                <a:endParaRPr lang="zh-CN" altLang="en-US"/>
              </a:p>
            </p:txBody>
          </p:sp>
        </p:grpSp>
        <p:grpSp>
          <p:nvGrpSpPr>
            <p:cNvPr id="4105" name="Group 10"/>
            <p:cNvGrpSpPr>
              <a:grpSpLocks/>
            </p:cNvGrpSpPr>
            <p:nvPr/>
          </p:nvGrpSpPr>
          <p:grpSpPr bwMode="auto">
            <a:xfrm>
              <a:off x="55" y="0"/>
              <a:ext cx="7770" cy="3678"/>
              <a:chOff x="0" y="0"/>
              <a:chExt cx="3667494" cy="2233915"/>
            </a:xfrm>
          </p:grpSpPr>
          <p:sp>
            <p:nvSpPr>
              <p:cNvPr id="4109" name="任意多边形 15"/>
              <p:cNvSpPr>
                <a:spLocks/>
              </p:cNvSpPr>
              <p:nvPr/>
            </p:nvSpPr>
            <p:spPr bwMode="auto">
              <a:xfrm>
                <a:off x="1514605" y="696164"/>
                <a:ext cx="2146684" cy="1537751"/>
              </a:xfrm>
              <a:custGeom>
                <a:avLst/>
                <a:gdLst>
                  <a:gd name="T0" fmla="*/ 23026 w 2158226"/>
                  <a:gd name="T1" fmla="*/ 692800 h 1537752"/>
                  <a:gd name="T2" fmla="*/ 0 w 2158226"/>
                  <a:gd name="T3" fmla="*/ 1537751 h 1537752"/>
                  <a:gd name="T4" fmla="*/ 2106838 w 2158226"/>
                  <a:gd name="T5" fmla="*/ 681226 h 1537752"/>
                  <a:gd name="T6" fmla="*/ 2146684 w 2158226"/>
                  <a:gd name="T7" fmla="*/ 0 h 1537752"/>
                  <a:gd name="T8" fmla="*/ 23026 w 2158226"/>
                  <a:gd name="T9" fmla="*/ 692800 h 1537752"/>
                  <a:gd name="T10" fmla="*/ 0 60000 65536"/>
                  <a:gd name="T11" fmla="*/ 0 60000 65536"/>
                  <a:gd name="T12" fmla="*/ 0 60000 65536"/>
                  <a:gd name="T13" fmla="*/ 0 60000 65536"/>
                  <a:gd name="T14" fmla="*/ 0 60000 65536"/>
                  <a:gd name="T15" fmla="*/ 0 w 2158226"/>
                  <a:gd name="T16" fmla="*/ 0 h 1537752"/>
                  <a:gd name="T17" fmla="*/ 2158226 w 2158226"/>
                  <a:gd name="T18" fmla="*/ 1537752 h 1537752"/>
                </a:gdLst>
                <a:ahLst/>
                <a:cxnLst>
                  <a:cxn ang="T10">
                    <a:pos x="T0" y="T1"/>
                  </a:cxn>
                  <a:cxn ang="T11">
                    <a:pos x="T2" y="T3"/>
                  </a:cxn>
                  <a:cxn ang="T12">
                    <a:pos x="T4" y="T5"/>
                  </a:cxn>
                  <a:cxn ang="T13">
                    <a:pos x="T6" y="T7"/>
                  </a:cxn>
                  <a:cxn ang="T14">
                    <a:pos x="T8" y="T9"/>
                  </a:cxn>
                </a:cxnLst>
                <a:rect l="T15" t="T16" r="T17" b="T18"/>
                <a:pathLst>
                  <a:path w="2158226" h="1537752">
                    <a:moveTo>
                      <a:pt x="23150" y="692800"/>
                    </a:moveTo>
                    <a:lnTo>
                      <a:pt x="0" y="1537752"/>
                    </a:lnTo>
                    <a:lnTo>
                      <a:pt x="2118167" y="681226"/>
                    </a:lnTo>
                    <a:lnTo>
                      <a:pt x="2158226" y="0"/>
                    </a:lnTo>
                    <a:lnTo>
                      <a:pt x="23150" y="692800"/>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a:p>
            </p:txBody>
          </p:sp>
          <p:sp>
            <p:nvSpPr>
              <p:cNvPr id="4110" name="任意多边形 16"/>
              <p:cNvSpPr>
                <a:spLocks/>
              </p:cNvSpPr>
              <p:nvPr/>
            </p:nvSpPr>
            <p:spPr bwMode="auto">
              <a:xfrm>
                <a:off x="6206" y="0"/>
                <a:ext cx="3661288" cy="1400537"/>
              </a:xfrm>
              <a:custGeom>
                <a:avLst/>
                <a:gdLst>
                  <a:gd name="T0" fmla="*/ 1519972 w 3661288"/>
                  <a:gd name="T1" fmla="*/ 1400537 h 1400537"/>
                  <a:gd name="T2" fmla="*/ 3661288 w 3661288"/>
                  <a:gd name="T3" fmla="*/ 694481 h 1400537"/>
                  <a:gd name="T4" fmla="*/ 1948235 w 3661288"/>
                  <a:gd name="T5" fmla="*/ 0 h 1400537"/>
                  <a:gd name="T6" fmla="*/ 0 w 3661288"/>
                  <a:gd name="T7" fmla="*/ 520862 h 1400537"/>
                  <a:gd name="T8" fmla="*/ 1519972 w 3661288"/>
                  <a:gd name="T9" fmla="*/ 1400537 h 1400537"/>
                  <a:gd name="T10" fmla="*/ 0 60000 65536"/>
                  <a:gd name="T11" fmla="*/ 0 60000 65536"/>
                  <a:gd name="T12" fmla="*/ 0 60000 65536"/>
                  <a:gd name="T13" fmla="*/ 0 60000 65536"/>
                  <a:gd name="T14" fmla="*/ 0 60000 65536"/>
                  <a:gd name="T15" fmla="*/ 0 w 3661288"/>
                  <a:gd name="T16" fmla="*/ 0 h 1400537"/>
                  <a:gd name="T17" fmla="*/ 3661288 w 3661288"/>
                  <a:gd name="T18" fmla="*/ 1400537 h 1400537"/>
                </a:gdLst>
                <a:ahLst/>
                <a:cxnLst>
                  <a:cxn ang="T10">
                    <a:pos x="T0" y="T1"/>
                  </a:cxn>
                  <a:cxn ang="T11">
                    <a:pos x="T2" y="T3"/>
                  </a:cxn>
                  <a:cxn ang="T12">
                    <a:pos x="T4" y="T5"/>
                  </a:cxn>
                  <a:cxn ang="T13">
                    <a:pos x="T6" y="T7"/>
                  </a:cxn>
                  <a:cxn ang="T14">
                    <a:pos x="T8" y="T9"/>
                  </a:cxn>
                </a:cxnLst>
                <a:rect l="T15" t="T16" r="T17" b="T18"/>
                <a:pathLst>
                  <a:path w="3661288" h="1400537">
                    <a:moveTo>
                      <a:pt x="1519972" y="1400537"/>
                    </a:moveTo>
                    <a:lnTo>
                      <a:pt x="3661288" y="694481"/>
                    </a:lnTo>
                    <a:lnTo>
                      <a:pt x="1948235" y="0"/>
                    </a:lnTo>
                    <a:lnTo>
                      <a:pt x="0" y="520862"/>
                    </a:lnTo>
                    <a:lnTo>
                      <a:pt x="1519972" y="1400537"/>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a:p>
            </p:txBody>
          </p:sp>
          <p:sp>
            <p:nvSpPr>
              <p:cNvPr id="4111" name="任意多边形 17"/>
              <p:cNvSpPr>
                <a:spLocks/>
              </p:cNvSpPr>
              <p:nvPr/>
            </p:nvSpPr>
            <p:spPr bwMode="auto">
              <a:xfrm>
                <a:off x="0" y="516334"/>
                <a:ext cx="1532388" cy="1717580"/>
              </a:xfrm>
              <a:custGeom>
                <a:avLst/>
                <a:gdLst>
                  <a:gd name="T0" fmla="*/ 0 w 1532387"/>
                  <a:gd name="T1" fmla="*/ 0 h 1717580"/>
                  <a:gd name="T2" fmla="*/ 21470 w 1532387"/>
                  <a:gd name="T3" fmla="*/ 652709 h 1717580"/>
                  <a:gd name="T4" fmla="*/ 1526180 w 1532387"/>
                  <a:gd name="T5" fmla="*/ 1717580 h 1717580"/>
                  <a:gd name="T6" fmla="*/ 1532388 w 1532387"/>
                  <a:gd name="T7" fmla="*/ 891250 h 1717580"/>
                  <a:gd name="T8" fmla="*/ 0 w 1532387"/>
                  <a:gd name="T9" fmla="*/ 0 h 1717580"/>
                  <a:gd name="T10" fmla="*/ 0 60000 65536"/>
                  <a:gd name="T11" fmla="*/ 0 60000 65536"/>
                  <a:gd name="T12" fmla="*/ 0 60000 65536"/>
                  <a:gd name="T13" fmla="*/ 0 60000 65536"/>
                  <a:gd name="T14" fmla="*/ 0 60000 65536"/>
                  <a:gd name="T15" fmla="*/ 0 w 1532387"/>
                  <a:gd name="T16" fmla="*/ 0 h 1717580"/>
                  <a:gd name="T17" fmla="*/ 1532387 w 1532387"/>
                  <a:gd name="T18" fmla="*/ 1717580 h 1717580"/>
                </a:gdLst>
                <a:ahLst/>
                <a:cxnLst>
                  <a:cxn ang="T10">
                    <a:pos x="T0" y="T1"/>
                  </a:cxn>
                  <a:cxn ang="T11">
                    <a:pos x="T2" y="T3"/>
                  </a:cxn>
                  <a:cxn ang="T12">
                    <a:pos x="T4" y="T5"/>
                  </a:cxn>
                  <a:cxn ang="T13">
                    <a:pos x="T6" y="T7"/>
                  </a:cxn>
                  <a:cxn ang="T14">
                    <a:pos x="T8" y="T9"/>
                  </a:cxn>
                </a:cxnLst>
                <a:rect l="T15" t="T16" r="T17" b="T18"/>
                <a:pathLst>
                  <a:path w="1532387" h="1717580">
                    <a:moveTo>
                      <a:pt x="0" y="0"/>
                    </a:moveTo>
                    <a:lnTo>
                      <a:pt x="21470" y="652709"/>
                    </a:lnTo>
                    <a:lnTo>
                      <a:pt x="1526179" y="1717580"/>
                    </a:lnTo>
                    <a:cubicBezTo>
                      <a:pt x="1528248" y="1442137"/>
                      <a:pt x="1530318" y="1166693"/>
                      <a:pt x="1532387" y="891250"/>
                    </a:cubicBezTo>
                    <a:lnTo>
                      <a:pt x="0" y="0"/>
                    </a:lnTo>
                    <a:close/>
                  </a:path>
                </a:pathLst>
              </a:custGeom>
              <a:gradFill rotWithShape="1">
                <a:gsLst>
                  <a:gs pos="0">
                    <a:srgbClr val="BE1247"/>
                  </a:gs>
                  <a:gs pos="27000">
                    <a:srgbClr val="D2144F"/>
                  </a:gs>
                  <a:gs pos="66000">
                    <a:srgbClr val="F87477"/>
                  </a:gs>
                  <a:gs pos="100000">
                    <a:srgbClr val="FA9496"/>
                  </a:gs>
                </a:gsLst>
                <a:lin ang="0" scaled="1"/>
              </a:gradFill>
              <a:ln w="3175" cap="flat" cmpd="sng">
                <a:solidFill>
                  <a:schemeClr val="bg1"/>
                </a:solidFill>
                <a:round/>
                <a:headEnd/>
                <a:tailEnd/>
              </a:ln>
            </p:spPr>
            <p:txBody>
              <a:bodyPr anchor="ctr"/>
              <a:lstStyle/>
              <a:p>
                <a:endParaRPr lang="zh-CN" altLang="en-US"/>
              </a:p>
            </p:txBody>
          </p:sp>
        </p:grpSp>
        <p:sp>
          <p:nvSpPr>
            <p:cNvPr id="4106" name="TextBox 11"/>
            <p:cNvSpPr txBox="1">
              <a:spLocks noChangeArrowheads="1"/>
            </p:cNvSpPr>
            <p:nvPr/>
          </p:nvSpPr>
          <p:spPr bwMode="auto">
            <a:xfrm flipH="1">
              <a:off x="720" y="3683"/>
              <a:ext cx="4355" cy="498"/>
            </a:xfrm>
            <a:prstGeom prst="rect">
              <a:avLst/>
            </a:prstGeom>
            <a:noFill/>
            <a:ln w="9525">
              <a:noFill/>
              <a:miter lim="800000"/>
              <a:headEnd/>
              <a:tailEnd/>
            </a:ln>
          </p:spPr>
          <p:txBody>
            <a:bodyPr>
              <a:spAutoFit/>
            </a:bodyPr>
            <a:lstStyle/>
            <a:p>
              <a:pPr algn="r" eaLnBrk="0" hangingPunct="0"/>
              <a:endParaRPr lang="en-US" altLang="zh-CN" sz="1600">
                <a:solidFill>
                  <a:srgbClr val="FFFFFF"/>
                </a:solidFill>
                <a:latin typeface="微软雅黑" pitchFamily="34" charset="-122"/>
                <a:ea typeface="微软雅黑" pitchFamily="34" charset="-122"/>
              </a:endParaRPr>
            </a:p>
          </p:txBody>
        </p:sp>
        <p:sp>
          <p:nvSpPr>
            <p:cNvPr id="4107" name="TextBox 11"/>
            <p:cNvSpPr txBox="1">
              <a:spLocks noChangeArrowheads="1"/>
            </p:cNvSpPr>
            <p:nvPr/>
          </p:nvSpPr>
          <p:spPr bwMode="auto">
            <a:xfrm flipH="1">
              <a:off x="339" y="5131"/>
              <a:ext cx="6401" cy="765"/>
            </a:xfrm>
            <a:prstGeom prst="rect">
              <a:avLst/>
            </a:prstGeom>
            <a:noFill/>
            <a:ln w="9525">
              <a:noFill/>
              <a:miter lim="800000"/>
              <a:headEnd/>
              <a:tailEnd/>
            </a:ln>
          </p:spPr>
          <p:txBody>
            <a:bodyPr>
              <a:spAutoFit/>
            </a:bodyPr>
            <a:lstStyle/>
            <a:p>
              <a:pPr eaLnBrk="0" hangingPunct="0"/>
              <a:r>
                <a:rPr lang="zh-CN" altLang="en-US" sz="1400" b="0"/>
                <a:t>（1） 定基发展速度等于相应的各个环比发展速度的连乘积</a:t>
              </a:r>
              <a:r>
                <a:rPr lang="en-US" sz="1400" b="0"/>
                <a:t>（</a:t>
              </a:r>
              <a:r>
                <a:rPr lang="en-US" altLang="zh-CN" sz="1400" b="0"/>
                <a:t>2</a:t>
              </a:r>
              <a:r>
                <a:rPr lang="en-US" sz="1400" b="0"/>
                <a:t>）    </a:t>
              </a:r>
              <a:r>
                <a:rPr lang="zh-CN" altLang="en-US" sz="1400" b="0"/>
                <a:t>两个相邻时期的定基发展速度之比，等于相应的环比发展速度</a:t>
              </a:r>
            </a:p>
          </p:txBody>
        </p:sp>
        <p:sp>
          <p:nvSpPr>
            <p:cNvPr id="4108" name="Text Box 16"/>
            <p:cNvSpPr txBox="1">
              <a:spLocks noChangeArrowheads="1"/>
            </p:cNvSpPr>
            <p:nvPr/>
          </p:nvSpPr>
          <p:spPr bwMode="auto">
            <a:xfrm>
              <a:off x="1050" y="446"/>
              <a:ext cx="5565" cy="542"/>
            </a:xfrm>
            <a:prstGeom prst="rect">
              <a:avLst/>
            </a:prstGeom>
            <a:noFill/>
            <a:ln w="9525">
              <a:noFill/>
              <a:miter lim="800000"/>
              <a:headEnd/>
              <a:tailEnd/>
            </a:ln>
          </p:spPr>
          <p:txBody>
            <a:bodyPr>
              <a:spAutoFit/>
            </a:bodyPr>
            <a:lstStyle/>
            <a:p>
              <a:pPr algn="ctr"/>
              <a:endParaRPr lang="zh-CN" altLang="en-US" sz="1800" b="0">
                <a:solidFill>
                  <a:schemeClr val="tx1"/>
                </a:solidFill>
                <a:latin typeface="Arial" pitchFamily="34" charset="0"/>
                <a:ea typeface="宋体" pitchFamily="2" charset="-122"/>
              </a:endParaRPr>
            </a:p>
          </p:txBody>
        </p:sp>
      </p:grpSp>
      <p:sp>
        <p:nvSpPr>
          <p:cNvPr id="18449"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一、发展速度</a:t>
            </a:r>
          </a:p>
        </p:txBody>
      </p:sp>
      <p:graphicFrame>
        <p:nvGraphicFramePr>
          <p:cNvPr id="18451" name="Object 2"/>
          <p:cNvGraphicFramePr>
            <a:graphicFrameLocks noChangeAspect="1"/>
          </p:cNvGraphicFramePr>
          <p:nvPr/>
        </p:nvGraphicFramePr>
        <p:xfrm>
          <a:off x="2484438" y="2219325"/>
          <a:ext cx="3095625" cy="549275"/>
        </p:xfrm>
        <a:graphic>
          <a:graphicData uri="http://schemas.openxmlformats.org/presentationml/2006/ole">
            <mc:AlternateContent xmlns:mc="http://schemas.openxmlformats.org/markup-compatibility/2006">
              <mc:Choice xmlns:v="urn:schemas-microsoft-com:vml" Requires="v">
                <p:oleObj spid="_x0000_s4102" r:id="rId3" imgW="2362517" imgH="419417" progId="Equation.3">
                  <p:embed/>
                </p:oleObj>
              </mc:Choice>
              <mc:Fallback>
                <p:oleObj r:id="rId3" imgW="2362517" imgH="41941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2219325"/>
                        <a:ext cx="3095625" cy="549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52" name="Object 3"/>
          <p:cNvGraphicFramePr>
            <a:graphicFrameLocks noChangeAspect="1"/>
          </p:cNvGraphicFramePr>
          <p:nvPr/>
        </p:nvGraphicFramePr>
        <p:xfrm>
          <a:off x="1476375" y="4221163"/>
          <a:ext cx="3744913" cy="627062"/>
        </p:xfrm>
        <a:graphic>
          <a:graphicData uri="http://schemas.openxmlformats.org/presentationml/2006/ole">
            <mc:AlternateContent xmlns:mc="http://schemas.openxmlformats.org/markup-compatibility/2006">
              <mc:Choice xmlns:v="urn:schemas-microsoft-com:vml" Requires="v">
                <p:oleObj spid="_x0000_s4103" r:id="rId5" imgW="2502217" imgH="419417" progId="Equation.3">
                  <p:embed/>
                </p:oleObj>
              </mc:Choice>
              <mc:Fallback>
                <p:oleObj r:id="rId5" imgW="2502217" imgH="419417"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4221163"/>
                        <a:ext cx="3744913" cy="627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2"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动态数列的速度指标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18449"/>
                                        </p:tgtEl>
                                        <p:attrNameLst>
                                          <p:attrName>style.visibility</p:attrName>
                                        </p:attrNameLst>
                                      </p:cBhvr>
                                      <p:to>
                                        <p:strVal val="visible"/>
                                      </p:to>
                                    </p:set>
                                    <p:anim calcmode="lin" valueType="num">
                                      <p:cBhvr>
                                        <p:cTn id="13" dur="1000" fill="hold"/>
                                        <p:tgtEl>
                                          <p:spTgt spid="18449"/>
                                        </p:tgtEl>
                                        <p:attrNameLst>
                                          <p:attrName>ppt_w</p:attrName>
                                        </p:attrNameLst>
                                      </p:cBhvr>
                                      <p:tavLst>
                                        <p:tav tm="0">
                                          <p:val>
                                            <p:fltVal val="0"/>
                                          </p:val>
                                        </p:tav>
                                        <p:tav tm="100000">
                                          <p:val>
                                            <p:strVal val="#ppt_w"/>
                                          </p:val>
                                        </p:tav>
                                      </p:tavLst>
                                    </p:anim>
                                    <p:anim calcmode="lin" valueType="num">
                                      <p:cBhvr>
                                        <p:cTn id="14" dur="1000" fill="hold"/>
                                        <p:tgtEl>
                                          <p:spTgt spid="18449"/>
                                        </p:tgtEl>
                                        <p:attrNameLst>
                                          <p:attrName>ppt_h</p:attrName>
                                        </p:attrNameLst>
                                      </p:cBhvr>
                                      <p:tavLst>
                                        <p:tav tm="0">
                                          <p:val>
                                            <p:fltVal val="0"/>
                                          </p:val>
                                        </p:tav>
                                        <p:tav tm="100000">
                                          <p:val>
                                            <p:strVal val="#ppt_h"/>
                                          </p:val>
                                        </p:tav>
                                      </p:tavLst>
                                    </p:anim>
                                    <p:anim calcmode="lin" valueType="num">
                                      <p:cBhvr>
                                        <p:cTn id="15" dur="1000" fill="hold"/>
                                        <p:tgtEl>
                                          <p:spTgt spid="1844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8449"/>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18451"/>
                                        </p:tgtEl>
                                        <p:attrNameLst>
                                          <p:attrName>style.visibility</p:attrName>
                                        </p:attrNameLst>
                                      </p:cBhvr>
                                      <p:to>
                                        <p:strVal val="visible"/>
                                      </p:to>
                                    </p:set>
                                    <p:anim calcmode="lin" valueType="num">
                                      <p:cBhvr>
                                        <p:cTn id="19" dur="1000" fill="hold"/>
                                        <p:tgtEl>
                                          <p:spTgt spid="18451"/>
                                        </p:tgtEl>
                                        <p:attrNameLst>
                                          <p:attrName>ppt_w</p:attrName>
                                        </p:attrNameLst>
                                      </p:cBhvr>
                                      <p:tavLst>
                                        <p:tav tm="0">
                                          <p:val>
                                            <p:fltVal val="0"/>
                                          </p:val>
                                        </p:tav>
                                        <p:tav tm="100000">
                                          <p:val>
                                            <p:strVal val="#ppt_w"/>
                                          </p:val>
                                        </p:tav>
                                      </p:tavLst>
                                    </p:anim>
                                    <p:anim calcmode="lin" valueType="num">
                                      <p:cBhvr>
                                        <p:cTn id="20" dur="1000" fill="hold"/>
                                        <p:tgtEl>
                                          <p:spTgt spid="18451"/>
                                        </p:tgtEl>
                                        <p:attrNameLst>
                                          <p:attrName>ppt_h</p:attrName>
                                        </p:attrNameLst>
                                      </p:cBhvr>
                                      <p:tavLst>
                                        <p:tav tm="0">
                                          <p:val>
                                            <p:fltVal val="0"/>
                                          </p:val>
                                        </p:tav>
                                        <p:tav tm="100000">
                                          <p:val>
                                            <p:strVal val="#ppt_h"/>
                                          </p:val>
                                        </p:tav>
                                      </p:tavLst>
                                    </p:anim>
                                    <p:anim calcmode="lin" valueType="num">
                                      <p:cBhvr>
                                        <p:cTn id="21" dur="1000" fill="hold"/>
                                        <p:tgtEl>
                                          <p:spTgt spid="18451"/>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8451"/>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8452"/>
                                        </p:tgtEl>
                                        <p:attrNameLst>
                                          <p:attrName>style.visibility</p:attrName>
                                        </p:attrNameLst>
                                      </p:cBhvr>
                                      <p:to>
                                        <p:strVal val="visible"/>
                                      </p:to>
                                    </p:set>
                                    <p:anim calcmode="lin" valueType="num">
                                      <p:cBhvr>
                                        <p:cTn id="25" dur="1000" fill="hold"/>
                                        <p:tgtEl>
                                          <p:spTgt spid="18452"/>
                                        </p:tgtEl>
                                        <p:attrNameLst>
                                          <p:attrName>ppt_w</p:attrName>
                                        </p:attrNameLst>
                                      </p:cBhvr>
                                      <p:tavLst>
                                        <p:tav tm="0">
                                          <p:val>
                                            <p:fltVal val="0"/>
                                          </p:val>
                                        </p:tav>
                                        <p:tav tm="100000">
                                          <p:val>
                                            <p:strVal val="#ppt_w"/>
                                          </p:val>
                                        </p:tav>
                                      </p:tavLst>
                                    </p:anim>
                                    <p:anim calcmode="lin" valueType="num">
                                      <p:cBhvr>
                                        <p:cTn id="26" dur="1000" fill="hold"/>
                                        <p:tgtEl>
                                          <p:spTgt spid="18452"/>
                                        </p:tgtEl>
                                        <p:attrNameLst>
                                          <p:attrName>ppt_h</p:attrName>
                                        </p:attrNameLst>
                                      </p:cBhvr>
                                      <p:tavLst>
                                        <p:tav tm="0">
                                          <p:val>
                                            <p:fltVal val="0"/>
                                          </p:val>
                                        </p:tav>
                                        <p:tav tm="100000">
                                          <p:val>
                                            <p:strVal val="#ppt_h"/>
                                          </p:val>
                                        </p:tav>
                                      </p:tavLst>
                                    </p:anim>
                                    <p:anim calcmode="lin" valueType="num">
                                      <p:cBhvr>
                                        <p:cTn id="27" dur="1000" fill="hold"/>
                                        <p:tgtEl>
                                          <p:spTgt spid="18452"/>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845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9"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一、发展速度</a:t>
            </a:r>
          </a:p>
        </p:txBody>
      </p:sp>
      <p:pic>
        <p:nvPicPr>
          <p:cNvPr id="19460" name="Picture 4" descr="1"/>
          <p:cNvPicPr>
            <a:picLocks noChangeAspect="1" noChangeArrowheads="1"/>
          </p:cNvPicPr>
          <p:nvPr/>
        </p:nvPicPr>
        <p:blipFill>
          <a:blip r:embed="rId3" cstate="print"/>
          <a:srcRect/>
          <a:stretch>
            <a:fillRect/>
          </a:stretch>
        </p:blipFill>
        <p:spPr bwMode="auto">
          <a:xfrm>
            <a:off x="323850" y="1844675"/>
            <a:ext cx="7559675" cy="4160838"/>
          </a:xfrm>
          <a:prstGeom prst="rect">
            <a:avLst/>
          </a:prstGeom>
          <a:noFill/>
          <a:ln w="9525">
            <a:noFill/>
            <a:miter lim="800000"/>
            <a:headEnd/>
            <a:tailEnd/>
          </a:ln>
        </p:spPr>
      </p:pic>
      <p:grpSp>
        <p:nvGrpSpPr>
          <p:cNvPr id="5125" name="Group 5"/>
          <p:cNvGrpSpPr>
            <a:grpSpLocks/>
          </p:cNvGrpSpPr>
          <p:nvPr/>
        </p:nvGrpSpPr>
        <p:grpSpPr bwMode="auto">
          <a:xfrm>
            <a:off x="6894513" y="1557338"/>
            <a:ext cx="2249487" cy="1611312"/>
            <a:chOff x="0" y="0"/>
            <a:chExt cx="3542" cy="2536"/>
          </a:xfrm>
        </p:grpSpPr>
        <p:pic>
          <p:nvPicPr>
            <p:cNvPr id="5128" name="Picture 6" descr="1b9b8f60_55d8_4de8_8292_449409154d08"/>
            <p:cNvPicPr>
              <a:picLocks noChangeAspect="1" noChangeArrowheads="1"/>
            </p:cNvPicPr>
            <p:nvPr/>
          </p:nvPicPr>
          <p:blipFill>
            <a:blip r:embed="rId4"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19463" name="Text Box 7"/>
            <p:cNvSpPr txBox="1">
              <a:spLocks noChangeArrowheads="1"/>
            </p:cNvSpPr>
            <p:nvPr/>
          </p:nvSpPr>
          <p:spPr bwMode="auto">
            <a:xfrm rot="21480000">
              <a:off x="165" y="395"/>
              <a:ext cx="2607" cy="720"/>
            </a:xfrm>
            <a:prstGeom prst="rect">
              <a:avLst/>
            </a:prstGeom>
            <a:noFill/>
            <a:ln w="9525">
              <a:noFill/>
              <a:miter lim="800000"/>
              <a:headEnd/>
              <a:tailEnd/>
            </a:ln>
            <a:effectLst/>
          </p:spPr>
          <p:txBody>
            <a:bodyPr>
              <a:spAutoFit/>
            </a:bodyPr>
            <a:lstStyle/>
            <a:p>
              <a:pPr>
                <a:defRPr/>
              </a:pPr>
              <a:r>
                <a:rPr lang="zh-CN" altLang="en-US" sz="2400">
                  <a:solidFill>
                    <a:srgbClr val="F02AD8"/>
                  </a:solidFill>
                  <a:latin typeface="Arial" pitchFamily="34" charset="0"/>
                </a:rPr>
                <a:t>资料卡</a:t>
              </a:r>
              <a:endParaRPr lang="zh-CN" altLang="en-US" sz="2400">
                <a:solidFill>
                  <a:srgbClr val="F02AD8"/>
                </a:solidFill>
                <a:effectLst>
                  <a:outerShdw blurRad="38100" dist="38100" dir="2700000" algn="tl">
                    <a:srgbClr val="C0C0C0"/>
                  </a:outerShdw>
                </a:effectLst>
              </a:endParaRPr>
            </a:p>
          </p:txBody>
        </p:sp>
      </p:grpSp>
      <p:graphicFrame>
        <p:nvGraphicFramePr>
          <p:cNvPr id="5122" name="Rectangle 2"/>
          <p:cNvGraphicFramePr>
            <a:graphicFrameLocks noChangeAspect="1"/>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5124" r:id="rId5" imgW="0" imgH="0" progId="Paint.Picture">
                  <p:embed/>
                </p:oleObj>
              </mc:Choice>
              <mc:Fallback>
                <p:oleObj r:id="rId5" imgW="0" imgH="0" progId="Paint.Picture">
                  <p:embed/>
                  <p:pic>
                    <p:nvPicPr>
                      <p:cNvPr id="0" name="Rectangle 2"/>
                      <p:cNvPicPr preferRelativeResize="0">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6" name="Text Box 9" descr="金融10"/>
          <p:cNvSpPr txBox="1">
            <a:spLocks noChangeArrowheads="1"/>
          </p:cNvSpPr>
          <p:nvPr/>
        </p:nvSpPr>
        <p:spPr bwMode="auto">
          <a:xfrm>
            <a:off x="1187450" y="2349500"/>
            <a:ext cx="5832475" cy="2286000"/>
          </a:xfrm>
          <a:prstGeom prst="rect">
            <a:avLst/>
          </a:prstGeom>
          <a:noFill/>
          <a:ln w="9525">
            <a:noFill/>
            <a:miter lim="800000"/>
            <a:headEnd/>
            <a:tailEnd/>
          </a:ln>
        </p:spPr>
        <p:txBody>
          <a:bodyPr>
            <a:spAutoFit/>
          </a:bodyPr>
          <a:lstStyle/>
          <a:p>
            <a:pPr algn="ctr"/>
            <a:r>
              <a:rPr lang="zh-CN" altLang="en-US" sz="2400"/>
              <a:t>年距发展速度</a:t>
            </a:r>
          </a:p>
          <a:p>
            <a:r>
              <a:rPr lang="zh-CN" altLang="en-US" b="0"/>
              <a:t>        为了消除季节因素变动对社会经济现象发展变化的影响，在计算月份或季度发展速度时，可选用上年同期作为对比的基期，计算年距发展速度，用以说明本期发展水平与去年同期发展水平对比而达到的相对发展程度。具体计算公式如下：</a:t>
            </a:r>
          </a:p>
          <a:p>
            <a:r>
              <a:rPr lang="zh-CN" altLang="en-US" b="0"/>
              <a:t>年距发展速度＝本期发展水平</a:t>
            </a:r>
            <a:r>
              <a:rPr lang="en-US" altLang="zh-CN" b="0"/>
              <a:t>/</a:t>
            </a:r>
            <a:r>
              <a:rPr lang="zh-CN" altLang="en-US" b="0"/>
              <a:t>去年同期发展水平</a:t>
            </a:r>
          </a:p>
        </p:txBody>
      </p:sp>
      <p:sp>
        <p:nvSpPr>
          <p:cNvPr id="5127"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动态数列的速度指标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1000" fill="hold"/>
                                        <p:tgtEl>
                                          <p:spTgt spid="19458"/>
                                        </p:tgtEl>
                                        <p:attrNameLst>
                                          <p:attrName>ppt_w</p:attrName>
                                        </p:attrNameLst>
                                      </p:cBhvr>
                                      <p:tavLst>
                                        <p:tav tm="0">
                                          <p:val>
                                            <p:fltVal val="0"/>
                                          </p:val>
                                        </p:tav>
                                        <p:tav tm="100000">
                                          <p:val>
                                            <p:strVal val="#ppt_w"/>
                                          </p:val>
                                        </p:tav>
                                      </p:tavLst>
                                    </p:anim>
                                    <p:anim calcmode="lin" valueType="num">
                                      <p:cBhvr>
                                        <p:cTn id="8" dur="1000" fill="hold"/>
                                        <p:tgtEl>
                                          <p:spTgt spid="19458"/>
                                        </p:tgtEl>
                                        <p:attrNameLst>
                                          <p:attrName>ppt_h</p:attrName>
                                        </p:attrNameLst>
                                      </p:cBhvr>
                                      <p:tavLst>
                                        <p:tav tm="0">
                                          <p:val>
                                            <p:fltVal val="0"/>
                                          </p:val>
                                        </p:tav>
                                        <p:tav tm="100000">
                                          <p:val>
                                            <p:strVal val="#ppt_h"/>
                                          </p:val>
                                        </p:tav>
                                      </p:tavLst>
                                    </p:anim>
                                    <p:anim calcmode="lin" valueType="num">
                                      <p:cBhvr>
                                        <p:cTn id="9" dur="1000" fill="hold"/>
                                        <p:tgtEl>
                                          <p:spTgt spid="1945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9458"/>
                                        </p:tgtEl>
                                        <p:attrNameLst>
                                          <p:attrName>ppt_y</p:attrName>
                                        </p:attrNameLst>
                                      </p:cBhvr>
                                      <p:tavLst>
                                        <p:tav tm="0" fmla="#ppt_y+(sin(-2*pi*(1-$))*-#ppt_x+cos(-2*pi*(1-$))*(1-#ppt_y))*(1-$)">
                                          <p:val>
                                            <p:fltVal val="0"/>
                                          </p:val>
                                        </p:tav>
                                        <p:tav tm="100000">
                                          <p:val>
                                            <p:fltVal val="1"/>
                                          </p:val>
                                        </p:tav>
                                      </p:tavLst>
                                    </p:anim>
                                  </p:childTnLst>
                                </p:cTn>
                              </p:par>
                              <p:par>
                                <p:cTn id="11" presetID="12" presetClass="entr" presetSubtype="1" fill="hold" nodeType="withEffect">
                                  <p:stCondLst>
                                    <p:cond delay="0"/>
                                  </p:stCondLst>
                                  <p:childTnLst>
                                    <p:set>
                                      <p:cBhvr>
                                        <p:cTn id="12" dur="1" fill="hold">
                                          <p:stCondLst>
                                            <p:cond delay="0"/>
                                          </p:stCondLst>
                                        </p:cTn>
                                        <p:tgtEl>
                                          <p:spTgt spid="19460"/>
                                        </p:tgtEl>
                                        <p:attrNameLst>
                                          <p:attrName>style.visibility</p:attrName>
                                        </p:attrNameLst>
                                      </p:cBhvr>
                                      <p:to>
                                        <p:strVal val="visible"/>
                                      </p:to>
                                    </p:set>
                                    <p:animEffect transition="in" filter="slide(fromTop)">
                                      <p:cBhvr>
                                        <p:cTn id="13" dur="10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372225" y="1628775"/>
            <a:ext cx="2771775" cy="2016125"/>
            <a:chOff x="0" y="0"/>
            <a:chExt cx="877" cy="583"/>
          </a:xfrm>
        </p:grpSpPr>
        <p:sp>
          <p:nvSpPr>
            <p:cNvPr id="6170" name="Rectangle 21"/>
            <p:cNvSpPr>
              <a:spLocks noChangeArrowheads="1"/>
            </p:cNvSpPr>
            <p:nvPr/>
          </p:nvSpPr>
          <p:spPr bwMode="auto">
            <a:xfrm>
              <a:off x="3" y="5"/>
              <a:ext cx="864" cy="573"/>
            </a:xfrm>
            <a:prstGeom prst="rect">
              <a:avLst/>
            </a:prstGeom>
            <a:solidFill>
              <a:srgbClr val="D6DBFE"/>
            </a:soli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6171" name="Rectangle 22"/>
            <p:cNvSpPr>
              <a:spLocks noChangeArrowheads="1"/>
            </p:cNvSpPr>
            <p:nvPr/>
          </p:nvSpPr>
          <p:spPr bwMode="auto">
            <a:xfrm>
              <a:off x="3" y="0"/>
              <a:ext cx="47" cy="581"/>
            </a:xfrm>
            <a:prstGeom prst="rect">
              <a:avLst/>
            </a:prstGeom>
            <a:gradFill rotWithShape="0">
              <a:gsLst>
                <a:gs pos="0">
                  <a:schemeClr val="bg1"/>
                </a:gs>
                <a:gs pos="100000">
                  <a:srgbClr val="D6DBFE"/>
                </a:gs>
              </a:gsLst>
              <a:lin ang="0" scaled="1"/>
            </a:gra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6172" name="Rectangle 23"/>
            <p:cNvSpPr>
              <a:spLocks noChangeArrowheads="1"/>
            </p:cNvSpPr>
            <p:nvPr/>
          </p:nvSpPr>
          <p:spPr bwMode="auto">
            <a:xfrm>
              <a:off x="825" y="0"/>
              <a:ext cx="47" cy="581"/>
            </a:xfrm>
            <a:prstGeom prst="rect">
              <a:avLst/>
            </a:prstGeom>
            <a:gradFill rotWithShape="0">
              <a:gsLst>
                <a:gs pos="0">
                  <a:schemeClr val="hlink"/>
                </a:gs>
                <a:gs pos="100000">
                  <a:srgbClr val="004747"/>
                </a:gs>
              </a:gsLst>
              <a:lin ang="0" scaled="1"/>
            </a:gradFill>
            <a:ln w="9525">
              <a:noFill/>
              <a:miter lim="800000"/>
              <a:headEnd/>
              <a:tailEnd/>
            </a:ln>
          </p:spPr>
          <p:txBody>
            <a:bodyPr anchor="ctr"/>
            <a:lstStyle/>
            <a:p>
              <a:endParaRPr lang="zh-CN" altLang="en-US" sz="1800" b="0">
                <a:solidFill>
                  <a:schemeClr val="tx1"/>
                </a:solidFill>
                <a:latin typeface="Arial" pitchFamily="34" charset="0"/>
                <a:ea typeface="宋体" pitchFamily="2" charset="-122"/>
              </a:endParaRPr>
            </a:p>
          </p:txBody>
        </p:sp>
        <p:sp>
          <p:nvSpPr>
            <p:cNvPr id="6173" name="AutoShape 24"/>
            <p:cNvSpPr>
              <a:spLocks/>
            </p:cNvSpPr>
            <p:nvPr/>
          </p:nvSpPr>
          <p:spPr bwMode="auto">
            <a:xfrm>
              <a:off x="4" y="0"/>
              <a:ext cx="869" cy="48"/>
            </a:xfrm>
            <a:custGeom>
              <a:avLst/>
              <a:gdLst>
                <a:gd name="T0" fmla="*/ 0 w 21600"/>
                <a:gd name="T1" fmla="*/ 0 h 21600"/>
                <a:gd name="T2" fmla="*/ 32 w 21600"/>
                <a:gd name="T3" fmla="*/ 48 h 21600"/>
                <a:gd name="T4" fmla="*/ 837 w 21600"/>
                <a:gd name="T5" fmla="*/ 48 h 21600"/>
                <a:gd name="T6" fmla="*/ 869 w 21600"/>
                <a:gd name="T7" fmla="*/ 0 h 21600"/>
                <a:gd name="T8" fmla="*/ 0 w 21600"/>
                <a:gd name="T9" fmla="*/ 0 h 21600"/>
                <a:gd name="T10" fmla="*/ 0 60000 65536"/>
                <a:gd name="T11" fmla="*/ 0 60000 65536"/>
                <a:gd name="T12" fmla="*/ 0 60000 65536"/>
                <a:gd name="T13" fmla="*/ 0 60000 65536"/>
                <a:gd name="T14" fmla="*/ 0 60000 65536"/>
                <a:gd name="T15" fmla="*/ 2187 w 21600"/>
                <a:gd name="T16" fmla="*/ 2250 h 21600"/>
                <a:gd name="T17" fmla="*/ 19413 w 21600"/>
                <a:gd name="T18" fmla="*/ 19350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795" y="21600"/>
                  </a:lnTo>
                  <a:lnTo>
                    <a:pt x="20805" y="21600"/>
                  </a:lnTo>
                  <a:lnTo>
                    <a:pt x="21600" y="0"/>
                  </a:lnTo>
                  <a:lnTo>
                    <a:pt x="0" y="0"/>
                  </a:lnTo>
                  <a:close/>
                </a:path>
              </a:pathLst>
            </a:custGeom>
            <a:gradFill rotWithShape="0">
              <a:gsLst>
                <a:gs pos="0">
                  <a:schemeClr val="bg1"/>
                </a:gs>
                <a:gs pos="100000">
                  <a:srgbClr val="D6DBFE"/>
                </a:gs>
              </a:gsLst>
              <a:lin ang="5400000" scaled="1"/>
            </a:gradFill>
            <a:ln w="9525">
              <a:noFill/>
              <a:round/>
              <a:headEnd/>
              <a:tailEnd/>
            </a:ln>
          </p:spPr>
          <p:txBody>
            <a:bodyPr anchor="ctr"/>
            <a:lstStyle/>
            <a:p>
              <a:endParaRPr lang="zh-CN" altLang="en-US"/>
            </a:p>
          </p:txBody>
        </p:sp>
        <p:sp>
          <p:nvSpPr>
            <p:cNvPr id="6174" name="AutoShape 25"/>
            <p:cNvSpPr>
              <a:spLocks/>
            </p:cNvSpPr>
            <p:nvPr/>
          </p:nvSpPr>
          <p:spPr bwMode="auto">
            <a:xfrm flipV="1">
              <a:off x="0" y="536"/>
              <a:ext cx="877" cy="47"/>
            </a:xfrm>
            <a:custGeom>
              <a:avLst/>
              <a:gdLst>
                <a:gd name="T0" fmla="*/ 0 w 21600"/>
                <a:gd name="T1" fmla="*/ 0 h 21600"/>
                <a:gd name="T2" fmla="*/ 60 w 21600"/>
                <a:gd name="T3" fmla="*/ 47 h 21600"/>
                <a:gd name="T4" fmla="*/ 817 w 21600"/>
                <a:gd name="T5" fmla="*/ 47 h 21600"/>
                <a:gd name="T6" fmla="*/ 877 w 21600"/>
                <a:gd name="T7" fmla="*/ 0 h 21600"/>
                <a:gd name="T8" fmla="*/ 0 w 21600"/>
                <a:gd name="T9" fmla="*/ 0 h 21600"/>
                <a:gd name="T10" fmla="*/ 0 60000 65536"/>
                <a:gd name="T11" fmla="*/ 0 60000 65536"/>
                <a:gd name="T12" fmla="*/ 0 60000 65536"/>
                <a:gd name="T13" fmla="*/ 0 60000 65536"/>
                <a:gd name="T14" fmla="*/ 0 60000 65536"/>
                <a:gd name="T15" fmla="*/ 2537 w 21600"/>
                <a:gd name="T16" fmla="*/ 2757 h 21600"/>
                <a:gd name="T17" fmla="*/ 19063 w 21600"/>
                <a:gd name="T18" fmla="*/ 18843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489" y="21600"/>
                  </a:lnTo>
                  <a:lnTo>
                    <a:pt x="20111" y="21600"/>
                  </a:lnTo>
                  <a:lnTo>
                    <a:pt x="21600" y="0"/>
                  </a:lnTo>
                  <a:lnTo>
                    <a:pt x="0" y="0"/>
                  </a:lnTo>
                  <a:close/>
                </a:path>
              </a:pathLst>
            </a:custGeom>
            <a:gradFill rotWithShape="0">
              <a:gsLst>
                <a:gs pos="0">
                  <a:schemeClr val="hlink"/>
                </a:gs>
                <a:gs pos="100000">
                  <a:srgbClr val="003737"/>
                </a:gs>
              </a:gsLst>
              <a:lin ang="5400000" scaled="1"/>
            </a:gradFill>
            <a:ln w="9525">
              <a:noFill/>
              <a:round/>
              <a:headEnd/>
              <a:tailEnd/>
            </a:ln>
          </p:spPr>
          <p:txBody>
            <a:bodyPr anchor="ctr"/>
            <a:lstStyle/>
            <a:p>
              <a:endParaRPr lang="zh-CN" altLang="en-US"/>
            </a:p>
          </p:txBody>
        </p:sp>
      </p:grpSp>
      <p:sp>
        <p:nvSpPr>
          <p:cNvPr id="20488"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二、增长速度</a:t>
            </a:r>
          </a:p>
        </p:txBody>
      </p:sp>
      <p:graphicFrame>
        <p:nvGraphicFramePr>
          <p:cNvPr id="6146" name="Rectangle 2"/>
          <p:cNvGraphicFramePr>
            <a:graphicFrameLocks noChangeAspect="1"/>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6156" r:id="rId3" imgW="0" imgH="0" progId="Paint.Picture">
                  <p:embed/>
                </p:oleObj>
              </mc:Choice>
              <mc:Fallback>
                <p:oleObj r:id="rId3" imgW="0" imgH="0" progId="Paint.Picture">
                  <p:embed/>
                  <p:pic>
                    <p:nvPicPr>
                      <p:cNvPr id="0" name="Rectangle 2"/>
                      <p:cNvPicPr preferRelativeResize="0">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 name="Group 11"/>
          <p:cNvGrpSpPr>
            <a:grpSpLocks/>
          </p:cNvGrpSpPr>
          <p:nvPr/>
        </p:nvGrpSpPr>
        <p:grpSpPr bwMode="auto">
          <a:xfrm>
            <a:off x="1403350" y="2205038"/>
            <a:ext cx="6337300" cy="3384550"/>
            <a:chOff x="0" y="0"/>
            <a:chExt cx="3765" cy="2132"/>
          </a:xfrm>
        </p:grpSpPr>
        <p:grpSp>
          <p:nvGrpSpPr>
            <p:cNvPr id="6159" name="Group 12"/>
            <p:cNvGrpSpPr>
              <a:grpSpLocks/>
            </p:cNvGrpSpPr>
            <p:nvPr/>
          </p:nvGrpSpPr>
          <p:grpSpPr bwMode="auto">
            <a:xfrm>
              <a:off x="0" y="1088"/>
              <a:ext cx="3765" cy="1044"/>
              <a:chOff x="0" y="0"/>
              <a:chExt cx="4609" cy="246"/>
            </a:xfrm>
          </p:grpSpPr>
          <p:sp>
            <p:nvSpPr>
              <p:cNvPr id="6168" name="Rectangle 3"/>
              <p:cNvSpPr>
                <a:spLocks noChangeArrowheads="1"/>
              </p:cNvSpPr>
              <p:nvPr/>
            </p:nvSpPr>
            <p:spPr bwMode="auto">
              <a:xfrm>
                <a:off x="2426" y="0"/>
                <a:ext cx="2183" cy="246"/>
              </a:xfrm>
              <a:prstGeom prst="rect">
                <a:avLst/>
              </a:prstGeom>
              <a:gradFill rotWithShape="1">
                <a:gsLst>
                  <a:gs pos="0">
                    <a:srgbClr val="D7D7D7"/>
                  </a:gs>
                  <a:gs pos="100000">
                    <a:srgbClr val="F4F4F4"/>
                  </a:gs>
                </a:gsLst>
                <a:lin ang="2700000" scaled="1"/>
              </a:gradFill>
              <a:ln w="9525">
                <a:miter lim="800000"/>
                <a:headEnd/>
                <a:tailEnd/>
              </a:ln>
              <a:scene3d>
                <a:camera prst="legacyPerspectiveTopLeft"/>
                <a:lightRig rig="legacyFlat3" dir="r"/>
              </a:scene3d>
              <a:sp3d extrusionH="1801800" prstMaterial="legacyMatte">
                <a:bevelT w="13500" h="13500" prst="angle"/>
                <a:bevelB w="13500" h="13500" prst="angle"/>
                <a:extrusionClr>
                  <a:srgbClr val="D7D7D7"/>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6169" name="Rectangle 4"/>
              <p:cNvSpPr>
                <a:spLocks noChangeArrowheads="1"/>
              </p:cNvSpPr>
              <p:nvPr/>
            </p:nvSpPr>
            <p:spPr bwMode="auto">
              <a:xfrm>
                <a:off x="0" y="0"/>
                <a:ext cx="2183" cy="246"/>
              </a:xfrm>
              <a:prstGeom prst="rect">
                <a:avLst/>
              </a:prstGeom>
              <a:gradFill rotWithShape="1">
                <a:gsLst>
                  <a:gs pos="0">
                    <a:srgbClr val="D7D7D7"/>
                  </a:gs>
                  <a:gs pos="100000">
                    <a:srgbClr val="F4F4F4"/>
                  </a:gs>
                </a:gsLst>
                <a:lin ang="2700000" scaled="1"/>
              </a:gradFill>
              <a:ln w="9525">
                <a:miter lim="800000"/>
                <a:headEnd/>
                <a:tailEnd/>
              </a:ln>
              <a:scene3d>
                <a:camera prst="legacyPerspectiveTopRight"/>
                <a:lightRig rig="legacyFlat3" dir="r"/>
              </a:scene3d>
              <a:sp3d extrusionH="1801800" prstMaterial="legacyMatte">
                <a:bevelT w="13500" h="13500" prst="angle"/>
                <a:bevelB w="13500" h="13500" prst="angle"/>
                <a:extrusionClr>
                  <a:srgbClr val="D7D7D7"/>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6160" name="Group 15"/>
            <p:cNvGrpSpPr>
              <a:grpSpLocks/>
            </p:cNvGrpSpPr>
            <p:nvPr/>
          </p:nvGrpSpPr>
          <p:grpSpPr bwMode="auto">
            <a:xfrm>
              <a:off x="671" y="20"/>
              <a:ext cx="611" cy="1068"/>
              <a:chOff x="0" y="0"/>
              <a:chExt cx="592" cy="1034"/>
            </a:xfrm>
          </p:grpSpPr>
          <p:sp>
            <p:nvSpPr>
              <p:cNvPr id="6166" name="Freeform 24"/>
              <p:cNvSpPr>
                <a:spLocks/>
              </p:cNvSpPr>
              <p:nvPr/>
            </p:nvSpPr>
            <p:spPr bwMode="auto">
              <a:xfrm>
                <a:off x="0" y="202"/>
                <a:ext cx="592" cy="832"/>
              </a:xfrm>
              <a:custGeom>
                <a:avLst/>
                <a:gdLst>
                  <a:gd name="T0" fmla="*/ 311 w 320"/>
                  <a:gd name="T1" fmla="*/ 2 h 479"/>
                  <a:gd name="T2" fmla="*/ 274 w 320"/>
                  <a:gd name="T3" fmla="*/ 57 h 479"/>
                  <a:gd name="T4" fmla="*/ 235 w 320"/>
                  <a:gd name="T5" fmla="*/ 2 h 479"/>
                  <a:gd name="T6" fmla="*/ 130 w 320"/>
                  <a:gd name="T7" fmla="*/ 30 h 479"/>
                  <a:gd name="T8" fmla="*/ 2 w 320"/>
                  <a:gd name="T9" fmla="*/ 302 h 479"/>
                  <a:gd name="T10" fmla="*/ 67 w 320"/>
                  <a:gd name="T11" fmla="*/ 370 h 479"/>
                  <a:gd name="T12" fmla="*/ 159 w 320"/>
                  <a:gd name="T13" fmla="*/ 99 h 479"/>
                  <a:gd name="T14" fmla="*/ 26 w 320"/>
                  <a:gd name="T15" fmla="*/ 714 h 479"/>
                  <a:gd name="T16" fmla="*/ 63 w 320"/>
                  <a:gd name="T17" fmla="*/ 809 h 479"/>
                  <a:gd name="T18" fmla="*/ 246 w 320"/>
                  <a:gd name="T19" fmla="*/ 764 h 479"/>
                  <a:gd name="T20" fmla="*/ 272 w 320"/>
                  <a:gd name="T21" fmla="*/ 403 h 479"/>
                  <a:gd name="T22" fmla="*/ 313 w 320"/>
                  <a:gd name="T23" fmla="*/ 763 h 479"/>
                  <a:gd name="T24" fmla="*/ 485 w 320"/>
                  <a:gd name="T25" fmla="*/ 813 h 479"/>
                  <a:gd name="T26" fmla="*/ 522 w 320"/>
                  <a:gd name="T27" fmla="*/ 707 h 479"/>
                  <a:gd name="T28" fmla="*/ 388 w 320"/>
                  <a:gd name="T29" fmla="*/ 99 h 479"/>
                  <a:gd name="T30" fmla="*/ 425 w 320"/>
                  <a:gd name="T31" fmla="*/ 234 h 479"/>
                  <a:gd name="T32" fmla="*/ 520 w 320"/>
                  <a:gd name="T33" fmla="*/ 410 h 479"/>
                  <a:gd name="T34" fmla="*/ 546 w 320"/>
                  <a:gd name="T35" fmla="*/ 281 h 479"/>
                  <a:gd name="T36" fmla="*/ 400 w 320"/>
                  <a:gd name="T37" fmla="*/ 14 h 479"/>
                  <a:gd name="T38" fmla="*/ 311 w 320"/>
                  <a:gd name="T39" fmla="*/ 2 h 4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0"/>
                  <a:gd name="T61" fmla="*/ 0 h 479"/>
                  <a:gd name="T62" fmla="*/ 320 w 320"/>
                  <a:gd name="T63" fmla="*/ 479 h 4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gradFill rotWithShape="1">
                <a:gsLst>
                  <a:gs pos="0">
                    <a:srgbClr val="007474"/>
                  </a:gs>
                  <a:gs pos="100000">
                    <a:schemeClr val="hlink"/>
                  </a:gs>
                </a:gsLst>
                <a:lin ang="2700000" scaled="1"/>
              </a:gradFill>
              <a:ln w="9525">
                <a:round/>
                <a:headEnd/>
                <a:tailEnd/>
              </a:ln>
              <a:scene3d>
                <a:camera prst="legacyPerspectiveTopRight"/>
                <a:lightRig rig="legacyNormal2" dir="t"/>
              </a:scene3d>
              <a:sp3d extrusionH="430200" prstMaterial="legacyMatte">
                <a:bevelT w="13500" h="13500" prst="angle"/>
                <a:bevelB w="13500" h="13500" prst="angle"/>
                <a:extrusionClr>
                  <a:schemeClr val="hlink"/>
                </a:extrusionClr>
              </a:sp3d>
            </p:spPr>
            <p:txBody>
              <a:bodyPr>
                <a:flatTx/>
              </a:bodyPr>
              <a:lstStyle/>
              <a:p>
                <a:endParaRPr lang="zh-CN" altLang="en-US"/>
              </a:p>
            </p:txBody>
          </p:sp>
          <p:sp>
            <p:nvSpPr>
              <p:cNvPr id="6167" name="Oval 25"/>
              <p:cNvSpPr>
                <a:spLocks noChangeArrowheads="1"/>
              </p:cNvSpPr>
              <p:nvPr/>
            </p:nvSpPr>
            <p:spPr bwMode="auto">
              <a:xfrm flipH="1">
                <a:off x="175" y="0"/>
                <a:ext cx="199" cy="215"/>
              </a:xfrm>
              <a:prstGeom prst="ellipse">
                <a:avLst/>
              </a:prstGeom>
              <a:gradFill rotWithShape="1">
                <a:gsLst>
                  <a:gs pos="0">
                    <a:srgbClr val="007474"/>
                  </a:gs>
                  <a:gs pos="100000">
                    <a:schemeClr val="hlink"/>
                  </a:gs>
                </a:gsLst>
                <a:lin ang="2700000" scaled="1"/>
              </a:gradFill>
              <a:ln w="9525">
                <a:round/>
                <a:headEnd/>
                <a:tailEnd/>
              </a:ln>
              <a:scene3d>
                <a:camera prst="legacyPerspectiveTopRight"/>
                <a:lightRig rig="legacyNormal2" dir="t"/>
              </a:scene3d>
              <a:sp3d extrusionH="430200" prstMaterial="legacyMatte">
                <a:bevelT w="13500" h="13500" prst="angle"/>
                <a:bevelB w="13500" h="13500" prst="angle"/>
                <a:extrusionClr>
                  <a:schemeClr val="hlink"/>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6161" name="Group 18"/>
            <p:cNvGrpSpPr>
              <a:grpSpLocks/>
            </p:cNvGrpSpPr>
            <p:nvPr/>
          </p:nvGrpSpPr>
          <p:grpSpPr bwMode="auto">
            <a:xfrm>
              <a:off x="2495" y="0"/>
              <a:ext cx="536" cy="1070"/>
              <a:chOff x="0" y="0"/>
              <a:chExt cx="590" cy="1177"/>
            </a:xfrm>
          </p:grpSpPr>
          <p:sp>
            <p:nvSpPr>
              <p:cNvPr id="6164" name="Freeform 32"/>
              <p:cNvSpPr>
                <a:spLocks/>
              </p:cNvSpPr>
              <p:nvPr/>
            </p:nvSpPr>
            <p:spPr bwMode="auto">
              <a:xfrm>
                <a:off x="0" y="206"/>
                <a:ext cx="590" cy="971"/>
              </a:xfrm>
              <a:custGeom>
                <a:avLst/>
                <a:gdLst>
                  <a:gd name="T0" fmla="*/ 284 w 590"/>
                  <a:gd name="T1" fmla="*/ 59 h 971"/>
                  <a:gd name="T2" fmla="*/ 364 w 590"/>
                  <a:gd name="T3" fmla="*/ 7 h 971"/>
                  <a:gd name="T4" fmla="*/ 446 w 590"/>
                  <a:gd name="T5" fmla="*/ 52 h 971"/>
                  <a:gd name="T6" fmla="*/ 512 w 590"/>
                  <a:gd name="T7" fmla="*/ 216 h 971"/>
                  <a:gd name="T8" fmla="*/ 532 w 590"/>
                  <a:gd name="T9" fmla="*/ 417 h 971"/>
                  <a:gd name="T10" fmla="*/ 450 w 590"/>
                  <a:gd name="T11" fmla="*/ 305 h 971"/>
                  <a:gd name="T12" fmla="*/ 398 w 590"/>
                  <a:gd name="T13" fmla="*/ 118 h 971"/>
                  <a:gd name="T14" fmla="*/ 490 w 590"/>
                  <a:gd name="T15" fmla="*/ 497 h 971"/>
                  <a:gd name="T16" fmla="*/ 388 w 590"/>
                  <a:gd name="T17" fmla="*/ 531 h 971"/>
                  <a:gd name="T18" fmla="*/ 412 w 590"/>
                  <a:gd name="T19" fmla="*/ 817 h 971"/>
                  <a:gd name="T20" fmla="*/ 366 w 590"/>
                  <a:gd name="T21" fmla="*/ 967 h 971"/>
                  <a:gd name="T22" fmla="*/ 308 w 590"/>
                  <a:gd name="T23" fmla="*/ 832 h 971"/>
                  <a:gd name="T24" fmla="*/ 290 w 590"/>
                  <a:gd name="T25" fmla="*/ 549 h 971"/>
                  <a:gd name="T26" fmla="*/ 264 w 590"/>
                  <a:gd name="T27" fmla="*/ 801 h 971"/>
                  <a:gd name="T28" fmla="*/ 189 w 590"/>
                  <a:gd name="T29" fmla="*/ 962 h 971"/>
                  <a:gd name="T30" fmla="*/ 151 w 590"/>
                  <a:gd name="T31" fmla="*/ 804 h 971"/>
                  <a:gd name="T32" fmla="*/ 184 w 590"/>
                  <a:gd name="T33" fmla="*/ 525 h 971"/>
                  <a:gd name="T34" fmla="*/ 84 w 590"/>
                  <a:gd name="T35" fmla="*/ 505 h 971"/>
                  <a:gd name="T36" fmla="*/ 170 w 590"/>
                  <a:gd name="T37" fmla="*/ 118 h 971"/>
                  <a:gd name="T38" fmla="*/ 86 w 590"/>
                  <a:gd name="T39" fmla="*/ 401 h 971"/>
                  <a:gd name="T40" fmla="*/ 24 w 590"/>
                  <a:gd name="T41" fmla="*/ 303 h 971"/>
                  <a:gd name="T42" fmla="*/ 140 w 590"/>
                  <a:gd name="T43" fmla="*/ 39 h 971"/>
                  <a:gd name="T44" fmla="*/ 212 w 590"/>
                  <a:gd name="T45" fmla="*/ 13 h 971"/>
                  <a:gd name="T46" fmla="*/ 284 w 590"/>
                  <a:gd name="T47" fmla="*/ 59 h 9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90"/>
                  <a:gd name="T73" fmla="*/ 0 h 971"/>
                  <a:gd name="T74" fmla="*/ 590 w 590"/>
                  <a:gd name="T75" fmla="*/ 971 h 9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gradFill rotWithShape="1">
                <a:gsLst>
                  <a:gs pos="0">
                    <a:schemeClr val="accent2"/>
                  </a:gs>
                  <a:gs pos="100000">
                    <a:srgbClr val="9191C8"/>
                  </a:gs>
                </a:gsLst>
                <a:lin ang="2700000" scaled="1"/>
              </a:gradFill>
              <a:ln w="9525">
                <a:round/>
                <a:headEnd/>
                <a:tailEnd/>
              </a:ln>
              <a:scene3d>
                <a:camera prst="legacyPerspectiveTopLeft"/>
                <a:lightRig rig="legacyNormal4" dir="b"/>
              </a:scene3d>
              <a:sp3d extrusionH="354000" prstMaterial="legacyMatte">
                <a:bevelT w="13500" h="13500" prst="angle"/>
                <a:bevelB w="13500" h="13500" prst="angle"/>
                <a:extrusionClr>
                  <a:schemeClr val="accent2"/>
                </a:extrusionClr>
              </a:sp3d>
            </p:spPr>
            <p:txBody>
              <a:bodyPr>
                <a:flatTx/>
              </a:bodyPr>
              <a:lstStyle/>
              <a:p>
                <a:endParaRPr lang="zh-CN" altLang="en-US"/>
              </a:p>
            </p:txBody>
          </p:sp>
          <p:sp>
            <p:nvSpPr>
              <p:cNvPr id="6165" name="Oval 33"/>
              <p:cNvSpPr>
                <a:spLocks noChangeArrowheads="1"/>
              </p:cNvSpPr>
              <p:nvPr/>
            </p:nvSpPr>
            <p:spPr bwMode="auto">
              <a:xfrm>
                <a:off x="175" y="0"/>
                <a:ext cx="212" cy="225"/>
              </a:xfrm>
              <a:prstGeom prst="ellipse">
                <a:avLst/>
              </a:prstGeom>
              <a:gradFill rotWithShape="1">
                <a:gsLst>
                  <a:gs pos="0">
                    <a:schemeClr val="accent2"/>
                  </a:gs>
                  <a:gs pos="100000">
                    <a:srgbClr val="9191C8"/>
                  </a:gs>
                </a:gsLst>
                <a:lin ang="2700000" scaled="1"/>
              </a:gradFill>
              <a:ln w="9525">
                <a:round/>
                <a:headEnd/>
                <a:tailEnd/>
              </a:ln>
              <a:scene3d>
                <a:camera prst="legacyPerspectiveTopLeft"/>
                <a:lightRig rig="legacyNormal4" dir="b"/>
              </a:scene3d>
              <a:sp3d extrusionH="354000" prstMaterial="legacyMatte">
                <a:bevelT w="13500" h="13500" prst="angle"/>
                <a:bevelB w="13500" h="13500" prst="angle"/>
                <a:extrusionClr>
                  <a:schemeClr val="accent2"/>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sp>
          <p:nvSpPr>
            <p:cNvPr id="6162" name="Rectangle 21"/>
            <p:cNvSpPr>
              <a:spLocks noChangeArrowheads="1"/>
            </p:cNvSpPr>
            <p:nvPr/>
          </p:nvSpPr>
          <p:spPr bwMode="auto">
            <a:xfrm>
              <a:off x="181" y="1491"/>
              <a:ext cx="1451" cy="231"/>
            </a:xfrm>
            <a:prstGeom prst="rect">
              <a:avLst/>
            </a:prstGeom>
            <a:noFill/>
            <a:ln w="9525">
              <a:noFill/>
              <a:miter lim="800000"/>
              <a:headEnd/>
              <a:tailEnd/>
            </a:ln>
          </p:spPr>
          <p:txBody>
            <a:bodyPr anchor="ctr">
              <a:spAutoFit/>
            </a:bodyPr>
            <a:lstStyle/>
            <a:p>
              <a:pPr algn="ctr">
                <a:lnSpc>
                  <a:spcPct val="90000"/>
                </a:lnSpc>
              </a:pPr>
              <a:endParaRPr lang="zh-CN" altLang="en-US">
                <a:solidFill>
                  <a:schemeClr val="tx1"/>
                </a:solidFill>
              </a:endParaRPr>
            </a:p>
          </p:txBody>
        </p:sp>
        <p:sp>
          <p:nvSpPr>
            <p:cNvPr id="6163" name="Rectangle 22"/>
            <p:cNvSpPr>
              <a:spLocks noChangeArrowheads="1"/>
            </p:cNvSpPr>
            <p:nvPr/>
          </p:nvSpPr>
          <p:spPr bwMode="auto">
            <a:xfrm>
              <a:off x="2177" y="1480"/>
              <a:ext cx="1451" cy="250"/>
            </a:xfrm>
            <a:prstGeom prst="rect">
              <a:avLst/>
            </a:prstGeom>
            <a:noFill/>
            <a:ln w="9525">
              <a:noFill/>
              <a:miter lim="800000"/>
              <a:headEnd/>
              <a:tailEnd/>
            </a:ln>
          </p:spPr>
          <p:txBody>
            <a:bodyPr anchor="ctr">
              <a:spAutoFit/>
            </a:bodyPr>
            <a:lstStyle/>
            <a:p>
              <a:pPr algn="ctr"/>
              <a:endParaRPr lang="zh-CN" altLang="en-US">
                <a:solidFill>
                  <a:schemeClr val="tx1"/>
                </a:solidFill>
              </a:endParaRPr>
            </a:p>
          </p:txBody>
        </p:sp>
      </p:grpSp>
      <p:graphicFrame>
        <p:nvGraphicFramePr>
          <p:cNvPr id="20503" name="Object 3"/>
          <p:cNvGraphicFramePr>
            <a:graphicFrameLocks noChangeAspect="1"/>
          </p:cNvGraphicFramePr>
          <p:nvPr/>
        </p:nvGraphicFramePr>
        <p:xfrm>
          <a:off x="1403350" y="4508500"/>
          <a:ext cx="2959100" cy="419100"/>
        </p:xfrm>
        <a:graphic>
          <a:graphicData uri="http://schemas.openxmlformats.org/presentationml/2006/ole">
            <mc:AlternateContent xmlns:mc="http://schemas.openxmlformats.org/markup-compatibility/2006">
              <mc:Choice xmlns:v="urn:schemas-microsoft-com:vml" Requires="v">
                <p:oleObj spid="_x0000_s6157" r:id="rId4" imgW="2959417" imgH="419417" progId="Equation.DSMT4">
                  <p:embed/>
                </p:oleObj>
              </mc:Choice>
              <mc:Fallback>
                <p:oleObj r:id="rId4" imgW="2959417" imgH="419417"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4508500"/>
                        <a:ext cx="29591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8" name="Object 4"/>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6158" r:id="rId6" imgW="114419" imgH="177809" progId="Equation.DSMT4">
                  <p:embed/>
                </p:oleObj>
              </mc:Choice>
              <mc:Fallback>
                <p:oleObj r:id="rId6" imgW="114419" imgH="177809"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05" name="Object 5"/>
          <p:cNvGraphicFramePr>
            <a:graphicFrameLocks noChangeAspect="1"/>
          </p:cNvGraphicFramePr>
          <p:nvPr/>
        </p:nvGraphicFramePr>
        <p:xfrm>
          <a:off x="4718050" y="4437063"/>
          <a:ext cx="3098800" cy="419100"/>
        </p:xfrm>
        <a:graphic>
          <a:graphicData uri="http://schemas.openxmlformats.org/presentationml/2006/ole">
            <mc:AlternateContent xmlns:mc="http://schemas.openxmlformats.org/markup-compatibility/2006">
              <mc:Choice xmlns:v="urn:schemas-microsoft-com:vml" Requires="v">
                <p:oleObj spid="_x0000_s6159" r:id="rId8" imgW="3099117" imgH="419417" progId="Equation.DSMT4">
                  <p:embed/>
                </p:oleObj>
              </mc:Choice>
              <mc:Fallback>
                <p:oleObj r:id="rId8" imgW="3099117" imgH="419417" progId="Equation.DSMT4">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18050" y="4437063"/>
                        <a:ext cx="3098800"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06" name="Rectangle 26"/>
          <p:cNvSpPr>
            <a:spLocks noChangeArrowheads="1"/>
          </p:cNvSpPr>
          <p:nvPr/>
        </p:nvSpPr>
        <p:spPr bwMode="auto">
          <a:xfrm>
            <a:off x="3635375" y="1773238"/>
            <a:ext cx="1873250" cy="1727200"/>
          </a:xfrm>
          <a:prstGeom prst="rect">
            <a:avLst/>
          </a:prstGeom>
          <a:solidFill>
            <a:srgbClr val="99FF33"/>
          </a:solidFill>
          <a:ln w="9525">
            <a:noFill/>
            <a:miter lim="800000"/>
            <a:headEnd/>
            <a:tailEnd/>
          </a:ln>
        </p:spPr>
        <p:txBody>
          <a:bodyPr anchor="ctr"/>
          <a:lstStyle/>
          <a:p>
            <a:r>
              <a:rPr lang="zh-CN" altLang="en-US" sz="1600" b="0"/>
              <a:t>增长速度又称增减速度，是指时间数列中报告期增长量与基期水平之比，用以反映现象报告期水平比基期水平纯增减的相对程度</a:t>
            </a:r>
          </a:p>
        </p:txBody>
      </p:sp>
      <p:graphicFrame>
        <p:nvGraphicFramePr>
          <p:cNvPr id="20507" name="Object 6"/>
          <p:cNvGraphicFramePr>
            <a:graphicFrameLocks noChangeAspect="1"/>
          </p:cNvGraphicFramePr>
          <p:nvPr/>
        </p:nvGraphicFramePr>
        <p:xfrm>
          <a:off x="6388100" y="1916113"/>
          <a:ext cx="2755900" cy="1066800"/>
        </p:xfrm>
        <a:graphic>
          <a:graphicData uri="http://schemas.openxmlformats.org/presentationml/2006/ole">
            <mc:AlternateContent xmlns:mc="http://schemas.openxmlformats.org/markup-compatibility/2006">
              <mc:Choice xmlns:v="urn:schemas-microsoft-com:vml" Requires="v">
                <p:oleObj spid="_x0000_s6160" r:id="rId10" imgW="2756217" imgH="1067117" progId="Equation.3">
                  <p:embed/>
                </p:oleObj>
              </mc:Choice>
              <mc:Fallback>
                <p:oleObj r:id="rId10" imgW="2756217" imgH="1067117" progId="Equation.3">
                  <p:embed/>
                  <p:pic>
                    <p:nvPicPr>
                      <p:cNvPr id="0"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88100" y="1916113"/>
                        <a:ext cx="27559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 name="Group 28"/>
          <p:cNvGrpSpPr>
            <a:grpSpLocks/>
          </p:cNvGrpSpPr>
          <p:nvPr/>
        </p:nvGrpSpPr>
        <p:grpSpPr bwMode="auto">
          <a:xfrm>
            <a:off x="5219700" y="1412875"/>
            <a:ext cx="1031875" cy="687388"/>
            <a:chOff x="0" y="0"/>
            <a:chExt cx="649" cy="433"/>
          </a:xfrm>
        </p:grpSpPr>
        <p:sp>
          <p:nvSpPr>
            <p:cNvPr id="6157" name="Freeform 70"/>
            <p:cNvSpPr>
              <a:spLocks/>
            </p:cNvSpPr>
            <p:nvPr/>
          </p:nvSpPr>
          <p:spPr bwMode="auto">
            <a:xfrm>
              <a:off x="0" y="0"/>
              <a:ext cx="649" cy="433"/>
            </a:xfrm>
            <a:custGeom>
              <a:avLst/>
              <a:gdLst>
                <a:gd name="T0" fmla="*/ 577 w 649"/>
                <a:gd name="T1" fmla="*/ 141 h 433"/>
                <a:gd name="T2" fmla="*/ 528 w 649"/>
                <a:gd name="T3" fmla="*/ 98 h 433"/>
                <a:gd name="T4" fmla="*/ 484 w 649"/>
                <a:gd name="T5" fmla="*/ 69 h 433"/>
                <a:gd name="T6" fmla="*/ 430 w 649"/>
                <a:gd name="T7" fmla="*/ 45 h 433"/>
                <a:gd name="T8" fmla="*/ 369 w 649"/>
                <a:gd name="T9" fmla="*/ 26 h 433"/>
                <a:gd name="T10" fmla="*/ 306 w 649"/>
                <a:gd name="T11" fmla="*/ 12 h 433"/>
                <a:gd name="T12" fmla="*/ 237 w 649"/>
                <a:gd name="T13" fmla="*/ 5 h 433"/>
                <a:gd name="T14" fmla="*/ 164 w 649"/>
                <a:gd name="T15" fmla="*/ 0 h 433"/>
                <a:gd name="T16" fmla="*/ 86 w 649"/>
                <a:gd name="T17" fmla="*/ 0 h 433"/>
                <a:gd name="T18" fmla="*/ 0 w 649"/>
                <a:gd name="T19" fmla="*/ 57 h 433"/>
                <a:gd name="T20" fmla="*/ 42 w 649"/>
                <a:gd name="T21" fmla="*/ 62 h 433"/>
                <a:gd name="T22" fmla="*/ 83 w 649"/>
                <a:gd name="T23" fmla="*/ 69 h 433"/>
                <a:gd name="T24" fmla="*/ 132 w 649"/>
                <a:gd name="T25" fmla="*/ 81 h 433"/>
                <a:gd name="T26" fmla="*/ 176 w 649"/>
                <a:gd name="T27" fmla="*/ 95 h 433"/>
                <a:gd name="T28" fmla="*/ 218 w 649"/>
                <a:gd name="T29" fmla="*/ 112 h 433"/>
                <a:gd name="T30" fmla="*/ 271 w 649"/>
                <a:gd name="T31" fmla="*/ 141 h 433"/>
                <a:gd name="T32" fmla="*/ 318 w 649"/>
                <a:gd name="T33" fmla="*/ 172 h 433"/>
                <a:gd name="T34" fmla="*/ 355 w 649"/>
                <a:gd name="T35" fmla="*/ 203 h 433"/>
                <a:gd name="T36" fmla="*/ 384 w 649"/>
                <a:gd name="T37" fmla="*/ 234 h 433"/>
                <a:gd name="T38" fmla="*/ 406 w 649"/>
                <a:gd name="T39" fmla="*/ 263 h 433"/>
                <a:gd name="T40" fmla="*/ 381 w 649"/>
                <a:gd name="T41" fmla="*/ 344 h 433"/>
                <a:gd name="T42" fmla="*/ 621 w 649"/>
                <a:gd name="T43" fmla="*/ 432 h 433"/>
                <a:gd name="T44" fmla="*/ 648 w 649"/>
                <a:gd name="T45" fmla="*/ 317 h 433"/>
                <a:gd name="T46" fmla="*/ 648 w 649"/>
                <a:gd name="T47" fmla="*/ 74 h 433"/>
                <a:gd name="T48" fmla="*/ 577 w 649"/>
                <a:gd name="T49" fmla="*/ 141 h 4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9"/>
                <a:gd name="T76" fmla="*/ 0 h 433"/>
                <a:gd name="T77" fmla="*/ 649 w 649"/>
                <a:gd name="T78" fmla="*/ 433 h 43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9" h="433">
                  <a:moveTo>
                    <a:pt x="577" y="141"/>
                  </a:moveTo>
                  <a:lnTo>
                    <a:pt x="528" y="98"/>
                  </a:lnTo>
                  <a:lnTo>
                    <a:pt x="484" y="69"/>
                  </a:lnTo>
                  <a:lnTo>
                    <a:pt x="430" y="45"/>
                  </a:lnTo>
                  <a:lnTo>
                    <a:pt x="369" y="26"/>
                  </a:lnTo>
                  <a:lnTo>
                    <a:pt x="306" y="12"/>
                  </a:lnTo>
                  <a:lnTo>
                    <a:pt x="237" y="5"/>
                  </a:lnTo>
                  <a:lnTo>
                    <a:pt x="164" y="0"/>
                  </a:lnTo>
                  <a:lnTo>
                    <a:pt x="86" y="0"/>
                  </a:lnTo>
                  <a:lnTo>
                    <a:pt x="0" y="57"/>
                  </a:lnTo>
                  <a:lnTo>
                    <a:pt x="42" y="62"/>
                  </a:lnTo>
                  <a:lnTo>
                    <a:pt x="83" y="69"/>
                  </a:lnTo>
                  <a:lnTo>
                    <a:pt x="132" y="81"/>
                  </a:lnTo>
                  <a:lnTo>
                    <a:pt x="176" y="95"/>
                  </a:lnTo>
                  <a:lnTo>
                    <a:pt x="218" y="112"/>
                  </a:lnTo>
                  <a:lnTo>
                    <a:pt x="271" y="141"/>
                  </a:lnTo>
                  <a:lnTo>
                    <a:pt x="318" y="172"/>
                  </a:lnTo>
                  <a:lnTo>
                    <a:pt x="355" y="203"/>
                  </a:lnTo>
                  <a:lnTo>
                    <a:pt x="384" y="234"/>
                  </a:lnTo>
                  <a:lnTo>
                    <a:pt x="406" y="263"/>
                  </a:lnTo>
                  <a:lnTo>
                    <a:pt x="381" y="344"/>
                  </a:lnTo>
                  <a:lnTo>
                    <a:pt x="621" y="432"/>
                  </a:lnTo>
                  <a:lnTo>
                    <a:pt x="648" y="317"/>
                  </a:lnTo>
                  <a:lnTo>
                    <a:pt x="648" y="74"/>
                  </a:lnTo>
                  <a:lnTo>
                    <a:pt x="577" y="141"/>
                  </a:lnTo>
                  <a:close/>
                </a:path>
              </a:pathLst>
            </a:custGeom>
            <a:solidFill>
              <a:srgbClr val="888888"/>
            </a:solidFill>
            <a:ln w="9525">
              <a:noFill/>
              <a:round/>
              <a:headEnd/>
              <a:tailEnd/>
            </a:ln>
          </p:spPr>
          <p:txBody>
            <a:bodyPr wrap="none" anchor="ctr">
              <a:spAutoFit/>
            </a:bodyPr>
            <a:lstStyle/>
            <a:p>
              <a:endParaRPr lang="zh-CN" altLang="en-US"/>
            </a:p>
          </p:txBody>
        </p:sp>
        <p:sp>
          <p:nvSpPr>
            <p:cNvPr id="6158" name="Freeform 71"/>
            <p:cNvSpPr>
              <a:spLocks/>
            </p:cNvSpPr>
            <p:nvPr/>
          </p:nvSpPr>
          <p:spPr bwMode="auto">
            <a:xfrm>
              <a:off x="49" y="50"/>
              <a:ext cx="566" cy="369"/>
            </a:xfrm>
            <a:custGeom>
              <a:avLst/>
              <a:gdLst>
                <a:gd name="T0" fmla="*/ 518 w 566"/>
                <a:gd name="T1" fmla="*/ 167 h 369"/>
                <a:gd name="T2" fmla="*/ 474 w 566"/>
                <a:gd name="T3" fmla="*/ 124 h 369"/>
                <a:gd name="T4" fmla="*/ 425 w 566"/>
                <a:gd name="T5" fmla="*/ 86 h 369"/>
                <a:gd name="T6" fmla="*/ 369 w 566"/>
                <a:gd name="T7" fmla="*/ 55 h 369"/>
                <a:gd name="T8" fmla="*/ 310 w 566"/>
                <a:gd name="T9" fmla="*/ 29 h 369"/>
                <a:gd name="T10" fmla="*/ 279 w 566"/>
                <a:gd name="T11" fmla="*/ 19 h 369"/>
                <a:gd name="T12" fmla="*/ 244 w 566"/>
                <a:gd name="T13" fmla="*/ 12 h 369"/>
                <a:gd name="T14" fmla="*/ 208 w 566"/>
                <a:gd name="T15" fmla="*/ 7 h 369"/>
                <a:gd name="T16" fmla="*/ 171 w 566"/>
                <a:gd name="T17" fmla="*/ 3 h 369"/>
                <a:gd name="T18" fmla="*/ 132 w 566"/>
                <a:gd name="T19" fmla="*/ 0 h 369"/>
                <a:gd name="T20" fmla="*/ 90 w 566"/>
                <a:gd name="T21" fmla="*/ 0 h 369"/>
                <a:gd name="T22" fmla="*/ 46 w 566"/>
                <a:gd name="T23" fmla="*/ 0 h 369"/>
                <a:gd name="T24" fmla="*/ 0 w 566"/>
                <a:gd name="T25" fmla="*/ 5 h 369"/>
                <a:gd name="T26" fmla="*/ 39 w 566"/>
                <a:gd name="T27" fmla="*/ 10 h 369"/>
                <a:gd name="T28" fmla="*/ 76 w 566"/>
                <a:gd name="T29" fmla="*/ 17 h 369"/>
                <a:gd name="T30" fmla="*/ 110 w 566"/>
                <a:gd name="T31" fmla="*/ 26 h 369"/>
                <a:gd name="T32" fmla="*/ 144 w 566"/>
                <a:gd name="T33" fmla="*/ 38 h 369"/>
                <a:gd name="T34" fmla="*/ 174 w 566"/>
                <a:gd name="T35" fmla="*/ 50 h 369"/>
                <a:gd name="T36" fmla="*/ 203 w 566"/>
                <a:gd name="T37" fmla="*/ 65 h 369"/>
                <a:gd name="T38" fmla="*/ 232 w 566"/>
                <a:gd name="T39" fmla="*/ 79 h 369"/>
                <a:gd name="T40" fmla="*/ 257 w 566"/>
                <a:gd name="T41" fmla="*/ 96 h 369"/>
                <a:gd name="T42" fmla="*/ 281 w 566"/>
                <a:gd name="T43" fmla="*/ 115 h 369"/>
                <a:gd name="T44" fmla="*/ 303 w 566"/>
                <a:gd name="T45" fmla="*/ 131 h 369"/>
                <a:gd name="T46" fmla="*/ 323 w 566"/>
                <a:gd name="T47" fmla="*/ 150 h 369"/>
                <a:gd name="T48" fmla="*/ 340 w 566"/>
                <a:gd name="T49" fmla="*/ 170 h 369"/>
                <a:gd name="T50" fmla="*/ 357 w 566"/>
                <a:gd name="T51" fmla="*/ 189 h 369"/>
                <a:gd name="T52" fmla="*/ 369 w 566"/>
                <a:gd name="T53" fmla="*/ 208 h 369"/>
                <a:gd name="T54" fmla="*/ 381 w 566"/>
                <a:gd name="T55" fmla="*/ 227 h 369"/>
                <a:gd name="T56" fmla="*/ 391 w 566"/>
                <a:gd name="T57" fmla="*/ 244 h 369"/>
                <a:gd name="T58" fmla="*/ 350 w 566"/>
                <a:gd name="T59" fmla="*/ 287 h 369"/>
                <a:gd name="T60" fmla="*/ 565 w 566"/>
                <a:gd name="T61" fmla="*/ 368 h 369"/>
                <a:gd name="T62" fmla="*/ 565 w 566"/>
                <a:gd name="T63" fmla="*/ 119 h 369"/>
                <a:gd name="T64" fmla="*/ 518 w 566"/>
                <a:gd name="T65" fmla="*/ 167 h 3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6"/>
                <a:gd name="T100" fmla="*/ 0 h 369"/>
                <a:gd name="T101" fmla="*/ 566 w 566"/>
                <a:gd name="T102" fmla="*/ 369 h 3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6" h="369">
                  <a:moveTo>
                    <a:pt x="518" y="167"/>
                  </a:moveTo>
                  <a:lnTo>
                    <a:pt x="474" y="124"/>
                  </a:lnTo>
                  <a:lnTo>
                    <a:pt x="425" y="86"/>
                  </a:lnTo>
                  <a:lnTo>
                    <a:pt x="369" y="55"/>
                  </a:lnTo>
                  <a:lnTo>
                    <a:pt x="310" y="29"/>
                  </a:lnTo>
                  <a:lnTo>
                    <a:pt x="279" y="19"/>
                  </a:lnTo>
                  <a:lnTo>
                    <a:pt x="244" y="12"/>
                  </a:lnTo>
                  <a:lnTo>
                    <a:pt x="208" y="7"/>
                  </a:lnTo>
                  <a:lnTo>
                    <a:pt x="171" y="3"/>
                  </a:lnTo>
                  <a:lnTo>
                    <a:pt x="132" y="0"/>
                  </a:lnTo>
                  <a:lnTo>
                    <a:pt x="90" y="0"/>
                  </a:lnTo>
                  <a:lnTo>
                    <a:pt x="46" y="0"/>
                  </a:lnTo>
                  <a:lnTo>
                    <a:pt x="0" y="5"/>
                  </a:lnTo>
                  <a:lnTo>
                    <a:pt x="39" y="10"/>
                  </a:lnTo>
                  <a:lnTo>
                    <a:pt x="76" y="17"/>
                  </a:lnTo>
                  <a:lnTo>
                    <a:pt x="110" y="26"/>
                  </a:lnTo>
                  <a:lnTo>
                    <a:pt x="144" y="38"/>
                  </a:lnTo>
                  <a:lnTo>
                    <a:pt x="174" y="50"/>
                  </a:lnTo>
                  <a:lnTo>
                    <a:pt x="203" y="65"/>
                  </a:lnTo>
                  <a:lnTo>
                    <a:pt x="232" y="79"/>
                  </a:lnTo>
                  <a:lnTo>
                    <a:pt x="257" y="96"/>
                  </a:lnTo>
                  <a:lnTo>
                    <a:pt x="281" y="115"/>
                  </a:lnTo>
                  <a:lnTo>
                    <a:pt x="303" y="131"/>
                  </a:lnTo>
                  <a:lnTo>
                    <a:pt x="323" y="150"/>
                  </a:lnTo>
                  <a:lnTo>
                    <a:pt x="340" y="170"/>
                  </a:lnTo>
                  <a:lnTo>
                    <a:pt x="357" y="189"/>
                  </a:lnTo>
                  <a:lnTo>
                    <a:pt x="369" y="208"/>
                  </a:lnTo>
                  <a:lnTo>
                    <a:pt x="381" y="227"/>
                  </a:lnTo>
                  <a:lnTo>
                    <a:pt x="391" y="244"/>
                  </a:lnTo>
                  <a:lnTo>
                    <a:pt x="350" y="287"/>
                  </a:lnTo>
                  <a:lnTo>
                    <a:pt x="565" y="368"/>
                  </a:lnTo>
                  <a:lnTo>
                    <a:pt x="565" y="119"/>
                  </a:lnTo>
                  <a:lnTo>
                    <a:pt x="518" y="167"/>
                  </a:lnTo>
                  <a:close/>
                </a:path>
              </a:pathLst>
            </a:custGeom>
            <a:solidFill>
              <a:srgbClr val="FFFFFF"/>
            </a:solidFill>
            <a:ln w="38100" cap="flat" cmpd="sng">
              <a:solidFill>
                <a:srgbClr val="000000"/>
              </a:solidFill>
              <a:round/>
              <a:headEnd/>
              <a:tailEnd/>
            </a:ln>
          </p:spPr>
          <p:txBody>
            <a:bodyPr wrap="none" anchor="ctr">
              <a:spAutoFit/>
            </a:bodyPr>
            <a:lstStyle/>
            <a:p>
              <a:endParaRPr lang="zh-CN" altLang="en-US"/>
            </a:p>
          </p:txBody>
        </p:sp>
      </p:grpSp>
      <p:sp>
        <p:nvSpPr>
          <p:cNvPr id="6156"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动态数列的速度指标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0488"/>
                                        </p:tgtEl>
                                        <p:attrNameLst>
                                          <p:attrName>style.visibility</p:attrName>
                                        </p:attrNameLst>
                                      </p:cBhvr>
                                      <p:to>
                                        <p:strVal val="visible"/>
                                      </p:to>
                                    </p:set>
                                    <p:anim calcmode="lin" valueType="num">
                                      <p:cBhvr>
                                        <p:cTn id="7" dur="1000" fill="hold"/>
                                        <p:tgtEl>
                                          <p:spTgt spid="20488"/>
                                        </p:tgtEl>
                                        <p:attrNameLst>
                                          <p:attrName>ppt_w</p:attrName>
                                        </p:attrNameLst>
                                      </p:cBhvr>
                                      <p:tavLst>
                                        <p:tav tm="0">
                                          <p:val>
                                            <p:fltVal val="0"/>
                                          </p:val>
                                        </p:tav>
                                        <p:tav tm="100000">
                                          <p:val>
                                            <p:strVal val="#ppt_w"/>
                                          </p:val>
                                        </p:tav>
                                      </p:tavLst>
                                    </p:anim>
                                    <p:anim calcmode="lin" valueType="num">
                                      <p:cBhvr>
                                        <p:cTn id="8" dur="1000" fill="hold"/>
                                        <p:tgtEl>
                                          <p:spTgt spid="20488"/>
                                        </p:tgtEl>
                                        <p:attrNameLst>
                                          <p:attrName>ppt_h</p:attrName>
                                        </p:attrNameLst>
                                      </p:cBhvr>
                                      <p:tavLst>
                                        <p:tav tm="0">
                                          <p:val>
                                            <p:fltVal val="0"/>
                                          </p:val>
                                        </p:tav>
                                        <p:tav tm="100000">
                                          <p:val>
                                            <p:strVal val="#ppt_h"/>
                                          </p:val>
                                        </p:tav>
                                      </p:tavLst>
                                    </p:anim>
                                    <p:anim calcmode="lin" valueType="num">
                                      <p:cBhvr>
                                        <p:cTn id="9" dur="1000" fill="hold"/>
                                        <p:tgtEl>
                                          <p:spTgt spid="204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48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strVal val="#ppt_h"/>
                                          </p:val>
                                        </p:tav>
                                        <p:tav tm="100000">
                                          <p:val>
                                            <p:strVal val="#ppt_h"/>
                                          </p:val>
                                        </p:tav>
                                      </p:tavLst>
                                    </p:anim>
                                  </p:childTnLst>
                                </p:cTn>
                              </p:par>
                              <p:par>
                                <p:cTn id="17" presetID="8" presetClass="entr" presetSubtype="16" fill="hold" grpId="0" nodeType="withEffect">
                                  <p:stCondLst>
                                    <p:cond delay="0"/>
                                  </p:stCondLst>
                                  <p:childTnLst>
                                    <p:set>
                                      <p:cBhvr>
                                        <p:cTn id="18" dur="1" fill="hold">
                                          <p:stCondLst>
                                            <p:cond delay="0"/>
                                          </p:stCondLst>
                                        </p:cTn>
                                        <p:tgtEl>
                                          <p:spTgt spid="20506"/>
                                        </p:tgtEl>
                                        <p:attrNameLst>
                                          <p:attrName>style.visibility</p:attrName>
                                        </p:attrNameLst>
                                      </p:cBhvr>
                                      <p:to>
                                        <p:strVal val="visible"/>
                                      </p:to>
                                    </p:set>
                                    <p:animEffect transition="in" filter="diamond(in)">
                                      <p:cBhvr>
                                        <p:cTn id="19" dur="1000"/>
                                        <p:tgtEl>
                                          <p:spTgt spid="2050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4" presetClass="entr" presetSubtype="0" accel="100000" fill="hold" nodeType="clickEffect">
                                  <p:stCondLst>
                                    <p:cond delay="0"/>
                                  </p:stCondLst>
                                  <p:childTnLst>
                                    <p:set>
                                      <p:cBhvr>
                                        <p:cTn id="29" dur="1" fill="hold">
                                          <p:stCondLst>
                                            <p:cond delay="0"/>
                                          </p:stCondLst>
                                        </p:cTn>
                                        <p:tgtEl>
                                          <p:spTgt spid="20507"/>
                                        </p:tgtEl>
                                        <p:attrNameLst>
                                          <p:attrName>style.visibility</p:attrName>
                                        </p:attrNameLst>
                                      </p:cBhvr>
                                      <p:to>
                                        <p:strVal val="visible"/>
                                      </p:to>
                                    </p:set>
                                    <p:anim calcmode="lin" valueType="num">
                                      <p:cBhvr>
                                        <p:cTn id="30" dur="500" fill="hold"/>
                                        <p:tgtEl>
                                          <p:spTgt spid="20507"/>
                                        </p:tgtEl>
                                        <p:attrNameLst>
                                          <p:attrName>ppt_w</p:attrName>
                                        </p:attrNameLst>
                                      </p:cBhvr>
                                      <p:tavLst>
                                        <p:tav tm="0">
                                          <p:val>
                                            <p:strVal val="#ppt_w*0.05"/>
                                          </p:val>
                                        </p:tav>
                                        <p:tav tm="100000">
                                          <p:val>
                                            <p:strVal val="#ppt_w"/>
                                          </p:val>
                                        </p:tav>
                                      </p:tavLst>
                                    </p:anim>
                                    <p:anim calcmode="lin" valueType="num">
                                      <p:cBhvr>
                                        <p:cTn id="31" dur="500" fill="hold"/>
                                        <p:tgtEl>
                                          <p:spTgt spid="20507"/>
                                        </p:tgtEl>
                                        <p:attrNameLst>
                                          <p:attrName>ppt_h</p:attrName>
                                        </p:attrNameLst>
                                      </p:cBhvr>
                                      <p:tavLst>
                                        <p:tav tm="0">
                                          <p:val>
                                            <p:strVal val="#ppt_h"/>
                                          </p:val>
                                        </p:tav>
                                        <p:tav tm="100000">
                                          <p:val>
                                            <p:strVal val="#ppt_h"/>
                                          </p:val>
                                        </p:tav>
                                      </p:tavLst>
                                    </p:anim>
                                    <p:anim calcmode="lin" valueType="num">
                                      <p:cBhvr>
                                        <p:cTn id="32" dur="500" fill="hold"/>
                                        <p:tgtEl>
                                          <p:spTgt spid="20507"/>
                                        </p:tgtEl>
                                        <p:attrNameLst>
                                          <p:attrName>ppt_x</p:attrName>
                                        </p:attrNameLst>
                                      </p:cBhvr>
                                      <p:tavLst>
                                        <p:tav tm="0">
                                          <p:val>
                                            <p:strVal val="#ppt_x-.2"/>
                                          </p:val>
                                        </p:tav>
                                        <p:tav tm="100000">
                                          <p:val>
                                            <p:strVal val="#ppt_x"/>
                                          </p:val>
                                        </p:tav>
                                      </p:tavLst>
                                    </p:anim>
                                    <p:anim calcmode="lin" valueType="num">
                                      <p:cBhvr>
                                        <p:cTn id="33" dur="500" fill="hold"/>
                                        <p:tgtEl>
                                          <p:spTgt spid="20507"/>
                                        </p:tgtEl>
                                        <p:attrNameLst>
                                          <p:attrName>ppt_y</p:attrName>
                                        </p:attrNameLst>
                                      </p:cBhvr>
                                      <p:tavLst>
                                        <p:tav tm="0">
                                          <p:val>
                                            <p:strVal val="#ppt_y"/>
                                          </p:val>
                                        </p:tav>
                                        <p:tav tm="100000">
                                          <p:val>
                                            <p:strVal val="#ppt_y"/>
                                          </p:val>
                                        </p:tav>
                                      </p:tavLst>
                                    </p:anim>
                                    <p:animEffect transition="in" filter="fade">
                                      <p:cBhvr>
                                        <p:cTn id="34" dur="500"/>
                                        <p:tgtEl>
                                          <p:spTgt spid="20507"/>
                                        </p:tgtEl>
                                      </p:cBhvr>
                                    </p:animEffect>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 from="(-#ppt_w/2)" to="(#ppt_x)" calcmode="lin" valueType="num">
                                      <p:cBhvr>
                                        <p:cTn id="39" dur="600" fill="hold">
                                          <p:stCondLst>
                                            <p:cond delay="0"/>
                                          </p:stCondLst>
                                        </p:cTn>
                                        <p:tgtEl>
                                          <p:spTgt spid="2"/>
                                        </p:tgtEl>
                                        <p:attrNameLst>
                                          <p:attrName>ppt_x</p:attrName>
                                        </p:attrNameLst>
                                      </p:cBhvr>
                                    </p:anim>
                                    <p:anim from="0" to="-1.0" calcmode="lin" valueType="num">
                                      <p:cBhvr>
                                        <p:cTn id="40" dur="200" decel="50000" autoRev="1" fill="hold">
                                          <p:stCondLst>
                                            <p:cond delay="600"/>
                                          </p:stCondLst>
                                        </p:cTn>
                                        <p:tgtEl>
                                          <p:spTgt spid="2"/>
                                        </p:tgtEl>
                                        <p:attrNameLst>
                                          <p:attrName>xshear</p:attrName>
                                        </p:attrNameLst>
                                      </p:cBhvr>
                                    </p:anim>
                                    <p:animScale>
                                      <p:cBhvr>
                                        <p:cTn id="41" dur="200" decel="100000" autoRev="1" fill="hold">
                                          <p:stCondLst>
                                            <p:cond delay="600"/>
                                          </p:stCondLst>
                                        </p:cTn>
                                        <p:tgtEl>
                                          <p:spTgt spid="2"/>
                                        </p:tgtEl>
                                      </p:cBhvr>
                                      <p:from x="100000" y="100000"/>
                                      <p:to x="80000" y="100000"/>
                                    </p:animScale>
                                    <p:anim by="(#ppt_h/3+#ppt_w*0.1)" calcmode="lin" valueType="num">
                                      <p:cBhvr additive="sum">
                                        <p:cTn id="42" dur="200" decel="100000" autoRev="1" fill="hold">
                                          <p:stCondLst>
                                            <p:cond delay="600"/>
                                          </p:stCondLst>
                                        </p:cTn>
                                        <p:tgtEl>
                                          <p:spTgt spid="2"/>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0503"/>
                                        </p:tgtEl>
                                        <p:attrNameLst>
                                          <p:attrName>style.visibility</p:attrName>
                                        </p:attrNameLst>
                                      </p:cBhvr>
                                      <p:to>
                                        <p:strVal val="visible"/>
                                      </p:to>
                                    </p:set>
                                    <p:anim calcmode="lin" valueType="num">
                                      <p:cBhvr additive="base">
                                        <p:cTn id="47" dur="500" fill="hold"/>
                                        <p:tgtEl>
                                          <p:spTgt spid="20503"/>
                                        </p:tgtEl>
                                        <p:attrNameLst>
                                          <p:attrName>ppt_x</p:attrName>
                                        </p:attrNameLst>
                                      </p:cBhvr>
                                      <p:tavLst>
                                        <p:tav tm="0">
                                          <p:val>
                                            <p:strVal val="#ppt_x"/>
                                          </p:val>
                                        </p:tav>
                                        <p:tav tm="100000">
                                          <p:val>
                                            <p:strVal val="#ppt_x"/>
                                          </p:val>
                                        </p:tav>
                                      </p:tavLst>
                                    </p:anim>
                                    <p:anim calcmode="lin" valueType="num">
                                      <p:cBhvr additive="base">
                                        <p:cTn id="48" dur="500" fill="hold"/>
                                        <p:tgtEl>
                                          <p:spTgt spid="2050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4" presetClass="entr" presetSubtype="0" accel="100000" fill="hold" nodeType="clickEffect">
                                  <p:stCondLst>
                                    <p:cond delay="0"/>
                                  </p:stCondLst>
                                  <p:childTnLst>
                                    <p:set>
                                      <p:cBhvr>
                                        <p:cTn id="52" dur="1" fill="hold">
                                          <p:stCondLst>
                                            <p:cond delay="0"/>
                                          </p:stCondLst>
                                        </p:cTn>
                                        <p:tgtEl>
                                          <p:spTgt spid="20505"/>
                                        </p:tgtEl>
                                        <p:attrNameLst>
                                          <p:attrName>style.visibility</p:attrName>
                                        </p:attrNameLst>
                                      </p:cBhvr>
                                      <p:to>
                                        <p:strVal val="visible"/>
                                      </p:to>
                                    </p:set>
                                    <p:anim calcmode="lin" valueType="num">
                                      <p:cBhvr>
                                        <p:cTn id="53" dur="500" fill="hold"/>
                                        <p:tgtEl>
                                          <p:spTgt spid="20505"/>
                                        </p:tgtEl>
                                        <p:attrNameLst>
                                          <p:attrName>ppt_w</p:attrName>
                                        </p:attrNameLst>
                                      </p:cBhvr>
                                      <p:tavLst>
                                        <p:tav tm="0">
                                          <p:val>
                                            <p:strVal val="#ppt_w*0.05"/>
                                          </p:val>
                                        </p:tav>
                                        <p:tav tm="100000">
                                          <p:val>
                                            <p:strVal val="#ppt_w"/>
                                          </p:val>
                                        </p:tav>
                                      </p:tavLst>
                                    </p:anim>
                                    <p:anim calcmode="lin" valueType="num">
                                      <p:cBhvr>
                                        <p:cTn id="54" dur="500" fill="hold"/>
                                        <p:tgtEl>
                                          <p:spTgt spid="20505"/>
                                        </p:tgtEl>
                                        <p:attrNameLst>
                                          <p:attrName>ppt_h</p:attrName>
                                        </p:attrNameLst>
                                      </p:cBhvr>
                                      <p:tavLst>
                                        <p:tav tm="0">
                                          <p:val>
                                            <p:strVal val="#ppt_h"/>
                                          </p:val>
                                        </p:tav>
                                        <p:tav tm="100000">
                                          <p:val>
                                            <p:strVal val="#ppt_h"/>
                                          </p:val>
                                        </p:tav>
                                      </p:tavLst>
                                    </p:anim>
                                    <p:anim calcmode="lin" valueType="num">
                                      <p:cBhvr>
                                        <p:cTn id="55" dur="500" fill="hold"/>
                                        <p:tgtEl>
                                          <p:spTgt spid="20505"/>
                                        </p:tgtEl>
                                        <p:attrNameLst>
                                          <p:attrName>ppt_x</p:attrName>
                                        </p:attrNameLst>
                                      </p:cBhvr>
                                      <p:tavLst>
                                        <p:tav tm="0">
                                          <p:val>
                                            <p:strVal val="#ppt_x-.2"/>
                                          </p:val>
                                        </p:tav>
                                        <p:tav tm="100000">
                                          <p:val>
                                            <p:strVal val="#ppt_x"/>
                                          </p:val>
                                        </p:tav>
                                      </p:tavLst>
                                    </p:anim>
                                    <p:anim calcmode="lin" valueType="num">
                                      <p:cBhvr>
                                        <p:cTn id="56" dur="500" fill="hold"/>
                                        <p:tgtEl>
                                          <p:spTgt spid="20505"/>
                                        </p:tgtEl>
                                        <p:attrNameLst>
                                          <p:attrName>ppt_y</p:attrName>
                                        </p:attrNameLst>
                                      </p:cBhvr>
                                      <p:tavLst>
                                        <p:tav tm="0">
                                          <p:val>
                                            <p:strVal val="#ppt_y"/>
                                          </p:val>
                                        </p:tav>
                                        <p:tav tm="100000">
                                          <p:val>
                                            <p:strVal val="#ppt_y"/>
                                          </p:val>
                                        </p:tav>
                                      </p:tavLst>
                                    </p:anim>
                                    <p:animEffect transition="in" filter="fade">
                                      <p:cBhvr>
                                        <p:cTn id="57" dur="500"/>
                                        <p:tgtEl>
                                          <p:spTgt spid="205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8" grpId="0" animBg="1" autoUpdateAnimBg="0"/>
      <p:bldP spid="20506"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二、增长速度</a:t>
            </a:r>
          </a:p>
        </p:txBody>
      </p:sp>
      <p:graphicFrame>
        <p:nvGraphicFramePr>
          <p:cNvPr id="7170" name="Rectangle 2"/>
          <p:cNvGraphicFramePr>
            <a:graphicFrameLocks noChangeAspect="1"/>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7176" r:id="rId3" imgW="0" imgH="0" progId="Paint.Picture">
                  <p:embed/>
                </p:oleObj>
              </mc:Choice>
              <mc:Fallback>
                <p:oleObj r:id="rId3" imgW="0" imgH="0" progId="Paint.Picture">
                  <p:embed/>
                  <p:pic>
                    <p:nvPicPr>
                      <p:cNvPr id="0" name="Rectangle 2"/>
                      <p:cNvPicPr preferRelativeResize="0">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1" name="Object 4"/>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7177" r:id="rId4" imgW="114419" imgH="177809" progId="Equation.DSMT4">
                  <p:embed/>
                </p:oleObj>
              </mc:Choice>
              <mc:Fallback>
                <p:oleObj r:id="rId4" imgW="114419" imgH="177809"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4"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动态数列的速度指标</a:t>
            </a:r>
          </a:p>
        </p:txBody>
      </p:sp>
      <p:grpSp>
        <p:nvGrpSpPr>
          <p:cNvPr id="2" name="Group 6"/>
          <p:cNvGrpSpPr>
            <a:grpSpLocks/>
          </p:cNvGrpSpPr>
          <p:nvPr/>
        </p:nvGrpSpPr>
        <p:grpSpPr bwMode="auto">
          <a:xfrm>
            <a:off x="395536" y="1772816"/>
            <a:ext cx="7561262" cy="4103687"/>
            <a:chOff x="0" y="0"/>
            <a:chExt cx="9525" cy="5364"/>
          </a:xfrm>
        </p:grpSpPr>
        <p:grpSp>
          <p:nvGrpSpPr>
            <p:cNvPr id="7180" name="Group 7"/>
            <p:cNvGrpSpPr>
              <a:grpSpLocks/>
            </p:cNvGrpSpPr>
            <p:nvPr/>
          </p:nvGrpSpPr>
          <p:grpSpPr bwMode="auto">
            <a:xfrm>
              <a:off x="0" y="0"/>
              <a:ext cx="6463" cy="5104"/>
              <a:chOff x="0" y="0"/>
              <a:chExt cx="5669" cy="4196"/>
            </a:xfrm>
          </p:grpSpPr>
          <p:sp>
            <p:nvSpPr>
              <p:cNvPr id="7182" name="Rectangle 8"/>
              <p:cNvSpPr>
                <a:spLocks noChangeArrowheads="1"/>
              </p:cNvSpPr>
              <p:nvPr/>
            </p:nvSpPr>
            <p:spPr bwMode="auto">
              <a:xfrm flipH="1">
                <a:off x="0" y="0"/>
                <a:ext cx="5669" cy="4196"/>
              </a:xfrm>
              <a:prstGeom prst="rect">
                <a:avLst/>
              </a:prstGeom>
              <a:solidFill>
                <a:srgbClr val="FF00FF"/>
              </a:solidFill>
              <a:ln w="9525">
                <a:solidFill>
                  <a:srgbClr val="CCFFFF"/>
                </a:solidFill>
                <a:miter lim="800000"/>
                <a:headEnd/>
                <a:tailEnd/>
              </a:ln>
            </p:spPr>
            <p:txBody>
              <a:bodyPr anchor="ctr">
                <a:spAutoFit/>
              </a:bodyPr>
              <a:lstStyle/>
              <a:p>
                <a:endParaRPr lang="zh-CN" altLang="en-US"/>
              </a:p>
            </p:txBody>
          </p:sp>
          <p:sp>
            <p:nvSpPr>
              <p:cNvPr id="7183" name="Text Box 9"/>
              <p:cNvSpPr txBox="1">
                <a:spLocks noChangeArrowheads="1"/>
              </p:cNvSpPr>
              <p:nvPr/>
            </p:nvSpPr>
            <p:spPr bwMode="auto">
              <a:xfrm>
                <a:off x="340" y="114"/>
                <a:ext cx="4878" cy="3316"/>
              </a:xfrm>
              <a:prstGeom prst="rect">
                <a:avLst/>
              </a:prstGeom>
              <a:noFill/>
              <a:ln w="9525">
                <a:noFill/>
                <a:miter lim="800000"/>
                <a:headEnd/>
                <a:tailEnd/>
              </a:ln>
            </p:spPr>
            <p:txBody>
              <a:bodyPr>
                <a:spAutoFit/>
              </a:bodyPr>
              <a:lstStyle/>
              <a:p>
                <a:r>
                  <a:rPr lang="zh-CN" altLang="en-US">
                    <a:solidFill>
                      <a:schemeClr val="bg1"/>
                    </a:solidFill>
                    <a:sym typeface="Times New Roman" pitchFamily="18" charset="0"/>
                  </a:rPr>
                  <a:t>        </a:t>
                </a:r>
                <a:r>
                  <a:rPr lang="zh-CN" altLang="en-US" sz="1600"/>
                  <a:t>年距增长速度与增长1%的绝对量</a:t>
                </a:r>
              </a:p>
              <a:p>
                <a:r>
                  <a:rPr lang="en-US" altLang="zh-CN" sz="1600"/>
                  <a:t>        </a:t>
                </a:r>
                <a:r>
                  <a:rPr lang="zh-CN" altLang="en-US" sz="1600" b="0"/>
                  <a:t>在实际统计工作中，为了消除季节变动的影响，也常计算年距增长速度，用以说明年距增长量与去年同期发展水平对比达到的相对增长程度。具体计算公式如下：</a:t>
                </a:r>
              </a:p>
              <a:p>
                <a:r>
                  <a:rPr lang="zh-CN" altLang="en-US" sz="1600" b="0"/>
                  <a:t>年距增长速度＝年距增长量/去年同期发展水平</a:t>
                </a:r>
              </a:p>
              <a:p>
                <a:r>
                  <a:rPr lang="zh-CN" altLang="en-US" sz="1600" b="0"/>
                  <a:t>此外，为了将速度指标、水平指标结合起来，深入分析环比增长速度与逐期增长量之间的关系，进一步反映增长速度的实际效果，有必要计算环比增长速度每增加一个百分点所代表的绝对量，通常称为增长1%的绝对量。其计算公式如下：</a:t>
                </a:r>
              </a:p>
            </p:txBody>
          </p:sp>
        </p:grpSp>
        <p:pic>
          <p:nvPicPr>
            <p:cNvPr id="7181" name="Picture 10" descr="PE01605_"/>
            <p:cNvPicPr>
              <a:picLocks noChangeAspect="1" noChangeArrowheads="1"/>
            </p:cNvPicPr>
            <p:nvPr/>
          </p:nvPicPr>
          <p:blipFill>
            <a:blip r:embed="rId6" cstate="print"/>
            <a:srcRect/>
            <a:stretch>
              <a:fillRect/>
            </a:stretch>
          </p:blipFill>
          <p:spPr bwMode="auto">
            <a:xfrm>
              <a:off x="3854" y="1701"/>
              <a:ext cx="5671" cy="3663"/>
            </a:xfrm>
            <a:prstGeom prst="rect">
              <a:avLst/>
            </a:prstGeom>
            <a:noFill/>
            <a:ln w="9525">
              <a:noFill/>
              <a:miter lim="800000"/>
              <a:headEnd/>
              <a:tailEnd/>
            </a:ln>
          </p:spPr>
        </p:pic>
      </p:grpSp>
      <p:grpSp>
        <p:nvGrpSpPr>
          <p:cNvPr id="4" name="Group 11"/>
          <p:cNvGrpSpPr>
            <a:grpSpLocks/>
          </p:cNvGrpSpPr>
          <p:nvPr/>
        </p:nvGrpSpPr>
        <p:grpSpPr bwMode="auto">
          <a:xfrm>
            <a:off x="5651500" y="1196975"/>
            <a:ext cx="2663825" cy="1655763"/>
            <a:chOff x="0" y="0"/>
            <a:chExt cx="4197" cy="2608"/>
          </a:xfrm>
        </p:grpSpPr>
        <p:pic>
          <p:nvPicPr>
            <p:cNvPr id="7177" name="图片 10"/>
            <p:cNvPicPr>
              <a:picLocks noChangeAspect="1" noChangeArrowheads="1"/>
            </p:cNvPicPr>
            <p:nvPr/>
          </p:nvPicPr>
          <p:blipFill>
            <a:blip r:embed="rId7" cstate="print"/>
            <a:srcRect/>
            <a:stretch>
              <a:fillRect/>
            </a:stretch>
          </p:blipFill>
          <p:spPr bwMode="auto">
            <a:xfrm>
              <a:off x="0" y="0"/>
              <a:ext cx="2608" cy="2608"/>
            </a:xfrm>
            <a:prstGeom prst="rect">
              <a:avLst/>
            </a:prstGeom>
            <a:noFill/>
            <a:ln w="9525">
              <a:noFill/>
              <a:miter lim="800000"/>
              <a:headEnd/>
              <a:tailEnd/>
            </a:ln>
          </p:spPr>
        </p:pic>
        <p:pic>
          <p:nvPicPr>
            <p:cNvPr id="7178" name="Picture 13" descr="f1155f8d_6a92_432d_ac55_830d39603fad"/>
            <p:cNvPicPr>
              <a:picLocks noChangeAspect="1" noChangeArrowheads="1"/>
            </p:cNvPicPr>
            <p:nvPr/>
          </p:nvPicPr>
          <p:blipFill>
            <a:blip r:embed="rId8" cstate="print"/>
            <a:srcRect/>
            <a:stretch>
              <a:fillRect/>
            </a:stretch>
          </p:blipFill>
          <p:spPr bwMode="auto">
            <a:xfrm>
              <a:off x="2496" y="665"/>
              <a:ext cx="1701" cy="1701"/>
            </a:xfrm>
            <a:prstGeom prst="rect">
              <a:avLst/>
            </a:prstGeom>
            <a:noFill/>
            <a:ln w="9525">
              <a:noFill/>
              <a:miter lim="800000"/>
              <a:headEnd/>
              <a:tailEnd/>
            </a:ln>
          </p:spPr>
        </p:pic>
        <p:sp>
          <p:nvSpPr>
            <p:cNvPr id="39" name="Text Box 14"/>
            <p:cNvSpPr txBox="1">
              <a:spLocks noChangeArrowheads="1"/>
            </p:cNvSpPr>
            <p:nvPr/>
          </p:nvSpPr>
          <p:spPr bwMode="auto">
            <a:xfrm>
              <a:off x="2836" y="935"/>
              <a:ext cx="1361" cy="1105"/>
            </a:xfrm>
            <a:prstGeom prst="rect">
              <a:avLst/>
            </a:prstGeom>
            <a:noFill/>
            <a:ln w="9525">
              <a:noFill/>
              <a:miter lim="800000"/>
              <a:headEnd/>
              <a:tailEnd/>
            </a:ln>
          </p:spPr>
          <p:txBody>
            <a:bodyPr>
              <a:spAutoFit/>
            </a:bodyPr>
            <a:lstStyle/>
            <a:p>
              <a:pPr>
                <a:defRPr/>
              </a:pPr>
              <a:r>
                <a:rPr lang="zh-CN" altLang="en-US">
                  <a:solidFill>
                    <a:srgbClr val="FFFF00"/>
                  </a:solidFill>
                  <a:effectLst>
                    <a:outerShdw blurRad="38100" dist="38100" dir="2700000" algn="tl">
                      <a:srgbClr val="C0C0C0"/>
                    </a:outerShdw>
                  </a:effectLst>
                  <a:sym typeface="Times New Roman" pitchFamily="18" charset="0"/>
                </a:rPr>
                <a:t>资料卡</a:t>
              </a:r>
            </a:p>
          </p:txBody>
        </p:sp>
      </p:grpSp>
      <p:graphicFrame>
        <p:nvGraphicFramePr>
          <p:cNvPr id="7172" name="Object 7"/>
          <p:cNvGraphicFramePr>
            <a:graphicFrameLocks noChangeAspect="1"/>
          </p:cNvGraphicFramePr>
          <p:nvPr/>
        </p:nvGraphicFramePr>
        <p:xfrm>
          <a:off x="468313" y="5084763"/>
          <a:ext cx="4103687" cy="490537"/>
        </p:xfrm>
        <a:graphic>
          <a:graphicData uri="http://schemas.openxmlformats.org/presentationml/2006/ole">
            <mc:AlternateContent xmlns:mc="http://schemas.openxmlformats.org/markup-compatibility/2006">
              <mc:Choice xmlns:v="urn:schemas-microsoft-com:vml" Requires="v">
                <p:oleObj spid="_x0000_s7178" r:id="rId9" imgW="3505517" imgH="419417" progId="Equation.3">
                  <p:embed/>
                </p:oleObj>
              </mc:Choice>
              <mc:Fallback>
                <p:oleObj r:id="rId9" imgW="3505517" imgH="419417"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8313" y="5084763"/>
                        <a:ext cx="4103687" cy="490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0488"/>
                                        </p:tgtEl>
                                        <p:attrNameLst>
                                          <p:attrName>style.visibility</p:attrName>
                                        </p:attrNameLst>
                                      </p:cBhvr>
                                      <p:to>
                                        <p:strVal val="visible"/>
                                      </p:to>
                                    </p:set>
                                    <p:anim calcmode="lin" valueType="num">
                                      <p:cBhvr>
                                        <p:cTn id="7" dur="1000" fill="hold"/>
                                        <p:tgtEl>
                                          <p:spTgt spid="20488"/>
                                        </p:tgtEl>
                                        <p:attrNameLst>
                                          <p:attrName>ppt_w</p:attrName>
                                        </p:attrNameLst>
                                      </p:cBhvr>
                                      <p:tavLst>
                                        <p:tav tm="0">
                                          <p:val>
                                            <p:fltVal val="0"/>
                                          </p:val>
                                        </p:tav>
                                        <p:tav tm="100000">
                                          <p:val>
                                            <p:strVal val="#ppt_w"/>
                                          </p:val>
                                        </p:tav>
                                      </p:tavLst>
                                    </p:anim>
                                    <p:anim calcmode="lin" valueType="num">
                                      <p:cBhvr>
                                        <p:cTn id="8" dur="1000" fill="hold"/>
                                        <p:tgtEl>
                                          <p:spTgt spid="20488"/>
                                        </p:tgtEl>
                                        <p:attrNameLst>
                                          <p:attrName>ppt_h</p:attrName>
                                        </p:attrNameLst>
                                      </p:cBhvr>
                                      <p:tavLst>
                                        <p:tav tm="0">
                                          <p:val>
                                            <p:fltVal val="0"/>
                                          </p:val>
                                        </p:tav>
                                        <p:tav tm="100000">
                                          <p:val>
                                            <p:strVal val="#ppt_h"/>
                                          </p:val>
                                        </p:tav>
                                      </p:tavLst>
                                    </p:anim>
                                    <p:anim calcmode="lin" valueType="num">
                                      <p:cBhvr>
                                        <p:cTn id="9" dur="1000" fill="hold"/>
                                        <p:tgtEl>
                                          <p:spTgt spid="204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4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9"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par>
                                <p:cTn id="17" presetID="34"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from="(-#ppt_w/2)" to="(#ppt_x)" calcmode="lin" valueType="num">
                                      <p:cBhvr>
                                        <p:cTn id="19" dur="600" fill="hold">
                                          <p:stCondLst>
                                            <p:cond delay="0"/>
                                          </p:stCondLst>
                                        </p:cTn>
                                        <p:tgtEl>
                                          <p:spTgt spid="4"/>
                                        </p:tgtEl>
                                        <p:attrNameLst>
                                          <p:attrName>ppt_x</p:attrName>
                                        </p:attrNameLst>
                                      </p:cBhvr>
                                    </p:anim>
                                    <p:anim from="0" to="-1.0" calcmode="lin" valueType="num">
                                      <p:cBhvr>
                                        <p:cTn id="20" dur="200" decel="50000" autoRev="1" fill="hold">
                                          <p:stCondLst>
                                            <p:cond delay="600"/>
                                          </p:stCondLst>
                                        </p:cTn>
                                        <p:tgtEl>
                                          <p:spTgt spid="4"/>
                                        </p:tgtEl>
                                        <p:attrNameLst>
                                          <p:attrName>xshear</p:attrName>
                                        </p:attrNameLst>
                                      </p:cBhvr>
                                    </p:anim>
                                    <p:animScale>
                                      <p:cBhvr>
                                        <p:cTn id="21" dur="200" decel="100000" autoRev="1" fill="hold">
                                          <p:stCondLst>
                                            <p:cond delay="600"/>
                                          </p:stCondLst>
                                        </p:cTn>
                                        <p:tgtEl>
                                          <p:spTgt spid="4"/>
                                        </p:tgtEl>
                                      </p:cBhvr>
                                      <p:from x="100000" y="100000"/>
                                      <p:to x="80000" y="100000"/>
                                    </p:animScale>
                                    <p:anim by="(#ppt_h/3+#ppt_w*0.1)" calcmode="lin" valueType="num">
                                      <p:cBhvr additive="sum">
                                        <p:cTn id="22"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8"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r>
              <a:rPr lang="zh-CN" altLang="en-US" sz="3200" b="0">
                <a:solidFill>
                  <a:schemeClr val="tx1"/>
                </a:solidFill>
                <a:latin typeface="Arial" pitchFamily="34" charset="0"/>
                <a:ea typeface="宋体" pitchFamily="2" charset="-122"/>
              </a:rPr>
              <a:t>知识目标</a:t>
            </a:r>
          </a:p>
        </p:txBody>
      </p:sp>
      <p:sp>
        <p:nvSpPr>
          <p:cNvPr id="4099"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4100" name="AutoShape 2"/>
          <p:cNvSpPr>
            <a:spLocks/>
          </p:cNvSpPr>
          <p:nvPr/>
        </p:nvSpPr>
        <p:spPr bwMode="auto">
          <a:xfrm>
            <a:off x="1116013" y="1989138"/>
            <a:ext cx="3833812" cy="3833812"/>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101"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4104" name="AutoShape 6"/>
          <p:cNvSpPr>
            <a:spLocks noChangeArrowheads="1"/>
          </p:cNvSpPr>
          <p:nvPr/>
        </p:nvSpPr>
        <p:spPr bwMode="auto">
          <a:xfrm>
            <a:off x="4262438" y="2492375"/>
            <a:ext cx="3779837"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r>
              <a:rPr lang="zh-CN" altLang="en-US" sz="1800"/>
              <a:t>   了解动态数列的构成要素与种类</a:t>
            </a:r>
          </a:p>
        </p:txBody>
      </p:sp>
      <p:sp>
        <p:nvSpPr>
          <p:cNvPr id="4106" name="AutoShape 8"/>
          <p:cNvSpPr>
            <a:spLocks noChangeArrowheads="1"/>
          </p:cNvSpPr>
          <p:nvPr/>
        </p:nvSpPr>
        <p:spPr bwMode="auto">
          <a:xfrm>
            <a:off x="4206875" y="4043363"/>
            <a:ext cx="4060825" cy="500062"/>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r>
              <a:rPr lang="zh-CN" altLang="en-US" sz="1800"/>
              <a:t>      掌握速度指标的计算与应用</a:t>
            </a:r>
          </a:p>
        </p:txBody>
      </p:sp>
      <p:sp>
        <p:nvSpPr>
          <p:cNvPr id="4107" name="Text Box 9"/>
          <p:cNvSpPr txBox="1">
            <a:spLocks noChangeArrowheads="1"/>
          </p:cNvSpPr>
          <p:nvPr/>
        </p:nvSpPr>
        <p:spPr bwMode="auto">
          <a:xfrm>
            <a:off x="2268538" y="3500438"/>
            <a:ext cx="1816100" cy="579437"/>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sp>
        <p:nvSpPr>
          <p:cNvPr id="4109" name="AutoShape 7"/>
          <p:cNvSpPr>
            <a:spLocks noChangeArrowheads="1"/>
          </p:cNvSpPr>
          <p:nvPr/>
        </p:nvSpPr>
        <p:spPr bwMode="auto">
          <a:xfrm>
            <a:off x="4486275" y="3289300"/>
            <a:ext cx="3781425" cy="500063"/>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      掌握水平指标的计算与应用</a:t>
            </a:r>
          </a:p>
        </p:txBody>
      </p:sp>
      <p:grpSp>
        <p:nvGrpSpPr>
          <p:cNvPr id="2" name="Group 14"/>
          <p:cNvGrpSpPr>
            <a:grpSpLocks/>
          </p:cNvGrpSpPr>
          <p:nvPr/>
        </p:nvGrpSpPr>
        <p:grpSpPr bwMode="auto">
          <a:xfrm>
            <a:off x="3132138" y="0"/>
            <a:ext cx="3240087" cy="1700213"/>
            <a:chOff x="0" y="0"/>
            <a:chExt cx="1889" cy="1009"/>
          </a:xfrm>
        </p:grpSpPr>
        <p:grpSp>
          <p:nvGrpSpPr>
            <p:cNvPr id="20493" name="Group 15"/>
            <p:cNvGrpSpPr>
              <a:grpSpLocks/>
            </p:cNvGrpSpPr>
            <p:nvPr/>
          </p:nvGrpSpPr>
          <p:grpSpPr bwMode="auto">
            <a:xfrm>
              <a:off x="0" y="90"/>
              <a:ext cx="1889" cy="919"/>
              <a:chOff x="0" y="0"/>
              <a:chExt cx="1926" cy="937"/>
            </a:xfrm>
          </p:grpSpPr>
          <p:sp>
            <p:nvSpPr>
              <p:cNvPr id="20498"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0499"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0494"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0495"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0496"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0497"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0491" name="Text Box 22" descr="金融10"/>
          <p:cNvSpPr txBox="1">
            <a:spLocks noChangeArrowheads="1"/>
          </p:cNvSpPr>
          <p:nvPr/>
        </p:nvSpPr>
        <p:spPr bwMode="auto">
          <a:xfrm>
            <a:off x="3708400" y="333375"/>
            <a:ext cx="2376488" cy="701675"/>
          </a:xfrm>
          <a:prstGeom prst="rect">
            <a:avLst/>
          </a:prstGeom>
          <a:noFill/>
          <a:ln w="9525">
            <a:noFill/>
            <a:miter lim="800000"/>
            <a:headEnd/>
            <a:tailEnd/>
          </a:ln>
        </p:spPr>
        <p:txBody>
          <a:bodyPr>
            <a:spAutoFit/>
          </a:bodyPr>
          <a:lstStyle/>
          <a:p>
            <a:pPr>
              <a:spcBef>
                <a:spcPct val="50000"/>
              </a:spcBef>
            </a:pPr>
            <a:r>
              <a:rPr lang="zh-CN" altLang="en-US" sz="4000" b="0">
                <a:solidFill>
                  <a:srgbClr val="000000"/>
                </a:solidFill>
              </a:rPr>
              <a:t>学习目标</a:t>
            </a:r>
          </a:p>
        </p:txBody>
      </p:sp>
      <p:sp>
        <p:nvSpPr>
          <p:cNvPr id="19" name="AutoShape 7"/>
          <p:cNvSpPr>
            <a:spLocks noChangeArrowheads="1"/>
          </p:cNvSpPr>
          <p:nvPr/>
        </p:nvSpPr>
        <p:spPr bwMode="auto">
          <a:xfrm>
            <a:off x="4252913" y="4868863"/>
            <a:ext cx="3781425" cy="500062"/>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      了解现象趋势分析的方法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cBhvr>
                                    </p:anim>
                                  </p:childTnLst>
                                </p:cTn>
                              </p:par>
                              <p:par>
                                <p:cTn id="8" presetID="24" presetClass="entr" presetSubtype="0"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 to="" calcmode="lin" valueType="num">
                                      <p:cBhvr>
                                        <p:cTn id="10" dur="1" fill="hold"/>
                                        <p:tgtEl>
                                          <p:spTgt spid="4099"/>
                                        </p:tgtEl>
                                      </p:cBhvr>
                                    </p:anim>
                                  </p:childTnLst>
                                </p:cTn>
                              </p:par>
                              <p:par>
                                <p:cTn id="11" presetID="24"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 to="" calcmode="lin" valueType="num">
                                      <p:cBhvr>
                                        <p:cTn id="13" dur="1" fill="hold"/>
                                        <p:tgtEl>
                                          <p:spTgt spid="4100"/>
                                        </p:tgtEl>
                                      </p:cBhvr>
                                    </p:anim>
                                  </p:childTnLst>
                                </p:cTn>
                              </p:par>
                              <p:par>
                                <p:cTn id="14" presetID="24" presetClass="entr" presetSubtype="0" fill="hold" grpId="0" nodeType="withEffect">
                                  <p:stCondLst>
                                    <p:cond delay="0"/>
                                  </p:stCondLst>
                                  <p:childTnLst>
                                    <p:set>
                                      <p:cBhvr>
                                        <p:cTn id="15" dur="1" fill="hold">
                                          <p:stCondLst>
                                            <p:cond delay="0"/>
                                          </p:stCondLst>
                                        </p:cTn>
                                        <p:tgtEl>
                                          <p:spTgt spid="4101"/>
                                        </p:tgtEl>
                                        <p:attrNameLst>
                                          <p:attrName>style.visibility</p:attrName>
                                        </p:attrNameLst>
                                      </p:cBhvr>
                                      <p:to>
                                        <p:strVal val="visible"/>
                                      </p:to>
                                    </p:set>
                                    <p:anim to="" calcmode="lin" valueType="num">
                                      <p:cBhvr>
                                        <p:cTn id="16" dur="1" fill="hold"/>
                                        <p:tgtEl>
                                          <p:spTgt spid="4101"/>
                                        </p:tgtEl>
                                      </p:cBhvr>
                                    </p:anim>
                                  </p:childTnLst>
                                </p:cTn>
                              </p:par>
                              <p:par>
                                <p:cTn id="17" presetID="24" presetClass="entr" presetSubtype="0" fill="hold" grpId="0" nodeType="withEffect">
                                  <p:stCondLst>
                                    <p:cond delay="0"/>
                                  </p:stCondLst>
                                  <p:childTnLst>
                                    <p:set>
                                      <p:cBhvr>
                                        <p:cTn id="18" dur="1" fill="hold">
                                          <p:stCondLst>
                                            <p:cond delay="0"/>
                                          </p:stCondLst>
                                        </p:cTn>
                                        <p:tgtEl>
                                          <p:spTgt spid="4104"/>
                                        </p:tgtEl>
                                        <p:attrNameLst>
                                          <p:attrName>style.visibility</p:attrName>
                                        </p:attrNameLst>
                                      </p:cBhvr>
                                      <p:to>
                                        <p:strVal val="visible"/>
                                      </p:to>
                                    </p:set>
                                    <p:anim to="" calcmode="lin" valueType="num">
                                      <p:cBhvr>
                                        <p:cTn id="19" dur="1" fill="hold"/>
                                        <p:tgtEl>
                                          <p:spTgt spid="4104"/>
                                        </p:tgtEl>
                                      </p:cBhvr>
                                    </p:anim>
                                  </p:childTnLst>
                                </p:cTn>
                              </p:par>
                              <p:par>
                                <p:cTn id="20" presetID="24" presetClass="entr" presetSubtype="0" fill="hold" grpId="0" nodeType="withEffect">
                                  <p:stCondLst>
                                    <p:cond delay="0"/>
                                  </p:stCondLst>
                                  <p:childTnLst>
                                    <p:set>
                                      <p:cBhvr>
                                        <p:cTn id="21" dur="1" fill="hold">
                                          <p:stCondLst>
                                            <p:cond delay="0"/>
                                          </p:stCondLst>
                                        </p:cTn>
                                        <p:tgtEl>
                                          <p:spTgt spid="4106"/>
                                        </p:tgtEl>
                                        <p:attrNameLst>
                                          <p:attrName>style.visibility</p:attrName>
                                        </p:attrNameLst>
                                      </p:cBhvr>
                                      <p:to>
                                        <p:strVal val="visible"/>
                                      </p:to>
                                    </p:set>
                                    <p:anim to="" calcmode="lin" valueType="num">
                                      <p:cBhvr>
                                        <p:cTn id="22" dur="1" fill="hold"/>
                                        <p:tgtEl>
                                          <p:spTgt spid="4106"/>
                                        </p:tgtEl>
                                      </p:cBhvr>
                                    </p:anim>
                                  </p:childTnLst>
                                </p:cTn>
                              </p:par>
                              <p:par>
                                <p:cTn id="23" presetID="24" presetClass="entr" presetSubtype="0" fill="hold" grpId="0" nodeType="withEffect">
                                  <p:stCondLst>
                                    <p:cond delay="0"/>
                                  </p:stCondLst>
                                  <p:childTnLst>
                                    <p:set>
                                      <p:cBhvr>
                                        <p:cTn id="24" dur="1" fill="hold">
                                          <p:stCondLst>
                                            <p:cond delay="0"/>
                                          </p:stCondLst>
                                        </p:cTn>
                                        <p:tgtEl>
                                          <p:spTgt spid="4107"/>
                                        </p:tgtEl>
                                        <p:attrNameLst>
                                          <p:attrName>style.visibility</p:attrName>
                                        </p:attrNameLst>
                                      </p:cBhvr>
                                      <p:to>
                                        <p:strVal val="visible"/>
                                      </p:to>
                                    </p:set>
                                    <p:anim to="" calcmode="lin" valueType="num">
                                      <p:cBhvr>
                                        <p:cTn id="25" dur="1" fill="hold"/>
                                        <p:tgtEl>
                                          <p:spTgt spid="4107"/>
                                        </p:tgtEl>
                                      </p:cBhvr>
                                    </p:anim>
                                  </p:childTnLst>
                                </p:cTn>
                              </p:par>
                              <p:par>
                                <p:cTn id="26" presetID="24" presetClass="entr" presetSubtype="0" fill="hold" grpId="0" nodeType="withEffect">
                                  <p:stCondLst>
                                    <p:cond delay="0"/>
                                  </p:stCondLst>
                                  <p:childTnLst>
                                    <p:set>
                                      <p:cBhvr>
                                        <p:cTn id="27" dur="1" fill="hold">
                                          <p:stCondLst>
                                            <p:cond delay="0"/>
                                          </p:stCondLst>
                                        </p:cTn>
                                        <p:tgtEl>
                                          <p:spTgt spid="4109"/>
                                        </p:tgtEl>
                                        <p:attrNameLst>
                                          <p:attrName>style.visibility</p:attrName>
                                        </p:attrNameLst>
                                      </p:cBhvr>
                                      <p:to>
                                        <p:strVal val="visible"/>
                                      </p:to>
                                    </p:set>
                                    <p:anim to="" calcmode="lin" valueType="num">
                                      <p:cBhvr>
                                        <p:cTn id="28" dur="1" fill="hold"/>
                                        <p:tgtEl>
                                          <p:spTgt spid="4109"/>
                                        </p:tgtEl>
                                      </p:cBhvr>
                                    </p:anim>
                                  </p:childTnLst>
                                </p:cTn>
                              </p:par>
                              <p:par>
                                <p:cTn id="29" presetID="24"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to="" calcmode="lin" valueType="num">
                                      <p:cBhvr>
                                        <p:cTn id="31" dur="1" fill="hold"/>
                                        <p:tgtEl>
                                          <p:spTgt spid="2"/>
                                        </p:tgtEl>
                                      </p:cBhvr>
                                    </p:anim>
                                  </p:childTnLst>
                                </p:cTn>
                              </p:par>
                              <p:par>
                                <p:cTn id="32" presetID="24"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to="" calcmode="lin" valueType="num">
                                      <p:cBhvr>
                                        <p:cTn id="34" dur="1" fill="hold"/>
                                        <p:tgtEl>
                                          <p:spTgt spid="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1" grpId="0" bldLvl="0" animBg="1" autoUpdateAnimBg="0"/>
      <p:bldP spid="4104" grpId="0" bldLvl="0" animBg="1" autoUpdateAnimBg="0"/>
      <p:bldP spid="4106" grpId="0" bldLvl="0" animBg="1" autoUpdateAnimBg="0"/>
      <p:bldP spid="4107" grpId="0" bldLvl="0" autoUpdateAnimBg="0"/>
      <p:bldP spid="4109" grpId="0" bldLvl="0" animBg="1" autoUpdateAnimBg="0"/>
      <p:bldP spid="19"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Rectangle 2"/>
          <p:cNvGraphicFramePr>
            <a:graphicFrameLocks noChangeAspect="1"/>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8198" r:id="rId3" imgW="0" imgH="0" progId="Paint.Picture">
                  <p:embed/>
                </p:oleObj>
              </mc:Choice>
              <mc:Fallback>
                <p:oleObj r:id="rId3" imgW="0" imgH="0" progId="Paint.Picture">
                  <p:embed/>
                  <p:pic>
                    <p:nvPicPr>
                      <p:cNvPr id="0" name="Rectangle 2"/>
                      <p:cNvPicPr preferRelativeResize="0">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5" name="Object 4"/>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8199" r:id="rId4" imgW="114419" imgH="177809" progId="Equation.DSMT4">
                  <p:embed/>
                </p:oleObj>
              </mc:Choice>
              <mc:Fallback>
                <p:oleObj r:id="rId4" imgW="114419" imgH="177809"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6"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动态数列的速度指标</a:t>
            </a:r>
          </a:p>
        </p:txBody>
      </p:sp>
      <p:sp>
        <p:nvSpPr>
          <p:cNvPr id="16" name="Rectangle 347"/>
          <p:cNvSpPr>
            <a:spLocks noChangeArrowheads="1"/>
          </p:cNvSpPr>
          <p:nvPr/>
        </p:nvSpPr>
        <p:spPr bwMode="auto">
          <a:xfrm>
            <a:off x="0" y="981075"/>
            <a:ext cx="47879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三、平均发展速度及平均增长速度</a:t>
            </a:r>
          </a:p>
        </p:txBody>
      </p:sp>
      <p:pic>
        <p:nvPicPr>
          <p:cNvPr id="17" name="Picture 6" descr="537e31a5_ad66_4891_9ab0_6d1323168c2f"/>
          <p:cNvPicPr>
            <a:picLocks noChangeAspect="1" noChangeArrowheads="1"/>
          </p:cNvPicPr>
          <p:nvPr/>
        </p:nvPicPr>
        <p:blipFill>
          <a:blip r:embed="rId6" cstate="print">
            <a:clrChange>
              <a:clrFrom>
                <a:srgbClr val="ECECEC"/>
              </a:clrFrom>
              <a:clrTo>
                <a:srgbClr val="ECECEC">
                  <a:alpha val="0"/>
                </a:srgbClr>
              </a:clrTo>
            </a:clrChange>
          </a:blip>
          <a:srcRect/>
          <a:stretch>
            <a:fillRect/>
          </a:stretch>
        </p:blipFill>
        <p:spPr bwMode="auto">
          <a:xfrm>
            <a:off x="827088" y="1125538"/>
            <a:ext cx="6985000" cy="4938712"/>
          </a:xfrm>
          <a:prstGeom prst="rect">
            <a:avLst/>
          </a:prstGeom>
          <a:noFill/>
          <a:ln w="9525">
            <a:noFill/>
            <a:miter lim="800000"/>
            <a:headEnd/>
            <a:tailEnd/>
          </a:ln>
        </p:spPr>
      </p:pic>
      <p:sp>
        <p:nvSpPr>
          <p:cNvPr id="18" name="Text Box 7" descr="金融10"/>
          <p:cNvSpPr txBox="1">
            <a:spLocks noChangeArrowheads="1"/>
          </p:cNvSpPr>
          <p:nvPr/>
        </p:nvSpPr>
        <p:spPr bwMode="auto">
          <a:xfrm>
            <a:off x="3635375" y="2095500"/>
            <a:ext cx="3509963" cy="2555875"/>
          </a:xfrm>
          <a:prstGeom prst="rect">
            <a:avLst/>
          </a:prstGeom>
          <a:noFill/>
          <a:ln w="9525">
            <a:noFill/>
            <a:miter lim="800000"/>
            <a:headEnd/>
            <a:tailEnd/>
          </a:ln>
          <a:effectLst/>
        </p:spPr>
        <p:txBody>
          <a:bodyPr>
            <a:spAutoFit/>
          </a:bodyPr>
          <a:lstStyle/>
          <a:p>
            <a:pPr>
              <a:defRPr/>
            </a:pPr>
            <a:r>
              <a:rPr lang="zh-CN" altLang="en-US" sz="1600" b="0" dirty="0">
                <a:effectLst>
                  <a:outerShdw blurRad="38100" dist="38100" dir="2700000" algn="tl">
                    <a:srgbClr val="C0C0C0"/>
                  </a:outerShdw>
                </a:effectLst>
              </a:rPr>
              <a:t>平均发展速度是各时间环比发展速度的序时平均数，它说明社会经济现象在较长一段时间中各期平均发展变化的程度。平均增长速度则说明现象在较长一段时期中逐期平均增减变化的程度，它不能由环比增长速度直接求出，而是要依据平均发展速度与平均增长速度之间的关系来进行推算。具体公式如下：</a:t>
            </a:r>
          </a:p>
          <a:p>
            <a:pPr>
              <a:defRPr/>
            </a:pPr>
            <a:r>
              <a:rPr lang="zh-CN" altLang="en-US" sz="1600" b="0" dirty="0">
                <a:solidFill>
                  <a:srgbClr val="6666FF"/>
                </a:solidFill>
                <a:effectLst>
                  <a:outerShdw blurRad="38100" dist="38100" dir="2700000" algn="tl">
                    <a:srgbClr val="C0C0C0"/>
                  </a:outerShdw>
                </a:effectLst>
              </a:rPr>
              <a:t>平均增长速度＝平均发展速度－</a:t>
            </a:r>
            <a:r>
              <a:rPr lang="en-US" sz="1600" b="0" dirty="0">
                <a:solidFill>
                  <a:srgbClr val="6666FF"/>
                </a:solidFill>
                <a:effectLst>
                  <a:outerShdw blurRad="38100" dist="38100" dir="2700000" algn="tl">
                    <a:srgbClr val="C0C0C0"/>
                  </a:outerShdw>
                </a:effectLst>
              </a:rPr>
              <a:t>1</a:t>
            </a:r>
            <a:endParaRPr lang="zh-CN" altLang="en-US" sz="1600" b="0" dirty="0">
              <a:solidFill>
                <a:srgbClr val="6666FF"/>
              </a:solidFill>
              <a:effectLst>
                <a:outerShdw blurRad="38100" dist="38100" dir="2700000" algn="tl">
                  <a:srgbClr val="C0C0C0"/>
                </a:outerShdw>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
                                        </p:tgtEl>
                                        <p:attrNameLst>
                                          <p:attrName>ppt_y</p:attrName>
                                        </p:attrNameLst>
                                      </p:cBhvr>
                                      <p:tavLst>
                                        <p:tav tm="0" fmla="#ppt_y+(sin(-2*pi*(1-$))*-#ppt_x+cos(-2*pi*(1-$))*(1-#ppt_y))*(1-$)">
                                          <p:val>
                                            <p:fltVal val="0"/>
                                          </p:val>
                                        </p:tav>
                                        <p:tav tm="100000">
                                          <p:val>
                                            <p:fltVal val="1"/>
                                          </p:val>
                                        </p:tav>
                                      </p:tavLst>
                                    </p:anim>
                                  </p:childTnLst>
                                </p:cTn>
                              </p:par>
                              <p:par>
                                <p:cTn id="11" presetID="14" presetClass="entr" presetSubtype="1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randombar(horizontal)">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Rectangle 2"/>
          <p:cNvGraphicFramePr>
            <a:graphicFrameLocks noChangeAspect="1"/>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9222" r:id="rId3" imgW="0" imgH="0" progId="Paint.Picture">
                  <p:embed/>
                </p:oleObj>
              </mc:Choice>
              <mc:Fallback>
                <p:oleObj r:id="rId3" imgW="0" imgH="0" progId="Paint.Picture">
                  <p:embed/>
                  <p:pic>
                    <p:nvPicPr>
                      <p:cNvPr id="0" name="Rectangle 2"/>
                      <p:cNvPicPr preferRelativeResize="0">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19" name="Object 4"/>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9223" r:id="rId4" imgW="114419" imgH="177809" progId="Equation.DSMT4">
                  <p:embed/>
                </p:oleObj>
              </mc:Choice>
              <mc:Fallback>
                <p:oleObj r:id="rId4" imgW="114419" imgH="177809"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0"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任务四 动态数列的趋势分析</a:t>
            </a:r>
          </a:p>
        </p:txBody>
      </p:sp>
      <p:sp>
        <p:nvSpPr>
          <p:cNvPr id="16" name="Rectangle 347"/>
          <p:cNvSpPr>
            <a:spLocks noChangeArrowheads="1"/>
          </p:cNvSpPr>
          <p:nvPr/>
        </p:nvSpPr>
        <p:spPr bwMode="auto">
          <a:xfrm>
            <a:off x="0" y="981075"/>
            <a:ext cx="47879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一、影响动态数列的因素分析</a:t>
            </a:r>
          </a:p>
        </p:txBody>
      </p:sp>
      <p:grpSp>
        <p:nvGrpSpPr>
          <p:cNvPr id="2" name="Group 51"/>
          <p:cNvGrpSpPr>
            <a:grpSpLocks/>
          </p:cNvGrpSpPr>
          <p:nvPr/>
        </p:nvGrpSpPr>
        <p:grpSpPr bwMode="auto">
          <a:xfrm>
            <a:off x="250825" y="1628775"/>
            <a:ext cx="8713788" cy="1019175"/>
            <a:chOff x="0" y="0"/>
            <a:chExt cx="11565" cy="3400"/>
          </a:xfrm>
        </p:grpSpPr>
        <p:sp>
          <p:nvSpPr>
            <p:cNvPr id="9268" name="AutoShape 10"/>
            <p:cNvSpPr>
              <a:spLocks noChangeArrowheads="1"/>
            </p:cNvSpPr>
            <p:nvPr/>
          </p:nvSpPr>
          <p:spPr bwMode="auto">
            <a:xfrm>
              <a:off x="328" y="387"/>
              <a:ext cx="10872" cy="2560"/>
            </a:xfrm>
            <a:prstGeom prst="roundRect">
              <a:avLst>
                <a:gd name="adj" fmla="val 10889"/>
              </a:avLst>
            </a:prstGeom>
            <a:gradFill rotWithShape="1">
              <a:gsLst>
                <a:gs pos="0">
                  <a:srgbClr val="D3ADF9"/>
                </a:gs>
                <a:gs pos="100000">
                  <a:srgbClr val="FFFF99"/>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9269" name="AutoShape 8"/>
            <p:cNvSpPr>
              <a:spLocks noChangeArrowheads="1"/>
            </p:cNvSpPr>
            <p:nvPr/>
          </p:nvSpPr>
          <p:spPr bwMode="auto">
            <a:xfrm>
              <a:off x="328" y="1357"/>
              <a:ext cx="792" cy="818"/>
            </a:xfrm>
            <a:prstGeom prst="rightArrow">
              <a:avLst>
                <a:gd name="adj1" fmla="val 50000"/>
                <a:gd name="adj2" fmla="val 41667"/>
              </a:avLst>
            </a:prstGeom>
            <a:solidFill>
              <a:schemeClr val="bg1"/>
            </a:soli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9270" name="Text Box 17"/>
            <p:cNvSpPr txBox="1">
              <a:spLocks noChangeArrowheads="1"/>
            </p:cNvSpPr>
            <p:nvPr/>
          </p:nvSpPr>
          <p:spPr bwMode="auto">
            <a:xfrm>
              <a:off x="948" y="789"/>
              <a:ext cx="10103" cy="2318"/>
            </a:xfrm>
            <a:prstGeom prst="rect">
              <a:avLst/>
            </a:prstGeom>
            <a:noFill/>
            <a:ln w="9525">
              <a:noFill/>
              <a:miter lim="800000"/>
              <a:headEnd/>
              <a:tailEnd/>
            </a:ln>
          </p:spPr>
          <p:txBody>
            <a:bodyPr>
              <a:spAutoFit/>
            </a:bodyPr>
            <a:lstStyle/>
            <a:p>
              <a:pPr>
                <a:lnSpc>
                  <a:spcPct val="110000"/>
                </a:lnSpc>
              </a:pPr>
              <a:r>
                <a:rPr lang="zh-CN" altLang="en-US" b="0"/>
                <a:t>        </a:t>
              </a:r>
              <a:r>
                <a:rPr lang="zh-CN" altLang="en-US" sz="1600" b="0"/>
                <a:t>影响时间数列变动的具体因素有很多，难以细分，从内容上看，有政治因素、经济因素、自然因素等。如果按其性质加以分类，可归纳为四种</a:t>
              </a:r>
            </a:p>
          </p:txBody>
        </p:sp>
        <p:sp>
          <p:nvSpPr>
            <p:cNvPr id="9271" name="AutoShape 5"/>
            <p:cNvSpPr>
              <a:spLocks noChangeArrowheads="1"/>
            </p:cNvSpPr>
            <p:nvPr/>
          </p:nvSpPr>
          <p:spPr bwMode="auto">
            <a:xfrm>
              <a:off x="0" y="0"/>
              <a:ext cx="11565" cy="3400"/>
            </a:xfrm>
            <a:prstGeom prst="roundRect">
              <a:avLst>
                <a:gd name="adj" fmla="val 3481"/>
              </a:avLst>
            </a:prstGeom>
            <a:noFill/>
            <a:ln w="19050" cap="rnd">
              <a:solidFill>
                <a:schemeClr val="folHlink"/>
              </a:solidFill>
              <a:prstDash val="sysDot"/>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3" name="Group 6"/>
          <p:cNvGrpSpPr>
            <a:grpSpLocks/>
          </p:cNvGrpSpPr>
          <p:nvPr/>
        </p:nvGrpSpPr>
        <p:grpSpPr bwMode="auto">
          <a:xfrm>
            <a:off x="2411413" y="2492375"/>
            <a:ext cx="4321175" cy="3724275"/>
            <a:chOff x="0" y="0"/>
            <a:chExt cx="7482" cy="6433"/>
          </a:xfrm>
        </p:grpSpPr>
        <p:grpSp>
          <p:nvGrpSpPr>
            <p:cNvPr id="9224" name="Group 7"/>
            <p:cNvGrpSpPr>
              <a:grpSpLocks/>
            </p:cNvGrpSpPr>
            <p:nvPr/>
          </p:nvGrpSpPr>
          <p:grpSpPr bwMode="auto">
            <a:xfrm>
              <a:off x="3085" y="615"/>
              <a:ext cx="1215" cy="1082"/>
              <a:chOff x="0" y="0"/>
              <a:chExt cx="563" cy="529"/>
            </a:xfrm>
          </p:grpSpPr>
          <p:sp>
            <p:nvSpPr>
              <p:cNvPr id="9265" name="AutoShape 5"/>
              <p:cNvSpPr>
                <a:spLocks noChangeArrowheads="1"/>
              </p:cNvSpPr>
              <p:nvPr/>
            </p:nvSpPr>
            <p:spPr bwMode="auto">
              <a:xfrm>
                <a:off x="0" y="91"/>
                <a:ext cx="563" cy="438"/>
              </a:xfrm>
              <a:prstGeom prst="diamond">
                <a:avLst/>
              </a:prstGeom>
              <a:solidFill>
                <a:srgbClr val="4D4D4D"/>
              </a:solidFill>
              <a:ln w="9525">
                <a:miter lim="800000"/>
                <a:headEnd/>
                <a:tailEnd/>
              </a:ln>
              <a:scene3d>
                <a:camera prst="legacyObliqueBottom"/>
                <a:lightRig rig="legacyFlat2" dir="t"/>
              </a:scene3d>
              <a:sp3d extrusionH="163500" prstMaterial="legacyMatte">
                <a:bevelT w="13500" h="13500" prst="angle"/>
                <a:bevelB w="13500" h="13500" prst="angle"/>
                <a:extrusionClr>
                  <a:srgbClr val="4D4D4D"/>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66" name="AutoShape 6"/>
              <p:cNvSpPr>
                <a:spLocks noChangeArrowheads="1"/>
              </p:cNvSpPr>
              <p:nvPr/>
            </p:nvSpPr>
            <p:spPr bwMode="auto">
              <a:xfrm>
                <a:off x="0" y="47"/>
                <a:ext cx="563" cy="439"/>
              </a:xfrm>
              <a:prstGeom prst="diamond">
                <a:avLst/>
              </a:prstGeom>
              <a:solidFill>
                <a:srgbClr val="969696"/>
              </a:solidFill>
              <a:ln w="9525">
                <a:miter lim="800000"/>
                <a:headEnd/>
                <a:tailEnd/>
              </a:ln>
              <a:scene3d>
                <a:camera prst="legacyObliqueBottom"/>
                <a:lightRig rig="legacyFlat2" dir="t"/>
              </a:scene3d>
              <a:sp3d extrusionH="163500" prstMaterial="legacyMatte">
                <a:bevelT w="13500" h="13500" prst="angle"/>
                <a:bevelB w="13500" h="13500" prst="angle"/>
                <a:extrusionClr>
                  <a:srgbClr val="96969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67" name="AutoShape 7"/>
              <p:cNvSpPr>
                <a:spLocks noChangeArrowheads="1"/>
              </p:cNvSpPr>
              <p:nvPr/>
            </p:nvSpPr>
            <p:spPr bwMode="auto">
              <a:xfrm>
                <a:off x="0" y="0"/>
                <a:ext cx="563" cy="438"/>
              </a:xfrm>
              <a:prstGeom prst="diamond">
                <a:avLst/>
              </a:prstGeom>
              <a:gradFill rotWithShape="1">
                <a:gsLst>
                  <a:gs pos="0">
                    <a:srgbClr val="B2B2B2"/>
                  </a:gs>
                  <a:gs pos="100000">
                    <a:srgbClr val="ABABAB"/>
                  </a:gs>
                </a:gsLst>
                <a:lin ang="5400000" scaled="1"/>
              </a:gradFill>
              <a:ln w="9525">
                <a:miter lim="800000"/>
                <a:headEnd/>
                <a:tailEnd/>
              </a:ln>
              <a:scene3d>
                <a:camera prst="legacyObliqueBottom"/>
                <a:lightRig rig="legacyFlat2" dir="t"/>
              </a:scene3d>
              <a:sp3d extrusionH="163500" prstMaterial="legacyMatte">
                <a:bevelT w="13500" h="13500" prst="angle"/>
                <a:bevelB w="13500" h="13500" prst="angle"/>
                <a:extrusionClr>
                  <a:srgbClr val="B2B2B2"/>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9225" name="Group 11"/>
            <p:cNvGrpSpPr>
              <a:grpSpLocks/>
            </p:cNvGrpSpPr>
            <p:nvPr/>
          </p:nvGrpSpPr>
          <p:grpSpPr bwMode="auto">
            <a:xfrm>
              <a:off x="3725" y="10"/>
              <a:ext cx="3757" cy="3300"/>
              <a:chOff x="0" y="0"/>
              <a:chExt cx="1743" cy="1611"/>
            </a:xfrm>
          </p:grpSpPr>
          <p:sp>
            <p:nvSpPr>
              <p:cNvPr id="9262" name="AutoShape 9"/>
              <p:cNvSpPr>
                <a:spLocks noChangeArrowheads="1"/>
              </p:cNvSpPr>
              <p:nvPr/>
            </p:nvSpPr>
            <p:spPr bwMode="auto">
              <a:xfrm>
                <a:off x="0" y="264"/>
                <a:ext cx="1731" cy="1347"/>
              </a:xfrm>
              <a:prstGeom prst="diamond">
                <a:avLst/>
              </a:prstGeom>
              <a:solidFill>
                <a:srgbClr val="FFFFCC"/>
              </a:solidFill>
              <a:ln w="9525">
                <a:miter lim="800000"/>
                <a:headEnd/>
                <a:tailEnd/>
              </a:ln>
              <a:scene3d>
                <a:camera prst="legacyObliqueBottom"/>
                <a:lightRig rig="legacyFlat2" dir="t"/>
              </a:scene3d>
              <a:sp3d extrusionH="227000" prstMaterial="legacyMatte">
                <a:bevelT w="13500" h="13500" prst="angle"/>
                <a:bevelB w="13500" h="13500" prst="angle"/>
                <a:extrusionClr>
                  <a:srgbClr val="FFFFCC"/>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63" name="AutoShape 10"/>
              <p:cNvSpPr>
                <a:spLocks noChangeArrowheads="1"/>
              </p:cNvSpPr>
              <p:nvPr/>
            </p:nvSpPr>
            <p:spPr bwMode="auto">
              <a:xfrm>
                <a:off x="1" y="121"/>
                <a:ext cx="1731" cy="1347"/>
              </a:xfrm>
              <a:prstGeom prst="diamond">
                <a:avLst/>
              </a:prstGeom>
              <a:solidFill>
                <a:srgbClr val="FFCC66"/>
              </a:solidFill>
              <a:ln w="9525">
                <a:miter lim="800000"/>
                <a:headEnd/>
                <a:tailEnd/>
              </a:ln>
              <a:scene3d>
                <a:camera prst="legacyObliqueBottom"/>
                <a:lightRig rig="legacyFlat2" dir="t"/>
              </a:scene3d>
              <a:sp3d extrusionH="227000" prstMaterial="legacyMatte">
                <a:bevelT w="13500" h="13500" prst="angle"/>
                <a:bevelB w="13500" h="13500" prst="angle"/>
                <a:extrusionClr>
                  <a:srgbClr val="FFCC6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64" name="AutoShape 11"/>
              <p:cNvSpPr>
                <a:spLocks noChangeArrowheads="1"/>
              </p:cNvSpPr>
              <p:nvPr/>
            </p:nvSpPr>
            <p:spPr bwMode="auto">
              <a:xfrm>
                <a:off x="12" y="0"/>
                <a:ext cx="1731" cy="1347"/>
              </a:xfrm>
              <a:prstGeom prst="diamond">
                <a:avLst/>
              </a:prstGeom>
              <a:gradFill rotWithShape="1">
                <a:gsLst>
                  <a:gs pos="0">
                    <a:srgbClr val="A96500"/>
                  </a:gs>
                  <a:gs pos="100000">
                    <a:srgbClr val="FF9900"/>
                  </a:gs>
                </a:gsLst>
                <a:lin ang="5400000" scaled="1"/>
              </a:gradFill>
              <a:ln w="9525">
                <a:miter lim="800000"/>
                <a:headEnd/>
                <a:tailEnd/>
              </a:ln>
              <a:scene3d>
                <a:camera prst="legacyObliqueBottom"/>
                <a:lightRig rig="legacyFlat2" dir="t"/>
              </a:scene3d>
              <a:sp3d extrusionH="227000" prstMaterial="legacyMatte">
                <a:bevelT w="13500" h="13500" prst="angle"/>
                <a:bevelB w="13500" h="13500" prst="angle"/>
                <a:extrusionClr>
                  <a:srgbClr val="FF9900"/>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9226" name="Group 15"/>
            <p:cNvGrpSpPr>
              <a:grpSpLocks/>
            </p:cNvGrpSpPr>
            <p:nvPr/>
          </p:nvGrpSpPr>
          <p:grpSpPr bwMode="auto">
            <a:xfrm>
              <a:off x="2" y="0"/>
              <a:ext cx="3758" cy="3280"/>
              <a:chOff x="0" y="0"/>
              <a:chExt cx="1743" cy="1601"/>
            </a:xfrm>
          </p:grpSpPr>
          <p:sp>
            <p:nvSpPr>
              <p:cNvPr id="9259" name="AutoShape 13"/>
              <p:cNvSpPr>
                <a:spLocks noChangeArrowheads="1"/>
              </p:cNvSpPr>
              <p:nvPr/>
            </p:nvSpPr>
            <p:spPr bwMode="auto">
              <a:xfrm>
                <a:off x="0" y="254"/>
                <a:ext cx="1731" cy="1347"/>
              </a:xfrm>
              <a:prstGeom prst="diamond">
                <a:avLst/>
              </a:prstGeom>
              <a:solidFill>
                <a:srgbClr val="CCECFF"/>
              </a:solidFill>
              <a:ln w="9525">
                <a:miter lim="800000"/>
                <a:headEnd/>
                <a:tailEnd/>
              </a:ln>
              <a:scene3d>
                <a:camera prst="legacyObliqueBottom"/>
                <a:lightRig rig="legacyFlat2" dir="t"/>
              </a:scene3d>
              <a:sp3d extrusionH="227000" prstMaterial="legacyMatte">
                <a:bevelT w="13500" h="13500" prst="angle"/>
                <a:bevelB w="13500" h="13500" prst="angle"/>
                <a:extrusionClr>
                  <a:srgbClr val="CCECFF"/>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60" name="AutoShape 14"/>
              <p:cNvSpPr>
                <a:spLocks noChangeArrowheads="1"/>
              </p:cNvSpPr>
              <p:nvPr/>
            </p:nvSpPr>
            <p:spPr bwMode="auto">
              <a:xfrm>
                <a:off x="1" y="121"/>
                <a:ext cx="1731" cy="1347"/>
              </a:xfrm>
              <a:prstGeom prst="diamond">
                <a:avLst/>
              </a:prstGeom>
              <a:solidFill>
                <a:srgbClr val="CC99FF"/>
              </a:solidFill>
              <a:ln w="9525">
                <a:miter lim="800000"/>
                <a:headEnd/>
                <a:tailEnd/>
              </a:ln>
              <a:scene3d>
                <a:camera prst="legacyObliqueBottom"/>
                <a:lightRig rig="legacyFlat2" dir="t"/>
              </a:scene3d>
              <a:sp3d extrusionH="227000" prstMaterial="legacyMatte">
                <a:bevelT w="13500" h="13500" prst="angle"/>
                <a:bevelB w="13500" h="13500" prst="angle"/>
                <a:extrusionClr>
                  <a:srgbClr val="CC99FF"/>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61" name="AutoShape 15"/>
              <p:cNvSpPr>
                <a:spLocks noChangeArrowheads="1"/>
              </p:cNvSpPr>
              <p:nvPr/>
            </p:nvSpPr>
            <p:spPr bwMode="auto">
              <a:xfrm>
                <a:off x="12" y="0"/>
                <a:ext cx="1731" cy="1347"/>
              </a:xfrm>
              <a:prstGeom prst="diamond">
                <a:avLst/>
              </a:prstGeom>
              <a:gradFill rotWithShape="1">
                <a:gsLst>
                  <a:gs pos="0">
                    <a:srgbClr val="393956"/>
                  </a:gs>
                  <a:gs pos="100000">
                    <a:srgbClr val="666699"/>
                  </a:gs>
                </a:gsLst>
                <a:lin ang="5400000" scaled="1"/>
              </a:gradFill>
              <a:ln w="9525">
                <a:miter lim="800000"/>
                <a:headEnd/>
                <a:tailEnd/>
              </a:ln>
              <a:scene3d>
                <a:camera prst="legacyObliqueBottom"/>
                <a:lightRig rig="legacyFlat2" dir="t"/>
              </a:scene3d>
              <a:sp3d extrusionH="227000" prstMaterial="legacyMatte">
                <a:bevelT w="13500" h="13500" prst="angle"/>
                <a:bevelB w="13500" h="13500" prst="angle"/>
                <a:extrusionClr>
                  <a:srgbClr val="666699"/>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sp>
          <p:nvSpPr>
            <p:cNvPr id="9227" name="Rectangle 16"/>
            <p:cNvSpPr>
              <a:spLocks noChangeArrowheads="1"/>
            </p:cNvSpPr>
            <p:nvPr/>
          </p:nvSpPr>
          <p:spPr bwMode="auto">
            <a:xfrm>
              <a:off x="753" y="1185"/>
              <a:ext cx="2359" cy="685"/>
            </a:xfrm>
            <a:prstGeom prst="rect">
              <a:avLst/>
            </a:prstGeom>
            <a:noFill/>
            <a:ln w="9525">
              <a:noFill/>
              <a:miter lim="800000"/>
              <a:headEnd/>
              <a:tailEnd/>
            </a:ln>
          </p:spPr>
          <p:txBody>
            <a:bodyPr wrap="none">
              <a:spAutoFit/>
            </a:bodyPr>
            <a:lstStyle/>
            <a:p>
              <a:pPr algn="ctr" eaLnBrk="0" hangingPunct="0"/>
              <a:r>
                <a:rPr lang="zh-CN" altLang="en-US">
                  <a:solidFill>
                    <a:schemeClr val="bg1"/>
                  </a:solidFill>
                  <a:latin typeface="Arial" pitchFamily="34" charset="0"/>
                </a:rPr>
                <a:t>长期趋势</a:t>
              </a:r>
              <a:r>
                <a:rPr lang="en-US" altLang="zh-CN">
                  <a:solidFill>
                    <a:schemeClr val="bg1"/>
                  </a:solidFill>
                  <a:latin typeface="Arial" pitchFamily="34" charset="0"/>
                </a:rPr>
                <a:t>T</a:t>
              </a:r>
            </a:p>
          </p:txBody>
        </p:sp>
        <p:sp>
          <p:nvSpPr>
            <p:cNvPr id="9228" name="Rectangle 17"/>
            <p:cNvSpPr>
              <a:spLocks noChangeArrowheads="1"/>
            </p:cNvSpPr>
            <p:nvPr/>
          </p:nvSpPr>
          <p:spPr bwMode="auto">
            <a:xfrm>
              <a:off x="4403" y="1185"/>
              <a:ext cx="2384" cy="685"/>
            </a:xfrm>
            <a:prstGeom prst="rect">
              <a:avLst/>
            </a:prstGeom>
            <a:noFill/>
            <a:ln w="9525">
              <a:noFill/>
              <a:miter lim="800000"/>
              <a:headEnd/>
              <a:tailEnd/>
            </a:ln>
          </p:spPr>
          <p:txBody>
            <a:bodyPr wrap="none">
              <a:spAutoFit/>
            </a:bodyPr>
            <a:lstStyle/>
            <a:p>
              <a:pPr algn="ctr" eaLnBrk="0" hangingPunct="0"/>
              <a:r>
                <a:rPr lang="zh-CN" altLang="en-US">
                  <a:solidFill>
                    <a:schemeClr val="bg1"/>
                  </a:solidFill>
                  <a:latin typeface="Arial" pitchFamily="34" charset="0"/>
                </a:rPr>
                <a:t>季节变动</a:t>
              </a:r>
              <a:r>
                <a:rPr lang="en-US" altLang="zh-CN">
                  <a:solidFill>
                    <a:schemeClr val="bg1"/>
                  </a:solidFill>
                  <a:latin typeface="Arial" pitchFamily="34" charset="0"/>
                </a:rPr>
                <a:t>S</a:t>
              </a:r>
            </a:p>
          </p:txBody>
        </p:sp>
        <p:sp>
          <p:nvSpPr>
            <p:cNvPr id="9229" name="Oval 19"/>
            <p:cNvSpPr>
              <a:spLocks noChangeArrowheads="1"/>
            </p:cNvSpPr>
            <p:nvPr/>
          </p:nvSpPr>
          <p:spPr bwMode="auto">
            <a:xfrm>
              <a:off x="1655" y="465"/>
              <a:ext cx="757" cy="722"/>
            </a:xfrm>
            <a:prstGeom prst="ellipse">
              <a:avLst/>
            </a:prstGeom>
            <a:solidFill>
              <a:srgbClr val="CCCCFF"/>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9230" name="Text Box 20"/>
            <p:cNvSpPr txBox="1">
              <a:spLocks noChangeArrowheads="1"/>
            </p:cNvSpPr>
            <p:nvPr/>
          </p:nvSpPr>
          <p:spPr bwMode="auto">
            <a:xfrm>
              <a:off x="1660" y="521"/>
              <a:ext cx="759" cy="790"/>
            </a:xfrm>
            <a:prstGeom prst="rect">
              <a:avLst/>
            </a:prstGeom>
            <a:noFill/>
            <a:ln w="9525">
              <a:noFill/>
              <a:miter lim="800000"/>
              <a:headEnd/>
              <a:tailEnd/>
            </a:ln>
          </p:spPr>
          <p:txBody>
            <a:bodyPr wrap="none">
              <a:spAutoFit/>
            </a:bodyPr>
            <a:lstStyle/>
            <a:p>
              <a:pPr algn="ctr" eaLnBrk="0" hangingPunct="0"/>
              <a:r>
                <a:rPr lang="en-US" altLang="zh-CN" sz="2400">
                  <a:solidFill>
                    <a:srgbClr val="5F5F5F"/>
                  </a:solidFill>
                  <a:latin typeface="Arial" pitchFamily="34" charset="0"/>
                  <a:ea typeface="宋体" pitchFamily="2" charset="-122"/>
                </a:rPr>
                <a:t>1.</a:t>
              </a:r>
            </a:p>
          </p:txBody>
        </p:sp>
        <p:sp>
          <p:nvSpPr>
            <p:cNvPr id="9231" name="Oval 21"/>
            <p:cNvSpPr>
              <a:spLocks noChangeArrowheads="1"/>
            </p:cNvSpPr>
            <p:nvPr/>
          </p:nvSpPr>
          <p:spPr bwMode="auto">
            <a:xfrm>
              <a:off x="5375" y="465"/>
              <a:ext cx="760" cy="722"/>
            </a:xfrm>
            <a:prstGeom prst="ellipse">
              <a:avLst/>
            </a:prstGeom>
            <a:solidFill>
              <a:srgbClr val="FFCC99"/>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9232" name="Text Box 22"/>
            <p:cNvSpPr txBox="1">
              <a:spLocks noChangeArrowheads="1"/>
            </p:cNvSpPr>
            <p:nvPr/>
          </p:nvSpPr>
          <p:spPr bwMode="auto">
            <a:xfrm>
              <a:off x="5387" y="524"/>
              <a:ext cx="759" cy="789"/>
            </a:xfrm>
            <a:prstGeom prst="rect">
              <a:avLst/>
            </a:prstGeom>
            <a:noFill/>
            <a:ln w="9525">
              <a:noFill/>
              <a:miter lim="800000"/>
              <a:headEnd/>
              <a:tailEnd/>
            </a:ln>
          </p:spPr>
          <p:txBody>
            <a:bodyPr wrap="none">
              <a:spAutoFit/>
            </a:bodyPr>
            <a:lstStyle/>
            <a:p>
              <a:pPr algn="ctr" eaLnBrk="0" hangingPunct="0"/>
              <a:r>
                <a:rPr lang="en-US" altLang="zh-CN" sz="2400">
                  <a:solidFill>
                    <a:srgbClr val="5F5F5F"/>
                  </a:solidFill>
                  <a:latin typeface="Arial" pitchFamily="34" charset="0"/>
                  <a:ea typeface="宋体" pitchFamily="2" charset="-122"/>
                </a:rPr>
                <a:t>2.</a:t>
              </a:r>
            </a:p>
          </p:txBody>
        </p:sp>
        <p:grpSp>
          <p:nvGrpSpPr>
            <p:cNvPr id="9233" name="Group 25"/>
            <p:cNvGrpSpPr>
              <a:grpSpLocks/>
            </p:cNvGrpSpPr>
            <p:nvPr/>
          </p:nvGrpSpPr>
          <p:grpSpPr bwMode="auto">
            <a:xfrm>
              <a:off x="5642" y="2677"/>
              <a:ext cx="1215" cy="1085"/>
              <a:chOff x="0" y="0"/>
              <a:chExt cx="563" cy="529"/>
            </a:xfrm>
          </p:grpSpPr>
          <p:sp>
            <p:nvSpPr>
              <p:cNvPr id="9256" name="AutoShape 24"/>
              <p:cNvSpPr>
                <a:spLocks noChangeArrowheads="1"/>
              </p:cNvSpPr>
              <p:nvPr/>
            </p:nvSpPr>
            <p:spPr bwMode="auto">
              <a:xfrm>
                <a:off x="0" y="91"/>
                <a:ext cx="563" cy="438"/>
              </a:xfrm>
              <a:prstGeom prst="diamond">
                <a:avLst/>
              </a:prstGeom>
              <a:solidFill>
                <a:srgbClr val="4D4D4D"/>
              </a:solidFill>
              <a:ln w="9525">
                <a:miter lim="800000"/>
                <a:headEnd/>
                <a:tailEnd/>
              </a:ln>
              <a:scene3d>
                <a:camera prst="legacyObliqueBottom"/>
                <a:lightRig rig="legacyFlat2" dir="t"/>
              </a:scene3d>
              <a:sp3d extrusionH="163500" prstMaterial="legacyMatte">
                <a:bevelT w="13500" h="13500" prst="angle"/>
                <a:bevelB w="13500" h="13500" prst="angle"/>
                <a:extrusionClr>
                  <a:srgbClr val="4D4D4D"/>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57" name="AutoShape 25"/>
              <p:cNvSpPr>
                <a:spLocks noChangeArrowheads="1"/>
              </p:cNvSpPr>
              <p:nvPr/>
            </p:nvSpPr>
            <p:spPr bwMode="auto">
              <a:xfrm>
                <a:off x="0" y="47"/>
                <a:ext cx="563" cy="439"/>
              </a:xfrm>
              <a:prstGeom prst="diamond">
                <a:avLst/>
              </a:prstGeom>
              <a:solidFill>
                <a:srgbClr val="969696"/>
              </a:solidFill>
              <a:ln w="9525">
                <a:miter lim="800000"/>
                <a:headEnd/>
                <a:tailEnd/>
              </a:ln>
              <a:scene3d>
                <a:camera prst="legacyObliqueBottom"/>
                <a:lightRig rig="legacyFlat2" dir="t"/>
              </a:scene3d>
              <a:sp3d extrusionH="163500" prstMaterial="legacyMatte">
                <a:bevelT w="13500" h="13500" prst="angle"/>
                <a:bevelB w="13500" h="13500" prst="angle"/>
                <a:extrusionClr>
                  <a:srgbClr val="96969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58" name="AutoShape 26"/>
              <p:cNvSpPr>
                <a:spLocks noChangeArrowheads="1"/>
              </p:cNvSpPr>
              <p:nvPr/>
            </p:nvSpPr>
            <p:spPr bwMode="auto">
              <a:xfrm>
                <a:off x="0" y="0"/>
                <a:ext cx="563" cy="438"/>
              </a:xfrm>
              <a:prstGeom prst="diamond">
                <a:avLst/>
              </a:prstGeom>
              <a:gradFill rotWithShape="1">
                <a:gsLst>
                  <a:gs pos="0">
                    <a:srgbClr val="B2B2B2"/>
                  </a:gs>
                  <a:gs pos="100000">
                    <a:srgbClr val="B7B7B7"/>
                  </a:gs>
                </a:gsLst>
                <a:lin ang="5400000" scaled="1"/>
              </a:gradFill>
              <a:ln w="9525">
                <a:miter lim="800000"/>
                <a:headEnd/>
                <a:tailEnd/>
              </a:ln>
              <a:scene3d>
                <a:camera prst="legacyObliqueBottom"/>
                <a:lightRig rig="legacyFlat2" dir="t"/>
              </a:scene3d>
              <a:sp3d extrusionH="163500" prstMaterial="legacyMatte">
                <a:bevelT w="13500" h="13500" prst="angle"/>
                <a:bevelB w="13500" h="13500" prst="angle"/>
                <a:extrusionClr>
                  <a:srgbClr val="B2B2B2"/>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9234" name="Group 29"/>
            <p:cNvGrpSpPr>
              <a:grpSpLocks/>
            </p:cNvGrpSpPr>
            <p:nvPr/>
          </p:nvGrpSpPr>
          <p:grpSpPr bwMode="auto">
            <a:xfrm>
              <a:off x="3725" y="3142"/>
              <a:ext cx="3757" cy="3291"/>
              <a:chOff x="0" y="0"/>
              <a:chExt cx="1743" cy="1605"/>
            </a:xfrm>
          </p:grpSpPr>
          <p:sp>
            <p:nvSpPr>
              <p:cNvPr id="9253" name="AutoShape 28"/>
              <p:cNvSpPr>
                <a:spLocks noChangeArrowheads="1"/>
              </p:cNvSpPr>
              <p:nvPr/>
            </p:nvSpPr>
            <p:spPr bwMode="auto">
              <a:xfrm>
                <a:off x="0" y="258"/>
                <a:ext cx="1731" cy="1347"/>
              </a:xfrm>
              <a:prstGeom prst="diamond">
                <a:avLst/>
              </a:prstGeom>
              <a:solidFill>
                <a:srgbClr val="CCFFFF"/>
              </a:solidFill>
              <a:ln w="9525">
                <a:miter lim="800000"/>
                <a:headEnd/>
                <a:tailEnd/>
              </a:ln>
              <a:scene3d>
                <a:camera prst="legacyObliqueBottom"/>
                <a:lightRig rig="legacyFlat2" dir="t"/>
              </a:scene3d>
              <a:sp3d extrusionH="227000" prstMaterial="legacyMatte">
                <a:bevelT w="13500" h="13500" prst="angle"/>
                <a:bevelB w="13500" h="13500" prst="angle"/>
                <a:extrusionClr>
                  <a:srgbClr val="CCFFFF"/>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54" name="AutoShape 29"/>
              <p:cNvSpPr>
                <a:spLocks noChangeArrowheads="1"/>
              </p:cNvSpPr>
              <p:nvPr/>
            </p:nvSpPr>
            <p:spPr bwMode="auto">
              <a:xfrm>
                <a:off x="1" y="128"/>
                <a:ext cx="1731" cy="1347"/>
              </a:xfrm>
              <a:prstGeom prst="diamond">
                <a:avLst/>
              </a:prstGeom>
              <a:solidFill>
                <a:srgbClr val="33CCFF"/>
              </a:solidFill>
              <a:ln w="9525">
                <a:miter lim="800000"/>
                <a:headEnd/>
                <a:tailEnd/>
              </a:ln>
              <a:scene3d>
                <a:camera prst="legacyObliqueBottom"/>
                <a:lightRig rig="legacyFlat2" dir="t"/>
              </a:scene3d>
              <a:sp3d extrusionH="227000" prstMaterial="legacyMatte">
                <a:bevelT w="13500" h="13500" prst="angle"/>
                <a:bevelB w="13500" h="13500" prst="angle"/>
                <a:extrusionClr>
                  <a:srgbClr val="33CCFF"/>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55" name="AutoShape 30"/>
              <p:cNvSpPr>
                <a:spLocks noChangeArrowheads="1"/>
              </p:cNvSpPr>
              <p:nvPr/>
            </p:nvSpPr>
            <p:spPr bwMode="auto">
              <a:xfrm>
                <a:off x="12" y="0"/>
                <a:ext cx="1731" cy="1347"/>
              </a:xfrm>
              <a:prstGeom prst="diamond">
                <a:avLst/>
              </a:prstGeom>
              <a:gradFill rotWithShape="1">
                <a:gsLst>
                  <a:gs pos="0">
                    <a:srgbClr val="006587"/>
                  </a:gs>
                  <a:gs pos="100000">
                    <a:srgbClr val="0099CC"/>
                  </a:gs>
                </a:gsLst>
                <a:lin ang="5400000" scaled="1"/>
              </a:gradFill>
              <a:ln w="9525">
                <a:miter lim="800000"/>
                <a:headEnd/>
                <a:tailEnd/>
              </a:ln>
              <a:scene3d>
                <a:camera prst="legacyObliqueBottom"/>
                <a:lightRig rig="legacyFlat2" dir="t"/>
              </a:scene3d>
              <a:sp3d extrusionH="227000" prstMaterial="legacyMatte">
                <a:bevelT w="13500" h="13500" prst="angle"/>
                <a:bevelB w="13500" h="13500" prst="angle"/>
                <a:extrusionClr>
                  <a:srgbClr val="0099CC"/>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sp>
          <p:nvSpPr>
            <p:cNvPr id="9235" name="Rectangle 31"/>
            <p:cNvSpPr>
              <a:spLocks noChangeArrowheads="1"/>
            </p:cNvSpPr>
            <p:nvPr/>
          </p:nvSpPr>
          <p:spPr bwMode="auto">
            <a:xfrm>
              <a:off x="4381" y="4456"/>
              <a:ext cx="2653" cy="685"/>
            </a:xfrm>
            <a:prstGeom prst="rect">
              <a:avLst/>
            </a:prstGeom>
            <a:noFill/>
            <a:ln w="9525">
              <a:noFill/>
              <a:miter lim="800000"/>
              <a:headEnd/>
              <a:tailEnd/>
            </a:ln>
          </p:spPr>
          <p:txBody>
            <a:bodyPr wrap="none">
              <a:spAutoFit/>
            </a:bodyPr>
            <a:lstStyle/>
            <a:p>
              <a:pPr algn="ctr" eaLnBrk="0" hangingPunct="0"/>
              <a:r>
                <a:rPr lang="zh-CN" altLang="en-US">
                  <a:solidFill>
                    <a:schemeClr val="bg1"/>
                  </a:solidFill>
                  <a:latin typeface="Arial" pitchFamily="34" charset="0"/>
                </a:rPr>
                <a:t>不规则变动</a:t>
              </a:r>
              <a:r>
                <a:rPr lang="en-US" altLang="zh-CN">
                  <a:solidFill>
                    <a:schemeClr val="bg1"/>
                  </a:solidFill>
                  <a:latin typeface="Arial" pitchFamily="34" charset="0"/>
                </a:rPr>
                <a:t>I</a:t>
              </a:r>
            </a:p>
          </p:txBody>
        </p:sp>
        <p:sp>
          <p:nvSpPr>
            <p:cNvPr id="9236" name="Oval 32"/>
            <p:cNvSpPr>
              <a:spLocks noChangeArrowheads="1"/>
            </p:cNvSpPr>
            <p:nvPr/>
          </p:nvSpPr>
          <p:spPr bwMode="auto">
            <a:xfrm>
              <a:off x="5355" y="3702"/>
              <a:ext cx="757" cy="723"/>
            </a:xfrm>
            <a:prstGeom prst="ellipse">
              <a:avLst/>
            </a:prstGeom>
            <a:solidFill>
              <a:srgbClr val="CCFFFF">
                <a:alpha val="79999"/>
              </a:srgbClr>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9237" name="Text Box 33"/>
            <p:cNvSpPr txBox="1">
              <a:spLocks noChangeArrowheads="1"/>
            </p:cNvSpPr>
            <p:nvPr/>
          </p:nvSpPr>
          <p:spPr bwMode="auto">
            <a:xfrm>
              <a:off x="5379" y="3765"/>
              <a:ext cx="759" cy="790"/>
            </a:xfrm>
            <a:prstGeom prst="rect">
              <a:avLst/>
            </a:prstGeom>
            <a:noFill/>
            <a:ln w="9525">
              <a:noFill/>
              <a:miter lim="800000"/>
              <a:headEnd/>
              <a:tailEnd/>
            </a:ln>
          </p:spPr>
          <p:txBody>
            <a:bodyPr wrap="none">
              <a:spAutoFit/>
            </a:bodyPr>
            <a:lstStyle/>
            <a:p>
              <a:pPr algn="ctr" eaLnBrk="0" hangingPunct="0"/>
              <a:r>
                <a:rPr lang="en-US" altLang="zh-CN" sz="2400">
                  <a:solidFill>
                    <a:srgbClr val="5F5F5F"/>
                  </a:solidFill>
                  <a:latin typeface="Arial" pitchFamily="34" charset="0"/>
                  <a:ea typeface="宋体" pitchFamily="2" charset="-122"/>
                </a:rPr>
                <a:t>4.</a:t>
              </a:r>
            </a:p>
          </p:txBody>
        </p:sp>
        <p:grpSp>
          <p:nvGrpSpPr>
            <p:cNvPr id="9238" name="Group 36"/>
            <p:cNvGrpSpPr>
              <a:grpSpLocks/>
            </p:cNvGrpSpPr>
            <p:nvPr/>
          </p:nvGrpSpPr>
          <p:grpSpPr bwMode="auto">
            <a:xfrm>
              <a:off x="670" y="2752"/>
              <a:ext cx="1215" cy="1083"/>
              <a:chOff x="0" y="0"/>
              <a:chExt cx="563" cy="529"/>
            </a:xfrm>
          </p:grpSpPr>
          <p:sp>
            <p:nvSpPr>
              <p:cNvPr id="9250" name="AutoShape 35"/>
              <p:cNvSpPr>
                <a:spLocks noChangeArrowheads="1"/>
              </p:cNvSpPr>
              <p:nvPr/>
            </p:nvSpPr>
            <p:spPr bwMode="auto">
              <a:xfrm>
                <a:off x="0" y="91"/>
                <a:ext cx="563" cy="438"/>
              </a:xfrm>
              <a:prstGeom prst="diamond">
                <a:avLst/>
              </a:prstGeom>
              <a:solidFill>
                <a:srgbClr val="4D4D4D"/>
              </a:solidFill>
              <a:ln w="9525">
                <a:miter lim="800000"/>
                <a:headEnd/>
                <a:tailEnd/>
              </a:ln>
              <a:scene3d>
                <a:camera prst="legacyObliqueBottom"/>
                <a:lightRig rig="legacyFlat2" dir="t"/>
              </a:scene3d>
              <a:sp3d extrusionH="163500" prstMaterial="legacyMatte">
                <a:bevelT w="13500" h="13500" prst="angle"/>
                <a:bevelB w="13500" h="13500" prst="angle"/>
                <a:extrusionClr>
                  <a:srgbClr val="4D4D4D"/>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51" name="AutoShape 36"/>
              <p:cNvSpPr>
                <a:spLocks noChangeArrowheads="1"/>
              </p:cNvSpPr>
              <p:nvPr/>
            </p:nvSpPr>
            <p:spPr bwMode="auto">
              <a:xfrm>
                <a:off x="0" y="47"/>
                <a:ext cx="563" cy="439"/>
              </a:xfrm>
              <a:prstGeom prst="diamond">
                <a:avLst/>
              </a:prstGeom>
              <a:solidFill>
                <a:srgbClr val="969696"/>
              </a:solidFill>
              <a:ln w="9525">
                <a:miter lim="800000"/>
                <a:headEnd/>
                <a:tailEnd/>
              </a:ln>
              <a:scene3d>
                <a:camera prst="legacyObliqueBottom"/>
                <a:lightRig rig="legacyFlat2" dir="t"/>
              </a:scene3d>
              <a:sp3d extrusionH="163500" prstMaterial="legacyMatte">
                <a:bevelT w="13500" h="13500" prst="angle"/>
                <a:bevelB w="13500" h="13500" prst="angle"/>
                <a:extrusionClr>
                  <a:srgbClr val="96969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52" name="AutoShape 37"/>
              <p:cNvSpPr>
                <a:spLocks noChangeArrowheads="1"/>
              </p:cNvSpPr>
              <p:nvPr/>
            </p:nvSpPr>
            <p:spPr bwMode="auto">
              <a:xfrm>
                <a:off x="0" y="0"/>
                <a:ext cx="563" cy="438"/>
              </a:xfrm>
              <a:prstGeom prst="diamond">
                <a:avLst/>
              </a:prstGeom>
              <a:gradFill rotWithShape="1">
                <a:gsLst>
                  <a:gs pos="0">
                    <a:srgbClr val="B2B2B2"/>
                  </a:gs>
                  <a:gs pos="100000">
                    <a:srgbClr val="ABABAB"/>
                  </a:gs>
                </a:gsLst>
                <a:lin ang="5400000" scaled="1"/>
              </a:gradFill>
              <a:ln w="9525">
                <a:miter lim="800000"/>
                <a:headEnd/>
                <a:tailEnd/>
              </a:ln>
              <a:scene3d>
                <a:camera prst="legacyObliqueBottom"/>
                <a:lightRig rig="legacyFlat2" dir="t"/>
              </a:scene3d>
              <a:sp3d extrusionH="163500" prstMaterial="legacyMatte">
                <a:bevelT w="13500" h="13500" prst="angle"/>
                <a:bevelB w="13500" h="13500" prst="angle"/>
                <a:extrusionClr>
                  <a:srgbClr val="B2B2B2"/>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9239" name="Group 40"/>
            <p:cNvGrpSpPr>
              <a:grpSpLocks/>
            </p:cNvGrpSpPr>
            <p:nvPr/>
          </p:nvGrpSpPr>
          <p:grpSpPr bwMode="auto">
            <a:xfrm>
              <a:off x="0" y="3137"/>
              <a:ext cx="3757" cy="3278"/>
              <a:chOff x="0" y="0"/>
              <a:chExt cx="1743" cy="1599"/>
            </a:xfrm>
          </p:grpSpPr>
          <p:sp>
            <p:nvSpPr>
              <p:cNvPr id="9247" name="AutoShape 39"/>
              <p:cNvSpPr>
                <a:spLocks noChangeArrowheads="1"/>
              </p:cNvSpPr>
              <p:nvPr/>
            </p:nvSpPr>
            <p:spPr bwMode="auto">
              <a:xfrm>
                <a:off x="0" y="252"/>
                <a:ext cx="1731" cy="1347"/>
              </a:xfrm>
              <a:prstGeom prst="diamond">
                <a:avLst/>
              </a:prstGeom>
              <a:solidFill>
                <a:srgbClr val="CCFFCC"/>
              </a:solidFill>
              <a:ln w="9525">
                <a:miter lim="800000"/>
                <a:headEnd/>
                <a:tailEnd/>
              </a:ln>
              <a:scene3d>
                <a:camera prst="legacyObliqueBottom"/>
                <a:lightRig rig="legacyFlat2" dir="t"/>
              </a:scene3d>
              <a:sp3d extrusionH="227000" prstMaterial="legacyMatte">
                <a:bevelT w="13500" h="13500" prst="angle"/>
                <a:bevelB w="13500" h="13500" prst="angle"/>
                <a:extrusionClr>
                  <a:srgbClr val="CCFFCC"/>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48" name="AutoShape 40"/>
              <p:cNvSpPr>
                <a:spLocks noChangeArrowheads="1"/>
              </p:cNvSpPr>
              <p:nvPr/>
            </p:nvSpPr>
            <p:spPr bwMode="auto">
              <a:xfrm>
                <a:off x="1" y="121"/>
                <a:ext cx="1731" cy="1347"/>
              </a:xfrm>
              <a:prstGeom prst="diamond">
                <a:avLst/>
              </a:prstGeom>
              <a:solidFill>
                <a:srgbClr val="66FF66"/>
              </a:solidFill>
              <a:ln w="9525">
                <a:miter lim="800000"/>
                <a:headEnd/>
                <a:tailEnd/>
              </a:ln>
              <a:scene3d>
                <a:camera prst="legacyObliqueBottom"/>
                <a:lightRig rig="legacyFlat2" dir="t"/>
              </a:scene3d>
              <a:sp3d extrusionH="227000" prstMaterial="legacyMatte">
                <a:bevelT w="13500" h="13500" prst="angle"/>
                <a:bevelB w="13500" h="13500" prst="angle"/>
                <a:extrusionClr>
                  <a:srgbClr val="66FF6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49" name="AutoShape 41"/>
              <p:cNvSpPr>
                <a:spLocks noChangeArrowheads="1"/>
              </p:cNvSpPr>
              <p:nvPr/>
            </p:nvSpPr>
            <p:spPr bwMode="auto">
              <a:xfrm>
                <a:off x="12" y="0"/>
                <a:ext cx="1731" cy="1347"/>
              </a:xfrm>
              <a:prstGeom prst="diamond">
                <a:avLst/>
              </a:prstGeom>
              <a:gradFill rotWithShape="1">
                <a:gsLst>
                  <a:gs pos="0">
                    <a:srgbClr val="009B4E"/>
                  </a:gs>
                  <a:gs pos="100000">
                    <a:srgbClr val="00CC66"/>
                  </a:gs>
                </a:gsLst>
                <a:lin ang="5400000" scaled="1"/>
              </a:gradFill>
              <a:ln w="9525">
                <a:miter lim="800000"/>
                <a:headEnd/>
                <a:tailEnd/>
              </a:ln>
              <a:scene3d>
                <a:camera prst="legacyObliqueBottom"/>
                <a:lightRig rig="legacyFlat2" dir="t"/>
              </a:scene3d>
              <a:sp3d extrusionH="227000" prstMaterial="legacyMatte">
                <a:bevelT w="13500" h="13500" prst="angle"/>
                <a:bevelB w="13500" h="13500" prst="angle"/>
                <a:extrusionClr>
                  <a:srgbClr val="00CC6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sp>
          <p:nvSpPr>
            <p:cNvPr id="9240" name="Rectangle 42"/>
            <p:cNvSpPr>
              <a:spLocks noChangeArrowheads="1"/>
            </p:cNvSpPr>
            <p:nvPr/>
          </p:nvSpPr>
          <p:spPr bwMode="auto">
            <a:xfrm>
              <a:off x="613" y="4456"/>
              <a:ext cx="2408" cy="685"/>
            </a:xfrm>
            <a:prstGeom prst="rect">
              <a:avLst/>
            </a:prstGeom>
            <a:noFill/>
            <a:ln w="9525">
              <a:noFill/>
              <a:miter lim="800000"/>
              <a:headEnd/>
              <a:tailEnd/>
            </a:ln>
          </p:spPr>
          <p:txBody>
            <a:bodyPr wrap="none">
              <a:spAutoFit/>
            </a:bodyPr>
            <a:lstStyle/>
            <a:p>
              <a:pPr algn="ctr" eaLnBrk="0" hangingPunct="0"/>
              <a:r>
                <a:rPr lang="zh-CN" altLang="en-US">
                  <a:solidFill>
                    <a:schemeClr val="bg1"/>
                  </a:solidFill>
                  <a:latin typeface="Arial" pitchFamily="34" charset="0"/>
                </a:rPr>
                <a:t>循环变动</a:t>
              </a:r>
              <a:r>
                <a:rPr lang="en-US" altLang="zh-CN">
                  <a:solidFill>
                    <a:schemeClr val="bg1"/>
                  </a:solidFill>
                  <a:latin typeface="Arial" pitchFamily="34" charset="0"/>
                </a:rPr>
                <a:t>C</a:t>
              </a:r>
            </a:p>
          </p:txBody>
        </p:sp>
        <p:sp>
          <p:nvSpPr>
            <p:cNvPr id="9241" name="Oval 43"/>
            <p:cNvSpPr>
              <a:spLocks noChangeArrowheads="1"/>
            </p:cNvSpPr>
            <p:nvPr/>
          </p:nvSpPr>
          <p:spPr bwMode="auto">
            <a:xfrm>
              <a:off x="1655" y="3702"/>
              <a:ext cx="757" cy="723"/>
            </a:xfrm>
            <a:prstGeom prst="ellipse">
              <a:avLst/>
            </a:prstGeom>
            <a:solidFill>
              <a:srgbClr val="CCFFCC">
                <a:alpha val="70195"/>
              </a:srgbClr>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9242" name="Text Box 44"/>
            <p:cNvSpPr txBox="1">
              <a:spLocks noChangeArrowheads="1"/>
            </p:cNvSpPr>
            <p:nvPr/>
          </p:nvSpPr>
          <p:spPr bwMode="auto">
            <a:xfrm>
              <a:off x="1666" y="3770"/>
              <a:ext cx="758" cy="790"/>
            </a:xfrm>
            <a:prstGeom prst="rect">
              <a:avLst/>
            </a:prstGeom>
            <a:noFill/>
            <a:ln w="9525">
              <a:noFill/>
              <a:miter lim="800000"/>
              <a:headEnd/>
              <a:tailEnd/>
            </a:ln>
          </p:spPr>
          <p:txBody>
            <a:bodyPr wrap="none">
              <a:spAutoFit/>
            </a:bodyPr>
            <a:lstStyle/>
            <a:p>
              <a:pPr algn="ctr" eaLnBrk="0" hangingPunct="0"/>
              <a:r>
                <a:rPr lang="en-US" altLang="zh-CN" sz="2400">
                  <a:solidFill>
                    <a:srgbClr val="5F5F5F"/>
                  </a:solidFill>
                  <a:latin typeface="Arial" pitchFamily="34" charset="0"/>
                  <a:ea typeface="宋体" pitchFamily="2" charset="-122"/>
                </a:rPr>
                <a:t>3.</a:t>
              </a:r>
            </a:p>
          </p:txBody>
        </p:sp>
        <p:grpSp>
          <p:nvGrpSpPr>
            <p:cNvPr id="9243" name="Group 47"/>
            <p:cNvGrpSpPr>
              <a:grpSpLocks/>
            </p:cNvGrpSpPr>
            <p:nvPr/>
          </p:nvGrpSpPr>
          <p:grpSpPr bwMode="auto">
            <a:xfrm>
              <a:off x="3085" y="4882"/>
              <a:ext cx="1215" cy="1085"/>
              <a:chOff x="0" y="0"/>
              <a:chExt cx="563" cy="529"/>
            </a:xfrm>
          </p:grpSpPr>
          <p:sp>
            <p:nvSpPr>
              <p:cNvPr id="9244" name="AutoShape 46"/>
              <p:cNvSpPr>
                <a:spLocks noChangeArrowheads="1"/>
              </p:cNvSpPr>
              <p:nvPr/>
            </p:nvSpPr>
            <p:spPr bwMode="auto">
              <a:xfrm>
                <a:off x="0" y="91"/>
                <a:ext cx="563" cy="438"/>
              </a:xfrm>
              <a:prstGeom prst="diamond">
                <a:avLst/>
              </a:prstGeom>
              <a:solidFill>
                <a:srgbClr val="4D4D4D"/>
              </a:solidFill>
              <a:ln w="9525">
                <a:miter lim="800000"/>
                <a:headEnd/>
                <a:tailEnd/>
              </a:ln>
              <a:scene3d>
                <a:camera prst="legacyObliqueBottom"/>
                <a:lightRig rig="legacyFlat2" dir="t"/>
              </a:scene3d>
              <a:sp3d extrusionH="163500" prstMaterial="legacyMatte">
                <a:bevelT w="13500" h="13500" prst="angle"/>
                <a:bevelB w="13500" h="13500" prst="angle"/>
                <a:extrusionClr>
                  <a:srgbClr val="4D4D4D"/>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45" name="AutoShape 47"/>
              <p:cNvSpPr>
                <a:spLocks noChangeArrowheads="1"/>
              </p:cNvSpPr>
              <p:nvPr/>
            </p:nvSpPr>
            <p:spPr bwMode="auto">
              <a:xfrm>
                <a:off x="0" y="47"/>
                <a:ext cx="563" cy="439"/>
              </a:xfrm>
              <a:prstGeom prst="diamond">
                <a:avLst/>
              </a:prstGeom>
              <a:solidFill>
                <a:srgbClr val="969696"/>
              </a:solidFill>
              <a:ln w="9525">
                <a:miter lim="800000"/>
                <a:headEnd/>
                <a:tailEnd/>
              </a:ln>
              <a:scene3d>
                <a:camera prst="legacyObliqueBottom"/>
                <a:lightRig rig="legacyFlat2" dir="t"/>
              </a:scene3d>
              <a:sp3d extrusionH="163500" prstMaterial="legacyMatte">
                <a:bevelT w="13500" h="13500" prst="angle"/>
                <a:bevelB w="13500" h="13500" prst="angle"/>
                <a:extrusionClr>
                  <a:srgbClr val="969696"/>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9246" name="AutoShape 48"/>
              <p:cNvSpPr>
                <a:spLocks noChangeArrowheads="1"/>
              </p:cNvSpPr>
              <p:nvPr/>
            </p:nvSpPr>
            <p:spPr bwMode="auto">
              <a:xfrm>
                <a:off x="0" y="0"/>
                <a:ext cx="563" cy="438"/>
              </a:xfrm>
              <a:prstGeom prst="diamond">
                <a:avLst/>
              </a:prstGeom>
              <a:gradFill rotWithShape="1">
                <a:gsLst>
                  <a:gs pos="0">
                    <a:srgbClr val="B2B2B2"/>
                  </a:gs>
                  <a:gs pos="100000">
                    <a:srgbClr val="ABABAB"/>
                  </a:gs>
                </a:gsLst>
                <a:lin ang="5400000" scaled="1"/>
              </a:gradFill>
              <a:ln w="9525">
                <a:miter lim="800000"/>
                <a:headEnd/>
                <a:tailEnd/>
              </a:ln>
              <a:scene3d>
                <a:camera prst="legacyObliqueBottom"/>
                <a:lightRig rig="legacyFlat2" dir="t"/>
              </a:scene3d>
              <a:sp3d extrusionH="163500" prstMaterial="legacyMatte">
                <a:bevelT w="13500" h="13500" prst="angle"/>
                <a:bevelB w="13500" h="13500" prst="angle"/>
                <a:extrusionClr>
                  <a:srgbClr val="B2B2B2"/>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
                                        </p:tgtEl>
                                        <p:attrNameLst>
                                          <p:attrName>ppt_y</p:attrName>
                                        </p:attrNameLst>
                                      </p:cBhvr>
                                      <p:tavLst>
                                        <p:tav tm="0" fmla="#ppt_y+(sin(-2*pi*(1-$))*-#ppt_x+cos(-2*pi*(1-$))*(1-#ppt_y))*(1-$)">
                                          <p:val>
                                            <p:fltVal val="0"/>
                                          </p:val>
                                        </p:tav>
                                        <p:tav tm="100000">
                                          <p:val>
                                            <p:fltVal val="1"/>
                                          </p:val>
                                        </p:tav>
                                      </p:tavLst>
                                    </p:anim>
                                  </p:childTnLst>
                                </p:cTn>
                              </p:par>
                              <p:par>
                                <p:cTn id="11" presetID="3" presetClass="entr" presetSubtype="5"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vertical)">
                                      <p:cBhvr>
                                        <p:cTn id="13" dur="1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amond(in)">
                                      <p:cBhvr>
                                        <p:cTn id="1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Rectangle 2"/>
          <p:cNvGraphicFramePr>
            <a:graphicFrameLocks noChangeAspect="1"/>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10246" r:id="rId3" imgW="0" imgH="0" progId="Paint.Picture">
                  <p:embed/>
                </p:oleObj>
              </mc:Choice>
              <mc:Fallback>
                <p:oleObj r:id="rId3" imgW="0" imgH="0" progId="Paint.Picture">
                  <p:embed/>
                  <p:pic>
                    <p:nvPicPr>
                      <p:cNvPr id="0" name="Rectangle 2"/>
                      <p:cNvPicPr preferRelativeResize="0">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43" name="Object 4"/>
          <p:cNvGraphicFramePr>
            <a:graphicFrameLocks noChangeAspect="1"/>
          </p:cNvGraphicFramePr>
          <p:nvPr/>
        </p:nvGraphicFramePr>
        <p:xfrm>
          <a:off x="4514850" y="3340100"/>
          <a:ext cx="114300" cy="177800"/>
        </p:xfrm>
        <a:graphic>
          <a:graphicData uri="http://schemas.openxmlformats.org/presentationml/2006/ole">
            <mc:AlternateContent xmlns:mc="http://schemas.openxmlformats.org/markup-compatibility/2006">
              <mc:Choice xmlns:v="urn:schemas-microsoft-com:vml" Requires="v">
                <p:oleObj spid="_x0000_s10247" r:id="rId4" imgW="114419" imgH="177809" progId="Equation.DSMT4">
                  <p:embed/>
                </p:oleObj>
              </mc:Choice>
              <mc:Fallback>
                <p:oleObj r:id="rId4" imgW="114419" imgH="177809"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4850" y="3340100"/>
                        <a:ext cx="1143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4"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任务四 动态数列的趋势分析</a:t>
            </a:r>
          </a:p>
        </p:txBody>
      </p:sp>
      <p:sp>
        <p:nvSpPr>
          <p:cNvPr id="16" name="Rectangle 347"/>
          <p:cNvSpPr>
            <a:spLocks noChangeArrowheads="1"/>
          </p:cNvSpPr>
          <p:nvPr/>
        </p:nvSpPr>
        <p:spPr bwMode="auto">
          <a:xfrm>
            <a:off x="0" y="981075"/>
            <a:ext cx="3529013"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二、长期趋势的测定</a:t>
            </a:r>
          </a:p>
        </p:txBody>
      </p:sp>
      <p:sp>
        <p:nvSpPr>
          <p:cNvPr id="61" name="AutoShape 20"/>
          <p:cNvSpPr>
            <a:spLocks noChangeArrowheads="1"/>
          </p:cNvSpPr>
          <p:nvPr/>
        </p:nvSpPr>
        <p:spPr bwMode="auto">
          <a:xfrm>
            <a:off x="3924300" y="1196975"/>
            <a:ext cx="4608513" cy="1008063"/>
          </a:xfrm>
          <a:prstGeom prst="horizontalScroll">
            <a:avLst>
              <a:gd name="adj" fmla="val 12500"/>
            </a:avLst>
          </a:prstGeom>
          <a:solidFill>
            <a:srgbClr val="99FF33"/>
          </a:solidFill>
          <a:ln w="9525">
            <a:solidFill>
              <a:schemeClr val="tx1"/>
            </a:solidFill>
            <a:round/>
            <a:headEnd/>
            <a:tailEnd/>
          </a:ln>
        </p:spPr>
        <p:txBody>
          <a:bodyPr wrap="none" anchor="ctr"/>
          <a:lstStyle/>
          <a:p>
            <a:pPr algn="ctr"/>
            <a:r>
              <a:rPr lang="zh-CN" altLang="en-US"/>
              <a:t>    长期趋势的测定方法非常多，</a:t>
            </a:r>
          </a:p>
          <a:p>
            <a:pPr algn="ctr"/>
            <a:r>
              <a:rPr lang="zh-CN" altLang="en-US"/>
              <a:t>常用的有移动平均法和数学模型法。</a:t>
            </a:r>
          </a:p>
        </p:txBody>
      </p:sp>
      <p:grpSp>
        <p:nvGrpSpPr>
          <p:cNvPr id="2" name="Group 6"/>
          <p:cNvGrpSpPr>
            <a:grpSpLocks/>
          </p:cNvGrpSpPr>
          <p:nvPr/>
        </p:nvGrpSpPr>
        <p:grpSpPr bwMode="auto">
          <a:xfrm>
            <a:off x="1763713" y="2133600"/>
            <a:ext cx="5976937" cy="3024188"/>
            <a:chOff x="0" y="0"/>
            <a:chExt cx="3765" cy="2132"/>
          </a:xfrm>
        </p:grpSpPr>
        <p:grpSp>
          <p:nvGrpSpPr>
            <p:cNvPr id="10248" name="Group 7"/>
            <p:cNvGrpSpPr>
              <a:grpSpLocks/>
            </p:cNvGrpSpPr>
            <p:nvPr/>
          </p:nvGrpSpPr>
          <p:grpSpPr bwMode="auto">
            <a:xfrm>
              <a:off x="0" y="1088"/>
              <a:ext cx="3765" cy="1044"/>
              <a:chOff x="0" y="0"/>
              <a:chExt cx="4609" cy="246"/>
            </a:xfrm>
          </p:grpSpPr>
          <p:sp>
            <p:nvSpPr>
              <p:cNvPr id="10257" name="Rectangle 3"/>
              <p:cNvSpPr>
                <a:spLocks noChangeArrowheads="1"/>
              </p:cNvSpPr>
              <p:nvPr/>
            </p:nvSpPr>
            <p:spPr bwMode="auto">
              <a:xfrm>
                <a:off x="2426" y="0"/>
                <a:ext cx="2183" cy="246"/>
              </a:xfrm>
              <a:prstGeom prst="rect">
                <a:avLst/>
              </a:prstGeom>
              <a:gradFill rotWithShape="1">
                <a:gsLst>
                  <a:gs pos="0">
                    <a:srgbClr val="D7D7D7"/>
                  </a:gs>
                  <a:gs pos="100000">
                    <a:srgbClr val="F4F4F4"/>
                  </a:gs>
                </a:gsLst>
                <a:lin ang="2700000" scaled="1"/>
              </a:gradFill>
              <a:ln w="9525">
                <a:miter lim="800000"/>
                <a:headEnd/>
                <a:tailEnd/>
              </a:ln>
              <a:scene3d>
                <a:camera prst="legacyPerspectiveTopLeft"/>
                <a:lightRig rig="legacyFlat3" dir="r"/>
              </a:scene3d>
              <a:sp3d extrusionH="1801800" prstMaterial="legacyMatte">
                <a:bevelT w="13500" h="13500" prst="angle"/>
                <a:bevelB w="13500" h="13500" prst="angle"/>
                <a:extrusionClr>
                  <a:srgbClr val="D7D7D7"/>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10258" name="Rectangle 4"/>
              <p:cNvSpPr>
                <a:spLocks noChangeArrowheads="1"/>
              </p:cNvSpPr>
              <p:nvPr/>
            </p:nvSpPr>
            <p:spPr bwMode="auto">
              <a:xfrm>
                <a:off x="0" y="0"/>
                <a:ext cx="2183" cy="246"/>
              </a:xfrm>
              <a:prstGeom prst="rect">
                <a:avLst/>
              </a:prstGeom>
              <a:gradFill rotWithShape="1">
                <a:gsLst>
                  <a:gs pos="0">
                    <a:srgbClr val="D7D7D7"/>
                  </a:gs>
                  <a:gs pos="100000">
                    <a:srgbClr val="F4F4F4"/>
                  </a:gs>
                </a:gsLst>
                <a:lin ang="2700000" scaled="1"/>
              </a:gradFill>
              <a:ln w="9525">
                <a:miter lim="800000"/>
                <a:headEnd/>
                <a:tailEnd/>
              </a:ln>
              <a:scene3d>
                <a:camera prst="legacyPerspectiveTopRight"/>
                <a:lightRig rig="legacyFlat3" dir="r"/>
              </a:scene3d>
              <a:sp3d extrusionH="1801800" prstMaterial="legacyMatte">
                <a:bevelT w="13500" h="13500" prst="angle"/>
                <a:bevelB w="13500" h="13500" prst="angle"/>
                <a:extrusionClr>
                  <a:srgbClr val="D7D7D7"/>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10249" name="Group 10"/>
            <p:cNvGrpSpPr>
              <a:grpSpLocks/>
            </p:cNvGrpSpPr>
            <p:nvPr/>
          </p:nvGrpSpPr>
          <p:grpSpPr bwMode="auto">
            <a:xfrm>
              <a:off x="671" y="20"/>
              <a:ext cx="611" cy="1068"/>
              <a:chOff x="0" y="0"/>
              <a:chExt cx="592" cy="1034"/>
            </a:xfrm>
          </p:grpSpPr>
          <p:sp>
            <p:nvSpPr>
              <p:cNvPr id="10255" name="Freeform 24"/>
              <p:cNvSpPr>
                <a:spLocks/>
              </p:cNvSpPr>
              <p:nvPr/>
            </p:nvSpPr>
            <p:spPr bwMode="auto">
              <a:xfrm>
                <a:off x="0" y="202"/>
                <a:ext cx="592" cy="832"/>
              </a:xfrm>
              <a:custGeom>
                <a:avLst/>
                <a:gdLst>
                  <a:gd name="T0" fmla="*/ 168 w 320"/>
                  <a:gd name="T1" fmla="*/ 1 h 479"/>
                  <a:gd name="T2" fmla="*/ 148 w 320"/>
                  <a:gd name="T3" fmla="*/ 33 h 479"/>
                  <a:gd name="T4" fmla="*/ 127 w 320"/>
                  <a:gd name="T5" fmla="*/ 1 h 479"/>
                  <a:gd name="T6" fmla="*/ 70 w 320"/>
                  <a:gd name="T7" fmla="*/ 17 h 479"/>
                  <a:gd name="T8" fmla="*/ 1 w 320"/>
                  <a:gd name="T9" fmla="*/ 174 h 479"/>
                  <a:gd name="T10" fmla="*/ 36 w 320"/>
                  <a:gd name="T11" fmla="*/ 213 h 479"/>
                  <a:gd name="T12" fmla="*/ 86 w 320"/>
                  <a:gd name="T13" fmla="*/ 57 h 479"/>
                  <a:gd name="T14" fmla="*/ 14 w 320"/>
                  <a:gd name="T15" fmla="*/ 411 h 479"/>
                  <a:gd name="T16" fmla="*/ 34 w 320"/>
                  <a:gd name="T17" fmla="*/ 466 h 479"/>
                  <a:gd name="T18" fmla="*/ 133 w 320"/>
                  <a:gd name="T19" fmla="*/ 440 h 479"/>
                  <a:gd name="T20" fmla="*/ 147 w 320"/>
                  <a:gd name="T21" fmla="*/ 232 h 479"/>
                  <a:gd name="T22" fmla="*/ 169 w 320"/>
                  <a:gd name="T23" fmla="*/ 439 h 479"/>
                  <a:gd name="T24" fmla="*/ 262 w 320"/>
                  <a:gd name="T25" fmla="*/ 468 h 479"/>
                  <a:gd name="T26" fmla="*/ 282 w 320"/>
                  <a:gd name="T27" fmla="*/ 407 h 479"/>
                  <a:gd name="T28" fmla="*/ 210 w 320"/>
                  <a:gd name="T29" fmla="*/ 57 h 479"/>
                  <a:gd name="T30" fmla="*/ 230 w 320"/>
                  <a:gd name="T31" fmla="*/ 135 h 479"/>
                  <a:gd name="T32" fmla="*/ 281 w 320"/>
                  <a:gd name="T33" fmla="*/ 236 h 479"/>
                  <a:gd name="T34" fmla="*/ 295 w 320"/>
                  <a:gd name="T35" fmla="*/ 162 h 479"/>
                  <a:gd name="T36" fmla="*/ 216 w 320"/>
                  <a:gd name="T37" fmla="*/ 8 h 479"/>
                  <a:gd name="T38" fmla="*/ 168 w 320"/>
                  <a:gd name="T39" fmla="*/ 1 h 4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0"/>
                  <a:gd name="T61" fmla="*/ 0 h 479"/>
                  <a:gd name="T62" fmla="*/ 320 w 320"/>
                  <a:gd name="T63" fmla="*/ 479 h 4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0" h="479">
                    <a:moveTo>
                      <a:pt x="168" y="1"/>
                    </a:moveTo>
                    <a:cubicBezTo>
                      <a:pt x="165" y="15"/>
                      <a:pt x="154" y="34"/>
                      <a:pt x="148" y="33"/>
                    </a:cubicBezTo>
                    <a:cubicBezTo>
                      <a:pt x="141" y="33"/>
                      <a:pt x="133" y="15"/>
                      <a:pt x="127" y="1"/>
                    </a:cubicBezTo>
                    <a:cubicBezTo>
                      <a:pt x="105" y="0"/>
                      <a:pt x="88" y="5"/>
                      <a:pt x="70" y="17"/>
                    </a:cubicBezTo>
                    <a:cubicBezTo>
                      <a:pt x="57" y="32"/>
                      <a:pt x="0" y="165"/>
                      <a:pt x="1" y="174"/>
                    </a:cubicBezTo>
                    <a:cubicBezTo>
                      <a:pt x="1" y="183"/>
                      <a:pt x="3" y="212"/>
                      <a:pt x="36" y="213"/>
                    </a:cubicBezTo>
                    <a:cubicBezTo>
                      <a:pt x="63" y="197"/>
                      <a:pt x="86" y="57"/>
                      <a:pt x="86" y="57"/>
                    </a:cubicBezTo>
                    <a:cubicBezTo>
                      <a:pt x="79" y="92"/>
                      <a:pt x="14" y="411"/>
                      <a:pt x="14" y="411"/>
                    </a:cubicBezTo>
                    <a:cubicBezTo>
                      <a:pt x="9" y="452"/>
                      <a:pt x="24" y="464"/>
                      <a:pt x="34" y="466"/>
                    </a:cubicBezTo>
                    <a:cubicBezTo>
                      <a:pt x="55" y="471"/>
                      <a:pt x="114" y="479"/>
                      <a:pt x="133" y="440"/>
                    </a:cubicBezTo>
                    <a:cubicBezTo>
                      <a:pt x="152" y="401"/>
                      <a:pt x="141" y="232"/>
                      <a:pt x="147" y="232"/>
                    </a:cubicBezTo>
                    <a:cubicBezTo>
                      <a:pt x="153" y="232"/>
                      <a:pt x="150" y="400"/>
                      <a:pt x="169" y="439"/>
                    </a:cubicBezTo>
                    <a:cubicBezTo>
                      <a:pt x="188" y="478"/>
                      <a:pt x="243" y="473"/>
                      <a:pt x="262" y="468"/>
                    </a:cubicBezTo>
                    <a:cubicBezTo>
                      <a:pt x="272" y="462"/>
                      <a:pt x="292" y="459"/>
                      <a:pt x="282" y="407"/>
                    </a:cubicBezTo>
                    <a:lnTo>
                      <a:pt x="210" y="57"/>
                    </a:lnTo>
                    <a:cubicBezTo>
                      <a:pt x="201" y="12"/>
                      <a:pt x="218" y="105"/>
                      <a:pt x="230" y="135"/>
                    </a:cubicBezTo>
                    <a:cubicBezTo>
                      <a:pt x="242" y="165"/>
                      <a:pt x="242" y="254"/>
                      <a:pt x="281" y="236"/>
                    </a:cubicBezTo>
                    <a:cubicBezTo>
                      <a:pt x="320" y="218"/>
                      <a:pt x="299" y="180"/>
                      <a:pt x="295" y="162"/>
                    </a:cubicBezTo>
                    <a:cubicBezTo>
                      <a:pt x="288" y="150"/>
                      <a:pt x="237" y="17"/>
                      <a:pt x="216" y="8"/>
                    </a:cubicBezTo>
                    <a:cubicBezTo>
                      <a:pt x="183" y="0"/>
                      <a:pt x="168" y="1"/>
                      <a:pt x="168" y="1"/>
                    </a:cubicBezTo>
                    <a:close/>
                  </a:path>
                </a:pathLst>
              </a:custGeom>
              <a:gradFill rotWithShape="1">
                <a:gsLst>
                  <a:gs pos="0">
                    <a:srgbClr val="007474"/>
                  </a:gs>
                  <a:gs pos="100000">
                    <a:schemeClr val="hlink"/>
                  </a:gs>
                </a:gsLst>
                <a:lin ang="2700000" scaled="1"/>
              </a:gradFill>
              <a:ln w="9525">
                <a:round/>
                <a:headEnd/>
                <a:tailEnd/>
              </a:ln>
              <a:scene3d>
                <a:camera prst="legacyPerspectiveTopRight"/>
                <a:lightRig rig="legacyNormal2" dir="t"/>
              </a:scene3d>
              <a:sp3d extrusionH="430200" prstMaterial="legacyMatte">
                <a:bevelT w="13500" h="13500" prst="angle"/>
                <a:bevelB w="13500" h="13500" prst="angle"/>
                <a:extrusionClr>
                  <a:schemeClr val="hlink"/>
                </a:extrusionClr>
              </a:sp3d>
            </p:spPr>
            <p:txBody>
              <a:bodyPr>
                <a:flatTx/>
              </a:bodyPr>
              <a:lstStyle/>
              <a:p>
                <a:endParaRPr lang="zh-CN" altLang="en-US"/>
              </a:p>
            </p:txBody>
          </p:sp>
          <p:sp>
            <p:nvSpPr>
              <p:cNvPr id="10256" name="Oval 25"/>
              <p:cNvSpPr>
                <a:spLocks noChangeArrowheads="1"/>
              </p:cNvSpPr>
              <p:nvPr/>
            </p:nvSpPr>
            <p:spPr bwMode="auto">
              <a:xfrm flipH="1">
                <a:off x="175" y="0"/>
                <a:ext cx="199" cy="215"/>
              </a:xfrm>
              <a:prstGeom prst="ellipse">
                <a:avLst/>
              </a:prstGeom>
              <a:gradFill rotWithShape="1">
                <a:gsLst>
                  <a:gs pos="0">
                    <a:srgbClr val="007474"/>
                  </a:gs>
                  <a:gs pos="100000">
                    <a:schemeClr val="hlink"/>
                  </a:gs>
                </a:gsLst>
                <a:lin ang="2700000" scaled="1"/>
              </a:gradFill>
              <a:ln w="9525">
                <a:round/>
                <a:headEnd/>
                <a:tailEnd/>
              </a:ln>
              <a:scene3d>
                <a:camera prst="legacyPerspectiveTopRight"/>
                <a:lightRig rig="legacyNormal2" dir="t"/>
              </a:scene3d>
              <a:sp3d extrusionH="430200" prstMaterial="legacyMatte">
                <a:bevelT w="13500" h="13500" prst="angle"/>
                <a:bevelB w="13500" h="13500" prst="angle"/>
                <a:extrusionClr>
                  <a:schemeClr val="hlink"/>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grpSp>
          <p:nvGrpSpPr>
            <p:cNvPr id="10250" name="Group 13"/>
            <p:cNvGrpSpPr>
              <a:grpSpLocks/>
            </p:cNvGrpSpPr>
            <p:nvPr/>
          </p:nvGrpSpPr>
          <p:grpSpPr bwMode="auto">
            <a:xfrm>
              <a:off x="2495" y="0"/>
              <a:ext cx="536" cy="1070"/>
              <a:chOff x="0" y="0"/>
              <a:chExt cx="590" cy="1177"/>
            </a:xfrm>
          </p:grpSpPr>
          <p:sp>
            <p:nvSpPr>
              <p:cNvPr id="10253" name="Freeform 32"/>
              <p:cNvSpPr>
                <a:spLocks/>
              </p:cNvSpPr>
              <p:nvPr/>
            </p:nvSpPr>
            <p:spPr bwMode="auto">
              <a:xfrm>
                <a:off x="0" y="206"/>
                <a:ext cx="590" cy="971"/>
              </a:xfrm>
              <a:custGeom>
                <a:avLst/>
                <a:gdLst>
                  <a:gd name="T0" fmla="*/ 284 w 590"/>
                  <a:gd name="T1" fmla="*/ 59 h 971"/>
                  <a:gd name="T2" fmla="*/ 364 w 590"/>
                  <a:gd name="T3" fmla="*/ 7 h 971"/>
                  <a:gd name="T4" fmla="*/ 446 w 590"/>
                  <a:gd name="T5" fmla="*/ 52 h 971"/>
                  <a:gd name="T6" fmla="*/ 512 w 590"/>
                  <a:gd name="T7" fmla="*/ 216 h 971"/>
                  <a:gd name="T8" fmla="*/ 532 w 590"/>
                  <a:gd name="T9" fmla="*/ 417 h 971"/>
                  <a:gd name="T10" fmla="*/ 450 w 590"/>
                  <a:gd name="T11" fmla="*/ 305 h 971"/>
                  <a:gd name="T12" fmla="*/ 398 w 590"/>
                  <a:gd name="T13" fmla="*/ 118 h 971"/>
                  <a:gd name="T14" fmla="*/ 490 w 590"/>
                  <a:gd name="T15" fmla="*/ 497 h 971"/>
                  <a:gd name="T16" fmla="*/ 388 w 590"/>
                  <a:gd name="T17" fmla="*/ 531 h 971"/>
                  <a:gd name="T18" fmla="*/ 412 w 590"/>
                  <a:gd name="T19" fmla="*/ 817 h 971"/>
                  <a:gd name="T20" fmla="*/ 366 w 590"/>
                  <a:gd name="T21" fmla="*/ 967 h 971"/>
                  <a:gd name="T22" fmla="*/ 308 w 590"/>
                  <a:gd name="T23" fmla="*/ 832 h 971"/>
                  <a:gd name="T24" fmla="*/ 290 w 590"/>
                  <a:gd name="T25" fmla="*/ 549 h 971"/>
                  <a:gd name="T26" fmla="*/ 264 w 590"/>
                  <a:gd name="T27" fmla="*/ 801 h 971"/>
                  <a:gd name="T28" fmla="*/ 189 w 590"/>
                  <a:gd name="T29" fmla="*/ 962 h 971"/>
                  <a:gd name="T30" fmla="*/ 151 w 590"/>
                  <a:gd name="T31" fmla="*/ 804 h 971"/>
                  <a:gd name="T32" fmla="*/ 184 w 590"/>
                  <a:gd name="T33" fmla="*/ 525 h 971"/>
                  <a:gd name="T34" fmla="*/ 84 w 590"/>
                  <a:gd name="T35" fmla="*/ 505 h 971"/>
                  <a:gd name="T36" fmla="*/ 170 w 590"/>
                  <a:gd name="T37" fmla="*/ 118 h 971"/>
                  <a:gd name="T38" fmla="*/ 86 w 590"/>
                  <a:gd name="T39" fmla="*/ 401 h 971"/>
                  <a:gd name="T40" fmla="*/ 24 w 590"/>
                  <a:gd name="T41" fmla="*/ 303 h 971"/>
                  <a:gd name="T42" fmla="*/ 140 w 590"/>
                  <a:gd name="T43" fmla="*/ 39 h 971"/>
                  <a:gd name="T44" fmla="*/ 212 w 590"/>
                  <a:gd name="T45" fmla="*/ 13 h 971"/>
                  <a:gd name="T46" fmla="*/ 284 w 590"/>
                  <a:gd name="T47" fmla="*/ 59 h 9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90"/>
                  <a:gd name="T73" fmla="*/ 0 h 971"/>
                  <a:gd name="T74" fmla="*/ 590 w 590"/>
                  <a:gd name="T75" fmla="*/ 971 h 9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90" h="971">
                    <a:moveTo>
                      <a:pt x="284" y="59"/>
                    </a:moveTo>
                    <a:cubicBezTo>
                      <a:pt x="326" y="59"/>
                      <a:pt x="352" y="37"/>
                      <a:pt x="364" y="7"/>
                    </a:cubicBezTo>
                    <a:cubicBezTo>
                      <a:pt x="390" y="2"/>
                      <a:pt x="418" y="17"/>
                      <a:pt x="446" y="52"/>
                    </a:cubicBezTo>
                    <a:cubicBezTo>
                      <a:pt x="470" y="87"/>
                      <a:pt x="498" y="155"/>
                      <a:pt x="512" y="216"/>
                    </a:cubicBezTo>
                    <a:cubicBezTo>
                      <a:pt x="528" y="274"/>
                      <a:pt x="590" y="404"/>
                      <a:pt x="532" y="417"/>
                    </a:cubicBezTo>
                    <a:cubicBezTo>
                      <a:pt x="476" y="430"/>
                      <a:pt x="462" y="364"/>
                      <a:pt x="450" y="305"/>
                    </a:cubicBezTo>
                    <a:cubicBezTo>
                      <a:pt x="430" y="227"/>
                      <a:pt x="398" y="118"/>
                      <a:pt x="398" y="118"/>
                    </a:cubicBezTo>
                    <a:cubicBezTo>
                      <a:pt x="405" y="150"/>
                      <a:pt x="492" y="428"/>
                      <a:pt x="490" y="497"/>
                    </a:cubicBezTo>
                    <a:cubicBezTo>
                      <a:pt x="428" y="523"/>
                      <a:pt x="442" y="516"/>
                      <a:pt x="388" y="531"/>
                    </a:cubicBezTo>
                    <a:cubicBezTo>
                      <a:pt x="394" y="620"/>
                      <a:pt x="405" y="737"/>
                      <a:pt x="412" y="817"/>
                    </a:cubicBezTo>
                    <a:cubicBezTo>
                      <a:pt x="414" y="865"/>
                      <a:pt x="438" y="963"/>
                      <a:pt x="366" y="967"/>
                    </a:cubicBezTo>
                    <a:cubicBezTo>
                      <a:pt x="294" y="971"/>
                      <a:pt x="318" y="915"/>
                      <a:pt x="308" y="832"/>
                    </a:cubicBezTo>
                    <a:lnTo>
                      <a:pt x="290" y="549"/>
                    </a:lnTo>
                    <a:lnTo>
                      <a:pt x="264" y="801"/>
                    </a:lnTo>
                    <a:cubicBezTo>
                      <a:pt x="250" y="879"/>
                      <a:pt x="256" y="960"/>
                      <a:pt x="189" y="962"/>
                    </a:cubicBezTo>
                    <a:cubicBezTo>
                      <a:pt x="122" y="964"/>
                      <a:pt x="149" y="840"/>
                      <a:pt x="151" y="804"/>
                    </a:cubicBezTo>
                    <a:cubicBezTo>
                      <a:pt x="153" y="768"/>
                      <a:pt x="184" y="579"/>
                      <a:pt x="184" y="525"/>
                    </a:cubicBezTo>
                    <a:cubicBezTo>
                      <a:pt x="134" y="515"/>
                      <a:pt x="84" y="505"/>
                      <a:pt x="84" y="505"/>
                    </a:cubicBezTo>
                    <a:lnTo>
                      <a:pt x="170" y="118"/>
                    </a:lnTo>
                    <a:cubicBezTo>
                      <a:pt x="170" y="101"/>
                      <a:pt x="110" y="370"/>
                      <a:pt x="86" y="401"/>
                    </a:cubicBezTo>
                    <a:cubicBezTo>
                      <a:pt x="62" y="433"/>
                      <a:pt x="0" y="397"/>
                      <a:pt x="24" y="303"/>
                    </a:cubicBezTo>
                    <a:cubicBezTo>
                      <a:pt x="34" y="263"/>
                      <a:pt x="124" y="55"/>
                      <a:pt x="140" y="39"/>
                    </a:cubicBezTo>
                    <a:cubicBezTo>
                      <a:pt x="156" y="23"/>
                      <a:pt x="160" y="0"/>
                      <a:pt x="212" y="13"/>
                    </a:cubicBezTo>
                    <a:cubicBezTo>
                      <a:pt x="238" y="41"/>
                      <a:pt x="242" y="59"/>
                      <a:pt x="284" y="59"/>
                    </a:cubicBezTo>
                    <a:close/>
                  </a:path>
                </a:pathLst>
              </a:custGeom>
              <a:gradFill rotWithShape="1">
                <a:gsLst>
                  <a:gs pos="0">
                    <a:schemeClr val="accent2"/>
                  </a:gs>
                  <a:gs pos="100000">
                    <a:srgbClr val="9191C8"/>
                  </a:gs>
                </a:gsLst>
                <a:lin ang="2700000" scaled="1"/>
              </a:gradFill>
              <a:ln w="9525">
                <a:round/>
                <a:headEnd/>
                <a:tailEnd/>
              </a:ln>
              <a:scene3d>
                <a:camera prst="legacyPerspectiveTopLeft"/>
                <a:lightRig rig="legacyNormal4" dir="b"/>
              </a:scene3d>
              <a:sp3d extrusionH="354000" prstMaterial="legacyMatte">
                <a:bevelT w="13500" h="13500" prst="angle"/>
                <a:bevelB w="13500" h="13500" prst="angle"/>
                <a:extrusionClr>
                  <a:schemeClr val="accent2"/>
                </a:extrusionClr>
              </a:sp3d>
            </p:spPr>
            <p:txBody>
              <a:bodyPr>
                <a:flatTx/>
              </a:bodyPr>
              <a:lstStyle/>
              <a:p>
                <a:endParaRPr lang="zh-CN" altLang="en-US"/>
              </a:p>
            </p:txBody>
          </p:sp>
          <p:sp>
            <p:nvSpPr>
              <p:cNvPr id="10254" name="Oval 33"/>
              <p:cNvSpPr>
                <a:spLocks noChangeArrowheads="1"/>
              </p:cNvSpPr>
              <p:nvPr/>
            </p:nvSpPr>
            <p:spPr bwMode="auto">
              <a:xfrm>
                <a:off x="175" y="0"/>
                <a:ext cx="212" cy="225"/>
              </a:xfrm>
              <a:prstGeom prst="ellipse">
                <a:avLst/>
              </a:prstGeom>
              <a:gradFill rotWithShape="1">
                <a:gsLst>
                  <a:gs pos="0">
                    <a:schemeClr val="accent2"/>
                  </a:gs>
                  <a:gs pos="100000">
                    <a:srgbClr val="9191C8"/>
                  </a:gs>
                </a:gsLst>
                <a:lin ang="2700000" scaled="1"/>
              </a:gradFill>
              <a:ln w="9525">
                <a:round/>
                <a:headEnd/>
                <a:tailEnd/>
              </a:ln>
              <a:scene3d>
                <a:camera prst="legacyPerspectiveTopLeft"/>
                <a:lightRig rig="legacyNormal4" dir="b"/>
              </a:scene3d>
              <a:sp3d extrusionH="354000" prstMaterial="legacyMatte">
                <a:bevelT w="13500" h="13500" prst="angle"/>
                <a:bevelB w="13500" h="13500" prst="angle"/>
                <a:extrusionClr>
                  <a:schemeClr val="accent2"/>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grpSp>
        <p:sp>
          <p:nvSpPr>
            <p:cNvPr id="10251" name="Rectangle 16"/>
            <p:cNvSpPr>
              <a:spLocks noChangeArrowheads="1"/>
            </p:cNvSpPr>
            <p:nvPr/>
          </p:nvSpPr>
          <p:spPr bwMode="auto">
            <a:xfrm>
              <a:off x="181" y="1476"/>
              <a:ext cx="1451" cy="259"/>
            </a:xfrm>
            <a:prstGeom prst="rect">
              <a:avLst/>
            </a:prstGeom>
            <a:noFill/>
            <a:ln w="9525">
              <a:noFill/>
              <a:miter lim="800000"/>
              <a:headEnd/>
              <a:tailEnd/>
            </a:ln>
          </p:spPr>
          <p:txBody>
            <a:bodyPr anchor="ctr">
              <a:spAutoFit/>
            </a:bodyPr>
            <a:lstStyle/>
            <a:p>
              <a:pPr algn="ctr">
                <a:lnSpc>
                  <a:spcPct val="90000"/>
                </a:lnSpc>
              </a:pPr>
              <a:r>
                <a:rPr lang="zh-CN" altLang="en-US">
                  <a:solidFill>
                    <a:schemeClr val="tx1"/>
                  </a:solidFill>
                </a:rPr>
                <a:t>1.移动平均法</a:t>
              </a:r>
            </a:p>
          </p:txBody>
        </p:sp>
        <p:sp>
          <p:nvSpPr>
            <p:cNvPr id="10252" name="Rectangle 17"/>
            <p:cNvSpPr>
              <a:spLocks noChangeArrowheads="1"/>
            </p:cNvSpPr>
            <p:nvPr/>
          </p:nvSpPr>
          <p:spPr bwMode="auto">
            <a:xfrm>
              <a:off x="2177" y="1465"/>
              <a:ext cx="1451" cy="280"/>
            </a:xfrm>
            <a:prstGeom prst="rect">
              <a:avLst/>
            </a:prstGeom>
            <a:noFill/>
            <a:ln w="9525">
              <a:noFill/>
              <a:miter lim="800000"/>
              <a:headEnd/>
              <a:tailEnd/>
            </a:ln>
          </p:spPr>
          <p:txBody>
            <a:bodyPr anchor="ctr">
              <a:spAutoFit/>
            </a:bodyPr>
            <a:lstStyle/>
            <a:p>
              <a:pPr algn="ctr"/>
              <a:r>
                <a:rPr lang="zh-CN" altLang="en-US">
                  <a:solidFill>
                    <a:schemeClr val="tx1"/>
                  </a:solidFill>
                </a:rPr>
                <a:t>2.数学模型法</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3" fill="hold" grpId="0" nodeType="click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wheel(3)">
                                      <p:cBhvr>
                                        <p:cTn id="15" dur="1000"/>
                                        <p:tgtEl>
                                          <p:spTgt spid="61"/>
                                        </p:tgtEl>
                                      </p:cBhvr>
                                    </p:animEffect>
                                  </p:childTnLst>
                                </p:cTn>
                              </p:par>
                              <p:par>
                                <p:cTn id="16" presetID="17" presetClass="entr" presetSubtype="1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61"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zh-CN" altLang="en-US" sz="1800" b="0">
                <a:solidFill>
                  <a:schemeClr val="tx1"/>
                </a:solidFill>
                <a:latin typeface="Arial" pitchFamily="34" charset="0"/>
                <a:ea typeface="宋体" pitchFamily="2" charset="-122"/>
              </a:rPr>
              <a:t>   </a:t>
            </a:r>
          </a:p>
          <a:p>
            <a:r>
              <a:rPr lang="zh-CN" altLang="en-US" sz="1800" b="0">
                <a:solidFill>
                  <a:schemeClr val="tx1"/>
                </a:solidFill>
                <a:latin typeface="Arial" pitchFamily="34" charset="0"/>
                <a:ea typeface="宋体" pitchFamily="2" charset="-122"/>
              </a:rPr>
              <a:t>   </a:t>
            </a:r>
          </a:p>
        </p:txBody>
      </p:sp>
      <p:sp>
        <p:nvSpPr>
          <p:cNvPr id="5123" name="AutoShape 2"/>
          <p:cNvSpPr>
            <a:spLocks/>
          </p:cNvSpPr>
          <p:nvPr/>
        </p:nvSpPr>
        <p:spPr bwMode="auto">
          <a:xfrm>
            <a:off x="1143000" y="1981200"/>
            <a:ext cx="3833813" cy="38338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124"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5" name="AutoShape 5"/>
          <p:cNvSpPr>
            <a:spLocks noChangeArrowheads="1"/>
          </p:cNvSpPr>
          <p:nvPr/>
        </p:nvSpPr>
        <p:spPr bwMode="auto">
          <a:xfrm>
            <a:off x="4140200" y="2708275"/>
            <a:ext cx="4895850" cy="720725"/>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能够根据不同时间变动的数据分析其变动规律</a:t>
            </a:r>
          </a:p>
        </p:txBody>
      </p:sp>
      <p:sp>
        <p:nvSpPr>
          <p:cNvPr id="5126" name="AutoShape 6"/>
          <p:cNvSpPr>
            <a:spLocks noChangeArrowheads="1"/>
          </p:cNvSpPr>
          <p:nvPr/>
        </p:nvSpPr>
        <p:spPr bwMode="auto">
          <a:xfrm>
            <a:off x="4051300" y="4194175"/>
            <a:ext cx="4932363" cy="647700"/>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800"/>
          </a:p>
          <a:p>
            <a:pPr algn="ctr" eaLnBrk="0" hangingPunct="0"/>
            <a:endParaRPr lang="zh-CN" altLang="en-US" sz="1800">
              <a:solidFill>
                <a:schemeClr val="bg1"/>
              </a:solidFill>
              <a:latin typeface="Arial" pitchFamily="34" charset="0"/>
              <a:ea typeface="宋体" pitchFamily="2" charset="-122"/>
            </a:endParaRPr>
          </a:p>
        </p:txBody>
      </p:sp>
      <p:sp>
        <p:nvSpPr>
          <p:cNvPr id="5127" name="Text Box 9"/>
          <p:cNvSpPr txBox="1">
            <a:spLocks noChangeArrowheads="1"/>
          </p:cNvSpPr>
          <p:nvPr/>
        </p:nvSpPr>
        <p:spPr bwMode="auto">
          <a:xfrm>
            <a:off x="2144713"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能力目标</a:t>
            </a:r>
          </a:p>
        </p:txBody>
      </p:sp>
      <p:grpSp>
        <p:nvGrpSpPr>
          <p:cNvPr id="21512" name="Group 8"/>
          <p:cNvGrpSpPr>
            <a:grpSpLocks/>
          </p:cNvGrpSpPr>
          <p:nvPr/>
        </p:nvGrpSpPr>
        <p:grpSpPr bwMode="auto">
          <a:xfrm>
            <a:off x="3276600" y="0"/>
            <a:ext cx="3240088" cy="1700213"/>
            <a:chOff x="0" y="0"/>
            <a:chExt cx="1889" cy="1009"/>
          </a:xfrm>
        </p:grpSpPr>
        <p:grpSp>
          <p:nvGrpSpPr>
            <p:cNvPr id="21515" name="Group 9"/>
            <p:cNvGrpSpPr>
              <a:grpSpLocks/>
            </p:cNvGrpSpPr>
            <p:nvPr/>
          </p:nvGrpSpPr>
          <p:grpSpPr bwMode="auto">
            <a:xfrm>
              <a:off x="0" y="90"/>
              <a:ext cx="1889" cy="919"/>
              <a:chOff x="0" y="0"/>
              <a:chExt cx="1926" cy="937"/>
            </a:xfrm>
          </p:grpSpPr>
          <p:sp>
            <p:nvSpPr>
              <p:cNvPr id="21520"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21"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1516"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17"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18"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19"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1513" name="Text Box 37"/>
          <p:cNvSpPr txBox="1">
            <a:spLocks noChangeArrowheads="1"/>
          </p:cNvSpPr>
          <p:nvPr/>
        </p:nvSpPr>
        <p:spPr bwMode="auto">
          <a:xfrm>
            <a:off x="3492500" y="333375"/>
            <a:ext cx="2622550" cy="823913"/>
          </a:xfrm>
          <a:prstGeom prst="rect">
            <a:avLst/>
          </a:prstGeom>
          <a:noFill/>
          <a:ln w="9525">
            <a:noFill/>
            <a:miter lim="800000"/>
            <a:headEnd/>
            <a:tailEnd/>
          </a:ln>
        </p:spPr>
        <p:txBody>
          <a:bodyPr wrap="none">
            <a:spAutoFit/>
          </a:bodyPr>
          <a:lstStyle/>
          <a:p>
            <a:pPr algn="ctr" eaLnBrk="0" hangingPunct="0"/>
            <a:r>
              <a:rPr lang="zh-CN" altLang="en-US" sz="4800" b="0">
                <a:solidFill>
                  <a:srgbClr val="000000"/>
                </a:solidFill>
                <a:latin typeface="Arial" pitchFamily="34" charset="0"/>
              </a:rPr>
              <a:t>学习目标</a:t>
            </a:r>
          </a:p>
        </p:txBody>
      </p:sp>
      <p:sp>
        <p:nvSpPr>
          <p:cNvPr id="5137" name="Text Box 17" descr="金融10"/>
          <p:cNvSpPr txBox="1">
            <a:spLocks noChangeArrowheads="1"/>
          </p:cNvSpPr>
          <p:nvPr/>
        </p:nvSpPr>
        <p:spPr bwMode="auto">
          <a:xfrm>
            <a:off x="4175125" y="4338638"/>
            <a:ext cx="5003800" cy="369887"/>
          </a:xfrm>
          <a:prstGeom prst="rect">
            <a:avLst/>
          </a:prstGeom>
          <a:noFill/>
          <a:ln w="9525">
            <a:noFill/>
            <a:miter lim="800000"/>
            <a:headEnd/>
            <a:tailEnd/>
          </a:ln>
        </p:spPr>
        <p:txBody>
          <a:bodyPr>
            <a:spAutoFit/>
          </a:bodyPr>
          <a:lstStyle/>
          <a:p>
            <a:pPr eaLnBrk="0" hangingPunct="0"/>
            <a:r>
              <a:rPr lang="zh-CN" altLang="en-US" sz="1800"/>
              <a:t>能用水平指标和速度指标分析社会经济问题</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cBhvr>
                                    </p:anim>
                                  </p:childTnLst>
                                </p:cTn>
                              </p:par>
                              <p:par>
                                <p:cTn id="8" presetID="24" presetClass="entr" presetSubtype="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 to="" calcmode="lin" valueType="num">
                                      <p:cBhvr>
                                        <p:cTn id="10" dur="1" fill="hold"/>
                                        <p:tgtEl>
                                          <p:spTgt spid="5123"/>
                                        </p:tgtEl>
                                      </p:cBhvr>
                                    </p:anim>
                                  </p:childTnLst>
                                </p:cTn>
                              </p:par>
                              <p:par>
                                <p:cTn id="11" presetID="24" presetClass="entr" presetSubtype="0" fill="hold" grpId="0" nodeType="withEffect">
                                  <p:stCondLst>
                                    <p:cond delay="0"/>
                                  </p:stCondLst>
                                  <p:childTnLst>
                                    <p:set>
                                      <p:cBhvr>
                                        <p:cTn id="12" dur="1" fill="hold">
                                          <p:stCondLst>
                                            <p:cond delay="0"/>
                                          </p:stCondLst>
                                        </p:cTn>
                                        <p:tgtEl>
                                          <p:spTgt spid="5124"/>
                                        </p:tgtEl>
                                        <p:attrNameLst>
                                          <p:attrName>style.visibility</p:attrName>
                                        </p:attrNameLst>
                                      </p:cBhvr>
                                      <p:to>
                                        <p:strVal val="visible"/>
                                      </p:to>
                                    </p:set>
                                    <p:anim to="" calcmode="lin" valueType="num">
                                      <p:cBhvr>
                                        <p:cTn id="13" dur="1" fill="hold"/>
                                        <p:tgtEl>
                                          <p:spTgt spid="5124"/>
                                        </p:tgtEl>
                                      </p:cBhvr>
                                    </p:anim>
                                  </p:childTnLst>
                                </p:cTn>
                              </p:par>
                              <p:par>
                                <p:cTn id="14" presetID="24" presetClass="entr" presetSubtype="0" fill="hold" grpId="0" nodeType="withEffect">
                                  <p:stCondLst>
                                    <p:cond delay="0"/>
                                  </p:stCondLst>
                                  <p:childTnLst>
                                    <p:set>
                                      <p:cBhvr>
                                        <p:cTn id="15" dur="1" fill="hold">
                                          <p:stCondLst>
                                            <p:cond delay="0"/>
                                          </p:stCondLst>
                                        </p:cTn>
                                        <p:tgtEl>
                                          <p:spTgt spid="5125"/>
                                        </p:tgtEl>
                                        <p:attrNameLst>
                                          <p:attrName>style.visibility</p:attrName>
                                        </p:attrNameLst>
                                      </p:cBhvr>
                                      <p:to>
                                        <p:strVal val="visible"/>
                                      </p:to>
                                    </p:set>
                                    <p:anim to="" calcmode="lin" valueType="num">
                                      <p:cBhvr>
                                        <p:cTn id="16" dur="1" fill="hold"/>
                                        <p:tgtEl>
                                          <p:spTgt spid="5125"/>
                                        </p:tgtEl>
                                      </p:cBhvr>
                                    </p:anim>
                                  </p:childTnLst>
                                </p:cTn>
                              </p:par>
                              <p:par>
                                <p:cTn id="17" presetID="24" presetClass="entr" presetSubtype="0" fill="hold" grpId="0" nodeType="withEffect">
                                  <p:stCondLst>
                                    <p:cond delay="0"/>
                                  </p:stCondLst>
                                  <p:childTnLst>
                                    <p:set>
                                      <p:cBhvr>
                                        <p:cTn id="18" dur="1" fill="hold">
                                          <p:stCondLst>
                                            <p:cond delay="0"/>
                                          </p:stCondLst>
                                        </p:cTn>
                                        <p:tgtEl>
                                          <p:spTgt spid="5126"/>
                                        </p:tgtEl>
                                        <p:attrNameLst>
                                          <p:attrName>style.visibility</p:attrName>
                                        </p:attrNameLst>
                                      </p:cBhvr>
                                      <p:to>
                                        <p:strVal val="visible"/>
                                      </p:to>
                                    </p:set>
                                    <p:anim to="" calcmode="lin" valueType="num">
                                      <p:cBhvr>
                                        <p:cTn id="19" dur="1" fill="hold"/>
                                        <p:tgtEl>
                                          <p:spTgt spid="5126"/>
                                        </p:tgtEl>
                                      </p:cBhvr>
                                    </p:anim>
                                  </p:childTnLst>
                                </p:cTn>
                              </p:par>
                              <p:par>
                                <p:cTn id="20" presetID="24" presetClass="entr" presetSubtype="0" fill="hold" grpId="0" nodeType="withEffect">
                                  <p:stCondLst>
                                    <p:cond delay="0"/>
                                  </p:stCondLst>
                                  <p:childTnLst>
                                    <p:set>
                                      <p:cBhvr>
                                        <p:cTn id="21" dur="1" fill="hold">
                                          <p:stCondLst>
                                            <p:cond delay="0"/>
                                          </p:stCondLst>
                                        </p:cTn>
                                        <p:tgtEl>
                                          <p:spTgt spid="5127"/>
                                        </p:tgtEl>
                                        <p:attrNameLst>
                                          <p:attrName>style.visibility</p:attrName>
                                        </p:attrNameLst>
                                      </p:cBhvr>
                                      <p:to>
                                        <p:strVal val="visible"/>
                                      </p:to>
                                    </p:set>
                                    <p:anim to="" calcmode="lin" valueType="num">
                                      <p:cBhvr>
                                        <p:cTn id="22" dur="1" fill="hold"/>
                                        <p:tgtEl>
                                          <p:spTgt spid="5127"/>
                                        </p:tgtEl>
                                      </p:cBhvr>
                                    </p:anim>
                                  </p:childTnLst>
                                </p:cTn>
                              </p:par>
                              <p:par>
                                <p:cTn id="23" presetID="24" presetClass="entr" presetSubtype="0" fill="hold" grpId="0" nodeType="withEffect">
                                  <p:stCondLst>
                                    <p:cond delay="0"/>
                                  </p:stCondLst>
                                  <p:childTnLst>
                                    <p:set>
                                      <p:cBhvr>
                                        <p:cTn id="24" dur="1" fill="hold">
                                          <p:stCondLst>
                                            <p:cond delay="0"/>
                                          </p:stCondLst>
                                        </p:cTn>
                                        <p:tgtEl>
                                          <p:spTgt spid="5137"/>
                                        </p:tgtEl>
                                        <p:attrNameLst>
                                          <p:attrName>style.visibility</p:attrName>
                                        </p:attrNameLst>
                                      </p:cBhvr>
                                      <p:to>
                                        <p:strVal val="visible"/>
                                      </p:to>
                                    </p:set>
                                    <p:anim to="" calcmode="lin" valueType="num">
                                      <p:cBhvr>
                                        <p:cTn id="25" dur="1" fill="hold"/>
                                        <p:tgtEl>
                                          <p:spTgt spid="513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utoUpdateAnimBg="0"/>
      <p:bldP spid="5124" grpId="0" bldLvl="0" animBg="1" autoUpdateAnimBg="0"/>
      <p:bldP spid="5125" grpId="0" bldLvl="0" animBg="1" autoUpdateAnimBg="0"/>
      <p:bldP spid="5126" grpId="0" bldLvl="0" animBg="1" autoUpdateAnimBg="0"/>
      <p:bldP spid="5127" grpId="0" bldLvl="0" autoUpdateAnimBg="0"/>
      <p:bldP spid="5137"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一、动态数列的概念</a:t>
            </a:r>
          </a:p>
        </p:txBody>
      </p:sp>
      <p:sp>
        <p:nvSpPr>
          <p:cNvPr id="2253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动态数列的意义和种类</a:t>
            </a:r>
          </a:p>
        </p:txBody>
      </p:sp>
      <p:sp>
        <p:nvSpPr>
          <p:cNvPr id="6" name="Freeform 107"/>
          <p:cNvSpPr>
            <a:spLocks/>
          </p:cNvSpPr>
          <p:nvPr/>
        </p:nvSpPr>
        <p:spPr bwMode="auto">
          <a:xfrm>
            <a:off x="539750" y="2278063"/>
            <a:ext cx="3600450" cy="3743325"/>
          </a:xfrm>
          <a:custGeom>
            <a:avLst/>
            <a:gdLst>
              <a:gd name="T0" fmla="*/ 0 w 1134"/>
              <a:gd name="T1" fmla="*/ 0 h 1950"/>
              <a:gd name="T2" fmla="*/ 0 w 1134"/>
              <a:gd name="T3" fmla="*/ 3743325 h 1950"/>
              <a:gd name="T4" fmla="*/ 3600450 w 1134"/>
              <a:gd name="T5" fmla="*/ 3482252 h 1950"/>
              <a:gd name="T6" fmla="*/ 3600450 w 1134"/>
              <a:gd name="T7" fmla="*/ 261073 h 1950"/>
              <a:gd name="T8" fmla="*/ 0 w 1134"/>
              <a:gd name="T9" fmla="*/ 0 h 1950"/>
              <a:gd name="T10" fmla="*/ 0 60000 65536"/>
              <a:gd name="T11" fmla="*/ 0 60000 65536"/>
              <a:gd name="T12" fmla="*/ 0 60000 65536"/>
              <a:gd name="T13" fmla="*/ 0 60000 65536"/>
              <a:gd name="T14" fmla="*/ 0 60000 65536"/>
              <a:gd name="T15" fmla="*/ 0 w 1134"/>
              <a:gd name="T16" fmla="*/ 0 h 1950"/>
              <a:gd name="T17" fmla="*/ 1134 w 1134"/>
              <a:gd name="T18" fmla="*/ 1950 h 1950"/>
            </a:gdLst>
            <a:ahLst/>
            <a:cxnLst>
              <a:cxn ang="T10">
                <a:pos x="T0" y="T1"/>
              </a:cxn>
              <a:cxn ang="T11">
                <a:pos x="T2" y="T3"/>
              </a:cxn>
              <a:cxn ang="T12">
                <a:pos x="T4" y="T5"/>
              </a:cxn>
              <a:cxn ang="T13">
                <a:pos x="T6" y="T7"/>
              </a:cxn>
              <a:cxn ang="T14">
                <a:pos x="T8" y="T9"/>
              </a:cxn>
            </a:cxnLst>
            <a:rect l="T15" t="T16" r="T17" b="T18"/>
            <a:pathLst>
              <a:path w="1134" h="1950">
                <a:moveTo>
                  <a:pt x="0" y="0"/>
                </a:moveTo>
                <a:lnTo>
                  <a:pt x="0" y="1950"/>
                </a:lnTo>
                <a:lnTo>
                  <a:pt x="1134" y="1814"/>
                </a:lnTo>
                <a:lnTo>
                  <a:pt x="1134" y="136"/>
                </a:lnTo>
                <a:lnTo>
                  <a:pt x="0" y="0"/>
                </a:lnTo>
                <a:close/>
              </a:path>
            </a:pathLst>
          </a:custGeom>
          <a:solidFill>
            <a:srgbClr val="333333"/>
          </a:solidFill>
          <a:ln w="12700" cap="flat" cmpd="sng">
            <a:solidFill>
              <a:srgbClr val="808080"/>
            </a:solidFill>
            <a:prstDash val="solid"/>
            <a:round/>
            <a:headEnd/>
            <a:tailEnd/>
          </a:ln>
        </p:spPr>
        <p:txBody>
          <a:bodyPr wrap="none" lIns="87313" tIns="44450" rIns="87313" bIns="44450" anchor="ctr"/>
          <a:lstStyle/>
          <a:p>
            <a:endParaRPr lang="zh-CN" altLang="en-US"/>
          </a:p>
        </p:txBody>
      </p:sp>
      <p:sp>
        <p:nvSpPr>
          <p:cNvPr id="7" name="Freeform 108"/>
          <p:cNvSpPr>
            <a:spLocks/>
          </p:cNvSpPr>
          <p:nvPr/>
        </p:nvSpPr>
        <p:spPr bwMode="auto">
          <a:xfrm>
            <a:off x="623888" y="2133600"/>
            <a:ext cx="3438525" cy="3743325"/>
          </a:xfrm>
          <a:custGeom>
            <a:avLst/>
            <a:gdLst>
              <a:gd name="T0" fmla="*/ 0 w 1134"/>
              <a:gd name="T1" fmla="*/ 0 h 1950"/>
              <a:gd name="T2" fmla="*/ 0 w 1134"/>
              <a:gd name="T3" fmla="*/ 3743325 h 1950"/>
              <a:gd name="T4" fmla="*/ 3438525 w 1134"/>
              <a:gd name="T5" fmla="*/ 3482252 h 1950"/>
              <a:gd name="T6" fmla="*/ 3438525 w 1134"/>
              <a:gd name="T7" fmla="*/ 261073 h 1950"/>
              <a:gd name="T8" fmla="*/ 0 w 1134"/>
              <a:gd name="T9" fmla="*/ 0 h 1950"/>
              <a:gd name="T10" fmla="*/ 0 60000 65536"/>
              <a:gd name="T11" fmla="*/ 0 60000 65536"/>
              <a:gd name="T12" fmla="*/ 0 60000 65536"/>
              <a:gd name="T13" fmla="*/ 0 60000 65536"/>
              <a:gd name="T14" fmla="*/ 0 60000 65536"/>
              <a:gd name="T15" fmla="*/ 0 w 1134"/>
              <a:gd name="T16" fmla="*/ 0 h 1950"/>
              <a:gd name="T17" fmla="*/ 1134 w 1134"/>
              <a:gd name="T18" fmla="*/ 1950 h 1950"/>
            </a:gdLst>
            <a:ahLst/>
            <a:cxnLst>
              <a:cxn ang="T10">
                <a:pos x="T0" y="T1"/>
              </a:cxn>
              <a:cxn ang="T11">
                <a:pos x="T2" y="T3"/>
              </a:cxn>
              <a:cxn ang="T12">
                <a:pos x="T4" y="T5"/>
              </a:cxn>
              <a:cxn ang="T13">
                <a:pos x="T6" y="T7"/>
              </a:cxn>
              <a:cxn ang="T14">
                <a:pos x="T8" y="T9"/>
              </a:cxn>
            </a:cxnLst>
            <a:rect l="T15" t="T16" r="T17" b="T18"/>
            <a:pathLst>
              <a:path w="1134" h="1950">
                <a:moveTo>
                  <a:pt x="0" y="0"/>
                </a:moveTo>
                <a:lnTo>
                  <a:pt x="0" y="1950"/>
                </a:lnTo>
                <a:lnTo>
                  <a:pt x="1134" y="1814"/>
                </a:lnTo>
                <a:lnTo>
                  <a:pt x="1134" y="136"/>
                </a:lnTo>
                <a:lnTo>
                  <a:pt x="0" y="0"/>
                </a:lnTo>
                <a:close/>
              </a:path>
            </a:pathLst>
          </a:custGeom>
          <a:solidFill>
            <a:srgbClr val="FFFFCC"/>
          </a:solidFill>
          <a:ln w="12700" cap="flat" cmpd="sng">
            <a:solidFill>
              <a:srgbClr val="333333"/>
            </a:solidFill>
            <a:prstDash val="solid"/>
            <a:round/>
            <a:headEnd/>
            <a:tailEnd/>
          </a:ln>
        </p:spPr>
        <p:txBody>
          <a:bodyPr wrap="none" lIns="87313" tIns="44450" rIns="87313" bIns="44450" anchor="ctr"/>
          <a:lstStyle/>
          <a:p>
            <a:endParaRPr lang="zh-CN" altLang="en-US"/>
          </a:p>
        </p:txBody>
      </p:sp>
      <p:sp>
        <p:nvSpPr>
          <p:cNvPr id="8" name="Rectangle 103"/>
          <p:cNvSpPr>
            <a:spLocks noChangeArrowheads="1"/>
          </p:cNvSpPr>
          <p:nvPr/>
        </p:nvSpPr>
        <p:spPr bwMode="auto">
          <a:xfrm>
            <a:off x="839788" y="2622550"/>
            <a:ext cx="3155950" cy="2676525"/>
          </a:xfrm>
          <a:prstGeom prst="rect">
            <a:avLst/>
          </a:prstGeom>
          <a:noFill/>
          <a:ln w="9525">
            <a:noFill/>
            <a:miter lim="800000"/>
            <a:headEnd/>
            <a:tailEnd/>
          </a:ln>
        </p:spPr>
        <p:txBody>
          <a:bodyPr anchor="ctr">
            <a:spAutoFit/>
          </a:bodyPr>
          <a:lstStyle/>
          <a:p>
            <a:pPr eaLnBrk="0" hangingPunct="0"/>
            <a:r>
              <a:rPr lang="zh-CN" altLang="en-US">
                <a:latin typeface="宋体" pitchFamily="2" charset="-122"/>
              </a:rPr>
              <a:t>动态数列是将不同时间的统计数据按照时间的先后顺序排列起来而形成的统计数列，也称为</a:t>
            </a:r>
            <a:r>
              <a:rPr lang="zh-CN" altLang="en-US" sz="2400">
                <a:solidFill>
                  <a:srgbClr val="FF0000"/>
                </a:solidFill>
                <a:latin typeface="宋体" pitchFamily="2" charset="-122"/>
              </a:rPr>
              <a:t>时间序列</a:t>
            </a:r>
            <a:r>
              <a:rPr lang="zh-CN" altLang="en-US">
                <a:latin typeface="宋体" pitchFamily="2" charset="-122"/>
              </a:rPr>
              <a:t>或</a:t>
            </a:r>
            <a:r>
              <a:rPr lang="zh-CN" altLang="en-US" sz="2400">
                <a:solidFill>
                  <a:srgbClr val="FF0000"/>
                </a:solidFill>
                <a:latin typeface="宋体" pitchFamily="2" charset="-122"/>
              </a:rPr>
              <a:t>时间数列</a:t>
            </a:r>
            <a:r>
              <a:rPr lang="zh-CN" altLang="en-US">
                <a:latin typeface="宋体" pitchFamily="2" charset="-122"/>
              </a:rPr>
              <a:t>。它可以反映现象在一个相当长时间内的发展变化过程及其规律性。</a:t>
            </a:r>
            <a:r>
              <a:rPr lang="zh-CN" altLang="en-US" b="0">
                <a:latin typeface="宋体" pitchFamily="2" charset="-122"/>
              </a:rPr>
              <a:t> </a:t>
            </a:r>
          </a:p>
        </p:txBody>
      </p:sp>
      <p:sp>
        <p:nvSpPr>
          <p:cNvPr id="9" name="AutoShape 112"/>
          <p:cNvSpPr>
            <a:spLocks noChangeArrowheads="1"/>
          </p:cNvSpPr>
          <p:nvPr/>
        </p:nvSpPr>
        <p:spPr bwMode="auto">
          <a:xfrm>
            <a:off x="5003800" y="2997200"/>
            <a:ext cx="2520950" cy="865188"/>
          </a:xfrm>
          <a:prstGeom prst="roundRect">
            <a:avLst>
              <a:gd name="adj" fmla="val 8676"/>
            </a:avLst>
          </a:prstGeom>
          <a:gradFill rotWithShape="1">
            <a:gsLst>
              <a:gs pos="0">
                <a:srgbClr val="FFCC00"/>
              </a:gs>
              <a:gs pos="100000">
                <a:srgbClr val="FFF7D7"/>
              </a:gs>
            </a:gsLst>
            <a:lin ang="5400000" scaled="1"/>
          </a:gradFill>
          <a:ln w="12700" algn="ctr">
            <a:solidFill>
              <a:schemeClr val="folHlink"/>
            </a:solidFill>
            <a:round/>
            <a:headEnd/>
            <a:tailEnd/>
          </a:ln>
        </p:spPr>
        <p:txBody>
          <a:bodyPr wrap="none" lIns="87313" tIns="44450" rIns="87313" bIns="44450" anchor="ctr"/>
          <a:lstStyle/>
          <a:p>
            <a:pPr algn="ctr"/>
            <a:r>
              <a:rPr lang="zh-CN" altLang="en-US">
                <a:latin typeface="宋体" pitchFamily="2" charset="-122"/>
              </a:rPr>
              <a:t>时间</a:t>
            </a:r>
            <a:r>
              <a:rPr lang="zh-CN" altLang="en-US" sz="1800" b="0"/>
              <a:t> </a:t>
            </a:r>
          </a:p>
        </p:txBody>
      </p:sp>
      <p:sp>
        <p:nvSpPr>
          <p:cNvPr id="10" name="AutoShape 113"/>
          <p:cNvSpPr>
            <a:spLocks noChangeArrowheads="1"/>
          </p:cNvSpPr>
          <p:nvPr/>
        </p:nvSpPr>
        <p:spPr bwMode="auto">
          <a:xfrm>
            <a:off x="5003800" y="4005263"/>
            <a:ext cx="2520950" cy="865187"/>
          </a:xfrm>
          <a:prstGeom prst="roundRect">
            <a:avLst>
              <a:gd name="adj" fmla="val 8676"/>
            </a:avLst>
          </a:prstGeom>
          <a:gradFill rotWithShape="1">
            <a:gsLst>
              <a:gs pos="0">
                <a:srgbClr val="00CCFF"/>
              </a:gs>
              <a:gs pos="100000">
                <a:srgbClr val="D7F7FF"/>
              </a:gs>
            </a:gsLst>
            <a:lin ang="5400000" scaled="1"/>
          </a:gradFill>
          <a:ln w="12700" algn="ctr">
            <a:solidFill>
              <a:schemeClr val="folHlink"/>
            </a:solidFill>
            <a:round/>
            <a:headEnd/>
            <a:tailEnd/>
          </a:ln>
        </p:spPr>
        <p:txBody>
          <a:bodyPr wrap="none" lIns="87313" tIns="44450" rIns="87313" bIns="44450" anchor="ctr"/>
          <a:lstStyle/>
          <a:p>
            <a:pPr algn="ctr"/>
            <a:r>
              <a:rPr lang="zh-CN" altLang="en-US">
                <a:latin typeface="宋体" pitchFamily="2" charset="-122"/>
              </a:rPr>
              <a:t>各时间上相应</a:t>
            </a:r>
          </a:p>
          <a:p>
            <a:pPr algn="ctr"/>
            <a:r>
              <a:rPr lang="zh-CN" altLang="en-US">
                <a:latin typeface="宋体" pitchFamily="2" charset="-122"/>
              </a:rPr>
              <a:t>的统计指标</a:t>
            </a:r>
            <a:r>
              <a:rPr lang="zh-CN" altLang="en-US" sz="1800" b="0"/>
              <a:t> </a:t>
            </a:r>
            <a:endParaRPr lang="en-US" altLang="zh-CN" sz="1800" b="0"/>
          </a:p>
        </p:txBody>
      </p:sp>
      <p:sp>
        <p:nvSpPr>
          <p:cNvPr id="11" name="Rectangle 114"/>
          <p:cNvSpPr>
            <a:spLocks noChangeArrowheads="1"/>
          </p:cNvSpPr>
          <p:nvPr/>
        </p:nvSpPr>
        <p:spPr bwMode="auto">
          <a:xfrm>
            <a:off x="4500563" y="2305050"/>
            <a:ext cx="3708400" cy="457200"/>
          </a:xfrm>
          <a:prstGeom prst="rect">
            <a:avLst/>
          </a:prstGeom>
          <a:noFill/>
          <a:ln w="9525">
            <a:noFill/>
            <a:miter lim="800000"/>
            <a:headEnd/>
            <a:tailEnd/>
          </a:ln>
        </p:spPr>
        <p:txBody>
          <a:bodyPr wrap="none" anchor="ctr">
            <a:spAutoFit/>
          </a:bodyPr>
          <a:lstStyle/>
          <a:p>
            <a:pPr eaLnBrk="0" hangingPunct="0"/>
            <a:r>
              <a:rPr lang="zh-CN" altLang="en-US">
                <a:latin typeface="宋体" pitchFamily="2" charset="-122"/>
              </a:rPr>
              <a:t>时间数列由两个构成要素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1"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par>
                                <p:cTn id="19" presetID="9" presetClass="entr" presetSubtype="0" fill="hold" grpId="1"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par>
                                <p:cTn id="22" presetID="9" presetClass="entr" presetSubtype="0" fill="hold" grpId="1"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dissolv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linds(horizontal)">
                                      <p:cBhvr>
                                        <p:cTn id="29" dur="500"/>
                                        <p:tgtEl>
                                          <p:spTgt spid="9"/>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linds(horizontal)">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p:bldP spid="8" grpId="1"/>
      <p:bldP spid="9" grpId="0" animBg="1"/>
      <p:bldP spid="10"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47"/>
          <p:cNvSpPr>
            <a:spLocks noChangeArrowheads="1"/>
          </p:cNvSpPr>
          <p:nvPr/>
        </p:nvSpPr>
        <p:spPr bwMode="auto">
          <a:xfrm>
            <a:off x="0" y="981075"/>
            <a:ext cx="3924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二、动态数列的作用</a:t>
            </a:r>
            <a:endParaRPr lang="zh-CN" altLang="en-US" sz="1800" b="0">
              <a:solidFill>
                <a:schemeClr val="tx1"/>
              </a:solidFill>
              <a:latin typeface="Arial" pitchFamily="34" charset="0"/>
              <a:ea typeface="宋体" pitchFamily="2" charset="-122"/>
            </a:endParaRPr>
          </a:p>
        </p:txBody>
      </p:sp>
      <p:sp>
        <p:nvSpPr>
          <p:cNvPr id="23555" name="Text Box 4" descr="金融10"/>
          <p:cNvSpPr txBox="1">
            <a:spLocks noChangeArrowheads="1"/>
          </p:cNvSpPr>
          <p:nvPr/>
        </p:nvSpPr>
        <p:spPr bwMode="auto">
          <a:xfrm>
            <a:off x="1547813" y="2852738"/>
            <a:ext cx="5975350" cy="1006475"/>
          </a:xfrm>
          <a:prstGeom prst="rect">
            <a:avLst/>
          </a:prstGeom>
          <a:noFill/>
          <a:ln w="9525">
            <a:noFill/>
            <a:miter lim="800000"/>
            <a:headEnd/>
            <a:tailEnd/>
          </a:ln>
        </p:spPr>
        <p:txBody>
          <a:bodyPr>
            <a:spAutoFit/>
          </a:bodyPr>
          <a:lstStyle/>
          <a:p>
            <a:r>
              <a:rPr lang="zh-CN" altLang="en-US" b="0"/>
              <a:t>        </a:t>
            </a:r>
            <a:r>
              <a:rPr lang="zh-CN" altLang="en-US" b="0">
                <a:solidFill>
                  <a:schemeClr val="bg1"/>
                </a:solidFill>
              </a:rPr>
              <a:t>时间数列又称时间序列或动态数列，是指反映客观现象的同一指标在不同时间上的数值，按时间先后顺序排列而成的数列。</a:t>
            </a:r>
          </a:p>
        </p:txBody>
      </p:sp>
      <p:grpSp>
        <p:nvGrpSpPr>
          <p:cNvPr id="2" name="Group 5"/>
          <p:cNvGrpSpPr>
            <a:grpSpLocks/>
          </p:cNvGrpSpPr>
          <p:nvPr/>
        </p:nvGrpSpPr>
        <p:grpSpPr bwMode="auto">
          <a:xfrm>
            <a:off x="585788" y="1066800"/>
            <a:ext cx="8558212" cy="4921250"/>
            <a:chOff x="0" y="0"/>
            <a:chExt cx="13477" cy="7751"/>
          </a:xfrm>
        </p:grpSpPr>
        <p:sp>
          <p:nvSpPr>
            <p:cNvPr id="23559" name="Freeform 2"/>
            <p:cNvSpPr>
              <a:spLocks/>
            </p:cNvSpPr>
            <p:nvPr/>
          </p:nvSpPr>
          <p:spPr bwMode="auto">
            <a:xfrm rot="-480000">
              <a:off x="126" y="2724"/>
              <a:ext cx="2855" cy="3680"/>
            </a:xfrm>
            <a:custGeom>
              <a:avLst/>
              <a:gdLst>
                <a:gd name="T0" fmla="*/ 972 w 2220"/>
                <a:gd name="T1" fmla="*/ 0 h 2878"/>
                <a:gd name="T2" fmla="*/ 730 w 2220"/>
                <a:gd name="T3" fmla="*/ 143 h 2878"/>
                <a:gd name="T4" fmla="*/ 597 w 2220"/>
                <a:gd name="T5" fmla="*/ 271 h 2878"/>
                <a:gd name="T6" fmla="*/ 386 w 2220"/>
                <a:gd name="T7" fmla="*/ 210 h 2878"/>
                <a:gd name="T8" fmla="*/ 231 w 2220"/>
                <a:gd name="T9" fmla="*/ 199 h 2878"/>
                <a:gd name="T10" fmla="*/ 21 w 2220"/>
                <a:gd name="T11" fmla="*/ 235 h 2878"/>
                <a:gd name="T12" fmla="*/ 87 w 2220"/>
                <a:gd name="T13" fmla="*/ 471 h 2878"/>
                <a:gd name="T14" fmla="*/ 288 w 2220"/>
                <a:gd name="T15" fmla="*/ 588 h 2878"/>
                <a:gd name="T16" fmla="*/ 350 w 2220"/>
                <a:gd name="T17" fmla="*/ 849 h 2878"/>
                <a:gd name="T18" fmla="*/ 319 w 2220"/>
                <a:gd name="T19" fmla="*/ 1151 h 2878"/>
                <a:gd name="T20" fmla="*/ 231 w 2220"/>
                <a:gd name="T21" fmla="*/ 1371 h 2878"/>
                <a:gd name="T22" fmla="*/ 185 w 2220"/>
                <a:gd name="T23" fmla="*/ 1586 h 2878"/>
                <a:gd name="T24" fmla="*/ 304 w 2220"/>
                <a:gd name="T25" fmla="*/ 1887 h 2878"/>
                <a:gd name="T26" fmla="*/ 422 w 2220"/>
                <a:gd name="T27" fmla="*/ 1990 h 2878"/>
                <a:gd name="T28" fmla="*/ 561 w 2220"/>
                <a:gd name="T29" fmla="*/ 2266 h 2878"/>
                <a:gd name="T30" fmla="*/ 581 w 2220"/>
                <a:gd name="T31" fmla="*/ 2511 h 2878"/>
                <a:gd name="T32" fmla="*/ 494 w 2220"/>
                <a:gd name="T33" fmla="*/ 2808 h 2878"/>
                <a:gd name="T34" fmla="*/ 180 w 2220"/>
                <a:gd name="T35" fmla="*/ 3094 h 2878"/>
                <a:gd name="T36" fmla="*/ 82 w 2220"/>
                <a:gd name="T37" fmla="*/ 3289 h 2878"/>
                <a:gd name="T38" fmla="*/ 242 w 2220"/>
                <a:gd name="T39" fmla="*/ 3642 h 2878"/>
                <a:gd name="T40" fmla="*/ 463 w 2220"/>
                <a:gd name="T41" fmla="*/ 3268 h 2878"/>
                <a:gd name="T42" fmla="*/ 875 w 2220"/>
                <a:gd name="T43" fmla="*/ 2992 h 2878"/>
                <a:gd name="T44" fmla="*/ 957 w 2220"/>
                <a:gd name="T45" fmla="*/ 2655 h 2878"/>
                <a:gd name="T46" fmla="*/ 947 w 2220"/>
                <a:gd name="T47" fmla="*/ 2102 h 2878"/>
                <a:gd name="T48" fmla="*/ 972 w 2220"/>
                <a:gd name="T49" fmla="*/ 1805 h 2878"/>
                <a:gd name="T50" fmla="*/ 1142 w 2220"/>
                <a:gd name="T51" fmla="*/ 1667 h 2878"/>
                <a:gd name="T52" fmla="*/ 1363 w 2220"/>
                <a:gd name="T53" fmla="*/ 1652 h 2878"/>
                <a:gd name="T54" fmla="*/ 1620 w 2220"/>
                <a:gd name="T55" fmla="*/ 1698 h 2878"/>
                <a:gd name="T56" fmla="*/ 1800 w 2220"/>
                <a:gd name="T57" fmla="*/ 1765 h 2878"/>
                <a:gd name="T58" fmla="*/ 2150 w 2220"/>
                <a:gd name="T59" fmla="*/ 1898 h 2878"/>
                <a:gd name="T60" fmla="*/ 2387 w 2220"/>
                <a:gd name="T61" fmla="*/ 1831 h 2878"/>
                <a:gd name="T62" fmla="*/ 2438 w 2220"/>
                <a:gd name="T63" fmla="*/ 1468 h 2878"/>
                <a:gd name="T64" fmla="*/ 2613 w 2220"/>
                <a:gd name="T65" fmla="*/ 1064 h 2878"/>
                <a:gd name="T66" fmla="*/ 2855 w 2220"/>
                <a:gd name="T67" fmla="*/ 179 h 2878"/>
                <a:gd name="T68" fmla="*/ 2299 w 2220"/>
                <a:gd name="T69" fmla="*/ 138 h 2878"/>
                <a:gd name="T70" fmla="*/ 2217 w 2220"/>
                <a:gd name="T71" fmla="*/ 409 h 2878"/>
                <a:gd name="T72" fmla="*/ 2216 w 2220"/>
                <a:gd name="T73" fmla="*/ 449 h 2878"/>
                <a:gd name="T74" fmla="*/ 2083 w 2220"/>
                <a:gd name="T75" fmla="*/ 701 h 2878"/>
                <a:gd name="T76" fmla="*/ 2186 w 2220"/>
                <a:gd name="T77" fmla="*/ 997 h 2878"/>
                <a:gd name="T78" fmla="*/ 2099 w 2220"/>
                <a:gd name="T79" fmla="*/ 1156 h 2878"/>
                <a:gd name="T80" fmla="*/ 1831 w 2220"/>
                <a:gd name="T81" fmla="*/ 1217 h 2878"/>
                <a:gd name="T82" fmla="*/ 1564 w 2220"/>
                <a:gd name="T83" fmla="*/ 1268 h 2878"/>
                <a:gd name="T84" fmla="*/ 1276 w 2220"/>
                <a:gd name="T85" fmla="*/ 1222 h 2878"/>
                <a:gd name="T86" fmla="*/ 1127 w 2220"/>
                <a:gd name="T87" fmla="*/ 1130 h 2878"/>
                <a:gd name="T88" fmla="*/ 1193 w 2220"/>
                <a:gd name="T89" fmla="*/ 931 h 2878"/>
                <a:gd name="T90" fmla="*/ 1548 w 2220"/>
                <a:gd name="T91" fmla="*/ 946 h 2878"/>
                <a:gd name="T92" fmla="*/ 1888 w 2220"/>
                <a:gd name="T93" fmla="*/ 757 h 2878"/>
                <a:gd name="T94" fmla="*/ 2047 w 2220"/>
                <a:gd name="T95" fmla="*/ 665 h 2878"/>
                <a:gd name="T96" fmla="*/ 2073 w 2220"/>
                <a:gd name="T97" fmla="*/ 629 h 2878"/>
                <a:gd name="T98" fmla="*/ 2119 w 2220"/>
                <a:gd name="T99" fmla="*/ 481 h 2878"/>
                <a:gd name="T100" fmla="*/ 2037 w 2220"/>
                <a:gd name="T101" fmla="*/ 440 h 2878"/>
                <a:gd name="T102" fmla="*/ 1924 w 2220"/>
                <a:gd name="T103" fmla="*/ 542 h 2878"/>
                <a:gd name="T104" fmla="*/ 1790 w 2220"/>
                <a:gd name="T105" fmla="*/ 629 h 2878"/>
                <a:gd name="T106" fmla="*/ 1672 w 2220"/>
                <a:gd name="T107" fmla="*/ 690 h 2878"/>
                <a:gd name="T108" fmla="*/ 1476 w 2220"/>
                <a:gd name="T109" fmla="*/ 721 h 2878"/>
                <a:gd name="T110" fmla="*/ 1322 w 2220"/>
                <a:gd name="T111" fmla="*/ 639 h 2878"/>
                <a:gd name="T112" fmla="*/ 1204 w 2220"/>
                <a:gd name="T113" fmla="*/ 496 h 2878"/>
                <a:gd name="T114" fmla="*/ 1060 w 2220"/>
                <a:gd name="T115" fmla="*/ 440 h 2878"/>
                <a:gd name="T116" fmla="*/ 1106 w 2220"/>
                <a:gd name="T117" fmla="*/ 271 h 2878"/>
                <a:gd name="T118" fmla="*/ 1127 w 2220"/>
                <a:gd name="T119" fmla="*/ 123 h 2878"/>
                <a:gd name="T120" fmla="*/ 1070 w 2220"/>
                <a:gd name="T121" fmla="*/ 26 h 287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20"/>
                <a:gd name="T184" fmla="*/ 0 h 2878"/>
                <a:gd name="T185" fmla="*/ 2220 w 2220"/>
                <a:gd name="T186" fmla="*/ 2878 h 287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20" h="2878">
                  <a:moveTo>
                    <a:pt x="832" y="20"/>
                  </a:moveTo>
                  <a:lnTo>
                    <a:pt x="784" y="20"/>
                  </a:lnTo>
                  <a:lnTo>
                    <a:pt x="756" y="0"/>
                  </a:lnTo>
                  <a:lnTo>
                    <a:pt x="676" y="20"/>
                  </a:lnTo>
                  <a:lnTo>
                    <a:pt x="624" y="44"/>
                  </a:lnTo>
                  <a:lnTo>
                    <a:pt x="568" y="112"/>
                  </a:lnTo>
                  <a:lnTo>
                    <a:pt x="536" y="164"/>
                  </a:lnTo>
                  <a:lnTo>
                    <a:pt x="508" y="208"/>
                  </a:lnTo>
                  <a:lnTo>
                    <a:pt x="464" y="212"/>
                  </a:lnTo>
                  <a:lnTo>
                    <a:pt x="392" y="164"/>
                  </a:lnTo>
                  <a:lnTo>
                    <a:pt x="352" y="140"/>
                  </a:lnTo>
                  <a:lnTo>
                    <a:pt x="300" y="164"/>
                  </a:lnTo>
                  <a:lnTo>
                    <a:pt x="280" y="184"/>
                  </a:lnTo>
                  <a:lnTo>
                    <a:pt x="216" y="184"/>
                  </a:lnTo>
                  <a:lnTo>
                    <a:pt x="180" y="156"/>
                  </a:lnTo>
                  <a:lnTo>
                    <a:pt x="108" y="152"/>
                  </a:lnTo>
                  <a:lnTo>
                    <a:pt x="48" y="184"/>
                  </a:lnTo>
                  <a:lnTo>
                    <a:pt x="16" y="184"/>
                  </a:lnTo>
                  <a:lnTo>
                    <a:pt x="0" y="264"/>
                  </a:lnTo>
                  <a:lnTo>
                    <a:pt x="4" y="312"/>
                  </a:lnTo>
                  <a:lnTo>
                    <a:pt x="68" y="368"/>
                  </a:lnTo>
                  <a:lnTo>
                    <a:pt x="124" y="408"/>
                  </a:lnTo>
                  <a:lnTo>
                    <a:pt x="196" y="432"/>
                  </a:lnTo>
                  <a:lnTo>
                    <a:pt x="224" y="460"/>
                  </a:lnTo>
                  <a:lnTo>
                    <a:pt x="256" y="588"/>
                  </a:lnTo>
                  <a:lnTo>
                    <a:pt x="272" y="636"/>
                  </a:lnTo>
                  <a:lnTo>
                    <a:pt x="272" y="664"/>
                  </a:lnTo>
                  <a:lnTo>
                    <a:pt x="276" y="724"/>
                  </a:lnTo>
                  <a:lnTo>
                    <a:pt x="256" y="812"/>
                  </a:lnTo>
                  <a:lnTo>
                    <a:pt x="248" y="900"/>
                  </a:lnTo>
                  <a:lnTo>
                    <a:pt x="216" y="964"/>
                  </a:lnTo>
                  <a:lnTo>
                    <a:pt x="216" y="1012"/>
                  </a:lnTo>
                  <a:lnTo>
                    <a:pt x="180" y="1072"/>
                  </a:lnTo>
                  <a:lnTo>
                    <a:pt x="180" y="1100"/>
                  </a:lnTo>
                  <a:lnTo>
                    <a:pt x="132" y="1160"/>
                  </a:lnTo>
                  <a:lnTo>
                    <a:pt x="144" y="1240"/>
                  </a:lnTo>
                  <a:lnTo>
                    <a:pt x="156" y="1296"/>
                  </a:lnTo>
                  <a:lnTo>
                    <a:pt x="184" y="1372"/>
                  </a:lnTo>
                  <a:lnTo>
                    <a:pt x="236" y="1476"/>
                  </a:lnTo>
                  <a:lnTo>
                    <a:pt x="268" y="1500"/>
                  </a:lnTo>
                  <a:lnTo>
                    <a:pt x="292" y="1500"/>
                  </a:lnTo>
                  <a:lnTo>
                    <a:pt x="328" y="1556"/>
                  </a:lnTo>
                  <a:lnTo>
                    <a:pt x="404" y="1640"/>
                  </a:lnTo>
                  <a:lnTo>
                    <a:pt x="412" y="1716"/>
                  </a:lnTo>
                  <a:lnTo>
                    <a:pt x="436" y="1772"/>
                  </a:lnTo>
                  <a:lnTo>
                    <a:pt x="452" y="1796"/>
                  </a:lnTo>
                  <a:lnTo>
                    <a:pt x="460" y="1824"/>
                  </a:lnTo>
                  <a:lnTo>
                    <a:pt x="452" y="1964"/>
                  </a:lnTo>
                  <a:lnTo>
                    <a:pt x="452" y="2152"/>
                  </a:lnTo>
                  <a:lnTo>
                    <a:pt x="424" y="2196"/>
                  </a:lnTo>
                  <a:lnTo>
                    <a:pt x="384" y="2196"/>
                  </a:lnTo>
                  <a:lnTo>
                    <a:pt x="264" y="2276"/>
                  </a:lnTo>
                  <a:lnTo>
                    <a:pt x="116" y="2392"/>
                  </a:lnTo>
                  <a:lnTo>
                    <a:pt x="140" y="2420"/>
                  </a:lnTo>
                  <a:lnTo>
                    <a:pt x="76" y="2420"/>
                  </a:lnTo>
                  <a:lnTo>
                    <a:pt x="16" y="2472"/>
                  </a:lnTo>
                  <a:lnTo>
                    <a:pt x="64" y="2572"/>
                  </a:lnTo>
                  <a:lnTo>
                    <a:pt x="100" y="2708"/>
                  </a:lnTo>
                  <a:lnTo>
                    <a:pt x="136" y="2828"/>
                  </a:lnTo>
                  <a:cubicBezTo>
                    <a:pt x="151" y="2851"/>
                    <a:pt x="171" y="2878"/>
                    <a:pt x="188" y="2848"/>
                  </a:cubicBezTo>
                  <a:cubicBezTo>
                    <a:pt x="213" y="2839"/>
                    <a:pt x="221" y="2698"/>
                    <a:pt x="240" y="2648"/>
                  </a:cubicBezTo>
                  <a:cubicBezTo>
                    <a:pt x="259" y="2598"/>
                    <a:pt x="280" y="2563"/>
                    <a:pt x="300" y="2548"/>
                  </a:cubicBezTo>
                  <a:lnTo>
                    <a:pt x="360" y="2556"/>
                  </a:lnTo>
                  <a:lnTo>
                    <a:pt x="408" y="2484"/>
                  </a:lnTo>
                  <a:lnTo>
                    <a:pt x="524" y="2420"/>
                  </a:lnTo>
                  <a:lnTo>
                    <a:pt x="680" y="2340"/>
                  </a:lnTo>
                  <a:lnTo>
                    <a:pt x="736" y="2224"/>
                  </a:lnTo>
                  <a:lnTo>
                    <a:pt x="752" y="2144"/>
                  </a:lnTo>
                  <a:lnTo>
                    <a:pt x="744" y="2076"/>
                  </a:lnTo>
                  <a:lnTo>
                    <a:pt x="748" y="1972"/>
                  </a:lnTo>
                  <a:lnTo>
                    <a:pt x="756" y="1720"/>
                  </a:lnTo>
                  <a:lnTo>
                    <a:pt x="736" y="1644"/>
                  </a:lnTo>
                  <a:lnTo>
                    <a:pt x="728" y="1584"/>
                  </a:lnTo>
                  <a:lnTo>
                    <a:pt x="728" y="1500"/>
                  </a:lnTo>
                  <a:lnTo>
                    <a:pt x="756" y="1412"/>
                  </a:lnTo>
                  <a:lnTo>
                    <a:pt x="808" y="1412"/>
                  </a:lnTo>
                  <a:lnTo>
                    <a:pt x="844" y="1332"/>
                  </a:lnTo>
                  <a:lnTo>
                    <a:pt x="888" y="1304"/>
                  </a:lnTo>
                  <a:lnTo>
                    <a:pt x="940" y="1320"/>
                  </a:lnTo>
                  <a:lnTo>
                    <a:pt x="980" y="1308"/>
                  </a:lnTo>
                  <a:lnTo>
                    <a:pt x="1060" y="1292"/>
                  </a:lnTo>
                  <a:lnTo>
                    <a:pt x="1164" y="1312"/>
                  </a:lnTo>
                  <a:lnTo>
                    <a:pt x="1240" y="1304"/>
                  </a:lnTo>
                  <a:lnTo>
                    <a:pt x="1260" y="1328"/>
                  </a:lnTo>
                  <a:lnTo>
                    <a:pt x="1312" y="1332"/>
                  </a:lnTo>
                  <a:lnTo>
                    <a:pt x="1364" y="1360"/>
                  </a:lnTo>
                  <a:lnTo>
                    <a:pt x="1400" y="1380"/>
                  </a:lnTo>
                  <a:lnTo>
                    <a:pt x="1488" y="1384"/>
                  </a:lnTo>
                  <a:lnTo>
                    <a:pt x="1548" y="1460"/>
                  </a:lnTo>
                  <a:lnTo>
                    <a:pt x="1672" y="1484"/>
                  </a:lnTo>
                  <a:lnTo>
                    <a:pt x="1744" y="1500"/>
                  </a:lnTo>
                  <a:lnTo>
                    <a:pt x="1808" y="1488"/>
                  </a:lnTo>
                  <a:lnTo>
                    <a:pt x="1856" y="1432"/>
                  </a:lnTo>
                  <a:lnTo>
                    <a:pt x="1908" y="1304"/>
                  </a:lnTo>
                  <a:lnTo>
                    <a:pt x="1912" y="1228"/>
                  </a:lnTo>
                  <a:lnTo>
                    <a:pt x="1896" y="1148"/>
                  </a:lnTo>
                  <a:lnTo>
                    <a:pt x="1932" y="1028"/>
                  </a:lnTo>
                  <a:lnTo>
                    <a:pt x="1996" y="936"/>
                  </a:lnTo>
                  <a:lnTo>
                    <a:pt x="2032" y="832"/>
                  </a:lnTo>
                  <a:lnTo>
                    <a:pt x="2168" y="856"/>
                  </a:lnTo>
                  <a:lnTo>
                    <a:pt x="2196" y="860"/>
                  </a:lnTo>
                  <a:lnTo>
                    <a:pt x="2220" y="140"/>
                  </a:lnTo>
                  <a:lnTo>
                    <a:pt x="2144" y="132"/>
                  </a:lnTo>
                  <a:lnTo>
                    <a:pt x="1988" y="136"/>
                  </a:lnTo>
                  <a:lnTo>
                    <a:pt x="1788" y="108"/>
                  </a:lnTo>
                  <a:lnTo>
                    <a:pt x="1724" y="120"/>
                  </a:lnTo>
                  <a:lnTo>
                    <a:pt x="1712" y="188"/>
                  </a:lnTo>
                  <a:lnTo>
                    <a:pt x="1724" y="320"/>
                  </a:lnTo>
                  <a:lnTo>
                    <a:pt x="1652" y="340"/>
                  </a:lnTo>
                  <a:lnTo>
                    <a:pt x="1674" y="356"/>
                  </a:lnTo>
                  <a:lnTo>
                    <a:pt x="1723" y="351"/>
                  </a:lnTo>
                  <a:lnTo>
                    <a:pt x="1724" y="536"/>
                  </a:lnTo>
                  <a:lnTo>
                    <a:pt x="1660" y="536"/>
                  </a:lnTo>
                  <a:lnTo>
                    <a:pt x="1620" y="548"/>
                  </a:lnTo>
                  <a:lnTo>
                    <a:pt x="1712" y="584"/>
                  </a:lnTo>
                  <a:lnTo>
                    <a:pt x="1720" y="612"/>
                  </a:lnTo>
                  <a:lnTo>
                    <a:pt x="1700" y="780"/>
                  </a:lnTo>
                  <a:lnTo>
                    <a:pt x="1668" y="820"/>
                  </a:lnTo>
                  <a:lnTo>
                    <a:pt x="1664" y="868"/>
                  </a:lnTo>
                  <a:lnTo>
                    <a:pt x="1632" y="904"/>
                  </a:lnTo>
                  <a:lnTo>
                    <a:pt x="1564" y="900"/>
                  </a:lnTo>
                  <a:lnTo>
                    <a:pt x="1496" y="924"/>
                  </a:lnTo>
                  <a:lnTo>
                    <a:pt x="1424" y="952"/>
                  </a:lnTo>
                  <a:lnTo>
                    <a:pt x="1384" y="980"/>
                  </a:lnTo>
                  <a:lnTo>
                    <a:pt x="1368" y="1008"/>
                  </a:lnTo>
                  <a:lnTo>
                    <a:pt x="1216" y="992"/>
                  </a:lnTo>
                  <a:lnTo>
                    <a:pt x="1168" y="956"/>
                  </a:lnTo>
                  <a:lnTo>
                    <a:pt x="1088" y="956"/>
                  </a:lnTo>
                  <a:lnTo>
                    <a:pt x="992" y="956"/>
                  </a:lnTo>
                  <a:lnTo>
                    <a:pt x="924" y="940"/>
                  </a:lnTo>
                  <a:lnTo>
                    <a:pt x="892" y="924"/>
                  </a:lnTo>
                  <a:lnTo>
                    <a:pt x="876" y="884"/>
                  </a:lnTo>
                  <a:lnTo>
                    <a:pt x="888" y="832"/>
                  </a:lnTo>
                  <a:lnTo>
                    <a:pt x="912" y="784"/>
                  </a:lnTo>
                  <a:lnTo>
                    <a:pt x="928" y="728"/>
                  </a:lnTo>
                  <a:lnTo>
                    <a:pt x="976" y="712"/>
                  </a:lnTo>
                  <a:lnTo>
                    <a:pt x="1060" y="732"/>
                  </a:lnTo>
                  <a:lnTo>
                    <a:pt x="1204" y="740"/>
                  </a:lnTo>
                  <a:lnTo>
                    <a:pt x="1288" y="712"/>
                  </a:lnTo>
                  <a:lnTo>
                    <a:pt x="1388" y="660"/>
                  </a:lnTo>
                  <a:lnTo>
                    <a:pt x="1468" y="592"/>
                  </a:lnTo>
                  <a:lnTo>
                    <a:pt x="1520" y="536"/>
                  </a:lnTo>
                  <a:lnTo>
                    <a:pt x="1544" y="508"/>
                  </a:lnTo>
                  <a:lnTo>
                    <a:pt x="1592" y="520"/>
                  </a:lnTo>
                  <a:lnTo>
                    <a:pt x="1624" y="548"/>
                  </a:lnTo>
                  <a:lnTo>
                    <a:pt x="1647" y="536"/>
                  </a:lnTo>
                  <a:lnTo>
                    <a:pt x="1612" y="492"/>
                  </a:lnTo>
                  <a:lnTo>
                    <a:pt x="1632" y="456"/>
                  </a:lnTo>
                  <a:lnTo>
                    <a:pt x="1632" y="420"/>
                  </a:lnTo>
                  <a:lnTo>
                    <a:pt x="1648" y="376"/>
                  </a:lnTo>
                  <a:lnTo>
                    <a:pt x="1672" y="356"/>
                  </a:lnTo>
                  <a:lnTo>
                    <a:pt x="1656" y="341"/>
                  </a:lnTo>
                  <a:lnTo>
                    <a:pt x="1584" y="344"/>
                  </a:lnTo>
                  <a:lnTo>
                    <a:pt x="1536" y="356"/>
                  </a:lnTo>
                  <a:lnTo>
                    <a:pt x="1540" y="392"/>
                  </a:lnTo>
                  <a:lnTo>
                    <a:pt x="1496" y="424"/>
                  </a:lnTo>
                  <a:lnTo>
                    <a:pt x="1444" y="464"/>
                  </a:lnTo>
                  <a:lnTo>
                    <a:pt x="1444" y="492"/>
                  </a:lnTo>
                  <a:lnTo>
                    <a:pt x="1392" y="492"/>
                  </a:lnTo>
                  <a:lnTo>
                    <a:pt x="1384" y="520"/>
                  </a:lnTo>
                  <a:lnTo>
                    <a:pt x="1340" y="520"/>
                  </a:lnTo>
                  <a:lnTo>
                    <a:pt x="1300" y="540"/>
                  </a:lnTo>
                  <a:lnTo>
                    <a:pt x="1236" y="572"/>
                  </a:lnTo>
                  <a:lnTo>
                    <a:pt x="1208" y="584"/>
                  </a:lnTo>
                  <a:lnTo>
                    <a:pt x="1148" y="564"/>
                  </a:lnTo>
                  <a:lnTo>
                    <a:pt x="1080" y="556"/>
                  </a:lnTo>
                  <a:lnTo>
                    <a:pt x="1048" y="528"/>
                  </a:lnTo>
                  <a:lnTo>
                    <a:pt x="1028" y="500"/>
                  </a:lnTo>
                  <a:lnTo>
                    <a:pt x="1012" y="480"/>
                  </a:lnTo>
                  <a:lnTo>
                    <a:pt x="976" y="432"/>
                  </a:lnTo>
                  <a:lnTo>
                    <a:pt x="936" y="388"/>
                  </a:lnTo>
                  <a:lnTo>
                    <a:pt x="904" y="368"/>
                  </a:lnTo>
                  <a:lnTo>
                    <a:pt x="844" y="372"/>
                  </a:lnTo>
                  <a:lnTo>
                    <a:pt x="824" y="344"/>
                  </a:lnTo>
                  <a:lnTo>
                    <a:pt x="820" y="316"/>
                  </a:lnTo>
                  <a:lnTo>
                    <a:pt x="844" y="264"/>
                  </a:lnTo>
                  <a:lnTo>
                    <a:pt x="860" y="212"/>
                  </a:lnTo>
                  <a:lnTo>
                    <a:pt x="868" y="152"/>
                  </a:lnTo>
                  <a:lnTo>
                    <a:pt x="880" y="120"/>
                  </a:lnTo>
                  <a:lnTo>
                    <a:pt x="876" y="96"/>
                  </a:lnTo>
                  <a:lnTo>
                    <a:pt x="856" y="72"/>
                  </a:lnTo>
                  <a:lnTo>
                    <a:pt x="852" y="48"/>
                  </a:lnTo>
                  <a:lnTo>
                    <a:pt x="832" y="20"/>
                  </a:lnTo>
                  <a:close/>
                </a:path>
              </a:pathLst>
            </a:custGeom>
            <a:solidFill>
              <a:srgbClr val="000000"/>
            </a:solidFill>
            <a:ln w="9525">
              <a:noFill/>
              <a:round/>
              <a:headEnd/>
              <a:tailEnd/>
            </a:ln>
          </p:spPr>
          <p:txBody>
            <a:bodyPr/>
            <a:lstStyle/>
            <a:p>
              <a:endParaRPr lang="zh-CN" altLang="en-US"/>
            </a:p>
          </p:txBody>
        </p:sp>
        <p:sp>
          <p:nvSpPr>
            <p:cNvPr id="23560" name="Line 3"/>
            <p:cNvSpPr>
              <a:spLocks noChangeShapeType="1"/>
            </p:cNvSpPr>
            <p:nvPr/>
          </p:nvSpPr>
          <p:spPr bwMode="auto">
            <a:xfrm flipV="1">
              <a:off x="2202" y="1947"/>
              <a:ext cx="7535" cy="4765"/>
            </a:xfrm>
            <a:prstGeom prst="line">
              <a:avLst/>
            </a:prstGeom>
            <a:noFill/>
            <a:ln w="38100">
              <a:solidFill>
                <a:srgbClr val="000000"/>
              </a:solidFill>
              <a:round/>
              <a:headEnd/>
              <a:tailEnd/>
            </a:ln>
          </p:spPr>
          <p:txBody>
            <a:bodyPr wrap="none" anchor="ctr"/>
            <a:lstStyle/>
            <a:p>
              <a:endParaRPr lang="zh-CN" altLang="en-US"/>
            </a:p>
          </p:txBody>
        </p:sp>
        <p:grpSp>
          <p:nvGrpSpPr>
            <p:cNvPr id="23561" name="Group 8"/>
            <p:cNvGrpSpPr>
              <a:grpSpLocks/>
            </p:cNvGrpSpPr>
            <p:nvPr/>
          </p:nvGrpSpPr>
          <p:grpSpPr bwMode="auto">
            <a:xfrm>
              <a:off x="2160" y="6520"/>
              <a:ext cx="320" cy="300"/>
              <a:chOff x="0" y="0"/>
              <a:chExt cx="183" cy="172"/>
            </a:xfrm>
          </p:grpSpPr>
          <p:pic>
            <p:nvPicPr>
              <p:cNvPr id="23623" name="Picture 5" descr="circuler_1"/>
              <p:cNvPicPr>
                <a:picLocks noChangeAspect="1" noChangeArrowheads="1"/>
              </p:cNvPicPr>
              <p:nvPr/>
            </p:nvPicPr>
            <p:blipFill>
              <a:blip r:embed="rId2" cstate="print"/>
              <a:srcRect/>
              <a:stretch>
                <a:fillRect/>
              </a:stretch>
            </p:blipFill>
            <p:spPr bwMode="auto">
              <a:xfrm>
                <a:off x="9" y="0"/>
                <a:ext cx="174" cy="172"/>
              </a:xfrm>
              <a:prstGeom prst="rect">
                <a:avLst/>
              </a:prstGeom>
              <a:noFill/>
              <a:ln w="9525">
                <a:noFill/>
                <a:miter lim="800000"/>
                <a:headEnd/>
                <a:tailEnd/>
              </a:ln>
            </p:spPr>
          </p:pic>
          <p:sp>
            <p:nvSpPr>
              <p:cNvPr id="6154" name="Oval 6"/>
              <p:cNvSpPr>
                <a:spLocks noChangeArrowheads="1"/>
              </p:cNvSpPr>
              <p:nvPr/>
            </p:nvSpPr>
            <p:spPr bwMode="auto">
              <a:xfrm>
                <a:off x="9" y="0"/>
                <a:ext cx="173" cy="172"/>
              </a:xfrm>
              <a:prstGeom prst="ellipse">
                <a:avLst/>
              </a:prstGeom>
              <a:gradFill rotWithShape="1">
                <a:gsLst>
                  <a:gs pos="0">
                    <a:srgbClr val="000000"/>
                  </a:gs>
                  <a:gs pos="50000">
                    <a:schemeClr val="tx2">
                      <a:alpha val="50000"/>
                    </a:schemeClr>
                  </a:gs>
                  <a:gs pos="100000">
                    <a:srgbClr val="000000"/>
                  </a:gs>
                </a:gsLst>
                <a:lin ang="5400000" scaled="1"/>
              </a:gradFill>
              <a:ln w="9525">
                <a:noFill/>
                <a:round/>
                <a:headEnd/>
                <a:tailEnd/>
              </a:ln>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3627" name="Group 11"/>
              <p:cNvGrpSpPr>
                <a:grpSpLocks/>
              </p:cNvGrpSpPr>
              <p:nvPr/>
            </p:nvGrpSpPr>
            <p:grpSpPr bwMode="auto">
              <a:xfrm rot="-1297425" flipH="1" flipV="1">
                <a:off x="22" y="134"/>
                <a:ext cx="151" cy="37"/>
                <a:chOff x="0" y="0"/>
                <a:chExt cx="893" cy="246"/>
              </a:xfrm>
            </p:grpSpPr>
            <p:grpSp>
              <p:nvGrpSpPr>
                <p:cNvPr id="23629" name="Group 12"/>
                <p:cNvGrpSpPr>
                  <a:grpSpLocks/>
                </p:cNvGrpSpPr>
                <p:nvPr/>
              </p:nvGrpSpPr>
              <p:grpSpPr bwMode="auto">
                <a:xfrm>
                  <a:off x="0" y="0"/>
                  <a:ext cx="743" cy="185"/>
                  <a:chOff x="0" y="0"/>
                  <a:chExt cx="1118" cy="279"/>
                </a:xfrm>
              </p:grpSpPr>
              <p:sp>
                <p:nvSpPr>
                  <p:cNvPr id="23635" name="AutoShape 9"/>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36" name="AutoShape 10"/>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37" name="AutoShape 11"/>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38" name="AutoShape 12"/>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3630" name="Group 17"/>
                <p:cNvGrpSpPr>
                  <a:grpSpLocks/>
                </p:cNvGrpSpPr>
                <p:nvPr/>
              </p:nvGrpSpPr>
              <p:grpSpPr bwMode="auto">
                <a:xfrm rot="1353540">
                  <a:off x="150" y="60"/>
                  <a:ext cx="743" cy="186"/>
                  <a:chOff x="0" y="0"/>
                  <a:chExt cx="1118" cy="279"/>
                </a:xfrm>
              </p:grpSpPr>
              <p:sp>
                <p:nvSpPr>
                  <p:cNvPr id="23631" name="AutoShape 14"/>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32" name="AutoShape 15"/>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33" name="AutoShape 16"/>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34" name="AutoShape 17"/>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pic>
            <p:nvPicPr>
              <p:cNvPr id="23628" name="Picture 18" descr="light_shadow1"/>
              <p:cNvPicPr>
                <a:picLocks noChangeAspect="1" noChangeArrowheads="1"/>
              </p:cNvPicPr>
              <p:nvPr/>
            </p:nvPicPr>
            <p:blipFill>
              <a:blip r:embed="rId3" cstate="print"/>
              <a:srcRect t="23740"/>
              <a:stretch>
                <a:fillRect/>
              </a:stretch>
            </p:blipFill>
            <p:spPr bwMode="auto">
              <a:xfrm rot="-2569845">
                <a:off x="0" y="15"/>
                <a:ext cx="129" cy="84"/>
              </a:xfrm>
              <a:prstGeom prst="rect">
                <a:avLst/>
              </a:prstGeom>
              <a:noFill/>
              <a:ln w="9525">
                <a:noFill/>
                <a:miter lim="800000"/>
                <a:headEnd/>
                <a:tailEnd/>
              </a:ln>
            </p:spPr>
          </p:pic>
        </p:grpSp>
        <p:grpSp>
          <p:nvGrpSpPr>
            <p:cNvPr id="23562" name="Group 23"/>
            <p:cNvGrpSpPr>
              <a:grpSpLocks/>
            </p:cNvGrpSpPr>
            <p:nvPr/>
          </p:nvGrpSpPr>
          <p:grpSpPr bwMode="auto">
            <a:xfrm>
              <a:off x="4810" y="4795"/>
              <a:ext cx="320" cy="300"/>
              <a:chOff x="0" y="0"/>
              <a:chExt cx="183" cy="172"/>
            </a:xfrm>
          </p:grpSpPr>
          <p:pic>
            <p:nvPicPr>
              <p:cNvPr id="23607" name="Picture 20" descr="circuler_1"/>
              <p:cNvPicPr>
                <a:picLocks noChangeAspect="1" noChangeArrowheads="1"/>
              </p:cNvPicPr>
              <p:nvPr/>
            </p:nvPicPr>
            <p:blipFill>
              <a:blip r:embed="rId2" cstate="print"/>
              <a:srcRect/>
              <a:stretch>
                <a:fillRect/>
              </a:stretch>
            </p:blipFill>
            <p:spPr bwMode="auto">
              <a:xfrm>
                <a:off x="9" y="0"/>
                <a:ext cx="174" cy="172"/>
              </a:xfrm>
              <a:prstGeom prst="rect">
                <a:avLst/>
              </a:prstGeom>
              <a:noFill/>
              <a:ln w="9525">
                <a:noFill/>
                <a:miter lim="800000"/>
                <a:headEnd/>
                <a:tailEnd/>
              </a:ln>
            </p:spPr>
          </p:pic>
          <p:sp>
            <p:nvSpPr>
              <p:cNvPr id="6169" name="Oval 21"/>
              <p:cNvSpPr>
                <a:spLocks noChangeArrowheads="1"/>
              </p:cNvSpPr>
              <p:nvPr/>
            </p:nvSpPr>
            <p:spPr bwMode="auto">
              <a:xfrm>
                <a:off x="9" y="0"/>
                <a:ext cx="173" cy="172"/>
              </a:xfrm>
              <a:prstGeom prst="ellipse">
                <a:avLst/>
              </a:prstGeom>
              <a:gradFill rotWithShape="1">
                <a:gsLst>
                  <a:gs pos="0">
                    <a:srgbClr val="000000"/>
                  </a:gs>
                  <a:gs pos="50000">
                    <a:schemeClr val="tx2">
                      <a:alpha val="50000"/>
                    </a:schemeClr>
                  </a:gs>
                  <a:gs pos="100000">
                    <a:srgbClr val="000000"/>
                  </a:gs>
                </a:gsLst>
                <a:lin ang="5400000" scaled="1"/>
              </a:gradFill>
              <a:ln w="9525">
                <a:noFill/>
                <a:round/>
                <a:headEnd/>
                <a:tailEnd/>
              </a:ln>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3611" name="Group 26"/>
              <p:cNvGrpSpPr>
                <a:grpSpLocks/>
              </p:cNvGrpSpPr>
              <p:nvPr/>
            </p:nvGrpSpPr>
            <p:grpSpPr bwMode="auto">
              <a:xfrm rot="-1297425" flipH="1" flipV="1">
                <a:off x="22" y="134"/>
                <a:ext cx="151" cy="37"/>
                <a:chOff x="0" y="0"/>
                <a:chExt cx="893" cy="246"/>
              </a:xfrm>
            </p:grpSpPr>
            <p:grpSp>
              <p:nvGrpSpPr>
                <p:cNvPr id="23613" name="Group 27"/>
                <p:cNvGrpSpPr>
                  <a:grpSpLocks/>
                </p:cNvGrpSpPr>
                <p:nvPr/>
              </p:nvGrpSpPr>
              <p:grpSpPr bwMode="auto">
                <a:xfrm>
                  <a:off x="0" y="0"/>
                  <a:ext cx="743" cy="185"/>
                  <a:chOff x="0" y="0"/>
                  <a:chExt cx="1118" cy="279"/>
                </a:xfrm>
              </p:grpSpPr>
              <p:sp>
                <p:nvSpPr>
                  <p:cNvPr id="23619" name="AutoShape 24"/>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20" name="AutoShape 25"/>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21" name="AutoShape 26"/>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22" name="AutoShape 27"/>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3614" name="Group 32"/>
                <p:cNvGrpSpPr>
                  <a:grpSpLocks/>
                </p:cNvGrpSpPr>
                <p:nvPr/>
              </p:nvGrpSpPr>
              <p:grpSpPr bwMode="auto">
                <a:xfrm rot="1353540">
                  <a:off x="150" y="60"/>
                  <a:ext cx="743" cy="186"/>
                  <a:chOff x="0" y="0"/>
                  <a:chExt cx="1118" cy="279"/>
                </a:xfrm>
              </p:grpSpPr>
              <p:sp>
                <p:nvSpPr>
                  <p:cNvPr id="23615" name="AutoShape 29"/>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16" name="AutoShape 30"/>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17" name="AutoShape 31"/>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18" name="AutoShape 32"/>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pic>
            <p:nvPicPr>
              <p:cNvPr id="23612" name="Picture 33" descr="light_shadow1"/>
              <p:cNvPicPr>
                <a:picLocks noChangeAspect="1" noChangeArrowheads="1"/>
              </p:cNvPicPr>
              <p:nvPr/>
            </p:nvPicPr>
            <p:blipFill>
              <a:blip r:embed="rId3" cstate="print"/>
              <a:srcRect t="23740"/>
              <a:stretch>
                <a:fillRect/>
              </a:stretch>
            </p:blipFill>
            <p:spPr bwMode="auto">
              <a:xfrm rot="-2569845">
                <a:off x="0" y="15"/>
                <a:ext cx="129" cy="84"/>
              </a:xfrm>
              <a:prstGeom prst="rect">
                <a:avLst/>
              </a:prstGeom>
              <a:noFill/>
              <a:ln w="9525">
                <a:noFill/>
                <a:miter lim="800000"/>
                <a:headEnd/>
                <a:tailEnd/>
              </a:ln>
            </p:spPr>
          </p:pic>
        </p:grpSp>
        <p:grpSp>
          <p:nvGrpSpPr>
            <p:cNvPr id="23563" name="Group 38"/>
            <p:cNvGrpSpPr>
              <a:grpSpLocks/>
            </p:cNvGrpSpPr>
            <p:nvPr/>
          </p:nvGrpSpPr>
          <p:grpSpPr bwMode="auto">
            <a:xfrm>
              <a:off x="7342" y="3223"/>
              <a:ext cx="320" cy="300"/>
              <a:chOff x="0" y="0"/>
              <a:chExt cx="183" cy="172"/>
            </a:xfrm>
          </p:grpSpPr>
          <p:pic>
            <p:nvPicPr>
              <p:cNvPr id="23591" name="Picture 35" descr="circuler_1"/>
              <p:cNvPicPr>
                <a:picLocks noChangeAspect="1" noChangeArrowheads="1"/>
              </p:cNvPicPr>
              <p:nvPr/>
            </p:nvPicPr>
            <p:blipFill>
              <a:blip r:embed="rId2" cstate="print"/>
              <a:srcRect/>
              <a:stretch>
                <a:fillRect/>
              </a:stretch>
            </p:blipFill>
            <p:spPr bwMode="auto">
              <a:xfrm>
                <a:off x="9" y="0"/>
                <a:ext cx="174" cy="172"/>
              </a:xfrm>
              <a:prstGeom prst="rect">
                <a:avLst/>
              </a:prstGeom>
              <a:noFill/>
              <a:ln w="9525">
                <a:noFill/>
                <a:miter lim="800000"/>
                <a:headEnd/>
                <a:tailEnd/>
              </a:ln>
            </p:spPr>
          </p:pic>
          <p:sp>
            <p:nvSpPr>
              <p:cNvPr id="6184" name="Oval 36"/>
              <p:cNvSpPr>
                <a:spLocks noChangeArrowheads="1"/>
              </p:cNvSpPr>
              <p:nvPr/>
            </p:nvSpPr>
            <p:spPr bwMode="auto">
              <a:xfrm>
                <a:off x="9" y="0"/>
                <a:ext cx="173" cy="172"/>
              </a:xfrm>
              <a:prstGeom prst="ellipse">
                <a:avLst/>
              </a:prstGeom>
              <a:gradFill rotWithShape="1">
                <a:gsLst>
                  <a:gs pos="0">
                    <a:srgbClr val="000000"/>
                  </a:gs>
                  <a:gs pos="50000">
                    <a:schemeClr val="tx2">
                      <a:alpha val="50000"/>
                    </a:schemeClr>
                  </a:gs>
                  <a:gs pos="100000">
                    <a:srgbClr val="000000"/>
                  </a:gs>
                </a:gsLst>
                <a:lin ang="5400000" scaled="1"/>
              </a:gradFill>
              <a:ln w="9525">
                <a:noFill/>
                <a:round/>
                <a:headEnd/>
                <a:tailEnd/>
              </a:ln>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3595" name="Group 41"/>
              <p:cNvGrpSpPr>
                <a:grpSpLocks/>
              </p:cNvGrpSpPr>
              <p:nvPr/>
            </p:nvGrpSpPr>
            <p:grpSpPr bwMode="auto">
              <a:xfrm rot="-1297425" flipH="1" flipV="1">
                <a:off x="22" y="134"/>
                <a:ext cx="151" cy="37"/>
                <a:chOff x="0" y="0"/>
                <a:chExt cx="893" cy="246"/>
              </a:xfrm>
            </p:grpSpPr>
            <p:grpSp>
              <p:nvGrpSpPr>
                <p:cNvPr id="23597" name="Group 42"/>
                <p:cNvGrpSpPr>
                  <a:grpSpLocks/>
                </p:cNvGrpSpPr>
                <p:nvPr/>
              </p:nvGrpSpPr>
              <p:grpSpPr bwMode="auto">
                <a:xfrm>
                  <a:off x="0" y="0"/>
                  <a:ext cx="743" cy="185"/>
                  <a:chOff x="0" y="0"/>
                  <a:chExt cx="1118" cy="279"/>
                </a:xfrm>
              </p:grpSpPr>
              <p:sp>
                <p:nvSpPr>
                  <p:cNvPr id="23603" name="AutoShape 39"/>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04" name="AutoShape 40"/>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05" name="AutoShape 41"/>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06" name="AutoShape 42"/>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3598" name="Group 47"/>
                <p:cNvGrpSpPr>
                  <a:grpSpLocks/>
                </p:cNvGrpSpPr>
                <p:nvPr/>
              </p:nvGrpSpPr>
              <p:grpSpPr bwMode="auto">
                <a:xfrm rot="1353540">
                  <a:off x="150" y="60"/>
                  <a:ext cx="743" cy="186"/>
                  <a:chOff x="0" y="0"/>
                  <a:chExt cx="1118" cy="279"/>
                </a:xfrm>
              </p:grpSpPr>
              <p:sp>
                <p:nvSpPr>
                  <p:cNvPr id="23599" name="AutoShape 44"/>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00" name="AutoShape 45"/>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01" name="AutoShape 46"/>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602" name="AutoShape 47"/>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pic>
            <p:nvPicPr>
              <p:cNvPr id="23596" name="Picture 48" descr="light_shadow1"/>
              <p:cNvPicPr>
                <a:picLocks noChangeAspect="1" noChangeArrowheads="1"/>
              </p:cNvPicPr>
              <p:nvPr/>
            </p:nvPicPr>
            <p:blipFill>
              <a:blip r:embed="rId3" cstate="print"/>
              <a:srcRect t="23740"/>
              <a:stretch>
                <a:fillRect/>
              </a:stretch>
            </p:blipFill>
            <p:spPr bwMode="auto">
              <a:xfrm rot="-2569845">
                <a:off x="0" y="15"/>
                <a:ext cx="129" cy="84"/>
              </a:xfrm>
              <a:prstGeom prst="rect">
                <a:avLst/>
              </a:prstGeom>
              <a:noFill/>
              <a:ln w="9525">
                <a:noFill/>
                <a:miter lim="800000"/>
                <a:headEnd/>
                <a:tailEnd/>
              </a:ln>
            </p:spPr>
          </p:pic>
        </p:grpSp>
        <p:grpSp>
          <p:nvGrpSpPr>
            <p:cNvPr id="23564" name="Group 53"/>
            <p:cNvGrpSpPr>
              <a:grpSpLocks/>
            </p:cNvGrpSpPr>
            <p:nvPr/>
          </p:nvGrpSpPr>
          <p:grpSpPr bwMode="auto">
            <a:xfrm>
              <a:off x="9477" y="1830"/>
              <a:ext cx="320" cy="300"/>
              <a:chOff x="0" y="0"/>
              <a:chExt cx="183" cy="172"/>
            </a:xfrm>
          </p:grpSpPr>
          <p:pic>
            <p:nvPicPr>
              <p:cNvPr id="23575" name="Picture 50" descr="circuler_1"/>
              <p:cNvPicPr>
                <a:picLocks noChangeAspect="1" noChangeArrowheads="1"/>
              </p:cNvPicPr>
              <p:nvPr/>
            </p:nvPicPr>
            <p:blipFill>
              <a:blip r:embed="rId2" cstate="print"/>
              <a:srcRect/>
              <a:stretch>
                <a:fillRect/>
              </a:stretch>
            </p:blipFill>
            <p:spPr bwMode="auto">
              <a:xfrm>
                <a:off x="9" y="0"/>
                <a:ext cx="174" cy="172"/>
              </a:xfrm>
              <a:prstGeom prst="rect">
                <a:avLst/>
              </a:prstGeom>
              <a:noFill/>
              <a:ln w="9525">
                <a:noFill/>
                <a:miter lim="800000"/>
                <a:headEnd/>
                <a:tailEnd/>
              </a:ln>
            </p:spPr>
          </p:pic>
          <p:grpSp>
            <p:nvGrpSpPr>
              <p:cNvPr id="23576" name="Group 55"/>
              <p:cNvGrpSpPr>
                <a:grpSpLocks/>
              </p:cNvGrpSpPr>
              <p:nvPr/>
            </p:nvGrpSpPr>
            <p:grpSpPr bwMode="auto">
              <a:xfrm>
                <a:off x="8" y="-1"/>
                <a:ext cx="176" cy="171"/>
                <a:chOff x="0" y="0"/>
                <a:chExt cx="195072" cy="188976"/>
              </a:xfrm>
            </p:grpSpPr>
            <p:pic>
              <p:nvPicPr>
                <p:cNvPr id="23589" name="Oval 51"/>
                <p:cNvPicPr>
                  <a:picLocks noChangeArrowheads="1"/>
                </p:cNvPicPr>
                <p:nvPr/>
              </p:nvPicPr>
              <p:blipFill>
                <a:blip r:embed="rId4" cstate="print"/>
                <a:srcRect/>
                <a:stretch>
                  <a:fillRect/>
                </a:stretch>
              </p:blipFill>
              <p:spPr bwMode="auto">
                <a:xfrm>
                  <a:off x="0" y="0"/>
                  <a:ext cx="195072" cy="188976"/>
                </a:xfrm>
                <a:prstGeom prst="rect">
                  <a:avLst/>
                </a:prstGeom>
                <a:noFill/>
                <a:ln w="9525">
                  <a:noFill/>
                  <a:miter lim="800000"/>
                  <a:headEnd/>
                  <a:tailEnd/>
                </a:ln>
              </p:spPr>
            </p:pic>
            <p:sp>
              <p:nvSpPr>
                <p:cNvPr id="23590" name="Text Box 57"/>
                <p:cNvSpPr txBox="1">
                  <a:spLocks noChangeArrowheads="1"/>
                </p:cNvSpPr>
                <p:nvPr/>
              </p:nvSpPr>
              <p:spPr bwMode="auto">
                <a:xfrm>
                  <a:off x="29616" y="29041"/>
                  <a:ext cx="135832" cy="134704"/>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23577" name="Group 58"/>
              <p:cNvGrpSpPr>
                <a:grpSpLocks/>
              </p:cNvGrpSpPr>
              <p:nvPr/>
            </p:nvGrpSpPr>
            <p:grpSpPr bwMode="auto">
              <a:xfrm rot="-1297425" flipH="1" flipV="1">
                <a:off x="22" y="134"/>
                <a:ext cx="151" cy="37"/>
                <a:chOff x="0" y="0"/>
                <a:chExt cx="893" cy="246"/>
              </a:xfrm>
            </p:grpSpPr>
            <p:grpSp>
              <p:nvGrpSpPr>
                <p:cNvPr id="23579" name="Group 59"/>
                <p:cNvGrpSpPr>
                  <a:grpSpLocks/>
                </p:cNvGrpSpPr>
                <p:nvPr/>
              </p:nvGrpSpPr>
              <p:grpSpPr bwMode="auto">
                <a:xfrm>
                  <a:off x="0" y="0"/>
                  <a:ext cx="743" cy="185"/>
                  <a:chOff x="0" y="0"/>
                  <a:chExt cx="1118" cy="279"/>
                </a:xfrm>
              </p:grpSpPr>
              <p:sp>
                <p:nvSpPr>
                  <p:cNvPr id="23585" name="AutoShape 54"/>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86" name="AutoShape 55"/>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87" name="AutoShape 56"/>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88" name="AutoShape 57"/>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3580" name="Group 64"/>
                <p:cNvGrpSpPr>
                  <a:grpSpLocks/>
                </p:cNvGrpSpPr>
                <p:nvPr/>
              </p:nvGrpSpPr>
              <p:grpSpPr bwMode="auto">
                <a:xfrm rot="1353540">
                  <a:off x="150" y="60"/>
                  <a:ext cx="743" cy="186"/>
                  <a:chOff x="0" y="0"/>
                  <a:chExt cx="1118" cy="279"/>
                </a:xfrm>
              </p:grpSpPr>
              <p:sp>
                <p:nvSpPr>
                  <p:cNvPr id="23581" name="AutoShape 59"/>
                  <p:cNvSpPr>
                    <a:spLocks noChangeArrowheads="1"/>
                  </p:cNvSpPr>
                  <p:nvPr/>
                </p:nvSpPr>
                <p:spPr bwMode="auto">
                  <a:xfrm rot="5263130">
                    <a:off x="28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82" name="AutoShape 60"/>
                  <p:cNvSpPr>
                    <a:spLocks noChangeArrowheads="1"/>
                  </p:cNvSpPr>
                  <p:nvPr/>
                </p:nvSpPr>
                <p:spPr bwMode="auto">
                  <a:xfrm rot="6078281">
                    <a:off x="41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83" name="AutoShape 61"/>
                  <p:cNvSpPr>
                    <a:spLocks noChangeArrowheads="1"/>
                  </p:cNvSpPr>
                  <p:nvPr/>
                </p:nvSpPr>
                <p:spPr bwMode="auto">
                  <a:xfrm rot="6373927">
                    <a:off x="49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84" name="AutoShape 62"/>
                  <p:cNvSpPr>
                    <a:spLocks noChangeArrowheads="1"/>
                  </p:cNvSpPr>
                  <p:nvPr/>
                </p:nvSpPr>
                <p:spPr bwMode="auto">
                  <a:xfrm rot="6906312">
                    <a:off x="58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pic>
            <p:nvPicPr>
              <p:cNvPr id="23578" name="Picture 63" descr="light_shadow1"/>
              <p:cNvPicPr>
                <a:picLocks noChangeAspect="1" noChangeArrowheads="1"/>
              </p:cNvPicPr>
              <p:nvPr/>
            </p:nvPicPr>
            <p:blipFill>
              <a:blip r:embed="rId3" cstate="print"/>
              <a:srcRect t="23740"/>
              <a:stretch>
                <a:fillRect/>
              </a:stretch>
            </p:blipFill>
            <p:spPr bwMode="auto">
              <a:xfrm rot="-2569845">
                <a:off x="0" y="15"/>
                <a:ext cx="129" cy="84"/>
              </a:xfrm>
              <a:prstGeom prst="rect">
                <a:avLst/>
              </a:prstGeom>
              <a:noFill/>
              <a:ln w="9525">
                <a:noFill/>
                <a:miter lim="800000"/>
                <a:headEnd/>
                <a:tailEnd/>
              </a:ln>
            </p:spPr>
          </p:pic>
        </p:grpSp>
        <p:sp>
          <p:nvSpPr>
            <p:cNvPr id="6214" name="AutoShape 64"/>
            <p:cNvSpPr>
              <a:spLocks noChangeArrowheads="1"/>
            </p:cNvSpPr>
            <p:nvPr/>
          </p:nvSpPr>
          <p:spPr bwMode="auto">
            <a:xfrm>
              <a:off x="0" y="6006"/>
              <a:ext cx="2110" cy="515"/>
            </a:xfrm>
            <a:prstGeom prst="roundRect">
              <a:avLst>
                <a:gd name="adj" fmla="val 22815"/>
              </a:avLst>
            </a:prstGeom>
            <a:solidFill>
              <a:schemeClr val="accent2"/>
            </a:solidFill>
            <a:ln w="12700" cmpd="sng">
              <a:solidFill>
                <a:srgbClr val="080808"/>
              </a:solidFill>
              <a:round/>
              <a:headEnd/>
              <a:tailEnd/>
            </a:ln>
            <a:effectLst>
              <a:outerShdw dist="28398" dir="6993903"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sp>
          <p:nvSpPr>
            <p:cNvPr id="6215" name="AutoShape 65"/>
            <p:cNvSpPr>
              <a:spLocks noChangeArrowheads="1"/>
            </p:cNvSpPr>
            <p:nvPr/>
          </p:nvSpPr>
          <p:spPr bwMode="auto">
            <a:xfrm>
              <a:off x="2700" y="4281"/>
              <a:ext cx="2110" cy="515"/>
            </a:xfrm>
            <a:prstGeom prst="roundRect">
              <a:avLst>
                <a:gd name="adj" fmla="val 22815"/>
              </a:avLst>
            </a:prstGeom>
            <a:solidFill>
              <a:schemeClr val="accent2"/>
            </a:solidFill>
            <a:ln w="12700" cmpd="sng">
              <a:solidFill>
                <a:srgbClr val="080808"/>
              </a:solidFill>
              <a:round/>
              <a:headEnd/>
              <a:tailEnd/>
            </a:ln>
            <a:effectLst>
              <a:outerShdw dist="28398" dir="6993903"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sp>
          <p:nvSpPr>
            <p:cNvPr id="6216" name="AutoShape 66"/>
            <p:cNvSpPr>
              <a:spLocks noChangeArrowheads="1"/>
            </p:cNvSpPr>
            <p:nvPr/>
          </p:nvSpPr>
          <p:spPr bwMode="auto">
            <a:xfrm>
              <a:off x="5130" y="2708"/>
              <a:ext cx="2110" cy="515"/>
            </a:xfrm>
            <a:prstGeom prst="roundRect">
              <a:avLst>
                <a:gd name="adj" fmla="val 22815"/>
              </a:avLst>
            </a:prstGeom>
            <a:solidFill>
              <a:schemeClr val="accent2"/>
            </a:solidFill>
            <a:ln w="12700" cmpd="sng">
              <a:solidFill>
                <a:srgbClr val="080808"/>
              </a:solidFill>
              <a:round/>
              <a:headEnd/>
              <a:tailEnd/>
            </a:ln>
            <a:effectLst>
              <a:outerShdw dist="28398" dir="6993903"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sp>
          <p:nvSpPr>
            <p:cNvPr id="23568" name="Text Box 67"/>
            <p:cNvSpPr txBox="1">
              <a:spLocks noChangeArrowheads="1"/>
            </p:cNvSpPr>
            <p:nvPr/>
          </p:nvSpPr>
          <p:spPr bwMode="auto">
            <a:xfrm>
              <a:off x="430" y="5975"/>
              <a:ext cx="1270" cy="528"/>
            </a:xfrm>
            <a:prstGeom prst="rect">
              <a:avLst/>
            </a:prstGeom>
            <a:noFill/>
            <a:ln w="9525">
              <a:noFill/>
              <a:miter lim="800000"/>
              <a:headEnd/>
              <a:tailEnd/>
            </a:ln>
          </p:spPr>
          <p:txBody>
            <a:bodyPr>
              <a:spAutoFit/>
            </a:bodyPr>
            <a:lstStyle/>
            <a:p>
              <a:pPr algn="ctr" eaLnBrk="0" hangingPunct="0">
                <a:spcBef>
                  <a:spcPct val="50000"/>
                </a:spcBef>
              </a:pPr>
              <a:r>
                <a:rPr lang="zh-CN" altLang="en-US" sz="1600">
                  <a:solidFill>
                    <a:srgbClr val="FFFFFF"/>
                  </a:solidFill>
                  <a:latin typeface="Arial" pitchFamily="34" charset="0"/>
                  <a:ea typeface="宋体" pitchFamily="2" charset="-122"/>
                </a:rPr>
                <a:t>（</a:t>
              </a:r>
              <a:r>
                <a:rPr lang="en-US" altLang="zh-CN" sz="1600">
                  <a:solidFill>
                    <a:srgbClr val="FFFFFF"/>
                  </a:solidFill>
                  <a:latin typeface="Arial" pitchFamily="34" charset="0"/>
                  <a:ea typeface="宋体" pitchFamily="2" charset="-122"/>
                </a:rPr>
                <a:t>3</a:t>
              </a:r>
              <a:r>
                <a:rPr lang="zh-CN" altLang="en-US" sz="1600">
                  <a:solidFill>
                    <a:srgbClr val="FFFFFF"/>
                  </a:solidFill>
                  <a:latin typeface="Arial" pitchFamily="34" charset="0"/>
                  <a:ea typeface="宋体" pitchFamily="2" charset="-122"/>
                </a:rPr>
                <a:t>）</a:t>
              </a:r>
            </a:p>
          </p:txBody>
        </p:sp>
        <p:sp>
          <p:nvSpPr>
            <p:cNvPr id="23569" name="Text Box 68"/>
            <p:cNvSpPr txBox="1">
              <a:spLocks noChangeArrowheads="1"/>
            </p:cNvSpPr>
            <p:nvPr/>
          </p:nvSpPr>
          <p:spPr bwMode="auto">
            <a:xfrm>
              <a:off x="3055" y="4260"/>
              <a:ext cx="1270" cy="530"/>
            </a:xfrm>
            <a:prstGeom prst="rect">
              <a:avLst/>
            </a:prstGeom>
            <a:noFill/>
            <a:ln w="9525">
              <a:noFill/>
              <a:miter lim="800000"/>
              <a:headEnd/>
              <a:tailEnd/>
            </a:ln>
          </p:spPr>
          <p:txBody>
            <a:bodyPr>
              <a:spAutoFit/>
            </a:bodyPr>
            <a:lstStyle/>
            <a:p>
              <a:pPr algn="ctr" eaLnBrk="0" hangingPunct="0">
                <a:spcBef>
                  <a:spcPct val="50000"/>
                </a:spcBef>
              </a:pPr>
              <a:r>
                <a:rPr lang="zh-CN" altLang="en-US" sz="1600">
                  <a:solidFill>
                    <a:srgbClr val="FFFFFF"/>
                  </a:solidFill>
                  <a:latin typeface="Arial" pitchFamily="34" charset="0"/>
                  <a:ea typeface="宋体" pitchFamily="2" charset="-122"/>
                </a:rPr>
                <a:t>（</a:t>
              </a:r>
              <a:r>
                <a:rPr lang="en-US" altLang="zh-CN" sz="1600">
                  <a:solidFill>
                    <a:srgbClr val="FFFFFF"/>
                  </a:solidFill>
                  <a:latin typeface="Arial" pitchFamily="34" charset="0"/>
                  <a:ea typeface="宋体" pitchFamily="2" charset="-122"/>
                </a:rPr>
                <a:t>2</a:t>
              </a:r>
              <a:r>
                <a:rPr lang="zh-CN" altLang="en-US" sz="1600">
                  <a:solidFill>
                    <a:srgbClr val="FFFFFF"/>
                  </a:solidFill>
                  <a:latin typeface="Arial" pitchFamily="34" charset="0"/>
                  <a:ea typeface="宋体" pitchFamily="2" charset="-122"/>
                </a:rPr>
                <a:t>）</a:t>
              </a:r>
            </a:p>
          </p:txBody>
        </p:sp>
        <p:sp>
          <p:nvSpPr>
            <p:cNvPr id="23570" name="Text Box 69"/>
            <p:cNvSpPr txBox="1">
              <a:spLocks noChangeArrowheads="1"/>
            </p:cNvSpPr>
            <p:nvPr/>
          </p:nvSpPr>
          <p:spPr bwMode="auto">
            <a:xfrm>
              <a:off x="5580" y="2680"/>
              <a:ext cx="1270" cy="528"/>
            </a:xfrm>
            <a:prstGeom prst="rect">
              <a:avLst/>
            </a:prstGeom>
            <a:noFill/>
            <a:ln w="9525">
              <a:noFill/>
              <a:miter lim="800000"/>
              <a:headEnd/>
              <a:tailEnd/>
            </a:ln>
          </p:spPr>
          <p:txBody>
            <a:bodyPr>
              <a:spAutoFit/>
            </a:bodyPr>
            <a:lstStyle/>
            <a:p>
              <a:pPr algn="ctr" eaLnBrk="0" hangingPunct="0">
                <a:spcBef>
                  <a:spcPct val="50000"/>
                </a:spcBef>
              </a:pPr>
              <a:r>
                <a:rPr lang="zh-CN" altLang="en-US" sz="1600">
                  <a:solidFill>
                    <a:srgbClr val="FFFFFF"/>
                  </a:solidFill>
                  <a:latin typeface="Arial" pitchFamily="34" charset="0"/>
                  <a:ea typeface="宋体" pitchFamily="2" charset="-122"/>
                </a:rPr>
                <a:t>（</a:t>
              </a:r>
              <a:r>
                <a:rPr lang="en-US" altLang="zh-CN" sz="1600">
                  <a:solidFill>
                    <a:srgbClr val="FFFFFF"/>
                  </a:solidFill>
                  <a:latin typeface="Arial" pitchFamily="34" charset="0"/>
                  <a:ea typeface="宋体" pitchFamily="2" charset="-122"/>
                </a:rPr>
                <a:t>1</a:t>
              </a:r>
              <a:r>
                <a:rPr lang="zh-CN" altLang="en-US" sz="1600">
                  <a:solidFill>
                    <a:srgbClr val="FFFFFF"/>
                  </a:solidFill>
                  <a:latin typeface="Arial" pitchFamily="34" charset="0"/>
                  <a:ea typeface="宋体" pitchFamily="2" charset="-122"/>
                </a:rPr>
                <a:t>）</a:t>
              </a:r>
            </a:p>
          </p:txBody>
        </p:sp>
        <p:pic>
          <p:nvPicPr>
            <p:cNvPr id="23571" name="Picture 70" descr="095"/>
            <p:cNvPicPr>
              <a:picLocks noChangeAspect="1" noChangeArrowheads="1"/>
            </p:cNvPicPr>
            <p:nvPr/>
          </p:nvPicPr>
          <p:blipFill>
            <a:blip r:embed="rId5" cstate="print"/>
            <a:srcRect/>
            <a:stretch>
              <a:fillRect/>
            </a:stretch>
          </p:blipFill>
          <p:spPr bwMode="auto">
            <a:xfrm>
              <a:off x="9730" y="0"/>
              <a:ext cx="2260" cy="2018"/>
            </a:xfrm>
            <a:prstGeom prst="rect">
              <a:avLst/>
            </a:prstGeom>
            <a:noFill/>
            <a:ln w="9525">
              <a:noFill/>
              <a:miter lim="800000"/>
              <a:headEnd/>
              <a:tailEnd/>
            </a:ln>
          </p:spPr>
        </p:pic>
        <p:sp>
          <p:nvSpPr>
            <p:cNvPr id="23572" name="Text Box 71"/>
            <p:cNvSpPr txBox="1">
              <a:spLocks noChangeArrowheads="1"/>
            </p:cNvSpPr>
            <p:nvPr/>
          </p:nvSpPr>
          <p:spPr bwMode="auto">
            <a:xfrm>
              <a:off x="2327" y="6693"/>
              <a:ext cx="11150" cy="1058"/>
            </a:xfrm>
            <a:prstGeom prst="rect">
              <a:avLst/>
            </a:prstGeom>
            <a:noFill/>
            <a:ln w="9525">
              <a:noFill/>
              <a:miter lim="800000"/>
              <a:headEnd/>
              <a:tailEnd/>
            </a:ln>
          </p:spPr>
          <p:txBody>
            <a:bodyPr>
              <a:spAutoFit/>
            </a:bodyPr>
            <a:lstStyle/>
            <a:p>
              <a:r>
                <a:rPr lang="zh-CN" altLang="en-US" b="0"/>
                <a:t>·</a:t>
              </a:r>
              <a:r>
                <a:rPr lang="en-US" altLang="zh-CN" b="0"/>
                <a:t> </a:t>
              </a:r>
              <a:r>
                <a:rPr lang="zh-CN" altLang="en-US" b="0"/>
                <a:t>运用时间数列，可以预测现象的发展方向和发展速度，为经济决策或经营决策提供重要依据。</a:t>
              </a:r>
              <a:endParaRPr lang="zh-CN" altLang="en-US" sz="1800" b="0"/>
            </a:p>
          </p:txBody>
        </p:sp>
        <p:sp>
          <p:nvSpPr>
            <p:cNvPr id="23573" name="Text Box 72"/>
            <p:cNvSpPr txBox="1">
              <a:spLocks noChangeArrowheads="1"/>
            </p:cNvSpPr>
            <p:nvPr/>
          </p:nvSpPr>
          <p:spPr bwMode="auto">
            <a:xfrm>
              <a:off x="5035" y="4968"/>
              <a:ext cx="7987" cy="1443"/>
            </a:xfrm>
            <a:prstGeom prst="rect">
              <a:avLst/>
            </a:prstGeom>
            <a:noFill/>
            <a:ln w="9525">
              <a:noFill/>
              <a:miter lim="800000"/>
              <a:headEnd/>
              <a:tailEnd/>
            </a:ln>
          </p:spPr>
          <p:txBody>
            <a:bodyPr>
              <a:spAutoFit/>
            </a:bodyPr>
            <a:lstStyle/>
            <a:p>
              <a:pPr>
                <a:spcBef>
                  <a:spcPct val="50000"/>
                </a:spcBef>
                <a:buFontTx/>
                <a:buChar char="•"/>
              </a:pPr>
              <a:r>
                <a:rPr lang="zh-CN" altLang="en-US" sz="1800" b="0">
                  <a:solidFill>
                    <a:srgbClr val="000000"/>
                  </a:solidFill>
                  <a:latin typeface="Arial" pitchFamily="34" charset="0"/>
                </a:rPr>
                <a:t>  </a:t>
              </a:r>
              <a:r>
                <a:rPr lang="zh-CN" altLang="en-US" sz="1800" b="0"/>
                <a:t>利用时间数列，可以计算各种时间动态指标值，以便具体深入地揭示现象发展变化的数量特征。</a:t>
              </a:r>
            </a:p>
          </p:txBody>
        </p:sp>
        <p:sp>
          <p:nvSpPr>
            <p:cNvPr id="23574" name="Text Box 73"/>
            <p:cNvSpPr txBox="1">
              <a:spLocks noChangeArrowheads="1"/>
            </p:cNvSpPr>
            <p:nvPr/>
          </p:nvSpPr>
          <p:spPr bwMode="auto">
            <a:xfrm>
              <a:off x="7575" y="3338"/>
              <a:ext cx="5787" cy="1010"/>
            </a:xfrm>
            <a:prstGeom prst="rect">
              <a:avLst/>
            </a:prstGeom>
            <a:noFill/>
            <a:ln w="9525">
              <a:noFill/>
              <a:miter lim="800000"/>
              <a:headEnd/>
              <a:tailEnd/>
            </a:ln>
          </p:spPr>
          <p:txBody>
            <a:bodyPr>
              <a:spAutoFit/>
            </a:bodyPr>
            <a:lstStyle/>
            <a:p>
              <a:pPr>
                <a:spcBef>
                  <a:spcPct val="50000"/>
                </a:spcBef>
                <a:buFontTx/>
                <a:buChar char="•"/>
              </a:pPr>
              <a:r>
                <a:rPr lang="en-US" altLang="zh-CN" sz="1800" b="0">
                  <a:solidFill>
                    <a:srgbClr val="000000"/>
                  </a:solidFill>
                  <a:latin typeface="黑体" pitchFamily="49" charset="-122"/>
                </a:rPr>
                <a:t> </a:t>
              </a:r>
              <a:r>
                <a:rPr lang="zh-CN" altLang="en-US" sz="1800" b="0"/>
                <a:t>时间数列可以表明社会经济现象的发展变化趋势及规律性。</a:t>
              </a:r>
            </a:p>
          </p:txBody>
        </p:sp>
      </p:grpSp>
      <p:sp>
        <p:nvSpPr>
          <p:cNvPr id="6224" name="AutoShape 80"/>
          <p:cNvSpPr>
            <a:spLocks noChangeArrowheads="1"/>
          </p:cNvSpPr>
          <p:nvPr/>
        </p:nvSpPr>
        <p:spPr bwMode="auto">
          <a:xfrm>
            <a:off x="2195513" y="1773238"/>
            <a:ext cx="2089150" cy="865187"/>
          </a:xfrm>
          <a:prstGeom prst="downArrowCallout">
            <a:avLst>
              <a:gd name="adj1" fmla="val 60367"/>
              <a:gd name="adj2" fmla="val 60367"/>
              <a:gd name="adj3" fmla="val 16667"/>
              <a:gd name="adj4" fmla="val 66667"/>
            </a:avLst>
          </a:prstGeom>
          <a:solidFill>
            <a:srgbClr val="6600FF"/>
          </a:solidFill>
          <a:ln w="9525">
            <a:solidFill>
              <a:schemeClr val="tx1"/>
            </a:solidFill>
            <a:miter lim="800000"/>
            <a:headEnd/>
            <a:tailEnd/>
          </a:ln>
        </p:spPr>
        <p:txBody>
          <a:bodyPr wrap="none" anchor="ctr"/>
          <a:lstStyle/>
          <a:p>
            <a:pPr algn="ctr"/>
            <a:r>
              <a:rPr lang="zh-CN" altLang="en-US" b="0">
                <a:solidFill>
                  <a:srgbClr val="FF0000"/>
                </a:solidFill>
                <a:latin typeface="Arial" pitchFamily="34" charset="0"/>
              </a:rPr>
              <a:t>时间序列的作用</a:t>
            </a:r>
          </a:p>
        </p:txBody>
      </p:sp>
      <p:sp>
        <p:nvSpPr>
          <p:cNvPr id="23558"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动态数列的意义和种类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224"/>
                                        </p:tgtEl>
                                        <p:attrNameLst>
                                          <p:attrName>style.visibility</p:attrName>
                                        </p:attrNameLst>
                                      </p:cBhvr>
                                      <p:to>
                                        <p:strVal val="visible"/>
                                      </p:to>
                                    </p:set>
                                    <p:animEffect transition="in" filter="diamond(in)">
                                      <p:cBhvr>
                                        <p:cTn id="7" dur="1000"/>
                                        <p:tgtEl>
                                          <p:spTgt spid="6224"/>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from="(-#ppt_w/2)" to="(#ppt_x)" calcmode="lin" valueType="num">
                                      <p:cBhvr>
                                        <p:cTn id="12" dur="600" fill="hold">
                                          <p:stCondLst>
                                            <p:cond delay="0"/>
                                          </p:stCondLst>
                                        </p:cTn>
                                        <p:tgtEl>
                                          <p:spTgt spid="2"/>
                                        </p:tgtEl>
                                        <p:attrNameLst>
                                          <p:attrName>ppt_x</p:attrName>
                                        </p:attrNameLst>
                                      </p:cBhvr>
                                    </p:anim>
                                    <p:anim from="0" to="-1.0" calcmode="lin" valueType="num">
                                      <p:cBhvr>
                                        <p:cTn id="13" dur="200" decel="50000" autoRev="1" fill="hold">
                                          <p:stCondLst>
                                            <p:cond delay="600"/>
                                          </p:stCondLst>
                                        </p:cTn>
                                        <p:tgtEl>
                                          <p:spTgt spid="2"/>
                                        </p:tgtEl>
                                        <p:attrNameLst>
                                          <p:attrName>xshear</p:attrName>
                                        </p:attrNameLst>
                                      </p:cBhvr>
                                    </p:anim>
                                    <p:animScale>
                                      <p:cBhvr>
                                        <p:cTn id="14" dur="200" decel="100000" autoRev="1" fill="hold">
                                          <p:stCondLst>
                                            <p:cond delay="600"/>
                                          </p:stCondLst>
                                        </p:cTn>
                                        <p:tgtEl>
                                          <p:spTgt spid="2"/>
                                        </p:tgtEl>
                                      </p:cBhvr>
                                      <p:from x="100000" y="100000"/>
                                      <p:to x="80000" y="100000"/>
                                    </p:animScale>
                                    <p:anim by="(#ppt_h/3+#ppt_w*0.1)" calcmode="lin" valueType="num">
                                      <p:cBhvr additive="sum">
                                        <p:cTn id="15"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24"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47"/>
          <p:cNvSpPr>
            <a:spLocks noChangeArrowheads="1"/>
          </p:cNvSpPr>
          <p:nvPr/>
        </p:nvSpPr>
        <p:spPr bwMode="auto">
          <a:xfrm>
            <a:off x="0" y="981075"/>
            <a:ext cx="3924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三、动态数列的种类</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838200" y="2057400"/>
            <a:ext cx="7418388" cy="3135313"/>
            <a:chOff x="0" y="0"/>
            <a:chExt cx="11682" cy="4936"/>
          </a:xfrm>
        </p:grpSpPr>
        <p:sp>
          <p:nvSpPr>
            <p:cNvPr id="24581" name="Oval 2"/>
            <p:cNvSpPr>
              <a:spLocks noChangeArrowheads="1"/>
            </p:cNvSpPr>
            <p:nvPr/>
          </p:nvSpPr>
          <p:spPr bwMode="auto">
            <a:xfrm>
              <a:off x="2782" y="0"/>
              <a:ext cx="6193" cy="2640"/>
            </a:xfrm>
            <a:prstGeom prst="ellipse">
              <a:avLst/>
            </a:prstGeom>
            <a:noFill/>
            <a:ln w="12700">
              <a:solidFill>
                <a:schemeClr val="accent1"/>
              </a:solidFill>
              <a:prstDash val="sysDot"/>
              <a:round/>
              <a:headEnd/>
              <a:tailEnd/>
            </a:ln>
            <a:scene3d>
              <a:camera prst="legacyPerspectiveFront">
                <a:rot lat="20099971" lon="20099971" rev="0"/>
              </a:camera>
              <a:lightRig rig="legacyFlat2" dir="t"/>
            </a:scene3d>
            <a:sp3d extrusionH="430200" prstMaterial="legacyMatte">
              <a:bevelT w="13500" h="13500" prst="angle"/>
              <a:bevelB w="13500" h="13500" prst="angle"/>
              <a:extrusionClr>
                <a:schemeClr val="accent1"/>
              </a:extrusionClr>
            </a:sp3d>
          </p:spPr>
          <p:txBody>
            <a:bodyPr wrap="none" anchor="ctr">
              <a:flatTx/>
            </a:bodyPr>
            <a:lstStyle/>
            <a:p>
              <a:pPr algn="ctr" eaLnBrk="0" hangingPunct="0"/>
              <a:endParaRPr lang="ko-KR" altLang="en-US" sz="1800" b="0">
                <a:solidFill>
                  <a:schemeClr val="tx1"/>
                </a:solidFill>
                <a:ea typeface="Gulim" pitchFamily="34" charset="-127"/>
              </a:endParaRPr>
            </a:p>
          </p:txBody>
        </p:sp>
        <p:sp>
          <p:nvSpPr>
            <p:cNvPr id="24582" name="Text Box 4"/>
            <p:cNvSpPr txBox="1">
              <a:spLocks noChangeArrowheads="1"/>
            </p:cNvSpPr>
            <p:nvPr/>
          </p:nvSpPr>
          <p:spPr bwMode="auto">
            <a:xfrm>
              <a:off x="3970" y="3832"/>
              <a:ext cx="3515" cy="1104"/>
            </a:xfrm>
            <a:prstGeom prst="rect">
              <a:avLst/>
            </a:prstGeom>
            <a:noFill/>
            <a:ln w="9525">
              <a:noFill/>
              <a:miter lim="800000"/>
              <a:headEnd/>
              <a:tailEnd/>
            </a:ln>
          </p:spPr>
          <p:txBody>
            <a:bodyPr>
              <a:spAutoFit/>
            </a:bodyPr>
            <a:lstStyle/>
            <a:p>
              <a:pPr algn="ctr" latinLnBrk="1"/>
              <a:r>
                <a:rPr lang="en-US" altLang="zh-CN">
                  <a:solidFill>
                    <a:schemeClr val="tx1"/>
                  </a:solidFill>
                  <a:latin typeface="Verdana" pitchFamily="34" charset="0"/>
                </a:rPr>
                <a:t>2.</a:t>
              </a:r>
            </a:p>
            <a:p>
              <a:pPr algn="ctr" latinLnBrk="1"/>
              <a:r>
                <a:rPr lang="zh-CN" altLang="en-US">
                  <a:solidFill>
                    <a:schemeClr val="tx1"/>
                  </a:solidFill>
                </a:rPr>
                <a:t>相对数时间数列</a:t>
              </a:r>
            </a:p>
          </p:txBody>
        </p:sp>
        <p:sp>
          <p:nvSpPr>
            <p:cNvPr id="24583" name="Text Box 5"/>
            <p:cNvSpPr txBox="1">
              <a:spLocks noChangeArrowheads="1"/>
            </p:cNvSpPr>
            <p:nvPr/>
          </p:nvSpPr>
          <p:spPr bwMode="auto">
            <a:xfrm>
              <a:off x="7422" y="2584"/>
              <a:ext cx="4260" cy="1105"/>
            </a:xfrm>
            <a:prstGeom prst="rect">
              <a:avLst/>
            </a:prstGeom>
            <a:noFill/>
            <a:ln w="9525">
              <a:noFill/>
              <a:miter lim="800000"/>
              <a:headEnd/>
              <a:tailEnd/>
            </a:ln>
          </p:spPr>
          <p:txBody>
            <a:bodyPr>
              <a:spAutoFit/>
            </a:bodyPr>
            <a:lstStyle/>
            <a:p>
              <a:pPr algn="ctr" latinLnBrk="1"/>
              <a:r>
                <a:rPr lang="en-US" altLang="zh-CN">
                  <a:solidFill>
                    <a:schemeClr val="tx1"/>
                  </a:solidFill>
                  <a:latin typeface="黑体" pitchFamily="49" charset="-122"/>
                </a:rPr>
                <a:t>3.</a:t>
              </a:r>
              <a:r>
                <a:rPr lang="zh-CN" altLang="en-US">
                  <a:solidFill>
                    <a:schemeClr val="tx1"/>
                  </a:solidFill>
                  <a:latin typeface="黑体" pitchFamily="49" charset="-122"/>
                </a:rPr>
                <a:t> </a:t>
              </a:r>
            </a:p>
            <a:p>
              <a:pPr algn="ctr" latinLnBrk="1"/>
              <a:r>
                <a:rPr lang="zh-CN" altLang="en-US">
                  <a:solidFill>
                    <a:schemeClr val="tx1"/>
                  </a:solidFill>
                </a:rPr>
                <a:t>平均数时间数列</a:t>
              </a:r>
            </a:p>
          </p:txBody>
        </p:sp>
        <p:sp>
          <p:nvSpPr>
            <p:cNvPr id="24584" name="Text Box 6"/>
            <p:cNvSpPr txBox="1">
              <a:spLocks noChangeArrowheads="1"/>
            </p:cNvSpPr>
            <p:nvPr/>
          </p:nvSpPr>
          <p:spPr bwMode="auto">
            <a:xfrm>
              <a:off x="0" y="2494"/>
              <a:ext cx="3627" cy="1440"/>
            </a:xfrm>
            <a:prstGeom prst="rect">
              <a:avLst/>
            </a:prstGeom>
            <a:noFill/>
            <a:ln w="9525">
              <a:noFill/>
              <a:miter lim="800000"/>
              <a:headEnd/>
              <a:tailEnd/>
            </a:ln>
          </p:spPr>
          <p:txBody>
            <a:bodyPr>
              <a:spAutoFit/>
            </a:bodyPr>
            <a:lstStyle/>
            <a:p>
              <a:pPr algn="ctr" eaLnBrk="0" hangingPunct="0"/>
              <a:r>
                <a:rPr lang="en-US" altLang="zh-CN">
                  <a:solidFill>
                    <a:schemeClr val="tx1"/>
                  </a:solidFill>
                  <a:latin typeface="Verdana" pitchFamily="34" charset="0"/>
                </a:rPr>
                <a:t>1.</a:t>
              </a:r>
            </a:p>
            <a:p>
              <a:pPr algn="ctr" eaLnBrk="0" hangingPunct="0"/>
              <a:r>
                <a:rPr lang="zh-CN" altLang="en-US">
                  <a:solidFill>
                    <a:schemeClr val="tx1"/>
                  </a:solidFill>
                </a:rPr>
                <a:t>绝对数时间数列</a:t>
              </a:r>
            </a:p>
            <a:p>
              <a:pPr latinLnBrk="1"/>
              <a:r>
                <a:rPr lang="en-US" altLang="zh-CN" sz="1400" b="0">
                  <a:solidFill>
                    <a:schemeClr val="tx1"/>
                  </a:solidFill>
                  <a:latin typeface="Verdana" pitchFamily="34" charset="0"/>
                  <a:ea typeface="Gulim" pitchFamily="34" charset="-127"/>
                </a:rPr>
                <a:t> </a:t>
              </a:r>
            </a:p>
          </p:txBody>
        </p:sp>
        <p:sp>
          <p:nvSpPr>
            <p:cNvPr id="24585" name="AutoShape 7"/>
            <p:cNvSpPr>
              <a:spLocks noChangeArrowheads="1"/>
            </p:cNvSpPr>
            <p:nvPr/>
          </p:nvSpPr>
          <p:spPr bwMode="auto">
            <a:xfrm rot="2820000">
              <a:off x="2643" y="2126"/>
              <a:ext cx="758" cy="482"/>
            </a:xfrm>
            <a:prstGeom prst="downArrow">
              <a:avLst>
                <a:gd name="adj1" fmla="val 50000"/>
                <a:gd name="adj2" fmla="val 25000"/>
              </a:avLst>
            </a:prstGeom>
            <a:solidFill>
              <a:schemeClr val="folHlink"/>
            </a:solidFill>
            <a:ln w="9525">
              <a:noFill/>
              <a:miter lim="800000"/>
              <a:headEnd/>
              <a:tailEnd/>
            </a:ln>
          </p:spPr>
          <p:txBody>
            <a:bodyPr rot="10800000" vert="eaVert" wrap="none" anchor="ctr"/>
            <a:lstStyle/>
            <a:p>
              <a:endParaRPr lang="zh-CN" altLang="en-US" sz="1800" b="0">
                <a:solidFill>
                  <a:schemeClr val="tx1"/>
                </a:solidFill>
                <a:latin typeface="Arial" pitchFamily="34" charset="0"/>
                <a:ea typeface="宋体" pitchFamily="2" charset="-122"/>
              </a:endParaRPr>
            </a:p>
          </p:txBody>
        </p:sp>
        <p:sp>
          <p:nvSpPr>
            <p:cNvPr id="24586" name="AutoShape 8"/>
            <p:cNvSpPr>
              <a:spLocks noChangeArrowheads="1"/>
            </p:cNvSpPr>
            <p:nvPr/>
          </p:nvSpPr>
          <p:spPr bwMode="auto">
            <a:xfrm>
              <a:off x="5169" y="2957"/>
              <a:ext cx="857" cy="427"/>
            </a:xfrm>
            <a:prstGeom prst="downArrow">
              <a:avLst>
                <a:gd name="adj1" fmla="val 50000"/>
                <a:gd name="adj2" fmla="val 25000"/>
              </a:avLst>
            </a:prstGeom>
            <a:solidFill>
              <a:schemeClr val="folHlink"/>
            </a:soli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4587" name="AutoShape 9"/>
            <p:cNvSpPr>
              <a:spLocks noChangeArrowheads="1"/>
            </p:cNvSpPr>
            <p:nvPr/>
          </p:nvSpPr>
          <p:spPr bwMode="auto">
            <a:xfrm rot="-2880000">
              <a:off x="8052" y="2282"/>
              <a:ext cx="758" cy="483"/>
            </a:xfrm>
            <a:prstGeom prst="downArrow">
              <a:avLst>
                <a:gd name="adj1" fmla="val 50000"/>
                <a:gd name="adj2" fmla="val 25000"/>
              </a:avLst>
            </a:prstGeom>
            <a:solidFill>
              <a:schemeClr val="folHlink"/>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4580"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动态数列的意义和种类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47"/>
          <p:cNvSpPr>
            <a:spLocks noChangeArrowheads="1"/>
          </p:cNvSpPr>
          <p:nvPr/>
        </p:nvSpPr>
        <p:spPr bwMode="auto">
          <a:xfrm>
            <a:off x="0" y="981075"/>
            <a:ext cx="3924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三、时间数列的种类</a:t>
            </a:r>
          </a:p>
        </p:txBody>
      </p:sp>
      <p:pic>
        <p:nvPicPr>
          <p:cNvPr id="9220" name="Picture 4" descr="金融10"/>
          <p:cNvPicPr>
            <a:picLocks noChangeAspect="1" noChangeArrowheads="1"/>
          </p:cNvPicPr>
          <p:nvPr/>
        </p:nvPicPr>
        <p:blipFill>
          <a:blip r:embed="rId2" cstate="print"/>
          <a:srcRect/>
          <a:stretch>
            <a:fillRect/>
          </a:stretch>
        </p:blipFill>
        <p:spPr bwMode="auto">
          <a:xfrm>
            <a:off x="0" y="2924175"/>
            <a:ext cx="7235825" cy="3025775"/>
          </a:xfrm>
          <a:prstGeom prst="rect">
            <a:avLst/>
          </a:prstGeom>
          <a:noFill/>
          <a:ln w="9525">
            <a:noFill/>
            <a:miter lim="800000"/>
            <a:headEnd/>
            <a:tailEnd/>
          </a:ln>
        </p:spPr>
      </p:pic>
      <p:pic>
        <p:nvPicPr>
          <p:cNvPr id="9221" name="Picture 5" descr="talk4"/>
          <p:cNvPicPr>
            <a:picLocks noChangeAspect="1" noChangeArrowheads="1"/>
          </p:cNvPicPr>
          <p:nvPr/>
        </p:nvPicPr>
        <p:blipFill>
          <a:blip r:embed="rId3" cstate="print"/>
          <a:srcRect/>
          <a:stretch>
            <a:fillRect/>
          </a:stretch>
        </p:blipFill>
        <p:spPr bwMode="auto">
          <a:xfrm>
            <a:off x="6934200" y="1600200"/>
            <a:ext cx="1668463" cy="4424363"/>
          </a:xfrm>
          <a:prstGeom prst="rect">
            <a:avLst/>
          </a:prstGeom>
          <a:noFill/>
          <a:ln w="9525">
            <a:noFill/>
            <a:miter lim="800000"/>
            <a:headEnd/>
            <a:tailEnd/>
          </a:ln>
        </p:spPr>
      </p:pic>
      <p:sp>
        <p:nvSpPr>
          <p:cNvPr id="9222" name="AutoShape 6"/>
          <p:cNvSpPr>
            <a:spLocks noChangeArrowheads="1"/>
          </p:cNvSpPr>
          <p:nvPr/>
        </p:nvSpPr>
        <p:spPr bwMode="auto">
          <a:xfrm>
            <a:off x="1547813" y="1628775"/>
            <a:ext cx="4824412" cy="1343025"/>
          </a:xfrm>
          <a:prstGeom prst="irregularSeal1">
            <a:avLst/>
          </a:prstGeom>
          <a:gradFill rotWithShape="0">
            <a:gsLst>
              <a:gs pos="0">
                <a:srgbClr val="FFFF99"/>
              </a:gs>
              <a:gs pos="100000">
                <a:srgbClr val="00FFCC"/>
              </a:gs>
            </a:gsLst>
            <a:path path="shape">
              <a:fillToRect l="50000" t="50000" r="50000" b="50000"/>
            </a:path>
          </a:gradFill>
          <a:ln w="9525">
            <a:solidFill>
              <a:srgbClr val="00FF00"/>
            </a:solidFill>
            <a:miter lim="800000"/>
            <a:headEnd/>
            <a:tailEnd/>
          </a:ln>
        </p:spPr>
        <p:txBody>
          <a:bodyPr wrap="none" anchor="ctr"/>
          <a:lstStyle/>
          <a:p>
            <a:pPr algn="ctr" eaLnBrk="0" hangingPunct="0"/>
            <a:r>
              <a:rPr lang="zh-CN" altLang="en-US" sz="2400">
                <a:solidFill>
                  <a:srgbClr val="FF3300"/>
                </a:solidFill>
                <a:latin typeface="Arial" pitchFamily="34" charset="0"/>
              </a:rPr>
              <a:t>时期序列与时点序列的区别</a:t>
            </a:r>
          </a:p>
        </p:txBody>
      </p:sp>
      <p:sp>
        <p:nvSpPr>
          <p:cNvPr id="25606"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动态数列的意义和种类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1000" fill="hold"/>
                                        <p:tgtEl>
                                          <p:spTgt spid="9221"/>
                                        </p:tgtEl>
                                        <p:attrNameLst>
                                          <p:attrName>ppt_x</p:attrName>
                                        </p:attrNameLst>
                                      </p:cBhvr>
                                      <p:tavLst>
                                        <p:tav tm="0">
                                          <p:val>
                                            <p:strVal val="#ppt_x-.2"/>
                                          </p:val>
                                        </p:tav>
                                        <p:tav tm="100000">
                                          <p:val>
                                            <p:strVal val="#ppt_x"/>
                                          </p:val>
                                        </p:tav>
                                      </p:tavLst>
                                    </p:anim>
                                    <p:anim calcmode="lin" valueType="num">
                                      <p:cBhvr>
                                        <p:cTn id="8" dur="1000" fill="hold"/>
                                        <p:tgtEl>
                                          <p:spTgt spid="9221"/>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1"/>
                                        </p:tgtEl>
                                      </p:cBhvr>
                                    </p:animEffect>
                                  </p:childTnLst>
                                </p:cTn>
                              </p:par>
                              <p:par>
                                <p:cTn id="10" presetID="29" presetClass="entr" presetSubtype="0" fill="hold" grpId="1" nodeType="withEffect">
                                  <p:stCondLst>
                                    <p:cond delay="0"/>
                                  </p:stCondLst>
                                  <p:childTnLst>
                                    <p:set>
                                      <p:cBhvr>
                                        <p:cTn id="11" dur="1" fill="hold">
                                          <p:stCondLst>
                                            <p:cond delay="0"/>
                                          </p:stCondLst>
                                        </p:cTn>
                                        <p:tgtEl>
                                          <p:spTgt spid="9222"/>
                                        </p:tgtEl>
                                        <p:attrNameLst>
                                          <p:attrName>style.visibility</p:attrName>
                                        </p:attrNameLst>
                                      </p:cBhvr>
                                      <p:to>
                                        <p:strVal val="visible"/>
                                      </p:to>
                                    </p:set>
                                    <p:anim calcmode="lin" valueType="num">
                                      <p:cBhvr>
                                        <p:cTn id="12" dur="1000" fill="hold"/>
                                        <p:tgtEl>
                                          <p:spTgt spid="9222"/>
                                        </p:tgtEl>
                                        <p:attrNameLst>
                                          <p:attrName>ppt_x</p:attrName>
                                        </p:attrNameLst>
                                      </p:cBhvr>
                                      <p:tavLst>
                                        <p:tav tm="0">
                                          <p:val>
                                            <p:strVal val="#ppt_x-.2"/>
                                          </p:val>
                                        </p:tav>
                                        <p:tav tm="100000">
                                          <p:val>
                                            <p:strVal val="#ppt_x"/>
                                          </p:val>
                                        </p:tav>
                                      </p:tavLst>
                                    </p:anim>
                                    <p:anim calcmode="lin" valueType="num">
                                      <p:cBhvr>
                                        <p:cTn id="13" dur="1000" fill="hold"/>
                                        <p:tgtEl>
                                          <p:spTgt spid="922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9222"/>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9220"/>
                                        </p:tgtEl>
                                        <p:attrNameLst>
                                          <p:attrName>style.visibility</p:attrName>
                                        </p:attrNameLst>
                                      </p:cBhvr>
                                      <p:to>
                                        <p:strVal val="visible"/>
                                      </p:to>
                                    </p:set>
                                    <p:animEffect transition="in" filter="slide(fromBottom)">
                                      <p:cBhvr>
                                        <p:cTn id="19"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ldLvl="0" autoUpdateAnimBg="0"/>
      <p:bldP spid="9222" grpId="1"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47"/>
          <p:cNvSpPr>
            <a:spLocks noChangeArrowheads="1"/>
          </p:cNvSpPr>
          <p:nvPr/>
        </p:nvSpPr>
        <p:spPr bwMode="auto">
          <a:xfrm>
            <a:off x="0" y="981075"/>
            <a:ext cx="3924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四、动态数列的编制原则</a:t>
            </a:r>
          </a:p>
        </p:txBody>
      </p:sp>
      <p:grpSp>
        <p:nvGrpSpPr>
          <p:cNvPr id="2" name="Group 4"/>
          <p:cNvGrpSpPr>
            <a:grpSpLocks/>
          </p:cNvGrpSpPr>
          <p:nvPr/>
        </p:nvGrpSpPr>
        <p:grpSpPr bwMode="auto">
          <a:xfrm>
            <a:off x="2362200" y="1828800"/>
            <a:ext cx="4100513" cy="3848100"/>
            <a:chOff x="0" y="0"/>
            <a:chExt cx="6458" cy="6060"/>
          </a:xfrm>
        </p:grpSpPr>
        <p:sp>
          <p:nvSpPr>
            <p:cNvPr id="1030" name="Rectangle 3"/>
            <p:cNvSpPr>
              <a:spLocks noChangeArrowheads="1"/>
            </p:cNvSpPr>
            <p:nvPr/>
          </p:nvSpPr>
          <p:spPr bwMode="auto">
            <a:xfrm>
              <a:off x="150" y="3435"/>
              <a:ext cx="2942" cy="2600"/>
            </a:xfrm>
            <a:prstGeom prst="rect">
              <a:avLst/>
            </a:prstGeom>
            <a:gradFill rotWithShape="0">
              <a:gsLst>
                <a:gs pos="0">
                  <a:srgbClr val="99FF33"/>
                </a:gs>
                <a:gs pos="100000">
                  <a:srgbClr val="477618"/>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99FF33"/>
              </a:extrusionClr>
            </a:sp3d>
          </p:spPr>
          <p:txBody>
            <a:bodyPr wrap="none" anchor="ctr">
              <a:flatTx/>
            </a:bodyPr>
            <a:lstStyle/>
            <a:p>
              <a:pPr algn="ctr" latinLnBrk="1"/>
              <a:endParaRPr lang="zh-CN" altLang="en-US" sz="1400">
                <a:solidFill>
                  <a:schemeClr val="tx1"/>
                </a:solidFill>
                <a:latin typeface="HY견고딕"/>
                <a:ea typeface="HY견고딕"/>
                <a:cs typeface="HY견고딕"/>
              </a:endParaRPr>
            </a:p>
          </p:txBody>
        </p:sp>
        <p:sp>
          <p:nvSpPr>
            <p:cNvPr id="1031" name="Rectangle 4"/>
            <p:cNvSpPr>
              <a:spLocks noChangeArrowheads="1"/>
            </p:cNvSpPr>
            <p:nvPr/>
          </p:nvSpPr>
          <p:spPr bwMode="auto">
            <a:xfrm>
              <a:off x="3222" y="3440"/>
              <a:ext cx="2960" cy="2620"/>
            </a:xfrm>
            <a:prstGeom prst="rect">
              <a:avLst/>
            </a:prstGeom>
            <a:gradFill rotWithShape="0">
              <a:gsLst>
                <a:gs pos="0">
                  <a:srgbClr val="EDE8E7"/>
                </a:gs>
                <a:gs pos="100000">
                  <a:srgbClr val="9D9A99"/>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EDE8E7"/>
              </a:extrusionClr>
            </a:sp3d>
          </p:spPr>
          <p:txBody>
            <a:bodyPr wrap="none" lIns="99745" tIns="49873" rIns="99745" bIns="49873" anchor="ctr">
              <a:flatTx/>
            </a:bodyPr>
            <a:lstStyle/>
            <a:p>
              <a:pPr algn="ctr" latinLnBrk="1"/>
              <a:endParaRPr lang="zh-CN" altLang="en-US" sz="1400">
                <a:solidFill>
                  <a:schemeClr val="tx1"/>
                </a:solidFill>
                <a:latin typeface="HY견고딕"/>
                <a:ea typeface="HY견고딕"/>
                <a:cs typeface="HY견고딕"/>
              </a:endParaRPr>
            </a:p>
          </p:txBody>
        </p:sp>
        <p:sp>
          <p:nvSpPr>
            <p:cNvPr id="1032" name="Rectangle 5"/>
            <p:cNvSpPr>
              <a:spLocks noChangeArrowheads="1"/>
            </p:cNvSpPr>
            <p:nvPr/>
          </p:nvSpPr>
          <p:spPr bwMode="auto">
            <a:xfrm>
              <a:off x="150" y="707"/>
              <a:ext cx="2947" cy="2610"/>
            </a:xfrm>
            <a:prstGeom prst="rect">
              <a:avLst/>
            </a:prstGeom>
            <a:gradFill rotWithShape="0">
              <a:gsLst>
                <a:gs pos="0">
                  <a:srgbClr val="EDE8E7"/>
                </a:gs>
                <a:gs pos="100000">
                  <a:srgbClr val="9D9A99"/>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EDE8E7"/>
              </a:extrusionClr>
            </a:sp3d>
          </p:spPr>
          <p:txBody>
            <a:bodyPr wrap="none" lIns="99745" tIns="49873" rIns="99745" bIns="49873" anchor="ctr">
              <a:flatTx/>
            </a:bodyPr>
            <a:lstStyle/>
            <a:p>
              <a:pPr algn="ctr" latinLnBrk="1"/>
              <a:endParaRPr lang="zh-CN" altLang="en-US" sz="1400">
                <a:solidFill>
                  <a:schemeClr val="tx1"/>
                </a:solidFill>
                <a:latin typeface="HY견고딕"/>
                <a:ea typeface="HY견고딕"/>
                <a:cs typeface="HY견고딕"/>
              </a:endParaRPr>
            </a:p>
          </p:txBody>
        </p:sp>
        <p:sp>
          <p:nvSpPr>
            <p:cNvPr id="1033" name="Rectangle 6"/>
            <p:cNvSpPr>
              <a:spLocks noChangeArrowheads="1"/>
            </p:cNvSpPr>
            <p:nvPr/>
          </p:nvSpPr>
          <p:spPr bwMode="auto">
            <a:xfrm>
              <a:off x="3222" y="702"/>
              <a:ext cx="2960" cy="2615"/>
            </a:xfrm>
            <a:prstGeom prst="rect">
              <a:avLst/>
            </a:prstGeom>
            <a:gradFill rotWithShape="0">
              <a:gsLst>
                <a:gs pos="0">
                  <a:srgbClr val="FFCC00"/>
                </a:gs>
                <a:gs pos="100000">
                  <a:srgbClr val="765E00"/>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FFCC00"/>
              </a:extrusionClr>
            </a:sp3d>
          </p:spPr>
          <p:txBody>
            <a:bodyPr wrap="none" anchor="ctr">
              <a:flatTx/>
            </a:bodyPr>
            <a:lstStyle/>
            <a:p>
              <a:pPr algn="ctr" latinLnBrk="1"/>
              <a:endParaRPr lang="zh-CN" altLang="en-US" sz="1400">
                <a:solidFill>
                  <a:schemeClr val="tx1"/>
                </a:solidFill>
                <a:latin typeface="HY견고딕"/>
                <a:ea typeface="HY견고딕"/>
                <a:cs typeface="HY견고딕"/>
              </a:endParaRPr>
            </a:p>
          </p:txBody>
        </p:sp>
        <p:sp>
          <p:nvSpPr>
            <p:cNvPr id="1034" name="Oval 8"/>
            <p:cNvSpPr>
              <a:spLocks noChangeArrowheads="1"/>
            </p:cNvSpPr>
            <p:nvPr/>
          </p:nvSpPr>
          <p:spPr bwMode="auto">
            <a:xfrm>
              <a:off x="2382" y="2457"/>
              <a:ext cx="1853" cy="1868"/>
            </a:xfrm>
            <a:prstGeom prst="ellipse">
              <a:avLst/>
            </a:prstGeom>
            <a:solidFill>
              <a:srgbClr val="FFFFFF"/>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035" name="Freeform 9"/>
            <p:cNvSpPr>
              <a:spLocks/>
            </p:cNvSpPr>
            <p:nvPr/>
          </p:nvSpPr>
          <p:spPr bwMode="auto">
            <a:xfrm>
              <a:off x="0" y="0"/>
              <a:ext cx="3147" cy="3120"/>
            </a:xfrm>
            <a:custGeom>
              <a:avLst/>
              <a:gdLst>
                <a:gd name="T0" fmla="*/ 1790 w 1266"/>
                <a:gd name="T1" fmla="*/ 3120 h 1278"/>
                <a:gd name="T2" fmla="*/ 0 w 1266"/>
                <a:gd name="T3" fmla="*/ 3120 h 1278"/>
                <a:gd name="T4" fmla="*/ 0 w 1266"/>
                <a:gd name="T5" fmla="*/ 0 h 1278"/>
                <a:gd name="T6" fmla="*/ 3147 w 1266"/>
                <a:gd name="T7" fmla="*/ 0 h 1278"/>
                <a:gd name="T8" fmla="*/ 3147 w 1266"/>
                <a:gd name="T9" fmla="*/ 1758 h 1278"/>
                <a:gd name="T10" fmla="*/ 1790 w 1266"/>
                <a:gd name="T11" fmla="*/ 3120 h 1278"/>
                <a:gd name="T12" fmla="*/ 0 60000 65536"/>
                <a:gd name="T13" fmla="*/ 0 60000 65536"/>
                <a:gd name="T14" fmla="*/ 0 60000 65536"/>
                <a:gd name="T15" fmla="*/ 0 60000 65536"/>
                <a:gd name="T16" fmla="*/ 0 60000 65536"/>
                <a:gd name="T17" fmla="*/ 0 60000 65536"/>
                <a:gd name="T18" fmla="*/ 0 w 1266"/>
                <a:gd name="T19" fmla="*/ 0 h 1278"/>
                <a:gd name="T20" fmla="*/ 1266 w 1266"/>
                <a:gd name="T21" fmla="*/ 1278 h 1278"/>
              </a:gdLst>
              <a:ahLst/>
              <a:cxnLst>
                <a:cxn ang="T12">
                  <a:pos x="T0" y="T1"/>
                </a:cxn>
                <a:cxn ang="T13">
                  <a:pos x="T2" y="T3"/>
                </a:cxn>
                <a:cxn ang="T14">
                  <a:pos x="T4" y="T5"/>
                </a:cxn>
                <a:cxn ang="T15">
                  <a:pos x="T6" y="T7"/>
                </a:cxn>
                <a:cxn ang="T16">
                  <a:pos x="T8" y="T9"/>
                </a:cxn>
                <a:cxn ang="T17">
                  <a:pos x="T10" y="T11"/>
                </a:cxn>
              </a:cxnLst>
              <a:rect l="T18" t="T19" r="T20" b="T21"/>
              <a:pathLst>
                <a:path w="1266" h="1278">
                  <a:moveTo>
                    <a:pt x="720" y="1278"/>
                  </a:moveTo>
                  <a:lnTo>
                    <a:pt x="0" y="1278"/>
                  </a:lnTo>
                  <a:lnTo>
                    <a:pt x="0" y="0"/>
                  </a:lnTo>
                  <a:lnTo>
                    <a:pt x="1266" y="0"/>
                  </a:lnTo>
                  <a:lnTo>
                    <a:pt x="1266" y="720"/>
                  </a:lnTo>
                  <a:lnTo>
                    <a:pt x="720" y="1278"/>
                  </a:lnTo>
                  <a:close/>
                </a:path>
              </a:pathLst>
            </a:custGeom>
            <a:noFill/>
            <a:ln w="9525">
              <a:noFill/>
              <a:round/>
              <a:headEnd/>
              <a:tailEnd/>
            </a:ln>
          </p:spPr>
          <p:txBody>
            <a:bodyPr wrap="none" anchor="ctr"/>
            <a:lstStyle/>
            <a:p>
              <a:endParaRPr lang="zh-CN" altLang="en-US"/>
            </a:p>
          </p:txBody>
        </p:sp>
        <p:sp>
          <p:nvSpPr>
            <p:cNvPr id="1036" name="Freeform 10"/>
            <p:cNvSpPr>
              <a:spLocks/>
            </p:cNvSpPr>
            <p:nvPr/>
          </p:nvSpPr>
          <p:spPr bwMode="auto">
            <a:xfrm flipH="1">
              <a:off x="3310" y="0"/>
              <a:ext cx="3148" cy="3120"/>
            </a:xfrm>
            <a:custGeom>
              <a:avLst/>
              <a:gdLst>
                <a:gd name="T0" fmla="*/ 1790 w 1266"/>
                <a:gd name="T1" fmla="*/ 3120 h 1278"/>
                <a:gd name="T2" fmla="*/ 0 w 1266"/>
                <a:gd name="T3" fmla="*/ 3120 h 1278"/>
                <a:gd name="T4" fmla="*/ 0 w 1266"/>
                <a:gd name="T5" fmla="*/ 0 h 1278"/>
                <a:gd name="T6" fmla="*/ 3148 w 1266"/>
                <a:gd name="T7" fmla="*/ 0 h 1278"/>
                <a:gd name="T8" fmla="*/ 3148 w 1266"/>
                <a:gd name="T9" fmla="*/ 1758 h 1278"/>
                <a:gd name="T10" fmla="*/ 1790 w 1266"/>
                <a:gd name="T11" fmla="*/ 3120 h 1278"/>
                <a:gd name="T12" fmla="*/ 0 60000 65536"/>
                <a:gd name="T13" fmla="*/ 0 60000 65536"/>
                <a:gd name="T14" fmla="*/ 0 60000 65536"/>
                <a:gd name="T15" fmla="*/ 0 60000 65536"/>
                <a:gd name="T16" fmla="*/ 0 60000 65536"/>
                <a:gd name="T17" fmla="*/ 0 60000 65536"/>
                <a:gd name="T18" fmla="*/ 0 w 1266"/>
                <a:gd name="T19" fmla="*/ 0 h 1278"/>
                <a:gd name="T20" fmla="*/ 1266 w 1266"/>
                <a:gd name="T21" fmla="*/ 1278 h 1278"/>
              </a:gdLst>
              <a:ahLst/>
              <a:cxnLst>
                <a:cxn ang="T12">
                  <a:pos x="T0" y="T1"/>
                </a:cxn>
                <a:cxn ang="T13">
                  <a:pos x="T2" y="T3"/>
                </a:cxn>
                <a:cxn ang="T14">
                  <a:pos x="T4" y="T5"/>
                </a:cxn>
                <a:cxn ang="T15">
                  <a:pos x="T6" y="T7"/>
                </a:cxn>
                <a:cxn ang="T16">
                  <a:pos x="T8" y="T9"/>
                </a:cxn>
                <a:cxn ang="T17">
                  <a:pos x="T10" y="T11"/>
                </a:cxn>
              </a:cxnLst>
              <a:rect l="T18" t="T19" r="T20" b="T21"/>
              <a:pathLst>
                <a:path w="1266" h="1278">
                  <a:moveTo>
                    <a:pt x="720" y="1278"/>
                  </a:moveTo>
                  <a:lnTo>
                    <a:pt x="0" y="1278"/>
                  </a:lnTo>
                  <a:lnTo>
                    <a:pt x="0" y="0"/>
                  </a:lnTo>
                  <a:lnTo>
                    <a:pt x="1266" y="0"/>
                  </a:lnTo>
                  <a:lnTo>
                    <a:pt x="1266" y="720"/>
                  </a:lnTo>
                  <a:lnTo>
                    <a:pt x="720" y="1278"/>
                  </a:lnTo>
                  <a:close/>
                </a:path>
              </a:pathLst>
            </a:custGeom>
            <a:noFill/>
            <a:ln w="9525">
              <a:noFill/>
              <a:round/>
              <a:headEnd/>
              <a:tailEnd/>
            </a:ln>
          </p:spPr>
          <p:txBody>
            <a:bodyPr wrap="none" anchor="ctr"/>
            <a:lstStyle/>
            <a:p>
              <a:endParaRPr lang="zh-CN" altLang="en-US"/>
            </a:p>
          </p:txBody>
        </p:sp>
        <p:sp>
          <p:nvSpPr>
            <p:cNvPr id="1037" name="Text Box 16"/>
            <p:cNvSpPr txBox="1">
              <a:spLocks noChangeArrowheads="1"/>
            </p:cNvSpPr>
            <p:nvPr/>
          </p:nvSpPr>
          <p:spPr bwMode="auto">
            <a:xfrm>
              <a:off x="640" y="1020"/>
              <a:ext cx="1970" cy="1585"/>
            </a:xfrm>
            <a:prstGeom prst="rect">
              <a:avLst/>
            </a:prstGeom>
            <a:noFill/>
            <a:ln w="9525">
              <a:noFill/>
              <a:miter lim="800000"/>
              <a:headEnd/>
              <a:tailEnd/>
            </a:ln>
          </p:spPr>
          <p:txBody>
            <a:bodyPr>
              <a:spAutoFit/>
            </a:bodyPr>
            <a:lstStyle/>
            <a:p>
              <a:pPr algn="ctr" latinLnBrk="1"/>
              <a:r>
                <a:rPr lang="en-US"/>
                <a:t>（</a:t>
              </a:r>
              <a:r>
                <a:rPr lang="en-US" altLang="zh-CN"/>
                <a:t>1</a:t>
              </a:r>
              <a:r>
                <a:rPr lang="en-US"/>
                <a:t>） 时间长短一致</a:t>
              </a:r>
              <a:endParaRPr lang="ko-KR" altLang="en-US"/>
            </a:p>
          </p:txBody>
        </p:sp>
        <p:grpSp>
          <p:nvGrpSpPr>
            <p:cNvPr id="1038" name="Group 13"/>
            <p:cNvGrpSpPr>
              <a:grpSpLocks/>
            </p:cNvGrpSpPr>
            <p:nvPr/>
          </p:nvGrpSpPr>
          <p:grpSpPr bwMode="auto">
            <a:xfrm>
              <a:off x="2392" y="2510"/>
              <a:ext cx="1790" cy="1757"/>
              <a:chOff x="0" y="0"/>
              <a:chExt cx="492" cy="492"/>
            </a:xfrm>
          </p:grpSpPr>
          <p:sp>
            <p:nvSpPr>
              <p:cNvPr id="1042" name="Freeform 26"/>
              <p:cNvSpPr>
                <a:spLocks/>
              </p:cNvSpPr>
              <p:nvPr/>
            </p:nvSpPr>
            <p:spPr bwMode="auto">
              <a:xfrm>
                <a:off x="245" y="46"/>
                <a:ext cx="247" cy="297"/>
              </a:xfrm>
              <a:custGeom>
                <a:avLst/>
                <a:gdLst>
                  <a:gd name="T0" fmla="*/ 99 w 741"/>
                  <a:gd name="T1" fmla="*/ 193 h 889"/>
                  <a:gd name="T2" fmla="*/ 98 w 741"/>
                  <a:gd name="T3" fmla="*/ 183 h 889"/>
                  <a:gd name="T4" fmla="*/ 96 w 741"/>
                  <a:gd name="T5" fmla="*/ 174 h 889"/>
                  <a:gd name="T6" fmla="*/ 93 w 741"/>
                  <a:gd name="T7" fmla="*/ 163 h 889"/>
                  <a:gd name="T8" fmla="*/ 90 w 741"/>
                  <a:gd name="T9" fmla="*/ 155 h 889"/>
                  <a:gd name="T10" fmla="*/ 85 w 741"/>
                  <a:gd name="T11" fmla="*/ 146 h 889"/>
                  <a:gd name="T12" fmla="*/ 79 w 741"/>
                  <a:gd name="T13" fmla="*/ 139 h 889"/>
                  <a:gd name="T14" fmla="*/ 73 w 741"/>
                  <a:gd name="T15" fmla="*/ 131 h 889"/>
                  <a:gd name="T16" fmla="*/ 67 w 741"/>
                  <a:gd name="T17" fmla="*/ 124 h 889"/>
                  <a:gd name="T18" fmla="*/ 59 w 741"/>
                  <a:gd name="T19" fmla="*/ 119 h 889"/>
                  <a:gd name="T20" fmla="*/ 52 w 741"/>
                  <a:gd name="T21" fmla="*/ 113 h 889"/>
                  <a:gd name="T22" fmla="*/ 43 w 741"/>
                  <a:gd name="T23" fmla="*/ 109 h 889"/>
                  <a:gd name="T24" fmla="*/ 34 w 741"/>
                  <a:gd name="T25" fmla="*/ 105 h 889"/>
                  <a:gd name="T26" fmla="*/ 25 w 741"/>
                  <a:gd name="T27" fmla="*/ 102 h 889"/>
                  <a:gd name="T28" fmla="*/ 16 w 741"/>
                  <a:gd name="T29" fmla="*/ 100 h 889"/>
                  <a:gd name="T30" fmla="*/ 6 w 741"/>
                  <a:gd name="T31" fmla="*/ 100 h 889"/>
                  <a:gd name="T32" fmla="*/ 0 w 741"/>
                  <a:gd name="T33" fmla="*/ 0 h 889"/>
                  <a:gd name="T34" fmla="*/ 6 w 741"/>
                  <a:gd name="T35" fmla="*/ 0 h 889"/>
                  <a:gd name="T36" fmla="*/ 16 w 741"/>
                  <a:gd name="T37" fmla="*/ 1 h 889"/>
                  <a:gd name="T38" fmla="*/ 25 w 741"/>
                  <a:gd name="T39" fmla="*/ 1 h 889"/>
                  <a:gd name="T40" fmla="*/ 36 w 741"/>
                  <a:gd name="T41" fmla="*/ 3 h 889"/>
                  <a:gd name="T42" fmla="*/ 45 w 741"/>
                  <a:gd name="T43" fmla="*/ 5 h 889"/>
                  <a:gd name="T44" fmla="*/ 54 w 741"/>
                  <a:gd name="T45" fmla="*/ 8 h 889"/>
                  <a:gd name="T46" fmla="*/ 64 w 741"/>
                  <a:gd name="T47" fmla="*/ 10 h 889"/>
                  <a:gd name="T48" fmla="*/ 73 w 741"/>
                  <a:gd name="T49" fmla="*/ 14 h 889"/>
                  <a:gd name="T50" fmla="*/ 82 w 741"/>
                  <a:gd name="T51" fmla="*/ 18 h 889"/>
                  <a:gd name="T52" fmla="*/ 90 w 741"/>
                  <a:gd name="T53" fmla="*/ 21 h 889"/>
                  <a:gd name="T54" fmla="*/ 99 w 741"/>
                  <a:gd name="T55" fmla="*/ 26 h 889"/>
                  <a:gd name="T56" fmla="*/ 107 w 741"/>
                  <a:gd name="T57" fmla="*/ 31 h 889"/>
                  <a:gd name="T58" fmla="*/ 115 w 741"/>
                  <a:gd name="T59" fmla="*/ 37 h 889"/>
                  <a:gd name="T60" fmla="*/ 126 w 741"/>
                  <a:gd name="T61" fmla="*/ 45 h 889"/>
                  <a:gd name="T62" fmla="*/ 140 w 741"/>
                  <a:gd name="T63" fmla="*/ 57 h 889"/>
                  <a:gd name="T64" fmla="*/ 153 w 741"/>
                  <a:gd name="T65" fmla="*/ 72 h 889"/>
                  <a:gd name="T66" fmla="*/ 162 w 741"/>
                  <a:gd name="T67" fmla="*/ 84 h 889"/>
                  <a:gd name="T68" fmla="*/ 167 w 741"/>
                  <a:gd name="T69" fmla="*/ 91 h 889"/>
                  <a:gd name="T70" fmla="*/ 172 w 741"/>
                  <a:gd name="T71" fmla="*/ 100 h 889"/>
                  <a:gd name="T72" fmla="*/ 176 w 741"/>
                  <a:gd name="T73" fmla="*/ 107 h 889"/>
                  <a:gd name="T74" fmla="*/ 181 w 741"/>
                  <a:gd name="T75" fmla="*/ 117 h 889"/>
                  <a:gd name="T76" fmla="*/ 184 w 741"/>
                  <a:gd name="T77" fmla="*/ 125 h 889"/>
                  <a:gd name="T78" fmla="*/ 187 w 741"/>
                  <a:gd name="T79" fmla="*/ 134 h 889"/>
                  <a:gd name="T80" fmla="*/ 191 w 741"/>
                  <a:gd name="T81" fmla="*/ 144 h 889"/>
                  <a:gd name="T82" fmla="*/ 193 w 741"/>
                  <a:gd name="T83" fmla="*/ 153 h 889"/>
                  <a:gd name="T84" fmla="*/ 195 w 741"/>
                  <a:gd name="T85" fmla="*/ 163 h 889"/>
                  <a:gd name="T86" fmla="*/ 196 w 741"/>
                  <a:gd name="T87" fmla="*/ 172 h 889"/>
                  <a:gd name="T88" fmla="*/ 197 w 741"/>
                  <a:gd name="T89" fmla="*/ 182 h 889"/>
                  <a:gd name="T90" fmla="*/ 198 w 741"/>
                  <a:gd name="T91" fmla="*/ 193 h 889"/>
                  <a:gd name="T92" fmla="*/ 198 w 741"/>
                  <a:gd name="T93" fmla="*/ 198 h 889"/>
                  <a:gd name="T94" fmla="*/ 149 w 741"/>
                  <a:gd name="T95" fmla="*/ 297 h 889"/>
                  <a:gd name="T96" fmla="*/ 99 w 741"/>
                  <a:gd name="T97" fmla="*/ 198 h 8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1"/>
                  <a:gd name="T148" fmla="*/ 0 h 889"/>
                  <a:gd name="T149" fmla="*/ 741 w 741"/>
                  <a:gd name="T150" fmla="*/ 889 h 8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1" h="889">
                    <a:moveTo>
                      <a:pt x="298" y="593"/>
                    </a:moveTo>
                    <a:lnTo>
                      <a:pt x="296" y="578"/>
                    </a:lnTo>
                    <a:lnTo>
                      <a:pt x="296" y="563"/>
                    </a:lnTo>
                    <a:lnTo>
                      <a:pt x="293" y="548"/>
                    </a:lnTo>
                    <a:lnTo>
                      <a:pt x="291" y="532"/>
                    </a:lnTo>
                    <a:lnTo>
                      <a:pt x="288" y="520"/>
                    </a:lnTo>
                    <a:lnTo>
                      <a:pt x="284" y="505"/>
                    </a:lnTo>
                    <a:lnTo>
                      <a:pt x="280" y="489"/>
                    </a:lnTo>
                    <a:lnTo>
                      <a:pt x="273" y="477"/>
                    </a:lnTo>
                    <a:lnTo>
                      <a:pt x="269" y="464"/>
                    </a:lnTo>
                    <a:lnTo>
                      <a:pt x="262" y="450"/>
                    </a:lnTo>
                    <a:lnTo>
                      <a:pt x="255" y="438"/>
                    </a:lnTo>
                    <a:lnTo>
                      <a:pt x="247" y="427"/>
                    </a:lnTo>
                    <a:lnTo>
                      <a:pt x="238" y="415"/>
                    </a:lnTo>
                    <a:lnTo>
                      <a:pt x="230" y="403"/>
                    </a:lnTo>
                    <a:lnTo>
                      <a:pt x="220" y="393"/>
                    </a:lnTo>
                    <a:lnTo>
                      <a:pt x="212" y="383"/>
                    </a:lnTo>
                    <a:lnTo>
                      <a:pt x="200" y="372"/>
                    </a:lnTo>
                    <a:lnTo>
                      <a:pt x="190" y="364"/>
                    </a:lnTo>
                    <a:lnTo>
                      <a:pt x="178" y="355"/>
                    </a:lnTo>
                    <a:lnTo>
                      <a:pt x="168" y="347"/>
                    </a:lnTo>
                    <a:lnTo>
                      <a:pt x="156" y="338"/>
                    </a:lnTo>
                    <a:lnTo>
                      <a:pt x="143" y="333"/>
                    </a:lnTo>
                    <a:lnTo>
                      <a:pt x="130" y="326"/>
                    </a:lnTo>
                    <a:lnTo>
                      <a:pt x="118" y="319"/>
                    </a:lnTo>
                    <a:lnTo>
                      <a:pt x="103" y="314"/>
                    </a:lnTo>
                    <a:lnTo>
                      <a:pt x="90" y="308"/>
                    </a:lnTo>
                    <a:lnTo>
                      <a:pt x="75" y="306"/>
                    </a:lnTo>
                    <a:lnTo>
                      <a:pt x="61" y="302"/>
                    </a:lnTo>
                    <a:lnTo>
                      <a:pt x="48" y="299"/>
                    </a:lnTo>
                    <a:lnTo>
                      <a:pt x="30" y="299"/>
                    </a:lnTo>
                    <a:lnTo>
                      <a:pt x="17" y="299"/>
                    </a:lnTo>
                    <a:lnTo>
                      <a:pt x="1" y="295"/>
                    </a:lnTo>
                    <a:lnTo>
                      <a:pt x="0" y="0"/>
                    </a:lnTo>
                    <a:lnTo>
                      <a:pt x="1" y="0"/>
                    </a:lnTo>
                    <a:lnTo>
                      <a:pt x="17" y="0"/>
                    </a:lnTo>
                    <a:lnTo>
                      <a:pt x="30" y="0"/>
                    </a:lnTo>
                    <a:lnTo>
                      <a:pt x="48" y="2"/>
                    </a:lnTo>
                    <a:lnTo>
                      <a:pt x="63" y="3"/>
                    </a:lnTo>
                    <a:lnTo>
                      <a:pt x="76" y="4"/>
                    </a:lnTo>
                    <a:lnTo>
                      <a:pt x="91" y="6"/>
                    </a:lnTo>
                    <a:lnTo>
                      <a:pt x="107" y="10"/>
                    </a:lnTo>
                    <a:lnTo>
                      <a:pt x="120" y="12"/>
                    </a:lnTo>
                    <a:lnTo>
                      <a:pt x="135" y="14"/>
                    </a:lnTo>
                    <a:lnTo>
                      <a:pt x="149" y="19"/>
                    </a:lnTo>
                    <a:lnTo>
                      <a:pt x="163" y="24"/>
                    </a:lnTo>
                    <a:lnTo>
                      <a:pt x="177" y="27"/>
                    </a:lnTo>
                    <a:lnTo>
                      <a:pt x="192" y="29"/>
                    </a:lnTo>
                    <a:lnTo>
                      <a:pt x="205" y="35"/>
                    </a:lnTo>
                    <a:lnTo>
                      <a:pt x="219" y="41"/>
                    </a:lnTo>
                    <a:lnTo>
                      <a:pt x="233" y="46"/>
                    </a:lnTo>
                    <a:lnTo>
                      <a:pt x="245" y="53"/>
                    </a:lnTo>
                    <a:lnTo>
                      <a:pt x="258" y="57"/>
                    </a:lnTo>
                    <a:lnTo>
                      <a:pt x="271" y="64"/>
                    </a:lnTo>
                    <a:lnTo>
                      <a:pt x="284" y="71"/>
                    </a:lnTo>
                    <a:lnTo>
                      <a:pt x="296" y="77"/>
                    </a:lnTo>
                    <a:lnTo>
                      <a:pt x="308" y="85"/>
                    </a:lnTo>
                    <a:lnTo>
                      <a:pt x="321" y="92"/>
                    </a:lnTo>
                    <a:lnTo>
                      <a:pt x="333" y="101"/>
                    </a:lnTo>
                    <a:lnTo>
                      <a:pt x="344" y="110"/>
                    </a:lnTo>
                    <a:lnTo>
                      <a:pt x="356" y="118"/>
                    </a:lnTo>
                    <a:lnTo>
                      <a:pt x="379" y="135"/>
                    </a:lnTo>
                    <a:lnTo>
                      <a:pt x="401" y="155"/>
                    </a:lnTo>
                    <a:lnTo>
                      <a:pt x="420" y="172"/>
                    </a:lnTo>
                    <a:lnTo>
                      <a:pt x="439" y="193"/>
                    </a:lnTo>
                    <a:lnTo>
                      <a:pt x="458" y="215"/>
                    </a:lnTo>
                    <a:lnTo>
                      <a:pt x="475" y="237"/>
                    </a:lnTo>
                    <a:lnTo>
                      <a:pt x="485" y="250"/>
                    </a:lnTo>
                    <a:lnTo>
                      <a:pt x="492" y="261"/>
                    </a:lnTo>
                    <a:lnTo>
                      <a:pt x="500" y="272"/>
                    </a:lnTo>
                    <a:lnTo>
                      <a:pt x="507" y="285"/>
                    </a:lnTo>
                    <a:lnTo>
                      <a:pt x="515" y="299"/>
                    </a:lnTo>
                    <a:lnTo>
                      <a:pt x="522" y="309"/>
                    </a:lnTo>
                    <a:lnTo>
                      <a:pt x="529" y="321"/>
                    </a:lnTo>
                    <a:lnTo>
                      <a:pt x="535" y="335"/>
                    </a:lnTo>
                    <a:lnTo>
                      <a:pt x="542" y="349"/>
                    </a:lnTo>
                    <a:lnTo>
                      <a:pt x="547" y="362"/>
                    </a:lnTo>
                    <a:lnTo>
                      <a:pt x="553" y="374"/>
                    </a:lnTo>
                    <a:lnTo>
                      <a:pt x="558" y="387"/>
                    </a:lnTo>
                    <a:lnTo>
                      <a:pt x="562" y="402"/>
                    </a:lnTo>
                    <a:lnTo>
                      <a:pt x="567" y="415"/>
                    </a:lnTo>
                    <a:lnTo>
                      <a:pt x="572" y="430"/>
                    </a:lnTo>
                    <a:lnTo>
                      <a:pt x="574" y="444"/>
                    </a:lnTo>
                    <a:lnTo>
                      <a:pt x="579" y="458"/>
                    </a:lnTo>
                    <a:lnTo>
                      <a:pt x="581" y="472"/>
                    </a:lnTo>
                    <a:lnTo>
                      <a:pt x="585" y="487"/>
                    </a:lnTo>
                    <a:lnTo>
                      <a:pt x="587" y="502"/>
                    </a:lnTo>
                    <a:lnTo>
                      <a:pt x="589" y="516"/>
                    </a:lnTo>
                    <a:lnTo>
                      <a:pt x="592" y="532"/>
                    </a:lnTo>
                    <a:lnTo>
                      <a:pt x="592" y="546"/>
                    </a:lnTo>
                    <a:lnTo>
                      <a:pt x="593" y="563"/>
                    </a:lnTo>
                    <a:lnTo>
                      <a:pt x="593" y="578"/>
                    </a:lnTo>
                    <a:lnTo>
                      <a:pt x="593" y="593"/>
                    </a:lnTo>
                    <a:lnTo>
                      <a:pt x="594" y="593"/>
                    </a:lnTo>
                    <a:lnTo>
                      <a:pt x="741" y="593"/>
                    </a:lnTo>
                    <a:lnTo>
                      <a:pt x="446" y="889"/>
                    </a:lnTo>
                    <a:lnTo>
                      <a:pt x="150" y="593"/>
                    </a:lnTo>
                    <a:lnTo>
                      <a:pt x="298" y="593"/>
                    </a:lnTo>
                    <a:close/>
                  </a:path>
                </a:pathLst>
              </a:custGeom>
              <a:gradFill rotWithShape="1">
                <a:gsLst>
                  <a:gs pos="0">
                    <a:srgbClr val="CC9900"/>
                  </a:gs>
                  <a:gs pos="100000">
                    <a:srgbClr val="725600"/>
                  </a:gs>
                </a:gsLst>
                <a:lin ang="5400000" scaled="1"/>
              </a:gradFill>
              <a:ln w="9525">
                <a:noFill/>
                <a:round/>
                <a:headEnd/>
                <a:tailEnd/>
              </a:ln>
            </p:spPr>
            <p:txBody>
              <a:bodyPr/>
              <a:lstStyle/>
              <a:p>
                <a:endParaRPr lang="zh-CN" altLang="en-US"/>
              </a:p>
            </p:txBody>
          </p:sp>
          <p:sp>
            <p:nvSpPr>
              <p:cNvPr id="1043" name="Freeform 27"/>
              <p:cNvSpPr>
                <a:spLocks/>
              </p:cNvSpPr>
              <p:nvPr/>
            </p:nvSpPr>
            <p:spPr bwMode="auto">
              <a:xfrm>
                <a:off x="49" y="0"/>
                <a:ext cx="296" cy="247"/>
              </a:xfrm>
              <a:custGeom>
                <a:avLst/>
                <a:gdLst>
                  <a:gd name="T0" fmla="*/ 192 w 886"/>
                  <a:gd name="T1" fmla="*/ 148 h 742"/>
                  <a:gd name="T2" fmla="*/ 182 w 886"/>
                  <a:gd name="T3" fmla="*/ 148 h 742"/>
                  <a:gd name="T4" fmla="*/ 172 w 886"/>
                  <a:gd name="T5" fmla="*/ 151 h 742"/>
                  <a:gd name="T6" fmla="*/ 163 w 886"/>
                  <a:gd name="T7" fmla="*/ 153 h 742"/>
                  <a:gd name="T8" fmla="*/ 154 w 886"/>
                  <a:gd name="T9" fmla="*/ 157 h 742"/>
                  <a:gd name="T10" fmla="*/ 146 w 886"/>
                  <a:gd name="T11" fmla="*/ 162 h 742"/>
                  <a:gd name="T12" fmla="*/ 138 w 886"/>
                  <a:gd name="T13" fmla="*/ 167 h 742"/>
                  <a:gd name="T14" fmla="*/ 131 w 886"/>
                  <a:gd name="T15" fmla="*/ 173 h 742"/>
                  <a:gd name="T16" fmla="*/ 124 w 886"/>
                  <a:gd name="T17" fmla="*/ 180 h 742"/>
                  <a:gd name="T18" fmla="*/ 118 w 886"/>
                  <a:gd name="T19" fmla="*/ 187 h 742"/>
                  <a:gd name="T20" fmla="*/ 113 w 886"/>
                  <a:gd name="T21" fmla="*/ 195 h 742"/>
                  <a:gd name="T22" fmla="*/ 108 w 886"/>
                  <a:gd name="T23" fmla="*/ 203 h 742"/>
                  <a:gd name="T24" fmla="*/ 104 w 886"/>
                  <a:gd name="T25" fmla="*/ 212 h 742"/>
                  <a:gd name="T26" fmla="*/ 101 w 886"/>
                  <a:gd name="T27" fmla="*/ 221 h 742"/>
                  <a:gd name="T28" fmla="*/ 99 w 886"/>
                  <a:gd name="T29" fmla="*/ 231 h 742"/>
                  <a:gd name="T30" fmla="*/ 99 w 886"/>
                  <a:gd name="T31" fmla="*/ 241 h 742"/>
                  <a:gd name="T32" fmla="*/ 99 w 886"/>
                  <a:gd name="T33" fmla="*/ 247 h 742"/>
                  <a:gd name="T34" fmla="*/ 0 w 886"/>
                  <a:gd name="T35" fmla="*/ 246 h 742"/>
                  <a:gd name="T36" fmla="*/ 0 w 886"/>
                  <a:gd name="T37" fmla="*/ 236 h 742"/>
                  <a:gd name="T38" fmla="*/ 0 w 886"/>
                  <a:gd name="T39" fmla="*/ 226 h 742"/>
                  <a:gd name="T40" fmla="*/ 1 w 886"/>
                  <a:gd name="T41" fmla="*/ 216 h 742"/>
                  <a:gd name="T42" fmla="*/ 3 w 886"/>
                  <a:gd name="T43" fmla="*/ 206 h 742"/>
                  <a:gd name="T44" fmla="*/ 6 w 886"/>
                  <a:gd name="T45" fmla="*/ 197 h 742"/>
                  <a:gd name="T46" fmla="*/ 8 w 886"/>
                  <a:gd name="T47" fmla="*/ 187 h 742"/>
                  <a:gd name="T48" fmla="*/ 11 w 886"/>
                  <a:gd name="T49" fmla="*/ 178 h 742"/>
                  <a:gd name="T50" fmla="*/ 15 w 886"/>
                  <a:gd name="T51" fmla="*/ 169 h 742"/>
                  <a:gd name="T52" fmla="*/ 19 w 886"/>
                  <a:gd name="T53" fmla="*/ 161 h 742"/>
                  <a:gd name="T54" fmla="*/ 23 w 886"/>
                  <a:gd name="T55" fmla="*/ 152 h 742"/>
                  <a:gd name="T56" fmla="*/ 28 w 886"/>
                  <a:gd name="T57" fmla="*/ 144 h 742"/>
                  <a:gd name="T58" fmla="*/ 33 w 886"/>
                  <a:gd name="T59" fmla="*/ 136 h 742"/>
                  <a:gd name="T60" fmla="*/ 39 w 886"/>
                  <a:gd name="T61" fmla="*/ 128 h 742"/>
                  <a:gd name="T62" fmla="*/ 51 w 886"/>
                  <a:gd name="T63" fmla="*/ 114 h 742"/>
                  <a:gd name="T64" fmla="*/ 64 w 886"/>
                  <a:gd name="T65" fmla="*/ 101 h 742"/>
                  <a:gd name="T66" fmla="*/ 79 w 886"/>
                  <a:gd name="T67" fmla="*/ 89 h 742"/>
                  <a:gd name="T68" fmla="*/ 87 w 886"/>
                  <a:gd name="T69" fmla="*/ 84 h 742"/>
                  <a:gd name="T70" fmla="*/ 94 w 886"/>
                  <a:gd name="T71" fmla="*/ 79 h 742"/>
                  <a:gd name="T72" fmla="*/ 103 w 886"/>
                  <a:gd name="T73" fmla="*/ 74 h 742"/>
                  <a:gd name="T74" fmla="*/ 111 w 886"/>
                  <a:gd name="T75" fmla="*/ 69 h 742"/>
                  <a:gd name="T76" fmla="*/ 120 w 886"/>
                  <a:gd name="T77" fmla="*/ 65 h 742"/>
                  <a:gd name="T78" fmla="*/ 129 w 886"/>
                  <a:gd name="T79" fmla="*/ 61 h 742"/>
                  <a:gd name="T80" fmla="*/ 138 w 886"/>
                  <a:gd name="T81" fmla="*/ 58 h 742"/>
                  <a:gd name="T82" fmla="*/ 148 w 886"/>
                  <a:gd name="T83" fmla="*/ 55 h 742"/>
                  <a:gd name="T84" fmla="*/ 157 w 886"/>
                  <a:gd name="T85" fmla="*/ 53 h 742"/>
                  <a:gd name="T86" fmla="*/ 167 w 886"/>
                  <a:gd name="T87" fmla="*/ 51 h 742"/>
                  <a:gd name="T88" fmla="*/ 177 w 886"/>
                  <a:gd name="T89" fmla="*/ 50 h 742"/>
                  <a:gd name="T90" fmla="*/ 187 w 886"/>
                  <a:gd name="T91" fmla="*/ 50 h 742"/>
                  <a:gd name="T92" fmla="*/ 196 w 886"/>
                  <a:gd name="T93" fmla="*/ 49 h 742"/>
                  <a:gd name="T94" fmla="*/ 197 w 886"/>
                  <a:gd name="T95" fmla="*/ 0 h 742"/>
                  <a:gd name="T96" fmla="*/ 197 w 886"/>
                  <a:gd name="T97" fmla="*/ 197 h 7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86"/>
                  <a:gd name="T148" fmla="*/ 0 h 742"/>
                  <a:gd name="T149" fmla="*/ 886 w 886"/>
                  <a:gd name="T150" fmla="*/ 742 h 74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86" h="742">
                    <a:moveTo>
                      <a:pt x="591" y="444"/>
                    </a:moveTo>
                    <a:lnTo>
                      <a:pt x="575" y="444"/>
                    </a:lnTo>
                    <a:lnTo>
                      <a:pt x="559" y="446"/>
                    </a:lnTo>
                    <a:lnTo>
                      <a:pt x="544" y="446"/>
                    </a:lnTo>
                    <a:lnTo>
                      <a:pt x="530" y="449"/>
                    </a:lnTo>
                    <a:lnTo>
                      <a:pt x="515" y="453"/>
                    </a:lnTo>
                    <a:lnTo>
                      <a:pt x="501" y="456"/>
                    </a:lnTo>
                    <a:lnTo>
                      <a:pt x="489" y="461"/>
                    </a:lnTo>
                    <a:lnTo>
                      <a:pt x="475" y="466"/>
                    </a:lnTo>
                    <a:lnTo>
                      <a:pt x="462" y="473"/>
                    </a:lnTo>
                    <a:lnTo>
                      <a:pt x="449" y="480"/>
                    </a:lnTo>
                    <a:lnTo>
                      <a:pt x="436" y="487"/>
                    </a:lnTo>
                    <a:lnTo>
                      <a:pt x="426" y="494"/>
                    </a:lnTo>
                    <a:lnTo>
                      <a:pt x="413" y="503"/>
                    </a:lnTo>
                    <a:lnTo>
                      <a:pt x="401" y="511"/>
                    </a:lnTo>
                    <a:lnTo>
                      <a:pt x="391" y="520"/>
                    </a:lnTo>
                    <a:lnTo>
                      <a:pt x="382" y="530"/>
                    </a:lnTo>
                    <a:lnTo>
                      <a:pt x="370" y="540"/>
                    </a:lnTo>
                    <a:lnTo>
                      <a:pt x="362" y="552"/>
                    </a:lnTo>
                    <a:lnTo>
                      <a:pt x="353" y="562"/>
                    </a:lnTo>
                    <a:lnTo>
                      <a:pt x="345" y="574"/>
                    </a:lnTo>
                    <a:lnTo>
                      <a:pt x="338" y="586"/>
                    </a:lnTo>
                    <a:lnTo>
                      <a:pt x="329" y="598"/>
                    </a:lnTo>
                    <a:lnTo>
                      <a:pt x="322" y="611"/>
                    </a:lnTo>
                    <a:lnTo>
                      <a:pt x="317" y="625"/>
                    </a:lnTo>
                    <a:lnTo>
                      <a:pt x="312" y="638"/>
                    </a:lnTo>
                    <a:lnTo>
                      <a:pt x="307" y="653"/>
                    </a:lnTo>
                    <a:lnTo>
                      <a:pt x="303" y="664"/>
                    </a:lnTo>
                    <a:lnTo>
                      <a:pt x="300" y="679"/>
                    </a:lnTo>
                    <a:lnTo>
                      <a:pt x="297" y="694"/>
                    </a:lnTo>
                    <a:lnTo>
                      <a:pt x="296" y="708"/>
                    </a:lnTo>
                    <a:lnTo>
                      <a:pt x="295" y="725"/>
                    </a:lnTo>
                    <a:lnTo>
                      <a:pt x="295" y="740"/>
                    </a:lnTo>
                    <a:lnTo>
                      <a:pt x="295" y="741"/>
                    </a:lnTo>
                    <a:lnTo>
                      <a:pt x="0" y="742"/>
                    </a:lnTo>
                    <a:lnTo>
                      <a:pt x="0" y="740"/>
                    </a:lnTo>
                    <a:lnTo>
                      <a:pt x="0" y="725"/>
                    </a:lnTo>
                    <a:lnTo>
                      <a:pt x="0" y="708"/>
                    </a:lnTo>
                    <a:lnTo>
                      <a:pt x="0" y="693"/>
                    </a:lnTo>
                    <a:lnTo>
                      <a:pt x="1" y="679"/>
                    </a:lnTo>
                    <a:lnTo>
                      <a:pt x="3" y="664"/>
                    </a:lnTo>
                    <a:lnTo>
                      <a:pt x="4" y="650"/>
                    </a:lnTo>
                    <a:lnTo>
                      <a:pt x="8" y="634"/>
                    </a:lnTo>
                    <a:lnTo>
                      <a:pt x="10" y="620"/>
                    </a:lnTo>
                    <a:lnTo>
                      <a:pt x="13" y="606"/>
                    </a:lnTo>
                    <a:lnTo>
                      <a:pt x="17" y="591"/>
                    </a:lnTo>
                    <a:lnTo>
                      <a:pt x="20" y="577"/>
                    </a:lnTo>
                    <a:lnTo>
                      <a:pt x="25" y="562"/>
                    </a:lnTo>
                    <a:lnTo>
                      <a:pt x="30" y="549"/>
                    </a:lnTo>
                    <a:lnTo>
                      <a:pt x="33" y="535"/>
                    </a:lnTo>
                    <a:lnTo>
                      <a:pt x="40" y="523"/>
                    </a:lnTo>
                    <a:lnTo>
                      <a:pt x="44" y="509"/>
                    </a:lnTo>
                    <a:lnTo>
                      <a:pt x="49" y="496"/>
                    </a:lnTo>
                    <a:lnTo>
                      <a:pt x="56" y="483"/>
                    </a:lnTo>
                    <a:lnTo>
                      <a:pt x="63" y="469"/>
                    </a:lnTo>
                    <a:lnTo>
                      <a:pt x="70" y="458"/>
                    </a:lnTo>
                    <a:lnTo>
                      <a:pt x="75" y="445"/>
                    </a:lnTo>
                    <a:lnTo>
                      <a:pt x="84" y="432"/>
                    </a:lnTo>
                    <a:lnTo>
                      <a:pt x="91" y="420"/>
                    </a:lnTo>
                    <a:lnTo>
                      <a:pt x="99" y="410"/>
                    </a:lnTo>
                    <a:lnTo>
                      <a:pt x="106" y="397"/>
                    </a:lnTo>
                    <a:lnTo>
                      <a:pt x="116" y="384"/>
                    </a:lnTo>
                    <a:lnTo>
                      <a:pt x="133" y="362"/>
                    </a:lnTo>
                    <a:lnTo>
                      <a:pt x="152" y="341"/>
                    </a:lnTo>
                    <a:lnTo>
                      <a:pt x="171" y="320"/>
                    </a:lnTo>
                    <a:lnTo>
                      <a:pt x="191" y="302"/>
                    </a:lnTo>
                    <a:lnTo>
                      <a:pt x="213" y="283"/>
                    </a:lnTo>
                    <a:lnTo>
                      <a:pt x="235" y="266"/>
                    </a:lnTo>
                    <a:lnTo>
                      <a:pt x="247" y="257"/>
                    </a:lnTo>
                    <a:lnTo>
                      <a:pt x="260" y="251"/>
                    </a:lnTo>
                    <a:lnTo>
                      <a:pt x="270" y="240"/>
                    </a:lnTo>
                    <a:lnTo>
                      <a:pt x="282" y="236"/>
                    </a:lnTo>
                    <a:lnTo>
                      <a:pt x="296" y="226"/>
                    </a:lnTo>
                    <a:lnTo>
                      <a:pt x="307" y="221"/>
                    </a:lnTo>
                    <a:lnTo>
                      <a:pt x="320" y="211"/>
                    </a:lnTo>
                    <a:lnTo>
                      <a:pt x="332" y="208"/>
                    </a:lnTo>
                    <a:lnTo>
                      <a:pt x="347" y="200"/>
                    </a:lnTo>
                    <a:lnTo>
                      <a:pt x="360" y="195"/>
                    </a:lnTo>
                    <a:lnTo>
                      <a:pt x="372" y="189"/>
                    </a:lnTo>
                    <a:lnTo>
                      <a:pt x="386" y="183"/>
                    </a:lnTo>
                    <a:lnTo>
                      <a:pt x="400" y="180"/>
                    </a:lnTo>
                    <a:lnTo>
                      <a:pt x="414" y="174"/>
                    </a:lnTo>
                    <a:lnTo>
                      <a:pt x="428" y="169"/>
                    </a:lnTo>
                    <a:lnTo>
                      <a:pt x="442" y="166"/>
                    </a:lnTo>
                    <a:lnTo>
                      <a:pt x="457" y="164"/>
                    </a:lnTo>
                    <a:lnTo>
                      <a:pt x="471" y="159"/>
                    </a:lnTo>
                    <a:lnTo>
                      <a:pt x="485" y="158"/>
                    </a:lnTo>
                    <a:lnTo>
                      <a:pt x="500" y="154"/>
                    </a:lnTo>
                    <a:lnTo>
                      <a:pt x="515" y="152"/>
                    </a:lnTo>
                    <a:lnTo>
                      <a:pt x="529" y="151"/>
                    </a:lnTo>
                    <a:lnTo>
                      <a:pt x="544" y="150"/>
                    </a:lnTo>
                    <a:lnTo>
                      <a:pt x="559" y="150"/>
                    </a:lnTo>
                    <a:lnTo>
                      <a:pt x="575" y="150"/>
                    </a:lnTo>
                    <a:lnTo>
                      <a:pt x="588" y="146"/>
                    </a:lnTo>
                    <a:lnTo>
                      <a:pt x="591" y="146"/>
                    </a:lnTo>
                    <a:lnTo>
                      <a:pt x="591" y="0"/>
                    </a:lnTo>
                    <a:lnTo>
                      <a:pt x="886" y="295"/>
                    </a:lnTo>
                    <a:lnTo>
                      <a:pt x="591" y="591"/>
                    </a:lnTo>
                    <a:lnTo>
                      <a:pt x="591" y="444"/>
                    </a:lnTo>
                    <a:close/>
                  </a:path>
                </a:pathLst>
              </a:custGeom>
              <a:gradFill rotWithShape="1">
                <a:gsLst>
                  <a:gs pos="0">
                    <a:srgbClr val="DDDDDD"/>
                  </a:gs>
                  <a:gs pos="100000">
                    <a:srgbClr val="7C7C7C"/>
                  </a:gs>
                </a:gsLst>
                <a:lin ang="0" scaled="1"/>
              </a:gradFill>
              <a:ln w="9525">
                <a:noFill/>
                <a:round/>
                <a:headEnd/>
                <a:tailEnd/>
              </a:ln>
            </p:spPr>
            <p:txBody>
              <a:bodyPr/>
              <a:lstStyle/>
              <a:p>
                <a:endParaRPr lang="zh-CN" altLang="en-US"/>
              </a:p>
            </p:txBody>
          </p:sp>
          <p:sp>
            <p:nvSpPr>
              <p:cNvPr id="1044" name="Freeform 28"/>
              <p:cNvSpPr>
                <a:spLocks/>
              </p:cNvSpPr>
              <p:nvPr/>
            </p:nvSpPr>
            <p:spPr bwMode="auto">
              <a:xfrm>
                <a:off x="0" y="148"/>
                <a:ext cx="247" cy="296"/>
              </a:xfrm>
              <a:custGeom>
                <a:avLst/>
                <a:gdLst>
                  <a:gd name="T0" fmla="*/ 148 w 741"/>
                  <a:gd name="T1" fmla="*/ 103 h 887"/>
                  <a:gd name="T2" fmla="*/ 149 w 741"/>
                  <a:gd name="T3" fmla="*/ 113 h 887"/>
                  <a:gd name="T4" fmla="*/ 151 w 741"/>
                  <a:gd name="T5" fmla="*/ 123 h 887"/>
                  <a:gd name="T6" fmla="*/ 153 w 741"/>
                  <a:gd name="T7" fmla="*/ 132 h 887"/>
                  <a:gd name="T8" fmla="*/ 157 w 741"/>
                  <a:gd name="T9" fmla="*/ 141 h 887"/>
                  <a:gd name="T10" fmla="*/ 162 w 741"/>
                  <a:gd name="T11" fmla="*/ 150 h 887"/>
                  <a:gd name="T12" fmla="*/ 167 w 741"/>
                  <a:gd name="T13" fmla="*/ 158 h 887"/>
                  <a:gd name="T14" fmla="*/ 173 w 741"/>
                  <a:gd name="T15" fmla="*/ 165 h 887"/>
                  <a:gd name="T16" fmla="*/ 180 w 741"/>
                  <a:gd name="T17" fmla="*/ 171 h 887"/>
                  <a:gd name="T18" fmla="*/ 187 w 741"/>
                  <a:gd name="T19" fmla="*/ 178 h 887"/>
                  <a:gd name="T20" fmla="*/ 195 w 741"/>
                  <a:gd name="T21" fmla="*/ 183 h 887"/>
                  <a:gd name="T22" fmla="*/ 204 w 741"/>
                  <a:gd name="T23" fmla="*/ 188 h 887"/>
                  <a:gd name="T24" fmla="*/ 212 w 741"/>
                  <a:gd name="T25" fmla="*/ 191 h 887"/>
                  <a:gd name="T26" fmla="*/ 221 w 741"/>
                  <a:gd name="T27" fmla="*/ 194 h 887"/>
                  <a:gd name="T28" fmla="*/ 231 w 741"/>
                  <a:gd name="T29" fmla="*/ 196 h 887"/>
                  <a:gd name="T30" fmla="*/ 241 w 741"/>
                  <a:gd name="T31" fmla="*/ 197 h 887"/>
                  <a:gd name="T32" fmla="*/ 247 w 741"/>
                  <a:gd name="T33" fmla="*/ 197 h 887"/>
                  <a:gd name="T34" fmla="*/ 246 w 741"/>
                  <a:gd name="T35" fmla="*/ 296 h 887"/>
                  <a:gd name="T36" fmla="*/ 236 w 741"/>
                  <a:gd name="T37" fmla="*/ 296 h 887"/>
                  <a:gd name="T38" fmla="*/ 226 w 741"/>
                  <a:gd name="T39" fmla="*/ 295 h 887"/>
                  <a:gd name="T40" fmla="*/ 216 w 741"/>
                  <a:gd name="T41" fmla="*/ 293 h 887"/>
                  <a:gd name="T42" fmla="*/ 206 w 741"/>
                  <a:gd name="T43" fmla="*/ 292 h 887"/>
                  <a:gd name="T44" fmla="*/ 197 w 741"/>
                  <a:gd name="T45" fmla="*/ 290 h 887"/>
                  <a:gd name="T46" fmla="*/ 187 w 741"/>
                  <a:gd name="T47" fmla="*/ 287 h 887"/>
                  <a:gd name="T48" fmla="*/ 178 w 741"/>
                  <a:gd name="T49" fmla="*/ 284 h 887"/>
                  <a:gd name="T50" fmla="*/ 169 w 741"/>
                  <a:gd name="T51" fmla="*/ 281 h 887"/>
                  <a:gd name="T52" fmla="*/ 161 w 741"/>
                  <a:gd name="T53" fmla="*/ 276 h 887"/>
                  <a:gd name="T54" fmla="*/ 152 w 741"/>
                  <a:gd name="T55" fmla="*/ 272 h 887"/>
                  <a:gd name="T56" fmla="*/ 144 w 741"/>
                  <a:gd name="T57" fmla="*/ 267 h 887"/>
                  <a:gd name="T58" fmla="*/ 136 w 741"/>
                  <a:gd name="T59" fmla="*/ 262 h 887"/>
                  <a:gd name="T60" fmla="*/ 128 w 741"/>
                  <a:gd name="T61" fmla="*/ 257 h 887"/>
                  <a:gd name="T62" fmla="*/ 114 w 741"/>
                  <a:gd name="T63" fmla="*/ 245 h 887"/>
                  <a:gd name="T64" fmla="*/ 101 w 741"/>
                  <a:gd name="T65" fmla="*/ 231 h 887"/>
                  <a:gd name="T66" fmla="*/ 88 w 741"/>
                  <a:gd name="T67" fmla="*/ 217 h 887"/>
                  <a:gd name="T68" fmla="*/ 82 w 741"/>
                  <a:gd name="T69" fmla="*/ 209 h 887"/>
                  <a:gd name="T70" fmla="*/ 77 w 741"/>
                  <a:gd name="T71" fmla="*/ 201 h 887"/>
                  <a:gd name="T72" fmla="*/ 73 w 741"/>
                  <a:gd name="T73" fmla="*/ 193 h 887"/>
                  <a:gd name="T74" fmla="*/ 69 w 741"/>
                  <a:gd name="T75" fmla="*/ 184 h 887"/>
                  <a:gd name="T76" fmla="*/ 64 w 741"/>
                  <a:gd name="T77" fmla="*/ 175 h 887"/>
                  <a:gd name="T78" fmla="*/ 61 w 741"/>
                  <a:gd name="T79" fmla="*/ 166 h 887"/>
                  <a:gd name="T80" fmla="*/ 58 w 741"/>
                  <a:gd name="T81" fmla="*/ 157 h 887"/>
                  <a:gd name="T82" fmla="*/ 55 w 741"/>
                  <a:gd name="T83" fmla="*/ 149 h 887"/>
                  <a:gd name="T84" fmla="*/ 53 w 741"/>
                  <a:gd name="T85" fmla="*/ 139 h 887"/>
                  <a:gd name="T86" fmla="*/ 51 w 741"/>
                  <a:gd name="T87" fmla="*/ 128 h 887"/>
                  <a:gd name="T88" fmla="*/ 50 w 741"/>
                  <a:gd name="T89" fmla="*/ 119 h 887"/>
                  <a:gd name="T90" fmla="*/ 49 w 741"/>
                  <a:gd name="T91" fmla="*/ 109 h 887"/>
                  <a:gd name="T92" fmla="*/ 49 w 741"/>
                  <a:gd name="T93" fmla="*/ 98 h 887"/>
                  <a:gd name="T94" fmla="*/ 98 w 741"/>
                  <a:gd name="T95" fmla="*/ 0 h 887"/>
                  <a:gd name="T96" fmla="*/ 148 w 741"/>
                  <a:gd name="T97" fmla="*/ 98 h 8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1"/>
                  <a:gd name="T148" fmla="*/ 0 h 887"/>
                  <a:gd name="T149" fmla="*/ 741 w 741"/>
                  <a:gd name="T150" fmla="*/ 887 h 88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1" h="887">
                    <a:moveTo>
                      <a:pt x="444" y="295"/>
                    </a:moveTo>
                    <a:lnTo>
                      <a:pt x="444" y="310"/>
                    </a:lnTo>
                    <a:lnTo>
                      <a:pt x="444" y="324"/>
                    </a:lnTo>
                    <a:lnTo>
                      <a:pt x="446" y="339"/>
                    </a:lnTo>
                    <a:lnTo>
                      <a:pt x="448" y="354"/>
                    </a:lnTo>
                    <a:lnTo>
                      <a:pt x="452" y="368"/>
                    </a:lnTo>
                    <a:lnTo>
                      <a:pt x="457" y="382"/>
                    </a:lnTo>
                    <a:lnTo>
                      <a:pt x="460" y="397"/>
                    </a:lnTo>
                    <a:lnTo>
                      <a:pt x="466" y="410"/>
                    </a:lnTo>
                    <a:lnTo>
                      <a:pt x="470" y="424"/>
                    </a:lnTo>
                    <a:lnTo>
                      <a:pt x="479" y="438"/>
                    </a:lnTo>
                    <a:lnTo>
                      <a:pt x="486" y="450"/>
                    </a:lnTo>
                    <a:lnTo>
                      <a:pt x="494" y="461"/>
                    </a:lnTo>
                    <a:lnTo>
                      <a:pt x="501" y="472"/>
                    </a:lnTo>
                    <a:lnTo>
                      <a:pt x="511" y="482"/>
                    </a:lnTo>
                    <a:lnTo>
                      <a:pt x="519" y="495"/>
                    </a:lnTo>
                    <a:lnTo>
                      <a:pt x="530" y="505"/>
                    </a:lnTo>
                    <a:lnTo>
                      <a:pt x="541" y="513"/>
                    </a:lnTo>
                    <a:lnTo>
                      <a:pt x="551" y="524"/>
                    </a:lnTo>
                    <a:lnTo>
                      <a:pt x="561" y="533"/>
                    </a:lnTo>
                    <a:lnTo>
                      <a:pt x="574" y="540"/>
                    </a:lnTo>
                    <a:lnTo>
                      <a:pt x="585" y="548"/>
                    </a:lnTo>
                    <a:lnTo>
                      <a:pt x="597" y="555"/>
                    </a:lnTo>
                    <a:lnTo>
                      <a:pt x="611" y="563"/>
                    </a:lnTo>
                    <a:lnTo>
                      <a:pt x="623" y="568"/>
                    </a:lnTo>
                    <a:lnTo>
                      <a:pt x="637" y="572"/>
                    </a:lnTo>
                    <a:lnTo>
                      <a:pt x="650" y="578"/>
                    </a:lnTo>
                    <a:lnTo>
                      <a:pt x="663" y="581"/>
                    </a:lnTo>
                    <a:lnTo>
                      <a:pt x="678" y="585"/>
                    </a:lnTo>
                    <a:lnTo>
                      <a:pt x="692" y="586"/>
                    </a:lnTo>
                    <a:lnTo>
                      <a:pt x="709" y="591"/>
                    </a:lnTo>
                    <a:lnTo>
                      <a:pt x="724" y="591"/>
                    </a:lnTo>
                    <a:lnTo>
                      <a:pt x="739" y="591"/>
                    </a:lnTo>
                    <a:lnTo>
                      <a:pt x="740" y="591"/>
                    </a:lnTo>
                    <a:lnTo>
                      <a:pt x="741" y="887"/>
                    </a:lnTo>
                    <a:lnTo>
                      <a:pt x="739" y="887"/>
                    </a:lnTo>
                    <a:lnTo>
                      <a:pt x="724" y="887"/>
                    </a:lnTo>
                    <a:lnTo>
                      <a:pt x="709" y="886"/>
                    </a:lnTo>
                    <a:lnTo>
                      <a:pt x="692" y="886"/>
                    </a:lnTo>
                    <a:lnTo>
                      <a:pt x="677" y="884"/>
                    </a:lnTo>
                    <a:lnTo>
                      <a:pt x="663" y="883"/>
                    </a:lnTo>
                    <a:lnTo>
                      <a:pt x="648" y="879"/>
                    </a:lnTo>
                    <a:lnTo>
                      <a:pt x="633" y="879"/>
                    </a:lnTo>
                    <a:lnTo>
                      <a:pt x="619" y="874"/>
                    </a:lnTo>
                    <a:lnTo>
                      <a:pt x="605" y="872"/>
                    </a:lnTo>
                    <a:lnTo>
                      <a:pt x="590" y="869"/>
                    </a:lnTo>
                    <a:lnTo>
                      <a:pt x="577" y="865"/>
                    </a:lnTo>
                    <a:lnTo>
                      <a:pt x="562" y="860"/>
                    </a:lnTo>
                    <a:lnTo>
                      <a:pt x="548" y="856"/>
                    </a:lnTo>
                    <a:lnTo>
                      <a:pt x="534" y="851"/>
                    </a:lnTo>
                    <a:lnTo>
                      <a:pt x="522" y="847"/>
                    </a:lnTo>
                    <a:lnTo>
                      <a:pt x="508" y="841"/>
                    </a:lnTo>
                    <a:lnTo>
                      <a:pt x="495" y="837"/>
                    </a:lnTo>
                    <a:lnTo>
                      <a:pt x="482" y="828"/>
                    </a:lnTo>
                    <a:lnTo>
                      <a:pt x="470" y="822"/>
                    </a:lnTo>
                    <a:lnTo>
                      <a:pt x="457" y="816"/>
                    </a:lnTo>
                    <a:lnTo>
                      <a:pt x="444" y="808"/>
                    </a:lnTo>
                    <a:lnTo>
                      <a:pt x="432" y="801"/>
                    </a:lnTo>
                    <a:lnTo>
                      <a:pt x="419" y="794"/>
                    </a:lnTo>
                    <a:lnTo>
                      <a:pt x="408" y="786"/>
                    </a:lnTo>
                    <a:lnTo>
                      <a:pt x="397" y="779"/>
                    </a:lnTo>
                    <a:lnTo>
                      <a:pt x="384" y="770"/>
                    </a:lnTo>
                    <a:lnTo>
                      <a:pt x="361" y="751"/>
                    </a:lnTo>
                    <a:lnTo>
                      <a:pt x="342" y="735"/>
                    </a:lnTo>
                    <a:lnTo>
                      <a:pt x="319" y="713"/>
                    </a:lnTo>
                    <a:lnTo>
                      <a:pt x="302" y="693"/>
                    </a:lnTo>
                    <a:lnTo>
                      <a:pt x="281" y="671"/>
                    </a:lnTo>
                    <a:lnTo>
                      <a:pt x="265" y="650"/>
                    </a:lnTo>
                    <a:lnTo>
                      <a:pt x="257" y="637"/>
                    </a:lnTo>
                    <a:lnTo>
                      <a:pt x="247" y="625"/>
                    </a:lnTo>
                    <a:lnTo>
                      <a:pt x="242" y="614"/>
                    </a:lnTo>
                    <a:lnTo>
                      <a:pt x="232" y="601"/>
                    </a:lnTo>
                    <a:lnTo>
                      <a:pt x="224" y="591"/>
                    </a:lnTo>
                    <a:lnTo>
                      <a:pt x="218" y="578"/>
                    </a:lnTo>
                    <a:lnTo>
                      <a:pt x="213" y="565"/>
                    </a:lnTo>
                    <a:lnTo>
                      <a:pt x="206" y="551"/>
                    </a:lnTo>
                    <a:lnTo>
                      <a:pt x="200" y="539"/>
                    </a:lnTo>
                    <a:lnTo>
                      <a:pt x="193" y="525"/>
                    </a:lnTo>
                    <a:lnTo>
                      <a:pt x="188" y="512"/>
                    </a:lnTo>
                    <a:lnTo>
                      <a:pt x="184" y="497"/>
                    </a:lnTo>
                    <a:lnTo>
                      <a:pt x="178" y="485"/>
                    </a:lnTo>
                    <a:lnTo>
                      <a:pt x="174" y="470"/>
                    </a:lnTo>
                    <a:lnTo>
                      <a:pt x="170" y="456"/>
                    </a:lnTo>
                    <a:lnTo>
                      <a:pt x="165" y="445"/>
                    </a:lnTo>
                    <a:lnTo>
                      <a:pt x="161" y="430"/>
                    </a:lnTo>
                    <a:lnTo>
                      <a:pt x="159" y="416"/>
                    </a:lnTo>
                    <a:lnTo>
                      <a:pt x="157" y="400"/>
                    </a:lnTo>
                    <a:lnTo>
                      <a:pt x="154" y="385"/>
                    </a:lnTo>
                    <a:lnTo>
                      <a:pt x="151" y="369"/>
                    </a:lnTo>
                    <a:lnTo>
                      <a:pt x="150" y="356"/>
                    </a:lnTo>
                    <a:lnTo>
                      <a:pt x="148" y="339"/>
                    </a:lnTo>
                    <a:lnTo>
                      <a:pt x="148" y="327"/>
                    </a:lnTo>
                    <a:lnTo>
                      <a:pt x="148" y="310"/>
                    </a:lnTo>
                    <a:lnTo>
                      <a:pt x="148" y="295"/>
                    </a:lnTo>
                    <a:lnTo>
                      <a:pt x="0" y="295"/>
                    </a:lnTo>
                    <a:lnTo>
                      <a:pt x="295" y="0"/>
                    </a:lnTo>
                    <a:lnTo>
                      <a:pt x="590" y="295"/>
                    </a:lnTo>
                    <a:lnTo>
                      <a:pt x="444" y="295"/>
                    </a:lnTo>
                    <a:close/>
                  </a:path>
                </a:pathLst>
              </a:custGeom>
              <a:gradFill rotWithShape="1">
                <a:gsLst>
                  <a:gs pos="0">
                    <a:srgbClr val="567200"/>
                  </a:gs>
                  <a:gs pos="100000">
                    <a:srgbClr val="99CC00"/>
                  </a:gs>
                </a:gsLst>
                <a:lin ang="5400000" scaled="1"/>
              </a:gradFill>
              <a:ln w="9525">
                <a:noFill/>
                <a:round/>
                <a:headEnd/>
                <a:tailEnd/>
              </a:ln>
            </p:spPr>
            <p:txBody>
              <a:bodyPr/>
              <a:lstStyle/>
              <a:p>
                <a:endParaRPr lang="zh-CN" altLang="en-US"/>
              </a:p>
            </p:txBody>
          </p:sp>
          <p:sp>
            <p:nvSpPr>
              <p:cNvPr id="1045" name="Freeform 29"/>
              <p:cNvSpPr>
                <a:spLocks/>
              </p:cNvSpPr>
              <p:nvPr/>
            </p:nvSpPr>
            <p:spPr bwMode="auto">
              <a:xfrm>
                <a:off x="148" y="284"/>
                <a:ext cx="291" cy="208"/>
              </a:xfrm>
              <a:custGeom>
                <a:avLst/>
                <a:gdLst>
                  <a:gd name="T0" fmla="*/ 104 w 871"/>
                  <a:gd name="T1" fmla="*/ 61 h 623"/>
                  <a:gd name="T2" fmla="*/ 114 w 871"/>
                  <a:gd name="T3" fmla="*/ 59 h 623"/>
                  <a:gd name="T4" fmla="*/ 123 w 871"/>
                  <a:gd name="T5" fmla="*/ 57 h 623"/>
                  <a:gd name="T6" fmla="*/ 133 w 871"/>
                  <a:gd name="T7" fmla="*/ 54 h 623"/>
                  <a:gd name="T8" fmla="*/ 141 w 871"/>
                  <a:gd name="T9" fmla="*/ 51 h 623"/>
                  <a:gd name="T10" fmla="*/ 149 w 871"/>
                  <a:gd name="T11" fmla="*/ 46 h 623"/>
                  <a:gd name="T12" fmla="*/ 158 w 871"/>
                  <a:gd name="T13" fmla="*/ 41 h 623"/>
                  <a:gd name="T14" fmla="*/ 165 w 871"/>
                  <a:gd name="T15" fmla="*/ 35 h 623"/>
                  <a:gd name="T16" fmla="*/ 172 w 871"/>
                  <a:gd name="T17" fmla="*/ 29 h 623"/>
                  <a:gd name="T18" fmla="*/ 178 w 871"/>
                  <a:gd name="T19" fmla="*/ 21 h 623"/>
                  <a:gd name="T20" fmla="*/ 183 w 871"/>
                  <a:gd name="T21" fmla="*/ 13 h 623"/>
                  <a:gd name="T22" fmla="*/ 189 w 871"/>
                  <a:gd name="T23" fmla="*/ 0 h 623"/>
                  <a:gd name="T24" fmla="*/ 291 w 871"/>
                  <a:gd name="T25" fmla="*/ 15 h 623"/>
                  <a:gd name="T26" fmla="*/ 284 w 871"/>
                  <a:gd name="T27" fmla="*/ 30 h 623"/>
                  <a:gd name="T28" fmla="*/ 281 w 871"/>
                  <a:gd name="T29" fmla="*/ 39 h 623"/>
                  <a:gd name="T30" fmla="*/ 277 w 871"/>
                  <a:gd name="T31" fmla="*/ 47 h 623"/>
                  <a:gd name="T32" fmla="*/ 272 w 871"/>
                  <a:gd name="T33" fmla="*/ 56 h 623"/>
                  <a:gd name="T34" fmla="*/ 267 w 871"/>
                  <a:gd name="T35" fmla="*/ 65 h 623"/>
                  <a:gd name="T36" fmla="*/ 262 w 871"/>
                  <a:gd name="T37" fmla="*/ 72 h 623"/>
                  <a:gd name="T38" fmla="*/ 257 w 871"/>
                  <a:gd name="T39" fmla="*/ 80 h 623"/>
                  <a:gd name="T40" fmla="*/ 245 w 871"/>
                  <a:gd name="T41" fmla="*/ 95 h 623"/>
                  <a:gd name="T42" fmla="*/ 232 w 871"/>
                  <a:gd name="T43" fmla="*/ 108 h 623"/>
                  <a:gd name="T44" fmla="*/ 217 w 871"/>
                  <a:gd name="T45" fmla="*/ 119 h 623"/>
                  <a:gd name="T46" fmla="*/ 209 w 871"/>
                  <a:gd name="T47" fmla="*/ 126 h 623"/>
                  <a:gd name="T48" fmla="*/ 201 w 871"/>
                  <a:gd name="T49" fmla="*/ 131 h 623"/>
                  <a:gd name="T50" fmla="*/ 193 w 871"/>
                  <a:gd name="T51" fmla="*/ 135 h 623"/>
                  <a:gd name="T52" fmla="*/ 184 w 871"/>
                  <a:gd name="T53" fmla="*/ 139 h 623"/>
                  <a:gd name="T54" fmla="*/ 176 w 871"/>
                  <a:gd name="T55" fmla="*/ 143 h 623"/>
                  <a:gd name="T56" fmla="*/ 166 w 871"/>
                  <a:gd name="T57" fmla="*/ 148 h 623"/>
                  <a:gd name="T58" fmla="*/ 157 w 871"/>
                  <a:gd name="T59" fmla="*/ 150 h 623"/>
                  <a:gd name="T60" fmla="*/ 148 w 871"/>
                  <a:gd name="T61" fmla="*/ 153 h 623"/>
                  <a:gd name="T62" fmla="*/ 139 w 871"/>
                  <a:gd name="T63" fmla="*/ 155 h 623"/>
                  <a:gd name="T64" fmla="*/ 129 w 871"/>
                  <a:gd name="T65" fmla="*/ 157 h 623"/>
                  <a:gd name="T66" fmla="*/ 119 w 871"/>
                  <a:gd name="T67" fmla="*/ 158 h 623"/>
                  <a:gd name="T68" fmla="*/ 109 w 871"/>
                  <a:gd name="T69" fmla="*/ 159 h 623"/>
                  <a:gd name="T70" fmla="*/ 99 w 871"/>
                  <a:gd name="T71" fmla="*/ 159 h 623"/>
                  <a:gd name="T72" fmla="*/ 99 w 871"/>
                  <a:gd name="T73" fmla="*/ 208 h 623"/>
                  <a:gd name="T74" fmla="*/ 99 w 871"/>
                  <a:gd name="T75" fmla="*/ 11 h 6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71"/>
                  <a:gd name="T115" fmla="*/ 0 h 623"/>
                  <a:gd name="T116" fmla="*/ 871 w 871"/>
                  <a:gd name="T117" fmla="*/ 623 h 6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71" h="623">
                    <a:moveTo>
                      <a:pt x="295" y="182"/>
                    </a:moveTo>
                    <a:lnTo>
                      <a:pt x="310" y="182"/>
                    </a:lnTo>
                    <a:lnTo>
                      <a:pt x="326" y="180"/>
                    </a:lnTo>
                    <a:lnTo>
                      <a:pt x="341" y="178"/>
                    </a:lnTo>
                    <a:lnTo>
                      <a:pt x="355" y="175"/>
                    </a:lnTo>
                    <a:lnTo>
                      <a:pt x="369" y="170"/>
                    </a:lnTo>
                    <a:lnTo>
                      <a:pt x="383" y="168"/>
                    </a:lnTo>
                    <a:lnTo>
                      <a:pt x="397" y="163"/>
                    </a:lnTo>
                    <a:lnTo>
                      <a:pt x="411" y="158"/>
                    </a:lnTo>
                    <a:lnTo>
                      <a:pt x="423" y="152"/>
                    </a:lnTo>
                    <a:lnTo>
                      <a:pt x="434" y="146"/>
                    </a:lnTo>
                    <a:lnTo>
                      <a:pt x="447" y="139"/>
                    </a:lnTo>
                    <a:lnTo>
                      <a:pt x="460" y="131"/>
                    </a:lnTo>
                    <a:lnTo>
                      <a:pt x="473" y="123"/>
                    </a:lnTo>
                    <a:lnTo>
                      <a:pt x="483" y="113"/>
                    </a:lnTo>
                    <a:lnTo>
                      <a:pt x="494" y="105"/>
                    </a:lnTo>
                    <a:lnTo>
                      <a:pt x="503" y="95"/>
                    </a:lnTo>
                    <a:lnTo>
                      <a:pt x="514" y="86"/>
                    </a:lnTo>
                    <a:lnTo>
                      <a:pt x="524" y="74"/>
                    </a:lnTo>
                    <a:lnTo>
                      <a:pt x="532" y="63"/>
                    </a:lnTo>
                    <a:lnTo>
                      <a:pt x="541" y="51"/>
                    </a:lnTo>
                    <a:lnTo>
                      <a:pt x="547" y="39"/>
                    </a:lnTo>
                    <a:lnTo>
                      <a:pt x="556" y="27"/>
                    </a:lnTo>
                    <a:lnTo>
                      <a:pt x="567" y="0"/>
                    </a:lnTo>
                    <a:lnTo>
                      <a:pt x="734" y="173"/>
                    </a:lnTo>
                    <a:lnTo>
                      <a:pt x="871" y="46"/>
                    </a:lnTo>
                    <a:lnTo>
                      <a:pt x="858" y="70"/>
                    </a:lnTo>
                    <a:lnTo>
                      <a:pt x="850" y="89"/>
                    </a:lnTo>
                    <a:lnTo>
                      <a:pt x="846" y="103"/>
                    </a:lnTo>
                    <a:lnTo>
                      <a:pt x="841" y="116"/>
                    </a:lnTo>
                    <a:lnTo>
                      <a:pt x="834" y="127"/>
                    </a:lnTo>
                    <a:lnTo>
                      <a:pt x="828" y="141"/>
                    </a:lnTo>
                    <a:lnTo>
                      <a:pt x="820" y="155"/>
                    </a:lnTo>
                    <a:lnTo>
                      <a:pt x="814" y="167"/>
                    </a:lnTo>
                    <a:lnTo>
                      <a:pt x="807" y="181"/>
                    </a:lnTo>
                    <a:lnTo>
                      <a:pt x="800" y="194"/>
                    </a:lnTo>
                    <a:lnTo>
                      <a:pt x="792" y="203"/>
                    </a:lnTo>
                    <a:lnTo>
                      <a:pt x="785" y="216"/>
                    </a:lnTo>
                    <a:lnTo>
                      <a:pt x="777" y="227"/>
                    </a:lnTo>
                    <a:lnTo>
                      <a:pt x="769" y="240"/>
                    </a:lnTo>
                    <a:lnTo>
                      <a:pt x="753" y="261"/>
                    </a:lnTo>
                    <a:lnTo>
                      <a:pt x="733" y="284"/>
                    </a:lnTo>
                    <a:lnTo>
                      <a:pt x="713" y="303"/>
                    </a:lnTo>
                    <a:lnTo>
                      <a:pt x="693" y="324"/>
                    </a:lnTo>
                    <a:lnTo>
                      <a:pt x="672" y="342"/>
                    </a:lnTo>
                    <a:lnTo>
                      <a:pt x="649" y="357"/>
                    </a:lnTo>
                    <a:lnTo>
                      <a:pt x="638" y="369"/>
                    </a:lnTo>
                    <a:lnTo>
                      <a:pt x="625" y="376"/>
                    </a:lnTo>
                    <a:lnTo>
                      <a:pt x="616" y="385"/>
                    </a:lnTo>
                    <a:lnTo>
                      <a:pt x="602" y="391"/>
                    </a:lnTo>
                    <a:lnTo>
                      <a:pt x="589" y="399"/>
                    </a:lnTo>
                    <a:lnTo>
                      <a:pt x="577" y="404"/>
                    </a:lnTo>
                    <a:lnTo>
                      <a:pt x="563" y="413"/>
                    </a:lnTo>
                    <a:lnTo>
                      <a:pt x="552" y="417"/>
                    </a:lnTo>
                    <a:lnTo>
                      <a:pt x="539" y="425"/>
                    </a:lnTo>
                    <a:lnTo>
                      <a:pt x="526" y="429"/>
                    </a:lnTo>
                    <a:lnTo>
                      <a:pt x="513" y="435"/>
                    </a:lnTo>
                    <a:lnTo>
                      <a:pt x="498" y="442"/>
                    </a:lnTo>
                    <a:lnTo>
                      <a:pt x="485" y="444"/>
                    </a:lnTo>
                    <a:lnTo>
                      <a:pt x="470" y="448"/>
                    </a:lnTo>
                    <a:lnTo>
                      <a:pt x="458" y="454"/>
                    </a:lnTo>
                    <a:lnTo>
                      <a:pt x="444" y="458"/>
                    </a:lnTo>
                    <a:lnTo>
                      <a:pt x="429" y="461"/>
                    </a:lnTo>
                    <a:lnTo>
                      <a:pt x="415" y="465"/>
                    </a:lnTo>
                    <a:lnTo>
                      <a:pt x="399" y="467"/>
                    </a:lnTo>
                    <a:lnTo>
                      <a:pt x="386" y="469"/>
                    </a:lnTo>
                    <a:lnTo>
                      <a:pt x="370" y="471"/>
                    </a:lnTo>
                    <a:lnTo>
                      <a:pt x="355" y="474"/>
                    </a:lnTo>
                    <a:lnTo>
                      <a:pt x="341" y="475"/>
                    </a:lnTo>
                    <a:lnTo>
                      <a:pt x="326" y="475"/>
                    </a:lnTo>
                    <a:lnTo>
                      <a:pt x="310" y="475"/>
                    </a:lnTo>
                    <a:lnTo>
                      <a:pt x="296" y="476"/>
                    </a:lnTo>
                    <a:lnTo>
                      <a:pt x="295" y="476"/>
                    </a:lnTo>
                    <a:lnTo>
                      <a:pt x="295" y="623"/>
                    </a:lnTo>
                    <a:lnTo>
                      <a:pt x="0" y="328"/>
                    </a:lnTo>
                    <a:lnTo>
                      <a:pt x="295" y="33"/>
                    </a:lnTo>
                    <a:lnTo>
                      <a:pt x="295" y="182"/>
                    </a:lnTo>
                    <a:close/>
                  </a:path>
                </a:pathLst>
              </a:custGeom>
              <a:gradFill rotWithShape="1">
                <a:gsLst>
                  <a:gs pos="0">
                    <a:srgbClr val="7C7C7C"/>
                  </a:gs>
                  <a:gs pos="100000">
                    <a:srgbClr val="DDDDDD"/>
                  </a:gs>
                </a:gsLst>
                <a:lin ang="0" scaled="1"/>
              </a:gradFill>
              <a:ln w="9525">
                <a:noFill/>
                <a:round/>
                <a:headEnd/>
                <a:tailEnd/>
              </a:ln>
            </p:spPr>
            <p:txBody>
              <a:bodyPr/>
              <a:lstStyle/>
              <a:p>
                <a:endParaRPr lang="zh-CN" altLang="en-US"/>
              </a:p>
            </p:txBody>
          </p:sp>
        </p:grpSp>
        <p:sp>
          <p:nvSpPr>
            <p:cNvPr id="1039" name="Text Box 16"/>
            <p:cNvSpPr txBox="1">
              <a:spLocks noChangeArrowheads="1"/>
            </p:cNvSpPr>
            <p:nvPr/>
          </p:nvSpPr>
          <p:spPr bwMode="auto">
            <a:xfrm>
              <a:off x="3743" y="1020"/>
              <a:ext cx="1970" cy="1585"/>
            </a:xfrm>
            <a:prstGeom prst="rect">
              <a:avLst/>
            </a:prstGeom>
            <a:noFill/>
            <a:ln w="9525">
              <a:noFill/>
              <a:miter lim="800000"/>
              <a:headEnd/>
              <a:tailEnd/>
            </a:ln>
          </p:spPr>
          <p:txBody>
            <a:bodyPr>
              <a:spAutoFit/>
            </a:bodyPr>
            <a:lstStyle/>
            <a:p>
              <a:pPr algn="ctr" latinLnBrk="1"/>
              <a:r>
                <a:rPr lang="en-US"/>
                <a:t>（</a:t>
              </a:r>
              <a:r>
                <a:rPr lang="en-US" altLang="zh-CN"/>
                <a:t>2</a:t>
              </a:r>
              <a:r>
                <a:rPr lang="en-US"/>
                <a:t>） 总体范围一致</a:t>
              </a:r>
              <a:endParaRPr lang="zh-CN" altLang="en-US"/>
            </a:p>
          </p:txBody>
        </p:sp>
        <p:sp>
          <p:nvSpPr>
            <p:cNvPr id="1040" name="Text Box 16"/>
            <p:cNvSpPr txBox="1">
              <a:spLocks noChangeArrowheads="1"/>
            </p:cNvSpPr>
            <p:nvPr/>
          </p:nvSpPr>
          <p:spPr bwMode="auto">
            <a:xfrm>
              <a:off x="640" y="3743"/>
              <a:ext cx="1970" cy="1585"/>
            </a:xfrm>
            <a:prstGeom prst="rect">
              <a:avLst/>
            </a:prstGeom>
            <a:noFill/>
            <a:ln w="9525">
              <a:noFill/>
              <a:miter lim="800000"/>
              <a:headEnd/>
              <a:tailEnd/>
            </a:ln>
          </p:spPr>
          <p:txBody>
            <a:bodyPr>
              <a:spAutoFit/>
            </a:bodyPr>
            <a:lstStyle/>
            <a:p>
              <a:pPr algn="ctr" latinLnBrk="1"/>
              <a:r>
                <a:rPr lang="en-US"/>
                <a:t>（</a:t>
              </a:r>
              <a:r>
                <a:rPr lang="en-US" altLang="zh-CN"/>
                <a:t>3</a:t>
              </a:r>
              <a:r>
                <a:rPr lang="en-US"/>
                <a:t>） 经济内容一致</a:t>
              </a:r>
              <a:endParaRPr lang="zh-CN" altLang="en-US"/>
            </a:p>
          </p:txBody>
        </p:sp>
        <p:sp>
          <p:nvSpPr>
            <p:cNvPr id="1041" name="Text Box 16"/>
            <p:cNvSpPr txBox="1">
              <a:spLocks noChangeArrowheads="1"/>
            </p:cNvSpPr>
            <p:nvPr/>
          </p:nvSpPr>
          <p:spPr bwMode="auto">
            <a:xfrm>
              <a:off x="3743" y="3743"/>
              <a:ext cx="1970" cy="1585"/>
            </a:xfrm>
            <a:prstGeom prst="rect">
              <a:avLst/>
            </a:prstGeom>
            <a:noFill/>
            <a:ln w="9525">
              <a:noFill/>
              <a:miter lim="800000"/>
              <a:headEnd/>
              <a:tailEnd/>
            </a:ln>
          </p:spPr>
          <p:txBody>
            <a:bodyPr>
              <a:spAutoFit/>
            </a:bodyPr>
            <a:lstStyle/>
            <a:p>
              <a:pPr algn="ctr" latinLnBrk="1"/>
              <a:r>
                <a:rPr lang="en-US"/>
                <a:t>（</a:t>
              </a:r>
              <a:r>
                <a:rPr lang="en-US" altLang="zh-CN"/>
                <a:t>4</a:t>
              </a:r>
              <a:r>
                <a:rPr lang="en-US"/>
                <a:t>） 计算方法一致</a:t>
              </a:r>
              <a:endParaRPr lang="zh-CN" altLang="en-US"/>
            </a:p>
          </p:txBody>
        </p:sp>
      </p:grpSp>
      <p:graphicFrame>
        <p:nvGraphicFramePr>
          <p:cNvPr id="10261" name="Object 21"/>
          <p:cNvGraphicFramePr>
            <a:graphicFrameLocks noChangeAspect="1"/>
          </p:cNvGraphicFramePr>
          <p:nvPr/>
        </p:nvGraphicFramePr>
        <p:xfrm>
          <a:off x="7086600" y="1295400"/>
          <a:ext cx="1743075" cy="1639888"/>
        </p:xfrm>
        <a:graphic>
          <a:graphicData uri="http://schemas.openxmlformats.org/presentationml/2006/ole">
            <mc:AlternateContent xmlns:mc="http://schemas.openxmlformats.org/markup-compatibility/2006">
              <mc:Choice xmlns:v="urn:schemas-microsoft-com:vml" Requires="v">
                <p:oleObj spid="_x0000_s1028" r:id="rId3" imgW="952129" imgH="895238" progId="MS_ClipArt_Gallery.2">
                  <p:embed/>
                </p:oleObj>
              </mc:Choice>
              <mc:Fallback>
                <p:oleObj r:id="rId3" imgW="952129" imgH="895238" progId="MS_ClipArt_Gallery.2">
                  <p:embed/>
                  <p:pic>
                    <p:nvPicPr>
                      <p:cNvPr id="0"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1295400"/>
                        <a:ext cx="1743075" cy="1639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动态数列的意义和种类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10261"/>
                                        </p:tgtEl>
                                        <p:attrNameLst>
                                          <p:attrName>style.visibility</p:attrName>
                                        </p:attrNameLst>
                                      </p:cBhvr>
                                      <p:to>
                                        <p:strVal val="visible"/>
                                      </p:to>
                                    </p:set>
                                    <p:anim calcmode="lin" valueType="num">
                                      <p:cBhvr additive="base">
                                        <p:cTn id="10" dur="3000" fill="hold"/>
                                        <p:tgtEl>
                                          <p:spTgt spid="10261"/>
                                        </p:tgtEl>
                                        <p:attrNameLst>
                                          <p:attrName>ppt_x</p:attrName>
                                        </p:attrNameLst>
                                      </p:cBhvr>
                                      <p:tavLst>
                                        <p:tav tm="0">
                                          <p:val>
                                            <p:strVal val="0-#ppt_w/2"/>
                                          </p:val>
                                        </p:tav>
                                        <p:tav tm="100000">
                                          <p:val>
                                            <p:strVal val="#ppt_x"/>
                                          </p:val>
                                        </p:tav>
                                      </p:tavLst>
                                    </p:anim>
                                    <p:anim calcmode="lin" valueType="num">
                                      <p:cBhvr additive="base">
                                        <p:cTn id="11" dur="3000" fill="hold"/>
                                        <p:tgtEl>
                                          <p:spTgt spid="102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47"/>
          <p:cNvSpPr>
            <a:spLocks noChangeArrowheads="1"/>
          </p:cNvSpPr>
          <p:nvPr/>
        </p:nvSpPr>
        <p:spPr bwMode="auto">
          <a:xfrm>
            <a:off x="0" y="981075"/>
            <a:ext cx="32035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一、发展水平</a:t>
            </a:r>
          </a:p>
        </p:txBody>
      </p:sp>
      <p:sp>
        <p:nvSpPr>
          <p:cNvPr id="26627"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动态数列的水平指标</a:t>
            </a:r>
          </a:p>
        </p:txBody>
      </p:sp>
      <p:pic>
        <p:nvPicPr>
          <p:cNvPr id="11268" name="图片 1" descr="白板20"/>
          <p:cNvPicPr>
            <a:picLocks noGrp="1" noChangeAspect="1" noChangeArrowheads="1"/>
          </p:cNvPicPr>
          <p:nvPr/>
        </p:nvPicPr>
        <p:blipFill>
          <a:blip r:embed="rId2" cstate="print">
            <a:clrChange>
              <a:clrFrom>
                <a:srgbClr val="FFFFFF"/>
              </a:clrFrom>
              <a:clrTo>
                <a:srgbClr val="FFFFFF">
                  <a:alpha val="0"/>
                </a:srgbClr>
              </a:clrTo>
            </a:clrChange>
          </a:blip>
          <a:srcRect l="3911" t="15240" r="4741" b="8333"/>
          <a:stretch>
            <a:fillRect/>
          </a:stretch>
        </p:blipFill>
        <p:spPr bwMode="auto">
          <a:xfrm>
            <a:off x="1331913" y="1844675"/>
            <a:ext cx="6048375" cy="3971925"/>
          </a:xfrm>
          <a:prstGeom prst="rect">
            <a:avLst/>
          </a:prstGeom>
          <a:noFill/>
          <a:ln w="9525">
            <a:noFill/>
            <a:miter lim="800000"/>
            <a:headEnd/>
            <a:tailEnd/>
          </a:ln>
        </p:spPr>
      </p:pic>
      <p:sp>
        <p:nvSpPr>
          <p:cNvPr id="11269" name="Text Box 5" descr="金融10"/>
          <p:cNvSpPr txBox="1">
            <a:spLocks noChangeArrowheads="1"/>
          </p:cNvSpPr>
          <p:nvPr/>
        </p:nvSpPr>
        <p:spPr bwMode="auto">
          <a:xfrm>
            <a:off x="2771775" y="2133600"/>
            <a:ext cx="4248150" cy="3113088"/>
          </a:xfrm>
          <a:prstGeom prst="rect">
            <a:avLst/>
          </a:prstGeom>
          <a:noFill/>
          <a:ln w="9525">
            <a:noFill/>
            <a:miter lim="800000"/>
            <a:headEnd/>
            <a:tailEnd/>
          </a:ln>
          <a:effectLst/>
        </p:spPr>
        <p:txBody>
          <a:bodyPr>
            <a:spAutoFit/>
          </a:bodyPr>
          <a:lstStyle/>
          <a:p>
            <a:pPr>
              <a:defRPr/>
            </a:pPr>
            <a:r>
              <a:rPr lang="zh-CN" altLang="en-US" sz="1800" b="0" dirty="0">
                <a:effectLst>
                  <a:outerShdw blurRad="38100" dist="38100" dir="2700000" algn="tl">
                    <a:srgbClr val="C0C0C0"/>
                  </a:outerShdw>
                </a:effectLst>
              </a:rPr>
              <a:t>        发展水平又称发展量，是指时间数列中每一项具体的指标数值。它可以表现为总量指标，如企业员工总数、利润总额等；也可表现为相对指标或平均指标，如人口出生率、工人劳动生产率、单位产品原材料消耗量等。它是反映社会经济现象在所属时间所达到的水平，是计算其他动态分析指标的基础。</a:t>
            </a:r>
          </a:p>
          <a:p>
            <a:pPr>
              <a:defRPr/>
            </a:pPr>
            <a:r>
              <a:rPr lang="zh-CN" altLang="en-US" sz="1800" b="0" dirty="0">
                <a:effectLst>
                  <a:outerShdw blurRad="38100" dist="38100" dir="2700000" algn="tl">
                    <a:srgbClr val="C0C0C0"/>
                  </a:outerShdw>
                </a:effectLst>
              </a:rPr>
              <a:t>        根据发展水平在时间数列中所处的位置不同，可将其分为最初水平、最末水平和中间水平。</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11268"/>
                                        </p:tgtEl>
                                        <p:attrNameLst>
                                          <p:attrName>style.visibility</p:attrName>
                                        </p:attrNameLst>
                                      </p:cBhvr>
                                      <p:to>
                                        <p:strVal val="visible"/>
                                      </p:to>
                                    </p:set>
                                    <p:anim from="(-#ppt_w/2)" to="(#ppt_x)" calcmode="lin" valueType="num">
                                      <p:cBhvr>
                                        <p:cTn id="7" dur="600" fill="hold">
                                          <p:stCondLst>
                                            <p:cond delay="0"/>
                                          </p:stCondLst>
                                        </p:cTn>
                                        <p:tgtEl>
                                          <p:spTgt spid="11268"/>
                                        </p:tgtEl>
                                        <p:attrNameLst>
                                          <p:attrName>ppt_x</p:attrName>
                                        </p:attrNameLst>
                                      </p:cBhvr>
                                    </p:anim>
                                    <p:anim from="0" to="-1.0" calcmode="lin" valueType="num">
                                      <p:cBhvr>
                                        <p:cTn id="8" dur="200" decel="50000" autoRev="1" fill="hold">
                                          <p:stCondLst>
                                            <p:cond delay="600"/>
                                          </p:stCondLst>
                                        </p:cTn>
                                        <p:tgtEl>
                                          <p:spTgt spid="11268"/>
                                        </p:tgtEl>
                                        <p:attrNameLst>
                                          <p:attrName>xshear</p:attrName>
                                        </p:attrNameLst>
                                      </p:cBhvr>
                                    </p:anim>
                                    <p:animScale>
                                      <p:cBhvr>
                                        <p:cTn id="9" dur="200" decel="100000" autoRev="1" fill="hold">
                                          <p:stCondLst>
                                            <p:cond delay="600"/>
                                          </p:stCondLst>
                                        </p:cTn>
                                        <p:tgtEl>
                                          <p:spTgt spid="11268"/>
                                        </p:tgtEl>
                                      </p:cBhvr>
                                      <p:from x="100000" y="100000"/>
                                      <p:to x="80000" y="100000"/>
                                    </p:animScale>
                                    <p:anim by="(#ppt_h/3+#ppt_w*0.1)" calcmode="lin" valueType="num">
                                      <p:cBhvr additive="sum">
                                        <p:cTn id="10" dur="200" decel="100000" autoRev="1" fill="hold">
                                          <p:stCondLst>
                                            <p:cond delay="600"/>
                                          </p:stCondLst>
                                        </p:cTn>
                                        <p:tgtEl>
                                          <p:spTgt spid="1126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379</TotalTime>
  <Pages>0</Pages>
  <Words>1660</Words>
  <Characters>0</Characters>
  <Application>Microsoft Office PowerPoint</Application>
  <DocSecurity>0</DocSecurity>
  <PresentationFormat>全屏显示(4:3)</PresentationFormat>
  <Lines>0</Lines>
  <Paragraphs>138</Paragraphs>
  <Slides>22</Slides>
  <Notes>0</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4</vt:i4>
      </vt:variant>
      <vt:variant>
        <vt:lpstr>幻灯片标题</vt:lpstr>
      </vt:variant>
      <vt:variant>
        <vt:i4>22</vt:i4>
      </vt:variant>
    </vt:vector>
  </HeadingPairs>
  <TitlesOfParts>
    <vt:vector size="39" baseType="lpstr">
      <vt:lpstr>Gulim</vt:lpstr>
      <vt:lpstr>HY견고딕</vt:lpstr>
      <vt:lpstr>黑体</vt:lpstr>
      <vt:lpstr>华文行楷</vt:lpstr>
      <vt:lpstr>华文新魏</vt:lpstr>
      <vt:lpstr>宋体</vt:lpstr>
      <vt:lpstr>微软雅黑</vt:lpstr>
      <vt:lpstr>Arial</vt:lpstr>
      <vt:lpstr>Calibri</vt:lpstr>
      <vt:lpstr>Times New Roman</vt:lpstr>
      <vt:lpstr>Verdana</vt:lpstr>
      <vt:lpstr>Wingdings</vt:lpstr>
      <vt:lpstr>自定义设计方案</vt:lpstr>
      <vt:lpstr>MS_ClipArt_Gallery.2</vt:lpstr>
      <vt:lpstr>Equation.3</vt:lpstr>
      <vt:lpstr>Equation.DSMT4</vt:lpstr>
      <vt:lpstr>Bitmap Image</vt:lpstr>
      <vt:lpstr>项目六统计数据的动态分析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272</cp:revision>
  <cp:lastPrinted>1899-12-30T00:00:00Z</cp:lastPrinted>
  <dcterms:created xsi:type="dcterms:W3CDTF">2013-01-09T03:26:13Z</dcterms:created>
  <dcterms:modified xsi:type="dcterms:W3CDTF">2020-08-29T10:09:20Z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2052-8.1.0.3483</vt:lpwstr>
  </property>
</Properties>
</file>