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29"/>
  </p:notesMasterIdLst>
  <p:sldIdLst>
    <p:sldId id="915" r:id="rId2"/>
    <p:sldId id="873" r:id="rId3"/>
    <p:sldId id="260" r:id="rId4"/>
    <p:sldId id="916" r:id="rId5"/>
    <p:sldId id="917" r:id="rId6"/>
    <p:sldId id="918" r:id="rId7"/>
    <p:sldId id="919" r:id="rId8"/>
    <p:sldId id="920" r:id="rId9"/>
    <p:sldId id="924" r:id="rId10"/>
    <p:sldId id="925" r:id="rId11"/>
    <p:sldId id="927" r:id="rId12"/>
    <p:sldId id="928" r:id="rId13"/>
    <p:sldId id="929" r:id="rId14"/>
    <p:sldId id="930" r:id="rId15"/>
    <p:sldId id="931" r:id="rId16"/>
    <p:sldId id="932" r:id="rId17"/>
    <p:sldId id="933" r:id="rId18"/>
    <p:sldId id="934" r:id="rId19"/>
    <p:sldId id="935" r:id="rId20"/>
    <p:sldId id="936" r:id="rId21"/>
    <p:sldId id="937" r:id="rId22"/>
    <p:sldId id="938" r:id="rId23"/>
    <p:sldId id="939" r:id="rId24"/>
    <p:sldId id="940" r:id="rId25"/>
    <p:sldId id="941" r:id="rId26"/>
    <p:sldId id="942" r:id="rId27"/>
    <p:sldId id="943" r:id="rId2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2"/>
        </a:solidFill>
        <a:latin typeface="Times New Roman" pitchFamily="18" charset="0"/>
        <a:ea typeface="黑体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2"/>
        </a:solidFill>
        <a:latin typeface="Times New Roman" pitchFamily="18" charset="0"/>
        <a:ea typeface="黑体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2"/>
        </a:solidFill>
        <a:latin typeface="Times New Roman" pitchFamily="18" charset="0"/>
        <a:ea typeface="黑体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2"/>
        </a:solidFill>
        <a:latin typeface="Times New Roman" pitchFamily="18" charset="0"/>
        <a:ea typeface="黑体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2"/>
        </a:solidFill>
        <a:latin typeface="Times New Roman" pitchFamily="18" charset="0"/>
        <a:ea typeface="黑体" pitchFamily="49" charset="-122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2"/>
        </a:solidFill>
        <a:latin typeface="Times New Roman" pitchFamily="18" charset="0"/>
        <a:ea typeface="黑体" pitchFamily="49" charset="-122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2"/>
        </a:solidFill>
        <a:latin typeface="Times New Roman" pitchFamily="18" charset="0"/>
        <a:ea typeface="黑体" pitchFamily="49" charset="-122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2"/>
        </a:solidFill>
        <a:latin typeface="Times New Roman" pitchFamily="18" charset="0"/>
        <a:ea typeface="黑体" pitchFamily="49" charset="-122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2"/>
        </a:solidFill>
        <a:latin typeface="Times New Roman" pitchFamily="18" charset="0"/>
        <a:ea typeface="黑体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02">
          <p15:clr>
            <a:srgbClr val="A4A3A4"/>
          </p15:clr>
        </p15:guide>
        <p15:guide id="2" pos="283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CCFF33"/>
    <a:srgbClr val="FFCCFF"/>
    <a:srgbClr val="2BBFEF"/>
    <a:srgbClr val="C72DED"/>
    <a:srgbClr val="6666FF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86" y="54"/>
      </p:cViewPr>
      <p:guideLst>
        <p:guide orient="horz" pos="2002"/>
        <p:guide pos="283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BE68EA3-6A2F-4826-812C-CB826340817C}" type="datetimeFigureOut">
              <a:rPr lang="zh-CN" altLang="en-US"/>
              <a:pPr>
                <a:defRPr/>
              </a:pPr>
              <a:t>2020/8/29</a:t>
            </a:fld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AE1662B9-A9CE-4308-929A-457929B9F49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4493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FBCEF-ABE5-40D9-86BD-EAA9121D8176}" type="datetimeFigureOut">
              <a:rPr lang="zh-CN" altLang="en-US"/>
              <a:pPr>
                <a:defRPr/>
              </a:pPr>
              <a:t>2020/8/29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A55EF-B44F-42BF-8452-1C4D02DC6C2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0840A-15D7-47F7-8C63-7D9573C88251}" type="datetimeFigureOut">
              <a:rPr lang="zh-CN" altLang="en-US"/>
              <a:pPr>
                <a:defRPr/>
              </a:pPr>
              <a:t>2020/8/29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6DA6F-023D-413D-AEB6-F79997B5278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04739-0B31-4C02-957C-C8D4779AC5B7}" type="datetimeFigureOut">
              <a:rPr lang="zh-CN" altLang="en-US"/>
              <a:pPr>
                <a:defRPr/>
              </a:pPr>
              <a:t>2020/8/29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24EE5-6680-4E3A-9262-065A321E01F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752A2-5935-45D1-A3D2-1C72589C030A}" type="datetimeFigureOut">
              <a:rPr lang="zh-CN" altLang="en-US"/>
              <a:pPr>
                <a:defRPr/>
              </a:pPr>
              <a:t>2020/8/29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900EA-AB5B-45AD-88D0-F579AC0076C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13081-0CD8-4A57-A03C-1A24FAF7B1A4}" type="datetimeFigureOut">
              <a:rPr lang="zh-CN" altLang="en-US"/>
              <a:pPr>
                <a:defRPr/>
              </a:pPr>
              <a:t>2020/8/29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436DB-E072-41A3-9F83-B1CC4F5C449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EE790-4B63-48B0-A120-A551C65B0CEE}" type="datetimeFigureOut">
              <a:rPr lang="zh-CN" altLang="en-US"/>
              <a:pPr>
                <a:defRPr/>
              </a:pPr>
              <a:t>2020/8/29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C34FD-F4E7-4FD0-9E81-F533CF7AE59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B3B8D-7CC9-4E3B-97A3-42A5532CA09A}" type="datetimeFigureOut">
              <a:rPr lang="zh-CN" altLang="en-US"/>
              <a:pPr>
                <a:defRPr/>
              </a:pPr>
              <a:t>2020/8/29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D9A8-D426-41BC-A087-2EEE04CB40D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95F2F-DF70-4893-ACA1-06E0F7975481}" type="datetimeFigureOut">
              <a:rPr lang="zh-CN" altLang="en-US"/>
              <a:pPr>
                <a:defRPr/>
              </a:pPr>
              <a:t>2020/8/29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B83B1-CA54-44C2-87FD-BE282263C9E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DF84F-A0DA-40C7-A784-B0313185AD34}" type="datetimeFigureOut">
              <a:rPr lang="zh-CN" altLang="en-US"/>
              <a:pPr>
                <a:defRPr/>
              </a:pPr>
              <a:t>2020/8/29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E2B19-C403-4BD2-9CBC-D48486C0CC6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4E4DD-0798-4178-9267-5D7A746D0F3C}" type="datetimeFigureOut">
              <a:rPr lang="zh-CN" altLang="en-US"/>
              <a:pPr>
                <a:defRPr/>
              </a:pPr>
              <a:t>2020/8/29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9266C-C17B-4CB8-83A1-049028AC7E0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2C9AA-66F8-422A-A8BE-875BF1F569D2}" type="datetimeFigureOut">
              <a:rPr lang="zh-CN" altLang="en-US"/>
              <a:pPr>
                <a:defRPr/>
              </a:pPr>
              <a:t>2020/8/29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D187D-F45F-41EF-AF55-5001000FA91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7FB54F10-1859-4A89-B2E7-5984475800E7}" type="datetimeFigureOut">
              <a:rPr lang="zh-CN" altLang="en-US"/>
              <a:pPr>
                <a:defRPr/>
              </a:pPr>
              <a:t>2020/8/29</a:t>
            </a:fld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>
                <a:solidFill>
                  <a:schemeClr val="tx1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DFF64E8F-21C2-429B-9A0B-C03BD97B28E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11188" y="1916113"/>
            <a:ext cx="7772400" cy="14700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项目二</a:t>
            </a:r>
            <a:r>
              <a:rPr lang="zh-CN" altLang="en-US" dirty="0" smtClean="0">
                <a:solidFill>
                  <a:schemeClr val="tx1"/>
                </a:solidFill>
              </a:rPr>
              <a:t>   统计数据的图表描述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852738"/>
            <a:ext cx="6400800" cy="2952750"/>
          </a:xfrm>
        </p:spPr>
        <p:txBody>
          <a:bodyPr/>
          <a:lstStyle/>
          <a:p>
            <a:pPr>
              <a:lnSpc>
                <a:spcPct val="200000"/>
              </a:lnSpc>
              <a:defRPr/>
            </a:pPr>
            <a:r>
              <a:rPr lang="zh-CN" altLang="en-US" b="1" dirty="0" smtClean="0"/>
              <a:t>任务一      统计资料的整理</a:t>
            </a:r>
            <a:endParaRPr lang="zh-CN" altLang="en-US" sz="1800" b="1" dirty="0" smtClean="0"/>
          </a:p>
          <a:p>
            <a:pPr>
              <a:lnSpc>
                <a:spcPct val="200000"/>
              </a:lnSpc>
              <a:defRPr/>
            </a:pPr>
            <a:r>
              <a:rPr lang="zh-CN" altLang="en-US" b="1" dirty="0" smtClean="0"/>
              <a:t>任务二      统计分组</a:t>
            </a:r>
            <a:endParaRPr lang="en-US" altLang="zh-CN" b="1" dirty="0" smtClean="0"/>
          </a:p>
          <a:p>
            <a:pPr>
              <a:lnSpc>
                <a:spcPct val="200000"/>
              </a:lnSpc>
              <a:defRPr/>
            </a:pPr>
            <a:r>
              <a:rPr lang="zh-CN" altLang="en-US" b="1" dirty="0" smtClean="0"/>
              <a:t>任务三     分配数列</a:t>
            </a:r>
            <a:endParaRPr lang="en-US" altLang="zh-CN" b="1" dirty="0" smtClean="0"/>
          </a:p>
          <a:p>
            <a:pPr>
              <a:lnSpc>
                <a:spcPct val="200000"/>
              </a:lnSpc>
              <a:defRPr/>
            </a:pPr>
            <a:r>
              <a:rPr lang="zh-CN" altLang="en-US" b="1" dirty="0" smtClean="0"/>
              <a:t>任务四       统计表和统计图</a:t>
            </a:r>
            <a:endParaRPr lang="en-US" altLang="zh-CN" b="1" dirty="0" smtClean="0"/>
          </a:p>
          <a:p>
            <a:pPr>
              <a:lnSpc>
                <a:spcPct val="200000"/>
              </a:lnSpc>
              <a:defRPr/>
            </a:pPr>
            <a:endParaRPr lang="en-US" altLang="zh-CN" b="1" dirty="0" smtClean="0"/>
          </a:p>
          <a:p>
            <a:pPr>
              <a:lnSpc>
                <a:spcPct val="200000"/>
              </a:lnSpc>
              <a:defRPr/>
            </a:pPr>
            <a:endParaRPr lang="en-US" altLang="zh-CN" b="1" dirty="0" smtClean="0"/>
          </a:p>
          <a:p>
            <a:pPr>
              <a:lnSpc>
                <a:spcPct val="200000"/>
              </a:lnSpc>
              <a:defRPr/>
            </a:pPr>
            <a:endParaRPr lang="en-US" altLang="zh-CN" b="1" dirty="0"/>
          </a:p>
          <a:p>
            <a:pPr>
              <a:defRPr/>
            </a:pPr>
            <a:endParaRPr lang="en-US" altLang="zh-CN" b="1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47"/>
          <p:cNvSpPr>
            <a:spLocks noChangeArrowheads="1"/>
          </p:cNvSpPr>
          <p:nvPr/>
        </p:nvSpPr>
        <p:spPr bwMode="auto">
          <a:xfrm>
            <a:off x="323850" y="1196975"/>
            <a:ext cx="3743325" cy="5746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一、分配数列的种类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042988" y="2420938"/>
            <a:ext cx="6408737" cy="3024187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</p:spPr>
        <p:txBody>
          <a:bodyPr>
            <a:flatTx/>
          </a:bodyPr>
          <a:lstStyle/>
          <a:p>
            <a:pPr marL="571500" indent="-571500" eaLnBrk="0" hangingPunct="0">
              <a:lnSpc>
                <a:spcPct val="90000"/>
              </a:lnSpc>
            </a:pPr>
            <a:endParaRPr lang="zh-CN" altLang="zh-CN">
              <a:solidFill>
                <a:srgbClr val="204BB6"/>
              </a:solidFill>
            </a:endParaRPr>
          </a:p>
        </p:txBody>
      </p:sp>
      <p:sp>
        <p:nvSpPr>
          <p:cNvPr id="33797" name="Rectangle 5" descr="金融10"/>
          <p:cNvSpPr>
            <a:spLocks noChangeArrowheads="1"/>
          </p:cNvSpPr>
          <p:nvPr/>
        </p:nvSpPr>
        <p:spPr bwMode="auto">
          <a:xfrm>
            <a:off x="1258888" y="2781300"/>
            <a:ext cx="5976937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dirty="0"/>
              <a:t>分配数列是将总体按某一标志进行分组，并按一定顺序排列出每组的总体单位数，用来反映总体单位在各组中的分布状况的数列，又称为分布数列。在分配数列中，分布在各组的总体单位数叫做次数，又称频</a:t>
            </a:r>
            <a:r>
              <a:rPr lang="zh-CN" altLang="zh-CN" dirty="0" smtClean="0"/>
              <a:t>数。</a:t>
            </a:r>
            <a:r>
              <a:rPr lang="zh-CN" altLang="zh-CN" dirty="0"/>
              <a:t>各组单位数与总体单位数之比称为比重。由此可见，分配数列有两个组成要素</a:t>
            </a:r>
            <a:r>
              <a:rPr lang="en-US" altLang="zh-CN" dirty="0"/>
              <a:t>:</a:t>
            </a:r>
            <a:r>
              <a:rPr lang="zh-CN" altLang="zh-CN" dirty="0"/>
              <a:t>一个是分组，另一个是次数或频率。</a:t>
            </a:r>
            <a:endParaRPr lang="zh-CN" altLang="en-US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37" name="Text Box 3" descr="金融10"/>
          <p:cNvSpPr txBox="1">
            <a:spLocks noChangeArrowheads="1"/>
          </p:cNvSpPr>
          <p:nvPr/>
        </p:nvSpPr>
        <p:spPr bwMode="auto">
          <a:xfrm>
            <a:off x="2411413" y="260350"/>
            <a:ext cx="6732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任务三 分配数列</a:t>
            </a:r>
          </a:p>
        </p:txBody>
      </p:sp>
      <p:pic>
        <p:nvPicPr>
          <p:cNvPr id="18438" name="图片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24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042988" y="2420938"/>
            <a:ext cx="6408737" cy="1295400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</p:spPr>
        <p:txBody>
          <a:bodyPr>
            <a:flatTx/>
          </a:bodyPr>
          <a:lstStyle/>
          <a:p>
            <a:pPr marL="571500" indent="-571500" eaLnBrk="0" hangingPunct="0">
              <a:lnSpc>
                <a:spcPct val="90000"/>
              </a:lnSpc>
            </a:pPr>
            <a:endParaRPr lang="zh-CN" altLang="zh-CN">
              <a:solidFill>
                <a:srgbClr val="204BB6"/>
              </a:solidFill>
            </a:endParaRPr>
          </a:p>
        </p:txBody>
      </p:sp>
      <p:sp>
        <p:nvSpPr>
          <p:cNvPr id="35844" name="Rectangle 4" descr="金融10"/>
          <p:cNvSpPr>
            <a:spLocks noChangeArrowheads="1"/>
          </p:cNvSpPr>
          <p:nvPr/>
        </p:nvSpPr>
        <p:spPr bwMode="auto">
          <a:xfrm>
            <a:off x="1258888" y="2565400"/>
            <a:ext cx="5976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zh-CN" altLang="en-US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1042988" y="4292600"/>
            <a:ext cx="1584325" cy="1584325"/>
          </a:xfrm>
          <a:prstGeom prst="ellipse">
            <a:avLst/>
          </a:prstGeom>
          <a:gradFill rotWithShape="1">
            <a:gsLst>
              <a:gs pos="0">
                <a:srgbClr val="72888A">
                  <a:alpha val="0"/>
                </a:srgb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5848" name="Text Box 8" descr="金融10"/>
          <p:cNvSpPr txBox="1">
            <a:spLocks noChangeArrowheads="1"/>
          </p:cNvSpPr>
          <p:nvPr/>
        </p:nvSpPr>
        <p:spPr bwMode="auto">
          <a:xfrm>
            <a:off x="1403350" y="4797425"/>
            <a:ext cx="1225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步骤</a:t>
            </a:r>
          </a:p>
        </p:txBody>
      </p:sp>
      <p:sp>
        <p:nvSpPr>
          <p:cNvPr id="35849" name="Freeform 25"/>
          <p:cNvSpPr>
            <a:spLocks/>
          </p:cNvSpPr>
          <p:nvPr/>
        </p:nvSpPr>
        <p:spPr bwMode="auto">
          <a:xfrm flipH="1">
            <a:off x="3059113" y="3860800"/>
            <a:ext cx="4826000" cy="2160588"/>
          </a:xfrm>
          <a:custGeom>
            <a:avLst/>
            <a:gdLst>
              <a:gd name="T0" fmla="*/ 0 w 1722"/>
              <a:gd name="T1" fmla="*/ 0 h 1382"/>
              <a:gd name="T2" fmla="*/ 1722 w 1722"/>
              <a:gd name="T3" fmla="*/ 1382 h 1382"/>
            </a:gdLst>
            <a:ahLst/>
            <a:cxnLst>
              <a:cxn ang="0">
                <a:pos x="6" y="79"/>
              </a:cxn>
              <a:cxn ang="0">
                <a:pos x="6" y="1300"/>
              </a:cxn>
              <a:cxn ang="0">
                <a:pos x="46" y="1367"/>
              </a:cxn>
              <a:cxn ang="0">
                <a:pos x="121" y="1381"/>
              </a:cxn>
              <a:cxn ang="0">
                <a:pos x="1658" y="1312"/>
              </a:cxn>
              <a:cxn ang="0">
                <a:pos x="1696" y="1286"/>
              </a:cxn>
              <a:cxn ang="0">
                <a:pos x="1714" y="1247"/>
              </a:cxn>
              <a:cxn ang="0">
                <a:pos x="1715" y="157"/>
              </a:cxn>
              <a:cxn ang="0">
                <a:pos x="1689" y="87"/>
              </a:cxn>
              <a:cxn ang="0">
                <a:pos x="1637" y="67"/>
              </a:cxn>
              <a:cxn ang="0">
                <a:pos x="95" y="0"/>
              </a:cxn>
              <a:cxn ang="0">
                <a:pos x="29" y="31"/>
              </a:cxn>
              <a:cxn ang="0">
                <a:pos x="6" y="79"/>
              </a:cxn>
            </a:cxnLst>
            <a:rect l="T0" t="T1" r="T2" b="T3"/>
            <a:pathLst>
              <a:path w="1722" h="1382">
                <a:moveTo>
                  <a:pt x="6" y="79"/>
                </a:moveTo>
                <a:cubicBezTo>
                  <a:pt x="0" y="294"/>
                  <a:pt x="3" y="1087"/>
                  <a:pt x="6" y="1300"/>
                </a:cubicBezTo>
                <a:cubicBezTo>
                  <a:pt x="8" y="1336"/>
                  <a:pt x="36" y="1359"/>
                  <a:pt x="46" y="1367"/>
                </a:cubicBezTo>
                <a:cubicBezTo>
                  <a:pt x="60" y="1381"/>
                  <a:pt x="109" y="1382"/>
                  <a:pt x="121" y="1381"/>
                </a:cubicBezTo>
                <a:cubicBezTo>
                  <a:pt x="368" y="1362"/>
                  <a:pt x="1388" y="1336"/>
                  <a:pt x="1658" y="1312"/>
                </a:cubicBezTo>
                <a:cubicBezTo>
                  <a:pt x="1658" y="1315"/>
                  <a:pt x="1684" y="1300"/>
                  <a:pt x="1696" y="1286"/>
                </a:cubicBezTo>
                <a:cubicBezTo>
                  <a:pt x="1708" y="1272"/>
                  <a:pt x="1714" y="1250"/>
                  <a:pt x="1714" y="1247"/>
                </a:cubicBezTo>
                <a:cubicBezTo>
                  <a:pt x="1714" y="1065"/>
                  <a:pt x="1722" y="347"/>
                  <a:pt x="1715" y="157"/>
                </a:cubicBezTo>
                <a:cubicBezTo>
                  <a:pt x="1715" y="124"/>
                  <a:pt x="1711" y="104"/>
                  <a:pt x="1689" y="87"/>
                </a:cubicBezTo>
                <a:cubicBezTo>
                  <a:pt x="1667" y="70"/>
                  <a:pt x="1659" y="73"/>
                  <a:pt x="1637" y="67"/>
                </a:cubicBezTo>
                <a:cubicBezTo>
                  <a:pt x="1375" y="49"/>
                  <a:pt x="360" y="16"/>
                  <a:pt x="95" y="0"/>
                </a:cubicBezTo>
                <a:cubicBezTo>
                  <a:pt x="72" y="0"/>
                  <a:pt x="41" y="14"/>
                  <a:pt x="29" y="31"/>
                </a:cubicBezTo>
                <a:cubicBezTo>
                  <a:pt x="17" y="48"/>
                  <a:pt x="13" y="49"/>
                  <a:pt x="6" y="79"/>
                </a:cubicBezTo>
                <a:close/>
              </a:path>
            </a:pathLst>
          </a:custGeom>
          <a:solidFill>
            <a:schemeClr val="accent1">
              <a:alpha val="29999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50" name="Text Box 10" descr="金融10"/>
          <p:cNvSpPr txBox="1">
            <a:spLocks noChangeArrowheads="1"/>
          </p:cNvSpPr>
          <p:nvPr/>
        </p:nvSpPr>
        <p:spPr bwMode="auto">
          <a:xfrm>
            <a:off x="3132138" y="4149725"/>
            <a:ext cx="446405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） 确定原始数据的极差。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） 确定组数。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） 确定组距。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） 确定分组。</a:t>
            </a:r>
          </a:p>
        </p:txBody>
      </p:sp>
      <p:sp>
        <p:nvSpPr>
          <p:cNvPr id="35851" name="Rectangle 11" descr="金融10"/>
          <p:cNvSpPr>
            <a:spLocks noChangeArrowheads="1"/>
          </p:cNvSpPr>
          <p:nvPr/>
        </p:nvSpPr>
        <p:spPr bwMode="auto">
          <a:xfrm>
            <a:off x="1187450" y="2565400"/>
            <a:ext cx="62642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对于定量数据，虽然也可视其每个取值为一组，但由于取值较多，所以一般采取将若干取值合并为一组的方</a:t>
            </a:r>
            <a:r>
              <a:rPr lang="zh-CN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法。</a:t>
            </a:r>
            <a:endParaRPr lang="zh-CN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65" name="Rectangle 347"/>
          <p:cNvSpPr>
            <a:spLocks noChangeArrowheads="1"/>
          </p:cNvSpPr>
          <p:nvPr/>
        </p:nvSpPr>
        <p:spPr bwMode="auto">
          <a:xfrm>
            <a:off x="323850" y="1196975"/>
            <a:ext cx="3743325" cy="5746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一、分配数列的编制步骤</a:t>
            </a:r>
          </a:p>
        </p:txBody>
      </p:sp>
      <p:sp>
        <p:nvSpPr>
          <p:cNvPr id="19466" name="Text Box 3" descr="金融10"/>
          <p:cNvSpPr txBox="1">
            <a:spLocks noChangeArrowheads="1"/>
          </p:cNvSpPr>
          <p:nvPr/>
        </p:nvSpPr>
        <p:spPr bwMode="auto">
          <a:xfrm>
            <a:off x="2411413" y="260350"/>
            <a:ext cx="6732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任务三 分配数列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84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84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584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584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584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585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 animBg="1" autoUpdateAnimBg="0"/>
      <p:bldP spid="35847" grpId="0" bldLvl="0" animBg="1" autoUpdateAnimBg="0"/>
      <p:bldP spid="35848" grpId="0" bldLvl="0" autoUpdateAnimBg="0"/>
      <p:bldP spid="35850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47"/>
          <p:cNvSpPr>
            <a:spLocks noChangeArrowheads="1"/>
          </p:cNvSpPr>
          <p:nvPr/>
        </p:nvSpPr>
        <p:spPr bwMode="auto">
          <a:xfrm>
            <a:off x="179388" y="1196975"/>
            <a:ext cx="3529012" cy="5746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一、统计表</a:t>
            </a: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1116013" y="2781300"/>
            <a:ext cx="6408737" cy="3024188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</p:spPr>
        <p:txBody>
          <a:bodyPr>
            <a:flatTx/>
          </a:bodyPr>
          <a:lstStyle/>
          <a:p>
            <a:pPr marL="571500" indent="-571500" eaLnBrk="0" hangingPunct="0">
              <a:lnSpc>
                <a:spcPct val="90000"/>
              </a:lnSpc>
            </a:pPr>
            <a:endParaRPr lang="zh-CN" altLang="zh-CN">
              <a:solidFill>
                <a:srgbClr val="204BB6"/>
              </a:solidFill>
            </a:endParaRPr>
          </a:p>
        </p:txBody>
      </p:sp>
      <p:sp>
        <p:nvSpPr>
          <p:cNvPr id="20484" name="Text Box 4" descr="金融10"/>
          <p:cNvSpPr txBox="1">
            <a:spLocks noChangeArrowheads="1"/>
          </p:cNvSpPr>
          <p:nvPr/>
        </p:nvSpPr>
        <p:spPr bwMode="auto">
          <a:xfrm>
            <a:off x="1619250" y="260350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任务四 统计表和统计图</a:t>
            </a:r>
          </a:p>
        </p:txBody>
      </p:sp>
      <p:sp>
        <p:nvSpPr>
          <p:cNvPr id="36869" name="Rectangle 5" descr="金融10"/>
          <p:cNvSpPr>
            <a:spLocks noChangeArrowheads="1"/>
          </p:cNvSpPr>
          <p:nvPr/>
        </p:nvSpPr>
        <p:spPr bwMode="auto">
          <a:xfrm>
            <a:off x="1403350" y="2924175"/>
            <a:ext cx="597693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b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经过统计汇总，得出表明社会经济现象总体单位数和一系列标志总量的资料，将这些资料按照一定的顺序在表格中表现出来，这种表格就称为统计表。统计表可分为广义统计表和狭义统计表两种。</a:t>
            </a:r>
          </a:p>
          <a:p>
            <a:pPr>
              <a:defRPr/>
            </a:pPr>
            <a:r>
              <a:rPr lang="zh-CN" altLang="en-US" b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从形式上来看，统计表的构成要素包括总标题、横行标题、纵栏标题、数字资料四个部分。</a:t>
            </a:r>
          </a:p>
          <a:p>
            <a:pPr>
              <a:defRPr/>
            </a:pPr>
            <a:r>
              <a:rPr lang="zh-CN" altLang="en-US" b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从内容上看，统计表又由主词栏和宾词栏两部分构成。</a:t>
            </a:r>
          </a:p>
        </p:txBody>
      </p:sp>
      <p:sp>
        <p:nvSpPr>
          <p:cNvPr id="36871" name="AutoShape 6"/>
          <p:cNvSpPr>
            <a:spLocks noChangeArrowheads="1"/>
          </p:cNvSpPr>
          <p:nvPr/>
        </p:nvSpPr>
        <p:spPr bwMode="auto">
          <a:xfrm>
            <a:off x="468313" y="1989138"/>
            <a:ext cx="2978150" cy="5238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75E00"/>
              </a:gs>
              <a:gs pos="50000">
                <a:schemeClr val="folHlink"/>
              </a:gs>
              <a:gs pos="100000">
                <a:srgbClr val="475E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b="0"/>
              <a:t>1.</a:t>
            </a:r>
            <a:r>
              <a:rPr lang="zh-CN" altLang="en-US" b="0"/>
              <a:t>统计表的概念和结构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86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86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47"/>
          <p:cNvSpPr>
            <a:spLocks noChangeArrowheads="1"/>
          </p:cNvSpPr>
          <p:nvPr/>
        </p:nvSpPr>
        <p:spPr bwMode="auto">
          <a:xfrm>
            <a:off x="179388" y="1196975"/>
            <a:ext cx="3529012" cy="5746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一、统计表</a:t>
            </a:r>
          </a:p>
        </p:txBody>
      </p:sp>
      <p:sp>
        <p:nvSpPr>
          <p:cNvPr id="37893" name="AutoShape 6"/>
          <p:cNvSpPr>
            <a:spLocks noChangeArrowheads="1"/>
          </p:cNvSpPr>
          <p:nvPr/>
        </p:nvSpPr>
        <p:spPr bwMode="auto">
          <a:xfrm>
            <a:off x="468313" y="1989138"/>
            <a:ext cx="2978150" cy="5619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75E00"/>
              </a:gs>
              <a:gs pos="50000">
                <a:schemeClr val="folHlink"/>
              </a:gs>
              <a:gs pos="100000">
                <a:srgbClr val="475E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b="0" dirty="0"/>
              <a:t>2.</a:t>
            </a:r>
            <a:r>
              <a:rPr lang="zh-CN" altLang="en-US" b="0" dirty="0"/>
              <a:t>统计表的概念和结构</a:t>
            </a:r>
          </a:p>
        </p:txBody>
      </p:sp>
      <p:pic>
        <p:nvPicPr>
          <p:cNvPr id="37894" name="Picture 6" descr="金融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2636838"/>
            <a:ext cx="76327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4" descr="金融10"/>
          <p:cNvSpPr txBox="1">
            <a:spLocks noChangeArrowheads="1"/>
          </p:cNvSpPr>
          <p:nvPr/>
        </p:nvSpPr>
        <p:spPr bwMode="auto">
          <a:xfrm>
            <a:off x="1619250" y="260350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任务四 统计表和统计图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89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789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页脚占位符 3"/>
          <p:cNvSpPr txBox="1">
            <a:spLocks noGrp="1" noChangeArrowheads="1"/>
          </p:cNvSpPr>
          <p:nvPr/>
        </p:nvSpPr>
        <p:spPr bwMode="auto">
          <a:xfrm>
            <a:off x="7046913" y="63817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CN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   </a:t>
            </a:r>
          </a:p>
          <a:p>
            <a:r>
              <a:rPr lang="en-US" altLang="zh-CN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   </a:t>
            </a:r>
          </a:p>
        </p:txBody>
      </p:sp>
      <p:pic>
        <p:nvPicPr>
          <p:cNvPr id="38915" name="Picture 3" descr="circul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3263" y="3165475"/>
            <a:ext cx="230981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Arc 4"/>
          <p:cNvSpPr>
            <a:spLocks/>
          </p:cNvSpPr>
          <p:nvPr/>
        </p:nvSpPr>
        <p:spPr bwMode="auto">
          <a:xfrm rot="5400000" flipH="1" flipV="1">
            <a:off x="2724150" y="3752850"/>
            <a:ext cx="2279650" cy="1174750"/>
          </a:xfrm>
          <a:custGeom>
            <a:avLst/>
            <a:gdLst>
              <a:gd name="T0" fmla="*/ 0 w 43192"/>
              <a:gd name="T1" fmla="*/ 0 h 21809"/>
              <a:gd name="T2" fmla="*/ 43192 w 43192"/>
              <a:gd name="T3" fmla="*/ 21809 h 21809"/>
            </a:gdLst>
            <a:ahLst/>
            <a:cxnLst>
              <a:cxn ang="0">
                <a:pos x="0" y="21001"/>
              </a:cxn>
              <a:cxn ang="0">
                <a:pos x="21592" y="0"/>
              </a:cxn>
              <a:cxn ang="0">
                <a:pos x="43192" y="21600"/>
              </a:cxn>
              <a:cxn ang="0">
                <a:pos x="43190" y="21808"/>
              </a:cxn>
              <a:cxn ang="0">
                <a:pos x="0" y="21001"/>
              </a:cxn>
              <a:cxn ang="0">
                <a:pos x="21592" y="0"/>
              </a:cxn>
              <a:cxn ang="0">
                <a:pos x="43192" y="21600"/>
              </a:cxn>
              <a:cxn ang="0">
                <a:pos x="43190" y="21808"/>
              </a:cxn>
              <a:cxn ang="0">
                <a:pos x="21592" y="21600"/>
              </a:cxn>
              <a:cxn ang="0">
                <a:pos x="0" y="21001"/>
              </a:cxn>
            </a:cxnLst>
            <a:rect l="T0" t="T1" r="T2" b="T3"/>
            <a:pathLst>
              <a:path w="43192" h="21809" fill="none" extrusionOk="0">
                <a:moveTo>
                  <a:pt x="0" y="21001"/>
                </a:moveTo>
                <a:cubicBezTo>
                  <a:pt x="324" y="9309"/>
                  <a:pt x="9895" y="-1"/>
                  <a:pt x="21592" y="0"/>
                </a:cubicBezTo>
                <a:cubicBezTo>
                  <a:pt x="33521" y="0"/>
                  <a:pt x="43192" y="9670"/>
                  <a:pt x="43192" y="21600"/>
                </a:cubicBezTo>
                <a:cubicBezTo>
                  <a:pt x="43192" y="21669"/>
                  <a:pt x="43191" y="21739"/>
                  <a:pt x="43190" y="21808"/>
                </a:cubicBezTo>
              </a:path>
              <a:path w="43192" h="21809" stroke="0" extrusionOk="0">
                <a:moveTo>
                  <a:pt x="0" y="21001"/>
                </a:moveTo>
                <a:cubicBezTo>
                  <a:pt x="324" y="9309"/>
                  <a:pt x="9895" y="-1"/>
                  <a:pt x="21592" y="0"/>
                </a:cubicBezTo>
                <a:cubicBezTo>
                  <a:pt x="33521" y="0"/>
                  <a:pt x="43192" y="9670"/>
                  <a:pt x="43192" y="21600"/>
                </a:cubicBezTo>
                <a:cubicBezTo>
                  <a:pt x="43192" y="21669"/>
                  <a:pt x="43191" y="21739"/>
                  <a:pt x="43190" y="21808"/>
                </a:cubicBezTo>
                <a:lnTo>
                  <a:pt x="21592" y="21600"/>
                </a:lnTo>
                <a:lnTo>
                  <a:pt x="0" y="21001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17" name="Arc 5"/>
          <p:cNvSpPr>
            <a:spLocks/>
          </p:cNvSpPr>
          <p:nvPr/>
        </p:nvSpPr>
        <p:spPr bwMode="auto">
          <a:xfrm rot="16490431" flipH="1" flipV="1">
            <a:off x="3796507" y="3740943"/>
            <a:ext cx="2279650" cy="1230313"/>
          </a:xfrm>
          <a:custGeom>
            <a:avLst/>
            <a:gdLst>
              <a:gd name="T0" fmla="*/ 0 w 43180"/>
              <a:gd name="T1" fmla="*/ 0 h 23297"/>
              <a:gd name="T2" fmla="*/ 43180 w 43180"/>
              <a:gd name="T3" fmla="*/ 23297 h 23297"/>
            </a:gdLst>
            <a:ahLst/>
            <a:cxnLst>
              <a:cxn ang="0">
                <a:pos x="66" y="23297"/>
              </a:cxn>
              <a:cxn ang="0">
                <a:pos x="0" y="21600"/>
              </a:cxn>
              <a:cxn ang="0">
                <a:pos x="21600" y="0"/>
              </a:cxn>
              <a:cxn ang="0">
                <a:pos x="43179" y="20669"/>
              </a:cxn>
              <a:cxn ang="0">
                <a:pos x="66" y="23297"/>
              </a:cxn>
              <a:cxn ang="0">
                <a:pos x="0" y="21600"/>
              </a:cxn>
              <a:cxn ang="0">
                <a:pos x="21600" y="0"/>
              </a:cxn>
              <a:cxn ang="0">
                <a:pos x="43179" y="20669"/>
              </a:cxn>
              <a:cxn ang="0">
                <a:pos x="21600" y="21600"/>
              </a:cxn>
              <a:cxn ang="0">
                <a:pos x="66" y="23297"/>
              </a:cxn>
            </a:cxnLst>
            <a:rect l="T0" t="T1" r="T2" b="T3"/>
            <a:pathLst>
              <a:path w="43180" h="23297" fill="none" extrusionOk="0">
                <a:moveTo>
                  <a:pt x="66" y="23297"/>
                </a:moveTo>
                <a:cubicBezTo>
                  <a:pt x="22" y="22732"/>
                  <a:pt x="0" y="2216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167" y="-1"/>
                  <a:pt x="42681" y="9112"/>
                  <a:pt x="43179" y="20669"/>
                </a:cubicBezTo>
              </a:path>
              <a:path w="43180" h="23297" stroke="0" extrusionOk="0">
                <a:moveTo>
                  <a:pt x="66" y="23297"/>
                </a:moveTo>
                <a:cubicBezTo>
                  <a:pt x="22" y="22732"/>
                  <a:pt x="0" y="2216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167" y="-1"/>
                  <a:pt x="42681" y="9112"/>
                  <a:pt x="43179" y="20669"/>
                </a:cubicBezTo>
                <a:lnTo>
                  <a:pt x="21600" y="21600"/>
                </a:lnTo>
                <a:lnTo>
                  <a:pt x="66" y="23297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 rot="-3733502" flipH="1" flipV="1">
            <a:off x="3913982" y="4714081"/>
            <a:ext cx="2005012" cy="485775"/>
            <a:chOff x="0" y="0"/>
            <a:chExt cx="893" cy="246"/>
          </a:xfrm>
        </p:grpSpPr>
        <p:grpSp>
          <p:nvGrpSpPr>
            <p:cNvPr id="22564" name="Group 7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2570" name="AutoShape 8"/>
              <p:cNvSpPr>
                <a:spLocks noChangeArrowheads="1"/>
              </p:cNvSpPr>
              <p:nvPr/>
            </p:nvSpPr>
            <p:spPr bwMode="auto">
              <a:xfrm rot="5263130">
                <a:off x="292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22571" name="AutoShape 9"/>
              <p:cNvSpPr>
                <a:spLocks noChangeArrowheads="1"/>
              </p:cNvSpPr>
              <p:nvPr/>
            </p:nvSpPr>
            <p:spPr bwMode="auto">
              <a:xfrm rot="6078281">
                <a:off x="428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22572" name="AutoShape 10"/>
              <p:cNvSpPr>
                <a:spLocks noChangeArrowheads="1"/>
              </p:cNvSpPr>
              <p:nvPr/>
            </p:nvSpPr>
            <p:spPr bwMode="auto">
              <a:xfrm rot="6373927">
                <a:off x="504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22573" name="AutoShape 11"/>
              <p:cNvSpPr>
                <a:spLocks noChangeArrowheads="1"/>
              </p:cNvSpPr>
              <p:nvPr/>
            </p:nvSpPr>
            <p:spPr bwMode="auto">
              <a:xfrm rot="6906312">
                <a:off x="594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22565" name="Group 12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2566" name="AutoShape 13"/>
              <p:cNvSpPr>
                <a:spLocks noChangeArrowheads="1"/>
              </p:cNvSpPr>
              <p:nvPr/>
            </p:nvSpPr>
            <p:spPr bwMode="auto">
              <a:xfrm rot="5263130">
                <a:off x="292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22567" name="AutoShape 14"/>
              <p:cNvSpPr>
                <a:spLocks noChangeArrowheads="1"/>
              </p:cNvSpPr>
              <p:nvPr/>
            </p:nvSpPr>
            <p:spPr bwMode="auto">
              <a:xfrm rot="6078281">
                <a:off x="428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22568" name="AutoShape 15"/>
              <p:cNvSpPr>
                <a:spLocks noChangeArrowheads="1"/>
              </p:cNvSpPr>
              <p:nvPr/>
            </p:nvSpPr>
            <p:spPr bwMode="auto">
              <a:xfrm rot="6373927">
                <a:off x="504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22569" name="AutoShape 16"/>
              <p:cNvSpPr>
                <a:spLocks noChangeArrowheads="1"/>
              </p:cNvSpPr>
              <p:nvPr/>
            </p:nvSpPr>
            <p:spPr bwMode="auto">
              <a:xfrm rot="6906312">
                <a:off x="594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</p:grpSp>
      </p:grpSp>
      <p:sp>
        <p:nvSpPr>
          <p:cNvPr id="38929" name="Text Box 17"/>
          <p:cNvSpPr txBox="1">
            <a:spLocks noChangeArrowheads="1"/>
          </p:cNvSpPr>
          <p:nvPr/>
        </p:nvSpPr>
        <p:spPr bwMode="auto">
          <a:xfrm>
            <a:off x="3481388" y="3716338"/>
            <a:ext cx="9128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292929"/>
                </a:solidFill>
                <a:latin typeface="Arial" pitchFamily="34" charset="0"/>
                <a:ea typeface="宋体" pitchFamily="2" charset="-122"/>
              </a:rPr>
              <a:t>按主词的分组情况</a:t>
            </a:r>
          </a:p>
        </p:txBody>
      </p:sp>
      <p:sp>
        <p:nvSpPr>
          <p:cNvPr id="38930" name="Text Box 18"/>
          <p:cNvSpPr txBox="1">
            <a:spLocks noChangeArrowheads="1"/>
          </p:cNvSpPr>
          <p:nvPr/>
        </p:nvSpPr>
        <p:spPr bwMode="auto">
          <a:xfrm>
            <a:off x="4481513" y="3800475"/>
            <a:ext cx="9128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292929"/>
                </a:solidFill>
                <a:latin typeface="Arial" pitchFamily="34" charset="0"/>
                <a:ea typeface="宋体" pitchFamily="2" charset="-122"/>
              </a:rPr>
              <a:t>按用途的不同</a:t>
            </a:r>
          </a:p>
        </p:txBody>
      </p:sp>
      <p:sp>
        <p:nvSpPr>
          <p:cNvPr id="38931" name="Line 19"/>
          <p:cNvSpPr>
            <a:spLocks noChangeShapeType="1"/>
          </p:cNvSpPr>
          <p:nvPr/>
        </p:nvSpPr>
        <p:spPr bwMode="auto">
          <a:xfrm>
            <a:off x="2928938" y="3579813"/>
            <a:ext cx="342900" cy="107950"/>
          </a:xfrm>
          <a:prstGeom prst="line">
            <a:avLst/>
          </a:prstGeom>
          <a:noFill/>
          <a:ln w="76200" cmpd="sng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32" name="Line 20"/>
          <p:cNvSpPr>
            <a:spLocks noChangeShapeType="1"/>
          </p:cNvSpPr>
          <p:nvPr/>
        </p:nvSpPr>
        <p:spPr bwMode="auto">
          <a:xfrm flipV="1">
            <a:off x="3000375" y="5272088"/>
            <a:ext cx="247650" cy="190500"/>
          </a:xfrm>
          <a:prstGeom prst="line">
            <a:avLst/>
          </a:prstGeom>
          <a:noFill/>
          <a:ln w="76200" cmpd="sng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33" name="Line 22"/>
          <p:cNvSpPr>
            <a:spLocks noChangeShapeType="1"/>
          </p:cNvSpPr>
          <p:nvPr/>
        </p:nvSpPr>
        <p:spPr bwMode="auto">
          <a:xfrm rot="2103433" flipV="1">
            <a:off x="2805113" y="4473575"/>
            <a:ext cx="249237" cy="190500"/>
          </a:xfrm>
          <a:prstGeom prst="line">
            <a:avLst/>
          </a:prstGeom>
          <a:noFill/>
          <a:ln w="76200" cmpd="sng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34" name="Line 23"/>
          <p:cNvSpPr>
            <a:spLocks noChangeShapeType="1"/>
          </p:cNvSpPr>
          <p:nvPr/>
        </p:nvSpPr>
        <p:spPr bwMode="auto">
          <a:xfrm rot="15143245" flipH="1" flipV="1">
            <a:off x="4832350" y="2998788"/>
            <a:ext cx="342900" cy="107950"/>
          </a:xfrm>
          <a:prstGeom prst="line">
            <a:avLst/>
          </a:prstGeom>
          <a:noFill/>
          <a:ln w="76200" cmpd="sng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35" name="Line 25"/>
          <p:cNvSpPr>
            <a:spLocks noChangeShapeType="1"/>
          </p:cNvSpPr>
          <p:nvPr/>
        </p:nvSpPr>
        <p:spPr bwMode="auto">
          <a:xfrm rot="120645" flipH="1">
            <a:off x="5468938" y="3355975"/>
            <a:ext cx="247650" cy="190500"/>
          </a:xfrm>
          <a:prstGeom prst="line">
            <a:avLst/>
          </a:prstGeom>
          <a:noFill/>
          <a:ln w="76200" cmpd="sng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36" name="AutoShape 26"/>
          <p:cNvSpPr>
            <a:spLocks noChangeArrowheads="1"/>
          </p:cNvSpPr>
          <p:nvPr/>
        </p:nvSpPr>
        <p:spPr bwMode="auto">
          <a:xfrm>
            <a:off x="1476375" y="3119438"/>
            <a:ext cx="1384300" cy="677862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9525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37" name="AutoShape 27"/>
          <p:cNvSpPr>
            <a:spLocks noChangeArrowheads="1"/>
          </p:cNvSpPr>
          <p:nvPr/>
        </p:nvSpPr>
        <p:spPr bwMode="auto">
          <a:xfrm>
            <a:off x="1509713" y="3159125"/>
            <a:ext cx="1301750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70000"/>
                </a:schemeClr>
              </a:gs>
              <a:gs pos="100000">
                <a:srgbClr val="E1F1F3">
                  <a:alpha val="70000"/>
                </a:srgbClr>
              </a:gs>
            </a:gsLst>
            <a:lin ang="5400000" scaled="1"/>
          </a:gradFill>
          <a:ln w="19050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38" name="AutoShape 28"/>
          <p:cNvSpPr>
            <a:spLocks noChangeArrowheads="1"/>
          </p:cNvSpPr>
          <p:nvPr/>
        </p:nvSpPr>
        <p:spPr bwMode="auto">
          <a:xfrm flipH="1">
            <a:off x="4324350" y="2066925"/>
            <a:ext cx="1382713" cy="677863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9525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39" name="AutoShape 29"/>
          <p:cNvSpPr>
            <a:spLocks noChangeArrowheads="1"/>
          </p:cNvSpPr>
          <p:nvPr/>
        </p:nvSpPr>
        <p:spPr bwMode="auto">
          <a:xfrm flipH="1">
            <a:off x="4360863" y="2105025"/>
            <a:ext cx="1300162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A5A5D2">
                  <a:alpha val="70000"/>
                </a:srgbClr>
              </a:gs>
            </a:gsLst>
            <a:lin ang="5400000" scaled="1"/>
          </a:gradFill>
          <a:ln w="19050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40" name="Rectangle 30"/>
          <p:cNvSpPr>
            <a:spLocks noChangeArrowheads="1"/>
          </p:cNvSpPr>
          <p:nvPr/>
        </p:nvSpPr>
        <p:spPr bwMode="auto">
          <a:xfrm>
            <a:off x="1736725" y="3284538"/>
            <a:ext cx="7985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1600">
                <a:solidFill>
                  <a:srgbClr val="1C1C1C"/>
                </a:solidFill>
                <a:latin typeface="Arial" pitchFamily="34" charset="0"/>
                <a:ea typeface="宋体" pitchFamily="2" charset="-122"/>
              </a:rPr>
              <a:t>简单表</a:t>
            </a:r>
            <a:endParaRPr lang="en-US" sz="1600">
              <a:solidFill>
                <a:srgbClr val="1C1C1C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41" name="Rectangle 31"/>
          <p:cNvSpPr>
            <a:spLocks noChangeArrowheads="1"/>
          </p:cNvSpPr>
          <p:nvPr/>
        </p:nvSpPr>
        <p:spPr bwMode="auto">
          <a:xfrm>
            <a:off x="4618038" y="2276475"/>
            <a:ext cx="7985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1600">
                <a:solidFill>
                  <a:srgbClr val="1C1C1C"/>
                </a:solidFill>
                <a:latin typeface="Arial" pitchFamily="34" charset="0"/>
                <a:ea typeface="宋体" pitchFamily="2" charset="-122"/>
              </a:rPr>
              <a:t>调查表</a:t>
            </a:r>
            <a:endParaRPr lang="en-US" sz="1600">
              <a:solidFill>
                <a:srgbClr val="1C1C1C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42" name="AutoShape 32"/>
          <p:cNvSpPr>
            <a:spLocks noChangeArrowheads="1"/>
          </p:cNvSpPr>
          <p:nvPr/>
        </p:nvSpPr>
        <p:spPr bwMode="auto">
          <a:xfrm>
            <a:off x="1319213" y="4235450"/>
            <a:ext cx="1384300" cy="677863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9525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43" name="AutoShape 33"/>
          <p:cNvSpPr>
            <a:spLocks noChangeArrowheads="1"/>
          </p:cNvSpPr>
          <p:nvPr/>
        </p:nvSpPr>
        <p:spPr bwMode="auto">
          <a:xfrm>
            <a:off x="1352550" y="4275138"/>
            <a:ext cx="1301750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70000"/>
                </a:schemeClr>
              </a:gs>
              <a:gs pos="100000">
                <a:srgbClr val="E1F1F3">
                  <a:alpha val="70000"/>
                </a:srgbClr>
              </a:gs>
            </a:gsLst>
            <a:lin ang="5400000" scaled="1"/>
          </a:gradFill>
          <a:ln w="19050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44" name="Rectangle 34"/>
          <p:cNvSpPr>
            <a:spLocks noChangeArrowheads="1"/>
          </p:cNvSpPr>
          <p:nvPr/>
        </p:nvSpPr>
        <p:spPr bwMode="auto">
          <a:xfrm>
            <a:off x="1603375" y="4395788"/>
            <a:ext cx="7985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1600">
                <a:solidFill>
                  <a:srgbClr val="1C1C1C"/>
                </a:solidFill>
                <a:latin typeface="Arial" pitchFamily="34" charset="0"/>
                <a:ea typeface="宋体" pitchFamily="2" charset="-122"/>
              </a:rPr>
              <a:t>分组表</a:t>
            </a:r>
            <a:endParaRPr lang="en-US" sz="1600">
              <a:solidFill>
                <a:srgbClr val="1C1C1C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45" name="AutoShape 35"/>
          <p:cNvSpPr>
            <a:spLocks noChangeArrowheads="1"/>
          </p:cNvSpPr>
          <p:nvPr/>
        </p:nvSpPr>
        <p:spPr bwMode="auto">
          <a:xfrm>
            <a:off x="1616075" y="5321300"/>
            <a:ext cx="1384300" cy="677863"/>
          </a:xfrm>
          <a:prstGeom prst="roundRect">
            <a:avLst>
              <a:gd name="adj" fmla="val 50000"/>
            </a:avLst>
          </a:prstGeom>
          <a:solidFill>
            <a:srgbClr val="C0C0C0"/>
          </a:solidFill>
          <a:ln w="9525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46" name="AutoShape 36"/>
          <p:cNvSpPr>
            <a:spLocks noChangeArrowheads="1"/>
          </p:cNvSpPr>
          <p:nvPr/>
        </p:nvSpPr>
        <p:spPr bwMode="auto">
          <a:xfrm>
            <a:off x="1649413" y="5360988"/>
            <a:ext cx="1301750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alpha val="70000"/>
                </a:schemeClr>
              </a:gs>
              <a:gs pos="100000">
                <a:srgbClr val="E1F1F3">
                  <a:alpha val="70000"/>
                </a:srgbClr>
              </a:gs>
            </a:gsLst>
            <a:lin ang="5400000" scaled="1"/>
          </a:gradFill>
          <a:ln w="19050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47" name="Rectangle 37"/>
          <p:cNvSpPr>
            <a:spLocks noChangeArrowheads="1"/>
          </p:cNvSpPr>
          <p:nvPr/>
        </p:nvSpPr>
        <p:spPr bwMode="auto">
          <a:xfrm>
            <a:off x="1879600" y="5516563"/>
            <a:ext cx="7985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1600">
                <a:solidFill>
                  <a:srgbClr val="1C1C1C"/>
                </a:solidFill>
                <a:latin typeface="Arial" pitchFamily="34" charset="0"/>
                <a:ea typeface="宋体" pitchFamily="2" charset="-122"/>
              </a:rPr>
              <a:t>复合表</a:t>
            </a:r>
            <a:endParaRPr lang="en-US" sz="1600">
              <a:solidFill>
                <a:srgbClr val="1C1C1C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48" name="AutoShape 41"/>
          <p:cNvSpPr>
            <a:spLocks noChangeArrowheads="1"/>
          </p:cNvSpPr>
          <p:nvPr/>
        </p:nvSpPr>
        <p:spPr bwMode="auto">
          <a:xfrm flipH="1">
            <a:off x="5737225" y="2801938"/>
            <a:ext cx="1382713" cy="677862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9525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49" name="AutoShape 42"/>
          <p:cNvSpPr>
            <a:spLocks noChangeArrowheads="1"/>
          </p:cNvSpPr>
          <p:nvPr/>
        </p:nvSpPr>
        <p:spPr bwMode="auto">
          <a:xfrm flipH="1">
            <a:off x="5773738" y="2840038"/>
            <a:ext cx="1300162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A5A5D2">
                  <a:alpha val="70000"/>
                </a:srgbClr>
              </a:gs>
            </a:gsLst>
            <a:lin ang="5400000" scaled="1"/>
          </a:gradFill>
          <a:ln w="19050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50" name="Rectangle 43"/>
          <p:cNvSpPr>
            <a:spLocks noChangeArrowheads="1"/>
          </p:cNvSpPr>
          <p:nvPr/>
        </p:nvSpPr>
        <p:spPr bwMode="auto">
          <a:xfrm>
            <a:off x="6046788" y="2984500"/>
            <a:ext cx="7985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1600">
                <a:solidFill>
                  <a:srgbClr val="1C1C1C"/>
                </a:solidFill>
                <a:latin typeface="Arial" pitchFamily="34" charset="0"/>
                <a:ea typeface="宋体" pitchFamily="2" charset="-122"/>
              </a:rPr>
              <a:t>整理表</a:t>
            </a:r>
          </a:p>
        </p:txBody>
      </p:sp>
      <p:sp>
        <p:nvSpPr>
          <p:cNvPr id="38951" name="AutoShape 44"/>
          <p:cNvSpPr>
            <a:spLocks noChangeArrowheads="1"/>
          </p:cNvSpPr>
          <p:nvPr/>
        </p:nvSpPr>
        <p:spPr bwMode="auto">
          <a:xfrm flipH="1">
            <a:off x="6161088" y="3868738"/>
            <a:ext cx="1382712" cy="677862"/>
          </a:xfrm>
          <a:prstGeom prst="roundRect">
            <a:avLst>
              <a:gd name="adj" fmla="val 50000"/>
            </a:avLst>
          </a:prstGeom>
          <a:solidFill>
            <a:srgbClr val="B2B2B2"/>
          </a:solidFill>
          <a:ln w="9525">
            <a:noFill/>
            <a:round/>
            <a:headEnd/>
            <a:tailE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52" name="AutoShape 45"/>
          <p:cNvSpPr>
            <a:spLocks noChangeArrowheads="1"/>
          </p:cNvSpPr>
          <p:nvPr/>
        </p:nvSpPr>
        <p:spPr bwMode="auto">
          <a:xfrm flipH="1">
            <a:off x="6197600" y="3906838"/>
            <a:ext cx="1300163" cy="587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A5A5D2">
                  <a:alpha val="70000"/>
                </a:srgbClr>
              </a:gs>
            </a:gsLst>
            <a:lin ang="5400000" scaled="1"/>
          </a:gradFill>
          <a:ln w="19050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53" name="Rectangle 46"/>
          <p:cNvSpPr>
            <a:spLocks noChangeArrowheads="1"/>
          </p:cNvSpPr>
          <p:nvPr/>
        </p:nvSpPr>
        <p:spPr bwMode="auto">
          <a:xfrm>
            <a:off x="6470650" y="4051300"/>
            <a:ext cx="7985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1600">
                <a:solidFill>
                  <a:srgbClr val="1C1C1C"/>
                </a:solidFill>
                <a:latin typeface="Arial" pitchFamily="34" charset="0"/>
                <a:ea typeface="宋体" pitchFamily="2" charset="-122"/>
              </a:rPr>
              <a:t>分析表</a:t>
            </a:r>
          </a:p>
        </p:txBody>
      </p:sp>
      <p:sp>
        <p:nvSpPr>
          <p:cNvPr id="38954" name="Line 50"/>
          <p:cNvSpPr>
            <a:spLocks noChangeShapeType="1"/>
          </p:cNvSpPr>
          <p:nvPr/>
        </p:nvSpPr>
        <p:spPr bwMode="auto">
          <a:xfrm rot="2147097" flipH="1">
            <a:off x="5776913" y="4105275"/>
            <a:ext cx="249237" cy="190500"/>
          </a:xfrm>
          <a:prstGeom prst="line">
            <a:avLst/>
          </a:prstGeom>
          <a:noFill/>
          <a:ln w="76200" cmpd="sng">
            <a:solidFill>
              <a:srgbClr val="C0C0C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55" name="AutoShape 51"/>
          <p:cNvSpPr>
            <a:spLocks noChangeArrowheads="1"/>
          </p:cNvSpPr>
          <p:nvPr/>
        </p:nvSpPr>
        <p:spPr bwMode="auto">
          <a:xfrm>
            <a:off x="381000" y="1295400"/>
            <a:ext cx="4800600" cy="609600"/>
          </a:xfrm>
          <a:prstGeom prst="wedgeRectCallout">
            <a:avLst>
              <a:gd name="adj1" fmla="val -366"/>
              <a:gd name="adj2" fmla="val 161981"/>
            </a:avLst>
          </a:prstGeom>
          <a:noFill/>
          <a:ln w="38100" cmpd="sng">
            <a:solidFill>
              <a:schemeClr val="tx2"/>
            </a:solidFill>
            <a:miter lim="800000"/>
            <a:headEnd/>
            <a:tailEnd/>
          </a:ln>
          <a:effectLst>
            <a:outerShdw dist="63500" dir="3187806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2562" name="Rectangle 52"/>
          <p:cNvSpPr>
            <a:spLocks noChangeArrowheads="1"/>
          </p:cNvSpPr>
          <p:nvPr/>
        </p:nvSpPr>
        <p:spPr bwMode="auto">
          <a:xfrm>
            <a:off x="457200" y="1387475"/>
            <a:ext cx="472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统计表的分类</a:t>
            </a:r>
          </a:p>
        </p:txBody>
      </p:sp>
      <p:sp>
        <p:nvSpPr>
          <p:cNvPr id="22563" name="Text Box 4" descr="金融10"/>
          <p:cNvSpPr txBox="1">
            <a:spLocks noChangeArrowheads="1"/>
          </p:cNvSpPr>
          <p:nvPr/>
        </p:nvSpPr>
        <p:spPr bwMode="auto">
          <a:xfrm>
            <a:off x="1619250" y="260350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任务四 统计表和统计图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895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89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89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89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89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892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3893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3893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3893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3893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893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3893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3893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" fill="hold"/>
                                        <p:tgtEl>
                                          <p:spTgt spid="3893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3893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3893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" dur="1" fill="hold"/>
                                        <p:tgtEl>
                                          <p:spTgt spid="3894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3" dur="1" fill="hold"/>
                                        <p:tgtEl>
                                          <p:spTgt spid="3894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" fill="hold"/>
                                        <p:tgtEl>
                                          <p:spTgt spid="3894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9" dur="1" fill="hold"/>
                                        <p:tgtEl>
                                          <p:spTgt spid="3894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2" dur="1" fill="hold"/>
                                        <p:tgtEl>
                                          <p:spTgt spid="3894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5" dur="1" fill="hold"/>
                                        <p:tgtEl>
                                          <p:spTgt spid="3894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8" dur="1" fill="hold"/>
                                        <p:tgtEl>
                                          <p:spTgt spid="3894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1" dur="1" fill="hold"/>
                                        <p:tgtEl>
                                          <p:spTgt spid="3894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4" dur="1" fill="hold"/>
                                        <p:tgtEl>
                                          <p:spTgt spid="3894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7" dur="1" fill="hold"/>
                                        <p:tgtEl>
                                          <p:spTgt spid="3894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0" dur="1" fill="hold"/>
                                        <p:tgtEl>
                                          <p:spTgt spid="3895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3" dur="1" fill="hold"/>
                                        <p:tgtEl>
                                          <p:spTgt spid="3895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6" dur="1" fill="hold"/>
                                        <p:tgtEl>
                                          <p:spTgt spid="3895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9" dur="1" fill="hold"/>
                                        <p:tgtEl>
                                          <p:spTgt spid="3895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2" dur="1" fill="hold"/>
                                        <p:tgtEl>
                                          <p:spTgt spid="3895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bldLvl="0" autoUpdateAnimBg="0"/>
      <p:bldP spid="38929" grpId="0" bldLvl="0" autoUpdateAnimBg="0"/>
      <p:bldP spid="38930" grpId="0" bldLvl="0" autoUpdateAnimBg="0"/>
      <p:bldP spid="38936" grpId="0" bldLvl="0" animBg="1" autoUpdateAnimBg="0"/>
      <p:bldP spid="38937" grpId="0" bldLvl="0" animBg="1" autoUpdateAnimBg="0"/>
      <p:bldP spid="38938" grpId="0" bldLvl="0" animBg="1" autoUpdateAnimBg="0"/>
      <p:bldP spid="38939" grpId="0" bldLvl="0" animBg="1" autoUpdateAnimBg="0"/>
      <p:bldP spid="38940" grpId="0" bldLvl="0" autoUpdateAnimBg="0"/>
      <p:bldP spid="38941" grpId="0" bldLvl="0" autoUpdateAnimBg="0"/>
      <p:bldP spid="38942" grpId="0" bldLvl="0" animBg="1" autoUpdateAnimBg="0"/>
      <p:bldP spid="38943" grpId="0" bldLvl="0" animBg="1" autoUpdateAnimBg="0"/>
      <p:bldP spid="38944" grpId="0" bldLvl="0" autoUpdateAnimBg="0"/>
      <p:bldP spid="38945" grpId="0" bldLvl="0" animBg="1" autoUpdateAnimBg="0"/>
      <p:bldP spid="38946" grpId="0" bldLvl="0" animBg="1" autoUpdateAnimBg="0"/>
      <p:bldP spid="38947" grpId="0" bldLvl="0" autoUpdateAnimBg="0"/>
      <p:bldP spid="38948" grpId="0" bldLvl="0" animBg="1" autoUpdateAnimBg="0"/>
      <p:bldP spid="38949" grpId="0" bldLvl="0" animBg="1" autoUpdateAnimBg="0"/>
      <p:bldP spid="38950" grpId="0" bldLvl="0" autoUpdateAnimBg="0"/>
      <p:bldP spid="38951" grpId="0" bldLvl="0" animBg="1" autoUpdateAnimBg="0"/>
      <p:bldP spid="38952" grpId="0" bldLvl="0" animBg="1" autoUpdateAnimBg="0"/>
      <p:bldP spid="38953" grpId="0" bldLvl="0" autoUpdateAnimBg="0"/>
      <p:bldP spid="38955" grpId="0" bldLvl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4"/>
          <p:cNvSpPr>
            <a:spLocks noChangeShapeType="1"/>
          </p:cNvSpPr>
          <p:nvPr/>
        </p:nvSpPr>
        <p:spPr bwMode="auto">
          <a:xfrm>
            <a:off x="2771775" y="5445125"/>
            <a:ext cx="3759200" cy="0"/>
          </a:xfrm>
          <a:prstGeom prst="line">
            <a:avLst/>
          </a:prstGeom>
          <a:noFill/>
          <a:ln w="19050" cmpd="sng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939" name="Line 6"/>
          <p:cNvSpPr>
            <a:spLocks noChangeShapeType="1"/>
          </p:cNvSpPr>
          <p:nvPr/>
        </p:nvSpPr>
        <p:spPr bwMode="auto">
          <a:xfrm>
            <a:off x="2771775" y="4797425"/>
            <a:ext cx="3759200" cy="0"/>
          </a:xfrm>
          <a:prstGeom prst="line">
            <a:avLst/>
          </a:prstGeom>
          <a:noFill/>
          <a:ln w="19050" cmpd="sng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940" name="Line 5"/>
          <p:cNvSpPr>
            <a:spLocks noChangeShapeType="1"/>
          </p:cNvSpPr>
          <p:nvPr/>
        </p:nvSpPr>
        <p:spPr bwMode="auto">
          <a:xfrm>
            <a:off x="2771775" y="4076700"/>
            <a:ext cx="3759200" cy="0"/>
          </a:xfrm>
          <a:prstGeom prst="line">
            <a:avLst/>
          </a:prstGeom>
          <a:noFill/>
          <a:ln w="19050" cmpd="sng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941" name="页脚占位符 2"/>
          <p:cNvSpPr txBox="1">
            <a:spLocks noGrp="1" noChangeArrowheads="1"/>
          </p:cNvSpPr>
          <p:nvPr/>
        </p:nvSpPr>
        <p:spPr bwMode="auto">
          <a:xfrm>
            <a:off x="7046913" y="63817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CN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   </a:t>
            </a:r>
          </a:p>
          <a:p>
            <a:r>
              <a:rPr lang="en-US" altLang="zh-CN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   </a:t>
            </a:r>
          </a:p>
        </p:txBody>
      </p:sp>
      <p:sp>
        <p:nvSpPr>
          <p:cNvPr id="39942" name="Text Box 40"/>
          <p:cNvSpPr txBox="1">
            <a:spLocks noChangeArrowheads="1"/>
          </p:cNvSpPr>
          <p:nvPr/>
        </p:nvSpPr>
        <p:spPr bwMode="auto">
          <a:xfrm rot="-1190442">
            <a:off x="4143375" y="3868738"/>
            <a:ext cx="665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b="0">
                <a:solidFill>
                  <a:srgbClr val="FFFFFF"/>
                </a:solidFill>
                <a:latin typeface="Arial" pitchFamily="34" charset="0"/>
                <a:ea typeface="宋体" pitchFamily="2" charset="-122"/>
              </a:rPr>
              <a:t>Title</a:t>
            </a:r>
          </a:p>
        </p:txBody>
      </p:sp>
      <p:sp>
        <p:nvSpPr>
          <p:cNvPr id="39943" name="Text Box 42"/>
          <p:cNvSpPr txBox="1">
            <a:spLocks noChangeArrowheads="1"/>
          </p:cNvSpPr>
          <p:nvPr/>
        </p:nvSpPr>
        <p:spPr bwMode="auto">
          <a:xfrm>
            <a:off x="4343400" y="5562600"/>
            <a:ext cx="1793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b="0">
                <a:solidFill>
                  <a:srgbClr val="FFFFFF"/>
                </a:solidFill>
                <a:latin typeface="Arial" pitchFamily="34" charset="0"/>
                <a:ea typeface="宋体" pitchFamily="2" charset="-122"/>
              </a:rPr>
              <a:t>Click  add Tite</a:t>
            </a:r>
          </a:p>
        </p:txBody>
      </p:sp>
      <p:sp>
        <p:nvSpPr>
          <p:cNvPr id="23560" name="Rectangle 347"/>
          <p:cNvSpPr>
            <a:spLocks noChangeArrowheads="1"/>
          </p:cNvSpPr>
          <p:nvPr/>
        </p:nvSpPr>
        <p:spPr bwMode="auto">
          <a:xfrm>
            <a:off x="179388" y="1196975"/>
            <a:ext cx="3529012" cy="5746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一、统计表</a:t>
            </a:r>
          </a:p>
        </p:txBody>
      </p:sp>
      <p:sp>
        <p:nvSpPr>
          <p:cNvPr id="39946" name="AutoShape 6"/>
          <p:cNvSpPr>
            <a:spLocks noChangeArrowheads="1"/>
          </p:cNvSpPr>
          <p:nvPr/>
        </p:nvSpPr>
        <p:spPr bwMode="auto">
          <a:xfrm>
            <a:off x="179388" y="1844675"/>
            <a:ext cx="2978150" cy="5238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75E00"/>
              </a:gs>
              <a:gs pos="50000">
                <a:schemeClr val="folHlink"/>
              </a:gs>
              <a:gs pos="100000">
                <a:srgbClr val="475E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b="0"/>
              <a:t>2.</a:t>
            </a:r>
            <a:r>
              <a:rPr lang="zh-CN" altLang="en-US" b="0"/>
              <a:t>统计表的设计规则</a:t>
            </a:r>
          </a:p>
        </p:txBody>
      </p:sp>
      <p:sp>
        <p:nvSpPr>
          <p:cNvPr id="39948" name="Line 3"/>
          <p:cNvSpPr>
            <a:spLocks noChangeShapeType="1"/>
          </p:cNvSpPr>
          <p:nvPr/>
        </p:nvSpPr>
        <p:spPr bwMode="auto">
          <a:xfrm>
            <a:off x="2771775" y="2636838"/>
            <a:ext cx="3759200" cy="0"/>
          </a:xfrm>
          <a:prstGeom prst="line">
            <a:avLst/>
          </a:prstGeom>
          <a:noFill/>
          <a:ln w="19050" cmpd="sng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949" name="Line 4"/>
          <p:cNvSpPr>
            <a:spLocks noChangeShapeType="1"/>
          </p:cNvSpPr>
          <p:nvPr/>
        </p:nvSpPr>
        <p:spPr bwMode="auto">
          <a:xfrm>
            <a:off x="2843213" y="3429000"/>
            <a:ext cx="3759200" cy="0"/>
          </a:xfrm>
          <a:prstGeom prst="line">
            <a:avLst/>
          </a:prstGeom>
          <a:noFill/>
          <a:ln w="19050" cmpd="sng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950" name="AutoShape 8"/>
          <p:cNvSpPr>
            <a:spLocks noChangeArrowheads="1"/>
          </p:cNvSpPr>
          <p:nvPr/>
        </p:nvSpPr>
        <p:spPr bwMode="auto">
          <a:xfrm>
            <a:off x="900113" y="2349500"/>
            <a:ext cx="2159000" cy="1943100"/>
          </a:xfrm>
          <a:prstGeom prst="cube">
            <a:avLst>
              <a:gd name="adj" fmla="val 24338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altLang="zh-CN" sz="16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951" name="Text Box 12"/>
          <p:cNvSpPr txBox="1">
            <a:spLocks noChangeArrowheads="1"/>
          </p:cNvSpPr>
          <p:nvPr/>
        </p:nvSpPr>
        <p:spPr bwMode="auto">
          <a:xfrm>
            <a:off x="3817938" y="2863850"/>
            <a:ext cx="18923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600">
                <a:solidFill>
                  <a:srgbClr val="9C4A06"/>
                </a:solidFill>
                <a:latin typeface="Arial" pitchFamily="34" charset="0"/>
                <a:ea typeface="宋体" pitchFamily="2" charset="-122"/>
              </a:rPr>
              <a:t>ThemeGallery</a:t>
            </a:r>
            <a:r>
              <a:rPr lang="en-US" altLang="zh-CN" sz="1600" b="0">
                <a:solidFill>
                  <a:srgbClr val="1C1C1C"/>
                </a:solidFill>
                <a:latin typeface="Arial" pitchFamily="34" charset="0"/>
                <a:ea typeface="宋体" pitchFamily="2" charset="-122"/>
              </a:rPr>
              <a:t> </a:t>
            </a:r>
          </a:p>
          <a:p>
            <a:pPr algn="ctr" eaLnBrk="0" hangingPunct="0"/>
            <a:r>
              <a:rPr lang="en-US" altLang="zh-CN" sz="1600" b="0">
                <a:solidFill>
                  <a:srgbClr val="1C1C1C"/>
                </a:solidFill>
                <a:latin typeface="Arial" pitchFamily="34" charset="0"/>
                <a:ea typeface="宋体" pitchFamily="2" charset="-122"/>
              </a:rPr>
              <a:t>is a Design Digital Content &amp; Contents </a:t>
            </a:r>
          </a:p>
          <a:p>
            <a:pPr algn="ctr" eaLnBrk="0" hangingPunct="0"/>
            <a:r>
              <a:rPr lang="en-US" altLang="zh-CN" sz="1600" b="0">
                <a:solidFill>
                  <a:srgbClr val="1C1C1C"/>
                </a:solidFill>
                <a:latin typeface="Arial" pitchFamily="34" charset="0"/>
                <a:ea typeface="宋体" pitchFamily="2" charset="-122"/>
              </a:rPr>
              <a:t>mall developed</a:t>
            </a:r>
          </a:p>
          <a:p>
            <a:pPr algn="ctr" eaLnBrk="0" hangingPunct="0"/>
            <a:r>
              <a:rPr lang="en-US" altLang="zh-CN" sz="1600" b="0">
                <a:solidFill>
                  <a:srgbClr val="1C1C1C"/>
                </a:solidFill>
                <a:latin typeface="Arial" pitchFamily="34" charset="0"/>
                <a:ea typeface="宋体" pitchFamily="2" charset="-122"/>
              </a:rPr>
              <a:t>by Guild Design Inc.</a:t>
            </a:r>
          </a:p>
        </p:txBody>
      </p:sp>
      <p:sp>
        <p:nvSpPr>
          <p:cNvPr id="39952" name="AutoShape 13"/>
          <p:cNvSpPr>
            <a:spLocks noChangeArrowheads="1"/>
          </p:cNvSpPr>
          <p:nvPr/>
        </p:nvSpPr>
        <p:spPr bwMode="auto">
          <a:xfrm>
            <a:off x="814388" y="4292600"/>
            <a:ext cx="2043112" cy="747713"/>
          </a:xfrm>
          <a:prstGeom prst="cube">
            <a:avLst>
              <a:gd name="adj" fmla="val 24338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altLang="zh-CN" sz="16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953" name="AutoShape 14"/>
          <p:cNvSpPr>
            <a:spLocks noChangeArrowheads="1"/>
          </p:cNvSpPr>
          <p:nvPr/>
        </p:nvSpPr>
        <p:spPr bwMode="auto">
          <a:xfrm>
            <a:off x="762000" y="5013325"/>
            <a:ext cx="2043113" cy="788988"/>
          </a:xfrm>
          <a:prstGeom prst="cube">
            <a:avLst>
              <a:gd name="adj" fmla="val 24338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altLang="zh-CN" sz="16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954" name="AutoShape 15"/>
          <p:cNvSpPr>
            <a:spLocks noChangeArrowheads="1"/>
          </p:cNvSpPr>
          <p:nvPr/>
        </p:nvSpPr>
        <p:spPr bwMode="auto">
          <a:xfrm>
            <a:off x="6372225" y="2205038"/>
            <a:ext cx="2376488" cy="2016125"/>
          </a:xfrm>
          <a:prstGeom prst="cube">
            <a:avLst>
              <a:gd name="adj" fmla="val 24338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altLang="zh-CN" sz="16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955" name="AutoShape 18"/>
          <p:cNvSpPr>
            <a:spLocks noChangeArrowheads="1"/>
          </p:cNvSpPr>
          <p:nvPr/>
        </p:nvSpPr>
        <p:spPr bwMode="auto">
          <a:xfrm>
            <a:off x="6443663" y="4292600"/>
            <a:ext cx="2232025" cy="803275"/>
          </a:xfrm>
          <a:prstGeom prst="cube">
            <a:avLst>
              <a:gd name="adj" fmla="val 24338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altLang="zh-CN" sz="16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956" name="AutoShape 19"/>
          <p:cNvSpPr>
            <a:spLocks noChangeArrowheads="1"/>
          </p:cNvSpPr>
          <p:nvPr/>
        </p:nvSpPr>
        <p:spPr bwMode="auto">
          <a:xfrm>
            <a:off x="6443663" y="5157788"/>
            <a:ext cx="2212975" cy="815975"/>
          </a:xfrm>
          <a:prstGeom prst="cube">
            <a:avLst>
              <a:gd name="adj" fmla="val 24338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altLang="zh-CN" sz="16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635375" y="1700213"/>
            <a:ext cx="2114550" cy="4456112"/>
            <a:chOff x="0" y="0"/>
            <a:chExt cx="1332" cy="2807"/>
          </a:xfrm>
        </p:grpSpPr>
        <p:pic>
          <p:nvPicPr>
            <p:cNvPr id="23581" name="AutoShape 11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1332" cy="2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82" name="Text Box 23"/>
            <p:cNvSpPr txBox="1">
              <a:spLocks noChangeArrowheads="1"/>
            </p:cNvSpPr>
            <p:nvPr/>
          </p:nvSpPr>
          <p:spPr bwMode="auto">
            <a:xfrm rot="5400000">
              <a:off x="-646" y="827"/>
              <a:ext cx="2621" cy="1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39960" name="Text Box 24" descr="金融10"/>
          <p:cNvSpPr txBox="1">
            <a:spLocks noChangeArrowheads="1"/>
          </p:cNvSpPr>
          <p:nvPr/>
        </p:nvSpPr>
        <p:spPr bwMode="auto">
          <a:xfrm>
            <a:off x="900113" y="2852738"/>
            <a:ext cx="1943100" cy="121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各类标题应简明、确切地反映与概括统计资料的主要内容和所属地区及时间，纵行和横栏的排列特别要注意表述资料的逻辑性。</a:t>
            </a:r>
          </a:p>
        </p:txBody>
      </p:sp>
      <p:sp>
        <p:nvSpPr>
          <p:cNvPr id="39961" name="Text Box 25" descr="金融10"/>
          <p:cNvSpPr txBox="1">
            <a:spLocks noChangeArrowheads="1"/>
          </p:cNvSpPr>
          <p:nvPr/>
        </p:nvSpPr>
        <p:spPr bwMode="auto">
          <a:xfrm>
            <a:off x="827088" y="4437063"/>
            <a:ext cx="187325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主词各行和宾词各栏，一般先列各个项目，后列总体。</a:t>
            </a:r>
          </a:p>
        </p:txBody>
      </p:sp>
      <p:sp>
        <p:nvSpPr>
          <p:cNvPr id="39962" name="Text Box 26" descr="金融10"/>
          <p:cNvSpPr txBox="1">
            <a:spLocks noChangeArrowheads="1"/>
          </p:cNvSpPr>
          <p:nvPr/>
        </p:nvSpPr>
        <p:spPr bwMode="auto">
          <a:xfrm>
            <a:off x="755650" y="5084763"/>
            <a:ext cx="19446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zh-CN" altLang="en-U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数字填写要整齐，上下位数要对齐，同栏数字的单位，小数位要一致。</a:t>
            </a:r>
          </a:p>
        </p:txBody>
      </p:sp>
      <p:sp>
        <p:nvSpPr>
          <p:cNvPr id="39963" name="Text Box 27" descr="金融10"/>
          <p:cNvSpPr txBox="1">
            <a:spLocks noChangeArrowheads="1"/>
          </p:cNvSpPr>
          <p:nvPr/>
        </p:nvSpPr>
        <p:spPr bwMode="auto">
          <a:xfrm>
            <a:off x="6588125" y="2708275"/>
            <a:ext cx="18002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当表中只有一种计量单位时，可在表的右上端注明。若有多个计量单位时，横行的计量单位可专设“计量单位”一栏；纵栏的计量单位可以与纵栏标题写在一起，用“</a:t>
            </a:r>
            <a:r>
              <a:rPr lang="en-U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/”</a:t>
            </a:r>
            <a:r>
              <a:rPr lang="zh-CN" altLang="en-U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隔开。</a:t>
            </a:r>
          </a:p>
        </p:txBody>
      </p:sp>
      <p:sp>
        <p:nvSpPr>
          <p:cNvPr id="39964" name="Text Box 28" descr="金融10"/>
          <p:cNvSpPr txBox="1">
            <a:spLocks noChangeArrowheads="1"/>
          </p:cNvSpPr>
          <p:nvPr/>
        </p:nvSpPr>
        <p:spPr bwMode="auto">
          <a:xfrm>
            <a:off x="6567488" y="4344988"/>
            <a:ext cx="1820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965" name="Text Box 29" descr="金融10"/>
          <p:cNvSpPr txBox="1">
            <a:spLocks noChangeArrowheads="1"/>
          </p:cNvSpPr>
          <p:nvPr/>
        </p:nvSpPr>
        <p:spPr bwMode="auto">
          <a:xfrm>
            <a:off x="6443663" y="4437063"/>
            <a:ext cx="201612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当统计表栏数较多时，通常要加编号，并说明其相互关系。</a:t>
            </a:r>
          </a:p>
        </p:txBody>
      </p:sp>
      <p:sp>
        <p:nvSpPr>
          <p:cNvPr id="39966" name="Text Box 30" descr="金融10"/>
          <p:cNvSpPr txBox="1">
            <a:spLocks noChangeArrowheads="1"/>
          </p:cNvSpPr>
          <p:nvPr/>
        </p:nvSpPr>
        <p:spPr bwMode="auto">
          <a:xfrm>
            <a:off x="6588125" y="5445125"/>
            <a:ext cx="1944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统计表的表式为开口式，即表的左右两端不封闭。</a:t>
            </a:r>
          </a:p>
        </p:txBody>
      </p:sp>
      <p:sp>
        <p:nvSpPr>
          <p:cNvPr id="39967" name="Text Box 31" descr="金融10"/>
          <p:cNvSpPr txBox="1">
            <a:spLocks noChangeArrowheads="1"/>
          </p:cNvSpPr>
          <p:nvPr/>
        </p:nvSpPr>
        <p:spPr bwMode="auto">
          <a:xfrm>
            <a:off x="3708400" y="3213100"/>
            <a:ext cx="19431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借用数据时，应加注解，说明资料出处。一般在统计表下端注明“资料来源”。</a:t>
            </a:r>
          </a:p>
        </p:txBody>
      </p:sp>
      <p:sp>
        <p:nvSpPr>
          <p:cNvPr id="23580" name="Text Box 4" descr="金融10"/>
          <p:cNvSpPr txBox="1">
            <a:spLocks noChangeArrowheads="1"/>
          </p:cNvSpPr>
          <p:nvPr/>
        </p:nvSpPr>
        <p:spPr bwMode="auto">
          <a:xfrm>
            <a:off x="1619250" y="260350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任务四 统计表和统计图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93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993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994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994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994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994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994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3994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3995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3995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995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3995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3995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3995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3995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3996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3996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3996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3996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3996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1" fill="hold"/>
                                        <p:tgtEl>
                                          <p:spTgt spid="3996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" dur="1" fill="hold"/>
                                        <p:tgtEl>
                                          <p:spTgt spid="3996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1" fill="hold"/>
                                        <p:tgtEl>
                                          <p:spTgt spid="3996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bldLvl="0" autoUpdateAnimBg="0"/>
      <p:bldP spid="39942" grpId="0" bldLvl="0" autoUpdateAnimBg="0"/>
      <p:bldP spid="39943" grpId="0" bldLvl="0" autoUpdateAnimBg="0"/>
      <p:bldP spid="39950" grpId="0" bldLvl="0" animBg="1" autoUpdateAnimBg="0"/>
      <p:bldP spid="39951" grpId="0" bldLvl="0" autoUpdateAnimBg="0"/>
      <p:bldP spid="39952" grpId="0" bldLvl="0" animBg="1" autoUpdateAnimBg="0"/>
      <p:bldP spid="39953" grpId="0" bldLvl="0" animBg="1" autoUpdateAnimBg="0"/>
      <p:bldP spid="39954" grpId="0" bldLvl="0" animBg="1" autoUpdateAnimBg="0"/>
      <p:bldP spid="39955" grpId="0" bldLvl="0" animBg="1" autoUpdateAnimBg="0"/>
      <p:bldP spid="39956" grpId="0" bldLvl="0" animBg="1" autoUpdateAnimBg="0"/>
      <p:bldP spid="39960" grpId="0" bldLvl="0" autoUpdateAnimBg="0"/>
      <p:bldP spid="39961" grpId="0" bldLvl="0" autoUpdateAnimBg="0"/>
      <p:bldP spid="39962" grpId="0" bldLvl="0" autoUpdateAnimBg="0"/>
      <p:bldP spid="39963" grpId="0" bldLvl="0" autoUpdateAnimBg="0"/>
      <p:bldP spid="39964" grpId="0" bldLvl="0" autoUpdateAnimBg="0"/>
      <p:bldP spid="39965" grpId="0" bldLvl="0" autoUpdateAnimBg="0"/>
      <p:bldP spid="39966" grpId="0" bldLvl="0" autoUpdateAnimBg="0"/>
      <p:bldP spid="39967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47"/>
          <p:cNvSpPr>
            <a:spLocks noChangeArrowheads="1"/>
          </p:cNvSpPr>
          <p:nvPr/>
        </p:nvSpPr>
        <p:spPr bwMode="auto">
          <a:xfrm>
            <a:off x="179388" y="1196975"/>
            <a:ext cx="3529012" cy="5746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二、统计图</a:t>
            </a:r>
          </a:p>
        </p:txBody>
      </p:sp>
      <p:sp>
        <p:nvSpPr>
          <p:cNvPr id="40965" name="AutoShape 6"/>
          <p:cNvSpPr>
            <a:spLocks noChangeArrowheads="1"/>
          </p:cNvSpPr>
          <p:nvPr/>
        </p:nvSpPr>
        <p:spPr bwMode="auto">
          <a:xfrm>
            <a:off x="468313" y="1989138"/>
            <a:ext cx="2978150" cy="5238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75E00"/>
              </a:gs>
              <a:gs pos="50000">
                <a:schemeClr val="folHlink"/>
              </a:gs>
              <a:gs pos="100000">
                <a:srgbClr val="475E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b="0"/>
              <a:t>1.</a:t>
            </a:r>
            <a:r>
              <a:rPr lang="zh-CN" altLang="en-US" b="0"/>
              <a:t>统计图的概念和结构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1116013" y="2781300"/>
            <a:ext cx="6408737" cy="2519363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</p:spPr>
        <p:txBody>
          <a:bodyPr>
            <a:flatTx/>
          </a:bodyPr>
          <a:lstStyle/>
          <a:p>
            <a:pPr marL="571500" indent="-571500" eaLnBrk="0" hangingPunct="0">
              <a:lnSpc>
                <a:spcPct val="90000"/>
              </a:lnSpc>
            </a:pPr>
            <a:endParaRPr lang="zh-CN" altLang="zh-CN">
              <a:solidFill>
                <a:srgbClr val="204BB6"/>
              </a:solidFill>
            </a:endParaRPr>
          </a:p>
        </p:txBody>
      </p:sp>
      <p:sp>
        <p:nvSpPr>
          <p:cNvPr id="40967" name="Text Box 7" descr="金融10"/>
          <p:cNvSpPr txBox="1">
            <a:spLocks noChangeArrowheads="1"/>
          </p:cNvSpPr>
          <p:nvPr/>
        </p:nvSpPr>
        <p:spPr bwMode="auto">
          <a:xfrm>
            <a:off x="1476375" y="3068638"/>
            <a:ext cx="55435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      统计图是统计数据的另外一种展示方式，它利用几何图形或具体事物，形象直观地表示研究对象的数量关系。统计图可以表明研究对象的规模、速度、水平、发展趋势和分布状况，有利于对事物进行深入分析。</a:t>
            </a:r>
          </a:p>
        </p:txBody>
      </p:sp>
      <p:sp>
        <p:nvSpPr>
          <p:cNvPr id="24582" name="Text Box 4" descr="金融10"/>
          <p:cNvSpPr txBox="1">
            <a:spLocks noChangeArrowheads="1"/>
          </p:cNvSpPr>
          <p:nvPr/>
        </p:nvSpPr>
        <p:spPr bwMode="auto">
          <a:xfrm>
            <a:off x="1619250" y="260350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任务四 统计表和统计图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6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6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 build="p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3"/>
          <p:cNvSpPr>
            <a:spLocks/>
          </p:cNvSpPr>
          <p:nvPr/>
        </p:nvSpPr>
        <p:spPr bwMode="auto">
          <a:xfrm flipV="1">
            <a:off x="0" y="-1749425"/>
            <a:ext cx="9144000" cy="6245225"/>
          </a:xfrm>
          <a:custGeom>
            <a:avLst/>
            <a:gdLst>
              <a:gd name="T0" fmla="*/ 1183 w 21600"/>
              <a:gd name="T1" fmla="*/ 0 h 21600"/>
              <a:gd name="T2" fmla="*/ 20417 w 21600"/>
              <a:gd name="T3" fmla="*/ 7512 h 21600"/>
            </a:gdLst>
            <a:ahLst/>
            <a:cxnLst>
              <a:cxn ang="0">
                <a:pos x="5265" y="6157"/>
              </a:cxn>
              <a:cxn ang="0">
                <a:pos x="10800" y="3576"/>
              </a:cxn>
              <a:cxn ang="0">
                <a:pos x="16334" y="6157"/>
              </a:cxn>
              <a:cxn ang="0">
                <a:pos x="19074" y="3859"/>
              </a:cxn>
              <a:cxn ang="0">
                <a:pos x="10799" y="0"/>
              </a:cxn>
              <a:cxn ang="0">
                <a:pos x="2525" y="3859"/>
              </a:cxn>
              <a:cxn ang="0">
                <a:pos x="5265" y="6157"/>
              </a:cxn>
            </a:cxnLst>
            <a:rect l="T0" t="T1" r="T2" b="T3"/>
            <a:pathLst>
              <a:path w="21600" h="21600">
                <a:moveTo>
                  <a:pt x="5265" y="6157"/>
                </a:moveTo>
                <a:cubicBezTo>
                  <a:pt x="6637" y="4521"/>
                  <a:pt x="8664" y="3575"/>
                  <a:pt x="10800" y="3576"/>
                </a:cubicBezTo>
                <a:cubicBezTo>
                  <a:pt x="12935" y="3576"/>
                  <a:pt x="14962" y="4521"/>
                  <a:pt x="16334" y="6157"/>
                </a:cubicBezTo>
                <a:lnTo>
                  <a:pt x="19074" y="3859"/>
                </a:lnTo>
                <a:cubicBezTo>
                  <a:pt x="17022" y="1412"/>
                  <a:pt x="13992" y="-1"/>
                  <a:pt x="10799" y="0"/>
                </a:cubicBezTo>
                <a:cubicBezTo>
                  <a:pt x="7607" y="0"/>
                  <a:pt x="4577" y="1412"/>
                  <a:pt x="2525" y="3859"/>
                </a:cubicBezTo>
                <a:lnTo>
                  <a:pt x="5265" y="6157"/>
                </a:lnTo>
                <a:close/>
              </a:path>
            </a:pathLst>
          </a:custGeom>
          <a:gradFill rotWithShape="1">
            <a:gsLst>
              <a:gs pos="0">
                <a:srgbClr val="006699"/>
              </a:gs>
              <a:gs pos="100000">
                <a:srgbClr val="BDCBDB"/>
              </a:gs>
            </a:gsLst>
            <a:lin ang="0" scaled="1"/>
          </a:gradFill>
          <a:ln w="9525" cmpd="sng">
            <a:round/>
            <a:headEnd/>
            <a:tailEnd/>
          </a:ln>
          <a:scene3d>
            <a:camera prst="legacyPerspectiveBottom">
              <a:rot lat="20099991" lon="0" rev="0"/>
            </a:camera>
            <a:lightRig rig="legacyFlat1" dir="r"/>
          </a:scene3d>
          <a:sp3d extrusionH="2259000" prstMaterial="legacyPlastic">
            <a:bevelT w="13500" h="13500" prst="angle"/>
            <a:bevelB w="13500" h="13500" prst="angle"/>
            <a:extrusionClr>
              <a:srgbClr val="003366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87" name="Freeform 4"/>
          <p:cNvSpPr>
            <a:spLocks/>
          </p:cNvSpPr>
          <p:nvPr/>
        </p:nvSpPr>
        <p:spPr bwMode="auto">
          <a:xfrm>
            <a:off x="685800" y="2971800"/>
            <a:ext cx="7767638" cy="3043238"/>
          </a:xfrm>
          <a:custGeom>
            <a:avLst/>
            <a:gdLst>
              <a:gd name="T0" fmla="*/ 0 w 4893"/>
              <a:gd name="T1" fmla="*/ 0 h 1917"/>
              <a:gd name="T2" fmla="*/ 4893 w 4893"/>
              <a:gd name="T3" fmla="*/ 1917 h 1917"/>
            </a:gdLst>
            <a:ahLst/>
            <a:cxnLst>
              <a:cxn ang="0">
                <a:pos x="4878" y="0"/>
              </a:cxn>
              <a:cxn ang="0">
                <a:pos x="4893" y="440"/>
              </a:cxn>
              <a:cxn ang="0">
                <a:pos x="2467" y="1917"/>
              </a:cxn>
              <a:cxn ang="0">
                <a:pos x="21" y="500"/>
              </a:cxn>
              <a:cxn ang="0">
                <a:pos x="0" y="2"/>
              </a:cxn>
              <a:cxn ang="0">
                <a:pos x="2461" y="667"/>
              </a:cxn>
              <a:cxn ang="0">
                <a:pos x="4878" y="0"/>
              </a:cxn>
            </a:cxnLst>
            <a:rect l="T0" t="T1" r="T2" b="T3"/>
            <a:pathLst>
              <a:path w="4893" h="1917">
                <a:moveTo>
                  <a:pt x="4878" y="0"/>
                </a:moveTo>
                <a:cubicBezTo>
                  <a:pt x="4878" y="0"/>
                  <a:pt x="4891" y="226"/>
                  <a:pt x="4893" y="440"/>
                </a:cubicBezTo>
                <a:cubicBezTo>
                  <a:pt x="3867" y="440"/>
                  <a:pt x="3815" y="1811"/>
                  <a:pt x="2467" y="1917"/>
                </a:cubicBezTo>
                <a:cubicBezTo>
                  <a:pt x="1073" y="1877"/>
                  <a:pt x="1309" y="493"/>
                  <a:pt x="21" y="500"/>
                </a:cubicBezTo>
                <a:lnTo>
                  <a:pt x="0" y="2"/>
                </a:lnTo>
                <a:cubicBezTo>
                  <a:pt x="620" y="518"/>
                  <a:pt x="1873" y="671"/>
                  <a:pt x="2461" y="667"/>
                </a:cubicBezTo>
                <a:cubicBezTo>
                  <a:pt x="2461" y="667"/>
                  <a:pt x="4076" y="668"/>
                  <a:pt x="4878" y="0"/>
                </a:cubicBezTo>
                <a:close/>
              </a:path>
            </a:pathLst>
          </a:custGeom>
          <a:gradFill rotWithShape="1">
            <a:gsLst>
              <a:gs pos="0">
                <a:srgbClr val="0F5C83"/>
              </a:gs>
              <a:gs pos="50000">
                <a:srgbClr val="0D2D47"/>
              </a:gs>
              <a:gs pos="100000">
                <a:srgbClr val="0F5C83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88" name="Line 5"/>
          <p:cNvSpPr>
            <a:spLocks noChangeShapeType="1"/>
          </p:cNvSpPr>
          <p:nvPr/>
        </p:nvSpPr>
        <p:spPr bwMode="auto">
          <a:xfrm flipH="1">
            <a:off x="2216150" y="4900613"/>
            <a:ext cx="874713" cy="712787"/>
          </a:xfrm>
          <a:prstGeom prst="line">
            <a:avLst/>
          </a:prstGeom>
          <a:noFill/>
          <a:ln w="9525" cmpd="sng">
            <a:solidFill>
              <a:srgbClr val="F8F8F8">
                <a:alpha val="9000"/>
              </a:srgb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89" name="Line 6"/>
          <p:cNvSpPr>
            <a:spLocks noChangeShapeType="1"/>
          </p:cNvSpPr>
          <p:nvPr/>
        </p:nvSpPr>
        <p:spPr bwMode="auto">
          <a:xfrm>
            <a:off x="5970588" y="4916488"/>
            <a:ext cx="874712" cy="712787"/>
          </a:xfrm>
          <a:prstGeom prst="line">
            <a:avLst/>
          </a:prstGeom>
          <a:noFill/>
          <a:ln w="9525" cmpd="sng">
            <a:solidFill>
              <a:srgbClr val="F8F8F8">
                <a:alpha val="9000"/>
              </a:srgb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90" name="Line 7"/>
          <p:cNvSpPr>
            <a:spLocks noChangeShapeType="1"/>
          </p:cNvSpPr>
          <p:nvPr/>
        </p:nvSpPr>
        <p:spPr bwMode="auto">
          <a:xfrm flipH="1">
            <a:off x="666750" y="4556125"/>
            <a:ext cx="1143000" cy="331788"/>
          </a:xfrm>
          <a:prstGeom prst="line">
            <a:avLst/>
          </a:prstGeom>
          <a:noFill/>
          <a:ln w="9525" cmpd="sng">
            <a:solidFill>
              <a:srgbClr val="F8F8F8">
                <a:alpha val="9000"/>
              </a:srgb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91" name="Line 8"/>
          <p:cNvSpPr>
            <a:spLocks noChangeShapeType="1"/>
          </p:cNvSpPr>
          <p:nvPr/>
        </p:nvSpPr>
        <p:spPr bwMode="auto">
          <a:xfrm>
            <a:off x="7362825" y="4551363"/>
            <a:ext cx="1103313" cy="331787"/>
          </a:xfrm>
          <a:prstGeom prst="line">
            <a:avLst/>
          </a:prstGeom>
          <a:noFill/>
          <a:ln w="9525" cmpd="sng">
            <a:solidFill>
              <a:srgbClr val="F8F8F8">
                <a:alpha val="9000"/>
              </a:srgb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92" name="Text Box 9"/>
          <p:cNvSpPr txBox="1">
            <a:spLocks noChangeArrowheads="1"/>
          </p:cNvSpPr>
          <p:nvPr/>
        </p:nvSpPr>
        <p:spPr bwMode="auto">
          <a:xfrm>
            <a:off x="2743200" y="4381500"/>
            <a:ext cx="3668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400" b="0">
                <a:solidFill>
                  <a:srgbClr val="FEFFFF"/>
                </a:solidFill>
                <a:latin typeface="Arial" pitchFamily="34" charset="0"/>
                <a:ea typeface="宋体" pitchFamily="2" charset="-122"/>
              </a:rPr>
              <a:t>统计图的结构</a:t>
            </a:r>
          </a:p>
        </p:txBody>
      </p:sp>
      <p:sp>
        <p:nvSpPr>
          <p:cNvPr id="41993" name="Line 10"/>
          <p:cNvSpPr>
            <a:spLocks noChangeShapeType="1"/>
          </p:cNvSpPr>
          <p:nvPr/>
        </p:nvSpPr>
        <p:spPr bwMode="auto">
          <a:xfrm flipH="1">
            <a:off x="2227263" y="2911475"/>
            <a:ext cx="874712" cy="712788"/>
          </a:xfrm>
          <a:prstGeom prst="line">
            <a:avLst/>
          </a:prstGeom>
          <a:noFill/>
          <a:ln w="9525" cmpd="sng">
            <a:solidFill>
              <a:srgbClr val="F8F8F8">
                <a:alpha val="37999"/>
              </a:srgb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94" name="Line 11"/>
          <p:cNvSpPr>
            <a:spLocks noChangeShapeType="1"/>
          </p:cNvSpPr>
          <p:nvPr/>
        </p:nvSpPr>
        <p:spPr bwMode="auto">
          <a:xfrm>
            <a:off x="5981700" y="2927350"/>
            <a:ext cx="874713" cy="712788"/>
          </a:xfrm>
          <a:prstGeom prst="line">
            <a:avLst/>
          </a:prstGeom>
          <a:noFill/>
          <a:ln w="9525" cmpd="sng">
            <a:solidFill>
              <a:srgbClr val="F8F8F8">
                <a:alpha val="37999"/>
              </a:srgb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95" name="Line 12"/>
          <p:cNvSpPr>
            <a:spLocks noChangeShapeType="1"/>
          </p:cNvSpPr>
          <p:nvPr/>
        </p:nvSpPr>
        <p:spPr bwMode="auto">
          <a:xfrm>
            <a:off x="4575175" y="3109913"/>
            <a:ext cx="0" cy="825500"/>
          </a:xfrm>
          <a:prstGeom prst="line">
            <a:avLst/>
          </a:prstGeom>
          <a:noFill/>
          <a:ln w="9525" cmpd="sng">
            <a:solidFill>
              <a:srgbClr val="F8F8F8">
                <a:alpha val="28999"/>
              </a:srgb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96" name="Freeform 13"/>
          <p:cNvSpPr>
            <a:spLocks/>
          </p:cNvSpPr>
          <p:nvPr/>
        </p:nvSpPr>
        <p:spPr bwMode="auto">
          <a:xfrm>
            <a:off x="685800" y="2916238"/>
            <a:ext cx="7743825" cy="1036637"/>
          </a:xfrm>
          <a:custGeom>
            <a:avLst/>
            <a:gdLst>
              <a:gd name="T0" fmla="*/ 0 w 4878"/>
              <a:gd name="T1" fmla="*/ 0 h 653"/>
              <a:gd name="T2" fmla="*/ 4878 w 4878"/>
              <a:gd name="T3" fmla="*/ 653 h 653"/>
            </a:gdLst>
            <a:ahLst/>
            <a:cxnLst>
              <a:cxn ang="0">
                <a:pos x="0" y="0"/>
              </a:cxn>
              <a:cxn ang="0">
                <a:pos x="2443" y="649"/>
              </a:cxn>
              <a:cxn ang="0">
                <a:pos x="4878" y="17"/>
              </a:cxn>
            </a:cxnLst>
            <a:rect l="T0" t="T1" r="T2" b="T3"/>
            <a:pathLst>
              <a:path w="4878" h="653">
                <a:moveTo>
                  <a:pt x="0" y="0"/>
                </a:moveTo>
                <a:cubicBezTo>
                  <a:pt x="522" y="422"/>
                  <a:pt x="1577" y="653"/>
                  <a:pt x="2443" y="649"/>
                </a:cubicBezTo>
                <a:cubicBezTo>
                  <a:pt x="3387" y="645"/>
                  <a:pt x="4229" y="447"/>
                  <a:pt x="4878" y="17"/>
                </a:cubicBezTo>
              </a:path>
            </a:pathLst>
          </a:custGeom>
          <a:noFill/>
          <a:ln w="28575" cmpd="sng">
            <a:solidFill>
              <a:srgbClr val="FFFFFF">
                <a:alpha val="78000"/>
              </a:srgb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97" name="Line 14"/>
          <p:cNvSpPr>
            <a:spLocks noChangeShapeType="1"/>
          </p:cNvSpPr>
          <p:nvPr/>
        </p:nvSpPr>
        <p:spPr bwMode="auto">
          <a:xfrm flipH="1">
            <a:off x="2216150" y="4841875"/>
            <a:ext cx="874713" cy="712788"/>
          </a:xfrm>
          <a:prstGeom prst="line">
            <a:avLst/>
          </a:prstGeom>
          <a:noFill/>
          <a:ln w="9525" cmpd="sng">
            <a:solidFill>
              <a:srgbClr val="F8F8F8">
                <a:alpha val="9000"/>
              </a:srgb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98" name="Line 15"/>
          <p:cNvSpPr>
            <a:spLocks noChangeShapeType="1"/>
          </p:cNvSpPr>
          <p:nvPr/>
        </p:nvSpPr>
        <p:spPr bwMode="auto">
          <a:xfrm>
            <a:off x="5970588" y="4857750"/>
            <a:ext cx="874712" cy="712788"/>
          </a:xfrm>
          <a:prstGeom prst="line">
            <a:avLst/>
          </a:prstGeom>
          <a:noFill/>
          <a:ln w="9525" cmpd="sng">
            <a:solidFill>
              <a:srgbClr val="F8F8F8">
                <a:alpha val="9000"/>
              </a:srgb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99" name="Line 16"/>
          <p:cNvSpPr>
            <a:spLocks noChangeShapeType="1"/>
          </p:cNvSpPr>
          <p:nvPr/>
        </p:nvSpPr>
        <p:spPr bwMode="auto">
          <a:xfrm flipH="1">
            <a:off x="666750" y="4497388"/>
            <a:ext cx="1143000" cy="331787"/>
          </a:xfrm>
          <a:prstGeom prst="line">
            <a:avLst/>
          </a:prstGeom>
          <a:noFill/>
          <a:ln w="9525" cmpd="sng">
            <a:solidFill>
              <a:srgbClr val="F8F8F8">
                <a:alpha val="9000"/>
              </a:srgb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000" name="Line 17"/>
          <p:cNvSpPr>
            <a:spLocks noChangeShapeType="1"/>
          </p:cNvSpPr>
          <p:nvPr/>
        </p:nvSpPr>
        <p:spPr bwMode="auto">
          <a:xfrm>
            <a:off x="7362825" y="4492625"/>
            <a:ext cx="1103313" cy="331788"/>
          </a:xfrm>
          <a:prstGeom prst="line">
            <a:avLst/>
          </a:prstGeom>
          <a:noFill/>
          <a:ln w="9525" cmpd="sng">
            <a:solidFill>
              <a:srgbClr val="F8F8F8">
                <a:alpha val="9000"/>
              </a:srgb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001" name="Line 18"/>
          <p:cNvSpPr>
            <a:spLocks noChangeShapeType="1"/>
          </p:cNvSpPr>
          <p:nvPr/>
        </p:nvSpPr>
        <p:spPr bwMode="auto">
          <a:xfrm>
            <a:off x="4575175" y="3051175"/>
            <a:ext cx="0" cy="825500"/>
          </a:xfrm>
          <a:prstGeom prst="line">
            <a:avLst/>
          </a:prstGeom>
          <a:noFill/>
          <a:ln w="9525" cmpd="sng">
            <a:solidFill>
              <a:srgbClr val="F8F8F8">
                <a:alpha val="28999"/>
              </a:srgb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219200" y="1674813"/>
            <a:ext cx="1295400" cy="1371600"/>
            <a:chOff x="0" y="0"/>
            <a:chExt cx="1042" cy="1102"/>
          </a:xfrm>
        </p:grpSpPr>
        <p:grpSp>
          <p:nvGrpSpPr>
            <p:cNvPr id="25650" name="Group 19"/>
            <p:cNvGrpSpPr>
              <a:grpSpLocks/>
            </p:cNvGrpSpPr>
            <p:nvPr/>
          </p:nvGrpSpPr>
          <p:grpSpPr bwMode="auto">
            <a:xfrm>
              <a:off x="0" y="0"/>
              <a:ext cx="1042" cy="1102"/>
              <a:chOff x="0" y="0"/>
              <a:chExt cx="1042" cy="1102"/>
            </a:xfrm>
          </p:grpSpPr>
          <p:pic>
            <p:nvPicPr>
              <p:cNvPr id="25652" name="Picture 21" descr="light_shadow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78000" contrast="-78000"/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53" name="Picture 22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5654" name="Group 22"/>
              <p:cNvGrpSpPr>
                <a:grpSpLocks/>
              </p:cNvGrpSpPr>
              <p:nvPr/>
            </p:nvGrpSpPr>
            <p:grpSpPr bwMode="auto">
              <a:xfrm>
                <a:off x="0" y="-2"/>
                <a:ext cx="1035" cy="1024"/>
                <a:chOff x="0" y="0"/>
                <a:chExt cx="1286256" cy="1274064"/>
              </a:xfrm>
            </p:grpSpPr>
            <p:pic>
              <p:nvPicPr>
                <p:cNvPr id="25655" name="Oval 23"/>
                <p:cNvPicPr>
                  <a:picLocks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286256" cy="12740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5656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188433" y="188595"/>
                  <a:ext cx="909832" cy="8968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sz="1800" b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endParaRPr>
                </a:p>
              </p:txBody>
            </p:sp>
          </p:grpSp>
        </p:grpSp>
        <p:pic>
          <p:nvPicPr>
            <p:cNvPr id="25651" name="Picture 24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6553200" y="1744663"/>
            <a:ext cx="1295400" cy="1371600"/>
            <a:chOff x="0" y="0"/>
            <a:chExt cx="1042" cy="1102"/>
          </a:xfrm>
        </p:grpSpPr>
        <p:grpSp>
          <p:nvGrpSpPr>
            <p:cNvPr id="25643" name="Group 27"/>
            <p:cNvGrpSpPr>
              <a:grpSpLocks/>
            </p:cNvGrpSpPr>
            <p:nvPr/>
          </p:nvGrpSpPr>
          <p:grpSpPr bwMode="auto">
            <a:xfrm>
              <a:off x="0" y="0"/>
              <a:ext cx="1042" cy="1102"/>
              <a:chOff x="0" y="0"/>
              <a:chExt cx="1042" cy="1102"/>
            </a:xfrm>
          </p:grpSpPr>
          <p:pic>
            <p:nvPicPr>
              <p:cNvPr id="25645" name="Picture 27" descr="light_shadow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78000" contrast="-78000"/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46" name="Picture 28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5647" name="Group 30"/>
              <p:cNvGrpSpPr>
                <a:grpSpLocks/>
              </p:cNvGrpSpPr>
              <p:nvPr/>
            </p:nvGrpSpPr>
            <p:grpSpPr bwMode="auto">
              <a:xfrm>
                <a:off x="1" y="-2"/>
                <a:ext cx="1035" cy="1024"/>
                <a:chOff x="0" y="0"/>
                <a:chExt cx="1286256" cy="1274064"/>
              </a:xfrm>
            </p:grpSpPr>
            <p:pic>
              <p:nvPicPr>
                <p:cNvPr id="25648" name="Oval 29"/>
                <p:cNvPicPr>
                  <a:picLocks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286256" cy="12740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5649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186592" y="188595"/>
                  <a:ext cx="909832" cy="8968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sz="1800" b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endParaRPr>
                </a:p>
              </p:txBody>
            </p:sp>
          </p:grpSp>
        </p:grpSp>
        <p:pic>
          <p:nvPicPr>
            <p:cNvPr id="25644" name="Picture 30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2018" name="Rectangle 31"/>
          <p:cNvSpPr>
            <a:spLocks noChangeArrowheads="1"/>
          </p:cNvSpPr>
          <p:nvPr/>
        </p:nvSpPr>
        <p:spPr bwMode="auto">
          <a:xfrm>
            <a:off x="1476375" y="2060575"/>
            <a:ext cx="695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zh-CN" altLang="en-US">
                <a:solidFill>
                  <a:srgbClr val="080808"/>
                </a:solidFill>
                <a:latin typeface="Arial" pitchFamily="34" charset="0"/>
                <a:ea typeface="宋体" pitchFamily="2" charset="-122"/>
              </a:rPr>
              <a:t>标题</a:t>
            </a:r>
          </a:p>
        </p:txBody>
      </p:sp>
      <p:sp>
        <p:nvSpPr>
          <p:cNvPr id="42019" name="Rectangle 32"/>
          <p:cNvSpPr>
            <a:spLocks noChangeArrowheads="1"/>
          </p:cNvSpPr>
          <p:nvPr/>
        </p:nvSpPr>
        <p:spPr bwMode="auto">
          <a:xfrm>
            <a:off x="6877050" y="2133600"/>
            <a:ext cx="695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zh-CN" altLang="en-US">
                <a:solidFill>
                  <a:srgbClr val="080808"/>
                </a:solidFill>
                <a:latin typeface="Arial" pitchFamily="34" charset="0"/>
                <a:ea typeface="宋体" pitchFamily="2" charset="-122"/>
              </a:rPr>
              <a:t>图例</a:t>
            </a:r>
          </a:p>
        </p:txBody>
      </p: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2743200" y="1793875"/>
            <a:ext cx="1654175" cy="1749425"/>
            <a:chOff x="0" y="0"/>
            <a:chExt cx="1042" cy="1102"/>
          </a:xfrm>
        </p:grpSpPr>
        <p:grpSp>
          <p:nvGrpSpPr>
            <p:cNvPr id="25636" name="Group 37"/>
            <p:cNvGrpSpPr>
              <a:grpSpLocks/>
            </p:cNvGrpSpPr>
            <p:nvPr/>
          </p:nvGrpSpPr>
          <p:grpSpPr bwMode="auto">
            <a:xfrm>
              <a:off x="0" y="0"/>
              <a:ext cx="1042" cy="1102"/>
              <a:chOff x="0" y="0"/>
              <a:chExt cx="1042" cy="1102"/>
            </a:xfrm>
          </p:grpSpPr>
          <p:pic>
            <p:nvPicPr>
              <p:cNvPr id="25638" name="Picture 35" descr="light_shadow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78000" contrast="-78000"/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39" name="Picture 36" descr="circuler_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5640" name="Group 40"/>
              <p:cNvGrpSpPr>
                <a:grpSpLocks/>
              </p:cNvGrpSpPr>
              <p:nvPr/>
            </p:nvGrpSpPr>
            <p:grpSpPr bwMode="auto">
              <a:xfrm>
                <a:off x="0" y="0"/>
                <a:ext cx="1037" cy="1018"/>
                <a:chOff x="0" y="0"/>
                <a:chExt cx="1645920" cy="1615440"/>
              </a:xfrm>
            </p:grpSpPr>
            <p:pic>
              <p:nvPicPr>
                <p:cNvPr id="25641" name="Oval 37"/>
                <p:cNvPicPr>
                  <a:picLocks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645920" cy="16154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5642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240621" y="236838"/>
                  <a:ext cx="1161821" cy="11438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sz="1800" b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endParaRPr>
                </a:p>
              </p:txBody>
            </p:sp>
          </p:grpSp>
        </p:grpSp>
        <p:pic>
          <p:nvPicPr>
            <p:cNvPr id="25637" name="Picture 38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Group 44"/>
          <p:cNvGrpSpPr>
            <a:grpSpLocks/>
          </p:cNvGrpSpPr>
          <p:nvPr/>
        </p:nvGrpSpPr>
        <p:grpSpPr bwMode="auto">
          <a:xfrm>
            <a:off x="4643438" y="1844675"/>
            <a:ext cx="1654175" cy="1749425"/>
            <a:chOff x="0" y="0"/>
            <a:chExt cx="1042" cy="1102"/>
          </a:xfrm>
        </p:grpSpPr>
        <p:grpSp>
          <p:nvGrpSpPr>
            <p:cNvPr id="25629" name="Group 45"/>
            <p:cNvGrpSpPr>
              <a:grpSpLocks/>
            </p:cNvGrpSpPr>
            <p:nvPr/>
          </p:nvGrpSpPr>
          <p:grpSpPr bwMode="auto">
            <a:xfrm>
              <a:off x="0" y="0"/>
              <a:ext cx="1042" cy="1102"/>
              <a:chOff x="0" y="0"/>
              <a:chExt cx="1042" cy="1102"/>
            </a:xfrm>
          </p:grpSpPr>
          <p:pic>
            <p:nvPicPr>
              <p:cNvPr id="25631" name="Picture 41" descr="light_shadow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78000" contrast="-78000"/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32" name="Picture 42" descr="circuler_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5633" name="Group 48"/>
              <p:cNvGrpSpPr>
                <a:grpSpLocks/>
              </p:cNvGrpSpPr>
              <p:nvPr/>
            </p:nvGrpSpPr>
            <p:grpSpPr bwMode="auto">
              <a:xfrm>
                <a:off x="0" y="0"/>
                <a:ext cx="1033" cy="1018"/>
                <a:chOff x="0" y="0"/>
                <a:chExt cx="1639824" cy="1615440"/>
              </a:xfrm>
            </p:grpSpPr>
            <p:pic>
              <p:nvPicPr>
                <p:cNvPr id="25634" name="Oval 43"/>
                <p:cNvPicPr>
                  <a:picLocks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1639824" cy="16154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5635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240240" y="236838"/>
                  <a:ext cx="1161821" cy="11438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sz="1800" b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endParaRPr>
                </a:p>
              </p:txBody>
            </p:sp>
          </p:grpSp>
        </p:grpSp>
        <p:pic>
          <p:nvPicPr>
            <p:cNvPr id="25630" name="Picture 44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2036" name="Rectangle 45"/>
          <p:cNvSpPr>
            <a:spLocks noChangeArrowheads="1"/>
          </p:cNvSpPr>
          <p:nvPr/>
        </p:nvSpPr>
        <p:spPr bwMode="auto">
          <a:xfrm>
            <a:off x="3059113" y="2060575"/>
            <a:ext cx="12239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zh-CN" altLang="en-US">
                <a:solidFill>
                  <a:srgbClr val="080808"/>
                </a:solidFill>
                <a:latin typeface="Arial" pitchFamily="34" charset="0"/>
                <a:ea typeface="宋体" pitchFamily="2" charset="-122"/>
              </a:rPr>
              <a:t>坐标轴</a:t>
            </a:r>
          </a:p>
          <a:p>
            <a:pPr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zh-CN" altLang="en-US">
                <a:solidFill>
                  <a:srgbClr val="080808"/>
                </a:solidFill>
                <a:latin typeface="Arial" pitchFamily="34" charset="0"/>
                <a:ea typeface="宋体" pitchFamily="2" charset="-122"/>
              </a:rPr>
              <a:t>    和</a:t>
            </a:r>
          </a:p>
          <a:p>
            <a:pPr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zh-CN" altLang="en-US">
                <a:solidFill>
                  <a:srgbClr val="080808"/>
                </a:solidFill>
                <a:latin typeface="Arial" pitchFamily="34" charset="0"/>
                <a:ea typeface="宋体" pitchFamily="2" charset="-122"/>
              </a:rPr>
              <a:t>网络线</a:t>
            </a:r>
          </a:p>
        </p:txBody>
      </p:sp>
      <p:sp>
        <p:nvSpPr>
          <p:cNvPr id="42037" name="Rectangle 46"/>
          <p:cNvSpPr>
            <a:spLocks noChangeArrowheads="1"/>
          </p:cNvSpPr>
          <p:nvPr/>
        </p:nvSpPr>
        <p:spPr bwMode="auto">
          <a:xfrm>
            <a:off x="5003800" y="2420938"/>
            <a:ext cx="1020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  <a:buFont typeface="Arial" pitchFamily="34" charset="0"/>
              <a:buNone/>
            </a:pPr>
            <a:r>
              <a:rPr lang="zh-CN" altLang="en-US">
                <a:solidFill>
                  <a:srgbClr val="080808"/>
                </a:solidFill>
                <a:latin typeface="Arial" pitchFamily="34" charset="0"/>
                <a:ea typeface="宋体" pitchFamily="2" charset="-122"/>
              </a:rPr>
              <a:t>绘图区 </a:t>
            </a:r>
          </a:p>
        </p:txBody>
      </p:sp>
      <p:sp>
        <p:nvSpPr>
          <p:cNvPr id="25628" name="Text Box 4" descr="金融10"/>
          <p:cNvSpPr txBox="1">
            <a:spLocks noChangeArrowheads="1"/>
          </p:cNvSpPr>
          <p:nvPr/>
        </p:nvSpPr>
        <p:spPr bwMode="auto">
          <a:xfrm>
            <a:off x="1619250" y="260350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任务四 统计表和统计图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98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198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198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198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199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199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4199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4199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4199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4199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4199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4199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4199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4199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4200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4200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420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420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" dur="1" fill="hold"/>
                                        <p:tgtEl>
                                          <p:spTgt spid="4203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1" fill="hold"/>
                                        <p:tgtEl>
                                          <p:spTgt spid="4203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2" grpId="0" bldLvl="0" autoUpdateAnimBg="0"/>
      <p:bldP spid="42018" grpId="0" bldLvl="0" autoUpdateAnimBg="0"/>
      <p:bldP spid="42019" grpId="0" bldLvl="0" autoUpdateAnimBg="0"/>
      <p:bldP spid="42036" grpId="0" bldLvl="0" autoUpdateAnimBg="0"/>
      <p:bldP spid="42037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47"/>
          <p:cNvSpPr>
            <a:spLocks noChangeArrowheads="1"/>
          </p:cNvSpPr>
          <p:nvPr/>
        </p:nvSpPr>
        <p:spPr bwMode="auto">
          <a:xfrm>
            <a:off x="179388" y="1196975"/>
            <a:ext cx="3529012" cy="5746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二、统计图</a:t>
            </a:r>
          </a:p>
        </p:txBody>
      </p:sp>
      <p:sp>
        <p:nvSpPr>
          <p:cNvPr id="43013" name="AutoShape 6"/>
          <p:cNvSpPr>
            <a:spLocks noChangeArrowheads="1"/>
          </p:cNvSpPr>
          <p:nvPr/>
        </p:nvSpPr>
        <p:spPr bwMode="auto">
          <a:xfrm>
            <a:off x="468313" y="1989138"/>
            <a:ext cx="2978150" cy="5238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75E00"/>
              </a:gs>
              <a:gs pos="50000">
                <a:schemeClr val="folHlink"/>
              </a:gs>
              <a:gs pos="100000">
                <a:srgbClr val="475E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b="0"/>
              <a:t>2.</a:t>
            </a:r>
            <a:r>
              <a:rPr lang="zh-CN" altLang="en-US" b="0"/>
              <a:t>统计图的分类</a:t>
            </a:r>
          </a:p>
        </p:txBody>
      </p:sp>
      <p:pic>
        <p:nvPicPr>
          <p:cNvPr id="43014" name="Picture 6" descr="金融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2781300"/>
            <a:ext cx="71278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4" descr="金融10"/>
          <p:cNvSpPr txBox="1">
            <a:spLocks noChangeArrowheads="1"/>
          </p:cNvSpPr>
          <p:nvPr/>
        </p:nvSpPr>
        <p:spPr bwMode="auto">
          <a:xfrm>
            <a:off x="1619250" y="260350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任务四 统计表和统计图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30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30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bldLvl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47"/>
          <p:cNvSpPr>
            <a:spLocks noChangeArrowheads="1"/>
          </p:cNvSpPr>
          <p:nvPr/>
        </p:nvSpPr>
        <p:spPr bwMode="auto">
          <a:xfrm>
            <a:off x="179388" y="1196975"/>
            <a:ext cx="3529012" cy="5746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二、统计图</a:t>
            </a:r>
          </a:p>
        </p:txBody>
      </p:sp>
      <p:sp>
        <p:nvSpPr>
          <p:cNvPr id="44037" name="AutoShape 6"/>
          <p:cNvSpPr>
            <a:spLocks noChangeArrowheads="1"/>
          </p:cNvSpPr>
          <p:nvPr/>
        </p:nvSpPr>
        <p:spPr bwMode="auto">
          <a:xfrm>
            <a:off x="468313" y="1989138"/>
            <a:ext cx="2978150" cy="5238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75E00"/>
              </a:gs>
              <a:gs pos="50000">
                <a:schemeClr val="folHlink"/>
              </a:gs>
              <a:gs pos="100000">
                <a:srgbClr val="475E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b="0"/>
              <a:t>2.</a:t>
            </a:r>
            <a:r>
              <a:rPr lang="zh-CN" altLang="en-US" b="0"/>
              <a:t>统计图的分类</a:t>
            </a:r>
          </a:p>
        </p:txBody>
      </p:sp>
      <p:pic>
        <p:nvPicPr>
          <p:cNvPr id="44038" name="Picture 6" descr="金融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2636838"/>
            <a:ext cx="705802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 Box 4" descr="金融10"/>
          <p:cNvSpPr txBox="1">
            <a:spLocks noChangeArrowheads="1"/>
          </p:cNvSpPr>
          <p:nvPr/>
        </p:nvSpPr>
        <p:spPr bwMode="auto">
          <a:xfrm>
            <a:off x="1619250" y="260350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任务四 统计表和统计图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403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403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val 3"/>
          <p:cNvSpPr>
            <a:spLocks noChangeArrowheads="1"/>
          </p:cNvSpPr>
          <p:nvPr/>
        </p:nvSpPr>
        <p:spPr bwMode="auto">
          <a:xfrm>
            <a:off x="1476375" y="2276475"/>
            <a:ext cx="3200400" cy="3200400"/>
          </a:xfrm>
          <a:prstGeom prst="ellipse">
            <a:avLst/>
          </a:prstGeom>
          <a:gradFill rotWithShape="1">
            <a:gsLst>
              <a:gs pos="0">
                <a:srgbClr val="8C8CC5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zh-CN" altLang="en-US" sz="3200" b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知识目标</a:t>
            </a:r>
          </a:p>
        </p:txBody>
      </p:sp>
      <p:sp>
        <p:nvSpPr>
          <p:cNvPr id="4099" name="页脚占位符 3"/>
          <p:cNvSpPr txBox="1">
            <a:spLocks noGrp="1" noChangeArrowheads="1"/>
          </p:cNvSpPr>
          <p:nvPr/>
        </p:nvSpPr>
        <p:spPr bwMode="auto">
          <a:xfrm>
            <a:off x="7046913" y="63817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CN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   </a:t>
            </a:r>
          </a:p>
          <a:p>
            <a:r>
              <a:rPr lang="en-US" altLang="zh-CN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   </a:t>
            </a:r>
          </a:p>
        </p:txBody>
      </p:sp>
      <p:sp>
        <p:nvSpPr>
          <p:cNvPr id="4100" name="AutoShape 2"/>
          <p:cNvSpPr>
            <a:spLocks/>
          </p:cNvSpPr>
          <p:nvPr/>
        </p:nvSpPr>
        <p:spPr bwMode="auto">
          <a:xfrm>
            <a:off x="1116013" y="1989138"/>
            <a:ext cx="3833812" cy="3833812"/>
          </a:xfrm>
          <a:custGeom>
            <a:avLst/>
            <a:gdLst>
              <a:gd name="T0" fmla="*/ 3163 w 21600"/>
              <a:gd name="T1" fmla="*/ 3163 h 21600"/>
              <a:gd name="T2" fmla="*/ 18437 w 21600"/>
              <a:gd name="T3" fmla="*/ 18437 h 21600"/>
            </a:gdLst>
            <a:ahLst/>
            <a:cxnLst>
              <a:cxn ang="0">
                <a:pos x="0" y="10800"/>
              </a:cxn>
              <a:cxn ang="0">
                <a:pos x="10800" y="0"/>
              </a:cxn>
              <a:cxn ang="0">
                <a:pos x="21600" y="10800"/>
              </a:cxn>
              <a:cxn ang="0">
                <a:pos x="10800" y="21600"/>
              </a:cxn>
              <a:cxn ang="0">
                <a:pos x="0" y="10800"/>
              </a:cxn>
              <a:cxn ang="0">
                <a:pos x="1914" y="10800"/>
              </a:cxn>
              <a:cxn ang="0">
                <a:pos x="10800" y="19686"/>
              </a:cxn>
              <a:cxn ang="0">
                <a:pos x="19686" y="10800"/>
              </a:cxn>
              <a:cxn ang="0">
                <a:pos x="10800" y="1914"/>
              </a:cxn>
              <a:cxn ang="0">
                <a:pos x="1914" y="10800"/>
              </a:cxn>
            </a:cxnLst>
            <a:rect l="T0" t="T1" r="T2" b="T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14" y="10800"/>
                </a:moveTo>
                <a:cubicBezTo>
                  <a:pt x="1914" y="15708"/>
                  <a:pt x="5892" y="19686"/>
                  <a:pt x="10800" y="19686"/>
                </a:cubicBezTo>
                <a:cubicBezTo>
                  <a:pt x="15708" y="19686"/>
                  <a:pt x="19686" y="15708"/>
                  <a:pt x="19686" y="10800"/>
                </a:cubicBezTo>
                <a:cubicBezTo>
                  <a:pt x="19686" y="5892"/>
                  <a:pt x="15708" y="1914"/>
                  <a:pt x="10800" y="1914"/>
                </a:cubicBezTo>
                <a:cubicBezTo>
                  <a:pt x="5892" y="1914"/>
                  <a:pt x="1914" y="5892"/>
                  <a:pt x="1914" y="10800"/>
                </a:cubicBezTo>
                <a:close/>
              </a:path>
            </a:pathLst>
          </a:custGeom>
          <a:gradFill rotWithShape="1">
            <a:gsLst>
              <a:gs pos="0">
                <a:schemeClr val="tx2"/>
              </a:gs>
              <a:gs pos="50000">
                <a:srgbClr val="646464">
                  <a:alpha val="12000"/>
                </a:srgbClr>
              </a:gs>
              <a:gs pos="100000">
                <a:schemeClr val="tx2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1" name="Oval 3"/>
          <p:cNvSpPr>
            <a:spLocks noChangeArrowheads="1"/>
          </p:cNvSpPr>
          <p:nvPr/>
        </p:nvSpPr>
        <p:spPr bwMode="auto">
          <a:xfrm>
            <a:off x="1447800" y="2286000"/>
            <a:ext cx="3200400" cy="3200400"/>
          </a:xfrm>
          <a:prstGeom prst="ellipse">
            <a:avLst/>
          </a:prstGeom>
          <a:gradFill rotWithShape="1">
            <a:gsLst>
              <a:gs pos="0">
                <a:srgbClr val="8C8CC5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04" name="AutoShape 6"/>
          <p:cNvSpPr>
            <a:spLocks noChangeArrowheads="1"/>
          </p:cNvSpPr>
          <p:nvPr/>
        </p:nvSpPr>
        <p:spPr bwMode="auto">
          <a:xfrm>
            <a:off x="4284663" y="2852738"/>
            <a:ext cx="3779837" cy="5000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FBFDFD"/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1800"/>
              <a:t>了解统计数据整理的意义和程序</a:t>
            </a:r>
            <a:endParaRPr lang="en-US" sz="1800"/>
          </a:p>
        </p:txBody>
      </p:sp>
      <p:sp>
        <p:nvSpPr>
          <p:cNvPr id="4106" name="AutoShape 8"/>
          <p:cNvSpPr>
            <a:spLocks noChangeArrowheads="1"/>
          </p:cNvSpPr>
          <p:nvPr/>
        </p:nvSpPr>
        <p:spPr bwMode="auto">
          <a:xfrm>
            <a:off x="3924300" y="4941888"/>
            <a:ext cx="4465638" cy="5000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FBFDFD"/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1800"/>
              <a:t>熟悉统计表和统计图的结构、分类及编制</a:t>
            </a:r>
            <a:endParaRPr lang="en-US" sz="1800">
              <a:solidFill>
                <a:schemeClr val="bg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107" name="Text Box 9"/>
          <p:cNvSpPr txBox="1">
            <a:spLocks noChangeArrowheads="1"/>
          </p:cNvSpPr>
          <p:nvPr/>
        </p:nvSpPr>
        <p:spPr bwMode="auto">
          <a:xfrm>
            <a:off x="2268538" y="3500438"/>
            <a:ext cx="18161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zh-CN" alt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宋体" pitchFamily="2" charset="-122"/>
              </a:rPr>
              <a:t>知识目标</a:t>
            </a:r>
          </a:p>
        </p:txBody>
      </p:sp>
      <p:sp>
        <p:nvSpPr>
          <p:cNvPr id="4109" name="AutoShape 7"/>
          <p:cNvSpPr>
            <a:spLocks noChangeArrowheads="1"/>
          </p:cNvSpPr>
          <p:nvPr/>
        </p:nvSpPr>
        <p:spPr bwMode="auto">
          <a:xfrm>
            <a:off x="4500563" y="3860800"/>
            <a:ext cx="3781425" cy="500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tx2"/>
              </a:gs>
              <a:gs pos="100000">
                <a:srgbClr val="F0F0F0"/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1800"/>
              <a:t>掌握统计分组的种类与方法</a:t>
            </a:r>
            <a:endParaRPr lang="en-US" sz="1800">
              <a:solidFill>
                <a:schemeClr val="bg1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132138" y="0"/>
            <a:ext cx="3240087" cy="1700213"/>
            <a:chOff x="0" y="0"/>
            <a:chExt cx="1889" cy="1009"/>
          </a:xfrm>
        </p:grpSpPr>
        <p:grpSp>
          <p:nvGrpSpPr>
            <p:cNvPr id="10252" name="Group 15"/>
            <p:cNvGrpSpPr>
              <a:grpSpLocks/>
            </p:cNvGrpSpPr>
            <p:nvPr/>
          </p:nvGrpSpPr>
          <p:grpSpPr bwMode="auto">
            <a:xfrm>
              <a:off x="0" y="90"/>
              <a:ext cx="1889" cy="919"/>
              <a:chOff x="0" y="0"/>
              <a:chExt cx="1926" cy="937"/>
            </a:xfrm>
          </p:grpSpPr>
          <p:sp>
            <p:nvSpPr>
              <p:cNvPr id="10257" name="Oval 31"/>
              <p:cNvSpPr>
                <a:spLocks noChangeArrowheads="1"/>
              </p:cNvSpPr>
              <p:nvPr/>
            </p:nvSpPr>
            <p:spPr bwMode="auto">
              <a:xfrm>
                <a:off x="21" y="30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004A4A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10258" name="Oval 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rgbClr val="8ED2D2"/>
                  </a:gs>
                  <a:gs pos="100000">
                    <a:schemeClr val="hlink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</p:grpSp>
        <p:sp>
          <p:nvSpPr>
            <p:cNvPr id="10253" name="Oval 33"/>
            <p:cNvSpPr>
              <a:spLocks noChangeArrowheads="1"/>
            </p:cNvSpPr>
            <p:nvPr/>
          </p:nvSpPr>
          <p:spPr bwMode="auto">
            <a:xfrm>
              <a:off x="89" y="0"/>
              <a:ext cx="1691" cy="845"/>
            </a:xfrm>
            <a:prstGeom prst="ellipse">
              <a:avLst/>
            </a:prstGeom>
            <a:gradFill rotWithShape="1">
              <a:gsLst>
                <a:gs pos="0">
                  <a:srgbClr val="576869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0254" name="Oval 34"/>
            <p:cNvSpPr>
              <a:spLocks noChangeArrowheads="1"/>
            </p:cNvSpPr>
            <p:nvPr/>
          </p:nvSpPr>
          <p:spPr bwMode="auto">
            <a:xfrm>
              <a:off x="111" y="5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rgbClr val="E7F4F5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0255" name="Oval 35"/>
            <p:cNvSpPr>
              <a:spLocks noChangeArrowheads="1"/>
            </p:cNvSpPr>
            <p:nvPr/>
          </p:nvSpPr>
          <p:spPr bwMode="auto">
            <a:xfrm>
              <a:off x="128" y="13"/>
              <a:ext cx="1570" cy="770"/>
            </a:xfrm>
            <a:prstGeom prst="ellipse">
              <a:avLst/>
            </a:prstGeom>
            <a:gradFill rotWithShape="1">
              <a:gsLst>
                <a:gs pos="0">
                  <a:srgbClr val="94B1B4"/>
                </a:gs>
                <a:gs pos="100000">
                  <a:schemeClr val="accent1">
                    <a:alpha val="4800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0256" name="Oval 36"/>
            <p:cNvSpPr>
              <a:spLocks noChangeArrowheads="1"/>
            </p:cNvSpPr>
            <p:nvPr/>
          </p:nvSpPr>
          <p:spPr bwMode="auto">
            <a:xfrm>
              <a:off x="211" y="30"/>
              <a:ext cx="1382" cy="62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accent1">
                    <a:alpha val="37999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10251" name="Text Box 22" descr="金融10"/>
          <p:cNvSpPr txBox="1">
            <a:spLocks noChangeArrowheads="1"/>
          </p:cNvSpPr>
          <p:nvPr/>
        </p:nvSpPr>
        <p:spPr bwMode="auto">
          <a:xfrm>
            <a:off x="3708400" y="333375"/>
            <a:ext cx="23764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0">
                <a:solidFill>
                  <a:srgbClr val="000000"/>
                </a:solidFill>
              </a:rPr>
              <a:t>学习目标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09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10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10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10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10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410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410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 animBg="1" autoUpdateAnimBg="0"/>
      <p:bldP spid="4099" grpId="0" bldLvl="0" autoUpdateAnimBg="0"/>
      <p:bldP spid="4101" grpId="0" bldLvl="0" animBg="1" autoUpdateAnimBg="0"/>
      <p:bldP spid="4104" grpId="0" bldLvl="0" animBg="1" autoUpdateAnimBg="0"/>
      <p:bldP spid="4106" grpId="0" bldLvl="0" animBg="1" autoUpdateAnimBg="0"/>
      <p:bldP spid="4107" grpId="0" bldLvl="0" autoUpdateAnimBg="0"/>
      <p:bldP spid="4109" grpId="0" bldLvl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47"/>
          <p:cNvSpPr>
            <a:spLocks noChangeArrowheads="1"/>
          </p:cNvSpPr>
          <p:nvPr/>
        </p:nvSpPr>
        <p:spPr bwMode="auto">
          <a:xfrm>
            <a:off x="179388" y="1196975"/>
            <a:ext cx="3529012" cy="5746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二、统计图</a:t>
            </a:r>
          </a:p>
        </p:txBody>
      </p:sp>
      <p:sp>
        <p:nvSpPr>
          <p:cNvPr id="45061" name="AutoShape 6"/>
          <p:cNvSpPr>
            <a:spLocks noChangeArrowheads="1"/>
          </p:cNvSpPr>
          <p:nvPr/>
        </p:nvSpPr>
        <p:spPr bwMode="auto">
          <a:xfrm>
            <a:off x="468313" y="1989138"/>
            <a:ext cx="2978150" cy="5238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75E00"/>
              </a:gs>
              <a:gs pos="50000">
                <a:schemeClr val="folHlink"/>
              </a:gs>
              <a:gs pos="100000">
                <a:srgbClr val="475E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b="0"/>
              <a:t>2.</a:t>
            </a:r>
            <a:r>
              <a:rPr lang="zh-CN" altLang="en-US" b="0"/>
              <a:t>统计图的分类</a:t>
            </a:r>
          </a:p>
        </p:txBody>
      </p:sp>
      <p:pic>
        <p:nvPicPr>
          <p:cNvPr id="45062" name="Picture 6" descr="金融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781300"/>
            <a:ext cx="770572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 Box 4" descr="金融10"/>
          <p:cNvSpPr txBox="1">
            <a:spLocks noChangeArrowheads="1"/>
          </p:cNvSpPr>
          <p:nvPr/>
        </p:nvSpPr>
        <p:spPr bwMode="auto">
          <a:xfrm>
            <a:off x="1619250" y="260350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任务四 统计表和统计图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506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506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bldLvl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47"/>
          <p:cNvSpPr>
            <a:spLocks noChangeArrowheads="1"/>
          </p:cNvSpPr>
          <p:nvPr/>
        </p:nvSpPr>
        <p:spPr bwMode="auto">
          <a:xfrm>
            <a:off x="179388" y="1196975"/>
            <a:ext cx="3529012" cy="5746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二、统计图</a:t>
            </a:r>
          </a:p>
        </p:txBody>
      </p:sp>
      <p:sp>
        <p:nvSpPr>
          <p:cNvPr id="46085" name="AutoShape 6"/>
          <p:cNvSpPr>
            <a:spLocks noChangeArrowheads="1"/>
          </p:cNvSpPr>
          <p:nvPr/>
        </p:nvSpPr>
        <p:spPr bwMode="auto">
          <a:xfrm>
            <a:off x="468313" y="1989138"/>
            <a:ext cx="2978150" cy="5238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75E00"/>
              </a:gs>
              <a:gs pos="50000">
                <a:schemeClr val="folHlink"/>
              </a:gs>
              <a:gs pos="100000">
                <a:srgbClr val="475E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b="0"/>
              <a:t>2.</a:t>
            </a:r>
            <a:r>
              <a:rPr lang="zh-CN" altLang="en-US" b="0"/>
              <a:t>统计图的分类</a:t>
            </a:r>
          </a:p>
        </p:txBody>
      </p:sp>
      <p:pic>
        <p:nvPicPr>
          <p:cNvPr id="46086" name="Picture 6" descr="金融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708275"/>
            <a:ext cx="640873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 Box 4" descr="金融10"/>
          <p:cNvSpPr txBox="1">
            <a:spLocks noChangeArrowheads="1"/>
          </p:cNvSpPr>
          <p:nvPr/>
        </p:nvSpPr>
        <p:spPr bwMode="auto">
          <a:xfrm>
            <a:off x="1619250" y="260350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任务四 统计表和统计图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608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608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 bldLvl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未知" descr="colored_paper2">
            <a:hlinkClick r:id="" action="ppaction://hlinkshowjump?jump=nextslide"/>
          </p:cNvPr>
          <p:cNvSpPr>
            <a:spLocks/>
          </p:cNvSpPr>
          <p:nvPr/>
        </p:nvSpPr>
        <p:spPr bwMode="auto">
          <a:xfrm>
            <a:off x="684213" y="1628775"/>
            <a:ext cx="6983412" cy="4176713"/>
          </a:xfrm>
          <a:custGeom>
            <a:avLst/>
            <a:gdLst/>
            <a:ahLst/>
            <a:cxnLst>
              <a:cxn ang="0">
                <a:pos x="119" y="70"/>
              </a:cxn>
              <a:cxn ang="0">
                <a:pos x="685" y="305"/>
              </a:cxn>
              <a:cxn ang="0">
                <a:pos x="1463" y="70"/>
              </a:cxn>
              <a:cxn ang="0">
                <a:pos x="1886" y="305"/>
              </a:cxn>
              <a:cxn ang="0">
                <a:pos x="2687" y="24"/>
              </a:cxn>
              <a:cxn ang="0">
                <a:pos x="3182" y="351"/>
              </a:cxn>
              <a:cxn ang="0">
                <a:pos x="4124" y="0"/>
              </a:cxn>
              <a:cxn ang="0">
                <a:pos x="4501" y="351"/>
              </a:cxn>
              <a:cxn ang="0">
                <a:pos x="5420" y="46"/>
              </a:cxn>
              <a:cxn ang="0">
                <a:pos x="5361" y="598"/>
              </a:cxn>
              <a:cxn ang="0">
                <a:pos x="5538" y="938"/>
              </a:cxn>
              <a:cxn ang="0">
                <a:pos x="5396" y="1454"/>
              </a:cxn>
              <a:cxn ang="0">
                <a:pos x="5585" y="2182"/>
              </a:cxn>
              <a:cxn ang="0">
                <a:pos x="5361" y="2636"/>
              </a:cxn>
              <a:cxn ang="0">
                <a:pos x="5585" y="3587"/>
              </a:cxn>
              <a:cxn ang="0">
                <a:pos x="5349" y="4407"/>
              </a:cxn>
              <a:cxn ang="0">
                <a:pos x="5479" y="5323"/>
              </a:cxn>
              <a:cxn ang="0">
                <a:pos x="5349" y="6003"/>
              </a:cxn>
              <a:cxn ang="0">
                <a:pos x="5514" y="6543"/>
              </a:cxn>
              <a:cxn ang="0">
                <a:pos x="5409" y="6753"/>
              </a:cxn>
              <a:cxn ang="0">
                <a:pos x="5490" y="7083"/>
              </a:cxn>
              <a:cxn ang="0">
                <a:pos x="4972" y="6919"/>
              </a:cxn>
              <a:cxn ang="0">
                <a:pos x="4360" y="7154"/>
              </a:cxn>
              <a:cxn ang="0">
                <a:pos x="4124" y="7001"/>
              </a:cxn>
              <a:cxn ang="0">
                <a:pos x="3393" y="7200"/>
              </a:cxn>
              <a:cxn ang="0">
                <a:pos x="2839" y="6977"/>
              </a:cxn>
              <a:cxn ang="0">
                <a:pos x="2098" y="7154"/>
              </a:cxn>
              <a:cxn ang="0">
                <a:pos x="1379" y="6919"/>
              </a:cxn>
              <a:cxn ang="0">
                <a:pos x="414" y="7119"/>
              </a:cxn>
              <a:cxn ang="0">
                <a:pos x="236" y="6919"/>
              </a:cxn>
              <a:cxn ang="0">
                <a:pos x="165" y="6801"/>
              </a:cxn>
              <a:cxn ang="0">
                <a:pos x="0" y="6260"/>
              </a:cxn>
              <a:cxn ang="0">
                <a:pos x="260" y="5510"/>
              </a:cxn>
              <a:cxn ang="0">
                <a:pos x="48" y="4525"/>
              </a:cxn>
              <a:cxn ang="0">
                <a:pos x="165" y="3751"/>
              </a:cxn>
              <a:cxn ang="0">
                <a:pos x="24" y="3023"/>
              </a:cxn>
              <a:cxn ang="0">
                <a:pos x="189" y="2439"/>
              </a:cxn>
              <a:cxn ang="0">
                <a:pos x="48" y="1877"/>
              </a:cxn>
              <a:cxn ang="0">
                <a:pos x="189" y="985"/>
              </a:cxn>
              <a:cxn ang="0">
                <a:pos x="119" y="70"/>
              </a:cxn>
            </a:cxnLst>
            <a:rect l="0" t="0" r="r" b="b"/>
            <a:pathLst>
              <a:path w="5585" h="7200">
                <a:moveTo>
                  <a:pt x="119" y="70"/>
                </a:moveTo>
                <a:lnTo>
                  <a:pt x="685" y="305"/>
                </a:lnTo>
                <a:lnTo>
                  <a:pt x="1463" y="70"/>
                </a:lnTo>
                <a:lnTo>
                  <a:pt x="1886" y="305"/>
                </a:lnTo>
                <a:lnTo>
                  <a:pt x="2687" y="24"/>
                </a:lnTo>
                <a:lnTo>
                  <a:pt x="3182" y="351"/>
                </a:lnTo>
                <a:lnTo>
                  <a:pt x="4124" y="0"/>
                </a:lnTo>
                <a:lnTo>
                  <a:pt x="4501" y="351"/>
                </a:lnTo>
                <a:lnTo>
                  <a:pt x="5420" y="46"/>
                </a:lnTo>
                <a:lnTo>
                  <a:pt x="5361" y="598"/>
                </a:lnTo>
                <a:lnTo>
                  <a:pt x="5538" y="938"/>
                </a:lnTo>
                <a:lnTo>
                  <a:pt x="5396" y="1454"/>
                </a:lnTo>
                <a:lnTo>
                  <a:pt x="5585" y="2182"/>
                </a:lnTo>
                <a:lnTo>
                  <a:pt x="5361" y="2636"/>
                </a:lnTo>
                <a:lnTo>
                  <a:pt x="5585" y="3587"/>
                </a:lnTo>
                <a:lnTo>
                  <a:pt x="5349" y="4407"/>
                </a:lnTo>
                <a:lnTo>
                  <a:pt x="5479" y="5323"/>
                </a:lnTo>
                <a:lnTo>
                  <a:pt x="5349" y="6003"/>
                </a:lnTo>
                <a:lnTo>
                  <a:pt x="5514" y="6543"/>
                </a:lnTo>
                <a:lnTo>
                  <a:pt x="5409" y="6753"/>
                </a:lnTo>
                <a:lnTo>
                  <a:pt x="5490" y="7083"/>
                </a:lnTo>
                <a:lnTo>
                  <a:pt x="4972" y="6919"/>
                </a:lnTo>
                <a:lnTo>
                  <a:pt x="4360" y="7154"/>
                </a:lnTo>
                <a:lnTo>
                  <a:pt x="4124" y="7001"/>
                </a:lnTo>
                <a:lnTo>
                  <a:pt x="3393" y="7200"/>
                </a:lnTo>
                <a:lnTo>
                  <a:pt x="2839" y="6977"/>
                </a:lnTo>
                <a:lnTo>
                  <a:pt x="2098" y="7154"/>
                </a:lnTo>
                <a:lnTo>
                  <a:pt x="1379" y="6919"/>
                </a:lnTo>
                <a:lnTo>
                  <a:pt x="414" y="7119"/>
                </a:lnTo>
                <a:lnTo>
                  <a:pt x="236" y="6919"/>
                </a:lnTo>
                <a:lnTo>
                  <a:pt x="165" y="6801"/>
                </a:lnTo>
                <a:lnTo>
                  <a:pt x="0" y="6260"/>
                </a:lnTo>
                <a:lnTo>
                  <a:pt x="260" y="5510"/>
                </a:lnTo>
                <a:lnTo>
                  <a:pt x="48" y="4525"/>
                </a:lnTo>
                <a:lnTo>
                  <a:pt x="165" y="3751"/>
                </a:lnTo>
                <a:lnTo>
                  <a:pt x="24" y="3023"/>
                </a:lnTo>
                <a:lnTo>
                  <a:pt x="189" y="2439"/>
                </a:lnTo>
                <a:lnTo>
                  <a:pt x="48" y="1877"/>
                </a:lnTo>
                <a:lnTo>
                  <a:pt x="189" y="985"/>
                </a:lnTo>
                <a:lnTo>
                  <a:pt x="119" y="70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042988" y="1989138"/>
            <a:ext cx="630872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/>
            <a:r>
              <a:rPr lang="zh-CN" altLang="en-US" sz="1800" b="0">
                <a:sym typeface="宋体" pitchFamily="2" charset="-122"/>
              </a:rPr>
              <a:t>直方图和条形图外观比较相似，但两者却有着本质上的差异。具体表现为以下几点。</a:t>
            </a:r>
          </a:p>
          <a:p>
            <a:pPr indent="266700"/>
            <a:r>
              <a:rPr lang="en-US" altLang="zh-CN" sz="1800" b="0">
                <a:sym typeface="宋体" pitchFamily="2" charset="-122"/>
              </a:rPr>
              <a:t>(1) </a:t>
            </a:r>
            <a:r>
              <a:rPr lang="zh-CN" altLang="en-US" sz="1800" b="0">
                <a:sym typeface="宋体" pitchFamily="2" charset="-122"/>
              </a:rPr>
              <a:t>条形图的横轴只表示类的差异，却没有具体的坐标；而直方图的横轴则有真正的坐标，矩形的位置不可以随意移动。因此，条形图中矩形的宽度没有意义，而直方图中矩形的宽度则代表每一组的组距。</a:t>
            </a:r>
          </a:p>
          <a:p>
            <a:pPr indent="266700"/>
            <a:r>
              <a:rPr lang="en-US" altLang="zh-CN" sz="1800" b="0">
                <a:sym typeface="宋体" pitchFamily="2" charset="-122"/>
              </a:rPr>
              <a:t>(2) </a:t>
            </a:r>
            <a:r>
              <a:rPr lang="zh-CN" altLang="en-US" sz="1800" b="0">
                <a:sym typeface="宋体" pitchFamily="2" charset="-122"/>
              </a:rPr>
              <a:t>条形图中矩形之间既可以分离，也可以相接，其排列方式由绘图者决定；而直方图中柱形之间有无间隔则不是随意决定的，而是由每一组的区间位置决定的。</a:t>
            </a:r>
          </a:p>
          <a:p>
            <a:pPr indent="266700"/>
            <a:r>
              <a:rPr lang="en-US" altLang="zh-CN" sz="1800" b="0">
                <a:sym typeface="宋体" pitchFamily="2" charset="-122"/>
              </a:rPr>
              <a:t>(3) </a:t>
            </a:r>
            <a:r>
              <a:rPr lang="zh-CN" altLang="en-US" sz="1800" b="0">
                <a:sym typeface="宋体" pitchFamily="2" charset="-122"/>
              </a:rPr>
              <a:t>条形图的纵轴表示频数；而直方图的纵轴只有在等距分组的情形下才表示频数，在非等距分组的情形下表示的则是频数（或频率）密度。</a:t>
            </a:r>
          </a:p>
        </p:txBody>
      </p:sp>
      <p:grpSp>
        <p:nvGrpSpPr>
          <p:cNvPr id="30724" name="Group 4"/>
          <p:cNvGrpSpPr>
            <a:grpSpLocks/>
          </p:cNvGrpSpPr>
          <p:nvPr/>
        </p:nvGrpSpPr>
        <p:grpSpPr bwMode="auto">
          <a:xfrm>
            <a:off x="6659563" y="981075"/>
            <a:ext cx="2249487" cy="1611313"/>
            <a:chOff x="0" y="0"/>
            <a:chExt cx="3542" cy="2536"/>
          </a:xfrm>
        </p:grpSpPr>
        <p:pic>
          <p:nvPicPr>
            <p:cNvPr id="30727" name="Picture 5" descr="1b9b8f60_55d8_4de8_8292_449409154d0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058" t="10039" r="12737"/>
            <a:stretch>
              <a:fillRect/>
            </a:stretch>
          </p:blipFill>
          <p:spPr bwMode="auto">
            <a:xfrm>
              <a:off x="0" y="0"/>
              <a:ext cx="3542" cy="2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110" name="Text Box 6"/>
            <p:cNvSpPr txBox="1">
              <a:spLocks noChangeArrowheads="1"/>
            </p:cNvSpPr>
            <p:nvPr/>
          </p:nvSpPr>
          <p:spPr bwMode="auto">
            <a:xfrm rot="21480000">
              <a:off x="165" y="395"/>
              <a:ext cx="2607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>
                  <a:solidFill>
                    <a:srgbClr val="F02AD8"/>
                  </a:solidFill>
                  <a:latin typeface="Arial" pitchFamily="34" charset="0"/>
                </a:rPr>
                <a:t>资料卡</a:t>
              </a:r>
              <a:endParaRPr lang="zh-CN" altLang="en-US" sz="2400">
                <a:solidFill>
                  <a:srgbClr val="F02AD8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30725" name="Rectangle 347"/>
          <p:cNvSpPr>
            <a:spLocks noChangeArrowheads="1"/>
          </p:cNvSpPr>
          <p:nvPr/>
        </p:nvSpPr>
        <p:spPr bwMode="auto">
          <a:xfrm>
            <a:off x="0" y="981075"/>
            <a:ext cx="3348038" cy="5746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直方图与条形图的区别</a:t>
            </a:r>
          </a:p>
        </p:txBody>
      </p:sp>
      <p:sp>
        <p:nvSpPr>
          <p:cNvPr id="30726" name="Text Box 4" descr="金融10"/>
          <p:cNvSpPr txBox="1">
            <a:spLocks noChangeArrowheads="1"/>
          </p:cNvSpPr>
          <p:nvPr/>
        </p:nvSpPr>
        <p:spPr bwMode="auto">
          <a:xfrm>
            <a:off x="1619250" y="260350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任务四 统计表和统计图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ldLvl="0" autoUpdateAnimBg="0"/>
      <p:bldP spid="47107" grpId="1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47"/>
          <p:cNvSpPr>
            <a:spLocks noChangeArrowheads="1"/>
          </p:cNvSpPr>
          <p:nvPr/>
        </p:nvSpPr>
        <p:spPr bwMode="auto">
          <a:xfrm>
            <a:off x="179388" y="1412875"/>
            <a:ext cx="3529012" cy="5746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三、统计表与统计图</a:t>
            </a:r>
          </a:p>
        </p:txBody>
      </p:sp>
      <p:sp>
        <p:nvSpPr>
          <p:cNvPr id="48133" name="AutoShape 6"/>
          <p:cNvSpPr>
            <a:spLocks noChangeArrowheads="1"/>
          </p:cNvSpPr>
          <p:nvPr/>
        </p:nvSpPr>
        <p:spPr bwMode="auto">
          <a:xfrm>
            <a:off x="468313" y="2060575"/>
            <a:ext cx="2978150" cy="5238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75E00"/>
              </a:gs>
              <a:gs pos="50000">
                <a:schemeClr val="folHlink"/>
              </a:gs>
              <a:gs pos="100000">
                <a:srgbClr val="475E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b="0"/>
              <a:t>3.</a:t>
            </a:r>
            <a:r>
              <a:rPr lang="zh-CN" altLang="en-US" b="0"/>
              <a:t>统计图的绘制要求</a:t>
            </a:r>
          </a:p>
        </p:txBody>
      </p:sp>
      <p:sp>
        <p:nvSpPr>
          <p:cNvPr id="48135" name="AutoShape 78"/>
          <p:cNvSpPr>
            <a:spLocks noChangeArrowheads="1"/>
          </p:cNvSpPr>
          <p:nvPr/>
        </p:nvSpPr>
        <p:spPr bwMode="auto">
          <a:xfrm flipH="1">
            <a:off x="611188" y="2565400"/>
            <a:ext cx="1425575" cy="3462338"/>
          </a:xfrm>
          <a:prstGeom prst="roundRect">
            <a:avLst>
              <a:gd name="adj" fmla="val 11375"/>
            </a:avLst>
          </a:prstGeom>
          <a:solidFill>
            <a:srgbClr val="FFFFFF"/>
          </a:solidFill>
          <a:ln w="2857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8136" name="AutoShape 76"/>
          <p:cNvSpPr>
            <a:spLocks noChangeArrowheads="1"/>
          </p:cNvSpPr>
          <p:nvPr/>
        </p:nvSpPr>
        <p:spPr bwMode="auto">
          <a:xfrm>
            <a:off x="2051050" y="2636838"/>
            <a:ext cx="6596063" cy="3462337"/>
          </a:xfrm>
          <a:prstGeom prst="roundRect">
            <a:avLst>
              <a:gd name="adj" fmla="val 2454"/>
            </a:avLst>
          </a:prstGeom>
          <a:solidFill>
            <a:schemeClr val="hlink"/>
          </a:solidFill>
          <a:ln w="28575">
            <a:solidFill>
              <a:srgbClr val="FEFEFE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31750" name="Group 9"/>
          <p:cNvGrpSpPr>
            <a:grpSpLocks/>
          </p:cNvGrpSpPr>
          <p:nvPr/>
        </p:nvGrpSpPr>
        <p:grpSpPr bwMode="auto">
          <a:xfrm>
            <a:off x="8132763" y="1414463"/>
            <a:ext cx="511175" cy="463550"/>
            <a:chOff x="0" y="0"/>
            <a:chExt cx="322" cy="292"/>
          </a:xfrm>
        </p:grpSpPr>
        <p:pic>
          <p:nvPicPr>
            <p:cNvPr id="31772" name="Freeform 27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22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73" name="Text Box 11"/>
            <p:cNvSpPr txBox="1">
              <a:spLocks noChangeArrowheads="1"/>
            </p:cNvSpPr>
            <p:nvPr/>
          </p:nvSpPr>
          <p:spPr bwMode="auto">
            <a:xfrm>
              <a:off x="-2" y="1"/>
              <a:ext cx="325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 rot="5400000">
            <a:off x="1778000" y="2911475"/>
            <a:ext cx="495300" cy="666750"/>
            <a:chOff x="0" y="0"/>
            <a:chExt cx="312" cy="420"/>
          </a:xfrm>
        </p:grpSpPr>
        <p:grpSp>
          <p:nvGrpSpPr>
            <p:cNvPr id="31764" name="Group 13"/>
            <p:cNvGrpSpPr>
              <a:grpSpLocks/>
            </p:cNvGrpSpPr>
            <p:nvPr/>
          </p:nvGrpSpPr>
          <p:grpSpPr bwMode="auto">
            <a:xfrm>
              <a:off x="182" y="2"/>
              <a:ext cx="130" cy="418"/>
              <a:chOff x="0" y="0"/>
              <a:chExt cx="130" cy="418"/>
            </a:xfrm>
          </p:grpSpPr>
          <p:sp>
            <p:nvSpPr>
              <p:cNvPr id="31769" name="Oval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6" cy="120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38100">
                <a:solidFill>
                  <a:srgbClr val="DDDDDD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31770" name="Oval 32"/>
              <p:cNvSpPr>
                <a:spLocks noChangeArrowheads="1"/>
              </p:cNvSpPr>
              <p:nvPr/>
            </p:nvSpPr>
            <p:spPr bwMode="auto">
              <a:xfrm>
                <a:off x="4" y="298"/>
                <a:ext cx="126" cy="120"/>
              </a:xfrm>
              <a:prstGeom prst="ellipse">
                <a:avLst/>
              </a:prstGeom>
              <a:solidFill>
                <a:srgbClr val="000000">
                  <a:alpha val="29803"/>
                </a:srgbClr>
              </a:solidFill>
              <a:ln w="38100">
                <a:solidFill>
                  <a:srgbClr val="DDDDDD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31771" name="AutoShape 33"/>
              <p:cNvSpPr>
                <a:spLocks noChangeArrowheads="1"/>
              </p:cNvSpPr>
              <p:nvPr/>
            </p:nvSpPr>
            <p:spPr bwMode="auto">
              <a:xfrm>
                <a:off x="36" y="72"/>
                <a:ext cx="62" cy="30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50000">
                    <a:srgbClr val="EAEAEA"/>
                  </a:gs>
                  <a:gs pos="100000">
                    <a:srgbClr val="B2B2B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31765" name="Group 17"/>
            <p:cNvGrpSpPr>
              <a:grpSpLocks/>
            </p:cNvGrpSpPr>
            <p:nvPr/>
          </p:nvGrpSpPr>
          <p:grpSpPr bwMode="auto">
            <a:xfrm>
              <a:off x="0" y="0"/>
              <a:ext cx="130" cy="418"/>
              <a:chOff x="0" y="0"/>
              <a:chExt cx="130" cy="418"/>
            </a:xfrm>
          </p:grpSpPr>
          <p:sp>
            <p:nvSpPr>
              <p:cNvPr id="31766" name="Oval 3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6" cy="120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38100">
                <a:solidFill>
                  <a:srgbClr val="DDDDDD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31767" name="Oval 36"/>
              <p:cNvSpPr>
                <a:spLocks noChangeArrowheads="1"/>
              </p:cNvSpPr>
              <p:nvPr/>
            </p:nvSpPr>
            <p:spPr bwMode="auto">
              <a:xfrm>
                <a:off x="4" y="298"/>
                <a:ext cx="126" cy="120"/>
              </a:xfrm>
              <a:prstGeom prst="ellipse">
                <a:avLst/>
              </a:prstGeom>
              <a:solidFill>
                <a:srgbClr val="000000">
                  <a:alpha val="29803"/>
                </a:srgbClr>
              </a:solidFill>
              <a:ln w="38100">
                <a:solidFill>
                  <a:srgbClr val="DDDDDD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31768" name="AutoShape 37"/>
              <p:cNvSpPr>
                <a:spLocks noChangeArrowheads="1"/>
              </p:cNvSpPr>
              <p:nvPr/>
            </p:nvSpPr>
            <p:spPr bwMode="auto">
              <a:xfrm>
                <a:off x="36" y="72"/>
                <a:ext cx="62" cy="30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50000">
                    <a:srgbClr val="FFFFFF"/>
                  </a:gs>
                  <a:gs pos="100000">
                    <a:srgbClr val="B2B2B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</p:grpSp>
      </p:grpSp>
      <p:grpSp>
        <p:nvGrpSpPr>
          <p:cNvPr id="6" name="Group 21"/>
          <p:cNvGrpSpPr>
            <a:grpSpLocks/>
          </p:cNvGrpSpPr>
          <p:nvPr/>
        </p:nvGrpSpPr>
        <p:grpSpPr bwMode="auto">
          <a:xfrm rot="5400000">
            <a:off x="1778000" y="4856163"/>
            <a:ext cx="495300" cy="666750"/>
            <a:chOff x="0" y="0"/>
            <a:chExt cx="312" cy="420"/>
          </a:xfrm>
        </p:grpSpPr>
        <p:grpSp>
          <p:nvGrpSpPr>
            <p:cNvPr id="31756" name="Group 22"/>
            <p:cNvGrpSpPr>
              <a:grpSpLocks/>
            </p:cNvGrpSpPr>
            <p:nvPr/>
          </p:nvGrpSpPr>
          <p:grpSpPr bwMode="auto">
            <a:xfrm>
              <a:off x="182" y="2"/>
              <a:ext cx="130" cy="418"/>
              <a:chOff x="0" y="0"/>
              <a:chExt cx="130" cy="418"/>
            </a:xfrm>
          </p:grpSpPr>
          <p:sp>
            <p:nvSpPr>
              <p:cNvPr id="31761" name="Oval 6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6" cy="120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38100">
                <a:solidFill>
                  <a:srgbClr val="DDDDDD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31762" name="Oval 68"/>
              <p:cNvSpPr>
                <a:spLocks noChangeArrowheads="1"/>
              </p:cNvSpPr>
              <p:nvPr/>
            </p:nvSpPr>
            <p:spPr bwMode="auto">
              <a:xfrm>
                <a:off x="4" y="298"/>
                <a:ext cx="126" cy="120"/>
              </a:xfrm>
              <a:prstGeom prst="ellipse">
                <a:avLst/>
              </a:prstGeom>
              <a:solidFill>
                <a:srgbClr val="000000">
                  <a:alpha val="29803"/>
                </a:srgbClr>
              </a:solidFill>
              <a:ln w="38100">
                <a:solidFill>
                  <a:srgbClr val="DDDDDD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31763" name="AutoShape 69"/>
              <p:cNvSpPr>
                <a:spLocks noChangeArrowheads="1"/>
              </p:cNvSpPr>
              <p:nvPr/>
            </p:nvSpPr>
            <p:spPr bwMode="auto">
              <a:xfrm>
                <a:off x="36" y="72"/>
                <a:ext cx="62" cy="30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50000">
                    <a:srgbClr val="EAEAEA"/>
                  </a:gs>
                  <a:gs pos="100000">
                    <a:srgbClr val="B2B2B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31757" name="Group 26"/>
            <p:cNvGrpSpPr>
              <a:grpSpLocks/>
            </p:cNvGrpSpPr>
            <p:nvPr/>
          </p:nvGrpSpPr>
          <p:grpSpPr bwMode="auto">
            <a:xfrm>
              <a:off x="0" y="0"/>
              <a:ext cx="130" cy="418"/>
              <a:chOff x="0" y="0"/>
              <a:chExt cx="130" cy="418"/>
            </a:xfrm>
          </p:grpSpPr>
          <p:sp>
            <p:nvSpPr>
              <p:cNvPr id="31758" name="Oval 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6" cy="120"/>
              </a:xfrm>
              <a:prstGeom prst="ellipse">
                <a:avLst/>
              </a:prstGeom>
              <a:solidFill>
                <a:srgbClr val="000000">
                  <a:alpha val="20000"/>
                </a:srgbClr>
              </a:solidFill>
              <a:ln w="38100">
                <a:solidFill>
                  <a:srgbClr val="DDDDDD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31759" name="Oval 72"/>
              <p:cNvSpPr>
                <a:spLocks noChangeArrowheads="1"/>
              </p:cNvSpPr>
              <p:nvPr/>
            </p:nvSpPr>
            <p:spPr bwMode="auto">
              <a:xfrm>
                <a:off x="4" y="298"/>
                <a:ext cx="126" cy="120"/>
              </a:xfrm>
              <a:prstGeom prst="ellipse">
                <a:avLst/>
              </a:prstGeom>
              <a:solidFill>
                <a:srgbClr val="000000">
                  <a:alpha val="29803"/>
                </a:srgbClr>
              </a:solidFill>
              <a:ln w="38100">
                <a:solidFill>
                  <a:srgbClr val="DDDDDD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31760" name="AutoShape 73"/>
              <p:cNvSpPr>
                <a:spLocks noChangeArrowheads="1"/>
              </p:cNvSpPr>
              <p:nvPr/>
            </p:nvSpPr>
            <p:spPr bwMode="auto">
              <a:xfrm>
                <a:off x="36" y="72"/>
                <a:ext cx="62" cy="30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50000">
                    <a:srgbClr val="FFFFFF"/>
                  </a:gs>
                  <a:gs pos="100000">
                    <a:srgbClr val="B2B2B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</p:grpSp>
      </p:grpSp>
      <p:sp>
        <p:nvSpPr>
          <p:cNvPr id="48158" name="Text Box 75"/>
          <p:cNvSpPr txBox="1">
            <a:spLocks noChangeArrowheads="1"/>
          </p:cNvSpPr>
          <p:nvPr/>
        </p:nvSpPr>
        <p:spPr bwMode="auto">
          <a:xfrm>
            <a:off x="3132138" y="2852738"/>
            <a:ext cx="50292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zh-CN" altLang="en-US" b="0"/>
              <a:t>（</a:t>
            </a:r>
            <a:r>
              <a:rPr lang="en-US" altLang="zh-CN" b="0"/>
              <a:t>1</a:t>
            </a:r>
            <a:r>
              <a:rPr lang="zh-CN" altLang="en-US" b="0"/>
              <a:t>） 统计图应有标题和标目。标题用来概括说明图的主要内容，应简明扼要。标目分为横标目和纵标目，分别表示横轴和纵轴代表的指标和计量单位。</a:t>
            </a:r>
          </a:p>
          <a:p>
            <a:pPr marL="342900" indent="-342900"/>
            <a:r>
              <a:rPr lang="zh-CN" altLang="en-US" b="0"/>
              <a:t>（</a:t>
            </a:r>
            <a:r>
              <a:rPr lang="en-US" altLang="zh-CN" b="0"/>
              <a:t>2</a:t>
            </a:r>
            <a:r>
              <a:rPr lang="zh-CN" altLang="en-US" b="0"/>
              <a:t>） 选择恰当的统计图。</a:t>
            </a:r>
          </a:p>
          <a:p>
            <a:pPr marL="342900" indent="-342900"/>
            <a:r>
              <a:rPr lang="zh-CN" altLang="en-US" b="0"/>
              <a:t>（</a:t>
            </a:r>
            <a:r>
              <a:rPr lang="en-US" altLang="zh-CN" b="0"/>
              <a:t>3</a:t>
            </a:r>
            <a:r>
              <a:rPr lang="zh-CN" altLang="en-US" b="0"/>
              <a:t>） 为纵轴和横轴选择恰当的计量单位，以使整个图形在直角坐标系中分布均匀。</a:t>
            </a:r>
          </a:p>
          <a:p>
            <a:pPr marL="342900" indent="-342900"/>
            <a:r>
              <a:rPr lang="zh-CN" altLang="en-US" b="0"/>
              <a:t>（</a:t>
            </a:r>
            <a:r>
              <a:rPr lang="en-US" altLang="zh-CN" b="0"/>
              <a:t>4</a:t>
            </a:r>
            <a:r>
              <a:rPr lang="zh-CN" altLang="en-US" b="0"/>
              <a:t>） 统计图所反映的内容必须重点突出，必要时可以使用不同的线条和颜色表示不同对象的统计量，以示区别。</a:t>
            </a:r>
            <a:endParaRPr lang="en-US" b="0"/>
          </a:p>
        </p:txBody>
      </p:sp>
      <p:sp>
        <p:nvSpPr>
          <p:cNvPr id="48159" name="Text Box 79"/>
          <p:cNvSpPr txBox="1">
            <a:spLocks noChangeArrowheads="1"/>
          </p:cNvSpPr>
          <p:nvPr/>
        </p:nvSpPr>
        <p:spPr bwMode="auto">
          <a:xfrm>
            <a:off x="539750" y="3068638"/>
            <a:ext cx="1446213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绘制</a:t>
            </a:r>
          </a:p>
          <a:p>
            <a:pPr algn="ctr">
              <a:spcBef>
                <a:spcPct val="50000"/>
              </a:spcBef>
            </a:pPr>
            <a:r>
              <a:rPr lang="zh-CN" altLang="en-US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统计</a:t>
            </a:r>
          </a:p>
          <a:p>
            <a:pPr algn="ctr">
              <a:spcBef>
                <a:spcPct val="50000"/>
              </a:spcBef>
            </a:pPr>
            <a:r>
              <a:rPr lang="zh-CN" altLang="en-US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图应</a:t>
            </a:r>
          </a:p>
          <a:p>
            <a:pPr algn="ctr">
              <a:spcBef>
                <a:spcPct val="50000"/>
              </a:spcBef>
            </a:pPr>
            <a:r>
              <a:rPr lang="zh-CN" altLang="en-US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遵循</a:t>
            </a:r>
          </a:p>
          <a:p>
            <a:pPr algn="ctr">
              <a:spcBef>
                <a:spcPct val="50000"/>
              </a:spcBef>
            </a:pPr>
            <a:r>
              <a:rPr lang="zh-CN" altLang="en-US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几点</a:t>
            </a:r>
          </a:p>
        </p:txBody>
      </p:sp>
      <p:sp>
        <p:nvSpPr>
          <p:cNvPr id="31755" name="Text Box 4" descr="金融10"/>
          <p:cNvSpPr txBox="1">
            <a:spLocks noChangeArrowheads="1"/>
          </p:cNvSpPr>
          <p:nvPr/>
        </p:nvSpPr>
        <p:spPr bwMode="auto">
          <a:xfrm>
            <a:off x="1619250" y="260350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任务四 统计表和统计图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813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813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815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815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5" grpId="0" bldLvl="0" animBg="1" autoUpdateAnimBg="0"/>
      <p:bldP spid="48136" grpId="0" bldLvl="0" animBg="1" autoUpdateAnimBg="0"/>
      <p:bldP spid="48158" grpId="0" bldLvl="0" autoUpdateAnimBg="0"/>
      <p:bldP spid="48159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zh-CN" altLang="en-US" sz="1000" dirty="0" smtClean="0"/>
              <a:t>一、 单项选择题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1. </a:t>
            </a:r>
            <a:r>
              <a:rPr lang="zh-CN" altLang="en-US" sz="1000" dirty="0" smtClean="0"/>
              <a:t>统计数据收集应遵循的原则包括（）。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A. </a:t>
            </a:r>
            <a:r>
              <a:rPr lang="zh-CN" altLang="en-US" sz="1000" dirty="0" smtClean="0"/>
              <a:t>真实性、准确性、完整性、及时性                         </a:t>
            </a:r>
            <a:r>
              <a:rPr lang="en-US" sz="1000" dirty="0" smtClean="0"/>
              <a:t>B. </a:t>
            </a:r>
            <a:r>
              <a:rPr lang="zh-CN" altLang="en-US" sz="1000" dirty="0" smtClean="0"/>
              <a:t>准确性、及时性、完整性、周期性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C. </a:t>
            </a:r>
            <a:r>
              <a:rPr lang="zh-CN" altLang="en-US" sz="1000" dirty="0" smtClean="0"/>
              <a:t>连续性、准确性、真实性、完整性                         </a:t>
            </a:r>
            <a:r>
              <a:rPr lang="en-US" sz="1000" dirty="0" smtClean="0"/>
              <a:t>D. </a:t>
            </a:r>
            <a:r>
              <a:rPr lang="zh-CN" altLang="en-US" sz="1000" dirty="0" smtClean="0"/>
              <a:t>准确性、真实性、系统性、完整性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2.  </a:t>
            </a:r>
            <a:r>
              <a:rPr lang="zh-CN" altLang="en-US" sz="1000" dirty="0" smtClean="0"/>
              <a:t>按照随机原则抽取调查单位的调查方式是（）。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A. </a:t>
            </a:r>
            <a:r>
              <a:rPr lang="zh-CN" altLang="en-US" sz="1000" dirty="0" smtClean="0"/>
              <a:t>普查                           </a:t>
            </a:r>
            <a:r>
              <a:rPr lang="en-US" sz="1000" dirty="0" smtClean="0"/>
              <a:t>B. </a:t>
            </a:r>
            <a:r>
              <a:rPr lang="zh-CN" altLang="en-US" sz="1000" dirty="0" smtClean="0"/>
              <a:t>抽样调查                             </a:t>
            </a:r>
            <a:r>
              <a:rPr lang="en-US" sz="1000" dirty="0" smtClean="0"/>
              <a:t>C. </a:t>
            </a:r>
            <a:r>
              <a:rPr lang="zh-CN" altLang="en-US" sz="1000" dirty="0" smtClean="0"/>
              <a:t>重点调查                             </a:t>
            </a:r>
            <a:r>
              <a:rPr lang="en-US" sz="1000" dirty="0" smtClean="0"/>
              <a:t>D. </a:t>
            </a:r>
            <a:r>
              <a:rPr lang="zh-CN" altLang="en-US" sz="1000" dirty="0" smtClean="0"/>
              <a:t>统计报表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3.  </a:t>
            </a:r>
            <a:r>
              <a:rPr lang="zh-CN" altLang="en-US" sz="1000" dirty="0" smtClean="0"/>
              <a:t>以下选项中，属于观察法的调查方法是（）。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A. </a:t>
            </a:r>
            <a:r>
              <a:rPr lang="zh-CN" altLang="en-US" sz="1000" dirty="0" smtClean="0"/>
              <a:t>面谈访问                   </a:t>
            </a:r>
            <a:r>
              <a:rPr lang="en-US" sz="1000" dirty="0" smtClean="0"/>
              <a:t>B. </a:t>
            </a:r>
            <a:r>
              <a:rPr lang="zh-CN" altLang="en-US" sz="1000" dirty="0" smtClean="0"/>
              <a:t>座谈会                                </a:t>
            </a:r>
            <a:r>
              <a:rPr lang="en-US" sz="1000" dirty="0" smtClean="0"/>
              <a:t>C. </a:t>
            </a:r>
            <a:r>
              <a:rPr lang="zh-CN" altLang="en-US" sz="1000" dirty="0" smtClean="0"/>
              <a:t>电话调查                              </a:t>
            </a:r>
            <a:r>
              <a:rPr lang="en-US" sz="1000" dirty="0" smtClean="0"/>
              <a:t>D. </a:t>
            </a:r>
            <a:r>
              <a:rPr lang="zh-CN" altLang="en-US" sz="1000" dirty="0" smtClean="0"/>
              <a:t>随机对比实验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4.  </a:t>
            </a:r>
            <a:r>
              <a:rPr lang="zh-CN" altLang="en-US" sz="1000" dirty="0" smtClean="0"/>
              <a:t>某市工业企业</a:t>
            </a:r>
            <a:r>
              <a:rPr lang="en-US" sz="1000" dirty="0" smtClean="0"/>
              <a:t>2010</a:t>
            </a:r>
            <a:r>
              <a:rPr lang="zh-CN" altLang="en-US" sz="1000" dirty="0" smtClean="0"/>
              <a:t>年生产经营成果年报呈报时间规定在</a:t>
            </a:r>
            <a:r>
              <a:rPr lang="en-US" sz="1000" dirty="0" smtClean="0"/>
              <a:t>2011</a:t>
            </a:r>
            <a:r>
              <a:rPr lang="zh-CN" altLang="en-US" sz="1000" dirty="0" smtClean="0"/>
              <a:t>年</a:t>
            </a:r>
            <a:r>
              <a:rPr lang="en-US" sz="1000" dirty="0" smtClean="0"/>
              <a:t>1</a:t>
            </a:r>
            <a:r>
              <a:rPr lang="zh-CN" altLang="en-US" sz="1000" dirty="0" smtClean="0"/>
              <a:t>月</a:t>
            </a:r>
            <a:r>
              <a:rPr lang="en-US" sz="1000" dirty="0" smtClean="0"/>
              <a:t>31</a:t>
            </a:r>
            <a:r>
              <a:rPr lang="zh-CN" altLang="en-US" sz="1000" dirty="0" smtClean="0"/>
              <a:t>日，则调查期限为（）。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A. </a:t>
            </a:r>
            <a:r>
              <a:rPr lang="zh-CN" altLang="en-US" sz="1000" dirty="0" smtClean="0"/>
              <a:t>一日                           </a:t>
            </a:r>
            <a:r>
              <a:rPr lang="en-US" sz="1000" dirty="0" smtClean="0"/>
              <a:t>B. </a:t>
            </a:r>
            <a:r>
              <a:rPr lang="zh-CN" altLang="en-US" sz="1000" dirty="0" smtClean="0"/>
              <a:t>一个月                                 </a:t>
            </a:r>
            <a:r>
              <a:rPr lang="en-US" sz="1000" dirty="0" smtClean="0"/>
              <a:t>C. </a:t>
            </a:r>
            <a:r>
              <a:rPr lang="zh-CN" altLang="en-US" sz="1000" dirty="0" smtClean="0"/>
              <a:t>一年                                      </a:t>
            </a:r>
            <a:r>
              <a:rPr lang="en-US" sz="1000" dirty="0" smtClean="0"/>
              <a:t>D. </a:t>
            </a:r>
            <a:r>
              <a:rPr lang="zh-CN" altLang="en-US" sz="1000" dirty="0" smtClean="0"/>
              <a:t>一年零一个月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5.  </a:t>
            </a:r>
            <a:r>
              <a:rPr lang="zh-CN" altLang="en-US" sz="1000" dirty="0" smtClean="0"/>
              <a:t>为了掌握某地区石灰生产的质量情况，该地区相关部门拟对占该地区石灰总产量</a:t>
            </a:r>
            <a:r>
              <a:rPr lang="en-US" sz="1000" dirty="0" smtClean="0"/>
              <a:t>80%</a:t>
            </a:r>
            <a:r>
              <a:rPr lang="zh-CN" altLang="en-US" sz="1000" dirty="0" smtClean="0"/>
              <a:t>的五个大型石灰厂生产情况进行调查，这种调查方式属于（）。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A. </a:t>
            </a:r>
            <a:r>
              <a:rPr lang="zh-CN" altLang="en-US" sz="1000" dirty="0" smtClean="0"/>
              <a:t>普查                           </a:t>
            </a:r>
            <a:r>
              <a:rPr lang="en-US" sz="1000" dirty="0" smtClean="0"/>
              <a:t>B. </a:t>
            </a:r>
            <a:r>
              <a:rPr lang="zh-CN" altLang="en-US" sz="1000" dirty="0" smtClean="0"/>
              <a:t>典型调查                             </a:t>
            </a:r>
            <a:r>
              <a:rPr lang="en-US" sz="1000" dirty="0" smtClean="0"/>
              <a:t>C. </a:t>
            </a:r>
            <a:r>
              <a:rPr lang="zh-CN" altLang="en-US" sz="1000" dirty="0" smtClean="0"/>
              <a:t>抽样调查                               </a:t>
            </a:r>
            <a:r>
              <a:rPr lang="en-US" sz="1000" dirty="0" smtClean="0"/>
              <a:t>D. </a:t>
            </a:r>
            <a:r>
              <a:rPr lang="zh-CN" altLang="en-US" sz="1000" dirty="0" smtClean="0"/>
              <a:t>重点调查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6.  </a:t>
            </a:r>
            <a:r>
              <a:rPr lang="zh-CN" altLang="en-US" sz="1000" dirty="0" smtClean="0"/>
              <a:t>统计数据整理阶段最关键的问题是（）。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A. </a:t>
            </a:r>
            <a:r>
              <a:rPr lang="zh-CN" altLang="en-US" sz="1000" dirty="0" smtClean="0"/>
              <a:t>对原始资料的审核                                                     </a:t>
            </a:r>
            <a:r>
              <a:rPr lang="en-US" sz="1000" dirty="0" smtClean="0"/>
              <a:t>B. </a:t>
            </a:r>
            <a:r>
              <a:rPr lang="zh-CN" altLang="en-US" sz="1000" dirty="0" smtClean="0"/>
              <a:t>统计分组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C. </a:t>
            </a:r>
            <a:r>
              <a:rPr lang="zh-CN" altLang="en-US" sz="1000" dirty="0" smtClean="0"/>
              <a:t>编制统计表、绘制统计图                                         </a:t>
            </a:r>
            <a:r>
              <a:rPr lang="en-US" sz="1000" dirty="0" smtClean="0"/>
              <a:t>D. </a:t>
            </a:r>
            <a:r>
              <a:rPr lang="zh-CN" altLang="en-US" sz="1000" dirty="0" smtClean="0"/>
              <a:t>积累、保管和公布统计资料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7.  </a:t>
            </a:r>
            <a:r>
              <a:rPr lang="zh-CN" altLang="en-US" sz="1000" dirty="0" smtClean="0"/>
              <a:t>下列分组属于按照品质标志分组的是（）。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A. </a:t>
            </a:r>
            <a:r>
              <a:rPr lang="zh-CN" altLang="en-US" sz="1000" dirty="0" smtClean="0"/>
              <a:t>学生按成绩分组                                                         </a:t>
            </a:r>
            <a:r>
              <a:rPr lang="en-US" sz="1000" dirty="0" smtClean="0"/>
              <a:t>B. </a:t>
            </a:r>
            <a:r>
              <a:rPr lang="zh-CN" altLang="en-US" sz="1000" dirty="0" smtClean="0"/>
              <a:t>企业按产值分组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C. </a:t>
            </a:r>
            <a:r>
              <a:rPr lang="zh-CN" altLang="en-US" sz="1000" dirty="0" smtClean="0"/>
              <a:t>人口按年龄分组                                                         </a:t>
            </a:r>
            <a:r>
              <a:rPr lang="en-US" sz="1000" dirty="0" smtClean="0"/>
              <a:t>D. </a:t>
            </a:r>
            <a:r>
              <a:rPr lang="zh-CN" altLang="en-US" sz="1000" dirty="0" smtClean="0"/>
              <a:t>空气质量按等级分组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8.  </a:t>
            </a:r>
            <a:r>
              <a:rPr lang="zh-CN" altLang="en-US" sz="1000" dirty="0" smtClean="0"/>
              <a:t>在组距数列中，每组的上限是指（）。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A. </a:t>
            </a:r>
            <a:r>
              <a:rPr lang="zh-CN" altLang="en-US" sz="1000" dirty="0" smtClean="0"/>
              <a:t>每组的最小值                                                              </a:t>
            </a:r>
            <a:r>
              <a:rPr lang="en-US" sz="1000" dirty="0" smtClean="0"/>
              <a:t>B. </a:t>
            </a:r>
            <a:r>
              <a:rPr lang="zh-CN" altLang="en-US" sz="1000" dirty="0" smtClean="0"/>
              <a:t>每组的最大值</a:t>
            </a:r>
          </a:p>
          <a:p>
            <a:pPr>
              <a:lnSpc>
                <a:spcPct val="110000"/>
              </a:lnSpc>
              <a:defRPr/>
            </a:pPr>
            <a:r>
              <a:rPr lang="en-US" sz="1000" dirty="0" smtClean="0"/>
              <a:t>C. </a:t>
            </a:r>
            <a:r>
              <a:rPr lang="zh-CN" altLang="en-US" sz="1000" dirty="0" smtClean="0"/>
              <a:t>每组的组中值                                                              </a:t>
            </a:r>
            <a:r>
              <a:rPr lang="en-US" sz="1000" dirty="0" smtClean="0"/>
              <a:t>D. </a:t>
            </a:r>
            <a:r>
              <a:rPr lang="zh-CN" altLang="en-US" sz="1000" dirty="0" smtClean="0"/>
              <a:t>全距中的最小值</a:t>
            </a:r>
          </a:p>
        </p:txBody>
      </p:sp>
      <p:sp>
        <p:nvSpPr>
          <p:cNvPr id="57347" name="Text Box 3" descr="金融10"/>
          <p:cNvSpPr txBox="1">
            <a:spLocks noChangeArrowheads="1"/>
          </p:cNvSpPr>
          <p:nvPr/>
        </p:nvSpPr>
        <p:spPr bwMode="auto">
          <a:xfrm>
            <a:off x="3384550" y="188913"/>
            <a:ext cx="5759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知识巩固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 descr="金融10"/>
          <p:cNvSpPr txBox="1">
            <a:spLocks noChangeArrowheads="1"/>
          </p:cNvSpPr>
          <p:nvPr/>
        </p:nvSpPr>
        <p:spPr bwMode="auto">
          <a:xfrm>
            <a:off x="3203575" y="260350"/>
            <a:ext cx="54721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实践技能训练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067175" y="4221163"/>
            <a:ext cx="4889500" cy="835025"/>
            <a:chOff x="0" y="0"/>
            <a:chExt cx="3080" cy="526"/>
          </a:xfrm>
        </p:grpSpPr>
        <p:grpSp>
          <p:nvGrpSpPr>
            <p:cNvPr id="33820" name="Group 4"/>
            <p:cNvGrpSpPr>
              <a:grpSpLocks/>
            </p:cNvGrpSpPr>
            <p:nvPr/>
          </p:nvGrpSpPr>
          <p:grpSpPr bwMode="auto">
            <a:xfrm>
              <a:off x="0" y="498"/>
              <a:ext cx="3018" cy="27"/>
              <a:chOff x="0" y="0"/>
              <a:chExt cx="4791456" cy="42672"/>
            </a:xfrm>
          </p:grpSpPr>
          <p:pic>
            <p:nvPicPr>
              <p:cNvPr id="33829" name="AutoShape 9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4791456" cy="42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830" name="Text Box 6"/>
              <p:cNvSpPr txBox="1">
                <a:spLocks noChangeArrowheads="1"/>
              </p:cNvSpPr>
              <p:nvPr/>
            </p:nvSpPr>
            <p:spPr bwMode="auto">
              <a:xfrm>
                <a:off x="2262" y="3342"/>
                <a:ext cx="4786234" cy="396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33821" name="Group 7"/>
            <p:cNvGrpSpPr>
              <a:grpSpLocks/>
            </p:cNvGrpSpPr>
            <p:nvPr/>
          </p:nvGrpSpPr>
          <p:grpSpPr bwMode="auto">
            <a:xfrm>
              <a:off x="139" y="3"/>
              <a:ext cx="2941" cy="522"/>
              <a:chOff x="0" y="0"/>
              <a:chExt cx="2941" cy="522"/>
            </a:xfrm>
          </p:grpSpPr>
          <p:grpSp>
            <p:nvGrpSpPr>
              <p:cNvPr id="33825" name="Group 8"/>
              <p:cNvGrpSpPr>
                <a:grpSpLocks/>
              </p:cNvGrpSpPr>
              <p:nvPr/>
            </p:nvGrpSpPr>
            <p:grpSpPr bwMode="auto">
              <a:xfrm>
                <a:off x="-1" y="0"/>
                <a:ext cx="2941" cy="522"/>
                <a:chOff x="0" y="0"/>
                <a:chExt cx="4669536" cy="829056"/>
              </a:xfrm>
            </p:grpSpPr>
            <p:pic>
              <p:nvPicPr>
                <p:cNvPr id="33827" name="AutoShape 11"/>
                <p:cNvPicPr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4669536" cy="8290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3828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3305" y="32162"/>
                  <a:ext cx="4605912" cy="7657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sz="1800" b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endParaRPr>
                </a:p>
              </p:txBody>
            </p:sp>
          </p:grpSp>
          <p:sp>
            <p:nvSpPr>
              <p:cNvPr id="33826" name="Text Box 12"/>
              <p:cNvSpPr txBox="1">
                <a:spLocks noChangeArrowheads="1"/>
              </p:cNvSpPr>
              <p:nvPr/>
            </p:nvSpPr>
            <p:spPr bwMode="auto">
              <a:xfrm>
                <a:off x="53" y="72"/>
                <a:ext cx="1969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r>
                  <a:rPr lang="en-US" b="0" dirty="0" err="1"/>
                  <a:t>锻炼学生运用</a:t>
                </a:r>
                <a:r>
                  <a:rPr lang="en-US" altLang="zh-CN" b="0" dirty="0" err="1"/>
                  <a:t>Excel</a:t>
                </a:r>
                <a:r>
                  <a:rPr lang="en-US" b="0" dirty="0" err="1" smtClean="0"/>
                  <a:t>绘制统计图的能力</a:t>
                </a:r>
                <a:endParaRPr lang="zh-CN" altLang="en-US" dirty="0"/>
              </a:p>
            </p:txBody>
          </p:sp>
        </p:grpSp>
        <p:grpSp>
          <p:nvGrpSpPr>
            <p:cNvPr id="33822" name="Group 12"/>
            <p:cNvGrpSpPr>
              <a:grpSpLocks/>
            </p:cNvGrpSpPr>
            <p:nvPr/>
          </p:nvGrpSpPr>
          <p:grpSpPr bwMode="auto">
            <a:xfrm>
              <a:off x="0" y="-1"/>
              <a:ext cx="3018" cy="27"/>
              <a:chOff x="0" y="0"/>
              <a:chExt cx="4791456" cy="42672"/>
            </a:xfrm>
          </p:grpSpPr>
          <p:pic>
            <p:nvPicPr>
              <p:cNvPr id="33823" name="AutoShape 13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4791456" cy="42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824" name="Text Box 14"/>
              <p:cNvSpPr txBox="1">
                <a:spLocks noChangeArrowheads="1"/>
              </p:cNvSpPr>
              <p:nvPr/>
            </p:nvSpPr>
            <p:spPr bwMode="auto">
              <a:xfrm>
                <a:off x="2262" y="3659"/>
                <a:ext cx="4786234" cy="396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</p:grpSp>
      </p:grpSp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3779912" y="2924944"/>
            <a:ext cx="4889500" cy="835025"/>
            <a:chOff x="0" y="0"/>
            <a:chExt cx="3080" cy="526"/>
          </a:xfrm>
        </p:grpSpPr>
        <p:grpSp>
          <p:nvGrpSpPr>
            <p:cNvPr id="33809" name="Group 16"/>
            <p:cNvGrpSpPr>
              <a:grpSpLocks/>
            </p:cNvGrpSpPr>
            <p:nvPr/>
          </p:nvGrpSpPr>
          <p:grpSpPr bwMode="auto">
            <a:xfrm>
              <a:off x="0" y="501"/>
              <a:ext cx="3018" cy="27"/>
              <a:chOff x="0" y="0"/>
              <a:chExt cx="4791456" cy="42672"/>
            </a:xfrm>
          </p:grpSpPr>
          <p:pic>
            <p:nvPicPr>
              <p:cNvPr id="33818" name="AutoShape 18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4791456" cy="42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819" name="Text Box 18"/>
              <p:cNvSpPr txBox="1">
                <a:spLocks noChangeArrowheads="1"/>
              </p:cNvSpPr>
              <p:nvPr/>
            </p:nvSpPr>
            <p:spPr bwMode="auto">
              <a:xfrm>
                <a:off x="1691" y="-1293"/>
                <a:ext cx="4786234" cy="396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33810" name="Group 19"/>
            <p:cNvGrpSpPr>
              <a:grpSpLocks/>
            </p:cNvGrpSpPr>
            <p:nvPr/>
          </p:nvGrpSpPr>
          <p:grpSpPr bwMode="auto">
            <a:xfrm>
              <a:off x="139" y="3"/>
              <a:ext cx="2941" cy="522"/>
              <a:chOff x="0" y="0"/>
              <a:chExt cx="2941" cy="522"/>
            </a:xfrm>
          </p:grpSpPr>
          <p:grpSp>
            <p:nvGrpSpPr>
              <p:cNvPr id="33814" name="Group 20"/>
              <p:cNvGrpSpPr>
                <a:grpSpLocks/>
              </p:cNvGrpSpPr>
              <p:nvPr/>
            </p:nvGrpSpPr>
            <p:grpSpPr bwMode="auto">
              <a:xfrm>
                <a:off x="-1" y="-1"/>
                <a:ext cx="2941" cy="522"/>
                <a:chOff x="0" y="0"/>
                <a:chExt cx="4669536" cy="829056"/>
              </a:xfrm>
            </p:grpSpPr>
            <p:pic>
              <p:nvPicPr>
                <p:cNvPr id="33816" name="AutoShape 20"/>
                <p:cNvPicPr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4669536" cy="8290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3817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32734" y="33623"/>
                  <a:ext cx="4605912" cy="7657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 sz="1800" b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endParaRPr>
                </a:p>
              </p:txBody>
            </p:sp>
          </p:grpSp>
          <p:sp>
            <p:nvSpPr>
              <p:cNvPr id="33815" name="Text Box 21"/>
              <p:cNvSpPr txBox="1">
                <a:spLocks noChangeArrowheads="1"/>
              </p:cNvSpPr>
              <p:nvPr/>
            </p:nvSpPr>
            <p:spPr bwMode="auto">
              <a:xfrm>
                <a:off x="53" y="72"/>
                <a:ext cx="1969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r>
                  <a:rPr lang="en-US" altLang="zh-CN" sz="3200" b="0" dirty="0">
                    <a:solidFill>
                      <a:schemeClr val="bg1"/>
                    </a:solidFill>
                    <a:latin typeface="Arial" pitchFamily="34" charset="0"/>
                    <a:ea typeface="HY헤드라인M"/>
                    <a:cs typeface="HY헤드라인M"/>
                  </a:rPr>
                  <a:t> </a:t>
                </a:r>
                <a:r>
                  <a:rPr lang="en-US" b="0" dirty="0" err="1" smtClean="0"/>
                  <a:t>使学生掌握统计数据收集方案的设计程序</a:t>
                </a:r>
                <a:r>
                  <a:rPr lang="en-US" sz="3200" b="0" dirty="0" smtClean="0">
                    <a:solidFill>
                      <a:schemeClr val="bg1"/>
                    </a:solidFill>
                    <a:latin typeface="Arial" pitchFamily="34" charset="0"/>
                    <a:ea typeface="HY헤드라인M"/>
                    <a:cs typeface="HY헤드라인M"/>
                  </a:rPr>
                  <a:t>       </a:t>
                </a:r>
                <a:endParaRPr lang="zh-CN" altLang="en-US" sz="3200" b="0" dirty="0">
                  <a:solidFill>
                    <a:schemeClr val="bg1"/>
                  </a:solidFill>
                  <a:latin typeface="Arial" pitchFamily="34" charset="0"/>
                  <a:ea typeface="HY헤드라인M"/>
                  <a:cs typeface="HY헤드라인M"/>
                </a:endParaRPr>
              </a:p>
            </p:txBody>
          </p:sp>
        </p:grpSp>
        <p:grpSp>
          <p:nvGrpSpPr>
            <p:cNvPr id="33811" name="Group 24"/>
            <p:cNvGrpSpPr>
              <a:grpSpLocks/>
            </p:cNvGrpSpPr>
            <p:nvPr/>
          </p:nvGrpSpPr>
          <p:grpSpPr bwMode="auto">
            <a:xfrm>
              <a:off x="0" y="2"/>
              <a:ext cx="3018" cy="27"/>
              <a:chOff x="0" y="0"/>
              <a:chExt cx="4791456" cy="42672"/>
            </a:xfrm>
          </p:grpSpPr>
          <p:pic>
            <p:nvPicPr>
              <p:cNvPr id="33812" name="AutoShape 2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4791456" cy="42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813" name="Text Box 26"/>
              <p:cNvSpPr txBox="1">
                <a:spLocks noChangeArrowheads="1"/>
              </p:cNvSpPr>
              <p:nvPr/>
            </p:nvSpPr>
            <p:spPr bwMode="auto">
              <a:xfrm>
                <a:off x="1691" y="-976"/>
                <a:ext cx="4786234" cy="396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</p:grpSp>
      </p:grpSp>
      <p:sp>
        <p:nvSpPr>
          <p:cNvPr id="58395" name="Oval 23" descr="p3"/>
          <p:cNvSpPr>
            <a:spLocks noChangeArrowheads="1"/>
          </p:cNvSpPr>
          <p:nvPr/>
        </p:nvSpPr>
        <p:spPr bwMode="auto">
          <a:xfrm>
            <a:off x="1147763" y="2716213"/>
            <a:ext cx="2362200" cy="228600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12" name="Group 28"/>
          <p:cNvGrpSpPr>
            <a:grpSpLocks/>
          </p:cNvGrpSpPr>
          <p:nvPr/>
        </p:nvGrpSpPr>
        <p:grpSpPr bwMode="auto">
          <a:xfrm>
            <a:off x="3348038" y="2781300"/>
            <a:ext cx="1022350" cy="1033463"/>
            <a:chOff x="0" y="0"/>
            <a:chExt cx="644" cy="651"/>
          </a:xfrm>
        </p:grpSpPr>
        <p:grpSp>
          <p:nvGrpSpPr>
            <p:cNvPr id="33805" name="Group 29"/>
            <p:cNvGrpSpPr>
              <a:grpSpLocks/>
            </p:cNvGrpSpPr>
            <p:nvPr/>
          </p:nvGrpSpPr>
          <p:grpSpPr bwMode="auto">
            <a:xfrm>
              <a:off x="0" y="0"/>
              <a:ext cx="644" cy="651"/>
              <a:chOff x="0" y="0"/>
              <a:chExt cx="1680" cy="1680"/>
            </a:xfrm>
          </p:grpSpPr>
          <p:sp>
            <p:nvSpPr>
              <p:cNvPr id="33807" name="Oval 2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E5D9B"/>
                  </a:gs>
                </a:gsLst>
                <a:lin ang="5400000" scaled="1"/>
              </a:gradFill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58399" name="Freeform 27"/>
              <p:cNvSpPr>
                <a:spLocks/>
              </p:cNvSpPr>
              <p:nvPr/>
            </p:nvSpPr>
            <p:spPr bwMode="auto">
              <a:xfrm>
                <a:off x="193" y="28"/>
                <a:ext cx="1294" cy="635"/>
              </a:xfrm>
              <a:custGeom>
                <a:avLst/>
                <a:gdLst>
                  <a:gd name="T0" fmla="*/ 0 w 1321"/>
                  <a:gd name="T1" fmla="*/ 0 h 712"/>
                  <a:gd name="T2" fmla="*/ 1321 w 1321"/>
                  <a:gd name="T3" fmla="*/ 712 h 712"/>
                </a:gdLst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</a:cxnLst>
                <a:rect l="T0" t="T1" r="T2" b="T3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6699F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3806" name="Rectangle 28"/>
            <p:cNvSpPr>
              <a:spLocks noChangeArrowheads="1"/>
            </p:cNvSpPr>
            <p:nvPr/>
          </p:nvSpPr>
          <p:spPr bwMode="auto">
            <a:xfrm>
              <a:off x="240" y="132"/>
              <a:ext cx="18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3200" i="1">
                  <a:solidFill>
                    <a:schemeClr val="bg1"/>
                  </a:solidFill>
                  <a:latin typeface="Arial" pitchFamily="34" charset="0"/>
                  <a:ea typeface="幼圆" pitchFamily="49" charset="-122"/>
                </a:rPr>
                <a:t>I</a:t>
              </a:r>
            </a:p>
          </p:txBody>
        </p:sp>
      </p:grpSp>
      <p:grpSp>
        <p:nvGrpSpPr>
          <p:cNvPr id="14" name="Group 33"/>
          <p:cNvGrpSpPr>
            <a:grpSpLocks/>
          </p:cNvGrpSpPr>
          <p:nvPr/>
        </p:nvGrpSpPr>
        <p:grpSpPr bwMode="auto">
          <a:xfrm>
            <a:off x="3348038" y="4076700"/>
            <a:ext cx="1022350" cy="1033463"/>
            <a:chOff x="0" y="0"/>
            <a:chExt cx="644" cy="651"/>
          </a:xfrm>
        </p:grpSpPr>
        <p:grpSp>
          <p:nvGrpSpPr>
            <p:cNvPr id="33801" name="Group 34"/>
            <p:cNvGrpSpPr>
              <a:grpSpLocks/>
            </p:cNvGrpSpPr>
            <p:nvPr/>
          </p:nvGrpSpPr>
          <p:grpSpPr bwMode="auto">
            <a:xfrm>
              <a:off x="0" y="0"/>
              <a:ext cx="644" cy="651"/>
              <a:chOff x="0" y="0"/>
              <a:chExt cx="1680" cy="1680"/>
            </a:xfrm>
          </p:grpSpPr>
          <p:sp>
            <p:nvSpPr>
              <p:cNvPr id="33803" name="Oval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E5D9B"/>
                  </a:gs>
                </a:gsLst>
                <a:lin ang="5400000" scaled="1"/>
              </a:gradFill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58404" name="Freeform 32"/>
              <p:cNvSpPr>
                <a:spLocks/>
              </p:cNvSpPr>
              <p:nvPr/>
            </p:nvSpPr>
            <p:spPr bwMode="auto">
              <a:xfrm>
                <a:off x="193" y="28"/>
                <a:ext cx="1294" cy="635"/>
              </a:xfrm>
              <a:custGeom>
                <a:avLst/>
                <a:gdLst>
                  <a:gd name="T0" fmla="*/ 0 w 1321"/>
                  <a:gd name="T1" fmla="*/ 0 h 712"/>
                  <a:gd name="T2" fmla="*/ 1321 w 1321"/>
                  <a:gd name="T3" fmla="*/ 712 h 712"/>
                </a:gdLst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</a:cxnLst>
                <a:rect l="T0" t="T1" r="T2" b="T3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6699F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3802" name="Rectangle 33"/>
            <p:cNvSpPr>
              <a:spLocks noChangeArrowheads="1"/>
            </p:cNvSpPr>
            <p:nvPr/>
          </p:nvSpPr>
          <p:spPr bwMode="auto">
            <a:xfrm>
              <a:off x="118" y="98"/>
              <a:ext cx="37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3200" i="1">
                  <a:solidFill>
                    <a:schemeClr val="bg1"/>
                  </a:solidFill>
                  <a:latin typeface="Arial" pitchFamily="34" charset="0"/>
                  <a:ea typeface="幼圆" pitchFamily="49" charset="-122"/>
                </a:rPr>
                <a:t>Ⅱ</a:t>
              </a:r>
            </a:p>
          </p:txBody>
        </p:sp>
      </p:grpSp>
      <p:sp>
        <p:nvSpPr>
          <p:cNvPr id="58406" name="Text Box 39"/>
          <p:cNvSpPr txBox="1">
            <a:spLocks noChangeArrowheads="1"/>
          </p:cNvSpPr>
          <p:nvPr/>
        </p:nvSpPr>
        <p:spPr bwMode="auto">
          <a:xfrm>
            <a:off x="1619250" y="3141663"/>
            <a:ext cx="1651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4800">
                <a:solidFill>
                  <a:srgbClr val="FF9900"/>
                </a:solidFill>
                <a:latin typeface="Arial" pitchFamily="34" charset="0"/>
                <a:ea typeface="幼圆" pitchFamily="49" charset="-122"/>
              </a:rPr>
              <a:t>实训目标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839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840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95" grpId="0" bldLvl="0" animBg="1" autoUpdateAnimBg="0"/>
      <p:bldP spid="58406" grpId="0" bldLvl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 descr="金融10"/>
          <p:cNvSpPr txBox="1">
            <a:spLocks noChangeArrowheads="1"/>
          </p:cNvSpPr>
          <p:nvPr/>
        </p:nvSpPr>
        <p:spPr bwMode="auto">
          <a:xfrm>
            <a:off x="3203575" y="260350"/>
            <a:ext cx="54721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实践技能训练</a:t>
            </a:r>
          </a:p>
        </p:txBody>
      </p:sp>
      <p:pic>
        <p:nvPicPr>
          <p:cNvPr id="59395" name="Picture 5" descr="01章_02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636838"/>
            <a:ext cx="77612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39750" y="1916113"/>
            <a:ext cx="1828800" cy="1828800"/>
            <a:chOff x="0" y="0"/>
            <a:chExt cx="1152" cy="1152"/>
          </a:xfrm>
        </p:grpSpPr>
        <p:pic>
          <p:nvPicPr>
            <p:cNvPr id="34823" name="Picture 7" descr="01章_02-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1152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24" name="Picture 8" descr="01章_02-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6" y="136"/>
              <a:ext cx="900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9399" name="Text Box 7" descr="金融10"/>
          <p:cNvSpPr txBox="1">
            <a:spLocks noChangeArrowheads="1"/>
          </p:cNvSpPr>
          <p:nvPr/>
        </p:nvSpPr>
        <p:spPr bwMode="auto">
          <a:xfrm>
            <a:off x="1042988" y="2492375"/>
            <a:ext cx="7921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实训内容</a:t>
            </a:r>
          </a:p>
        </p:txBody>
      </p:sp>
      <p:sp>
        <p:nvSpPr>
          <p:cNvPr id="59400" name="Text Box 8" descr="金融10"/>
          <p:cNvSpPr txBox="1">
            <a:spLocks noChangeArrowheads="1"/>
          </p:cNvSpPr>
          <p:nvPr/>
        </p:nvSpPr>
        <p:spPr bwMode="auto">
          <a:xfrm>
            <a:off x="2268538" y="2924175"/>
            <a:ext cx="61912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目前，在校大学生消费水平不断上升，请就大学生每月消费支出情况展开调查。全班按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～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人</a:t>
            </a: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划分实训小组，每组选择一个大学，对其学生进行抽样调查，样本数不少于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100</a:t>
            </a: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人。可设置的调查项目有姓名、性别、月消费额、资金来源、支出的主要项目等。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939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939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940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9" grpId="0" bldLvl="0" autoUpdateAnimBg="0"/>
      <p:bldP spid="59400" grpId="0" bldLvl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 descr="金融10"/>
          <p:cNvSpPr txBox="1">
            <a:spLocks noChangeArrowheads="1"/>
          </p:cNvSpPr>
          <p:nvPr/>
        </p:nvSpPr>
        <p:spPr bwMode="auto">
          <a:xfrm>
            <a:off x="3203575" y="260350"/>
            <a:ext cx="54721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实践技能训练</a:t>
            </a:r>
          </a:p>
        </p:txBody>
      </p:sp>
      <p:pic>
        <p:nvPicPr>
          <p:cNvPr id="60419" name="Picture 5" descr="01章_02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636838"/>
            <a:ext cx="77612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39750" y="1916113"/>
            <a:ext cx="1828800" cy="1828800"/>
            <a:chOff x="0" y="0"/>
            <a:chExt cx="1152" cy="1152"/>
          </a:xfrm>
        </p:grpSpPr>
        <p:pic>
          <p:nvPicPr>
            <p:cNvPr id="35847" name="Picture 7" descr="01章_02-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1152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48" name="Picture 8" descr="01章_02-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6" y="136"/>
              <a:ext cx="900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0423" name="Text Box 7" descr="金融10"/>
          <p:cNvSpPr txBox="1">
            <a:spLocks noChangeArrowheads="1"/>
          </p:cNvSpPr>
          <p:nvPr/>
        </p:nvSpPr>
        <p:spPr bwMode="auto">
          <a:xfrm>
            <a:off x="1042988" y="2492375"/>
            <a:ext cx="7921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成果检验</a:t>
            </a:r>
          </a:p>
        </p:txBody>
      </p:sp>
      <p:sp>
        <p:nvSpPr>
          <p:cNvPr id="60424" name="Text Box 8" descr="金融10"/>
          <p:cNvSpPr txBox="1">
            <a:spLocks noChangeArrowheads="1"/>
          </p:cNvSpPr>
          <p:nvPr/>
        </p:nvSpPr>
        <p:spPr bwMode="auto">
          <a:xfrm>
            <a:off x="2268538" y="2924175"/>
            <a:ext cx="619125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每组形成一份完整的调查方案，设计一份完美的调查问卷，并对收集的资料运用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Excel</a:t>
            </a: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绘制条形图，最后由老师进行成绩评定。</a:t>
            </a:r>
          </a:p>
          <a:p>
            <a:pPr>
              <a:spcBef>
                <a:spcPct val="50000"/>
              </a:spcBef>
              <a:defRPr/>
            </a:pPr>
            <a:endParaRPr lang="zh-CN" alt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04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04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042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3" grpId="0" bldLvl="0" autoUpdateAnimBg="0"/>
      <p:bldP spid="60424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脚占位符 3"/>
          <p:cNvSpPr txBox="1">
            <a:spLocks noGrp="1" noChangeArrowheads="1"/>
          </p:cNvSpPr>
          <p:nvPr/>
        </p:nvSpPr>
        <p:spPr bwMode="auto">
          <a:xfrm>
            <a:off x="7046913" y="63817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   </a:t>
            </a:r>
          </a:p>
          <a:p>
            <a:r>
              <a: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   </a:t>
            </a:r>
          </a:p>
        </p:txBody>
      </p:sp>
      <p:sp>
        <p:nvSpPr>
          <p:cNvPr id="5123" name="AutoShape 2"/>
          <p:cNvSpPr>
            <a:spLocks/>
          </p:cNvSpPr>
          <p:nvPr/>
        </p:nvSpPr>
        <p:spPr bwMode="auto">
          <a:xfrm>
            <a:off x="1143000" y="1981200"/>
            <a:ext cx="3833813" cy="3833813"/>
          </a:xfrm>
          <a:custGeom>
            <a:avLst/>
            <a:gdLst>
              <a:gd name="T0" fmla="*/ 3163 w 21600"/>
              <a:gd name="T1" fmla="*/ 3163 h 21600"/>
              <a:gd name="T2" fmla="*/ 18437 w 21600"/>
              <a:gd name="T3" fmla="*/ 18437 h 21600"/>
            </a:gdLst>
            <a:ahLst/>
            <a:cxnLst>
              <a:cxn ang="0">
                <a:pos x="0" y="10800"/>
              </a:cxn>
              <a:cxn ang="0">
                <a:pos x="10800" y="0"/>
              </a:cxn>
              <a:cxn ang="0">
                <a:pos x="21600" y="10800"/>
              </a:cxn>
              <a:cxn ang="0">
                <a:pos x="10800" y="21600"/>
              </a:cxn>
              <a:cxn ang="0">
                <a:pos x="0" y="10800"/>
              </a:cxn>
              <a:cxn ang="0">
                <a:pos x="1914" y="10800"/>
              </a:cxn>
              <a:cxn ang="0">
                <a:pos x="10800" y="19686"/>
              </a:cxn>
              <a:cxn ang="0">
                <a:pos x="19686" y="10800"/>
              </a:cxn>
              <a:cxn ang="0">
                <a:pos x="10800" y="1914"/>
              </a:cxn>
              <a:cxn ang="0">
                <a:pos x="1914" y="10800"/>
              </a:cxn>
            </a:cxnLst>
            <a:rect l="T0" t="T1" r="T2" b="T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14" y="10800"/>
                </a:moveTo>
                <a:cubicBezTo>
                  <a:pt x="1914" y="15708"/>
                  <a:pt x="5892" y="19686"/>
                  <a:pt x="10800" y="19686"/>
                </a:cubicBezTo>
                <a:cubicBezTo>
                  <a:pt x="15708" y="19686"/>
                  <a:pt x="19686" y="15708"/>
                  <a:pt x="19686" y="10800"/>
                </a:cubicBezTo>
                <a:cubicBezTo>
                  <a:pt x="19686" y="5892"/>
                  <a:pt x="15708" y="1914"/>
                  <a:pt x="10800" y="1914"/>
                </a:cubicBezTo>
                <a:cubicBezTo>
                  <a:pt x="5892" y="1914"/>
                  <a:pt x="1914" y="5892"/>
                  <a:pt x="1914" y="10800"/>
                </a:cubicBezTo>
                <a:close/>
              </a:path>
            </a:pathLst>
          </a:custGeom>
          <a:gradFill rotWithShape="1">
            <a:gsLst>
              <a:gs pos="0">
                <a:schemeClr val="tx2"/>
              </a:gs>
              <a:gs pos="50000">
                <a:srgbClr val="646464">
                  <a:alpha val="12000"/>
                </a:srgbClr>
              </a:gs>
              <a:gs pos="100000">
                <a:schemeClr val="tx2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Oval 3"/>
          <p:cNvSpPr>
            <a:spLocks noChangeArrowheads="1"/>
          </p:cNvSpPr>
          <p:nvPr/>
        </p:nvSpPr>
        <p:spPr bwMode="auto">
          <a:xfrm>
            <a:off x="1447800" y="2286000"/>
            <a:ext cx="3200400" cy="3200400"/>
          </a:xfrm>
          <a:prstGeom prst="ellipse">
            <a:avLst/>
          </a:prstGeom>
          <a:gradFill rotWithShape="1">
            <a:gsLst>
              <a:gs pos="0">
                <a:srgbClr val="8C8CC5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4140200" y="2708275"/>
            <a:ext cx="4464050" cy="6492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tx2"/>
              </a:gs>
              <a:gs pos="100000">
                <a:srgbClr val="F0F0F0"/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1800" dirty="0"/>
              <a:t>培养独立设计统计数据收集方案的能</a:t>
            </a:r>
            <a:r>
              <a:rPr lang="zh-CN" altLang="en-US" sz="1800" dirty="0" smtClean="0"/>
              <a:t>力</a:t>
            </a:r>
            <a:endParaRPr lang="zh-CN" altLang="en-US" dirty="0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4211638" y="3716338"/>
            <a:ext cx="4932362" cy="6477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FBFDFD"/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zh-CN" altLang="en-US" sz="1800"/>
          </a:p>
          <a:p>
            <a:pPr algn="ctr" eaLnBrk="0" hangingPunct="0"/>
            <a:endParaRPr lang="zh-CN" altLang="en-US" sz="1800">
              <a:solidFill>
                <a:schemeClr val="bg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2144713" y="3048000"/>
            <a:ext cx="18161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endParaRPr lang="zh-CN" altLang="en-US" sz="320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宋体" pitchFamily="2" charset="-122"/>
            </a:endParaRPr>
          </a:p>
          <a:p>
            <a:pPr algn="ctr" eaLnBrk="0" hangingPunct="0">
              <a:defRPr/>
            </a:pPr>
            <a:r>
              <a:rPr lang="zh-CN" altLang="en-US" sz="3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宋体" pitchFamily="2" charset="-122"/>
              </a:rPr>
              <a:t>能力目标</a:t>
            </a:r>
          </a:p>
        </p:txBody>
      </p:sp>
      <p:grpSp>
        <p:nvGrpSpPr>
          <p:cNvPr id="11272" name="Group 8"/>
          <p:cNvGrpSpPr>
            <a:grpSpLocks/>
          </p:cNvGrpSpPr>
          <p:nvPr/>
        </p:nvGrpSpPr>
        <p:grpSpPr bwMode="auto">
          <a:xfrm>
            <a:off x="3276600" y="0"/>
            <a:ext cx="3240088" cy="1700213"/>
            <a:chOff x="0" y="0"/>
            <a:chExt cx="1889" cy="1009"/>
          </a:xfrm>
        </p:grpSpPr>
        <p:grpSp>
          <p:nvGrpSpPr>
            <p:cNvPr id="11275" name="Group 9"/>
            <p:cNvGrpSpPr>
              <a:grpSpLocks/>
            </p:cNvGrpSpPr>
            <p:nvPr/>
          </p:nvGrpSpPr>
          <p:grpSpPr bwMode="auto">
            <a:xfrm>
              <a:off x="0" y="90"/>
              <a:ext cx="1889" cy="919"/>
              <a:chOff x="0" y="0"/>
              <a:chExt cx="1926" cy="937"/>
            </a:xfrm>
          </p:grpSpPr>
          <p:sp>
            <p:nvSpPr>
              <p:cNvPr id="11280" name="Oval 31"/>
              <p:cNvSpPr>
                <a:spLocks noChangeArrowheads="1"/>
              </p:cNvSpPr>
              <p:nvPr/>
            </p:nvSpPr>
            <p:spPr bwMode="auto">
              <a:xfrm>
                <a:off x="21" y="30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004A4A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11281" name="Oval 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rgbClr val="8ED2D2"/>
                  </a:gs>
                  <a:gs pos="100000">
                    <a:schemeClr val="hlink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 b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</p:grpSp>
        <p:sp>
          <p:nvSpPr>
            <p:cNvPr id="11276" name="Oval 33"/>
            <p:cNvSpPr>
              <a:spLocks noChangeArrowheads="1"/>
            </p:cNvSpPr>
            <p:nvPr/>
          </p:nvSpPr>
          <p:spPr bwMode="auto">
            <a:xfrm>
              <a:off x="89" y="0"/>
              <a:ext cx="1691" cy="845"/>
            </a:xfrm>
            <a:prstGeom prst="ellipse">
              <a:avLst/>
            </a:prstGeom>
            <a:gradFill rotWithShape="1">
              <a:gsLst>
                <a:gs pos="0">
                  <a:srgbClr val="576869"/>
                </a:gs>
                <a:gs pos="100000">
                  <a:schemeClr val="accent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1277" name="Oval 34"/>
            <p:cNvSpPr>
              <a:spLocks noChangeArrowheads="1"/>
            </p:cNvSpPr>
            <p:nvPr/>
          </p:nvSpPr>
          <p:spPr bwMode="auto">
            <a:xfrm>
              <a:off x="111" y="5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rgbClr val="E7F4F5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1278" name="Oval 35"/>
            <p:cNvSpPr>
              <a:spLocks noChangeArrowheads="1"/>
            </p:cNvSpPr>
            <p:nvPr/>
          </p:nvSpPr>
          <p:spPr bwMode="auto">
            <a:xfrm>
              <a:off x="128" y="13"/>
              <a:ext cx="1570" cy="770"/>
            </a:xfrm>
            <a:prstGeom prst="ellipse">
              <a:avLst/>
            </a:prstGeom>
            <a:gradFill rotWithShape="1">
              <a:gsLst>
                <a:gs pos="0">
                  <a:srgbClr val="94B1B4"/>
                </a:gs>
                <a:gs pos="100000">
                  <a:schemeClr val="accent1">
                    <a:alpha val="4800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1279" name="Oval 36"/>
            <p:cNvSpPr>
              <a:spLocks noChangeArrowheads="1"/>
            </p:cNvSpPr>
            <p:nvPr/>
          </p:nvSpPr>
          <p:spPr bwMode="auto">
            <a:xfrm>
              <a:off x="211" y="30"/>
              <a:ext cx="1382" cy="62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accent1">
                    <a:alpha val="37999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11273" name="Text Box 37"/>
          <p:cNvSpPr txBox="1">
            <a:spLocks noChangeArrowheads="1"/>
          </p:cNvSpPr>
          <p:nvPr/>
        </p:nvSpPr>
        <p:spPr bwMode="auto">
          <a:xfrm>
            <a:off x="3492500" y="333375"/>
            <a:ext cx="26225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4800" b="0">
                <a:solidFill>
                  <a:srgbClr val="000000"/>
                </a:solidFill>
                <a:latin typeface="Arial" pitchFamily="34" charset="0"/>
              </a:rPr>
              <a:t>学习目标</a:t>
            </a:r>
          </a:p>
        </p:txBody>
      </p:sp>
      <p:sp>
        <p:nvSpPr>
          <p:cNvPr id="5137" name="Text Box 17" descr="金融10"/>
          <p:cNvSpPr txBox="1">
            <a:spLocks noChangeArrowheads="1"/>
          </p:cNvSpPr>
          <p:nvPr/>
        </p:nvSpPr>
        <p:spPr bwMode="auto">
          <a:xfrm>
            <a:off x="4284663" y="3860800"/>
            <a:ext cx="5003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/>
              <a:t>锻炼在统计数据处理中灵活使用</a:t>
            </a:r>
            <a:r>
              <a:rPr lang="en-US" altLang="zh-CN" sz="1800"/>
              <a:t>Excel</a:t>
            </a:r>
            <a:r>
              <a:rPr lang="zh-CN" altLang="en-US" sz="1800"/>
              <a:t>的能力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1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12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12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512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12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513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 autoUpdateAnimBg="0"/>
      <p:bldP spid="5124" grpId="0" bldLvl="0" animBg="1" autoUpdateAnimBg="0"/>
      <p:bldP spid="5125" grpId="0" bldLvl="0" animBg="1" autoUpdateAnimBg="0"/>
      <p:bldP spid="5126" grpId="0" bldLvl="0" animBg="1" autoUpdateAnimBg="0"/>
      <p:bldP spid="5127" grpId="0" bldLvl="0" autoUpdateAnimBg="0"/>
      <p:bldP spid="5137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47"/>
          <p:cNvSpPr>
            <a:spLocks noChangeArrowheads="1"/>
          </p:cNvSpPr>
          <p:nvPr/>
        </p:nvSpPr>
        <p:spPr bwMode="auto">
          <a:xfrm>
            <a:off x="41275" y="990600"/>
            <a:ext cx="4170363" cy="6381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一、统计数据的整理概述</a:t>
            </a:r>
          </a:p>
        </p:txBody>
      </p:sp>
      <p:sp>
        <p:nvSpPr>
          <p:cNvPr id="12291" name="Text Box 3" descr="金融10"/>
          <p:cNvSpPr txBox="1">
            <a:spLocks noChangeArrowheads="1"/>
          </p:cNvSpPr>
          <p:nvPr/>
        </p:nvSpPr>
        <p:spPr bwMode="auto">
          <a:xfrm>
            <a:off x="2411413" y="260350"/>
            <a:ext cx="6732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任务一 统计资料的整理</a:t>
            </a:r>
          </a:p>
        </p:txBody>
      </p:sp>
      <p:sp>
        <p:nvSpPr>
          <p:cNvPr id="24580" name="Oval 7"/>
          <p:cNvSpPr>
            <a:spLocks noChangeArrowheads="1"/>
          </p:cNvSpPr>
          <p:nvPr/>
        </p:nvSpPr>
        <p:spPr bwMode="auto">
          <a:xfrm>
            <a:off x="900113" y="1844675"/>
            <a:ext cx="6911975" cy="4189413"/>
          </a:xfrm>
          <a:prstGeom prst="ellipse">
            <a:avLst/>
          </a:prstGeom>
          <a:gradFill rotWithShape="1">
            <a:gsLst>
              <a:gs pos="0">
                <a:srgbClr val="72888A">
                  <a:alpha val="0"/>
                </a:srgb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254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800" b="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4581" name="Text Box 5" descr="金融10"/>
          <p:cNvSpPr txBox="1">
            <a:spLocks noChangeArrowheads="1"/>
          </p:cNvSpPr>
          <p:nvPr/>
        </p:nvSpPr>
        <p:spPr bwMode="auto">
          <a:xfrm>
            <a:off x="2124075" y="2636838"/>
            <a:ext cx="439261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） 统计调查所收集到的资</a:t>
            </a:r>
            <a:r>
              <a:rPr lang="zh-CN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料。</a:t>
            </a:r>
            <a:endParaRPr lang="zh-CN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） 统计研究中经常要进行动态分析，这就需要有长期累积的历史资料。</a:t>
            </a:r>
          </a:p>
          <a:p>
            <a:pPr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） 通过对统计资料的加工整理，使之系统化、条理化，可以利用综合指标对总体作出概括性说明，进而揭示总体的内在特征。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787900" y="1196975"/>
            <a:ext cx="4032250" cy="577850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</p:spPr>
        <p:txBody>
          <a:bodyPr>
            <a:flatTx/>
          </a:bodyPr>
          <a:lstStyle/>
          <a:p>
            <a:pPr marL="571500" indent="-571500" eaLnBrk="0" hangingPunct="0">
              <a:lnSpc>
                <a:spcPct val="90000"/>
              </a:lnSpc>
            </a:pPr>
            <a:r>
              <a:rPr lang="zh-CN" altLang="en-US"/>
              <a:t>（一）</a:t>
            </a:r>
            <a:r>
              <a:rPr lang="en-US"/>
              <a:t>统计数据</a:t>
            </a:r>
            <a:r>
              <a:rPr lang="zh-CN" altLang="en-US"/>
              <a:t>整理的意义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58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58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458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ldLvl="0" animBg="1" autoUpdateAnimBg="0"/>
      <p:bldP spid="24582" grpId="0" build="p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47"/>
          <p:cNvSpPr>
            <a:spLocks noChangeArrowheads="1"/>
          </p:cNvSpPr>
          <p:nvPr/>
        </p:nvSpPr>
        <p:spPr bwMode="auto">
          <a:xfrm>
            <a:off x="41275" y="990600"/>
            <a:ext cx="4170363" cy="6381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一、统计数据的整理概述</a:t>
            </a:r>
          </a:p>
        </p:txBody>
      </p:sp>
      <p:sp>
        <p:nvSpPr>
          <p:cNvPr id="13315" name="Text Box 3" descr="金融10"/>
          <p:cNvSpPr txBox="1">
            <a:spLocks noChangeArrowheads="1"/>
          </p:cNvSpPr>
          <p:nvPr/>
        </p:nvSpPr>
        <p:spPr bwMode="auto">
          <a:xfrm>
            <a:off x="2411413" y="260350"/>
            <a:ext cx="6732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 任务一 统计资料的整理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787900" y="1196975"/>
            <a:ext cx="4032250" cy="577850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</p:spPr>
        <p:txBody>
          <a:bodyPr>
            <a:flatTx/>
          </a:bodyPr>
          <a:lstStyle/>
          <a:p>
            <a:pPr marL="571500" indent="-571500" eaLnBrk="0" hangingPunct="0">
              <a:lnSpc>
                <a:spcPct val="90000"/>
              </a:lnSpc>
            </a:pPr>
            <a:r>
              <a:rPr lang="zh-CN"/>
              <a:t>（二）统计数据整理的程序</a:t>
            </a:r>
          </a:p>
        </p:txBody>
      </p:sp>
      <p:sp>
        <p:nvSpPr>
          <p:cNvPr id="25605" name="AutoShape 3"/>
          <p:cNvSpPr>
            <a:spLocks noChangeArrowheads="1"/>
          </p:cNvSpPr>
          <p:nvPr/>
        </p:nvSpPr>
        <p:spPr bwMode="auto">
          <a:xfrm>
            <a:off x="971550" y="2133600"/>
            <a:ext cx="6248400" cy="4038600"/>
          </a:xfrm>
          <a:prstGeom prst="roundRect">
            <a:avLst>
              <a:gd name="adj" fmla="val 9583"/>
            </a:avLst>
          </a:prstGeom>
          <a:gradFill rotWithShape="1">
            <a:gsLst>
              <a:gs pos="0">
                <a:schemeClr val="folHlink"/>
              </a:gs>
              <a:gs pos="50000">
                <a:srgbClr val="BBDD55"/>
              </a:gs>
              <a:gs pos="100000">
                <a:schemeClr val="folHlink"/>
              </a:gs>
            </a:gsLst>
            <a:lin ang="2700000" scaled="1"/>
          </a:gradFill>
          <a:ln w="19050" cmpd="sng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rgbClr val="C0C0C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b="0"/>
          </a:p>
        </p:txBody>
      </p:sp>
      <p:grpSp>
        <p:nvGrpSpPr>
          <p:cNvPr id="13318" name="Group 6"/>
          <p:cNvGrpSpPr>
            <a:grpSpLocks/>
          </p:cNvGrpSpPr>
          <p:nvPr/>
        </p:nvGrpSpPr>
        <p:grpSpPr bwMode="auto">
          <a:xfrm>
            <a:off x="2057400" y="3962400"/>
            <a:ext cx="4038600" cy="504825"/>
            <a:chOff x="0" y="0"/>
            <a:chExt cx="2544" cy="318"/>
          </a:xfrm>
        </p:grpSpPr>
        <p:sp>
          <p:nvSpPr>
            <p:cNvPr id="25607" name="Line 21"/>
            <p:cNvSpPr>
              <a:spLocks noChangeShapeType="1"/>
            </p:cNvSpPr>
            <p:nvPr/>
          </p:nvSpPr>
          <p:spPr bwMode="auto">
            <a:xfrm>
              <a:off x="144" y="246"/>
              <a:ext cx="2400" cy="0"/>
            </a:xfrm>
            <a:prstGeom prst="line">
              <a:avLst/>
            </a:prstGeom>
            <a:noFill/>
            <a:ln w="12700" cap="rnd" cmpd="sng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337" name="Oval 22"/>
            <p:cNvSpPr>
              <a:spLocks noChangeArrowheads="1"/>
            </p:cNvSpPr>
            <p:nvPr/>
          </p:nvSpPr>
          <p:spPr bwMode="auto">
            <a:xfrm>
              <a:off x="0" y="174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66C5F4"/>
                </a:gs>
                <a:gs pos="100000">
                  <a:srgbClr val="4483A3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3338" name="Rectangle 23"/>
            <p:cNvSpPr>
              <a:spLocks noChangeArrowheads="1"/>
            </p:cNvSpPr>
            <p:nvPr/>
          </p:nvSpPr>
          <p:spPr bwMode="auto">
            <a:xfrm>
              <a:off x="528" y="0"/>
              <a:ext cx="18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b="0"/>
                <a:t>编制统计表和绘制统计图</a:t>
              </a:r>
              <a:endParaRPr lang="en-US" b="0"/>
            </a:p>
          </p:txBody>
        </p:sp>
      </p:grpSp>
      <p:grpSp>
        <p:nvGrpSpPr>
          <p:cNvPr id="13319" name="Group 10"/>
          <p:cNvGrpSpPr>
            <a:grpSpLocks/>
          </p:cNvGrpSpPr>
          <p:nvPr/>
        </p:nvGrpSpPr>
        <p:grpSpPr bwMode="auto">
          <a:xfrm>
            <a:off x="2062163" y="3490913"/>
            <a:ext cx="4038600" cy="442912"/>
            <a:chOff x="0" y="0"/>
            <a:chExt cx="2544" cy="279"/>
          </a:xfrm>
        </p:grpSpPr>
        <p:sp>
          <p:nvSpPr>
            <p:cNvPr id="25611" name="Line 17"/>
            <p:cNvSpPr>
              <a:spLocks noChangeShapeType="1"/>
            </p:cNvSpPr>
            <p:nvPr/>
          </p:nvSpPr>
          <p:spPr bwMode="auto">
            <a:xfrm>
              <a:off x="144" y="207"/>
              <a:ext cx="2400" cy="0"/>
            </a:xfrm>
            <a:prstGeom prst="line">
              <a:avLst/>
            </a:prstGeom>
            <a:noFill/>
            <a:ln w="12700" cap="rnd" cmpd="sng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334" name="Oval 18"/>
            <p:cNvSpPr>
              <a:spLocks noChangeArrowheads="1"/>
            </p:cNvSpPr>
            <p:nvPr/>
          </p:nvSpPr>
          <p:spPr bwMode="auto">
            <a:xfrm>
              <a:off x="0" y="135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FCC704"/>
                </a:gs>
                <a:gs pos="100000">
                  <a:srgbClr val="A88503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3335" name="Rectangle 19"/>
            <p:cNvSpPr>
              <a:spLocks noChangeArrowheads="1"/>
            </p:cNvSpPr>
            <p:nvPr/>
          </p:nvSpPr>
          <p:spPr bwMode="auto">
            <a:xfrm>
              <a:off x="528" y="0"/>
              <a:ext cx="1086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b="0" dirty="0"/>
                <a:t>审核次级资</a:t>
              </a:r>
              <a:r>
                <a:rPr lang="zh-CN" altLang="en-US" b="0" dirty="0" smtClean="0"/>
                <a:t>料</a:t>
              </a:r>
              <a:endParaRPr lang="en-US" b="0" dirty="0"/>
            </a:p>
          </p:txBody>
        </p:sp>
      </p:grpSp>
      <p:grpSp>
        <p:nvGrpSpPr>
          <p:cNvPr id="13320" name="Group 14"/>
          <p:cNvGrpSpPr>
            <a:grpSpLocks/>
          </p:cNvGrpSpPr>
          <p:nvPr/>
        </p:nvGrpSpPr>
        <p:grpSpPr bwMode="auto">
          <a:xfrm>
            <a:off x="2051050" y="2492375"/>
            <a:ext cx="4038600" cy="514350"/>
            <a:chOff x="0" y="0"/>
            <a:chExt cx="2544" cy="324"/>
          </a:xfrm>
        </p:grpSpPr>
        <p:sp>
          <p:nvSpPr>
            <p:cNvPr id="25615" name="Line 5"/>
            <p:cNvSpPr>
              <a:spLocks noChangeShapeType="1"/>
            </p:cNvSpPr>
            <p:nvPr/>
          </p:nvSpPr>
          <p:spPr bwMode="auto">
            <a:xfrm>
              <a:off x="144" y="252"/>
              <a:ext cx="2400" cy="0"/>
            </a:xfrm>
            <a:prstGeom prst="line">
              <a:avLst/>
            </a:prstGeom>
            <a:noFill/>
            <a:ln w="12700" cap="rnd" cmpd="sng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331" name="Oval 6"/>
            <p:cNvSpPr>
              <a:spLocks noChangeArrowheads="1"/>
            </p:cNvSpPr>
            <p:nvPr/>
          </p:nvSpPr>
          <p:spPr bwMode="auto">
            <a:xfrm>
              <a:off x="0" y="180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E96E29"/>
                </a:gs>
                <a:gs pos="100000">
                  <a:srgbClr val="9B491B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3332" name="Rectangle 7"/>
            <p:cNvSpPr>
              <a:spLocks noChangeArrowheads="1"/>
            </p:cNvSpPr>
            <p:nvPr/>
          </p:nvSpPr>
          <p:spPr bwMode="auto">
            <a:xfrm>
              <a:off x="528" y="0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endParaRPr lang="en-US" altLang="zh-CN" sz="18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13321" name="Group 18"/>
          <p:cNvGrpSpPr>
            <a:grpSpLocks/>
          </p:cNvGrpSpPr>
          <p:nvPr/>
        </p:nvGrpSpPr>
        <p:grpSpPr bwMode="auto">
          <a:xfrm>
            <a:off x="2051050" y="2997200"/>
            <a:ext cx="4038600" cy="509588"/>
            <a:chOff x="0" y="0"/>
            <a:chExt cx="2544" cy="321"/>
          </a:xfrm>
        </p:grpSpPr>
        <p:sp>
          <p:nvSpPr>
            <p:cNvPr id="25619" name="Line 13"/>
            <p:cNvSpPr>
              <a:spLocks noChangeShapeType="1"/>
            </p:cNvSpPr>
            <p:nvPr/>
          </p:nvSpPr>
          <p:spPr bwMode="auto">
            <a:xfrm>
              <a:off x="144" y="249"/>
              <a:ext cx="2400" cy="0"/>
            </a:xfrm>
            <a:prstGeom prst="line">
              <a:avLst/>
            </a:prstGeom>
            <a:noFill/>
            <a:ln w="12700" cap="rnd" cmpd="sng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328" name="Oval 14"/>
            <p:cNvSpPr>
              <a:spLocks noChangeArrowheads="1"/>
            </p:cNvSpPr>
            <p:nvPr/>
          </p:nvSpPr>
          <p:spPr bwMode="auto">
            <a:xfrm>
              <a:off x="0" y="177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A01DD5"/>
                </a:gs>
                <a:gs pos="100000">
                  <a:srgbClr val="6B138E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>
              <a:off x="528" y="0"/>
              <a:ext cx="15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b="0"/>
                <a:t> 进行统计分组、汇总</a:t>
              </a:r>
              <a:endParaRPr lang="en-US" b="0"/>
            </a:p>
          </p:txBody>
        </p:sp>
      </p:grpSp>
      <p:grpSp>
        <p:nvGrpSpPr>
          <p:cNvPr id="13322" name="Group 22"/>
          <p:cNvGrpSpPr>
            <a:grpSpLocks/>
          </p:cNvGrpSpPr>
          <p:nvPr/>
        </p:nvGrpSpPr>
        <p:grpSpPr bwMode="auto">
          <a:xfrm>
            <a:off x="2051050" y="4581525"/>
            <a:ext cx="4133850" cy="485775"/>
            <a:chOff x="0" y="0"/>
            <a:chExt cx="2604" cy="306"/>
          </a:xfrm>
        </p:grpSpPr>
        <p:sp>
          <p:nvSpPr>
            <p:cNvPr id="25623" name="Line 9"/>
            <p:cNvSpPr>
              <a:spLocks noChangeShapeType="1"/>
            </p:cNvSpPr>
            <p:nvPr/>
          </p:nvSpPr>
          <p:spPr bwMode="auto">
            <a:xfrm>
              <a:off x="144" y="234"/>
              <a:ext cx="2400" cy="0"/>
            </a:xfrm>
            <a:prstGeom prst="line">
              <a:avLst/>
            </a:prstGeom>
            <a:noFill/>
            <a:ln w="12700" cap="rnd" cmpd="sng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325" name="Oval 10"/>
            <p:cNvSpPr>
              <a:spLocks noChangeArrowheads="1"/>
            </p:cNvSpPr>
            <p:nvPr/>
          </p:nvSpPr>
          <p:spPr bwMode="auto">
            <a:xfrm>
              <a:off x="0" y="162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DCDC48"/>
                </a:gs>
                <a:gs pos="100000">
                  <a:srgbClr val="939330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800" b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5625" name="Rectangle 11"/>
            <p:cNvSpPr>
              <a:spLocks noChangeArrowheads="1"/>
            </p:cNvSpPr>
            <p:nvPr/>
          </p:nvSpPr>
          <p:spPr bwMode="auto">
            <a:xfrm>
              <a:off x="528" y="0"/>
              <a:ext cx="20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zh-CN" altLang="en-US" b="0"/>
                <a:t>积累、保管和公布统计资料</a:t>
              </a:r>
              <a:endParaRPr lang="en-US" b="0"/>
            </a:p>
          </p:txBody>
        </p:sp>
      </p:grpSp>
      <p:sp>
        <p:nvSpPr>
          <p:cNvPr id="25626" name="Text Box 26" descr="金融10"/>
          <p:cNvSpPr txBox="1">
            <a:spLocks noChangeArrowheads="1"/>
          </p:cNvSpPr>
          <p:nvPr/>
        </p:nvSpPr>
        <p:spPr bwMode="auto">
          <a:xfrm>
            <a:off x="2916238" y="2492375"/>
            <a:ext cx="33829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0">
                <a:effectLst>
                  <a:outerShdw blurRad="38100" dist="38100" dir="2700000" algn="tl">
                    <a:srgbClr val="C0C0C0"/>
                  </a:outerShdw>
                </a:effectLst>
              </a:rPr>
              <a:t>审核原始数据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60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60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560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build="p" animBg="1" autoUpdateAnimBg="0"/>
      <p:bldP spid="25605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47"/>
          <p:cNvSpPr>
            <a:spLocks noChangeArrowheads="1"/>
          </p:cNvSpPr>
          <p:nvPr/>
        </p:nvSpPr>
        <p:spPr bwMode="auto">
          <a:xfrm>
            <a:off x="41275" y="990600"/>
            <a:ext cx="4170363" cy="6381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一、统计分组与频数分布</a:t>
            </a:r>
          </a:p>
        </p:txBody>
      </p:sp>
      <p:sp>
        <p:nvSpPr>
          <p:cNvPr id="14339" name="Text Box 3" descr="金融10"/>
          <p:cNvSpPr txBox="1">
            <a:spLocks noChangeArrowheads="1"/>
          </p:cNvSpPr>
          <p:nvPr/>
        </p:nvSpPr>
        <p:spPr bwMode="auto">
          <a:xfrm>
            <a:off x="2411413" y="260350"/>
            <a:ext cx="6732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任务二 统计分组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4787900" y="1196975"/>
            <a:ext cx="4032250" cy="577850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</p:spPr>
        <p:txBody>
          <a:bodyPr>
            <a:flatTx/>
          </a:bodyPr>
          <a:lstStyle/>
          <a:p>
            <a:pPr marL="571500" indent="-571500" algn="ctr" eaLnBrk="0" hangingPunct="0">
              <a:lnSpc>
                <a:spcPct val="90000"/>
              </a:lnSpc>
            </a:pPr>
            <a:r>
              <a:rPr lang="en-US"/>
              <a:t>统计</a:t>
            </a:r>
            <a:r>
              <a:rPr lang="zh-CN" altLang="en-US"/>
              <a:t>分组</a:t>
            </a:r>
          </a:p>
        </p:txBody>
      </p:sp>
      <p:sp>
        <p:nvSpPr>
          <p:cNvPr id="26629" name="AutoShape 4"/>
          <p:cNvSpPr>
            <a:spLocks noChangeArrowheads="1"/>
          </p:cNvSpPr>
          <p:nvPr/>
        </p:nvSpPr>
        <p:spPr bwMode="auto">
          <a:xfrm>
            <a:off x="539750" y="2852738"/>
            <a:ext cx="7324725" cy="25923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rgbClr val="000000">
                  <a:alpha val="0"/>
                </a:srgbClr>
              </a:gs>
            </a:gsLst>
            <a:lin ang="0" scaled="1"/>
          </a:gradFill>
          <a:ln w="254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altLang="zh-CN" sz="1800" b="0">
              <a:solidFill>
                <a:schemeClr val="tx1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468313" y="2133600"/>
            <a:ext cx="2490787" cy="8683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75E00"/>
              </a:gs>
              <a:gs pos="50000">
                <a:schemeClr val="folHlink"/>
              </a:gs>
              <a:gs pos="100000">
                <a:srgbClr val="475E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800" b="0">
                <a:latin typeface="Verdana" pitchFamily="34" charset="0"/>
                <a:ea typeface="Gulim" pitchFamily="34" charset="-127"/>
              </a:rPr>
              <a:t>1.</a:t>
            </a:r>
            <a:r>
              <a:rPr lang="zh-CN" altLang="en-US" sz="1800" b="0">
                <a:latin typeface="Verdana" pitchFamily="34" charset="0"/>
                <a:ea typeface="Gulim" pitchFamily="34" charset="-127"/>
              </a:rPr>
              <a:t>统计分组的</a:t>
            </a:r>
          </a:p>
          <a:p>
            <a:pPr algn="ctr" eaLnBrk="0" hangingPunct="0">
              <a:defRPr/>
            </a:pPr>
            <a:r>
              <a:rPr lang="zh-CN" altLang="en-US" sz="1800" b="0">
                <a:latin typeface="Verdana" pitchFamily="34" charset="0"/>
                <a:ea typeface="Gulim" pitchFamily="34" charset="-127"/>
              </a:rPr>
              <a:t>概念和意义</a:t>
            </a:r>
            <a:endParaRPr lang="ko-KR" altLang="en-US" sz="1800" b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6631" name="Text Box 7" descr="金融10"/>
          <p:cNvSpPr txBox="1">
            <a:spLocks noChangeArrowheads="1"/>
          </p:cNvSpPr>
          <p:nvPr/>
        </p:nvSpPr>
        <p:spPr bwMode="auto">
          <a:xfrm>
            <a:off x="4624388" y="30495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632" name="Text Box 8" descr="金融10"/>
          <p:cNvSpPr txBox="1">
            <a:spLocks noChangeArrowheads="1"/>
          </p:cNvSpPr>
          <p:nvPr/>
        </p:nvSpPr>
        <p:spPr bwMode="auto">
          <a:xfrm>
            <a:off x="827088" y="3429000"/>
            <a:ext cx="66960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所谓统计分组，是指根据统计研究的需要，按照某种标志将统计总体划分为若干组成部分的一种统计方法。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b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统计分组的意义有两点：对于总体而言，是“分”；而对于每个总体单位而言，是“合</a:t>
            </a:r>
            <a:r>
              <a:rPr lang="zh-CN" altLang="en-US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”。</a:t>
            </a:r>
            <a:endParaRPr lang="zh-CN" altLang="en-US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6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6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662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2663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663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2663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uild="p" animBg="1" autoUpdateAnimBg="0"/>
      <p:bldP spid="26629" grpId="0" bldLvl="0" animBg="1" autoUpdateAnimBg="0"/>
      <p:bldP spid="26630" grpId="0" bldLvl="0" animBg="1" autoUpdateAnimBg="0"/>
      <p:bldP spid="26631" grpId="0" bldLvl="0" autoUpdateAnimBg="0"/>
      <p:bldP spid="26632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未知" descr="colored_paper2">
            <a:hlinkClick r:id="" action="ppaction://hlinkshowjump?jump=nextslide"/>
          </p:cNvPr>
          <p:cNvSpPr>
            <a:spLocks/>
          </p:cNvSpPr>
          <p:nvPr/>
        </p:nvSpPr>
        <p:spPr bwMode="auto">
          <a:xfrm>
            <a:off x="684213" y="1628775"/>
            <a:ext cx="6983412" cy="4176713"/>
          </a:xfrm>
          <a:custGeom>
            <a:avLst/>
            <a:gdLst/>
            <a:ahLst/>
            <a:cxnLst>
              <a:cxn ang="0">
                <a:pos x="119" y="70"/>
              </a:cxn>
              <a:cxn ang="0">
                <a:pos x="685" y="305"/>
              </a:cxn>
              <a:cxn ang="0">
                <a:pos x="1463" y="70"/>
              </a:cxn>
              <a:cxn ang="0">
                <a:pos x="1886" y="305"/>
              </a:cxn>
              <a:cxn ang="0">
                <a:pos x="2687" y="24"/>
              </a:cxn>
              <a:cxn ang="0">
                <a:pos x="3182" y="351"/>
              </a:cxn>
              <a:cxn ang="0">
                <a:pos x="4124" y="0"/>
              </a:cxn>
              <a:cxn ang="0">
                <a:pos x="4501" y="351"/>
              </a:cxn>
              <a:cxn ang="0">
                <a:pos x="5420" y="46"/>
              </a:cxn>
              <a:cxn ang="0">
                <a:pos x="5361" y="598"/>
              </a:cxn>
              <a:cxn ang="0">
                <a:pos x="5538" y="938"/>
              </a:cxn>
              <a:cxn ang="0">
                <a:pos x="5396" y="1454"/>
              </a:cxn>
              <a:cxn ang="0">
                <a:pos x="5585" y="2182"/>
              </a:cxn>
              <a:cxn ang="0">
                <a:pos x="5361" y="2636"/>
              </a:cxn>
              <a:cxn ang="0">
                <a:pos x="5585" y="3587"/>
              </a:cxn>
              <a:cxn ang="0">
                <a:pos x="5349" y="4407"/>
              </a:cxn>
              <a:cxn ang="0">
                <a:pos x="5479" y="5323"/>
              </a:cxn>
              <a:cxn ang="0">
                <a:pos x="5349" y="6003"/>
              </a:cxn>
              <a:cxn ang="0">
                <a:pos x="5514" y="6543"/>
              </a:cxn>
              <a:cxn ang="0">
                <a:pos x="5409" y="6753"/>
              </a:cxn>
              <a:cxn ang="0">
                <a:pos x="5490" y="7083"/>
              </a:cxn>
              <a:cxn ang="0">
                <a:pos x="4972" y="6919"/>
              </a:cxn>
              <a:cxn ang="0">
                <a:pos x="4360" y="7154"/>
              </a:cxn>
              <a:cxn ang="0">
                <a:pos x="4124" y="7001"/>
              </a:cxn>
              <a:cxn ang="0">
                <a:pos x="3393" y="7200"/>
              </a:cxn>
              <a:cxn ang="0">
                <a:pos x="2839" y="6977"/>
              </a:cxn>
              <a:cxn ang="0">
                <a:pos x="2098" y="7154"/>
              </a:cxn>
              <a:cxn ang="0">
                <a:pos x="1379" y="6919"/>
              </a:cxn>
              <a:cxn ang="0">
                <a:pos x="414" y="7119"/>
              </a:cxn>
              <a:cxn ang="0">
                <a:pos x="236" y="6919"/>
              </a:cxn>
              <a:cxn ang="0">
                <a:pos x="165" y="6801"/>
              </a:cxn>
              <a:cxn ang="0">
                <a:pos x="0" y="6260"/>
              </a:cxn>
              <a:cxn ang="0">
                <a:pos x="260" y="5510"/>
              </a:cxn>
              <a:cxn ang="0">
                <a:pos x="48" y="4525"/>
              </a:cxn>
              <a:cxn ang="0">
                <a:pos x="165" y="3751"/>
              </a:cxn>
              <a:cxn ang="0">
                <a:pos x="24" y="3023"/>
              </a:cxn>
              <a:cxn ang="0">
                <a:pos x="189" y="2439"/>
              </a:cxn>
              <a:cxn ang="0">
                <a:pos x="48" y="1877"/>
              </a:cxn>
              <a:cxn ang="0">
                <a:pos x="189" y="985"/>
              </a:cxn>
              <a:cxn ang="0">
                <a:pos x="119" y="70"/>
              </a:cxn>
            </a:cxnLst>
            <a:rect l="0" t="0" r="r" b="b"/>
            <a:pathLst>
              <a:path w="5585" h="7200">
                <a:moveTo>
                  <a:pt x="119" y="70"/>
                </a:moveTo>
                <a:lnTo>
                  <a:pt x="685" y="305"/>
                </a:lnTo>
                <a:lnTo>
                  <a:pt x="1463" y="70"/>
                </a:lnTo>
                <a:lnTo>
                  <a:pt x="1886" y="305"/>
                </a:lnTo>
                <a:lnTo>
                  <a:pt x="2687" y="24"/>
                </a:lnTo>
                <a:lnTo>
                  <a:pt x="3182" y="351"/>
                </a:lnTo>
                <a:lnTo>
                  <a:pt x="4124" y="0"/>
                </a:lnTo>
                <a:lnTo>
                  <a:pt x="4501" y="351"/>
                </a:lnTo>
                <a:lnTo>
                  <a:pt x="5420" y="46"/>
                </a:lnTo>
                <a:lnTo>
                  <a:pt x="5361" y="598"/>
                </a:lnTo>
                <a:lnTo>
                  <a:pt x="5538" y="938"/>
                </a:lnTo>
                <a:lnTo>
                  <a:pt x="5396" y="1454"/>
                </a:lnTo>
                <a:lnTo>
                  <a:pt x="5585" y="2182"/>
                </a:lnTo>
                <a:lnTo>
                  <a:pt x="5361" y="2636"/>
                </a:lnTo>
                <a:lnTo>
                  <a:pt x="5585" y="3587"/>
                </a:lnTo>
                <a:lnTo>
                  <a:pt x="5349" y="4407"/>
                </a:lnTo>
                <a:lnTo>
                  <a:pt x="5479" y="5323"/>
                </a:lnTo>
                <a:lnTo>
                  <a:pt x="5349" y="6003"/>
                </a:lnTo>
                <a:lnTo>
                  <a:pt x="5514" y="6543"/>
                </a:lnTo>
                <a:lnTo>
                  <a:pt x="5409" y="6753"/>
                </a:lnTo>
                <a:lnTo>
                  <a:pt x="5490" y="7083"/>
                </a:lnTo>
                <a:lnTo>
                  <a:pt x="4972" y="6919"/>
                </a:lnTo>
                <a:lnTo>
                  <a:pt x="4360" y="7154"/>
                </a:lnTo>
                <a:lnTo>
                  <a:pt x="4124" y="7001"/>
                </a:lnTo>
                <a:lnTo>
                  <a:pt x="3393" y="7200"/>
                </a:lnTo>
                <a:lnTo>
                  <a:pt x="2839" y="6977"/>
                </a:lnTo>
                <a:lnTo>
                  <a:pt x="2098" y="7154"/>
                </a:lnTo>
                <a:lnTo>
                  <a:pt x="1379" y="6919"/>
                </a:lnTo>
                <a:lnTo>
                  <a:pt x="414" y="7119"/>
                </a:lnTo>
                <a:lnTo>
                  <a:pt x="236" y="6919"/>
                </a:lnTo>
                <a:lnTo>
                  <a:pt x="165" y="6801"/>
                </a:lnTo>
                <a:lnTo>
                  <a:pt x="0" y="6260"/>
                </a:lnTo>
                <a:lnTo>
                  <a:pt x="260" y="5510"/>
                </a:lnTo>
                <a:lnTo>
                  <a:pt x="48" y="4525"/>
                </a:lnTo>
                <a:lnTo>
                  <a:pt x="165" y="3751"/>
                </a:lnTo>
                <a:lnTo>
                  <a:pt x="24" y="3023"/>
                </a:lnTo>
                <a:lnTo>
                  <a:pt x="189" y="2439"/>
                </a:lnTo>
                <a:lnTo>
                  <a:pt x="48" y="1877"/>
                </a:lnTo>
                <a:lnTo>
                  <a:pt x="189" y="985"/>
                </a:lnTo>
                <a:lnTo>
                  <a:pt x="119" y="70"/>
                </a:lnTo>
                <a:close/>
              </a:path>
            </a:pathLst>
          </a:cu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042988" y="1989138"/>
            <a:ext cx="630872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/>
            <a:r>
              <a:rPr lang="zh-CN" altLang="en-US" b="0">
                <a:sym typeface="宋体" pitchFamily="2" charset="-122"/>
              </a:rPr>
              <a:t>    需要注意的是，为了保证分组的科学性，必须遵循穷尽原则和互斥原则。其中，穷尽原则是指全部分组必须容纳所有的总体单位，即总体中的每个总体单位都必须有组的归属。例如，企业员工按文化程度分组，若只分为小学毕业、中学毕业和大学毕业三组，则未上过小学的以及大学以上文化程度的员工就无组可归了，这种分组就没有做到穷尽。互斥原则是指在特定的分组标志下，总体中的任何一个单位只能归于某一组，不能同时归于几个组。例如，将鞋子分为男鞋、女鞋、童鞋三类，就不符合互斥原则，因为童鞋也有男鞋与女鞋之分。</a:t>
            </a:r>
          </a:p>
        </p:txBody>
      </p:sp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6659563" y="981075"/>
            <a:ext cx="2249487" cy="1611313"/>
            <a:chOff x="0" y="0"/>
            <a:chExt cx="3542" cy="2536"/>
          </a:xfrm>
        </p:grpSpPr>
        <p:pic>
          <p:nvPicPr>
            <p:cNvPr id="15367" name="Picture 5" descr="1b9b8f60_55d8_4de8_8292_449409154d0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058" t="10039" r="12737"/>
            <a:stretch>
              <a:fillRect/>
            </a:stretch>
          </p:blipFill>
          <p:spPr bwMode="auto">
            <a:xfrm>
              <a:off x="0" y="0"/>
              <a:ext cx="3542" cy="2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4" name="Text Box 6"/>
            <p:cNvSpPr txBox="1">
              <a:spLocks noChangeArrowheads="1"/>
            </p:cNvSpPr>
            <p:nvPr/>
          </p:nvSpPr>
          <p:spPr bwMode="auto">
            <a:xfrm rot="21480000">
              <a:off x="165" y="395"/>
              <a:ext cx="2607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>
                  <a:solidFill>
                    <a:srgbClr val="F02AD8"/>
                  </a:solidFill>
                  <a:latin typeface="Arial" pitchFamily="34" charset="0"/>
                </a:rPr>
                <a:t>资料卡</a:t>
              </a:r>
              <a:endParaRPr lang="zh-CN" altLang="en-US" sz="2400">
                <a:solidFill>
                  <a:srgbClr val="F02AD8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15365" name="Rectangle 347"/>
          <p:cNvSpPr>
            <a:spLocks noChangeArrowheads="1"/>
          </p:cNvSpPr>
          <p:nvPr/>
        </p:nvSpPr>
        <p:spPr bwMode="auto">
          <a:xfrm>
            <a:off x="0" y="981075"/>
            <a:ext cx="2370138" cy="5746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统计分组的原则</a:t>
            </a:r>
          </a:p>
        </p:txBody>
      </p:sp>
      <p:sp>
        <p:nvSpPr>
          <p:cNvPr id="15366" name="Text Box 3" descr="金融10"/>
          <p:cNvSpPr txBox="1">
            <a:spLocks noChangeArrowheads="1"/>
          </p:cNvSpPr>
          <p:nvPr/>
        </p:nvSpPr>
        <p:spPr bwMode="auto">
          <a:xfrm>
            <a:off x="2411413" y="260350"/>
            <a:ext cx="6732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任务二 统计分组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ldLvl="0" autoUpdateAnimBg="0"/>
      <p:bldP spid="27651" grpId="1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47"/>
          <p:cNvSpPr>
            <a:spLocks noChangeArrowheads="1"/>
          </p:cNvSpPr>
          <p:nvPr/>
        </p:nvSpPr>
        <p:spPr bwMode="auto">
          <a:xfrm>
            <a:off x="41275" y="990600"/>
            <a:ext cx="4170363" cy="6381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一、统计分组与频数分布</a:t>
            </a:r>
          </a:p>
        </p:txBody>
      </p:sp>
      <p:sp>
        <p:nvSpPr>
          <p:cNvPr id="16387" name="AutoShape 4"/>
          <p:cNvSpPr>
            <a:spLocks noChangeArrowheads="1"/>
          </p:cNvSpPr>
          <p:nvPr/>
        </p:nvSpPr>
        <p:spPr bwMode="auto">
          <a:xfrm>
            <a:off x="539750" y="2852738"/>
            <a:ext cx="7324725" cy="25923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rgbClr val="000000">
                  <a:alpha val="0"/>
                </a:srgbClr>
              </a:gs>
            </a:gsLst>
            <a:lin ang="0" scaled="1"/>
          </a:gradFill>
          <a:ln w="254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altLang="zh-CN" sz="1800" b="0">
              <a:solidFill>
                <a:schemeClr val="tx1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468313" y="2133600"/>
            <a:ext cx="2490787" cy="8683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75E00"/>
              </a:gs>
              <a:gs pos="50000">
                <a:schemeClr val="folHlink"/>
              </a:gs>
              <a:gs pos="100000">
                <a:srgbClr val="475E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800" b="0">
                <a:latin typeface="Verdana" pitchFamily="34" charset="0"/>
                <a:ea typeface="Gulim" pitchFamily="34" charset="-127"/>
              </a:rPr>
              <a:t>2.</a:t>
            </a:r>
            <a:r>
              <a:rPr lang="zh-CN" altLang="en-US" sz="1800" b="0">
                <a:latin typeface="Verdana" pitchFamily="34" charset="0"/>
                <a:ea typeface="Gulim" pitchFamily="34" charset="-127"/>
              </a:rPr>
              <a:t>统计分组</a:t>
            </a:r>
          </a:p>
          <a:p>
            <a:pPr algn="ctr" eaLnBrk="0" hangingPunct="0">
              <a:defRPr/>
            </a:pPr>
            <a:r>
              <a:rPr lang="zh-CN" altLang="en-US" sz="1800" b="0">
                <a:latin typeface="Verdana" pitchFamily="34" charset="0"/>
                <a:ea typeface="Gulim" pitchFamily="34" charset="-127"/>
              </a:rPr>
              <a:t>的作用</a:t>
            </a:r>
          </a:p>
        </p:txBody>
      </p:sp>
      <p:sp>
        <p:nvSpPr>
          <p:cNvPr id="28679" name="Text Box 7" descr="金融10"/>
          <p:cNvSpPr txBox="1">
            <a:spLocks noChangeArrowheads="1"/>
          </p:cNvSpPr>
          <p:nvPr/>
        </p:nvSpPr>
        <p:spPr bwMode="auto">
          <a:xfrm>
            <a:off x="4624388" y="30495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90" name="Rectangle 347"/>
          <p:cNvSpPr>
            <a:spLocks noChangeArrowheads="1"/>
          </p:cNvSpPr>
          <p:nvPr/>
        </p:nvSpPr>
        <p:spPr bwMode="auto">
          <a:xfrm>
            <a:off x="57150" y="974725"/>
            <a:ext cx="4171950" cy="6381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一、统计分组与频数分布</a:t>
            </a:r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4803775" y="1181100"/>
            <a:ext cx="4032250" cy="577850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</p:spPr>
        <p:txBody>
          <a:bodyPr>
            <a:flatTx/>
          </a:bodyPr>
          <a:lstStyle/>
          <a:p>
            <a:pPr marL="571500" indent="-571500" algn="ctr" eaLnBrk="0" hangingPunct="0">
              <a:lnSpc>
                <a:spcPct val="90000"/>
              </a:lnSpc>
            </a:pPr>
            <a:r>
              <a:rPr lang="en-US"/>
              <a:t>统计</a:t>
            </a:r>
            <a:r>
              <a:rPr lang="zh-CN" altLang="en-US"/>
              <a:t>分组</a:t>
            </a:r>
          </a:p>
        </p:txBody>
      </p:sp>
      <p:sp>
        <p:nvSpPr>
          <p:cNvPr id="28684" name="AutoShape 6"/>
          <p:cNvSpPr>
            <a:spLocks noChangeArrowheads="1"/>
          </p:cNvSpPr>
          <p:nvPr/>
        </p:nvSpPr>
        <p:spPr bwMode="auto">
          <a:xfrm>
            <a:off x="485775" y="2117725"/>
            <a:ext cx="2489200" cy="8683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75E00"/>
              </a:gs>
              <a:gs pos="50000">
                <a:schemeClr val="folHlink"/>
              </a:gs>
              <a:gs pos="100000">
                <a:srgbClr val="475E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800" b="0">
                <a:latin typeface="Verdana" pitchFamily="34" charset="0"/>
                <a:ea typeface="Gulim" pitchFamily="34" charset="-127"/>
              </a:rPr>
              <a:t>2.</a:t>
            </a:r>
            <a:r>
              <a:rPr lang="zh-CN" altLang="en-US" sz="1800" b="0">
                <a:latin typeface="Verdana" pitchFamily="34" charset="0"/>
                <a:ea typeface="Gulim" pitchFamily="34" charset="-127"/>
              </a:rPr>
              <a:t>统计分组</a:t>
            </a:r>
          </a:p>
          <a:p>
            <a:pPr algn="ctr" eaLnBrk="0" hangingPunct="0">
              <a:defRPr/>
            </a:pPr>
            <a:r>
              <a:rPr lang="zh-CN" altLang="en-US" sz="1800" b="0">
                <a:latin typeface="Verdana" pitchFamily="34" charset="0"/>
                <a:ea typeface="Gulim" pitchFamily="34" charset="-127"/>
              </a:rPr>
              <a:t>的作用</a:t>
            </a:r>
          </a:p>
        </p:txBody>
      </p:sp>
      <p:sp>
        <p:nvSpPr>
          <p:cNvPr id="28685" name="Text Box 13" descr="金融10"/>
          <p:cNvSpPr txBox="1">
            <a:spLocks noChangeArrowheads="1"/>
          </p:cNvSpPr>
          <p:nvPr/>
        </p:nvSpPr>
        <p:spPr bwMode="auto">
          <a:xfrm>
            <a:off x="4641850" y="303371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86" name="Text Box 14" descr="金融10"/>
          <p:cNvSpPr txBox="1">
            <a:spLocks noChangeArrowheads="1"/>
          </p:cNvSpPr>
          <p:nvPr/>
        </p:nvSpPr>
        <p:spPr bwMode="auto">
          <a:xfrm>
            <a:off x="1042988" y="3357563"/>
            <a:ext cx="66960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0"/>
              <a:t>（</a:t>
            </a:r>
            <a:r>
              <a:rPr lang="en-US" altLang="zh-CN" b="0"/>
              <a:t>1</a:t>
            </a:r>
            <a:r>
              <a:rPr lang="zh-CN" altLang="en-US" b="0"/>
              <a:t>） 区分社会经济现象的类型。</a:t>
            </a:r>
          </a:p>
          <a:p>
            <a:pPr>
              <a:spcBef>
                <a:spcPct val="50000"/>
              </a:spcBef>
            </a:pPr>
            <a:r>
              <a:rPr lang="zh-CN" altLang="en-US" b="0"/>
              <a:t>（</a:t>
            </a:r>
            <a:r>
              <a:rPr lang="en-US" altLang="zh-CN" b="0"/>
              <a:t>2</a:t>
            </a:r>
            <a:r>
              <a:rPr lang="zh-CN" altLang="en-US" b="0"/>
              <a:t>） 反映总体内部结构。</a:t>
            </a:r>
          </a:p>
          <a:p>
            <a:pPr>
              <a:spcBef>
                <a:spcPct val="50000"/>
              </a:spcBef>
            </a:pPr>
            <a:r>
              <a:rPr lang="zh-CN" altLang="en-US" b="0"/>
              <a:t>（</a:t>
            </a:r>
            <a:r>
              <a:rPr lang="en-US" altLang="zh-CN" b="0"/>
              <a:t>3</a:t>
            </a:r>
            <a:r>
              <a:rPr lang="zh-CN" altLang="en-US" b="0"/>
              <a:t>） 揭示现象之间的依存关系。</a:t>
            </a:r>
          </a:p>
        </p:txBody>
      </p:sp>
      <p:sp>
        <p:nvSpPr>
          <p:cNvPr id="16395" name="Text Box 3" descr="金融10"/>
          <p:cNvSpPr txBox="1">
            <a:spLocks noChangeArrowheads="1"/>
          </p:cNvSpPr>
          <p:nvPr/>
        </p:nvSpPr>
        <p:spPr bwMode="auto">
          <a:xfrm>
            <a:off x="2411413" y="260350"/>
            <a:ext cx="6732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任务二 统计分组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68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68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868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868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2868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2" grpId="0" build="p" animBg="1" autoUpdateAnimBg="0"/>
      <p:bldP spid="28684" grpId="0" bldLvl="0" animBg="1" autoUpdateAnimBg="0"/>
      <p:bldP spid="28685" grpId="0" bldLvl="0" autoUpdateAnimBg="0"/>
      <p:bldP spid="28686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47"/>
          <p:cNvSpPr>
            <a:spLocks noChangeArrowheads="1"/>
          </p:cNvSpPr>
          <p:nvPr/>
        </p:nvSpPr>
        <p:spPr bwMode="auto">
          <a:xfrm>
            <a:off x="41275" y="990600"/>
            <a:ext cx="4170363" cy="638175"/>
          </a:xfrm>
          <a:prstGeom prst="rect">
            <a:avLst/>
          </a:prstGeom>
          <a:gradFill rotWithShape="0">
            <a:gsLst>
              <a:gs pos="0">
                <a:srgbClr val="990000">
                  <a:alpha val="70000"/>
                </a:srgbClr>
              </a:gs>
              <a:gs pos="100000">
                <a:srgbClr val="470000">
                  <a:alpha val="79999"/>
                </a:srgbClr>
              </a:gs>
            </a:gsLst>
            <a:path path="rect">
              <a:fillToRect r="100000" b="100000"/>
            </a:path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9900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zh-CN" altLang="en-US" sz="2400" b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二、统计分组与频数分布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4787900" y="1196975"/>
            <a:ext cx="4032250" cy="577850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</p:spPr>
        <p:txBody>
          <a:bodyPr>
            <a:flatTx/>
          </a:bodyPr>
          <a:lstStyle/>
          <a:p>
            <a:pPr marL="571500" indent="-571500" algn="ctr" eaLnBrk="0" hangingPunct="0">
              <a:lnSpc>
                <a:spcPct val="90000"/>
              </a:lnSpc>
            </a:pPr>
            <a:r>
              <a:rPr lang="en-US"/>
              <a:t>统计</a:t>
            </a:r>
            <a:r>
              <a:rPr lang="zh-CN" altLang="en-US"/>
              <a:t>分组</a:t>
            </a:r>
          </a:p>
        </p:txBody>
      </p:sp>
      <p:sp>
        <p:nvSpPr>
          <p:cNvPr id="32773" name="AutoShape 4"/>
          <p:cNvSpPr>
            <a:spLocks noChangeArrowheads="1"/>
          </p:cNvSpPr>
          <p:nvPr/>
        </p:nvSpPr>
        <p:spPr bwMode="auto">
          <a:xfrm>
            <a:off x="539750" y="2852738"/>
            <a:ext cx="7324725" cy="25923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rgbClr val="000000">
                  <a:alpha val="0"/>
                </a:srgbClr>
              </a:gs>
            </a:gsLst>
            <a:lin ang="0" scaled="1"/>
          </a:gradFill>
          <a:ln w="254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altLang="zh-CN" sz="1800" b="0">
              <a:solidFill>
                <a:schemeClr val="tx1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468313" y="2133600"/>
            <a:ext cx="2490787" cy="908864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475E00"/>
              </a:gs>
              <a:gs pos="50000">
                <a:schemeClr val="folHlink"/>
              </a:gs>
              <a:gs pos="100000">
                <a:srgbClr val="475E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 sz="1800" b="0" dirty="0">
                <a:latin typeface="Verdana" pitchFamily="34" charset="0"/>
                <a:ea typeface="Gulim" pitchFamily="34" charset="-127"/>
              </a:rPr>
              <a:t>3</a:t>
            </a:r>
            <a:r>
              <a:rPr lang="en-US" sz="1800" b="0" dirty="0" smtClean="0">
                <a:latin typeface="Verdana" pitchFamily="34" charset="0"/>
                <a:ea typeface="Gulim" pitchFamily="34" charset="-127"/>
              </a:rPr>
              <a:t>.</a:t>
            </a:r>
            <a:r>
              <a:rPr lang="zh-CN" altLang="en-US" sz="1800" b="0" dirty="0">
                <a:latin typeface="Verdana" pitchFamily="34" charset="0"/>
                <a:ea typeface="Gulim" pitchFamily="34" charset="-127"/>
              </a:rPr>
              <a:t>统计分组</a:t>
            </a:r>
          </a:p>
          <a:p>
            <a:pPr algn="ctr" eaLnBrk="0" hangingPunct="0">
              <a:defRPr/>
            </a:pPr>
            <a:r>
              <a:rPr lang="zh-CN" altLang="en-US" sz="1800" b="0" dirty="0">
                <a:latin typeface="Verdana" pitchFamily="34" charset="0"/>
                <a:ea typeface="Gulim" pitchFamily="34" charset="-127"/>
              </a:rPr>
              <a:t>的种类</a:t>
            </a:r>
          </a:p>
        </p:txBody>
      </p:sp>
      <p:sp>
        <p:nvSpPr>
          <p:cNvPr id="32775" name="Text Box 7" descr="金融10"/>
          <p:cNvSpPr txBox="1">
            <a:spLocks noChangeArrowheads="1"/>
          </p:cNvSpPr>
          <p:nvPr/>
        </p:nvSpPr>
        <p:spPr bwMode="auto">
          <a:xfrm>
            <a:off x="4624388" y="30495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776" name="Text Box 8" descr="金融10"/>
          <p:cNvSpPr txBox="1">
            <a:spLocks noChangeArrowheads="1"/>
          </p:cNvSpPr>
          <p:nvPr/>
        </p:nvSpPr>
        <p:spPr bwMode="auto">
          <a:xfrm>
            <a:off x="827088" y="3429000"/>
            <a:ext cx="66960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0"/>
              <a:t>（</a:t>
            </a:r>
            <a:r>
              <a:rPr lang="en-US" altLang="zh-CN" b="0"/>
              <a:t>1</a:t>
            </a:r>
            <a:r>
              <a:rPr lang="zh-CN" altLang="en-US" b="0"/>
              <a:t>） 按照分组标志的数量，可将统计分组分为简单分组和复合分组。</a:t>
            </a:r>
          </a:p>
          <a:p>
            <a:pPr>
              <a:spcBef>
                <a:spcPct val="50000"/>
              </a:spcBef>
            </a:pPr>
            <a:r>
              <a:rPr lang="zh-CN" altLang="en-US" b="0"/>
              <a:t>（</a:t>
            </a:r>
            <a:r>
              <a:rPr lang="en-US" altLang="zh-CN" b="0"/>
              <a:t>2</a:t>
            </a:r>
            <a:r>
              <a:rPr lang="zh-CN" altLang="en-US" b="0"/>
              <a:t>） 按照分组标志的性质，可将统计分组分为品质分组和数量分组。 </a:t>
            </a:r>
          </a:p>
          <a:p>
            <a:pPr>
              <a:spcBef>
                <a:spcPct val="50000"/>
              </a:spcBef>
            </a:pPr>
            <a:r>
              <a:rPr lang="zh-CN" altLang="en-US" b="0"/>
              <a:t>（</a:t>
            </a:r>
            <a:r>
              <a:rPr lang="en-US" altLang="zh-CN" b="0"/>
              <a:t>3</a:t>
            </a:r>
            <a:r>
              <a:rPr lang="zh-CN" altLang="en-US" b="0"/>
              <a:t>） 揭示现象之间的依存关系。</a:t>
            </a:r>
          </a:p>
        </p:txBody>
      </p:sp>
      <p:sp>
        <p:nvSpPr>
          <p:cNvPr id="17416" name="Text Box 3" descr="金融10"/>
          <p:cNvSpPr txBox="1">
            <a:spLocks noChangeArrowheads="1"/>
          </p:cNvSpPr>
          <p:nvPr/>
        </p:nvSpPr>
        <p:spPr bwMode="auto">
          <a:xfrm>
            <a:off x="2411413" y="260350"/>
            <a:ext cx="6732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>
                <a:solidFill>
                  <a:schemeClr val="bg1"/>
                </a:solidFill>
                <a:latin typeface="黑体" pitchFamily="49" charset="-122"/>
              </a:rPr>
              <a:t>任务二 统计分组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77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77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277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277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277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277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build="p" animBg="1" autoUpdateAnimBg="0"/>
      <p:bldP spid="32773" grpId="0" bldLvl="0" animBg="1" autoUpdateAnimBg="0"/>
      <p:bldP spid="32774" grpId="0" bldLvl="0" animBg="1" autoUpdateAnimBg="0"/>
      <p:bldP spid="32775" grpId="0" bldLvl="0" autoUpdateAnimBg="0"/>
      <p:bldP spid="32776" grpId="0" bldLvl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stretch>
            <a:fillRect/>
          </a:stretch>
        </a:blipFill>
        <a:ln w="9525" cap="flat" cmpd="sng" algn="ctr">
          <a:solidFill>
            <a:srgbClr val="CC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ea typeface="黑体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stretch>
            <a:fillRect/>
          </a:stretch>
        </a:blipFill>
        <a:ln w="9525" cap="flat" cmpd="sng" algn="ctr">
          <a:solidFill>
            <a:srgbClr val="CC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ea typeface="黑体" pitchFamily="49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Pages>0</Pages>
  <Words>2062</Words>
  <Characters>0</Characters>
  <Application>Microsoft Office PowerPoint</Application>
  <DocSecurity>0</DocSecurity>
  <PresentationFormat>全屏显示(4:3)</PresentationFormat>
  <Lines>0</Lines>
  <Paragraphs>193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Gulim</vt:lpstr>
      <vt:lpstr>HY헤드라인M</vt:lpstr>
      <vt:lpstr>黑体</vt:lpstr>
      <vt:lpstr>华文新魏</vt:lpstr>
      <vt:lpstr>宋体</vt:lpstr>
      <vt:lpstr>幼圆</vt:lpstr>
      <vt:lpstr>Arial</vt:lpstr>
      <vt:lpstr>Calibri</vt:lpstr>
      <vt:lpstr>Times New Roman</vt:lpstr>
      <vt:lpstr>Verdana</vt:lpstr>
      <vt:lpstr>自定义设计方案</vt:lpstr>
      <vt:lpstr>项目二   统计数据的图表描述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Play</cp:lastModifiedBy>
  <cp:revision>243</cp:revision>
  <cp:lastPrinted>1899-12-30T00:00:00Z</cp:lastPrinted>
  <dcterms:created xsi:type="dcterms:W3CDTF">2013-01-09T03:26:13Z</dcterms:created>
  <dcterms:modified xsi:type="dcterms:W3CDTF">2020-08-29T10:07:16Z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2052-8.1.0.3483</vt:lpwstr>
  </property>
</Properties>
</file>