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38"/>
  </p:notesMasterIdLst>
  <p:sldIdLst>
    <p:sldId id="915" r:id="rId2"/>
    <p:sldId id="873" r:id="rId3"/>
    <p:sldId id="260" r:id="rId4"/>
    <p:sldId id="916" r:id="rId5"/>
    <p:sldId id="917" r:id="rId6"/>
    <p:sldId id="918" r:id="rId7"/>
    <p:sldId id="944" r:id="rId8"/>
    <p:sldId id="945" r:id="rId9"/>
    <p:sldId id="946" r:id="rId10"/>
    <p:sldId id="947" r:id="rId11"/>
    <p:sldId id="948" r:id="rId12"/>
    <p:sldId id="949" r:id="rId13"/>
    <p:sldId id="950" r:id="rId14"/>
    <p:sldId id="951" r:id="rId15"/>
    <p:sldId id="952" r:id="rId16"/>
    <p:sldId id="953" r:id="rId17"/>
    <p:sldId id="954" r:id="rId18"/>
    <p:sldId id="955" r:id="rId19"/>
    <p:sldId id="956" r:id="rId20"/>
    <p:sldId id="957" r:id="rId21"/>
    <p:sldId id="958" r:id="rId22"/>
    <p:sldId id="959" r:id="rId23"/>
    <p:sldId id="960" r:id="rId24"/>
    <p:sldId id="961" r:id="rId25"/>
    <p:sldId id="962" r:id="rId26"/>
    <p:sldId id="964" r:id="rId27"/>
    <p:sldId id="963" r:id="rId28"/>
    <p:sldId id="965" r:id="rId29"/>
    <p:sldId id="920" r:id="rId30"/>
    <p:sldId id="924" r:id="rId31"/>
    <p:sldId id="966" r:id="rId32"/>
    <p:sldId id="967" r:id="rId33"/>
    <p:sldId id="968" r:id="rId34"/>
    <p:sldId id="941" r:id="rId35"/>
    <p:sldId id="942" r:id="rId36"/>
    <p:sldId id="943" r:id="rId37"/>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D039D00C-98F6-496E-BAEA-E56D8A189EE2}" type="datetimeFigureOut">
              <a:rPr lang="zh-CN" altLang="en-US"/>
              <a:pPr>
                <a:defRPr/>
              </a:pPr>
              <a:t>2020/8/29</a:t>
            </a:fld>
            <a:endParaRPr lang="en-US"/>
          </a:p>
        </p:txBody>
      </p:sp>
      <p:sp>
        <p:nvSpPr>
          <p:cNvPr id="46084"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27297C14-D24D-4A79-B30D-8575511CA598}" type="slidenum">
              <a:rPr lang="zh-CN" altLang="en-US"/>
              <a:pPr>
                <a:defRPr/>
              </a:pPr>
              <a:t>‹#›</a:t>
            </a:fld>
            <a:endParaRPr lang="en-US"/>
          </a:p>
        </p:txBody>
      </p:sp>
    </p:spTree>
    <p:extLst>
      <p:ext uri="{BB962C8B-B14F-4D97-AF65-F5344CB8AC3E}">
        <p14:creationId xmlns:p14="http://schemas.microsoft.com/office/powerpoint/2010/main" val="13784582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A69121FB-9871-4D93-89FF-8FB410DE4B01}"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A3758-AB6B-4842-9E84-A8E5B5F1FBD6}"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CC47601-81F1-4041-896B-FAB4960A9336}"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23D3C4-BC6D-474B-B8EC-4D3B616970CB}"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FA8EE3DB-53C7-442D-9A72-87A45E44CE66}"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9E0771-406F-492D-918B-B96713124F92}"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3600F8A0-F721-46D4-8857-45AC8A8FE179}"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92585C-BF18-4B03-9F97-B987AA1D831C}"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7A6BB41A-64A5-48BD-83E8-27CA8959DF48}"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D0C215-7CC6-497F-ABA9-79CD6CE96301}"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B69D4121-D242-4892-AC4B-53CD26C8BEBC}"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7CD97C-B4DC-4089-95F7-DEC3FAF4C01E}"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48590B0A-D4C7-49E3-8C07-C31F3E43F217}"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AF11B7F-325B-4E77-981C-9E1AEF02B507}"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01076157-963A-4F0B-BE3A-2DB26CD6F3E9}"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740133B-4938-483C-B0CA-66F6FF915BE7}"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BE6C0C2-4BE3-4D1B-B9F9-9A858B3111E8}"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76B58ED-41E8-4139-A334-36A55A3A9DA7}"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7255F02A-2838-423E-919F-18C52336F3A3}"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8A9EAAC-5B39-4754-A167-8CAD8DFB4282}"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329DB4CC-CFFD-4EB6-8A7B-DF2B0B8D69ED}"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C662878-139A-4AD6-8214-859D2593BFC6}"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88384150-FC25-4549-B4B8-53EE61A234D9}"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D4FC35F5-D393-4FF6-B1FA-F0E2209A445C}"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oleObject" Target="../embeddings/oleObject2.bin"/><Relationship Id="rId4" Type="http://schemas.openxmlformats.org/officeDocument/2006/relationships/image" Target="../media/image17.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0.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21.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22.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23.wmf"/></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smtClean="0">
                <a:solidFill>
                  <a:schemeClr val="tx1"/>
                </a:solidFill>
              </a:rPr>
              <a:t>项目三    统计数据的度量</a:t>
            </a:r>
          </a:p>
        </p:txBody>
      </p:sp>
      <p:sp>
        <p:nvSpPr>
          <p:cNvPr id="51203" name="Rectangle 3"/>
          <p:cNvSpPr>
            <a:spLocks noGrp="1" noChangeArrowheads="1"/>
          </p:cNvSpPr>
          <p:nvPr>
            <p:ph type="subTitle" idx="1"/>
          </p:nvPr>
        </p:nvSpPr>
        <p:spPr>
          <a:xfrm>
            <a:off x="1403350" y="2852738"/>
            <a:ext cx="6400800" cy="2952750"/>
          </a:xfrm>
        </p:spPr>
        <p:txBody>
          <a:bodyPr/>
          <a:lstStyle/>
          <a:p>
            <a:pPr>
              <a:lnSpc>
                <a:spcPct val="200000"/>
              </a:lnSpc>
              <a:defRPr/>
            </a:pPr>
            <a:r>
              <a:rPr lang="zh-CN" altLang="en-US" b="1" dirty="0" smtClean="0"/>
              <a:t>任务一      数据的相对度量</a:t>
            </a:r>
            <a:endParaRPr lang="zh-CN" altLang="en-US" sz="1800" b="1" dirty="0" smtClean="0"/>
          </a:p>
          <a:p>
            <a:pPr>
              <a:lnSpc>
                <a:spcPct val="200000"/>
              </a:lnSpc>
              <a:defRPr/>
            </a:pPr>
            <a:r>
              <a:rPr lang="zh-CN" altLang="en-US" b="1" dirty="0" smtClean="0"/>
              <a:t>       任务二      数据集中趋势的度量</a:t>
            </a:r>
            <a:endParaRPr lang="en-US" altLang="zh-CN" b="1" dirty="0" smtClean="0"/>
          </a:p>
          <a:p>
            <a:pPr>
              <a:lnSpc>
                <a:spcPct val="200000"/>
              </a:lnSpc>
              <a:defRPr/>
            </a:pPr>
            <a:r>
              <a:rPr lang="zh-CN" altLang="en-US" b="1" dirty="0" smtClean="0"/>
              <a:t>任务三     离中趋势的度量</a:t>
            </a:r>
            <a:endParaRPr lang="en-US" altLang="zh-CN" b="1" dirty="0" smtClean="0"/>
          </a:p>
          <a:p>
            <a:pPr>
              <a:lnSpc>
                <a:spcPct val="200000"/>
              </a:lnSpc>
              <a:defRPr/>
            </a:pPr>
            <a:r>
              <a:rPr lang="zh-CN" altLang="en-US" b="1" dirty="0" smtClean="0"/>
              <a:t>任务四       数据偏度与峰度的度量</a:t>
            </a: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三、相对指标的表现形式</a:t>
            </a:r>
          </a:p>
        </p:txBody>
      </p:sp>
      <p:sp>
        <p:nvSpPr>
          <p:cNvPr id="2355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23556" name="AutoShape 4"/>
          <p:cNvSpPr>
            <a:spLocks noChangeArrowheads="1"/>
          </p:cNvSpPr>
          <p:nvPr/>
        </p:nvSpPr>
        <p:spPr bwMode="auto">
          <a:xfrm>
            <a:off x="2339975" y="3543300"/>
            <a:ext cx="1962150" cy="704850"/>
          </a:xfrm>
          <a:prstGeom prst="roundRect">
            <a:avLst>
              <a:gd name="adj" fmla="val 50000"/>
            </a:avLst>
          </a:prstGeom>
          <a:gradFill rotWithShape="0">
            <a:gsLst>
              <a:gs pos="0">
                <a:srgbClr val="99CC00"/>
              </a:gs>
              <a:gs pos="50000">
                <a:srgbClr val="658700"/>
              </a:gs>
              <a:gs pos="100000">
                <a:srgbClr val="99CC00"/>
              </a:gs>
            </a:gsLst>
            <a:lin ang="2700000" scaled="1"/>
          </a:gradFill>
          <a:ln w="9525">
            <a:round/>
            <a:headEnd/>
            <a:tailEnd/>
          </a:ln>
          <a:scene3d>
            <a:camera prst="legacyObliqueTopRight"/>
            <a:lightRig rig="legacyFlat3" dir="b"/>
          </a:scene3d>
          <a:sp3d extrusionH="100000" prstMaterial="legacyMatte">
            <a:bevelT w="13500" h="13500" prst="angle"/>
            <a:bevelB w="13500" h="13500" prst="angle"/>
            <a:extrusionClr>
              <a:srgbClr val="99CC00"/>
            </a:extrusionClr>
          </a:sp3d>
        </p:spPr>
        <p:txBody>
          <a:bodyPr wrap="none" anchor="ctr">
            <a:flatTx/>
          </a:bodyPr>
          <a:lstStyle/>
          <a:p>
            <a:pPr algn="ctr"/>
            <a:r>
              <a:rPr lang="zh-CN" altLang="en-US" sz="2400">
                <a:solidFill>
                  <a:schemeClr val="tx1"/>
                </a:solidFill>
                <a:latin typeface="宋体" pitchFamily="2" charset="-122"/>
              </a:rPr>
              <a:t>有名数</a:t>
            </a:r>
            <a:r>
              <a:rPr lang="zh-CN" altLang="en-US" sz="1800">
                <a:solidFill>
                  <a:schemeClr val="tx1"/>
                </a:solidFill>
                <a:latin typeface="Arial" pitchFamily="34" charset="0"/>
              </a:rPr>
              <a:t> </a:t>
            </a:r>
            <a:endParaRPr lang="en-US" altLang="ko-KR" sz="1800">
              <a:solidFill>
                <a:schemeClr val="tx1"/>
              </a:solidFill>
              <a:latin typeface="Arial" pitchFamily="34" charset="0"/>
            </a:endParaRPr>
          </a:p>
        </p:txBody>
      </p:sp>
      <p:sp>
        <p:nvSpPr>
          <p:cNvPr id="23557" name="AutoShape 5"/>
          <p:cNvSpPr>
            <a:spLocks noChangeArrowheads="1"/>
          </p:cNvSpPr>
          <p:nvPr/>
        </p:nvSpPr>
        <p:spPr bwMode="auto">
          <a:xfrm>
            <a:off x="4211638" y="2608263"/>
            <a:ext cx="2592387" cy="630237"/>
          </a:xfrm>
          <a:prstGeom prst="roundRect">
            <a:avLst>
              <a:gd name="adj" fmla="val 50000"/>
            </a:avLst>
          </a:prstGeom>
          <a:gradFill rotWithShape="0">
            <a:gsLst>
              <a:gs pos="0">
                <a:srgbClr val="CC6C8C"/>
              </a:gs>
              <a:gs pos="50000">
                <a:srgbClr val="87485D"/>
              </a:gs>
              <a:gs pos="100000">
                <a:srgbClr val="CC6C8C"/>
              </a:gs>
            </a:gsLst>
            <a:lin ang="2700000" scaled="1"/>
          </a:gradFill>
          <a:ln w="9525">
            <a:round/>
            <a:headEnd/>
            <a:tailEnd/>
          </a:ln>
          <a:scene3d>
            <a:camera prst="legacyObliqueTopRight"/>
            <a:lightRig rig="legacyFlat3" dir="b"/>
          </a:scene3d>
          <a:sp3d extrusionH="100000" prstMaterial="legacyMatte">
            <a:bevelT w="13500" h="13500" prst="angle"/>
            <a:bevelB w="13500" h="13500" prst="angle"/>
            <a:extrusionClr>
              <a:srgbClr val="CC6C8C"/>
            </a:extrusionClr>
          </a:sp3d>
        </p:spPr>
        <p:txBody>
          <a:bodyPr wrap="none" anchor="ctr">
            <a:flatTx/>
          </a:bodyPr>
          <a:lstStyle/>
          <a:p>
            <a:pPr algn="ctr"/>
            <a:r>
              <a:rPr lang="zh-CN" altLang="en-US" sz="2400">
                <a:solidFill>
                  <a:schemeClr val="tx1"/>
                </a:solidFill>
                <a:latin typeface="宋体" pitchFamily="2" charset="-122"/>
                <a:ea typeface="Malgun Gothic" pitchFamily="34" charset="-127"/>
              </a:rPr>
              <a:t>相对指标表现形式</a:t>
            </a:r>
          </a:p>
        </p:txBody>
      </p:sp>
      <p:sp>
        <p:nvSpPr>
          <p:cNvPr id="23558" name="直接连接符 15"/>
          <p:cNvSpPr>
            <a:spLocks noChangeShapeType="1"/>
          </p:cNvSpPr>
          <p:nvPr/>
        </p:nvSpPr>
        <p:spPr bwMode="auto">
          <a:xfrm flipH="1">
            <a:off x="4859338" y="3255963"/>
            <a:ext cx="576262" cy="503237"/>
          </a:xfrm>
          <a:prstGeom prst="line">
            <a:avLst/>
          </a:prstGeom>
          <a:noFill/>
          <a:ln w="9525">
            <a:solidFill>
              <a:schemeClr val="tx1"/>
            </a:solidFill>
            <a:round/>
            <a:headEnd/>
            <a:tailEnd/>
          </a:ln>
        </p:spPr>
        <p:txBody>
          <a:bodyPr/>
          <a:lstStyle/>
          <a:p>
            <a:endParaRPr lang="zh-CN" altLang="en-US"/>
          </a:p>
        </p:txBody>
      </p:sp>
      <p:sp>
        <p:nvSpPr>
          <p:cNvPr id="23559" name="直接连接符 16"/>
          <p:cNvSpPr>
            <a:spLocks noChangeShapeType="1"/>
          </p:cNvSpPr>
          <p:nvPr/>
        </p:nvSpPr>
        <p:spPr bwMode="auto">
          <a:xfrm>
            <a:off x="4356100" y="3759200"/>
            <a:ext cx="936625" cy="0"/>
          </a:xfrm>
          <a:prstGeom prst="line">
            <a:avLst/>
          </a:prstGeom>
          <a:noFill/>
          <a:ln w="9525">
            <a:solidFill>
              <a:schemeClr val="tx1"/>
            </a:solidFill>
            <a:round/>
            <a:headEnd/>
            <a:tailEnd/>
          </a:ln>
        </p:spPr>
        <p:txBody>
          <a:bodyPr/>
          <a:lstStyle/>
          <a:p>
            <a:endParaRPr lang="zh-CN" altLang="en-US"/>
          </a:p>
        </p:txBody>
      </p:sp>
      <p:sp>
        <p:nvSpPr>
          <p:cNvPr id="23560" name="AutoShape 3"/>
          <p:cNvSpPr>
            <a:spLocks noChangeArrowheads="1"/>
          </p:cNvSpPr>
          <p:nvPr/>
        </p:nvSpPr>
        <p:spPr bwMode="auto">
          <a:xfrm>
            <a:off x="5322888" y="3508375"/>
            <a:ext cx="2012950" cy="704850"/>
          </a:xfrm>
          <a:prstGeom prst="roundRect">
            <a:avLst>
              <a:gd name="adj" fmla="val 50000"/>
            </a:avLst>
          </a:prstGeom>
          <a:gradFill rotWithShape="0">
            <a:gsLst>
              <a:gs pos="0">
                <a:srgbClr val="99CC00"/>
              </a:gs>
              <a:gs pos="50000">
                <a:srgbClr val="658700"/>
              </a:gs>
              <a:gs pos="100000">
                <a:srgbClr val="99CC00"/>
              </a:gs>
            </a:gsLst>
            <a:lin ang="2700000" scaled="1"/>
          </a:gradFill>
          <a:ln w="9525">
            <a:round/>
            <a:headEnd/>
            <a:tailEnd/>
          </a:ln>
          <a:scene3d>
            <a:camera prst="legacyObliqueTopRight"/>
            <a:lightRig rig="legacyFlat3" dir="b"/>
          </a:scene3d>
          <a:sp3d extrusionH="100000" prstMaterial="legacyMatte">
            <a:bevelT w="13500" h="13500" prst="angle"/>
            <a:bevelB w="13500" h="13500" prst="angle"/>
            <a:extrusionClr>
              <a:srgbClr val="99CC00"/>
            </a:extrusionClr>
          </a:sp3d>
        </p:spPr>
        <p:txBody>
          <a:bodyPr wrap="none" anchor="ctr">
            <a:flatTx/>
          </a:bodyPr>
          <a:lstStyle/>
          <a:p>
            <a:pPr algn="ctr"/>
            <a:r>
              <a:rPr lang="zh-CN" altLang="en-US" sz="2400">
                <a:solidFill>
                  <a:schemeClr val="tx1"/>
                </a:solidFill>
                <a:latin typeface="宋体" pitchFamily="2" charset="-122"/>
              </a:rPr>
              <a:t>无名数 </a:t>
            </a:r>
            <a:endParaRPr lang="en-US" altLang="ko-KR" sz="2400">
              <a:solidFill>
                <a:schemeClr val="tx1"/>
              </a:solidFill>
              <a:latin typeface="宋体" pitchFamily="2" charset="-122"/>
            </a:endParaRP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457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pic>
        <p:nvPicPr>
          <p:cNvPr id="24580" name="图片 8" descr="4-2"/>
          <p:cNvPicPr>
            <a:picLocks noChangeAspect="1"/>
          </p:cNvPicPr>
          <p:nvPr/>
        </p:nvPicPr>
        <p:blipFill>
          <a:blip r:embed="rId2" cstate="print"/>
          <a:srcRect/>
          <a:stretch>
            <a:fillRect/>
          </a:stretch>
        </p:blipFill>
        <p:spPr bwMode="auto">
          <a:xfrm>
            <a:off x="1331913" y="1695450"/>
            <a:ext cx="6408737" cy="38608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560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pic>
        <p:nvPicPr>
          <p:cNvPr id="25604" name="Picture 2" descr="C:\Users\ADMINI~1\AppData\Local\Temp\ksohtml\wpsDEBD.tmp.png"/>
          <p:cNvPicPr>
            <a:picLocks noChangeAspect="1" noChangeArrowheads="1"/>
          </p:cNvPicPr>
          <p:nvPr/>
        </p:nvPicPr>
        <p:blipFill>
          <a:blip r:embed="rId2" cstate="print"/>
          <a:srcRect/>
          <a:stretch>
            <a:fillRect/>
          </a:stretch>
        </p:blipFill>
        <p:spPr bwMode="auto">
          <a:xfrm>
            <a:off x="1754188" y="3127375"/>
            <a:ext cx="4897437" cy="815975"/>
          </a:xfrm>
          <a:prstGeom prst="rect">
            <a:avLst/>
          </a:prstGeom>
          <a:noFill/>
          <a:ln w="9525">
            <a:noFill/>
            <a:miter lim="800000"/>
            <a:headEnd/>
            <a:tailEnd/>
          </a:ln>
        </p:spPr>
      </p:pic>
      <p:sp>
        <p:nvSpPr>
          <p:cNvPr id="6" name="Rectangle 10"/>
          <p:cNvSpPr>
            <a:spLocks noChangeArrowheads="1"/>
          </p:cNvSpPr>
          <p:nvPr/>
        </p:nvSpPr>
        <p:spPr bwMode="auto">
          <a:xfrm>
            <a:off x="800100" y="2133600"/>
            <a:ext cx="4032250" cy="577850"/>
          </a:xfrm>
          <a:prstGeom prst="rect">
            <a:avLst/>
          </a:prstGeom>
          <a:noFill/>
          <a:ln w="9525">
            <a:solidFill>
              <a:srgbClr val="CCFF33"/>
            </a:solidFill>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结构相对指标</a:t>
            </a:r>
          </a:p>
        </p:txBody>
      </p:sp>
      <p:sp>
        <p:nvSpPr>
          <p:cNvPr id="25606" name="圆角矩形 7"/>
          <p:cNvSpPr>
            <a:spLocks noChangeArrowheads="1"/>
          </p:cNvSpPr>
          <p:nvPr/>
        </p:nvSpPr>
        <p:spPr bwMode="auto">
          <a:xfrm>
            <a:off x="1430338" y="4221163"/>
            <a:ext cx="5949950" cy="1512887"/>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25607" name="TextBox 2"/>
          <p:cNvSpPr txBox="1">
            <a:spLocks noChangeArrowheads="1"/>
          </p:cNvSpPr>
          <p:nvPr/>
        </p:nvSpPr>
        <p:spPr bwMode="auto">
          <a:xfrm>
            <a:off x="1754188" y="4437063"/>
            <a:ext cx="5410200" cy="1016000"/>
          </a:xfrm>
          <a:prstGeom prst="rect">
            <a:avLst/>
          </a:prstGeom>
          <a:noFill/>
          <a:ln w="9525">
            <a:noFill/>
            <a:miter lim="800000"/>
            <a:headEnd/>
            <a:tailEnd/>
          </a:ln>
        </p:spPr>
        <p:txBody>
          <a:bodyPr>
            <a:spAutoFit/>
          </a:bodyPr>
          <a:lstStyle/>
          <a:p>
            <a:r>
              <a:rPr lang="zh-CN" altLang="en-US" dirty="0"/>
              <a:t>数值一般采用百分数表示。指标的分子是分母的一部分，所以分</a:t>
            </a:r>
            <a:r>
              <a:rPr lang="zh-CN" altLang="en-US" dirty="0" smtClean="0"/>
              <a:t>子、分</a:t>
            </a:r>
            <a:r>
              <a:rPr lang="zh-CN" altLang="en-US" dirty="0"/>
              <a:t>母不能互换，总体内各部分所占比重之和等于</a:t>
            </a:r>
            <a:r>
              <a:rPr lang="en-US" altLang="zh-CN" dirty="0"/>
              <a:t>100%</a:t>
            </a:r>
            <a:r>
              <a:rPr lang="zh-CN" altLang="en-US" dirty="0"/>
              <a:t>或</a:t>
            </a:r>
            <a:r>
              <a:rPr lang="en-US" altLang="zh-CN" dirty="0"/>
              <a:t>1</a:t>
            </a:r>
            <a:r>
              <a:rPr lang="zh-CN" altLang="en-US" dirty="0"/>
              <a:t>。</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662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6" name="Rectangle 10"/>
          <p:cNvSpPr>
            <a:spLocks noChangeArrowheads="1"/>
          </p:cNvSpPr>
          <p:nvPr/>
        </p:nvSpPr>
        <p:spPr bwMode="auto">
          <a:xfrm>
            <a:off x="800100" y="2133600"/>
            <a:ext cx="4032250" cy="577850"/>
          </a:xfrm>
          <a:prstGeom prst="rect">
            <a:avLst/>
          </a:prstGeom>
          <a:gradFill rotWithShape="0">
            <a:gsLst>
              <a:gs pos="0">
                <a:srgbClr val="0070C0"/>
              </a:gs>
              <a:gs pos="100000">
                <a:srgbClr val="FFF7D7"/>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比例相对指标</a:t>
            </a:r>
          </a:p>
        </p:txBody>
      </p:sp>
      <p:sp>
        <p:nvSpPr>
          <p:cNvPr id="8" name="圆角矩形 7"/>
          <p:cNvSpPr/>
          <p:nvPr/>
        </p:nvSpPr>
        <p:spPr>
          <a:xfrm>
            <a:off x="1430338" y="4221163"/>
            <a:ext cx="5949950" cy="1512887"/>
          </a:xfrm>
          <a:prstGeom prst="roundRect">
            <a:avLst>
              <a:gd name="adj" fmla="val 8676"/>
            </a:avLst>
          </a:prstGeom>
          <a:gradFill rotWithShape="1">
            <a:gsLst>
              <a:gs pos="0">
                <a:schemeClr val="accent4">
                  <a:lumMod val="75000"/>
                  <a:lumOff val="25000"/>
                </a:schemeClr>
              </a:gs>
              <a:gs pos="100000">
                <a:srgbClr val="FFCC00">
                  <a:gamma/>
                  <a:tint val="15686"/>
                  <a:invGamma/>
                </a:srgbClr>
              </a:gs>
            </a:gsLst>
            <a:lin ang="5400000" scaled="1"/>
            <a:tileRect/>
          </a:gradFill>
          <a:ln w="12700" cap="flat" cmpd="sng">
            <a:solidFill>
              <a:schemeClr val="folHlink"/>
            </a:solidFill>
            <a:prstDash val="solid"/>
            <a:headEnd type="none" w="med" len="med"/>
            <a:tailEnd type="none" w="med" len="med"/>
          </a:ln>
        </p:spPr>
        <p:txBody>
          <a:bodyPr wrap="none" lIns="87313" tIns="44450" rIns="87313" bIns="444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2400" dirty="0">
              <a:latin typeface="宋体" panose="02010600030101010101" pitchFamily="2" charset="-122"/>
            </a:endParaRPr>
          </a:p>
        </p:txBody>
      </p:sp>
      <p:sp>
        <p:nvSpPr>
          <p:cNvPr id="26630" name="TextBox 2"/>
          <p:cNvSpPr txBox="1">
            <a:spLocks noChangeArrowheads="1"/>
          </p:cNvSpPr>
          <p:nvPr/>
        </p:nvSpPr>
        <p:spPr bwMode="auto">
          <a:xfrm>
            <a:off x="1754188" y="4437063"/>
            <a:ext cx="5410200" cy="1016000"/>
          </a:xfrm>
          <a:prstGeom prst="rect">
            <a:avLst/>
          </a:prstGeom>
          <a:noFill/>
          <a:ln w="9525">
            <a:noFill/>
            <a:miter lim="800000"/>
            <a:headEnd/>
            <a:tailEnd/>
          </a:ln>
        </p:spPr>
        <p:txBody>
          <a:bodyPr>
            <a:spAutoFit/>
          </a:bodyPr>
          <a:lstStyle/>
          <a:p>
            <a:r>
              <a:rPr lang="zh-CN" altLang="en-US"/>
              <a:t>计算结果通常以百分比来表示或用几比几表示，由于比例相对指标分子与分母是并列关系，因而分子分母是可以互换的。</a:t>
            </a:r>
          </a:p>
        </p:txBody>
      </p:sp>
      <p:pic>
        <p:nvPicPr>
          <p:cNvPr id="26631" name="Picture 2" descr="C:\Users\ADMINI~1\AppData\Local\Temp\ksohtml\wps2926.tmp.png"/>
          <p:cNvPicPr>
            <a:picLocks noChangeAspect="1" noChangeArrowheads="1"/>
          </p:cNvPicPr>
          <p:nvPr/>
        </p:nvPicPr>
        <p:blipFill>
          <a:blip r:embed="rId2" cstate="print"/>
          <a:srcRect/>
          <a:stretch>
            <a:fillRect/>
          </a:stretch>
        </p:blipFill>
        <p:spPr bwMode="auto">
          <a:xfrm>
            <a:off x="1903413" y="3068638"/>
            <a:ext cx="4451350" cy="720725"/>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765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6" name="Rectangle 10"/>
          <p:cNvSpPr>
            <a:spLocks noChangeArrowheads="1"/>
          </p:cNvSpPr>
          <p:nvPr/>
        </p:nvSpPr>
        <p:spPr bwMode="auto">
          <a:xfrm>
            <a:off x="800100" y="2133600"/>
            <a:ext cx="4032250" cy="577850"/>
          </a:xfrm>
          <a:prstGeom prst="rect">
            <a:avLst/>
          </a:prstGeom>
          <a:noFill/>
          <a:ln w="9525">
            <a:solidFill>
              <a:srgbClr val="CCFF33"/>
            </a:solidFill>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比较相对指标</a:t>
            </a:r>
          </a:p>
        </p:txBody>
      </p:sp>
      <p:sp>
        <p:nvSpPr>
          <p:cNvPr id="27653" name="圆角矩形 7"/>
          <p:cNvSpPr>
            <a:spLocks noChangeArrowheads="1"/>
          </p:cNvSpPr>
          <p:nvPr/>
        </p:nvSpPr>
        <p:spPr bwMode="auto">
          <a:xfrm>
            <a:off x="1430338" y="4221163"/>
            <a:ext cx="5949950" cy="1512887"/>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27654" name="TextBox 2"/>
          <p:cNvSpPr txBox="1">
            <a:spLocks noChangeArrowheads="1"/>
          </p:cNvSpPr>
          <p:nvPr/>
        </p:nvSpPr>
        <p:spPr bwMode="auto">
          <a:xfrm>
            <a:off x="1754188" y="4437063"/>
            <a:ext cx="5410200" cy="1016000"/>
          </a:xfrm>
          <a:prstGeom prst="rect">
            <a:avLst/>
          </a:prstGeom>
          <a:noFill/>
          <a:ln w="9525">
            <a:noFill/>
            <a:miter lim="800000"/>
            <a:headEnd/>
            <a:tailEnd/>
          </a:ln>
        </p:spPr>
        <p:txBody>
          <a:bodyPr>
            <a:spAutoFit/>
          </a:bodyPr>
          <a:lstStyle/>
          <a:p>
            <a:r>
              <a:rPr lang="zh-CN" altLang="en-US"/>
              <a:t>比较相对指标既可以用百分数表示，也可以用倍数表示。</a:t>
            </a:r>
          </a:p>
          <a:p>
            <a:endParaRPr lang="zh-CN" altLang="en-US"/>
          </a:p>
        </p:txBody>
      </p:sp>
      <p:pic>
        <p:nvPicPr>
          <p:cNvPr id="27655" name="Picture 2" descr="C:\Users\ADMINI~1\AppData\Local\Temp\ksohtml\wpsB6C5.tmp.png"/>
          <p:cNvPicPr>
            <a:picLocks noChangeAspect="1" noChangeArrowheads="1"/>
          </p:cNvPicPr>
          <p:nvPr/>
        </p:nvPicPr>
        <p:blipFill>
          <a:blip r:embed="rId2" cstate="print"/>
          <a:srcRect/>
          <a:stretch>
            <a:fillRect/>
          </a:stretch>
        </p:blipFill>
        <p:spPr bwMode="auto">
          <a:xfrm>
            <a:off x="1949450" y="3176588"/>
            <a:ext cx="4854575" cy="787400"/>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867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6" name="Rectangle 10"/>
          <p:cNvSpPr>
            <a:spLocks noChangeArrowheads="1"/>
          </p:cNvSpPr>
          <p:nvPr/>
        </p:nvSpPr>
        <p:spPr bwMode="auto">
          <a:xfrm>
            <a:off x="800100" y="2133600"/>
            <a:ext cx="4032250" cy="577850"/>
          </a:xfrm>
          <a:prstGeom prst="rect">
            <a:avLst/>
          </a:prstGeom>
          <a:gradFill rotWithShape="0">
            <a:gsLst>
              <a:gs pos="0">
                <a:srgbClr val="0070C0"/>
              </a:gs>
              <a:gs pos="100000">
                <a:srgbClr val="FFF7D7"/>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动态相对指标</a:t>
            </a:r>
          </a:p>
        </p:txBody>
      </p:sp>
      <p:sp>
        <p:nvSpPr>
          <p:cNvPr id="8" name="圆角矩形 7"/>
          <p:cNvSpPr/>
          <p:nvPr/>
        </p:nvSpPr>
        <p:spPr>
          <a:xfrm>
            <a:off x="1430338" y="4221163"/>
            <a:ext cx="5949950" cy="1512887"/>
          </a:xfrm>
          <a:prstGeom prst="roundRect">
            <a:avLst>
              <a:gd name="adj" fmla="val 8676"/>
            </a:avLst>
          </a:prstGeom>
          <a:gradFill rotWithShape="1">
            <a:gsLst>
              <a:gs pos="0">
                <a:schemeClr val="accent4">
                  <a:lumMod val="75000"/>
                  <a:lumOff val="25000"/>
                </a:schemeClr>
              </a:gs>
              <a:gs pos="100000">
                <a:srgbClr val="FFCC00">
                  <a:gamma/>
                  <a:tint val="15686"/>
                  <a:invGamma/>
                </a:srgbClr>
              </a:gs>
            </a:gsLst>
            <a:lin ang="5400000" scaled="1"/>
            <a:tileRect/>
          </a:gradFill>
          <a:ln w="12700" cap="flat" cmpd="sng">
            <a:solidFill>
              <a:schemeClr val="folHlink"/>
            </a:solidFill>
            <a:prstDash val="solid"/>
            <a:headEnd type="none" w="med" len="med"/>
            <a:tailEnd type="none" w="med" len="med"/>
          </a:ln>
        </p:spPr>
        <p:txBody>
          <a:bodyPr wrap="none" lIns="87313" tIns="44450" rIns="87313" bIns="444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2400" dirty="0">
              <a:latin typeface="宋体" panose="02010600030101010101" pitchFamily="2" charset="-122"/>
            </a:endParaRPr>
          </a:p>
        </p:txBody>
      </p:sp>
      <p:sp>
        <p:nvSpPr>
          <p:cNvPr id="28678" name="TextBox 2"/>
          <p:cNvSpPr txBox="1">
            <a:spLocks noChangeArrowheads="1"/>
          </p:cNvSpPr>
          <p:nvPr/>
        </p:nvSpPr>
        <p:spPr bwMode="auto">
          <a:xfrm>
            <a:off x="1754188" y="4410075"/>
            <a:ext cx="5626100" cy="1323975"/>
          </a:xfrm>
          <a:prstGeom prst="rect">
            <a:avLst/>
          </a:prstGeom>
          <a:noFill/>
          <a:ln w="9525">
            <a:noFill/>
            <a:miter lim="800000"/>
            <a:headEnd/>
            <a:tailEnd/>
          </a:ln>
        </p:spPr>
        <p:txBody>
          <a:bodyPr>
            <a:spAutoFit/>
          </a:bodyPr>
          <a:lstStyle/>
          <a:p>
            <a:r>
              <a:rPr lang="zh-CN" altLang="en-US"/>
              <a:t>动态相对指标又称发展速度，它是同一指标在不同时间上的数值之比，说明同类现象发展变化的方向和发展程度。通常将所研究的时期称为报告期，为研究需要而作比较基础的时期为基期。</a:t>
            </a:r>
          </a:p>
        </p:txBody>
      </p:sp>
      <p:pic>
        <p:nvPicPr>
          <p:cNvPr id="28679" name="Picture 2" descr="C:\Users\ADMINI~1\AppData\Local\Temp\ksohtml\wps1EBC.tmp.png"/>
          <p:cNvPicPr>
            <a:picLocks noChangeAspect="1" noChangeArrowheads="1"/>
          </p:cNvPicPr>
          <p:nvPr/>
        </p:nvPicPr>
        <p:blipFill>
          <a:blip r:embed="rId2" cstate="print"/>
          <a:srcRect/>
          <a:stretch>
            <a:fillRect/>
          </a:stretch>
        </p:blipFill>
        <p:spPr bwMode="auto">
          <a:xfrm>
            <a:off x="2432050" y="3068638"/>
            <a:ext cx="3905250" cy="708025"/>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2969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6" name="Rectangle 10"/>
          <p:cNvSpPr>
            <a:spLocks noChangeArrowheads="1"/>
          </p:cNvSpPr>
          <p:nvPr/>
        </p:nvSpPr>
        <p:spPr bwMode="auto">
          <a:xfrm>
            <a:off x="800100" y="2133600"/>
            <a:ext cx="4032250" cy="577850"/>
          </a:xfrm>
          <a:prstGeom prst="rect">
            <a:avLst/>
          </a:prstGeom>
          <a:noFill/>
          <a:ln w="9525">
            <a:solidFill>
              <a:srgbClr val="CCFF33"/>
            </a:solidFill>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强度相对指标</a:t>
            </a:r>
          </a:p>
        </p:txBody>
      </p:sp>
      <p:sp>
        <p:nvSpPr>
          <p:cNvPr id="29701" name="圆角矩形 7"/>
          <p:cNvSpPr>
            <a:spLocks noChangeArrowheads="1"/>
          </p:cNvSpPr>
          <p:nvPr/>
        </p:nvSpPr>
        <p:spPr bwMode="auto">
          <a:xfrm>
            <a:off x="1430338" y="4221163"/>
            <a:ext cx="5949950" cy="1512887"/>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29702" name="TextBox 2"/>
          <p:cNvSpPr txBox="1">
            <a:spLocks noChangeArrowheads="1"/>
          </p:cNvSpPr>
          <p:nvPr/>
        </p:nvSpPr>
        <p:spPr bwMode="auto">
          <a:xfrm>
            <a:off x="1754188" y="4437063"/>
            <a:ext cx="5410200" cy="1631950"/>
          </a:xfrm>
          <a:prstGeom prst="rect">
            <a:avLst/>
          </a:prstGeom>
          <a:noFill/>
          <a:ln w="9525">
            <a:noFill/>
            <a:miter lim="800000"/>
            <a:headEnd/>
            <a:tailEnd/>
          </a:ln>
        </p:spPr>
        <p:txBody>
          <a:bodyPr>
            <a:spAutoFit/>
          </a:bodyPr>
          <a:lstStyle/>
          <a:p>
            <a:r>
              <a:rPr lang="zh-CN" altLang="en-US"/>
              <a:t> 强度相对指标的特点在于它是两个不同总体的总量指标数值之比。强度相对指标一般用有名数表示，而且是复名数，比如人口密度的计算单位是人</a:t>
            </a:r>
            <a:r>
              <a:rPr lang="en-US" altLang="zh-CN"/>
              <a:t>/</a:t>
            </a:r>
            <a:r>
              <a:rPr lang="zh-CN" altLang="en-US"/>
              <a:t>平均公里。</a:t>
            </a:r>
          </a:p>
          <a:p>
            <a:endParaRPr lang="zh-CN" altLang="en-US"/>
          </a:p>
        </p:txBody>
      </p:sp>
      <p:pic>
        <p:nvPicPr>
          <p:cNvPr id="29703" name="Picture 2" descr="C:\Users\ADMINI~1\AppData\Local\Temp\ksohtml\wps8952.tmp.png"/>
          <p:cNvPicPr>
            <a:picLocks noChangeAspect="1" noChangeArrowheads="1"/>
          </p:cNvPicPr>
          <p:nvPr/>
        </p:nvPicPr>
        <p:blipFill>
          <a:blip r:embed="rId2" cstate="print"/>
          <a:srcRect/>
          <a:stretch>
            <a:fillRect/>
          </a:stretch>
        </p:blipFill>
        <p:spPr bwMode="auto">
          <a:xfrm>
            <a:off x="1914525" y="3032125"/>
            <a:ext cx="5603875" cy="757238"/>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四、相对指标的分类与计算</a:t>
            </a:r>
          </a:p>
        </p:txBody>
      </p:sp>
      <p:sp>
        <p:nvSpPr>
          <p:cNvPr id="3072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6" name="Rectangle 10"/>
          <p:cNvSpPr>
            <a:spLocks noChangeArrowheads="1"/>
          </p:cNvSpPr>
          <p:nvPr/>
        </p:nvSpPr>
        <p:spPr bwMode="auto">
          <a:xfrm>
            <a:off x="800100" y="2133600"/>
            <a:ext cx="4032250" cy="577850"/>
          </a:xfrm>
          <a:prstGeom prst="rect">
            <a:avLst/>
          </a:prstGeom>
          <a:gradFill rotWithShape="0">
            <a:gsLst>
              <a:gs pos="0">
                <a:srgbClr val="0070C0"/>
              </a:gs>
              <a:gs pos="100000">
                <a:srgbClr val="FFF7D7"/>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gn="ctr" eaLnBrk="0" hangingPunct="0">
              <a:lnSpc>
                <a:spcPct val="90000"/>
              </a:lnSpc>
            </a:pPr>
            <a:r>
              <a:rPr lang="zh-CN" altLang="en-US"/>
              <a:t>计划完成程度相对指标</a:t>
            </a:r>
          </a:p>
        </p:txBody>
      </p:sp>
      <p:sp>
        <p:nvSpPr>
          <p:cNvPr id="8" name="圆角矩形 7"/>
          <p:cNvSpPr/>
          <p:nvPr/>
        </p:nvSpPr>
        <p:spPr>
          <a:xfrm>
            <a:off x="1592263" y="4171950"/>
            <a:ext cx="5949950" cy="1512888"/>
          </a:xfrm>
          <a:prstGeom prst="roundRect">
            <a:avLst>
              <a:gd name="adj" fmla="val 8676"/>
            </a:avLst>
          </a:prstGeom>
          <a:gradFill rotWithShape="1">
            <a:gsLst>
              <a:gs pos="0">
                <a:schemeClr val="accent4">
                  <a:lumMod val="75000"/>
                  <a:lumOff val="25000"/>
                </a:schemeClr>
              </a:gs>
              <a:gs pos="100000">
                <a:srgbClr val="FFCC00">
                  <a:gamma/>
                  <a:tint val="15686"/>
                  <a:invGamma/>
                </a:srgbClr>
              </a:gs>
            </a:gsLst>
            <a:lin ang="5400000" scaled="1"/>
            <a:tileRect/>
          </a:gradFill>
          <a:ln w="12700" cap="flat" cmpd="sng">
            <a:solidFill>
              <a:schemeClr val="folHlink"/>
            </a:solidFill>
            <a:prstDash val="solid"/>
            <a:headEnd type="none" w="med" len="med"/>
            <a:tailEnd type="none" w="med" len="med"/>
          </a:ln>
        </p:spPr>
        <p:txBody>
          <a:bodyPr wrap="none" lIns="87313" tIns="44450" rIns="87313" bIns="444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endParaRPr lang="zh-CN" altLang="en-US" sz="2400" dirty="0">
              <a:latin typeface="宋体" panose="02010600030101010101" pitchFamily="2" charset="-122"/>
            </a:endParaRPr>
          </a:p>
        </p:txBody>
      </p:sp>
      <p:sp>
        <p:nvSpPr>
          <p:cNvPr id="30726" name="TextBox 2"/>
          <p:cNvSpPr txBox="1">
            <a:spLocks noChangeArrowheads="1"/>
          </p:cNvSpPr>
          <p:nvPr/>
        </p:nvSpPr>
        <p:spPr bwMode="auto">
          <a:xfrm>
            <a:off x="1754188" y="4267200"/>
            <a:ext cx="5626100" cy="1322388"/>
          </a:xfrm>
          <a:prstGeom prst="rect">
            <a:avLst/>
          </a:prstGeom>
          <a:noFill/>
          <a:ln w="9525">
            <a:noFill/>
            <a:miter lim="800000"/>
            <a:headEnd/>
            <a:tailEnd/>
          </a:ln>
        </p:spPr>
        <p:txBody>
          <a:bodyPr>
            <a:spAutoFit/>
          </a:bodyPr>
          <a:lstStyle/>
          <a:p>
            <a:r>
              <a:rPr lang="zh-CN" altLang="en-US"/>
              <a:t>分母是下达的计划任务指标数值，分子是实际完成指标数值，计划完成指标数值是用于衡量计划完成情况的标准，所以公式中的子项和母项不得互换。</a:t>
            </a:r>
          </a:p>
        </p:txBody>
      </p:sp>
      <p:pic>
        <p:nvPicPr>
          <p:cNvPr id="30727" name="Picture 2" descr="C:\Users\ADMINI~1\AppData\Local\Temp\ksohtml\wps52AA.tmp.png"/>
          <p:cNvPicPr>
            <a:picLocks noChangeAspect="1" noChangeArrowheads="1"/>
          </p:cNvPicPr>
          <p:nvPr/>
        </p:nvPicPr>
        <p:blipFill>
          <a:blip r:embed="rId2" cstate="print"/>
          <a:srcRect/>
          <a:stretch>
            <a:fillRect/>
          </a:stretch>
        </p:blipFill>
        <p:spPr bwMode="auto">
          <a:xfrm>
            <a:off x="2108200" y="2997200"/>
            <a:ext cx="4676775" cy="792163"/>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a:solidFill>
                  <a:srgbClr val="FFFF00"/>
                </a:solidFill>
              </a:rPr>
              <a:t>一、平均指标的概念</a:t>
            </a:r>
            <a:endParaRPr lang="zh-CN" altLang="en-US" sz="2400" b="0">
              <a:solidFill>
                <a:srgbClr val="FFFF00"/>
              </a:solidFill>
              <a:latin typeface="Arial" pitchFamily="34" charset="0"/>
              <a:ea typeface="宋体" pitchFamily="2" charset="-122"/>
            </a:endParaRPr>
          </a:p>
        </p:txBody>
      </p:sp>
      <p:sp>
        <p:nvSpPr>
          <p:cNvPr id="3174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24580" name="Oval 7"/>
          <p:cNvSpPr>
            <a:spLocks noChangeArrowheads="1"/>
          </p:cNvSpPr>
          <p:nvPr/>
        </p:nvSpPr>
        <p:spPr bwMode="auto">
          <a:xfrm>
            <a:off x="900113" y="1844675"/>
            <a:ext cx="6911975" cy="4189413"/>
          </a:xfrm>
          <a:prstGeom prst="ellipse">
            <a:avLst/>
          </a:prstGeom>
          <a:gradFill rotWithShape="1">
            <a:gsLst>
              <a:gs pos="0">
                <a:srgbClr val="72888A">
                  <a:alpha val="0"/>
                </a:srgbClr>
              </a:gs>
              <a:gs pos="100000">
                <a:schemeClr val="accent1"/>
              </a:gs>
            </a:gsLst>
            <a:path path="shape">
              <a:fillToRect l="50000" t="50000" r="50000" b="50000"/>
            </a:path>
          </a:gradFill>
          <a:ln w="25400">
            <a:solidFill>
              <a:schemeClr val="tx2"/>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1749" name="Text Box 5" descr="金融10"/>
          <p:cNvSpPr txBox="1">
            <a:spLocks noChangeArrowheads="1"/>
          </p:cNvSpPr>
          <p:nvPr/>
        </p:nvSpPr>
        <p:spPr bwMode="auto">
          <a:xfrm>
            <a:off x="1979613" y="2306638"/>
            <a:ext cx="5113337" cy="2803525"/>
          </a:xfrm>
          <a:prstGeom prst="rect">
            <a:avLst/>
          </a:prstGeom>
          <a:noFill/>
          <a:ln w="9525">
            <a:noFill/>
            <a:miter lim="800000"/>
            <a:headEnd/>
            <a:tailEnd/>
          </a:ln>
        </p:spPr>
        <p:txBody>
          <a:bodyPr>
            <a:spAutoFit/>
          </a:bodyPr>
          <a:lstStyle/>
          <a:p>
            <a:pPr>
              <a:lnSpc>
                <a:spcPct val="150000"/>
              </a:lnSpc>
            </a:pPr>
            <a:r>
              <a:rPr lang="zh-CN" altLang="en-US"/>
              <a:t>平均指标又称平均数，是反映同类社会经济现象在一定时间、地点条件下，总体单位某一数量标志的一般水平的综合指标， 是将总体内各单位某标志数量差异抽象化的代表性指标。平均指标能够反映总体内部某标志的一般分布特征。</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 to="" calcmode="lin" valueType="num">
                                      <p:cBhvr>
                                        <p:cTn id="7" dur="1" fill="hold"/>
                                        <p:tgtEl>
                                          <p:spTgt spid="2458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二、平均指标的特征</a:t>
            </a:r>
          </a:p>
        </p:txBody>
      </p:sp>
      <p:sp>
        <p:nvSpPr>
          <p:cNvPr id="25605" name="AutoShape 3"/>
          <p:cNvSpPr>
            <a:spLocks noChangeArrowheads="1"/>
          </p:cNvSpPr>
          <p:nvPr/>
        </p:nvSpPr>
        <p:spPr bwMode="auto">
          <a:xfrm>
            <a:off x="971550" y="2133600"/>
            <a:ext cx="7488238" cy="4038600"/>
          </a:xfrm>
          <a:prstGeom prst="roundRect">
            <a:avLst>
              <a:gd name="adj" fmla="val 9583"/>
            </a:avLst>
          </a:prstGeom>
          <a:gradFill rotWithShape="1">
            <a:gsLst>
              <a:gs pos="0">
                <a:schemeClr val="folHlink"/>
              </a:gs>
              <a:gs pos="50000">
                <a:srgbClr val="BBDD55"/>
              </a:gs>
              <a:gs pos="100000">
                <a:schemeClr val="folHlink"/>
              </a:gs>
            </a:gsLst>
            <a:lin ang="2700000" scaled="1"/>
          </a:gradFill>
          <a:ln w="19050" cmpd="sng">
            <a:solidFill>
              <a:srgbClr val="FFFFFF"/>
            </a:solidFill>
            <a:round/>
            <a:headEnd/>
            <a:tailEnd/>
          </a:ln>
          <a:effectLst>
            <a:outerShdw dist="107763" dir="2700000" algn="ctr" rotWithShape="0">
              <a:srgbClr val="C0C0C0">
                <a:alpha val="50000"/>
              </a:srgbClr>
            </a:outerShdw>
          </a:effectLst>
        </p:spPr>
        <p:txBody>
          <a:bodyPr wrap="none" anchor="ctr"/>
          <a:lstStyle/>
          <a:p>
            <a:pPr>
              <a:defRPr/>
            </a:pPr>
            <a:endParaRPr lang="zh-CN" altLang="en-US" b="0"/>
          </a:p>
        </p:txBody>
      </p:sp>
      <p:grpSp>
        <p:nvGrpSpPr>
          <p:cNvPr id="32772" name="Group 10"/>
          <p:cNvGrpSpPr>
            <a:grpSpLocks/>
          </p:cNvGrpSpPr>
          <p:nvPr/>
        </p:nvGrpSpPr>
        <p:grpSpPr bwMode="auto">
          <a:xfrm>
            <a:off x="2065338" y="4094163"/>
            <a:ext cx="4038600" cy="228600"/>
            <a:chOff x="0" y="135"/>
            <a:chExt cx="2544" cy="144"/>
          </a:xfrm>
        </p:grpSpPr>
        <p:sp>
          <p:nvSpPr>
            <p:cNvPr id="25611" name="Line 17"/>
            <p:cNvSpPr>
              <a:spLocks noChangeShapeType="1"/>
            </p:cNvSpPr>
            <p:nvPr/>
          </p:nvSpPr>
          <p:spPr bwMode="auto">
            <a:xfrm>
              <a:off x="144" y="207"/>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2785" name="Oval 18"/>
            <p:cNvSpPr>
              <a:spLocks noChangeArrowheads="1"/>
            </p:cNvSpPr>
            <p:nvPr/>
          </p:nvSpPr>
          <p:spPr bwMode="auto">
            <a:xfrm>
              <a:off x="0" y="135"/>
              <a:ext cx="144" cy="144"/>
            </a:xfrm>
            <a:prstGeom prst="ellipse">
              <a:avLst/>
            </a:prstGeom>
            <a:gradFill rotWithShape="1">
              <a:gsLst>
                <a:gs pos="0">
                  <a:srgbClr val="FCC704"/>
                </a:gs>
                <a:gs pos="100000">
                  <a:srgbClr val="A88503"/>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32773" name="Group 14"/>
          <p:cNvGrpSpPr>
            <a:grpSpLocks/>
          </p:cNvGrpSpPr>
          <p:nvPr/>
        </p:nvGrpSpPr>
        <p:grpSpPr bwMode="auto">
          <a:xfrm>
            <a:off x="2065338" y="2887663"/>
            <a:ext cx="4038600" cy="514350"/>
            <a:chOff x="0" y="0"/>
            <a:chExt cx="2544" cy="324"/>
          </a:xfrm>
        </p:grpSpPr>
        <p:sp>
          <p:nvSpPr>
            <p:cNvPr id="25615" name="Line 5"/>
            <p:cNvSpPr>
              <a:spLocks noChangeShapeType="1"/>
            </p:cNvSpPr>
            <p:nvPr/>
          </p:nvSpPr>
          <p:spPr bwMode="auto">
            <a:xfrm>
              <a:off x="144" y="252"/>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2782" name="Oval 6"/>
            <p:cNvSpPr>
              <a:spLocks noChangeArrowheads="1"/>
            </p:cNvSpPr>
            <p:nvPr/>
          </p:nvSpPr>
          <p:spPr bwMode="auto">
            <a:xfrm>
              <a:off x="0" y="180"/>
              <a:ext cx="144" cy="144"/>
            </a:xfrm>
            <a:prstGeom prst="ellipse">
              <a:avLst/>
            </a:prstGeom>
            <a:gradFill rotWithShape="1">
              <a:gsLst>
                <a:gs pos="0">
                  <a:srgbClr val="E96E29"/>
                </a:gs>
                <a:gs pos="100000">
                  <a:srgbClr val="9B491B"/>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2783" name="Rectangle 7"/>
            <p:cNvSpPr>
              <a:spLocks noChangeArrowheads="1"/>
            </p:cNvSpPr>
            <p:nvPr/>
          </p:nvSpPr>
          <p:spPr bwMode="auto">
            <a:xfrm>
              <a:off x="528" y="0"/>
              <a:ext cx="116" cy="231"/>
            </a:xfrm>
            <a:prstGeom prst="rect">
              <a:avLst/>
            </a:prstGeom>
            <a:noFill/>
            <a:ln w="9525">
              <a:noFill/>
              <a:miter lim="800000"/>
              <a:headEnd/>
              <a:tailEnd/>
            </a:ln>
          </p:spPr>
          <p:txBody>
            <a:bodyPr wrap="none">
              <a:spAutoFit/>
            </a:bodyPr>
            <a:lstStyle/>
            <a:p>
              <a:pPr eaLnBrk="0" hangingPunct="0"/>
              <a:endParaRPr lang="en-US" altLang="zh-CN" sz="1800" b="0">
                <a:solidFill>
                  <a:srgbClr val="FFFFFF"/>
                </a:solidFill>
                <a:latin typeface="Arial" pitchFamily="34" charset="0"/>
                <a:ea typeface="宋体" pitchFamily="2" charset="-122"/>
              </a:endParaRPr>
            </a:p>
          </p:txBody>
        </p:sp>
      </p:grpSp>
      <p:grpSp>
        <p:nvGrpSpPr>
          <p:cNvPr id="32774" name="Group 22"/>
          <p:cNvGrpSpPr>
            <a:grpSpLocks/>
          </p:cNvGrpSpPr>
          <p:nvPr/>
        </p:nvGrpSpPr>
        <p:grpSpPr bwMode="auto">
          <a:xfrm>
            <a:off x="2065338" y="5083175"/>
            <a:ext cx="4038600" cy="228600"/>
            <a:chOff x="0" y="162"/>
            <a:chExt cx="2544" cy="144"/>
          </a:xfrm>
        </p:grpSpPr>
        <p:sp>
          <p:nvSpPr>
            <p:cNvPr id="25623" name="Line 9"/>
            <p:cNvSpPr>
              <a:spLocks noChangeShapeType="1"/>
            </p:cNvSpPr>
            <p:nvPr/>
          </p:nvSpPr>
          <p:spPr bwMode="auto">
            <a:xfrm>
              <a:off x="144" y="234"/>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2780" name="Oval 10"/>
            <p:cNvSpPr>
              <a:spLocks noChangeArrowheads="1"/>
            </p:cNvSpPr>
            <p:nvPr/>
          </p:nvSpPr>
          <p:spPr bwMode="auto">
            <a:xfrm>
              <a:off x="0" y="162"/>
              <a:ext cx="144" cy="144"/>
            </a:xfrm>
            <a:prstGeom prst="ellipse">
              <a:avLst/>
            </a:prstGeom>
            <a:gradFill rotWithShape="1">
              <a:gsLst>
                <a:gs pos="0">
                  <a:srgbClr val="DCDC48"/>
                </a:gs>
                <a:gs pos="100000">
                  <a:srgbClr val="939330"/>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32775" name="Text Box 26" descr="金融10"/>
          <p:cNvSpPr txBox="1">
            <a:spLocks noChangeArrowheads="1"/>
          </p:cNvSpPr>
          <p:nvPr/>
        </p:nvSpPr>
        <p:spPr bwMode="auto">
          <a:xfrm>
            <a:off x="2325688" y="2773363"/>
            <a:ext cx="6192837" cy="400050"/>
          </a:xfrm>
          <a:prstGeom prst="rect">
            <a:avLst/>
          </a:prstGeom>
          <a:noFill/>
          <a:ln w="9525">
            <a:noFill/>
            <a:miter lim="800000"/>
            <a:headEnd/>
            <a:tailEnd/>
          </a:ln>
        </p:spPr>
        <p:txBody>
          <a:bodyPr>
            <a:spAutoFit/>
          </a:bodyPr>
          <a:lstStyle/>
          <a:p>
            <a:r>
              <a:rPr lang="zh-CN" altLang="en-US"/>
              <a:t>它是一个代表值，可以代表总体的一般水平；</a:t>
            </a:r>
          </a:p>
        </p:txBody>
      </p:sp>
      <p:sp>
        <p:nvSpPr>
          <p:cNvPr id="32776" name="矩形 1"/>
          <p:cNvSpPr>
            <a:spLocks noChangeArrowheads="1"/>
          </p:cNvSpPr>
          <p:nvPr/>
        </p:nvSpPr>
        <p:spPr bwMode="auto">
          <a:xfrm>
            <a:off x="2293938" y="3678238"/>
            <a:ext cx="5373687" cy="400050"/>
          </a:xfrm>
          <a:prstGeom prst="rect">
            <a:avLst/>
          </a:prstGeom>
          <a:noFill/>
          <a:ln w="9525">
            <a:noFill/>
            <a:miter lim="800000"/>
            <a:headEnd/>
            <a:tailEnd/>
          </a:ln>
        </p:spPr>
        <p:txBody>
          <a:bodyPr>
            <a:spAutoFit/>
          </a:bodyPr>
          <a:lstStyle/>
          <a:p>
            <a:r>
              <a:rPr lang="zh-CN" altLang="en-US"/>
              <a:t>它将总体单位之间的数量差异抽象化了；</a:t>
            </a:r>
          </a:p>
        </p:txBody>
      </p:sp>
      <p:sp>
        <p:nvSpPr>
          <p:cNvPr id="32777" name="矩形 2"/>
          <p:cNvSpPr>
            <a:spLocks noChangeArrowheads="1"/>
          </p:cNvSpPr>
          <p:nvPr/>
        </p:nvSpPr>
        <p:spPr bwMode="auto">
          <a:xfrm>
            <a:off x="2325688" y="4708525"/>
            <a:ext cx="5991225" cy="400050"/>
          </a:xfrm>
          <a:prstGeom prst="rect">
            <a:avLst/>
          </a:prstGeom>
          <a:noFill/>
          <a:ln w="9525">
            <a:noFill/>
            <a:miter lim="800000"/>
            <a:headEnd/>
            <a:tailEnd/>
          </a:ln>
        </p:spPr>
        <p:txBody>
          <a:bodyPr>
            <a:spAutoFit/>
          </a:bodyPr>
          <a:lstStyle/>
          <a:p>
            <a:r>
              <a:rPr lang="zh-CN" altLang="en-US"/>
              <a:t>它反映总体分布的集中趋势。</a:t>
            </a:r>
          </a:p>
        </p:txBody>
      </p:sp>
      <p:sp>
        <p:nvSpPr>
          <p:cNvPr id="32778"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to="" calcmode="lin" valueType="num">
                                      <p:cBhvr>
                                        <p:cTn id="7" dur="1" fill="hold"/>
                                        <p:tgtEl>
                                          <p:spTgt spid="2560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r>
              <a:rPr lang="zh-CN" altLang="en-US" sz="3200" b="0">
                <a:solidFill>
                  <a:schemeClr val="tx1"/>
                </a:solidFill>
                <a:latin typeface="Arial" pitchFamily="34" charset="0"/>
                <a:ea typeface="宋体" pitchFamily="2" charset="-122"/>
              </a:rPr>
              <a:t>知识目标</a:t>
            </a:r>
          </a:p>
        </p:txBody>
      </p:sp>
      <p:sp>
        <p:nvSpPr>
          <p:cNvPr id="409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4100"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01"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04" name="AutoShape 6"/>
          <p:cNvSpPr>
            <a:spLocks noChangeArrowheads="1"/>
          </p:cNvSpPr>
          <p:nvPr/>
        </p:nvSpPr>
        <p:spPr bwMode="auto">
          <a:xfrm>
            <a:off x="4262438" y="2492375"/>
            <a:ext cx="3779837"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   了解总量指标的意义与种类</a:t>
            </a:r>
          </a:p>
        </p:txBody>
      </p:sp>
      <p:sp>
        <p:nvSpPr>
          <p:cNvPr id="4106" name="AutoShape 8"/>
          <p:cNvSpPr>
            <a:spLocks noChangeArrowheads="1"/>
          </p:cNvSpPr>
          <p:nvPr/>
        </p:nvSpPr>
        <p:spPr bwMode="auto">
          <a:xfrm>
            <a:off x="4206875" y="4043363"/>
            <a:ext cx="4060825" cy="500062"/>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      掌握平均指标的计量与计算</a:t>
            </a:r>
          </a:p>
        </p:txBody>
      </p:sp>
      <p:sp>
        <p:nvSpPr>
          <p:cNvPr id="4107" name="Text Box 9"/>
          <p:cNvSpPr txBox="1">
            <a:spLocks noChangeArrowheads="1"/>
          </p:cNvSpPr>
          <p:nvPr/>
        </p:nvSpPr>
        <p:spPr bwMode="auto">
          <a:xfrm>
            <a:off x="2268538" y="3500438"/>
            <a:ext cx="1816100" cy="579437"/>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sp>
        <p:nvSpPr>
          <p:cNvPr id="4109" name="AutoShape 7"/>
          <p:cNvSpPr>
            <a:spLocks noChangeArrowheads="1"/>
          </p:cNvSpPr>
          <p:nvPr/>
        </p:nvSpPr>
        <p:spPr bwMode="auto">
          <a:xfrm>
            <a:off x="4486275" y="3289300"/>
            <a:ext cx="3781425" cy="500063"/>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      掌握相对指标的数量与计算</a:t>
            </a:r>
          </a:p>
        </p:txBody>
      </p:sp>
      <p:grpSp>
        <p:nvGrpSpPr>
          <p:cNvPr id="2" name="Group 14"/>
          <p:cNvGrpSpPr>
            <a:grpSpLocks/>
          </p:cNvGrpSpPr>
          <p:nvPr/>
        </p:nvGrpSpPr>
        <p:grpSpPr bwMode="auto">
          <a:xfrm>
            <a:off x="3132138" y="0"/>
            <a:ext cx="3240087" cy="1700213"/>
            <a:chOff x="0" y="0"/>
            <a:chExt cx="1889" cy="1009"/>
          </a:xfrm>
        </p:grpSpPr>
        <p:grpSp>
          <p:nvGrpSpPr>
            <p:cNvPr id="15373" name="Group 15"/>
            <p:cNvGrpSpPr>
              <a:grpSpLocks/>
            </p:cNvGrpSpPr>
            <p:nvPr/>
          </p:nvGrpSpPr>
          <p:grpSpPr bwMode="auto">
            <a:xfrm>
              <a:off x="0" y="90"/>
              <a:ext cx="1889" cy="919"/>
              <a:chOff x="0" y="0"/>
              <a:chExt cx="1926" cy="937"/>
            </a:xfrm>
          </p:grpSpPr>
          <p:sp>
            <p:nvSpPr>
              <p:cNvPr id="15378"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5379"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5374"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5"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6"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5377"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5371" name="Text Box 22" descr="金融10"/>
          <p:cNvSpPr txBox="1">
            <a:spLocks noChangeArrowheads="1"/>
          </p:cNvSpPr>
          <p:nvPr/>
        </p:nvSpPr>
        <p:spPr bwMode="auto">
          <a:xfrm>
            <a:off x="3708400" y="333375"/>
            <a:ext cx="2376488" cy="701675"/>
          </a:xfrm>
          <a:prstGeom prst="rect">
            <a:avLst/>
          </a:prstGeom>
          <a:noFill/>
          <a:ln w="9525">
            <a:noFill/>
            <a:miter lim="800000"/>
            <a:headEnd/>
            <a:tailEnd/>
          </a:ln>
        </p:spPr>
        <p:txBody>
          <a:bodyPr>
            <a:spAutoFit/>
          </a:bodyPr>
          <a:lstStyle/>
          <a:p>
            <a:pPr>
              <a:spcBef>
                <a:spcPct val="50000"/>
              </a:spcBef>
            </a:pPr>
            <a:r>
              <a:rPr lang="zh-CN" altLang="en-US" sz="4000" b="0">
                <a:solidFill>
                  <a:srgbClr val="000000"/>
                </a:solidFill>
              </a:rPr>
              <a:t>学习目标</a:t>
            </a:r>
          </a:p>
        </p:txBody>
      </p:sp>
      <p:sp>
        <p:nvSpPr>
          <p:cNvPr id="19" name="AutoShape 7"/>
          <p:cNvSpPr>
            <a:spLocks noChangeArrowheads="1"/>
          </p:cNvSpPr>
          <p:nvPr/>
        </p:nvSpPr>
        <p:spPr bwMode="auto">
          <a:xfrm>
            <a:off x="4252913" y="4868863"/>
            <a:ext cx="3781425" cy="500062"/>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掌握标志变异指标的计算与应用</a:t>
            </a:r>
          </a:p>
          <a:p>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cBhvr>
                                    </p:anim>
                                  </p:childTnLst>
                                </p:cTn>
                              </p:par>
                              <p:par>
                                <p:cTn id="8" presetID="24"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 to="" calcmode="lin" valueType="num">
                                      <p:cBhvr>
                                        <p:cTn id="10" dur="1" fill="hold"/>
                                        <p:tgtEl>
                                          <p:spTgt spid="4099"/>
                                        </p:tgtEl>
                                      </p:cBhvr>
                                    </p:anim>
                                  </p:childTnLst>
                                </p:cTn>
                              </p:par>
                              <p:par>
                                <p:cTn id="11" presetID="24"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 to="" calcmode="lin" valueType="num">
                                      <p:cBhvr>
                                        <p:cTn id="13" dur="1" fill="hold"/>
                                        <p:tgtEl>
                                          <p:spTgt spid="4100"/>
                                        </p:tgtEl>
                                      </p:cBhvr>
                                    </p:anim>
                                  </p:childTnLst>
                                </p:cTn>
                              </p:par>
                              <p:par>
                                <p:cTn id="14" presetID="24" presetClass="entr" presetSubtype="0"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 to="" calcmode="lin" valueType="num">
                                      <p:cBhvr>
                                        <p:cTn id="16" dur="1" fill="hold"/>
                                        <p:tgtEl>
                                          <p:spTgt spid="4101"/>
                                        </p:tgtEl>
                                      </p:cBhvr>
                                    </p:anim>
                                  </p:childTnLst>
                                </p:cTn>
                              </p:par>
                              <p:par>
                                <p:cTn id="17" presetID="24" presetClass="entr" presetSubtype="0" fill="hold" grpId="0" nodeType="withEffect">
                                  <p:stCondLst>
                                    <p:cond delay="0"/>
                                  </p:stCondLst>
                                  <p:childTnLst>
                                    <p:set>
                                      <p:cBhvr>
                                        <p:cTn id="18" dur="1" fill="hold">
                                          <p:stCondLst>
                                            <p:cond delay="0"/>
                                          </p:stCondLst>
                                        </p:cTn>
                                        <p:tgtEl>
                                          <p:spTgt spid="4104"/>
                                        </p:tgtEl>
                                        <p:attrNameLst>
                                          <p:attrName>style.visibility</p:attrName>
                                        </p:attrNameLst>
                                      </p:cBhvr>
                                      <p:to>
                                        <p:strVal val="visible"/>
                                      </p:to>
                                    </p:set>
                                    <p:anim to="" calcmode="lin" valueType="num">
                                      <p:cBhvr>
                                        <p:cTn id="19" dur="1" fill="hold"/>
                                        <p:tgtEl>
                                          <p:spTgt spid="4104"/>
                                        </p:tgtEl>
                                      </p:cBhvr>
                                    </p:anim>
                                  </p:childTnLst>
                                </p:cTn>
                              </p:par>
                              <p:par>
                                <p:cTn id="20" presetID="24" presetClass="entr" presetSubtype="0" fill="hold" grpId="0" nodeType="withEffect">
                                  <p:stCondLst>
                                    <p:cond delay="0"/>
                                  </p:stCondLst>
                                  <p:childTnLst>
                                    <p:set>
                                      <p:cBhvr>
                                        <p:cTn id="21" dur="1" fill="hold">
                                          <p:stCondLst>
                                            <p:cond delay="0"/>
                                          </p:stCondLst>
                                        </p:cTn>
                                        <p:tgtEl>
                                          <p:spTgt spid="4106"/>
                                        </p:tgtEl>
                                        <p:attrNameLst>
                                          <p:attrName>style.visibility</p:attrName>
                                        </p:attrNameLst>
                                      </p:cBhvr>
                                      <p:to>
                                        <p:strVal val="visible"/>
                                      </p:to>
                                    </p:set>
                                    <p:anim to="" calcmode="lin" valueType="num">
                                      <p:cBhvr>
                                        <p:cTn id="22" dur="1" fill="hold"/>
                                        <p:tgtEl>
                                          <p:spTgt spid="4106"/>
                                        </p:tgtEl>
                                      </p:cBhvr>
                                    </p:anim>
                                  </p:childTnLst>
                                </p:cTn>
                              </p:par>
                              <p:par>
                                <p:cTn id="23" presetID="24" presetClass="entr" presetSubtype="0" fill="hold" grpId="0" nodeType="withEffect">
                                  <p:stCondLst>
                                    <p:cond delay="0"/>
                                  </p:stCondLst>
                                  <p:childTnLst>
                                    <p:set>
                                      <p:cBhvr>
                                        <p:cTn id="24" dur="1" fill="hold">
                                          <p:stCondLst>
                                            <p:cond delay="0"/>
                                          </p:stCondLst>
                                        </p:cTn>
                                        <p:tgtEl>
                                          <p:spTgt spid="4107"/>
                                        </p:tgtEl>
                                        <p:attrNameLst>
                                          <p:attrName>style.visibility</p:attrName>
                                        </p:attrNameLst>
                                      </p:cBhvr>
                                      <p:to>
                                        <p:strVal val="visible"/>
                                      </p:to>
                                    </p:set>
                                    <p:anim to="" calcmode="lin" valueType="num">
                                      <p:cBhvr>
                                        <p:cTn id="25" dur="1" fill="hold"/>
                                        <p:tgtEl>
                                          <p:spTgt spid="4107"/>
                                        </p:tgtEl>
                                      </p:cBhvr>
                                    </p:anim>
                                  </p:childTnLst>
                                </p:cTn>
                              </p:par>
                              <p:par>
                                <p:cTn id="26" presetID="24" presetClass="entr" presetSubtype="0" fill="hold" grpId="0" nodeType="withEffect">
                                  <p:stCondLst>
                                    <p:cond delay="0"/>
                                  </p:stCondLst>
                                  <p:childTnLst>
                                    <p:set>
                                      <p:cBhvr>
                                        <p:cTn id="27" dur="1" fill="hold">
                                          <p:stCondLst>
                                            <p:cond delay="0"/>
                                          </p:stCondLst>
                                        </p:cTn>
                                        <p:tgtEl>
                                          <p:spTgt spid="4109"/>
                                        </p:tgtEl>
                                        <p:attrNameLst>
                                          <p:attrName>style.visibility</p:attrName>
                                        </p:attrNameLst>
                                      </p:cBhvr>
                                      <p:to>
                                        <p:strVal val="visible"/>
                                      </p:to>
                                    </p:set>
                                    <p:anim to="" calcmode="lin" valueType="num">
                                      <p:cBhvr>
                                        <p:cTn id="28" dur="1" fill="hold"/>
                                        <p:tgtEl>
                                          <p:spTgt spid="4109"/>
                                        </p:tgtEl>
                                      </p:cBhvr>
                                    </p:anim>
                                  </p:childTnLst>
                                </p:cTn>
                              </p:par>
                              <p:par>
                                <p:cTn id="29" presetID="24"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to="" calcmode="lin" valueType="num">
                                      <p:cBhvr>
                                        <p:cTn id="31" dur="1" fill="hold"/>
                                        <p:tgtEl>
                                          <p:spTgt spid="2"/>
                                        </p:tgtEl>
                                      </p:cBhvr>
                                    </p:anim>
                                  </p:childTnLst>
                                </p:cTn>
                              </p:par>
                              <p:par>
                                <p:cTn id="32" presetID="24"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to="" calcmode="lin" valueType="num">
                                      <p:cBhvr>
                                        <p:cTn id="34" dur="1" fill="hold"/>
                                        <p:tgtEl>
                                          <p:spTgt spid="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1" grpId="0" bldLvl="0" animBg="1" autoUpdateAnimBg="0"/>
      <p:bldP spid="4104" grpId="0" bldLvl="0" animBg="1" autoUpdateAnimBg="0"/>
      <p:bldP spid="4106" grpId="0" bldLvl="0" animBg="1" autoUpdateAnimBg="0"/>
      <p:bldP spid="4107" grpId="0" bldLvl="0" autoUpdateAnimBg="0"/>
      <p:bldP spid="4109" grpId="0" bldLvl="0" animBg="1" autoUpdateAnimBg="0"/>
      <p:bldP spid="19"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三、平均指标的意义</a:t>
            </a:r>
          </a:p>
        </p:txBody>
      </p:sp>
      <p:sp>
        <p:nvSpPr>
          <p:cNvPr id="25605" name="AutoShape 3"/>
          <p:cNvSpPr>
            <a:spLocks noChangeArrowheads="1"/>
          </p:cNvSpPr>
          <p:nvPr/>
        </p:nvSpPr>
        <p:spPr bwMode="auto">
          <a:xfrm>
            <a:off x="971550" y="1989138"/>
            <a:ext cx="7488238" cy="4038600"/>
          </a:xfrm>
          <a:prstGeom prst="roundRect">
            <a:avLst>
              <a:gd name="adj" fmla="val 9583"/>
            </a:avLst>
          </a:prstGeom>
          <a:gradFill rotWithShape="1">
            <a:gsLst>
              <a:gs pos="0">
                <a:schemeClr val="folHlink"/>
              </a:gs>
              <a:gs pos="50000">
                <a:srgbClr val="BBDD55"/>
              </a:gs>
              <a:gs pos="100000">
                <a:schemeClr val="folHlink"/>
              </a:gs>
            </a:gsLst>
            <a:lin ang="2700000" scaled="1"/>
          </a:gradFill>
          <a:ln w="19050" cmpd="sng">
            <a:solidFill>
              <a:srgbClr val="FFFFFF"/>
            </a:solidFill>
            <a:round/>
            <a:headEnd/>
            <a:tailEnd/>
          </a:ln>
          <a:effectLst>
            <a:outerShdw dist="107763" dir="2700000" algn="ctr" rotWithShape="0">
              <a:srgbClr val="C0C0C0">
                <a:alpha val="50000"/>
              </a:srgbClr>
            </a:outerShdw>
          </a:effectLst>
        </p:spPr>
        <p:txBody>
          <a:bodyPr wrap="none" anchor="ctr"/>
          <a:lstStyle/>
          <a:p>
            <a:pPr>
              <a:defRPr/>
            </a:pPr>
            <a:endParaRPr lang="zh-CN" altLang="en-US" b="0"/>
          </a:p>
        </p:txBody>
      </p:sp>
      <p:grpSp>
        <p:nvGrpSpPr>
          <p:cNvPr id="33796" name="Group 10"/>
          <p:cNvGrpSpPr>
            <a:grpSpLocks/>
          </p:cNvGrpSpPr>
          <p:nvPr/>
        </p:nvGrpSpPr>
        <p:grpSpPr bwMode="auto">
          <a:xfrm>
            <a:off x="2065338" y="3563938"/>
            <a:ext cx="4038600" cy="228600"/>
            <a:chOff x="0" y="135"/>
            <a:chExt cx="2544" cy="144"/>
          </a:xfrm>
        </p:grpSpPr>
        <p:sp>
          <p:nvSpPr>
            <p:cNvPr id="25611" name="Line 17"/>
            <p:cNvSpPr>
              <a:spLocks noChangeShapeType="1"/>
            </p:cNvSpPr>
            <p:nvPr/>
          </p:nvSpPr>
          <p:spPr bwMode="auto">
            <a:xfrm>
              <a:off x="144" y="207"/>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3813" name="Oval 18"/>
            <p:cNvSpPr>
              <a:spLocks noChangeArrowheads="1"/>
            </p:cNvSpPr>
            <p:nvPr/>
          </p:nvSpPr>
          <p:spPr bwMode="auto">
            <a:xfrm>
              <a:off x="0" y="135"/>
              <a:ext cx="144" cy="144"/>
            </a:xfrm>
            <a:prstGeom prst="ellipse">
              <a:avLst/>
            </a:prstGeom>
            <a:gradFill rotWithShape="1">
              <a:gsLst>
                <a:gs pos="0">
                  <a:srgbClr val="FCC704"/>
                </a:gs>
                <a:gs pos="100000">
                  <a:srgbClr val="A88503"/>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33797" name="Group 14"/>
          <p:cNvGrpSpPr>
            <a:grpSpLocks/>
          </p:cNvGrpSpPr>
          <p:nvPr/>
        </p:nvGrpSpPr>
        <p:grpSpPr bwMode="auto">
          <a:xfrm>
            <a:off x="2051050" y="2459038"/>
            <a:ext cx="4038600" cy="514350"/>
            <a:chOff x="0" y="0"/>
            <a:chExt cx="2544" cy="324"/>
          </a:xfrm>
        </p:grpSpPr>
        <p:sp>
          <p:nvSpPr>
            <p:cNvPr id="25615" name="Line 5"/>
            <p:cNvSpPr>
              <a:spLocks noChangeShapeType="1"/>
            </p:cNvSpPr>
            <p:nvPr/>
          </p:nvSpPr>
          <p:spPr bwMode="auto">
            <a:xfrm>
              <a:off x="144" y="252"/>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3810" name="Oval 6"/>
            <p:cNvSpPr>
              <a:spLocks noChangeArrowheads="1"/>
            </p:cNvSpPr>
            <p:nvPr/>
          </p:nvSpPr>
          <p:spPr bwMode="auto">
            <a:xfrm>
              <a:off x="0" y="180"/>
              <a:ext cx="144" cy="144"/>
            </a:xfrm>
            <a:prstGeom prst="ellipse">
              <a:avLst/>
            </a:prstGeom>
            <a:gradFill rotWithShape="1">
              <a:gsLst>
                <a:gs pos="0">
                  <a:srgbClr val="E96E29"/>
                </a:gs>
                <a:gs pos="100000">
                  <a:srgbClr val="9B491B"/>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3811" name="Rectangle 7"/>
            <p:cNvSpPr>
              <a:spLocks noChangeArrowheads="1"/>
            </p:cNvSpPr>
            <p:nvPr/>
          </p:nvSpPr>
          <p:spPr bwMode="auto">
            <a:xfrm>
              <a:off x="528" y="0"/>
              <a:ext cx="116" cy="231"/>
            </a:xfrm>
            <a:prstGeom prst="rect">
              <a:avLst/>
            </a:prstGeom>
            <a:noFill/>
            <a:ln w="9525">
              <a:noFill/>
              <a:miter lim="800000"/>
              <a:headEnd/>
              <a:tailEnd/>
            </a:ln>
          </p:spPr>
          <p:txBody>
            <a:bodyPr wrap="none">
              <a:spAutoFit/>
            </a:bodyPr>
            <a:lstStyle/>
            <a:p>
              <a:pPr eaLnBrk="0" hangingPunct="0"/>
              <a:endParaRPr lang="en-US" altLang="zh-CN" sz="1800" b="0">
                <a:solidFill>
                  <a:srgbClr val="FFFFFF"/>
                </a:solidFill>
                <a:latin typeface="Arial" pitchFamily="34" charset="0"/>
                <a:ea typeface="宋体" pitchFamily="2" charset="-122"/>
              </a:endParaRPr>
            </a:p>
          </p:txBody>
        </p:sp>
      </p:grpSp>
      <p:grpSp>
        <p:nvGrpSpPr>
          <p:cNvPr id="33798" name="Group 22"/>
          <p:cNvGrpSpPr>
            <a:grpSpLocks/>
          </p:cNvGrpSpPr>
          <p:nvPr/>
        </p:nvGrpSpPr>
        <p:grpSpPr bwMode="auto">
          <a:xfrm>
            <a:off x="2065338" y="4575175"/>
            <a:ext cx="4038600" cy="228600"/>
            <a:chOff x="0" y="162"/>
            <a:chExt cx="2544" cy="144"/>
          </a:xfrm>
        </p:grpSpPr>
        <p:sp>
          <p:nvSpPr>
            <p:cNvPr id="25623" name="Line 9"/>
            <p:cNvSpPr>
              <a:spLocks noChangeShapeType="1"/>
            </p:cNvSpPr>
            <p:nvPr/>
          </p:nvSpPr>
          <p:spPr bwMode="auto">
            <a:xfrm>
              <a:off x="144" y="234"/>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3808" name="Oval 10"/>
            <p:cNvSpPr>
              <a:spLocks noChangeArrowheads="1"/>
            </p:cNvSpPr>
            <p:nvPr/>
          </p:nvSpPr>
          <p:spPr bwMode="auto">
            <a:xfrm>
              <a:off x="0" y="162"/>
              <a:ext cx="144" cy="144"/>
            </a:xfrm>
            <a:prstGeom prst="ellipse">
              <a:avLst/>
            </a:prstGeom>
            <a:gradFill rotWithShape="1">
              <a:gsLst>
                <a:gs pos="0">
                  <a:srgbClr val="DCDC48"/>
                </a:gs>
                <a:gs pos="100000">
                  <a:srgbClr val="939330"/>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33799" name="Text Box 26" descr="金融10"/>
          <p:cNvSpPr txBox="1">
            <a:spLocks noChangeArrowheads="1"/>
          </p:cNvSpPr>
          <p:nvPr/>
        </p:nvSpPr>
        <p:spPr bwMode="auto">
          <a:xfrm>
            <a:off x="2293938" y="2344738"/>
            <a:ext cx="6192837" cy="400050"/>
          </a:xfrm>
          <a:prstGeom prst="rect">
            <a:avLst/>
          </a:prstGeom>
          <a:noFill/>
          <a:ln w="9525">
            <a:noFill/>
            <a:miter lim="800000"/>
            <a:headEnd/>
            <a:tailEnd/>
          </a:ln>
        </p:spPr>
        <p:txBody>
          <a:bodyPr>
            <a:spAutoFit/>
          </a:bodyPr>
          <a:lstStyle/>
          <a:p>
            <a:r>
              <a:rPr lang="zh-CN" altLang="en-US"/>
              <a:t>利用平均指标可以概括说明总体的一般水平</a:t>
            </a:r>
          </a:p>
        </p:txBody>
      </p:sp>
      <p:sp>
        <p:nvSpPr>
          <p:cNvPr id="33800" name="矩形 1"/>
          <p:cNvSpPr>
            <a:spLocks noChangeArrowheads="1"/>
          </p:cNvSpPr>
          <p:nvPr/>
        </p:nvSpPr>
        <p:spPr bwMode="auto">
          <a:xfrm>
            <a:off x="2273300" y="2986088"/>
            <a:ext cx="5827713" cy="708025"/>
          </a:xfrm>
          <a:prstGeom prst="rect">
            <a:avLst/>
          </a:prstGeom>
          <a:noFill/>
          <a:ln w="9525">
            <a:noFill/>
            <a:miter lim="800000"/>
            <a:headEnd/>
            <a:tailEnd/>
          </a:ln>
        </p:spPr>
        <p:txBody>
          <a:bodyPr>
            <a:spAutoFit/>
          </a:bodyPr>
          <a:lstStyle/>
          <a:p>
            <a:r>
              <a:rPr lang="zh-CN" altLang="en-US"/>
              <a:t>利用平均指标，可以对同一现象在不同空间的水平进行对比分析</a:t>
            </a:r>
          </a:p>
        </p:txBody>
      </p:sp>
      <p:sp>
        <p:nvSpPr>
          <p:cNvPr id="33801" name="矩形 2"/>
          <p:cNvSpPr>
            <a:spLocks noChangeArrowheads="1"/>
          </p:cNvSpPr>
          <p:nvPr/>
        </p:nvSpPr>
        <p:spPr bwMode="auto">
          <a:xfrm>
            <a:off x="2293938" y="3867150"/>
            <a:ext cx="5991225" cy="708025"/>
          </a:xfrm>
          <a:prstGeom prst="rect">
            <a:avLst/>
          </a:prstGeom>
          <a:noFill/>
          <a:ln w="9525">
            <a:noFill/>
            <a:miter lim="800000"/>
            <a:headEnd/>
            <a:tailEnd/>
          </a:ln>
        </p:spPr>
        <p:txBody>
          <a:bodyPr>
            <a:spAutoFit/>
          </a:bodyPr>
          <a:lstStyle/>
          <a:p>
            <a:r>
              <a:rPr lang="zh-CN" altLang="en-US"/>
              <a:t>利用平均指标，可以对同一现象在不同时间的水平进行对比分析</a:t>
            </a:r>
          </a:p>
        </p:txBody>
      </p:sp>
      <p:sp>
        <p:nvSpPr>
          <p:cNvPr id="33802"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grpSp>
        <p:nvGrpSpPr>
          <p:cNvPr id="33803" name="Group 22"/>
          <p:cNvGrpSpPr>
            <a:grpSpLocks/>
          </p:cNvGrpSpPr>
          <p:nvPr/>
        </p:nvGrpSpPr>
        <p:grpSpPr bwMode="auto">
          <a:xfrm>
            <a:off x="2066925" y="5446713"/>
            <a:ext cx="4038600" cy="228600"/>
            <a:chOff x="0" y="162"/>
            <a:chExt cx="2544" cy="144"/>
          </a:xfrm>
        </p:grpSpPr>
        <p:sp>
          <p:nvSpPr>
            <p:cNvPr id="20" name="Line 9"/>
            <p:cNvSpPr>
              <a:spLocks noChangeShapeType="1"/>
            </p:cNvSpPr>
            <p:nvPr/>
          </p:nvSpPr>
          <p:spPr bwMode="auto">
            <a:xfrm>
              <a:off x="144" y="234"/>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33806" name="Oval 10"/>
            <p:cNvSpPr>
              <a:spLocks noChangeArrowheads="1"/>
            </p:cNvSpPr>
            <p:nvPr/>
          </p:nvSpPr>
          <p:spPr bwMode="auto">
            <a:xfrm>
              <a:off x="0" y="162"/>
              <a:ext cx="144" cy="144"/>
            </a:xfrm>
            <a:prstGeom prst="ellipse">
              <a:avLst/>
            </a:prstGeom>
            <a:gradFill rotWithShape="1">
              <a:gsLst>
                <a:gs pos="0">
                  <a:srgbClr val="DCDC48"/>
                </a:gs>
                <a:gs pos="100000">
                  <a:srgbClr val="939330"/>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33804" name="矩形 21"/>
          <p:cNvSpPr>
            <a:spLocks noChangeArrowheads="1"/>
          </p:cNvSpPr>
          <p:nvPr/>
        </p:nvSpPr>
        <p:spPr bwMode="auto">
          <a:xfrm>
            <a:off x="2295525" y="5141913"/>
            <a:ext cx="5991225" cy="400050"/>
          </a:xfrm>
          <a:prstGeom prst="rect">
            <a:avLst/>
          </a:prstGeom>
          <a:noFill/>
          <a:ln w="9525">
            <a:noFill/>
            <a:miter lim="800000"/>
            <a:headEnd/>
            <a:tailEnd/>
          </a:ln>
        </p:spPr>
        <p:txBody>
          <a:bodyPr>
            <a:spAutoFit/>
          </a:bodyPr>
          <a:lstStyle/>
          <a:p>
            <a:r>
              <a:rPr lang="zh-CN" altLang="en-US"/>
              <a:t>利用平均指标，可以分析现象之间的依存关系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to="" calcmode="lin" valueType="num">
                                      <p:cBhvr>
                                        <p:cTn id="7" dur="1" fill="hold"/>
                                        <p:tgtEl>
                                          <p:spTgt spid="2560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ldLvl="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四、平均指标的分类</a:t>
            </a:r>
          </a:p>
        </p:txBody>
      </p:sp>
      <p:sp>
        <p:nvSpPr>
          <p:cNvPr id="3481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pic>
        <p:nvPicPr>
          <p:cNvPr id="34820" name="图片 4" descr="4-5"/>
          <p:cNvPicPr>
            <a:picLocks noChangeAspect="1"/>
          </p:cNvPicPr>
          <p:nvPr/>
        </p:nvPicPr>
        <p:blipFill>
          <a:blip r:embed="rId2" cstate="print"/>
          <a:srcRect/>
          <a:stretch>
            <a:fillRect/>
          </a:stretch>
        </p:blipFill>
        <p:spPr bwMode="auto">
          <a:xfrm>
            <a:off x="1238250" y="2060575"/>
            <a:ext cx="6435725" cy="352901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3584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35844"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一</a:t>
            </a:r>
            <a:r>
              <a:rPr lang="en-US" altLang="zh-CN">
                <a:latin typeface="宋体" pitchFamily="2" charset="-122"/>
                <a:ea typeface="宋体" pitchFamily="2" charset="-122"/>
              </a:rPr>
              <a:t>)</a:t>
            </a:r>
            <a:r>
              <a:rPr lang="zh-CN" altLang="en-US">
                <a:latin typeface="宋体" pitchFamily="2" charset="-122"/>
                <a:ea typeface="宋体" pitchFamily="2" charset="-122"/>
              </a:rPr>
              <a:t>算术平均数</a:t>
            </a:r>
            <a:r>
              <a:rPr lang="zh-CN" altLang="en-US"/>
              <a:t> </a:t>
            </a:r>
          </a:p>
        </p:txBody>
      </p:sp>
      <p:pic>
        <p:nvPicPr>
          <p:cNvPr id="35845" name="Picture 2" descr="金融10"/>
          <p:cNvPicPr>
            <a:picLocks noChangeAspect="1" noChangeArrowheads="1"/>
          </p:cNvPicPr>
          <p:nvPr/>
        </p:nvPicPr>
        <p:blipFill>
          <a:blip r:embed="rId2" cstate="print"/>
          <a:srcRect/>
          <a:stretch>
            <a:fillRect/>
          </a:stretch>
        </p:blipFill>
        <p:spPr bwMode="auto">
          <a:xfrm>
            <a:off x="2268538" y="2998788"/>
            <a:ext cx="3743325" cy="866775"/>
          </a:xfrm>
          <a:prstGeom prst="rect">
            <a:avLst/>
          </a:prstGeom>
          <a:noFill/>
          <a:ln w="9525">
            <a:noFill/>
            <a:miter lim="800000"/>
            <a:headEnd/>
            <a:tailEnd/>
          </a:ln>
        </p:spPr>
      </p:pic>
      <p:sp>
        <p:nvSpPr>
          <p:cNvPr id="35846" name="矩形 9"/>
          <p:cNvSpPr>
            <a:spLocks noChangeArrowheads="1"/>
          </p:cNvSpPr>
          <p:nvPr/>
        </p:nvSpPr>
        <p:spPr bwMode="auto">
          <a:xfrm>
            <a:off x="511175" y="4076700"/>
            <a:ext cx="7921625" cy="873125"/>
          </a:xfrm>
          <a:prstGeom prst="rect">
            <a:avLst/>
          </a:prstGeom>
          <a:noFill/>
          <a:ln w="50800">
            <a:solidFill>
              <a:srgbClr val="00CCFF"/>
            </a:solidFill>
            <a:prstDash val="dash"/>
            <a:miter lim="800000"/>
            <a:headEnd/>
            <a:tailEnd/>
          </a:ln>
        </p:spPr>
        <p:txBody>
          <a:bodyPr anchor="ctr">
            <a:spAutoFit/>
          </a:bodyPr>
          <a:lstStyle/>
          <a:p>
            <a:pPr eaLnBrk="0" hangingPunct="0"/>
            <a:r>
              <a:rPr lang="zh-CN" altLang="en-US" sz="2400">
                <a:solidFill>
                  <a:schemeClr val="tx1"/>
                </a:solidFill>
                <a:latin typeface="宋体" pitchFamily="2" charset="-122"/>
              </a:rPr>
              <a:t>根据计算资料的不同，算术平均数分为简单算术平均数和加权算术平均数。 </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3686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36868"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一</a:t>
            </a:r>
            <a:r>
              <a:rPr lang="en-US" altLang="zh-CN">
                <a:latin typeface="宋体" pitchFamily="2" charset="-122"/>
                <a:ea typeface="宋体" pitchFamily="2" charset="-122"/>
              </a:rPr>
              <a:t>)</a:t>
            </a:r>
            <a:r>
              <a:rPr lang="zh-CN" altLang="en-US">
                <a:latin typeface="宋体" pitchFamily="2" charset="-122"/>
                <a:ea typeface="宋体" pitchFamily="2" charset="-122"/>
              </a:rPr>
              <a:t>算术平均数</a:t>
            </a:r>
            <a:r>
              <a:rPr lang="zh-CN" altLang="en-US"/>
              <a:t> </a:t>
            </a:r>
          </a:p>
        </p:txBody>
      </p:sp>
      <p:sp>
        <p:nvSpPr>
          <p:cNvPr id="36869" name="矩形 6"/>
          <p:cNvSpPr>
            <a:spLocks noChangeArrowheads="1"/>
          </p:cNvSpPr>
          <p:nvPr/>
        </p:nvSpPr>
        <p:spPr bwMode="auto">
          <a:xfrm>
            <a:off x="1223963" y="2592388"/>
            <a:ext cx="3055937" cy="457200"/>
          </a:xfrm>
          <a:prstGeom prst="rect">
            <a:avLst/>
          </a:prstGeom>
          <a:noFill/>
          <a:ln w="9525">
            <a:noFill/>
            <a:miter lim="800000"/>
            <a:headEnd/>
            <a:tailEnd/>
          </a:ln>
        </p:spPr>
        <p:txBody>
          <a:bodyPr anchor="ctr">
            <a:spAutoFit/>
          </a:bodyPr>
          <a:lstStyle/>
          <a:p>
            <a:pPr eaLnBrk="0" hangingPunct="0"/>
            <a:r>
              <a:rPr lang="en-US" altLang="zh-CN" sz="2400">
                <a:solidFill>
                  <a:schemeClr val="tx1"/>
                </a:solidFill>
                <a:latin typeface="宋体" pitchFamily="2" charset="-122"/>
              </a:rPr>
              <a:t>1</a:t>
            </a:r>
            <a:r>
              <a:rPr lang="zh-CN" altLang="en-US" sz="2400">
                <a:solidFill>
                  <a:schemeClr val="tx1"/>
                </a:solidFill>
                <a:latin typeface="宋体" pitchFamily="2" charset="-122"/>
              </a:rPr>
              <a:t>．简单算术平均数 </a:t>
            </a:r>
          </a:p>
        </p:txBody>
      </p:sp>
      <p:pic>
        <p:nvPicPr>
          <p:cNvPr id="36870" name="对象 313353"/>
          <p:cNvPicPr>
            <a:picLocks noChangeAspect="1" noChangeArrowheads="1"/>
          </p:cNvPicPr>
          <p:nvPr/>
        </p:nvPicPr>
        <p:blipFill>
          <a:blip r:embed="rId2" cstate="print"/>
          <a:srcRect/>
          <a:stretch>
            <a:fillRect/>
          </a:stretch>
        </p:blipFill>
        <p:spPr bwMode="auto">
          <a:xfrm>
            <a:off x="1079500" y="3544888"/>
            <a:ext cx="3024188" cy="774700"/>
          </a:xfrm>
          <a:prstGeom prst="rect">
            <a:avLst/>
          </a:prstGeom>
          <a:noFill/>
          <a:ln w="38100">
            <a:noFill/>
            <a:miter lim="800000"/>
            <a:headEnd/>
            <a:tailEnd/>
          </a:ln>
        </p:spPr>
      </p:pic>
      <p:pic>
        <p:nvPicPr>
          <p:cNvPr id="36871" name="对象 313357"/>
          <p:cNvPicPr>
            <a:picLocks noChangeAspect="1" noChangeArrowheads="1"/>
          </p:cNvPicPr>
          <p:nvPr/>
        </p:nvPicPr>
        <p:blipFill>
          <a:blip r:embed="rId3" cstate="print"/>
          <a:srcRect/>
          <a:stretch>
            <a:fillRect/>
          </a:stretch>
        </p:blipFill>
        <p:spPr bwMode="auto">
          <a:xfrm>
            <a:off x="4679950" y="3544888"/>
            <a:ext cx="3384550" cy="755650"/>
          </a:xfrm>
          <a:prstGeom prst="rect">
            <a:avLst/>
          </a:prstGeom>
          <a:noFill/>
          <a:ln w="38100">
            <a:noFill/>
            <a:miter lim="800000"/>
            <a:headEnd/>
            <a:tailEnd/>
          </a:ln>
        </p:spPr>
      </p:pic>
      <p:sp>
        <p:nvSpPr>
          <p:cNvPr id="36872" name="矩形 12"/>
          <p:cNvSpPr>
            <a:spLocks noChangeArrowheads="1"/>
          </p:cNvSpPr>
          <p:nvPr/>
        </p:nvSpPr>
        <p:spPr bwMode="auto">
          <a:xfrm>
            <a:off x="4843463" y="2592388"/>
            <a:ext cx="3057525" cy="457200"/>
          </a:xfrm>
          <a:prstGeom prst="rect">
            <a:avLst/>
          </a:prstGeom>
          <a:noFill/>
          <a:ln w="9525">
            <a:noFill/>
            <a:miter lim="800000"/>
            <a:headEnd/>
            <a:tailEnd/>
          </a:ln>
        </p:spPr>
        <p:txBody>
          <a:bodyPr anchor="ctr">
            <a:spAutoFit/>
          </a:bodyPr>
          <a:lstStyle/>
          <a:p>
            <a:pPr eaLnBrk="0" hangingPunct="0"/>
            <a:r>
              <a:rPr lang="en-US" altLang="zh-CN" sz="2400">
                <a:solidFill>
                  <a:schemeClr val="tx1"/>
                </a:solidFill>
                <a:latin typeface="宋体" pitchFamily="2" charset="-122"/>
              </a:rPr>
              <a:t>2</a:t>
            </a:r>
            <a:r>
              <a:rPr lang="zh-CN" altLang="en-US" sz="2400">
                <a:solidFill>
                  <a:schemeClr val="tx1"/>
                </a:solidFill>
                <a:latin typeface="宋体" pitchFamily="2" charset="-122"/>
              </a:rPr>
              <a:t>．加权算术平均数 </a:t>
            </a: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3789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37892" name="矩形 1"/>
          <p:cNvSpPr>
            <a:spLocks noChangeArrowheads="1"/>
          </p:cNvSpPr>
          <p:nvPr/>
        </p:nvSpPr>
        <p:spPr bwMode="auto">
          <a:xfrm>
            <a:off x="1098550" y="2060575"/>
            <a:ext cx="2393950" cy="461963"/>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二</a:t>
            </a:r>
            <a:r>
              <a:rPr lang="en-US" altLang="zh-CN">
                <a:latin typeface="宋体" pitchFamily="2" charset="-122"/>
                <a:ea typeface="宋体" pitchFamily="2" charset="-122"/>
              </a:rPr>
              <a:t>)</a:t>
            </a:r>
            <a:r>
              <a:rPr lang="zh-CN" altLang="en-US">
                <a:latin typeface="宋体" pitchFamily="2" charset="-122"/>
                <a:ea typeface="宋体" pitchFamily="2" charset="-122"/>
              </a:rPr>
              <a:t>调和平均数</a:t>
            </a:r>
            <a:r>
              <a:rPr lang="zh-CN" altLang="en-US"/>
              <a:t> </a:t>
            </a:r>
            <a:r>
              <a:rPr lang="zh-CN" altLang="en-US" sz="2400">
                <a:latin typeface="宋体" pitchFamily="2" charset="-122"/>
                <a:ea typeface="宋体" pitchFamily="2" charset="-122"/>
              </a:rPr>
              <a:t> </a:t>
            </a:r>
          </a:p>
        </p:txBody>
      </p:sp>
      <p:pic>
        <p:nvPicPr>
          <p:cNvPr id="37893" name="图片 8"/>
          <p:cNvPicPr>
            <a:picLocks noChangeAspect="1"/>
          </p:cNvPicPr>
          <p:nvPr/>
        </p:nvPicPr>
        <p:blipFill>
          <a:blip r:embed="rId2" cstate="print"/>
          <a:srcRect/>
          <a:stretch>
            <a:fillRect/>
          </a:stretch>
        </p:blipFill>
        <p:spPr bwMode="auto">
          <a:xfrm>
            <a:off x="900113" y="3248025"/>
            <a:ext cx="3638550" cy="1212850"/>
          </a:xfrm>
          <a:prstGeom prst="rect">
            <a:avLst/>
          </a:prstGeom>
          <a:noFill/>
          <a:ln w="9525">
            <a:noFill/>
            <a:miter lim="800000"/>
            <a:headEnd/>
            <a:tailEnd/>
          </a:ln>
        </p:spPr>
      </p:pic>
      <p:pic>
        <p:nvPicPr>
          <p:cNvPr id="37894" name="图片 9"/>
          <p:cNvPicPr>
            <a:picLocks noChangeAspect="1"/>
          </p:cNvPicPr>
          <p:nvPr/>
        </p:nvPicPr>
        <p:blipFill>
          <a:blip r:embed="rId3" cstate="print"/>
          <a:srcRect/>
          <a:stretch>
            <a:fillRect/>
          </a:stretch>
        </p:blipFill>
        <p:spPr bwMode="auto">
          <a:xfrm>
            <a:off x="4932363" y="3106738"/>
            <a:ext cx="3240087" cy="1376362"/>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3891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38916"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三</a:t>
            </a:r>
            <a:r>
              <a:rPr lang="en-US" altLang="zh-CN">
                <a:latin typeface="宋体" pitchFamily="2" charset="-122"/>
                <a:ea typeface="宋体" pitchFamily="2" charset="-122"/>
              </a:rPr>
              <a:t>)</a:t>
            </a:r>
            <a:r>
              <a:rPr lang="zh-CN" altLang="en-US">
                <a:latin typeface="宋体" pitchFamily="2" charset="-122"/>
                <a:ea typeface="宋体" pitchFamily="2" charset="-122"/>
              </a:rPr>
              <a:t>众数</a:t>
            </a:r>
            <a:r>
              <a:rPr lang="zh-CN" altLang="en-US"/>
              <a:t> </a:t>
            </a:r>
          </a:p>
        </p:txBody>
      </p:sp>
      <p:sp>
        <p:nvSpPr>
          <p:cNvPr id="38917" name="圆角矩形 7"/>
          <p:cNvSpPr>
            <a:spLocks noChangeArrowheads="1"/>
          </p:cNvSpPr>
          <p:nvPr/>
        </p:nvSpPr>
        <p:spPr bwMode="auto">
          <a:xfrm>
            <a:off x="1476375" y="2924175"/>
            <a:ext cx="6119813" cy="2233613"/>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38918" name="矩形 2"/>
          <p:cNvSpPr>
            <a:spLocks noChangeArrowheads="1"/>
          </p:cNvSpPr>
          <p:nvPr/>
        </p:nvSpPr>
        <p:spPr bwMode="auto">
          <a:xfrm>
            <a:off x="1763713" y="3141663"/>
            <a:ext cx="5311775" cy="1881187"/>
          </a:xfrm>
          <a:prstGeom prst="rect">
            <a:avLst/>
          </a:prstGeom>
          <a:noFill/>
          <a:ln w="9525">
            <a:noFill/>
            <a:miter lim="800000"/>
            <a:headEnd/>
            <a:tailEnd/>
          </a:ln>
        </p:spPr>
        <p:txBody>
          <a:bodyPr>
            <a:spAutoFit/>
          </a:bodyPr>
          <a:lstStyle/>
          <a:p>
            <a:pPr>
              <a:lnSpc>
                <a:spcPct val="150000"/>
              </a:lnSpc>
            </a:pPr>
            <a:r>
              <a:rPr lang="zh-CN" altLang="en-US">
                <a:latin typeface="宋体" pitchFamily="2" charset="-122"/>
              </a:rPr>
              <a:t>众数是指总体中出现次数最多的标志值。它是总体中最常遇到的标志值，是最普遍的、最一般的标志值。用众数也可以表明社会经济现象的一般水平。</a:t>
            </a:r>
            <a:endParaRPr lang="zh-CN" altLang="en-US"/>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102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1030"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三</a:t>
            </a:r>
            <a:r>
              <a:rPr lang="en-US" altLang="zh-CN">
                <a:latin typeface="宋体" pitchFamily="2" charset="-122"/>
                <a:ea typeface="宋体" pitchFamily="2" charset="-122"/>
              </a:rPr>
              <a:t>)</a:t>
            </a:r>
            <a:r>
              <a:rPr lang="zh-CN" altLang="en-US">
                <a:latin typeface="宋体" pitchFamily="2" charset="-122"/>
                <a:ea typeface="宋体" pitchFamily="2" charset="-122"/>
              </a:rPr>
              <a:t>众数</a:t>
            </a:r>
            <a:r>
              <a:rPr lang="zh-CN" altLang="en-US"/>
              <a:t> </a:t>
            </a:r>
          </a:p>
        </p:txBody>
      </p:sp>
      <p:sp>
        <p:nvSpPr>
          <p:cNvPr id="1031" name="圆角矩形 7"/>
          <p:cNvSpPr>
            <a:spLocks noChangeArrowheads="1"/>
          </p:cNvSpPr>
          <p:nvPr/>
        </p:nvSpPr>
        <p:spPr bwMode="auto">
          <a:xfrm>
            <a:off x="1476375" y="2420938"/>
            <a:ext cx="6551613" cy="3384550"/>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1032" name="矩形 2"/>
          <p:cNvSpPr>
            <a:spLocks noChangeArrowheads="1"/>
          </p:cNvSpPr>
          <p:nvPr/>
        </p:nvSpPr>
        <p:spPr bwMode="auto">
          <a:xfrm>
            <a:off x="1547813" y="2708275"/>
            <a:ext cx="3095625" cy="554038"/>
          </a:xfrm>
          <a:prstGeom prst="rect">
            <a:avLst/>
          </a:prstGeom>
          <a:noFill/>
          <a:ln w="9525">
            <a:noFill/>
            <a:miter lim="800000"/>
            <a:headEnd/>
            <a:tailEnd/>
          </a:ln>
        </p:spPr>
        <p:txBody>
          <a:bodyPr>
            <a:spAutoFit/>
          </a:bodyPr>
          <a:lstStyle/>
          <a:p>
            <a:pPr>
              <a:lnSpc>
                <a:spcPct val="150000"/>
              </a:lnSpc>
            </a:pPr>
            <a:r>
              <a:rPr lang="zh-CN" altLang="en-US"/>
              <a:t>组距式数列众数计算公式：</a:t>
            </a:r>
          </a:p>
        </p:txBody>
      </p:sp>
      <p:sp>
        <p:nvSpPr>
          <p:cNvPr id="99330" name="Rectangle 2" descr="金融10"/>
          <p:cNvSpPr>
            <a:spLocks noChangeArrowheads="1"/>
          </p:cNvSpPr>
          <p:nvPr/>
        </p:nvSpPr>
        <p:spPr bwMode="auto">
          <a:xfrm>
            <a:off x="0" y="0"/>
            <a:ext cx="9144000" cy="0"/>
          </a:xfrm>
          <a:prstGeom prst="rect">
            <a:avLst/>
          </a:prstGeom>
          <a:noFill/>
          <a:ln w="9525" cap="flat" cmpd="sng">
            <a:noFill/>
            <a:miter lim="800000"/>
            <a:headEnd/>
            <a:tailEnd/>
          </a:ln>
          <a:effectLst>
            <a:prstShdw prst="shdw18" dist="17961" dir="13500000">
              <a:schemeClr val="accent1">
                <a:gamma/>
                <a:shade val="60000"/>
                <a:invGamma/>
              </a:schemeClr>
            </a:prstShdw>
          </a:effectLst>
        </p:spPr>
        <p:txBody>
          <a:bodyPr wrap="none" anchor="ctr">
            <a:spAutoFit/>
          </a:bodyPr>
          <a:lstStyle/>
          <a:p>
            <a:pPr>
              <a:defRPr/>
            </a:pPr>
            <a:endParaRPr lang="zh-CN" altLang="en-US"/>
          </a:p>
        </p:txBody>
      </p:sp>
      <p:graphicFrame>
        <p:nvGraphicFramePr>
          <p:cNvPr id="1026" name="Object 1"/>
          <p:cNvGraphicFramePr>
            <a:graphicFrameLocks noChangeAspect="1"/>
          </p:cNvGraphicFramePr>
          <p:nvPr/>
        </p:nvGraphicFramePr>
        <p:xfrm>
          <a:off x="1835150" y="3357563"/>
          <a:ext cx="2314575" cy="787400"/>
        </p:xfrm>
        <a:graphic>
          <a:graphicData uri="http://schemas.openxmlformats.org/presentationml/2006/ole">
            <mc:AlternateContent xmlns:mc="http://schemas.openxmlformats.org/markup-compatibility/2006">
              <mc:Choice xmlns:v="urn:schemas-microsoft-com:vml" Requires="v">
                <p:oleObj spid="_x0000_s1030" r:id="rId3" imgW="1257300" imgH="431800" progId="Equation.DSMT4">
                  <p:embed/>
                </p:oleObj>
              </mc:Choice>
              <mc:Fallback>
                <p:oleObj r:id="rId3" imgW="1257300" imgH="4318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357563"/>
                        <a:ext cx="2314575"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9332" name="Rectangle 4" descr="金融10"/>
          <p:cNvSpPr>
            <a:spLocks noChangeArrowheads="1"/>
          </p:cNvSpPr>
          <p:nvPr/>
        </p:nvSpPr>
        <p:spPr bwMode="auto">
          <a:xfrm>
            <a:off x="0" y="0"/>
            <a:ext cx="9144000" cy="0"/>
          </a:xfrm>
          <a:prstGeom prst="rect">
            <a:avLst/>
          </a:prstGeom>
          <a:noFill/>
          <a:ln w="9525" cap="flat" cmpd="sng">
            <a:noFill/>
            <a:miter lim="800000"/>
            <a:headEnd/>
            <a:tailEnd/>
          </a:ln>
          <a:effectLst>
            <a:prstShdw prst="shdw18" dist="17961" dir="13500000">
              <a:schemeClr val="accent1">
                <a:gamma/>
                <a:shade val="60000"/>
                <a:invGamma/>
              </a:schemeClr>
            </a:prstShdw>
          </a:effectLst>
        </p:spPr>
        <p:txBody>
          <a:bodyPr wrap="none" anchor="ctr">
            <a:spAutoFit/>
          </a:bodyPr>
          <a:lstStyle/>
          <a:p>
            <a:pPr>
              <a:defRPr/>
            </a:pPr>
            <a:endParaRPr lang="zh-CN" altLang="en-US"/>
          </a:p>
        </p:txBody>
      </p:sp>
      <p:graphicFrame>
        <p:nvGraphicFramePr>
          <p:cNvPr id="1027" name="Object 3"/>
          <p:cNvGraphicFramePr>
            <a:graphicFrameLocks noChangeAspect="1"/>
          </p:cNvGraphicFramePr>
          <p:nvPr/>
        </p:nvGraphicFramePr>
        <p:xfrm>
          <a:off x="5076825" y="3357563"/>
          <a:ext cx="2159000" cy="719137"/>
        </p:xfrm>
        <a:graphic>
          <a:graphicData uri="http://schemas.openxmlformats.org/presentationml/2006/ole">
            <mc:AlternateContent xmlns:mc="http://schemas.openxmlformats.org/markup-compatibility/2006">
              <mc:Choice xmlns:v="urn:schemas-microsoft-com:vml" Requires="v">
                <p:oleObj spid="_x0000_s1031" r:id="rId5" imgW="1282700" imgH="431800" progId="Equation.DSMT4">
                  <p:embed/>
                </p:oleObj>
              </mc:Choice>
              <mc:Fallback>
                <p:oleObj r:id="rId5" imgW="1282700" imgH="4318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6825" y="3357563"/>
                        <a:ext cx="2159000" cy="719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5" name="TextBox 10"/>
          <p:cNvSpPr txBox="1">
            <a:spLocks noChangeArrowheads="1"/>
          </p:cNvSpPr>
          <p:nvPr/>
        </p:nvSpPr>
        <p:spPr bwMode="auto">
          <a:xfrm>
            <a:off x="4427538" y="3500438"/>
            <a:ext cx="504825" cy="400050"/>
          </a:xfrm>
          <a:prstGeom prst="rect">
            <a:avLst/>
          </a:prstGeom>
          <a:noFill/>
          <a:ln w="9525">
            <a:noFill/>
            <a:miter lim="800000"/>
            <a:headEnd/>
            <a:tailEnd/>
          </a:ln>
        </p:spPr>
        <p:txBody>
          <a:bodyPr>
            <a:spAutoFit/>
          </a:bodyPr>
          <a:lstStyle/>
          <a:p>
            <a:r>
              <a:rPr lang="zh-CN" altLang="en-US"/>
              <a:t>或</a:t>
            </a:r>
          </a:p>
        </p:txBody>
      </p:sp>
      <p:pic>
        <p:nvPicPr>
          <p:cNvPr id="1036" name="Picture 5" descr="C:\Users\Administrator\AppData\Roaming\Tencent\Users\12831069\QQ\WinTemp\RichOle\WSG953OU0`TORMVOOR8SVSR.png"/>
          <p:cNvPicPr>
            <a:picLocks noChangeAspect="1" noChangeArrowheads="1"/>
          </p:cNvPicPr>
          <p:nvPr/>
        </p:nvPicPr>
        <p:blipFill>
          <a:blip r:embed="rId7" cstate="print"/>
          <a:srcRect/>
          <a:stretch>
            <a:fillRect/>
          </a:stretch>
        </p:blipFill>
        <p:spPr bwMode="auto">
          <a:xfrm>
            <a:off x="3132138" y="4221163"/>
            <a:ext cx="3168650" cy="14351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3993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39940"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四</a:t>
            </a:r>
            <a:r>
              <a:rPr lang="en-US" altLang="zh-CN">
                <a:latin typeface="宋体" pitchFamily="2" charset="-122"/>
                <a:ea typeface="宋体" pitchFamily="2" charset="-122"/>
              </a:rPr>
              <a:t>)</a:t>
            </a:r>
            <a:r>
              <a:rPr lang="zh-CN" altLang="en-US">
                <a:latin typeface="宋体" pitchFamily="2" charset="-122"/>
                <a:ea typeface="宋体" pitchFamily="2" charset="-122"/>
              </a:rPr>
              <a:t>中位数</a:t>
            </a:r>
            <a:r>
              <a:rPr lang="zh-CN" altLang="en-US"/>
              <a:t> </a:t>
            </a:r>
          </a:p>
        </p:txBody>
      </p:sp>
      <p:sp>
        <p:nvSpPr>
          <p:cNvPr id="39941" name="圆角矩形 7"/>
          <p:cNvSpPr>
            <a:spLocks noChangeArrowheads="1"/>
          </p:cNvSpPr>
          <p:nvPr/>
        </p:nvSpPr>
        <p:spPr bwMode="auto">
          <a:xfrm>
            <a:off x="1476375" y="2924175"/>
            <a:ext cx="6119813" cy="2233613"/>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39942" name="矩形 2"/>
          <p:cNvSpPr>
            <a:spLocks noChangeArrowheads="1"/>
          </p:cNvSpPr>
          <p:nvPr/>
        </p:nvSpPr>
        <p:spPr bwMode="auto">
          <a:xfrm>
            <a:off x="1763713" y="3141663"/>
            <a:ext cx="5311775" cy="1879600"/>
          </a:xfrm>
          <a:prstGeom prst="rect">
            <a:avLst/>
          </a:prstGeom>
          <a:noFill/>
          <a:ln w="9525">
            <a:noFill/>
            <a:miter lim="800000"/>
            <a:headEnd/>
            <a:tailEnd/>
          </a:ln>
        </p:spPr>
        <p:txBody>
          <a:bodyPr>
            <a:spAutoFit/>
          </a:bodyPr>
          <a:lstStyle/>
          <a:p>
            <a:pPr>
              <a:lnSpc>
                <a:spcPct val="150000"/>
              </a:lnSpc>
            </a:pPr>
            <a:r>
              <a:rPr lang="zh-CN" altLang="zh-CN" dirty="0"/>
              <a:t>中位数是指将总体各单位标志值按大小顺序排列</a:t>
            </a:r>
            <a:r>
              <a:rPr lang="zh-CN" altLang="zh-CN" dirty="0" smtClean="0"/>
              <a:t>后</a:t>
            </a:r>
            <a:r>
              <a:rPr lang="zh-CN" altLang="en-US" dirty="0" smtClean="0"/>
              <a:t>，</a:t>
            </a:r>
            <a:r>
              <a:rPr lang="zh-CN" altLang="zh-CN" dirty="0" smtClean="0"/>
              <a:t>处</a:t>
            </a:r>
            <a:r>
              <a:rPr lang="zh-CN" altLang="zh-CN" dirty="0"/>
              <a:t>于中间位置的那个标志</a:t>
            </a:r>
            <a:r>
              <a:rPr lang="zh-CN" altLang="zh-CN" dirty="0" smtClean="0"/>
              <a:t>值</a:t>
            </a:r>
            <a:r>
              <a:rPr lang="zh-CN" altLang="en-US" dirty="0" smtClean="0"/>
              <a:t>。</a:t>
            </a:r>
            <a:r>
              <a:rPr lang="zh-CN" altLang="zh-CN" dirty="0" smtClean="0"/>
              <a:t>由</a:t>
            </a:r>
            <a:r>
              <a:rPr lang="zh-CN" altLang="zh-CN" dirty="0"/>
              <a:t>于它的位置居</a:t>
            </a:r>
            <a:r>
              <a:rPr lang="zh-CN" altLang="zh-CN" dirty="0" smtClean="0"/>
              <a:t>中</a:t>
            </a:r>
            <a:r>
              <a:rPr lang="zh-CN" altLang="en-US" dirty="0"/>
              <a:t>，</a:t>
            </a:r>
            <a:r>
              <a:rPr lang="zh-CN" altLang="zh-CN" dirty="0" smtClean="0"/>
              <a:t>其</a:t>
            </a:r>
            <a:r>
              <a:rPr lang="zh-CN" altLang="zh-CN" dirty="0"/>
              <a:t>数值不受极端数值的影</a:t>
            </a:r>
            <a:r>
              <a:rPr lang="zh-CN" altLang="zh-CN" dirty="0" smtClean="0"/>
              <a:t>响</a:t>
            </a:r>
            <a:r>
              <a:rPr lang="zh-CN" altLang="en-US" dirty="0" smtClean="0"/>
              <a:t>，</a:t>
            </a:r>
            <a:r>
              <a:rPr lang="zh-CN" altLang="zh-CN" dirty="0" smtClean="0"/>
              <a:t>也</a:t>
            </a:r>
            <a:r>
              <a:rPr lang="zh-CN" altLang="zh-CN" dirty="0"/>
              <a:t>能表明总体各单位标志值的一般水平。</a:t>
            </a:r>
            <a:endParaRPr lang="zh-CN" altLang="en-US" dirty="0"/>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四、平均指标的计算</a:t>
            </a:r>
          </a:p>
        </p:txBody>
      </p:sp>
      <p:sp>
        <p:nvSpPr>
          <p:cNvPr id="2052"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平均指标</a:t>
            </a:r>
          </a:p>
        </p:txBody>
      </p:sp>
      <p:sp>
        <p:nvSpPr>
          <p:cNvPr id="2053" name="矩形 1"/>
          <p:cNvSpPr>
            <a:spLocks noChangeArrowheads="1"/>
          </p:cNvSpPr>
          <p:nvPr/>
        </p:nvSpPr>
        <p:spPr bwMode="auto">
          <a:xfrm>
            <a:off x="1098550" y="2060575"/>
            <a:ext cx="2393950" cy="400050"/>
          </a:xfrm>
          <a:prstGeom prst="rect">
            <a:avLst/>
          </a:prstGeom>
          <a:noFill/>
          <a:ln w="9525">
            <a:noFill/>
            <a:miter lim="800000"/>
            <a:headEnd/>
            <a:tailEnd/>
          </a:ln>
        </p:spPr>
        <p:txBody>
          <a:bodyPr>
            <a:spAutoFit/>
          </a:bodyPr>
          <a:lstStyle/>
          <a:p>
            <a:r>
              <a:rPr lang="en-US" altLang="zh-CN">
                <a:latin typeface="宋体" pitchFamily="2" charset="-122"/>
                <a:ea typeface="宋体" pitchFamily="2" charset="-122"/>
              </a:rPr>
              <a:t>(</a:t>
            </a:r>
            <a:r>
              <a:rPr lang="zh-CN" altLang="en-US">
                <a:latin typeface="宋体" pitchFamily="2" charset="-122"/>
                <a:ea typeface="宋体" pitchFamily="2" charset="-122"/>
              </a:rPr>
              <a:t>四</a:t>
            </a:r>
            <a:r>
              <a:rPr lang="en-US" altLang="zh-CN">
                <a:latin typeface="宋体" pitchFamily="2" charset="-122"/>
                <a:ea typeface="宋体" pitchFamily="2" charset="-122"/>
              </a:rPr>
              <a:t>)</a:t>
            </a:r>
            <a:r>
              <a:rPr lang="zh-CN" altLang="en-US">
                <a:latin typeface="宋体" pitchFamily="2" charset="-122"/>
                <a:ea typeface="宋体" pitchFamily="2" charset="-122"/>
              </a:rPr>
              <a:t>中位数</a:t>
            </a:r>
            <a:r>
              <a:rPr lang="zh-CN" altLang="en-US"/>
              <a:t> </a:t>
            </a:r>
          </a:p>
        </p:txBody>
      </p:sp>
      <p:sp>
        <p:nvSpPr>
          <p:cNvPr id="2054" name="圆角矩形 7"/>
          <p:cNvSpPr>
            <a:spLocks noChangeArrowheads="1"/>
          </p:cNvSpPr>
          <p:nvPr/>
        </p:nvSpPr>
        <p:spPr bwMode="auto">
          <a:xfrm>
            <a:off x="1187450" y="2492375"/>
            <a:ext cx="6697663" cy="3240088"/>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endParaRPr lang="zh-CN" altLang="en-US" sz="2400">
              <a:solidFill>
                <a:schemeClr val="tx1"/>
              </a:solidFill>
              <a:latin typeface="宋体" pitchFamily="2" charset="-122"/>
            </a:endParaRPr>
          </a:p>
        </p:txBody>
      </p:sp>
      <p:sp>
        <p:nvSpPr>
          <p:cNvPr id="2055" name="矩形 2"/>
          <p:cNvSpPr>
            <a:spLocks noChangeArrowheads="1"/>
          </p:cNvSpPr>
          <p:nvPr/>
        </p:nvSpPr>
        <p:spPr bwMode="auto">
          <a:xfrm>
            <a:off x="1763713" y="3141663"/>
            <a:ext cx="5311775" cy="498475"/>
          </a:xfrm>
          <a:prstGeom prst="rect">
            <a:avLst/>
          </a:prstGeom>
          <a:noFill/>
          <a:ln w="9525">
            <a:noFill/>
            <a:miter lim="800000"/>
            <a:headEnd/>
            <a:tailEnd/>
          </a:ln>
        </p:spPr>
        <p:txBody>
          <a:bodyPr>
            <a:spAutoFit/>
          </a:bodyPr>
          <a:lstStyle/>
          <a:p>
            <a:pPr>
              <a:lnSpc>
                <a:spcPct val="150000"/>
              </a:lnSpc>
            </a:pPr>
            <a:endParaRPr lang="zh-CN" altLang="en-US"/>
          </a:p>
        </p:txBody>
      </p:sp>
      <p:sp>
        <p:nvSpPr>
          <p:cNvPr id="7" name="Rectangle 9"/>
          <p:cNvSpPr>
            <a:spLocks noChangeArrowheads="1"/>
          </p:cNvSpPr>
          <p:nvPr/>
        </p:nvSpPr>
        <p:spPr bwMode="auto">
          <a:xfrm>
            <a:off x="1763713" y="2822575"/>
            <a:ext cx="5400675" cy="984250"/>
          </a:xfrm>
          <a:prstGeom prst="rect">
            <a:avLst/>
          </a:prstGeom>
          <a:noFill/>
          <a:ln w="9525">
            <a:noFill/>
            <a:miter lim="800000"/>
            <a:headEnd/>
            <a:tailEnd/>
          </a:ln>
        </p:spPr>
        <p:txBody>
          <a:bodyPr anchor="ctr">
            <a:spAutoFit/>
          </a:bodyPr>
          <a:lstStyle/>
          <a:p>
            <a:pPr eaLnBrk="0" hangingPunct="0"/>
            <a:r>
              <a:rPr lang="zh-CN" altLang="en-US">
                <a:latin typeface="宋体" pitchFamily="2" charset="-122"/>
              </a:rPr>
              <a:t>对于未分组的原始资料，先必须将标志值按大小排序。则中位数就可以按下面的方式确定： </a:t>
            </a:r>
          </a:p>
          <a:p>
            <a:pPr eaLnBrk="0" hangingPunct="0"/>
            <a:endParaRPr lang="zh-CN" altLang="en-US" sz="1800">
              <a:latin typeface="宋体" pitchFamily="2" charset="-122"/>
            </a:endParaRPr>
          </a:p>
        </p:txBody>
      </p:sp>
      <p:graphicFrame>
        <p:nvGraphicFramePr>
          <p:cNvPr id="100354" name="Object 2"/>
          <p:cNvGraphicFramePr>
            <a:graphicFrameLocks noChangeAspect="1"/>
          </p:cNvGraphicFramePr>
          <p:nvPr/>
        </p:nvGraphicFramePr>
        <p:xfrm>
          <a:off x="2627313" y="3789363"/>
          <a:ext cx="3189287" cy="1584325"/>
        </p:xfrm>
        <a:graphic>
          <a:graphicData uri="http://schemas.openxmlformats.org/presentationml/2006/ole">
            <mc:AlternateContent xmlns:mc="http://schemas.openxmlformats.org/markup-compatibility/2006">
              <mc:Choice xmlns:v="urn:schemas-microsoft-com:vml" Requires="v">
                <p:oleObj spid="_x0000_s2052" r:id="rId3" imgW="1587500" imgH="787400" progId="Equation.DSMT4">
                  <p:embed/>
                </p:oleObj>
              </mc:Choice>
              <mc:Fallback>
                <p:oleObj r:id="rId3" imgW="1587500" imgH="7874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3789363"/>
                        <a:ext cx="3189287" cy="158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100354"/>
                                        </p:tgtEl>
                                        <p:attrNameLst>
                                          <p:attrName>style.visibility</p:attrName>
                                        </p:attrNameLst>
                                      </p:cBhvr>
                                      <p:to>
                                        <p:strVal val="visible"/>
                                      </p:to>
                                    </p:set>
                                    <p:animEffect transition="in" filter="dissolve">
                                      <p:cBhvr>
                                        <p:cTn id="10" dur="500"/>
                                        <p:tgtEl>
                                          <p:spTgt spid="100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一、标志变异指标的概念</a:t>
            </a:r>
          </a:p>
        </p:txBody>
      </p:sp>
      <p:sp>
        <p:nvSpPr>
          <p:cNvPr id="40963" name="AutoShape 4"/>
          <p:cNvSpPr>
            <a:spLocks noChangeArrowheads="1"/>
          </p:cNvSpPr>
          <p:nvPr/>
        </p:nvSpPr>
        <p:spPr bwMode="auto">
          <a:xfrm>
            <a:off x="755650" y="2349500"/>
            <a:ext cx="7272338" cy="3095625"/>
          </a:xfrm>
          <a:prstGeom prst="roundRect">
            <a:avLst>
              <a:gd name="adj" fmla="val 16667"/>
            </a:avLst>
          </a:prstGeom>
          <a:gradFill rotWithShape="1">
            <a:gsLst>
              <a:gs pos="0">
                <a:schemeClr val="accent1"/>
              </a:gs>
              <a:gs pos="100000">
                <a:srgbClr val="000000">
                  <a:alpha val="0"/>
                </a:srgbClr>
              </a:gs>
            </a:gsLst>
            <a:lin ang="0" scaled="1"/>
          </a:gradFill>
          <a:ln w="25400">
            <a:solidFill>
              <a:schemeClr val="accent1"/>
            </a:solidFill>
            <a:round/>
            <a:headEnd/>
            <a:tailEnd/>
          </a:ln>
        </p:spPr>
        <p:txBody>
          <a:bodyPr wrap="none" anchor="ctr"/>
          <a:lstStyle/>
          <a:p>
            <a:pPr algn="ctr" eaLnBrk="0" hangingPunct="0"/>
            <a:endParaRPr lang="en-US" altLang="zh-CN" sz="1800" b="0">
              <a:solidFill>
                <a:schemeClr val="tx1"/>
              </a:solidFill>
              <a:latin typeface="Verdana" pitchFamily="34" charset="0"/>
              <a:ea typeface="Gulim" pitchFamily="34" charset="-127"/>
            </a:endParaRPr>
          </a:p>
        </p:txBody>
      </p:sp>
      <p:sp>
        <p:nvSpPr>
          <p:cNvPr id="28679"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28685" name="Text Box 13" descr="金融10"/>
          <p:cNvSpPr txBox="1">
            <a:spLocks noChangeArrowheads="1"/>
          </p:cNvSpPr>
          <p:nvPr/>
        </p:nvSpPr>
        <p:spPr bwMode="auto">
          <a:xfrm>
            <a:off x="4641850" y="3033713"/>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28686" name="Text Box 14" descr="金融10"/>
          <p:cNvSpPr txBox="1">
            <a:spLocks noChangeArrowheads="1"/>
          </p:cNvSpPr>
          <p:nvPr/>
        </p:nvSpPr>
        <p:spPr bwMode="auto">
          <a:xfrm>
            <a:off x="1042988" y="2997200"/>
            <a:ext cx="6696075" cy="1477328"/>
          </a:xfrm>
          <a:prstGeom prst="rect">
            <a:avLst/>
          </a:prstGeom>
          <a:noFill/>
          <a:ln w="9525">
            <a:noFill/>
            <a:miter lim="800000"/>
            <a:headEnd/>
            <a:tailEnd/>
          </a:ln>
        </p:spPr>
        <p:txBody>
          <a:bodyPr>
            <a:spAutoFit/>
          </a:bodyPr>
          <a:lstStyle/>
          <a:p>
            <a:pPr>
              <a:lnSpc>
                <a:spcPct val="150000"/>
              </a:lnSpc>
              <a:spcBef>
                <a:spcPct val="50000"/>
              </a:spcBef>
            </a:pPr>
            <a:r>
              <a:rPr lang="zh-CN" altLang="zh-CN" dirty="0"/>
              <a:t>标志变异指标是指反映总体中各单位标志值差异程度的综合指</a:t>
            </a:r>
            <a:r>
              <a:rPr lang="zh-CN" altLang="zh-CN" dirty="0" smtClean="0"/>
              <a:t>标</a:t>
            </a:r>
            <a:r>
              <a:rPr lang="zh-CN" altLang="en-US" dirty="0" smtClean="0"/>
              <a:t>，</a:t>
            </a:r>
            <a:r>
              <a:rPr lang="zh-CN" altLang="zh-CN" dirty="0" smtClean="0"/>
              <a:t>又</a:t>
            </a:r>
            <a:r>
              <a:rPr lang="zh-CN" altLang="zh-CN" dirty="0"/>
              <a:t>称标志变动度。标志变异指标与平均指标之间具有相互联</a:t>
            </a:r>
            <a:r>
              <a:rPr lang="zh-CN" altLang="zh-CN" dirty="0" smtClean="0"/>
              <a:t>系</a:t>
            </a:r>
            <a:r>
              <a:rPr lang="zh-CN" altLang="en-US" dirty="0" smtClean="0"/>
              <a:t>、</a:t>
            </a:r>
            <a:r>
              <a:rPr lang="zh-CN" altLang="zh-CN" dirty="0" smtClean="0"/>
              <a:t>相</a:t>
            </a:r>
            <a:r>
              <a:rPr lang="zh-CN" altLang="zh-CN" dirty="0"/>
              <a:t>互对应的关系。</a:t>
            </a:r>
            <a:endParaRPr lang="zh-CN" altLang="en-US" b="0" dirty="0"/>
          </a:p>
        </p:txBody>
      </p:sp>
      <p:sp>
        <p:nvSpPr>
          <p:cNvPr id="4096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标志变异指标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8685"/>
                                        </p:tgtEl>
                                        <p:attrNameLst>
                                          <p:attrName>style.visibility</p:attrName>
                                        </p:attrNameLst>
                                      </p:cBhvr>
                                      <p:to>
                                        <p:strVal val="visible"/>
                                      </p:to>
                                    </p:set>
                                    <p:anim to="" calcmode="lin" valueType="num">
                                      <p:cBhvr>
                                        <p:cTn id="7" dur="1" fill="hold"/>
                                        <p:tgtEl>
                                          <p:spTgt spid="28685"/>
                                        </p:tgtEl>
                                      </p:cBhvr>
                                    </p:anim>
                                  </p:childTnLst>
                                </p:cTn>
                              </p:par>
                              <p:par>
                                <p:cTn id="8" presetID="24" presetClass="entr" presetSubtype="0" fill="hold" grpId="0" nodeType="withEffect">
                                  <p:stCondLst>
                                    <p:cond delay="0"/>
                                  </p:stCondLst>
                                  <p:childTnLst>
                                    <p:set>
                                      <p:cBhvr>
                                        <p:cTn id="9" dur="1" fill="hold">
                                          <p:stCondLst>
                                            <p:cond delay="0"/>
                                          </p:stCondLst>
                                        </p:cTn>
                                        <p:tgtEl>
                                          <p:spTgt spid="28686"/>
                                        </p:tgtEl>
                                        <p:attrNameLst>
                                          <p:attrName>style.visibility</p:attrName>
                                        </p:attrNameLst>
                                      </p:cBhvr>
                                      <p:to>
                                        <p:strVal val="visible"/>
                                      </p:to>
                                    </p:set>
                                    <p:anim to="" calcmode="lin" valueType="num">
                                      <p:cBhvr>
                                        <p:cTn id="10" dur="1" fill="hold"/>
                                        <p:tgtEl>
                                          <p:spTgt spid="2868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5" grpId="0" bldLvl="0" autoUpdateAnimBg="0"/>
      <p:bldP spid="28686"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zh-CN" altLang="en-US" sz="1800" b="0">
                <a:solidFill>
                  <a:schemeClr val="tx1"/>
                </a:solidFill>
                <a:latin typeface="Arial" pitchFamily="34" charset="0"/>
                <a:ea typeface="宋体" pitchFamily="2" charset="-122"/>
              </a:rPr>
              <a:t>   </a:t>
            </a:r>
          </a:p>
          <a:p>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5" name="AutoShape 5"/>
          <p:cNvSpPr>
            <a:spLocks noChangeArrowheads="1"/>
          </p:cNvSpPr>
          <p:nvPr/>
        </p:nvSpPr>
        <p:spPr bwMode="auto">
          <a:xfrm>
            <a:off x="4140200" y="2708275"/>
            <a:ext cx="4679950" cy="720725"/>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具有描述社会经济现象数量关系的能力</a:t>
            </a:r>
          </a:p>
        </p:txBody>
      </p:sp>
      <p:sp>
        <p:nvSpPr>
          <p:cNvPr id="5126" name="AutoShape 6"/>
          <p:cNvSpPr>
            <a:spLocks noChangeArrowheads="1"/>
          </p:cNvSpPr>
          <p:nvPr/>
        </p:nvSpPr>
        <p:spPr bwMode="auto">
          <a:xfrm>
            <a:off x="4051300" y="4194175"/>
            <a:ext cx="4932363" cy="647700"/>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a:p>
          <a:p>
            <a:pPr algn="ctr" eaLnBrk="0" hangingPunct="0"/>
            <a:endParaRPr lang="zh-CN" altLang="en-US" sz="1800">
              <a:solidFill>
                <a:schemeClr val="bg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16392" name="Group 8"/>
          <p:cNvGrpSpPr>
            <a:grpSpLocks/>
          </p:cNvGrpSpPr>
          <p:nvPr/>
        </p:nvGrpSpPr>
        <p:grpSpPr bwMode="auto">
          <a:xfrm>
            <a:off x="3276600" y="0"/>
            <a:ext cx="3240088" cy="1700213"/>
            <a:chOff x="0" y="0"/>
            <a:chExt cx="1889" cy="1009"/>
          </a:xfrm>
        </p:grpSpPr>
        <p:grpSp>
          <p:nvGrpSpPr>
            <p:cNvPr id="16395" name="Group 9"/>
            <p:cNvGrpSpPr>
              <a:grpSpLocks/>
            </p:cNvGrpSpPr>
            <p:nvPr/>
          </p:nvGrpSpPr>
          <p:grpSpPr bwMode="auto">
            <a:xfrm>
              <a:off x="0" y="90"/>
              <a:ext cx="1889" cy="919"/>
              <a:chOff x="0" y="0"/>
              <a:chExt cx="1926" cy="937"/>
            </a:xfrm>
          </p:grpSpPr>
          <p:sp>
            <p:nvSpPr>
              <p:cNvPr id="16400"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6401"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6396"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397"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398"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6399"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6393" name="Text Box 37"/>
          <p:cNvSpPr txBox="1">
            <a:spLocks noChangeArrowheads="1"/>
          </p:cNvSpPr>
          <p:nvPr/>
        </p:nvSpPr>
        <p:spPr bwMode="auto">
          <a:xfrm>
            <a:off x="3492500" y="333375"/>
            <a:ext cx="2622550" cy="823913"/>
          </a:xfrm>
          <a:prstGeom prst="rect">
            <a:avLst/>
          </a:prstGeom>
          <a:noFill/>
          <a:ln w="9525">
            <a:noFill/>
            <a:miter lim="800000"/>
            <a:headEnd/>
            <a:tailEnd/>
          </a:ln>
        </p:spPr>
        <p:txBody>
          <a:bodyPr wrap="none">
            <a:spAutoFit/>
          </a:bodyPr>
          <a:lstStyle/>
          <a:p>
            <a:pPr algn="ctr" eaLnBrk="0" hangingPunct="0"/>
            <a:r>
              <a:rPr lang="zh-CN" altLang="en-US" sz="4800" b="0">
                <a:solidFill>
                  <a:srgbClr val="000000"/>
                </a:solidFill>
                <a:latin typeface="Arial" pitchFamily="34" charset="0"/>
              </a:rPr>
              <a:t>学习目标</a:t>
            </a:r>
          </a:p>
        </p:txBody>
      </p:sp>
      <p:sp>
        <p:nvSpPr>
          <p:cNvPr id="5137" name="Text Box 17" descr="金融10"/>
          <p:cNvSpPr txBox="1">
            <a:spLocks noChangeArrowheads="1"/>
          </p:cNvSpPr>
          <p:nvPr/>
        </p:nvSpPr>
        <p:spPr bwMode="auto">
          <a:xfrm>
            <a:off x="4175125" y="4338638"/>
            <a:ext cx="5003800" cy="369887"/>
          </a:xfrm>
          <a:prstGeom prst="rect">
            <a:avLst/>
          </a:prstGeom>
          <a:noFill/>
          <a:ln w="9525">
            <a:noFill/>
            <a:miter lim="800000"/>
            <a:headEnd/>
            <a:tailEnd/>
          </a:ln>
        </p:spPr>
        <p:txBody>
          <a:bodyPr>
            <a:spAutoFit/>
          </a:bodyPr>
          <a:lstStyle/>
          <a:p>
            <a:pPr eaLnBrk="0" hangingPunct="0"/>
            <a:r>
              <a:rPr lang="zh-CN" altLang="en-US" sz="1800"/>
              <a:t>具有应用</a:t>
            </a:r>
            <a:r>
              <a:rPr lang="en-US" altLang="zh-CN" sz="1800"/>
              <a:t>Excel</a:t>
            </a:r>
            <a:r>
              <a:rPr lang="zh-CN" altLang="en-US" sz="1800"/>
              <a:t>工具分析静态数据的能力</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cBhvr>
                                    </p:anim>
                                  </p:childTnLst>
                                </p:cTn>
                              </p:par>
                              <p:par>
                                <p:cTn id="8" presetID="24"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 to="" calcmode="lin" valueType="num">
                                      <p:cBhvr>
                                        <p:cTn id="10" dur="1" fill="hold"/>
                                        <p:tgtEl>
                                          <p:spTgt spid="5123"/>
                                        </p:tgtEl>
                                      </p:cBhvr>
                                    </p:anim>
                                  </p:childTnLst>
                                </p:cTn>
                              </p:par>
                              <p:par>
                                <p:cTn id="11" presetID="24" presetClass="entr" presetSubtype="0"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 to="" calcmode="lin" valueType="num">
                                      <p:cBhvr>
                                        <p:cTn id="13" dur="1" fill="hold"/>
                                        <p:tgtEl>
                                          <p:spTgt spid="5124"/>
                                        </p:tgtEl>
                                      </p:cBhvr>
                                    </p:anim>
                                  </p:childTnLst>
                                </p:cTn>
                              </p:par>
                              <p:par>
                                <p:cTn id="14" presetID="24" presetClass="entr" presetSubtype="0" fill="hold" grpId="0" nodeType="withEffect">
                                  <p:stCondLst>
                                    <p:cond delay="0"/>
                                  </p:stCondLst>
                                  <p:childTnLst>
                                    <p:set>
                                      <p:cBhvr>
                                        <p:cTn id="15" dur="1" fill="hold">
                                          <p:stCondLst>
                                            <p:cond delay="0"/>
                                          </p:stCondLst>
                                        </p:cTn>
                                        <p:tgtEl>
                                          <p:spTgt spid="5125"/>
                                        </p:tgtEl>
                                        <p:attrNameLst>
                                          <p:attrName>style.visibility</p:attrName>
                                        </p:attrNameLst>
                                      </p:cBhvr>
                                      <p:to>
                                        <p:strVal val="visible"/>
                                      </p:to>
                                    </p:set>
                                    <p:anim to="" calcmode="lin" valueType="num">
                                      <p:cBhvr>
                                        <p:cTn id="16" dur="1" fill="hold"/>
                                        <p:tgtEl>
                                          <p:spTgt spid="5125"/>
                                        </p:tgtEl>
                                      </p:cBhvr>
                                    </p:anim>
                                  </p:childTnLst>
                                </p:cTn>
                              </p:par>
                              <p:par>
                                <p:cTn id="17" presetID="24" presetClass="entr" presetSubtype="0" fill="hold" grpId="0" nodeType="withEffect">
                                  <p:stCondLst>
                                    <p:cond delay="0"/>
                                  </p:stCondLst>
                                  <p:childTnLst>
                                    <p:set>
                                      <p:cBhvr>
                                        <p:cTn id="18" dur="1" fill="hold">
                                          <p:stCondLst>
                                            <p:cond delay="0"/>
                                          </p:stCondLst>
                                        </p:cTn>
                                        <p:tgtEl>
                                          <p:spTgt spid="5126"/>
                                        </p:tgtEl>
                                        <p:attrNameLst>
                                          <p:attrName>style.visibility</p:attrName>
                                        </p:attrNameLst>
                                      </p:cBhvr>
                                      <p:to>
                                        <p:strVal val="visible"/>
                                      </p:to>
                                    </p:set>
                                    <p:anim to="" calcmode="lin" valueType="num">
                                      <p:cBhvr>
                                        <p:cTn id="19" dur="1" fill="hold"/>
                                        <p:tgtEl>
                                          <p:spTgt spid="5126"/>
                                        </p:tgtEl>
                                      </p:cBhvr>
                                    </p:anim>
                                  </p:childTnLst>
                                </p:cTn>
                              </p:par>
                              <p:par>
                                <p:cTn id="20" presetID="24" presetClass="entr" presetSubtype="0" fill="hold" grpId="0" nodeType="withEffect">
                                  <p:stCondLst>
                                    <p:cond delay="0"/>
                                  </p:stCondLst>
                                  <p:childTnLst>
                                    <p:set>
                                      <p:cBhvr>
                                        <p:cTn id="21" dur="1" fill="hold">
                                          <p:stCondLst>
                                            <p:cond delay="0"/>
                                          </p:stCondLst>
                                        </p:cTn>
                                        <p:tgtEl>
                                          <p:spTgt spid="5127"/>
                                        </p:tgtEl>
                                        <p:attrNameLst>
                                          <p:attrName>style.visibility</p:attrName>
                                        </p:attrNameLst>
                                      </p:cBhvr>
                                      <p:to>
                                        <p:strVal val="visible"/>
                                      </p:to>
                                    </p:set>
                                    <p:anim to="" calcmode="lin" valueType="num">
                                      <p:cBhvr>
                                        <p:cTn id="22" dur="1" fill="hold"/>
                                        <p:tgtEl>
                                          <p:spTgt spid="5127"/>
                                        </p:tgtEl>
                                      </p:cBhvr>
                                    </p:anim>
                                  </p:childTnLst>
                                </p:cTn>
                              </p:par>
                              <p:par>
                                <p:cTn id="23" presetID="24" presetClass="entr" presetSubtype="0" fill="hold" grpId="0" nodeType="withEffect">
                                  <p:stCondLst>
                                    <p:cond delay="0"/>
                                  </p:stCondLst>
                                  <p:childTnLst>
                                    <p:set>
                                      <p:cBhvr>
                                        <p:cTn id="24" dur="1" fill="hold">
                                          <p:stCondLst>
                                            <p:cond delay="0"/>
                                          </p:stCondLst>
                                        </p:cTn>
                                        <p:tgtEl>
                                          <p:spTgt spid="5137"/>
                                        </p:tgtEl>
                                        <p:attrNameLst>
                                          <p:attrName>style.visibility</p:attrName>
                                        </p:attrNameLst>
                                      </p:cBhvr>
                                      <p:to>
                                        <p:strVal val="visible"/>
                                      </p:to>
                                    </p:set>
                                    <p:anim to="" calcmode="lin" valueType="num">
                                      <p:cBhvr>
                                        <p:cTn id="25" dur="1" fill="hold"/>
                                        <p:tgtEl>
                                          <p:spTgt spid="513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utoUpdateAnimBg="0"/>
      <p:bldP spid="5124" grpId="0" bldLvl="0" animBg="1" autoUpdateAnimBg="0"/>
      <p:bldP spid="5125" grpId="0" bldLvl="0" animBg="1" autoUpdateAnimBg="0"/>
      <p:bldP spid="5126" grpId="0" bldLvl="0" animBg="1" autoUpdateAnimBg="0"/>
      <p:bldP spid="5127" grpId="0" bldLvl="0" autoUpdateAnimBg="0"/>
      <p:bldP spid="5137"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二、标志变异指标的意义</a:t>
            </a:r>
          </a:p>
        </p:txBody>
      </p:sp>
      <p:sp>
        <p:nvSpPr>
          <p:cNvPr id="32773" name="AutoShape 4"/>
          <p:cNvSpPr>
            <a:spLocks noChangeArrowheads="1"/>
          </p:cNvSpPr>
          <p:nvPr/>
        </p:nvSpPr>
        <p:spPr bwMode="auto">
          <a:xfrm>
            <a:off x="539750" y="2852738"/>
            <a:ext cx="7324725" cy="2592387"/>
          </a:xfrm>
          <a:prstGeom prst="roundRect">
            <a:avLst>
              <a:gd name="adj" fmla="val 16667"/>
            </a:avLst>
          </a:prstGeom>
          <a:gradFill rotWithShape="1">
            <a:gsLst>
              <a:gs pos="0">
                <a:schemeClr val="accent1"/>
              </a:gs>
              <a:gs pos="100000">
                <a:srgbClr val="000000">
                  <a:alpha val="0"/>
                </a:srgbClr>
              </a:gs>
            </a:gsLst>
            <a:lin ang="0" scaled="1"/>
          </a:gradFill>
          <a:ln w="25400">
            <a:solidFill>
              <a:schemeClr val="accent1"/>
            </a:solidFill>
            <a:round/>
            <a:headEnd/>
            <a:tailEnd/>
          </a:ln>
        </p:spPr>
        <p:txBody>
          <a:bodyPr wrap="none" anchor="ctr"/>
          <a:lstStyle/>
          <a:p>
            <a:pPr algn="ctr" eaLnBrk="0" hangingPunct="0"/>
            <a:endParaRPr lang="en-US" altLang="zh-CN" sz="1800" b="0">
              <a:solidFill>
                <a:schemeClr val="tx1"/>
              </a:solidFill>
              <a:latin typeface="Verdana" pitchFamily="34" charset="0"/>
              <a:ea typeface="Gulim" pitchFamily="34" charset="-127"/>
            </a:endParaRPr>
          </a:p>
        </p:txBody>
      </p:sp>
      <p:sp>
        <p:nvSpPr>
          <p:cNvPr id="32774" name="AutoShape 6"/>
          <p:cNvSpPr>
            <a:spLocks noChangeArrowheads="1"/>
          </p:cNvSpPr>
          <p:nvPr/>
        </p:nvSpPr>
        <p:spPr bwMode="auto">
          <a:xfrm>
            <a:off x="684213" y="2492375"/>
            <a:ext cx="1943100" cy="519113"/>
          </a:xfrm>
          <a:prstGeom prst="roundRect">
            <a:avLst>
              <a:gd name="adj" fmla="val 50000"/>
            </a:avLst>
          </a:prstGeom>
          <a:gradFill rotWithShape="1">
            <a:gsLst>
              <a:gs pos="0">
                <a:srgbClr val="475E00"/>
              </a:gs>
              <a:gs pos="50000">
                <a:schemeClr val="folHlink"/>
              </a:gs>
              <a:gs pos="100000">
                <a:srgbClr val="475E00"/>
              </a:gs>
            </a:gsLst>
            <a:lin ang="5400000" scaled="1"/>
          </a:gradFill>
          <a:ln w="9525">
            <a:noFill/>
            <a:round/>
            <a:headEnd/>
            <a:tailEnd/>
          </a:ln>
          <a:effectLst>
            <a:outerShdw dist="17961" dir="2700000" algn="ctr" rotWithShape="0">
              <a:schemeClr val="bg2"/>
            </a:outerShdw>
          </a:effectLst>
        </p:spPr>
        <p:txBody>
          <a:bodyPr>
            <a:spAutoFit/>
          </a:bodyPr>
          <a:lstStyle/>
          <a:p>
            <a:pPr algn="ctr" eaLnBrk="0" hangingPunct="0">
              <a:defRPr/>
            </a:pPr>
            <a:r>
              <a:rPr lang="zh-CN" altLang="en-US" sz="1800" b="0" dirty="0">
                <a:latin typeface="Verdana" pitchFamily="34" charset="0"/>
                <a:ea typeface="Gulim" pitchFamily="34" charset="-127"/>
              </a:rPr>
              <a:t>变异指标的意义</a:t>
            </a:r>
          </a:p>
        </p:txBody>
      </p:sp>
      <p:sp>
        <p:nvSpPr>
          <p:cNvPr id="32775"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32776" name="Text Box 8" descr="金融10"/>
          <p:cNvSpPr txBox="1">
            <a:spLocks noChangeArrowheads="1"/>
          </p:cNvSpPr>
          <p:nvPr/>
        </p:nvSpPr>
        <p:spPr bwMode="auto">
          <a:xfrm>
            <a:off x="827088" y="3429000"/>
            <a:ext cx="6696075" cy="2246313"/>
          </a:xfrm>
          <a:prstGeom prst="rect">
            <a:avLst/>
          </a:prstGeom>
          <a:noFill/>
          <a:ln w="9525">
            <a:noFill/>
            <a:miter lim="800000"/>
            <a:headEnd/>
            <a:tailEnd/>
          </a:ln>
        </p:spPr>
        <p:txBody>
          <a:bodyPr>
            <a:spAutoFit/>
          </a:bodyPr>
          <a:lstStyle/>
          <a:p>
            <a:pPr>
              <a:lnSpc>
                <a:spcPct val="150000"/>
              </a:lnSpc>
              <a:spcBef>
                <a:spcPct val="50000"/>
              </a:spcBef>
            </a:pPr>
            <a:r>
              <a:rPr lang="zh-CN" altLang="zh-CN"/>
              <a:t>（一）标志变异指标可以说明平均指标的代表性</a:t>
            </a:r>
            <a:endParaRPr lang="zh-CN" altLang="en-US" b="0"/>
          </a:p>
          <a:p>
            <a:pPr>
              <a:lnSpc>
                <a:spcPct val="150000"/>
              </a:lnSpc>
              <a:spcBef>
                <a:spcPct val="50000"/>
              </a:spcBef>
            </a:pPr>
            <a:r>
              <a:rPr lang="zh-CN" altLang="zh-CN"/>
              <a:t>（二）标志变异指标可以说明现象变动的稳定性、均衡性</a:t>
            </a:r>
            <a:endParaRPr lang="en-US" altLang="zh-CN"/>
          </a:p>
          <a:p>
            <a:pPr>
              <a:lnSpc>
                <a:spcPct val="150000"/>
              </a:lnSpc>
              <a:spcBef>
                <a:spcPct val="50000"/>
              </a:spcBef>
            </a:pPr>
            <a:r>
              <a:rPr lang="zh-CN" altLang="zh-CN"/>
              <a:t>（三）标志变异指标的大小有助于确定必要的样本单位数</a:t>
            </a:r>
          </a:p>
          <a:p>
            <a:pPr>
              <a:spcBef>
                <a:spcPct val="50000"/>
              </a:spcBef>
            </a:pPr>
            <a:endParaRPr lang="zh-CN" altLang="en-US" b="0"/>
          </a:p>
        </p:txBody>
      </p:sp>
      <p:sp>
        <p:nvSpPr>
          <p:cNvPr id="4199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标志变异指标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 to="" calcmode="lin" valueType="num">
                                      <p:cBhvr>
                                        <p:cTn id="7" dur="1" fill="hold"/>
                                        <p:tgtEl>
                                          <p:spTgt spid="32773"/>
                                        </p:tgtEl>
                                      </p:cBhvr>
                                    </p:anim>
                                  </p:childTnLst>
                                </p:cTn>
                              </p:par>
                              <p:par>
                                <p:cTn id="8" presetID="24" presetClass="entr" presetSubtype="0" fill="hold" grpId="0" nodeType="withEffect">
                                  <p:stCondLst>
                                    <p:cond delay="0"/>
                                  </p:stCondLst>
                                  <p:childTnLst>
                                    <p:set>
                                      <p:cBhvr>
                                        <p:cTn id="9" dur="1" fill="hold">
                                          <p:stCondLst>
                                            <p:cond delay="0"/>
                                          </p:stCondLst>
                                        </p:cTn>
                                        <p:tgtEl>
                                          <p:spTgt spid="32774"/>
                                        </p:tgtEl>
                                        <p:attrNameLst>
                                          <p:attrName>style.visibility</p:attrName>
                                        </p:attrNameLst>
                                      </p:cBhvr>
                                      <p:to>
                                        <p:strVal val="visible"/>
                                      </p:to>
                                    </p:set>
                                    <p:anim to="" calcmode="lin" valueType="num">
                                      <p:cBhvr>
                                        <p:cTn id="10" dur="1" fill="hold"/>
                                        <p:tgtEl>
                                          <p:spTgt spid="32774"/>
                                        </p:tgtEl>
                                      </p:cBhvr>
                                    </p:anim>
                                  </p:childTnLst>
                                </p:cTn>
                              </p:par>
                              <p:par>
                                <p:cTn id="11" presetID="24"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to="" calcmode="lin" valueType="num">
                                      <p:cBhvr>
                                        <p:cTn id="13" dur="1" fill="hold"/>
                                        <p:tgtEl>
                                          <p:spTgt spid="32775"/>
                                        </p:tgtEl>
                                      </p:cBhvr>
                                    </p:anim>
                                  </p:childTnLst>
                                </p:cTn>
                              </p:par>
                              <p:par>
                                <p:cTn id="14" presetID="24" presetClass="entr" presetSubtype="0" fill="hold" grpId="0" nodeType="withEffect">
                                  <p:stCondLst>
                                    <p:cond delay="0"/>
                                  </p:stCondLst>
                                  <p:childTnLst>
                                    <p:set>
                                      <p:cBhvr>
                                        <p:cTn id="15" dur="1" fill="hold">
                                          <p:stCondLst>
                                            <p:cond delay="0"/>
                                          </p:stCondLst>
                                        </p:cTn>
                                        <p:tgtEl>
                                          <p:spTgt spid="32776"/>
                                        </p:tgtEl>
                                        <p:attrNameLst>
                                          <p:attrName>style.visibility</p:attrName>
                                        </p:attrNameLst>
                                      </p:cBhvr>
                                      <p:to>
                                        <p:strVal val="visible"/>
                                      </p:to>
                                    </p:set>
                                    <p:anim to="" calcmode="lin" valueType="num">
                                      <p:cBhvr>
                                        <p:cTn id="16" dur="1" fill="hold"/>
                                        <p:tgtEl>
                                          <p:spTgt spid="3277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bldLvl="0" animBg="1" autoUpdateAnimBg="0"/>
      <p:bldP spid="32774" grpId="0" bldLvl="0" animBg="1" autoUpdateAnimBg="0"/>
      <p:bldP spid="32775" grpId="0" bldLvl="0" autoUpdateAnimBg="0"/>
      <p:bldP spid="32776"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三、标志变异指标的计算</a:t>
            </a:r>
          </a:p>
        </p:txBody>
      </p:sp>
      <p:sp>
        <p:nvSpPr>
          <p:cNvPr id="32773" name="AutoShape 4"/>
          <p:cNvSpPr>
            <a:spLocks noChangeArrowheads="1"/>
          </p:cNvSpPr>
          <p:nvPr/>
        </p:nvSpPr>
        <p:spPr bwMode="auto">
          <a:xfrm>
            <a:off x="539750" y="2565400"/>
            <a:ext cx="7324725" cy="2808288"/>
          </a:xfrm>
          <a:prstGeom prst="roundRect">
            <a:avLst>
              <a:gd name="adj" fmla="val 16667"/>
            </a:avLst>
          </a:prstGeom>
          <a:gradFill rotWithShape="1">
            <a:gsLst>
              <a:gs pos="0">
                <a:schemeClr val="accent1"/>
              </a:gs>
              <a:gs pos="100000">
                <a:srgbClr val="000000">
                  <a:alpha val="0"/>
                </a:srgbClr>
              </a:gs>
            </a:gsLst>
            <a:lin ang="0" scaled="1"/>
          </a:gradFill>
          <a:ln w="25400">
            <a:solidFill>
              <a:schemeClr val="accent1"/>
            </a:solidFill>
            <a:round/>
            <a:headEnd/>
            <a:tailEnd/>
          </a:ln>
        </p:spPr>
        <p:txBody>
          <a:bodyPr wrap="none" anchor="ctr"/>
          <a:lstStyle/>
          <a:p>
            <a:pPr algn="ctr" eaLnBrk="0" hangingPunct="0"/>
            <a:endParaRPr lang="en-US" altLang="zh-CN" sz="1800" b="0">
              <a:solidFill>
                <a:schemeClr val="tx1"/>
              </a:solidFill>
              <a:latin typeface="Verdana" pitchFamily="34" charset="0"/>
              <a:ea typeface="Gulim" pitchFamily="34" charset="-127"/>
            </a:endParaRPr>
          </a:p>
        </p:txBody>
      </p:sp>
      <p:sp>
        <p:nvSpPr>
          <p:cNvPr id="32774" name="AutoShape 6"/>
          <p:cNvSpPr>
            <a:spLocks noChangeArrowheads="1"/>
          </p:cNvSpPr>
          <p:nvPr/>
        </p:nvSpPr>
        <p:spPr bwMode="auto">
          <a:xfrm>
            <a:off x="755650" y="2060575"/>
            <a:ext cx="1944688" cy="649288"/>
          </a:xfrm>
          <a:prstGeom prst="roundRect">
            <a:avLst>
              <a:gd name="adj" fmla="val 50000"/>
            </a:avLst>
          </a:prstGeom>
          <a:gradFill rotWithShape="1">
            <a:gsLst>
              <a:gs pos="0">
                <a:srgbClr val="475E00"/>
              </a:gs>
              <a:gs pos="50000">
                <a:schemeClr val="folHlink"/>
              </a:gs>
              <a:gs pos="100000">
                <a:srgbClr val="475E00"/>
              </a:gs>
            </a:gsLst>
            <a:lin ang="5400000" scaled="1"/>
          </a:gradFill>
          <a:ln w="9525">
            <a:noFill/>
            <a:round/>
            <a:headEnd/>
            <a:tailEnd/>
          </a:ln>
          <a:effectLst>
            <a:outerShdw dist="17961" dir="2700000" algn="ctr" rotWithShape="0">
              <a:schemeClr val="bg2"/>
            </a:outerShdw>
          </a:effectLst>
        </p:spPr>
        <p:txBody>
          <a:bodyPr>
            <a:spAutoFit/>
          </a:bodyPr>
          <a:lstStyle/>
          <a:p>
            <a:pPr algn="ctr" eaLnBrk="0" hangingPunct="0">
              <a:defRPr/>
            </a:pPr>
            <a:r>
              <a:rPr lang="zh-CN" altLang="en-US" sz="2400" dirty="0">
                <a:latin typeface="Verdana" pitchFamily="34" charset="0"/>
                <a:ea typeface="Gulim" pitchFamily="34" charset="-127"/>
              </a:rPr>
              <a:t>全距</a:t>
            </a:r>
          </a:p>
        </p:txBody>
      </p:sp>
      <p:sp>
        <p:nvSpPr>
          <p:cNvPr id="32775"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32776" name="Text Box 8" descr="金融10"/>
          <p:cNvSpPr txBox="1">
            <a:spLocks noChangeArrowheads="1"/>
          </p:cNvSpPr>
          <p:nvPr/>
        </p:nvSpPr>
        <p:spPr bwMode="auto">
          <a:xfrm>
            <a:off x="827088" y="2924175"/>
            <a:ext cx="6696075" cy="1419225"/>
          </a:xfrm>
          <a:prstGeom prst="rect">
            <a:avLst/>
          </a:prstGeom>
          <a:noFill/>
          <a:ln w="9525">
            <a:noFill/>
            <a:miter lim="800000"/>
            <a:headEnd/>
            <a:tailEnd/>
          </a:ln>
        </p:spPr>
        <p:txBody>
          <a:bodyPr>
            <a:spAutoFit/>
          </a:bodyPr>
          <a:lstStyle/>
          <a:p>
            <a:pPr>
              <a:lnSpc>
                <a:spcPct val="150000"/>
              </a:lnSpc>
              <a:spcBef>
                <a:spcPct val="50000"/>
              </a:spcBef>
            </a:pPr>
            <a:r>
              <a:rPr lang="zh-CN" altLang="en-US">
                <a:latin typeface="宋体" pitchFamily="2" charset="-122"/>
              </a:rPr>
              <a:t>全距是总体各单位变量值中最大变量值与最小变量值之差，用</a:t>
            </a:r>
            <a:r>
              <a:rPr lang="en-US" altLang="zh-CN" i="1">
                <a:latin typeface="宋体" pitchFamily="2" charset="-122"/>
              </a:rPr>
              <a:t>R </a:t>
            </a:r>
            <a:r>
              <a:rPr lang="zh-CN" altLang="en-US">
                <a:latin typeface="宋体" pitchFamily="2" charset="-122"/>
              </a:rPr>
              <a:t>表示。由于全距是一组数据中两个极端值之差，所以又称极差。</a:t>
            </a:r>
            <a:endParaRPr lang="zh-CN" altLang="en-US" b="0"/>
          </a:p>
        </p:txBody>
      </p:sp>
      <p:sp>
        <p:nvSpPr>
          <p:cNvPr id="3080"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标志变异指标</a:t>
            </a:r>
          </a:p>
        </p:txBody>
      </p:sp>
      <p:graphicFrame>
        <p:nvGraphicFramePr>
          <p:cNvPr id="101378" name="Object 2"/>
          <p:cNvGraphicFramePr>
            <a:graphicFrameLocks noChangeAspect="1"/>
          </p:cNvGraphicFramePr>
          <p:nvPr/>
        </p:nvGraphicFramePr>
        <p:xfrm>
          <a:off x="2411413" y="4508500"/>
          <a:ext cx="2952750" cy="747713"/>
        </p:xfrm>
        <a:graphic>
          <a:graphicData uri="http://schemas.openxmlformats.org/presentationml/2006/ole">
            <mc:AlternateContent xmlns:mc="http://schemas.openxmlformats.org/markup-compatibility/2006">
              <mc:Choice xmlns:v="urn:schemas-microsoft-com:vml" Requires="v">
                <p:oleObj spid="_x0000_s3076" r:id="rId3" imgW="787058" imgH="203112" progId="Equation.DSMT4">
                  <p:embed/>
                </p:oleObj>
              </mc:Choice>
              <mc:Fallback>
                <p:oleObj r:id="rId3" imgW="787058" imgH="203112"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4508500"/>
                        <a:ext cx="2952750" cy="747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2773"/>
                                        </p:tgtEl>
                                        <p:attrNameLst>
                                          <p:attrName>style.visibility</p:attrName>
                                        </p:attrNameLst>
                                      </p:cBhvr>
                                      <p:to>
                                        <p:strVal val="visible"/>
                                      </p:to>
                                    </p:set>
                                    <p:anim to="" calcmode="lin" valueType="num">
                                      <p:cBhvr>
                                        <p:cTn id="7" dur="1" fill="hold"/>
                                        <p:tgtEl>
                                          <p:spTgt spid="32773"/>
                                        </p:tgtEl>
                                      </p:cBhvr>
                                    </p:anim>
                                  </p:childTnLst>
                                </p:cTn>
                              </p:par>
                              <p:par>
                                <p:cTn id="8" presetID="24" presetClass="entr" presetSubtype="0" fill="hold" grpId="0" nodeType="withEffect">
                                  <p:stCondLst>
                                    <p:cond delay="0"/>
                                  </p:stCondLst>
                                  <p:childTnLst>
                                    <p:set>
                                      <p:cBhvr>
                                        <p:cTn id="9" dur="1" fill="hold">
                                          <p:stCondLst>
                                            <p:cond delay="0"/>
                                          </p:stCondLst>
                                        </p:cTn>
                                        <p:tgtEl>
                                          <p:spTgt spid="32774"/>
                                        </p:tgtEl>
                                        <p:attrNameLst>
                                          <p:attrName>style.visibility</p:attrName>
                                        </p:attrNameLst>
                                      </p:cBhvr>
                                      <p:to>
                                        <p:strVal val="visible"/>
                                      </p:to>
                                    </p:set>
                                    <p:anim to="" calcmode="lin" valueType="num">
                                      <p:cBhvr>
                                        <p:cTn id="10" dur="1" fill="hold"/>
                                        <p:tgtEl>
                                          <p:spTgt spid="32774"/>
                                        </p:tgtEl>
                                      </p:cBhvr>
                                    </p:anim>
                                  </p:childTnLst>
                                </p:cTn>
                              </p:par>
                              <p:par>
                                <p:cTn id="11" presetID="24"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to="" calcmode="lin" valueType="num">
                                      <p:cBhvr>
                                        <p:cTn id="13" dur="1" fill="hold"/>
                                        <p:tgtEl>
                                          <p:spTgt spid="32775"/>
                                        </p:tgtEl>
                                      </p:cBhvr>
                                    </p:anim>
                                  </p:childTnLst>
                                </p:cTn>
                              </p:par>
                              <p:par>
                                <p:cTn id="14" presetID="24" presetClass="entr" presetSubtype="0" fill="hold" grpId="0" nodeType="withEffect">
                                  <p:stCondLst>
                                    <p:cond delay="0"/>
                                  </p:stCondLst>
                                  <p:childTnLst>
                                    <p:set>
                                      <p:cBhvr>
                                        <p:cTn id="15" dur="1" fill="hold">
                                          <p:stCondLst>
                                            <p:cond delay="0"/>
                                          </p:stCondLst>
                                        </p:cTn>
                                        <p:tgtEl>
                                          <p:spTgt spid="32776"/>
                                        </p:tgtEl>
                                        <p:attrNameLst>
                                          <p:attrName>style.visibility</p:attrName>
                                        </p:attrNameLst>
                                      </p:cBhvr>
                                      <p:to>
                                        <p:strVal val="visible"/>
                                      </p:to>
                                    </p:set>
                                    <p:anim to="" calcmode="lin" valueType="num">
                                      <p:cBhvr>
                                        <p:cTn id="16" dur="1" fill="hold"/>
                                        <p:tgtEl>
                                          <p:spTgt spid="32776"/>
                                        </p:tgtEl>
                                      </p:cBhvr>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01378"/>
                                        </p:tgtEl>
                                        <p:attrNameLst>
                                          <p:attrName>style.visibility</p:attrName>
                                        </p:attrNameLst>
                                      </p:cBhvr>
                                      <p:to>
                                        <p:strVal val="visible"/>
                                      </p:to>
                                    </p:set>
                                    <p:animEffect transition="in" filter="blinds(horizontal)">
                                      <p:cBhvr>
                                        <p:cTn id="21" dur="500"/>
                                        <p:tgtEl>
                                          <p:spTgt spid="1013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bldLvl="0" animBg="1" autoUpdateAnimBg="0"/>
      <p:bldP spid="32774" grpId="0" bldLvl="0" animBg="1" autoUpdateAnimBg="0"/>
      <p:bldP spid="32775" grpId="0" bldLvl="0" autoUpdateAnimBg="0"/>
      <p:bldP spid="32776"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三、标志变异指标的计算</a:t>
            </a:r>
          </a:p>
        </p:txBody>
      </p:sp>
      <p:sp>
        <p:nvSpPr>
          <p:cNvPr id="32773" name="AutoShape 4"/>
          <p:cNvSpPr>
            <a:spLocks noChangeArrowheads="1"/>
          </p:cNvSpPr>
          <p:nvPr/>
        </p:nvSpPr>
        <p:spPr bwMode="auto">
          <a:xfrm>
            <a:off x="539750" y="2565400"/>
            <a:ext cx="7324725" cy="3024188"/>
          </a:xfrm>
          <a:prstGeom prst="roundRect">
            <a:avLst>
              <a:gd name="adj" fmla="val 16667"/>
            </a:avLst>
          </a:prstGeom>
          <a:gradFill rotWithShape="1">
            <a:gsLst>
              <a:gs pos="0">
                <a:schemeClr val="accent1"/>
              </a:gs>
              <a:gs pos="100000">
                <a:srgbClr val="000000">
                  <a:alpha val="0"/>
                </a:srgbClr>
              </a:gs>
            </a:gsLst>
            <a:lin ang="0" scaled="1"/>
          </a:gradFill>
          <a:ln w="25400">
            <a:solidFill>
              <a:schemeClr val="accent1"/>
            </a:solidFill>
            <a:round/>
            <a:headEnd/>
            <a:tailEnd/>
          </a:ln>
        </p:spPr>
        <p:txBody>
          <a:bodyPr wrap="none" anchor="ctr"/>
          <a:lstStyle/>
          <a:p>
            <a:pPr algn="ctr" eaLnBrk="0" hangingPunct="0"/>
            <a:endParaRPr lang="en-US" altLang="zh-CN" sz="1800" b="0">
              <a:solidFill>
                <a:schemeClr val="tx1"/>
              </a:solidFill>
              <a:latin typeface="Verdana" pitchFamily="34" charset="0"/>
              <a:ea typeface="Gulim" pitchFamily="34" charset="-127"/>
            </a:endParaRPr>
          </a:p>
        </p:txBody>
      </p:sp>
      <p:sp>
        <p:nvSpPr>
          <p:cNvPr id="32774" name="AutoShape 6"/>
          <p:cNvSpPr>
            <a:spLocks noChangeArrowheads="1"/>
          </p:cNvSpPr>
          <p:nvPr/>
        </p:nvSpPr>
        <p:spPr bwMode="auto">
          <a:xfrm>
            <a:off x="755650" y="2060575"/>
            <a:ext cx="1944688" cy="649288"/>
          </a:xfrm>
          <a:prstGeom prst="roundRect">
            <a:avLst>
              <a:gd name="adj" fmla="val 50000"/>
            </a:avLst>
          </a:prstGeom>
          <a:gradFill rotWithShape="1">
            <a:gsLst>
              <a:gs pos="0">
                <a:srgbClr val="475E00"/>
              </a:gs>
              <a:gs pos="50000">
                <a:schemeClr val="folHlink"/>
              </a:gs>
              <a:gs pos="100000">
                <a:srgbClr val="475E00"/>
              </a:gs>
            </a:gsLst>
            <a:lin ang="5400000" scaled="1"/>
          </a:gradFill>
          <a:ln w="9525">
            <a:noFill/>
            <a:round/>
            <a:headEnd/>
            <a:tailEnd/>
          </a:ln>
          <a:effectLst>
            <a:outerShdw dist="17961" dir="2700000" algn="ctr" rotWithShape="0">
              <a:schemeClr val="bg2"/>
            </a:outerShdw>
          </a:effectLst>
        </p:spPr>
        <p:txBody>
          <a:bodyPr>
            <a:spAutoFit/>
          </a:bodyPr>
          <a:lstStyle/>
          <a:p>
            <a:pPr algn="ctr" eaLnBrk="0" hangingPunct="0">
              <a:defRPr/>
            </a:pPr>
            <a:r>
              <a:rPr lang="zh-CN" altLang="en-US" sz="2400" dirty="0">
                <a:latin typeface="Verdana" pitchFamily="34" charset="0"/>
                <a:ea typeface="Gulim" pitchFamily="34" charset="-127"/>
              </a:rPr>
              <a:t>平均差</a:t>
            </a:r>
          </a:p>
        </p:txBody>
      </p:sp>
      <p:sp>
        <p:nvSpPr>
          <p:cNvPr id="32775"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32776" name="Text Box 8" descr="金融10"/>
          <p:cNvSpPr txBox="1">
            <a:spLocks noChangeArrowheads="1"/>
          </p:cNvSpPr>
          <p:nvPr/>
        </p:nvSpPr>
        <p:spPr bwMode="auto">
          <a:xfrm>
            <a:off x="827088" y="2708275"/>
            <a:ext cx="6696075" cy="1939925"/>
          </a:xfrm>
          <a:prstGeom prst="rect">
            <a:avLst/>
          </a:prstGeom>
          <a:noFill/>
          <a:ln w="9525">
            <a:noFill/>
            <a:miter lim="800000"/>
            <a:headEnd/>
            <a:tailEnd/>
          </a:ln>
        </p:spPr>
        <p:txBody>
          <a:bodyPr>
            <a:spAutoFit/>
          </a:bodyPr>
          <a:lstStyle/>
          <a:p>
            <a:pPr>
              <a:lnSpc>
                <a:spcPct val="150000"/>
              </a:lnSpc>
              <a:spcBef>
                <a:spcPct val="50000"/>
              </a:spcBef>
            </a:pPr>
            <a:r>
              <a:rPr lang="en-US" altLang="zh-CN"/>
              <a:t>      </a:t>
            </a:r>
            <a:r>
              <a:rPr lang="zh-CN" altLang="zh-CN"/>
              <a:t>平均差是总体各单位标志值与其算术平均数离差的绝对值的算术平均数，用符号“</a:t>
            </a:r>
            <a:r>
              <a:rPr lang="en-US" altLang="zh-CN"/>
              <a:t>A</a:t>
            </a:r>
            <a:r>
              <a:rPr lang="zh-CN" altLang="zh-CN"/>
              <a:t>·</a:t>
            </a:r>
            <a:r>
              <a:rPr lang="en-US" altLang="zh-CN"/>
              <a:t>D</a:t>
            </a:r>
            <a:r>
              <a:rPr lang="zh-CN" altLang="zh-CN"/>
              <a:t>”表示。因为离差有正、有负，还可能是零，所以为了避免离差加总过程中的正负抵消，计算平均差时要取绝对值。</a:t>
            </a:r>
            <a:endParaRPr lang="zh-CN" altLang="en-US" b="0"/>
          </a:p>
        </p:txBody>
      </p:sp>
      <p:sp>
        <p:nvSpPr>
          <p:cNvPr id="4104"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标志变异指标</a:t>
            </a:r>
          </a:p>
        </p:txBody>
      </p:sp>
      <p:sp>
        <p:nvSpPr>
          <p:cNvPr id="102404" name="Rectangle 4" descr="金融10"/>
          <p:cNvSpPr>
            <a:spLocks noChangeArrowheads="1"/>
          </p:cNvSpPr>
          <p:nvPr/>
        </p:nvSpPr>
        <p:spPr bwMode="auto">
          <a:xfrm>
            <a:off x="0" y="0"/>
            <a:ext cx="9144000" cy="0"/>
          </a:xfrm>
          <a:prstGeom prst="rect">
            <a:avLst/>
          </a:prstGeom>
          <a:noFill/>
          <a:ln w="9525" cap="flat" cmpd="sng">
            <a:noFill/>
            <a:miter lim="800000"/>
            <a:headEnd/>
            <a:tailEnd/>
          </a:ln>
          <a:effectLst>
            <a:prstShdw prst="shdw18" dist="17961" dir="13500000">
              <a:schemeClr val="accent1">
                <a:gamma/>
                <a:shade val="60000"/>
                <a:invGamma/>
              </a:schemeClr>
            </a:prstShdw>
          </a:effectLst>
        </p:spPr>
        <p:txBody>
          <a:bodyPr wrap="none" anchor="ctr">
            <a:spAutoFit/>
          </a:bodyPr>
          <a:lstStyle/>
          <a:p>
            <a:pPr>
              <a:defRPr/>
            </a:pPr>
            <a:endParaRPr lang="zh-CN" altLang="en-US"/>
          </a:p>
        </p:txBody>
      </p:sp>
      <p:graphicFrame>
        <p:nvGraphicFramePr>
          <p:cNvPr id="4098" name="Object 3"/>
          <p:cNvGraphicFramePr>
            <a:graphicFrameLocks noChangeAspect="1"/>
          </p:cNvGraphicFramePr>
          <p:nvPr/>
        </p:nvGraphicFramePr>
        <p:xfrm>
          <a:off x="3851275" y="4581525"/>
          <a:ext cx="1296988" cy="881063"/>
        </p:xfrm>
        <a:graphic>
          <a:graphicData uri="http://schemas.openxmlformats.org/presentationml/2006/ole">
            <mc:AlternateContent xmlns:mc="http://schemas.openxmlformats.org/markup-compatibility/2006">
              <mc:Choice xmlns:v="urn:schemas-microsoft-com:vml" Requires="v">
                <p:oleObj spid="_x0000_s4100" r:id="rId3" imgW="710891" imgH="482391" progId="Equation.DSMT4">
                  <p:embed/>
                </p:oleObj>
              </mc:Choice>
              <mc:Fallback>
                <p:oleObj r:id="rId3" imgW="710891" imgH="482391"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4581525"/>
                        <a:ext cx="1296988" cy="881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6" name="TextBox 10"/>
          <p:cNvSpPr txBox="1">
            <a:spLocks noChangeArrowheads="1"/>
          </p:cNvSpPr>
          <p:nvPr/>
        </p:nvSpPr>
        <p:spPr bwMode="auto">
          <a:xfrm>
            <a:off x="3203575" y="4868863"/>
            <a:ext cx="1223963" cy="400050"/>
          </a:xfrm>
          <a:prstGeom prst="rect">
            <a:avLst/>
          </a:prstGeom>
          <a:noFill/>
          <a:ln w="9525">
            <a:noFill/>
            <a:miter lim="800000"/>
            <a:headEnd/>
            <a:tailEnd/>
          </a:ln>
        </p:spPr>
        <p:txBody>
          <a:bodyPr>
            <a:spAutoFit/>
          </a:bodyPr>
          <a:lstStyle/>
          <a:p>
            <a:r>
              <a:rPr lang="en-US" altLang="zh-CN"/>
              <a:t>A</a:t>
            </a:r>
            <a:r>
              <a:rPr lang="zh-CN" altLang="zh-CN"/>
              <a:t>·</a:t>
            </a:r>
            <a:r>
              <a:rPr lang="en-US" altLang="zh-CN"/>
              <a:t>D</a:t>
            </a:r>
            <a:endParaRPr lang="zh-CN" altLang="en-US"/>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2773"/>
                                        </p:tgtEl>
                                        <p:attrNameLst>
                                          <p:attrName>style.visibility</p:attrName>
                                        </p:attrNameLst>
                                      </p:cBhvr>
                                      <p:to>
                                        <p:strVal val="visible"/>
                                      </p:to>
                                    </p:set>
                                    <p:anim to="" calcmode="lin" valueType="num">
                                      <p:cBhvr>
                                        <p:cTn id="7" dur="1" fill="hold"/>
                                        <p:tgtEl>
                                          <p:spTgt spid="32773"/>
                                        </p:tgtEl>
                                        <p:attrNameLst>
                                          <p:attrName/>
                                        </p:attrNameLst>
                                      </p:cBhvr>
                                    </p:anim>
                                  </p:childTnLst>
                                </p:cTn>
                              </p:par>
                            </p:childTnLst>
                          </p:cTn>
                        </p:par>
                        <p:par>
                          <p:cTn id="8" fill="hold">
                            <p:stCondLst>
                              <p:cond delay="500"/>
                            </p:stCondLst>
                            <p:childTnLst>
                              <p:par>
                                <p:cTn id="9" presetID="24" presetClass="entr" presetSubtype="0" fill="hold" grpId="0" nodeType="afterEffect">
                                  <p:stCondLst>
                                    <p:cond delay="0"/>
                                  </p:stCondLst>
                                  <p:childTnLst>
                                    <p:set>
                                      <p:cBhvr>
                                        <p:cTn id="10" dur="1" fill="hold">
                                          <p:stCondLst>
                                            <p:cond delay="499"/>
                                          </p:stCondLst>
                                        </p:cTn>
                                        <p:tgtEl>
                                          <p:spTgt spid="32774"/>
                                        </p:tgtEl>
                                        <p:attrNameLst>
                                          <p:attrName>style.visibility</p:attrName>
                                        </p:attrNameLst>
                                      </p:cBhvr>
                                      <p:to>
                                        <p:strVal val="visible"/>
                                      </p:to>
                                    </p:set>
                                    <p:anim to="" calcmode="lin" valueType="num">
                                      <p:cBhvr>
                                        <p:cTn id="11" dur="1" fill="hold"/>
                                        <p:tgtEl>
                                          <p:spTgt spid="32774"/>
                                        </p:tgtEl>
                                        <p:attrNameLst>
                                          <p:attrName/>
                                        </p:attrNameLst>
                                      </p:cBhvr>
                                    </p:anim>
                                  </p:childTnLst>
                                </p:cTn>
                              </p:par>
                            </p:childTnLst>
                          </p:cTn>
                        </p:par>
                        <p:par>
                          <p:cTn id="12" fill="hold">
                            <p:stCondLst>
                              <p:cond delay="1000"/>
                            </p:stCondLst>
                            <p:childTnLst>
                              <p:par>
                                <p:cTn id="13" presetID="24" presetClass="entr" presetSubtype="0" fill="hold" grpId="0" nodeType="afterEffect" nodePh="1">
                                  <p:stCondLst>
                                    <p:cond delay="0"/>
                                  </p:stCondLst>
                                  <p:endCondLst>
                                    <p:cond evt="begin" delay="0">
                                      <p:tn val="13"/>
                                    </p:cond>
                                  </p:endCondLst>
                                  <p:childTnLst>
                                    <p:set>
                                      <p:cBhvr>
                                        <p:cTn id="14" dur="1" fill="hold">
                                          <p:stCondLst>
                                            <p:cond delay="499"/>
                                          </p:stCondLst>
                                        </p:cTn>
                                        <p:tgtEl>
                                          <p:spTgt spid="32775"/>
                                        </p:tgtEl>
                                        <p:attrNameLst>
                                          <p:attrName>style.visibility</p:attrName>
                                        </p:attrNameLst>
                                      </p:cBhvr>
                                      <p:to>
                                        <p:strVal val="visible"/>
                                      </p:to>
                                    </p:set>
                                    <p:anim to="" calcmode="lin" valueType="num">
                                      <p:cBhvr>
                                        <p:cTn id="15" dur="1" fill="hold"/>
                                        <p:tgtEl>
                                          <p:spTgt spid="32775"/>
                                        </p:tgtEl>
                                        <p:attrNameLst>
                                          <p:attrName/>
                                        </p:attrNameLst>
                                      </p:cBhvr>
                                    </p:anim>
                                  </p:childTnLst>
                                </p:cTn>
                              </p:par>
                            </p:childTnLst>
                          </p:cTn>
                        </p:par>
                        <p:par>
                          <p:cTn id="16" fill="hold">
                            <p:stCondLst>
                              <p:cond delay="1500"/>
                            </p:stCondLst>
                            <p:childTnLst>
                              <p:par>
                                <p:cTn id="17" presetID="24" presetClass="entr" presetSubtype="0" fill="hold" grpId="0" nodeType="afterEffect">
                                  <p:stCondLst>
                                    <p:cond delay="0"/>
                                  </p:stCondLst>
                                  <p:childTnLst>
                                    <p:set>
                                      <p:cBhvr>
                                        <p:cTn id="18" dur="1" fill="hold">
                                          <p:stCondLst>
                                            <p:cond delay="499"/>
                                          </p:stCondLst>
                                        </p:cTn>
                                        <p:tgtEl>
                                          <p:spTgt spid="32776"/>
                                        </p:tgtEl>
                                        <p:attrNameLst>
                                          <p:attrName>style.visibility</p:attrName>
                                        </p:attrNameLst>
                                      </p:cBhvr>
                                      <p:to>
                                        <p:strVal val="visible"/>
                                      </p:to>
                                    </p:set>
                                    <p:anim to="" calcmode="lin" valueType="num">
                                      <p:cBhvr>
                                        <p:cTn id="19" dur="1" fill="hold"/>
                                        <p:tgtEl>
                                          <p:spTgt spid="3277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animBg="1" autoUpdateAnimBg="0"/>
      <p:bldP spid="32774" grpId="0" animBg="1" autoUpdateAnimBg="0"/>
      <p:bldP spid="32775" grpId="0" autoUpdateAnimBg="0"/>
      <p:bldP spid="32776"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三、标志变异指标的计算</a:t>
            </a:r>
          </a:p>
        </p:txBody>
      </p:sp>
      <p:sp>
        <p:nvSpPr>
          <p:cNvPr id="32773" name="AutoShape 4"/>
          <p:cNvSpPr>
            <a:spLocks noChangeArrowheads="1"/>
          </p:cNvSpPr>
          <p:nvPr/>
        </p:nvSpPr>
        <p:spPr bwMode="auto">
          <a:xfrm>
            <a:off x="539750" y="2565400"/>
            <a:ext cx="7488238" cy="3167063"/>
          </a:xfrm>
          <a:prstGeom prst="roundRect">
            <a:avLst>
              <a:gd name="adj" fmla="val 16667"/>
            </a:avLst>
          </a:prstGeom>
          <a:gradFill rotWithShape="1">
            <a:gsLst>
              <a:gs pos="0">
                <a:schemeClr val="accent1"/>
              </a:gs>
              <a:gs pos="100000">
                <a:srgbClr val="000000">
                  <a:alpha val="0"/>
                </a:srgbClr>
              </a:gs>
            </a:gsLst>
            <a:lin ang="0" scaled="1"/>
          </a:gradFill>
          <a:ln w="25400">
            <a:solidFill>
              <a:schemeClr val="accent1"/>
            </a:solidFill>
            <a:round/>
            <a:headEnd/>
            <a:tailEnd/>
          </a:ln>
        </p:spPr>
        <p:txBody>
          <a:bodyPr wrap="none" anchor="ctr"/>
          <a:lstStyle/>
          <a:p>
            <a:pPr algn="ctr" eaLnBrk="0" hangingPunct="0"/>
            <a:endParaRPr lang="en-US" altLang="zh-CN" sz="1800" b="0">
              <a:solidFill>
                <a:schemeClr val="tx1"/>
              </a:solidFill>
              <a:latin typeface="Verdana" pitchFamily="34" charset="0"/>
              <a:ea typeface="Gulim" pitchFamily="34" charset="-127"/>
            </a:endParaRPr>
          </a:p>
        </p:txBody>
      </p:sp>
      <p:sp>
        <p:nvSpPr>
          <p:cNvPr id="32774" name="AutoShape 6"/>
          <p:cNvSpPr>
            <a:spLocks noChangeArrowheads="1"/>
          </p:cNvSpPr>
          <p:nvPr/>
        </p:nvSpPr>
        <p:spPr bwMode="auto">
          <a:xfrm>
            <a:off x="755650" y="2060575"/>
            <a:ext cx="1944688" cy="649288"/>
          </a:xfrm>
          <a:prstGeom prst="roundRect">
            <a:avLst>
              <a:gd name="adj" fmla="val 50000"/>
            </a:avLst>
          </a:prstGeom>
          <a:gradFill rotWithShape="1">
            <a:gsLst>
              <a:gs pos="0">
                <a:srgbClr val="475E00"/>
              </a:gs>
              <a:gs pos="50000">
                <a:schemeClr val="folHlink"/>
              </a:gs>
              <a:gs pos="100000">
                <a:srgbClr val="475E00"/>
              </a:gs>
            </a:gsLst>
            <a:lin ang="5400000" scaled="1"/>
          </a:gradFill>
          <a:ln w="9525">
            <a:noFill/>
            <a:round/>
            <a:headEnd/>
            <a:tailEnd/>
          </a:ln>
          <a:effectLst>
            <a:outerShdw dist="17961" dir="2700000" algn="ctr" rotWithShape="0">
              <a:schemeClr val="bg2"/>
            </a:outerShdw>
          </a:effectLst>
        </p:spPr>
        <p:txBody>
          <a:bodyPr>
            <a:spAutoFit/>
          </a:bodyPr>
          <a:lstStyle/>
          <a:p>
            <a:pPr algn="ctr" eaLnBrk="0" hangingPunct="0">
              <a:defRPr/>
            </a:pPr>
            <a:r>
              <a:rPr lang="zh-CN" altLang="en-US" sz="2400" dirty="0">
                <a:latin typeface="Verdana" pitchFamily="34" charset="0"/>
                <a:ea typeface="Gulim" pitchFamily="34" charset="-127"/>
              </a:rPr>
              <a:t>标准差</a:t>
            </a:r>
          </a:p>
        </p:txBody>
      </p:sp>
      <p:sp>
        <p:nvSpPr>
          <p:cNvPr id="32775"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32776" name="Text Box 8" descr="金融10"/>
          <p:cNvSpPr txBox="1">
            <a:spLocks noChangeArrowheads="1"/>
          </p:cNvSpPr>
          <p:nvPr/>
        </p:nvSpPr>
        <p:spPr bwMode="auto">
          <a:xfrm>
            <a:off x="827088" y="2708275"/>
            <a:ext cx="7345312" cy="1939925"/>
          </a:xfrm>
          <a:prstGeom prst="rect">
            <a:avLst/>
          </a:prstGeom>
          <a:noFill/>
          <a:ln w="9525">
            <a:noFill/>
            <a:miter lim="800000"/>
            <a:headEnd/>
            <a:tailEnd/>
          </a:ln>
        </p:spPr>
        <p:txBody>
          <a:bodyPr wrap="square">
            <a:spAutoFit/>
          </a:bodyPr>
          <a:lstStyle/>
          <a:p>
            <a:pPr>
              <a:lnSpc>
                <a:spcPct val="150000"/>
              </a:lnSpc>
              <a:spcBef>
                <a:spcPct val="50000"/>
              </a:spcBef>
            </a:pPr>
            <a:r>
              <a:rPr lang="zh-CN" altLang="en-US" dirty="0"/>
              <a:t>为了克服平均差带有绝对值计算的缺点，同时保留平均差的优点，故将各离差平方后求算术平均数，再求平方根，来构造变异指标，这样就得到一个常用的而且也是最重要的变异指</a:t>
            </a:r>
            <a:r>
              <a:rPr lang="zh-CN" altLang="en-US" dirty="0" smtClean="0"/>
              <a:t>标</a:t>
            </a:r>
            <a:r>
              <a:rPr lang="en-US" altLang="zh-CN" dirty="0" smtClean="0"/>
              <a:t>——</a:t>
            </a:r>
            <a:r>
              <a:rPr lang="zh-CN" altLang="en-US" dirty="0" smtClean="0"/>
              <a:t>标</a:t>
            </a:r>
            <a:r>
              <a:rPr lang="zh-CN" altLang="en-US" dirty="0"/>
              <a:t>准差。</a:t>
            </a:r>
            <a:r>
              <a:rPr lang="zh-CN" altLang="zh-CN" dirty="0"/>
              <a:t>标</a:t>
            </a:r>
            <a:r>
              <a:rPr lang="zh-CN" altLang="en-US" dirty="0"/>
              <a:t>准</a:t>
            </a:r>
            <a:r>
              <a:rPr lang="zh-CN" altLang="zh-CN" dirty="0"/>
              <a:t>差也称为均方差，标</a:t>
            </a:r>
            <a:r>
              <a:rPr lang="zh-CN" altLang="en-US" dirty="0"/>
              <a:t>准</a:t>
            </a:r>
            <a:r>
              <a:rPr lang="zh-CN" altLang="zh-CN" dirty="0"/>
              <a:t>差的平方称为方差。</a:t>
            </a:r>
            <a:endParaRPr lang="zh-CN" altLang="en-US" b="0" dirty="0"/>
          </a:p>
        </p:txBody>
      </p:sp>
      <p:sp>
        <p:nvSpPr>
          <p:cNvPr id="5128"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标志变异指标</a:t>
            </a:r>
          </a:p>
        </p:txBody>
      </p:sp>
      <p:sp>
        <p:nvSpPr>
          <p:cNvPr id="102404" name="Rectangle 4" descr="金融10"/>
          <p:cNvSpPr>
            <a:spLocks noChangeArrowheads="1"/>
          </p:cNvSpPr>
          <p:nvPr/>
        </p:nvSpPr>
        <p:spPr bwMode="auto">
          <a:xfrm>
            <a:off x="0" y="0"/>
            <a:ext cx="9144000" cy="0"/>
          </a:xfrm>
          <a:prstGeom prst="rect">
            <a:avLst/>
          </a:prstGeom>
          <a:noFill/>
          <a:ln w="9525" cap="flat" cmpd="sng">
            <a:noFill/>
            <a:miter lim="800000"/>
            <a:headEnd/>
            <a:tailEnd/>
          </a:ln>
          <a:effectLst>
            <a:prstShdw prst="shdw18" dist="17961" dir="13500000">
              <a:schemeClr val="accent1">
                <a:gamma/>
                <a:shade val="60000"/>
                <a:invGamma/>
              </a:schemeClr>
            </a:prstShdw>
          </a:effectLst>
        </p:spPr>
        <p:txBody>
          <a:bodyPr wrap="none" anchor="ctr">
            <a:spAutoFit/>
          </a:bodyPr>
          <a:lstStyle/>
          <a:p>
            <a:pPr>
              <a:defRPr/>
            </a:pPr>
            <a:endParaRPr lang="zh-CN" altLang="en-US"/>
          </a:p>
        </p:txBody>
      </p:sp>
      <p:sp>
        <p:nvSpPr>
          <p:cNvPr id="103428" name="Rectangle 4" descr="金融10"/>
          <p:cNvSpPr>
            <a:spLocks noChangeArrowheads="1"/>
          </p:cNvSpPr>
          <p:nvPr/>
        </p:nvSpPr>
        <p:spPr bwMode="auto">
          <a:xfrm>
            <a:off x="0" y="0"/>
            <a:ext cx="9144000" cy="0"/>
          </a:xfrm>
          <a:prstGeom prst="rect">
            <a:avLst/>
          </a:prstGeom>
          <a:noFill/>
          <a:ln w="9525" cap="flat" cmpd="sng">
            <a:noFill/>
            <a:miter lim="800000"/>
            <a:headEnd/>
            <a:tailEnd/>
          </a:ln>
          <a:effectLst>
            <a:prstShdw prst="shdw18" dist="17961" dir="13500000">
              <a:schemeClr val="accent1">
                <a:gamma/>
                <a:shade val="60000"/>
                <a:invGamma/>
              </a:schemeClr>
            </a:prstShdw>
          </a:effectLst>
        </p:spPr>
        <p:txBody>
          <a:bodyPr wrap="none" anchor="ctr">
            <a:spAutoFit/>
          </a:bodyPr>
          <a:lstStyle/>
          <a:p>
            <a:pPr>
              <a:defRPr/>
            </a:pPr>
            <a:endParaRPr lang="zh-CN" altLang="en-US"/>
          </a:p>
        </p:txBody>
      </p:sp>
      <p:graphicFrame>
        <p:nvGraphicFramePr>
          <p:cNvPr id="5122" name="Object 3"/>
          <p:cNvGraphicFramePr>
            <a:graphicFrameLocks noChangeAspect="1"/>
          </p:cNvGraphicFramePr>
          <p:nvPr/>
        </p:nvGraphicFramePr>
        <p:xfrm>
          <a:off x="3348038" y="4652963"/>
          <a:ext cx="2033587" cy="917575"/>
        </p:xfrm>
        <a:graphic>
          <a:graphicData uri="http://schemas.openxmlformats.org/presentationml/2006/ole">
            <mc:AlternateContent xmlns:mc="http://schemas.openxmlformats.org/markup-compatibility/2006">
              <mc:Choice xmlns:v="urn:schemas-microsoft-com:vml" Requires="v">
                <p:oleObj spid="_x0000_s5124" r:id="rId3" imgW="1079032" imgH="482391" progId="Equation.DSMT4">
                  <p:embed/>
                </p:oleObj>
              </mc:Choice>
              <mc:Fallback>
                <p:oleObj r:id="rId3" imgW="1079032" imgH="482391"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4652963"/>
                        <a:ext cx="2033587" cy="917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2773"/>
                                        </p:tgtEl>
                                        <p:attrNameLst>
                                          <p:attrName>style.visibility</p:attrName>
                                        </p:attrNameLst>
                                      </p:cBhvr>
                                      <p:to>
                                        <p:strVal val="visible"/>
                                      </p:to>
                                    </p:set>
                                    <p:anim to="" calcmode="lin" valueType="num">
                                      <p:cBhvr>
                                        <p:cTn id="7" dur="1" fill="hold"/>
                                        <p:tgtEl>
                                          <p:spTgt spid="32773"/>
                                        </p:tgtEl>
                                        <p:attrNameLst>
                                          <p:attrName/>
                                        </p:attrNameLst>
                                      </p:cBhvr>
                                    </p:anim>
                                  </p:childTnLst>
                                </p:cTn>
                              </p:par>
                            </p:childTnLst>
                          </p:cTn>
                        </p:par>
                        <p:par>
                          <p:cTn id="8" fill="hold">
                            <p:stCondLst>
                              <p:cond delay="500"/>
                            </p:stCondLst>
                            <p:childTnLst>
                              <p:par>
                                <p:cTn id="9" presetID="24" presetClass="entr" presetSubtype="0" fill="hold" grpId="0" nodeType="afterEffect">
                                  <p:stCondLst>
                                    <p:cond delay="0"/>
                                  </p:stCondLst>
                                  <p:childTnLst>
                                    <p:set>
                                      <p:cBhvr>
                                        <p:cTn id="10" dur="1" fill="hold">
                                          <p:stCondLst>
                                            <p:cond delay="499"/>
                                          </p:stCondLst>
                                        </p:cTn>
                                        <p:tgtEl>
                                          <p:spTgt spid="32774"/>
                                        </p:tgtEl>
                                        <p:attrNameLst>
                                          <p:attrName>style.visibility</p:attrName>
                                        </p:attrNameLst>
                                      </p:cBhvr>
                                      <p:to>
                                        <p:strVal val="visible"/>
                                      </p:to>
                                    </p:set>
                                    <p:anim to="" calcmode="lin" valueType="num">
                                      <p:cBhvr>
                                        <p:cTn id="11" dur="1" fill="hold"/>
                                        <p:tgtEl>
                                          <p:spTgt spid="32774"/>
                                        </p:tgtEl>
                                        <p:attrNameLst>
                                          <p:attrName/>
                                        </p:attrNameLst>
                                      </p:cBhvr>
                                    </p:anim>
                                  </p:childTnLst>
                                </p:cTn>
                              </p:par>
                            </p:childTnLst>
                          </p:cTn>
                        </p:par>
                        <p:par>
                          <p:cTn id="12" fill="hold">
                            <p:stCondLst>
                              <p:cond delay="1000"/>
                            </p:stCondLst>
                            <p:childTnLst>
                              <p:par>
                                <p:cTn id="13" presetID="24" presetClass="entr" presetSubtype="0" fill="hold" grpId="0" nodeType="afterEffect" nodePh="1">
                                  <p:stCondLst>
                                    <p:cond delay="0"/>
                                  </p:stCondLst>
                                  <p:endCondLst>
                                    <p:cond evt="begin" delay="0">
                                      <p:tn val="13"/>
                                    </p:cond>
                                  </p:endCondLst>
                                  <p:childTnLst>
                                    <p:set>
                                      <p:cBhvr>
                                        <p:cTn id="14" dur="1" fill="hold">
                                          <p:stCondLst>
                                            <p:cond delay="499"/>
                                          </p:stCondLst>
                                        </p:cTn>
                                        <p:tgtEl>
                                          <p:spTgt spid="32775"/>
                                        </p:tgtEl>
                                        <p:attrNameLst>
                                          <p:attrName>style.visibility</p:attrName>
                                        </p:attrNameLst>
                                      </p:cBhvr>
                                      <p:to>
                                        <p:strVal val="visible"/>
                                      </p:to>
                                    </p:set>
                                    <p:anim to="" calcmode="lin" valueType="num">
                                      <p:cBhvr>
                                        <p:cTn id="15" dur="1" fill="hold"/>
                                        <p:tgtEl>
                                          <p:spTgt spid="32775"/>
                                        </p:tgtEl>
                                        <p:attrNameLst>
                                          <p:attrName/>
                                        </p:attrNameLst>
                                      </p:cBhvr>
                                    </p:anim>
                                  </p:childTnLst>
                                </p:cTn>
                              </p:par>
                            </p:childTnLst>
                          </p:cTn>
                        </p:par>
                        <p:par>
                          <p:cTn id="16" fill="hold">
                            <p:stCondLst>
                              <p:cond delay="1500"/>
                            </p:stCondLst>
                            <p:childTnLst>
                              <p:par>
                                <p:cTn id="17" presetID="24" presetClass="entr" presetSubtype="0" fill="hold" grpId="0" nodeType="afterEffect">
                                  <p:stCondLst>
                                    <p:cond delay="0"/>
                                  </p:stCondLst>
                                  <p:childTnLst>
                                    <p:set>
                                      <p:cBhvr>
                                        <p:cTn id="18" dur="1" fill="hold">
                                          <p:stCondLst>
                                            <p:cond delay="499"/>
                                          </p:stCondLst>
                                        </p:cTn>
                                        <p:tgtEl>
                                          <p:spTgt spid="32776"/>
                                        </p:tgtEl>
                                        <p:attrNameLst>
                                          <p:attrName>style.visibility</p:attrName>
                                        </p:attrNameLst>
                                      </p:cBhvr>
                                      <p:to>
                                        <p:strVal val="visible"/>
                                      </p:to>
                                    </p:set>
                                    <p:anim to="" calcmode="lin" valueType="num">
                                      <p:cBhvr>
                                        <p:cTn id="19" dur="1" fill="hold"/>
                                        <p:tgtEl>
                                          <p:spTgt spid="3277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animBg="1" autoUpdateAnimBg="0"/>
      <p:bldP spid="32774" grpId="0" animBg="1" autoUpdateAnimBg="0"/>
      <p:bldP spid="32775" grpId="0" autoUpdateAnimBg="0"/>
      <p:bldP spid="3277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descr="金融10"/>
          <p:cNvSpPr txBox="1">
            <a:spLocks noChangeArrowheads="1"/>
          </p:cNvSpPr>
          <p:nvPr/>
        </p:nvSpPr>
        <p:spPr bwMode="auto">
          <a:xfrm>
            <a:off x="3203575" y="260350"/>
            <a:ext cx="5472113" cy="701675"/>
          </a:xfrm>
          <a:prstGeom prst="rect">
            <a:avLst/>
          </a:prstGeom>
          <a:noFill/>
          <a:ln w="9525">
            <a:noFill/>
            <a:miter lim="800000"/>
            <a:headEnd/>
            <a:tailEnd/>
          </a:ln>
          <a:effectLst/>
        </p:spPr>
        <p:txBody>
          <a:bodyPr>
            <a:spAutoFit/>
          </a:bodyPr>
          <a:lstStyle/>
          <a:p>
            <a:pPr>
              <a:spcBef>
                <a:spcPct val="50000"/>
              </a:spcBef>
              <a:defRPr/>
            </a:pPr>
            <a:r>
              <a:rPr lang="zh-CN" altLang="en-US" sz="4000">
                <a:effectLst>
                  <a:outerShdw blurRad="38100" dist="38100" dir="2700000" algn="tl">
                    <a:srgbClr val="C0C0C0"/>
                  </a:outerShdw>
                </a:effectLst>
                <a:ea typeface="华文新魏" pitchFamily="2" charset="-122"/>
              </a:rPr>
              <a:t>实践技能训练</a:t>
            </a:r>
          </a:p>
        </p:txBody>
      </p:sp>
      <p:grpSp>
        <p:nvGrpSpPr>
          <p:cNvPr id="2" name="Group 3"/>
          <p:cNvGrpSpPr>
            <a:grpSpLocks/>
          </p:cNvGrpSpPr>
          <p:nvPr/>
        </p:nvGrpSpPr>
        <p:grpSpPr bwMode="auto">
          <a:xfrm>
            <a:off x="4067175" y="4221163"/>
            <a:ext cx="4889500" cy="835025"/>
            <a:chOff x="0" y="0"/>
            <a:chExt cx="3080" cy="526"/>
          </a:xfrm>
        </p:grpSpPr>
        <p:grpSp>
          <p:nvGrpSpPr>
            <p:cNvPr id="43036" name="Group 4"/>
            <p:cNvGrpSpPr>
              <a:grpSpLocks/>
            </p:cNvGrpSpPr>
            <p:nvPr/>
          </p:nvGrpSpPr>
          <p:grpSpPr bwMode="auto">
            <a:xfrm>
              <a:off x="0" y="498"/>
              <a:ext cx="3018" cy="27"/>
              <a:chOff x="0" y="0"/>
              <a:chExt cx="4791456" cy="42672"/>
            </a:xfrm>
          </p:grpSpPr>
          <p:pic>
            <p:nvPicPr>
              <p:cNvPr id="43045" name="AutoShape 9"/>
              <p:cNvPicPr>
                <a:picLocks noChangeArrowheads="1"/>
              </p:cNvPicPr>
              <p:nvPr/>
            </p:nvPicPr>
            <p:blipFill>
              <a:blip r:embed="rId2" cstate="print"/>
              <a:srcRect/>
              <a:stretch>
                <a:fillRect/>
              </a:stretch>
            </p:blipFill>
            <p:spPr bwMode="auto">
              <a:xfrm>
                <a:off x="0" y="0"/>
                <a:ext cx="4791456" cy="42672"/>
              </a:xfrm>
              <a:prstGeom prst="rect">
                <a:avLst/>
              </a:prstGeom>
              <a:noFill/>
              <a:ln w="9525">
                <a:noFill/>
                <a:miter lim="800000"/>
                <a:headEnd/>
                <a:tailEnd/>
              </a:ln>
            </p:spPr>
          </p:pic>
          <p:sp>
            <p:nvSpPr>
              <p:cNvPr id="43046" name="Text Box 6"/>
              <p:cNvSpPr txBox="1">
                <a:spLocks noChangeArrowheads="1"/>
              </p:cNvSpPr>
              <p:nvPr/>
            </p:nvSpPr>
            <p:spPr bwMode="auto">
              <a:xfrm>
                <a:off x="2262" y="3342"/>
                <a:ext cx="4786234" cy="3960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43037" name="Group 7"/>
            <p:cNvGrpSpPr>
              <a:grpSpLocks/>
            </p:cNvGrpSpPr>
            <p:nvPr/>
          </p:nvGrpSpPr>
          <p:grpSpPr bwMode="auto">
            <a:xfrm>
              <a:off x="139" y="3"/>
              <a:ext cx="2941" cy="522"/>
              <a:chOff x="0" y="0"/>
              <a:chExt cx="2941" cy="522"/>
            </a:xfrm>
          </p:grpSpPr>
          <p:grpSp>
            <p:nvGrpSpPr>
              <p:cNvPr id="43041" name="Group 8"/>
              <p:cNvGrpSpPr>
                <a:grpSpLocks/>
              </p:cNvGrpSpPr>
              <p:nvPr/>
            </p:nvGrpSpPr>
            <p:grpSpPr bwMode="auto">
              <a:xfrm>
                <a:off x="-1" y="0"/>
                <a:ext cx="2941" cy="522"/>
                <a:chOff x="0" y="0"/>
                <a:chExt cx="4669536" cy="829056"/>
              </a:xfrm>
            </p:grpSpPr>
            <p:pic>
              <p:nvPicPr>
                <p:cNvPr id="43043" name="AutoShape 11"/>
                <p:cNvPicPr>
                  <a:picLocks noChangeArrowheads="1"/>
                </p:cNvPicPr>
                <p:nvPr/>
              </p:nvPicPr>
              <p:blipFill>
                <a:blip r:embed="rId3" cstate="print"/>
                <a:srcRect/>
                <a:stretch>
                  <a:fillRect/>
                </a:stretch>
              </p:blipFill>
              <p:spPr bwMode="auto">
                <a:xfrm>
                  <a:off x="0" y="0"/>
                  <a:ext cx="4669536" cy="829056"/>
                </a:xfrm>
                <a:prstGeom prst="rect">
                  <a:avLst/>
                </a:prstGeom>
                <a:noFill/>
                <a:ln w="9525">
                  <a:noFill/>
                  <a:miter lim="800000"/>
                  <a:headEnd/>
                  <a:tailEnd/>
                </a:ln>
              </p:spPr>
            </p:pic>
            <p:sp>
              <p:nvSpPr>
                <p:cNvPr id="43044" name="Text Box 10"/>
                <p:cNvSpPr txBox="1">
                  <a:spLocks noChangeArrowheads="1"/>
                </p:cNvSpPr>
                <p:nvPr/>
              </p:nvSpPr>
              <p:spPr bwMode="auto">
                <a:xfrm>
                  <a:off x="33305" y="32162"/>
                  <a:ext cx="4605912" cy="76574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43042" name="Text Box 12"/>
              <p:cNvSpPr txBox="1">
                <a:spLocks noChangeArrowheads="1"/>
              </p:cNvSpPr>
              <p:nvPr/>
            </p:nvSpPr>
            <p:spPr bwMode="auto">
              <a:xfrm>
                <a:off x="53" y="72"/>
                <a:ext cx="1969" cy="365"/>
              </a:xfrm>
              <a:prstGeom prst="rect">
                <a:avLst/>
              </a:prstGeom>
              <a:noFill/>
              <a:ln w="9525">
                <a:noFill/>
                <a:miter lim="800000"/>
                <a:headEnd/>
                <a:tailEnd/>
              </a:ln>
            </p:spPr>
            <p:txBody>
              <a:bodyPr wrap="none" anchor="ctr"/>
              <a:lstStyle/>
              <a:p>
                <a:pPr latinLnBrk="1"/>
                <a:r>
                  <a:rPr lang="zh-CN" altLang="en-US">
                    <a:latin typeface="Arial" pitchFamily="34" charset="0"/>
                    <a:ea typeface="HY헤드라인M"/>
                    <a:cs typeface="HY헤드라인M"/>
                  </a:rPr>
                  <a:t>培养学生应用指标分析实际问题的能力</a:t>
                </a:r>
              </a:p>
            </p:txBody>
          </p:sp>
        </p:grpSp>
        <p:grpSp>
          <p:nvGrpSpPr>
            <p:cNvPr id="43038" name="Group 12"/>
            <p:cNvGrpSpPr>
              <a:grpSpLocks/>
            </p:cNvGrpSpPr>
            <p:nvPr/>
          </p:nvGrpSpPr>
          <p:grpSpPr bwMode="auto">
            <a:xfrm>
              <a:off x="0" y="-1"/>
              <a:ext cx="3018" cy="27"/>
              <a:chOff x="0" y="0"/>
              <a:chExt cx="4791456" cy="42672"/>
            </a:xfrm>
          </p:grpSpPr>
          <p:pic>
            <p:nvPicPr>
              <p:cNvPr id="43039" name="AutoShape 13"/>
              <p:cNvPicPr>
                <a:picLocks noChangeArrowheads="1"/>
              </p:cNvPicPr>
              <p:nvPr/>
            </p:nvPicPr>
            <p:blipFill>
              <a:blip r:embed="rId2" cstate="print"/>
              <a:srcRect/>
              <a:stretch>
                <a:fillRect/>
              </a:stretch>
            </p:blipFill>
            <p:spPr bwMode="auto">
              <a:xfrm>
                <a:off x="0" y="0"/>
                <a:ext cx="4791456" cy="42672"/>
              </a:xfrm>
              <a:prstGeom prst="rect">
                <a:avLst/>
              </a:prstGeom>
              <a:noFill/>
              <a:ln w="9525">
                <a:noFill/>
                <a:miter lim="800000"/>
                <a:headEnd/>
                <a:tailEnd/>
              </a:ln>
            </p:spPr>
          </p:pic>
          <p:sp>
            <p:nvSpPr>
              <p:cNvPr id="43040" name="Text Box 14"/>
              <p:cNvSpPr txBox="1">
                <a:spLocks noChangeArrowheads="1"/>
              </p:cNvSpPr>
              <p:nvPr/>
            </p:nvSpPr>
            <p:spPr bwMode="auto">
              <a:xfrm>
                <a:off x="2262" y="3659"/>
                <a:ext cx="4786234" cy="3960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grpSp>
        <p:nvGrpSpPr>
          <p:cNvPr id="7" name="Group 15"/>
          <p:cNvGrpSpPr>
            <a:grpSpLocks/>
          </p:cNvGrpSpPr>
          <p:nvPr/>
        </p:nvGrpSpPr>
        <p:grpSpPr bwMode="auto">
          <a:xfrm>
            <a:off x="3995738" y="2924175"/>
            <a:ext cx="4889500" cy="835025"/>
            <a:chOff x="0" y="0"/>
            <a:chExt cx="3080" cy="526"/>
          </a:xfrm>
        </p:grpSpPr>
        <p:grpSp>
          <p:nvGrpSpPr>
            <p:cNvPr id="43025" name="Group 16"/>
            <p:cNvGrpSpPr>
              <a:grpSpLocks/>
            </p:cNvGrpSpPr>
            <p:nvPr/>
          </p:nvGrpSpPr>
          <p:grpSpPr bwMode="auto">
            <a:xfrm>
              <a:off x="0" y="501"/>
              <a:ext cx="3018" cy="27"/>
              <a:chOff x="0" y="0"/>
              <a:chExt cx="4791456" cy="42672"/>
            </a:xfrm>
          </p:grpSpPr>
          <p:pic>
            <p:nvPicPr>
              <p:cNvPr id="43034" name="AutoShape 18"/>
              <p:cNvPicPr>
                <a:picLocks noChangeArrowheads="1"/>
              </p:cNvPicPr>
              <p:nvPr/>
            </p:nvPicPr>
            <p:blipFill>
              <a:blip r:embed="rId2" cstate="print"/>
              <a:srcRect/>
              <a:stretch>
                <a:fillRect/>
              </a:stretch>
            </p:blipFill>
            <p:spPr bwMode="auto">
              <a:xfrm>
                <a:off x="0" y="0"/>
                <a:ext cx="4791456" cy="42672"/>
              </a:xfrm>
              <a:prstGeom prst="rect">
                <a:avLst/>
              </a:prstGeom>
              <a:noFill/>
              <a:ln w="9525">
                <a:noFill/>
                <a:miter lim="800000"/>
                <a:headEnd/>
                <a:tailEnd/>
              </a:ln>
            </p:spPr>
          </p:pic>
          <p:sp>
            <p:nvSpPr>
              <p:cNvPr id="43035" name="Text Box 18"/>
              <p:cNvSpPr txBox="1">
                <a:spLocks noChangeArrowheads="1"/>
              </p:cNvSpPr>
              <p:nvPr/>
            </p:nvSpPr>
            <p:spPr bwMode="auto">
              <a:xfrm>
                <a:off x="1691" y="-1293"/>
                <a:ext cx="4786234" cy="3960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43026" name="Group 19"/>
            <p:cNvGrpSpPr>
              <a:grpSpLocks/>
            </p:cNvGrpSpPr>
            <p:nvPr/>
          </p:nvGrpSpPr>
          <p:grpSpPr bwMode="auto">
            <a:xfrm>
              <a:off x="139" y="3"/>
              <a:ext cx="2941" cy="522"/>
              <a:chOff x="0" y="0"/>
              <a:chExt cx="2941" cy="522"/>
            </a:xfrm>
          </p:grpSpPr>
          <p:grpSp>
            <p:nvGrpSpPr>
              <p:cNvPr id="43030" name="Group 20"/>
              <p:cNvGrpSpPr>
                <a:grpSpLocks/>
              </p:cNvGrpSpPr>
              <p:nvPr/>
            </p:nvGrpSpPr>
            <p:grpSpPr bwMode="auto">
              <a:xfrm>
                <a:off x="-1" y="-1"/>
                <a:ext cx="2941" cy="522"/>
                <a:chOff x="0" y="0"/>
                <a:chExt cx="4669536" cy="829056"/>
              </a:xfrm>
            </p:grpSpPr>
            <p:pic>
              <p:nvPicPr>
                <p:cNvPr id="43032" name="AutoShape 20"/>
                <p:cNvPicPr>
                  <a:picLocks noChangeArrowheads="1"/>
                </p:cNvPicPr>
                <p:nvPr/>
              </p:nvPicPr>
              <p:blipFill>
                <a:blip r:embed="rId3" cstate="print"/>
                <a:srcRect/>
                <a:stretch>
                  <a:fillRect/>
                </a:stretch>
              </p:blipFill>
              <p:spPr bwMode="auto">
                <a:xfrm>
                  <a:off x="0" y="0"/>
                  <a:ext cx="4669536" cy="829056"/>
                </a:xfrm>
                <a:prstGeom prst="rect">
                  <a:avLst/>
                </a:prstGeom>
                <a:noFill/>
                <a:ln w="9525">
                  <a:noFill/>
                  <a:miter lim="800000"/>
                  <a:headEnd/>
                  <a:tailEnd/>
                </a:ln>
              </p:spPr>
            </p:pic>
            <p:sp>
              <p:nvSpPr>
                <p:cNvPr id="43033" name="Text Box 22"/>
                <p:cNvSpPr txBox="1">
                  <a:spLocks noChangeArrowheads="1"/>
                </p:cNvSpPr>
                <p:nvPr/>
              </p:nvSpPr>
              <p:spPr bwMode="auto">
                <a:xfrm>
                  <a:off x="32734" y="33623"/>
                  <a:ext cx="4605912" cy="76574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43031" name="Text Box 21"/>
              <p:cNvSpPr txBox="1">
                <a:spLocks noChangeArrowheads="1"/>
              </p:cNvSpPr>
              <p:nvPr/>
            </p:nvSpPr>
            <p:spPr bwMode="auto">
              <a:xfrm>
                <a:off x="53" y="72"/>
                <a:ext cx="1969" cy="365"/>
              </a:xfrm>
              <a:prstGeom prst="rect">
                <a:avLst/>
              </a:prstGeom>
              <a:noFill/>
              <a:ln w="9525">
                <a:noFill/>
                <a:miter lim="800000"/>
                <a:headEnd/>
                <a:tailEnd/>
              </a:ln>
            </p:spPr>
            <p:txBody>
              <a:bodyPr wrap="none" anchor="ctr"/>
              <a:lstStyle/>
              <a:p>
                <a:pPr latinLnBrk="1"/>
                <a:r>
                  <a:rPr lang="en-US" altLang="zh-CN" sz="2400" b="0">
                    <a:latin typeface="Arial" pitchFamily="34" charset="0"/>
                    <a:ea typeface="HY헤드라인M"/>
                    <a:cs typeface="HY헤드라인M"/>
                  </a:rPr>
                  <a:t> </a:t>
                </a:r>
                <a:r>
                  <a:rPr lang="zh-CN" altLang="en-US">
                    <a:latin typeface="Arial" pitchFamily="34" charset="0"/>
                    <a:ea typeface="HY헤드라인M"/>
                    <a:cs typeface="HY헤드라인M"/>
                  </a:rPr>
                  <a:t>掌握平均指标和变异指标的分析方法</a:t>
                </a:r>
                <a:r>
                  <a:rPr lang="en-US">
                    <a:latin typeface="Arial" pitchFamily="34" charset="0"/>
                    <a:ea typeface="HY헤드라인M"/>
                    <a:cs typeface="HY헤드라인M"/>
                  </a:rPr>
                  <a:t>       </a:t>
                </a:r>
                <a:endParaRPr lang="zh-CN" altLang="en-US">
                  <a:latin typeface="Arial" pitchFamily="34" charset="0"/>
                  <a:ea typeface="HY헤드라인M"/>
                  <a:cs typeface="HY헤드라인M"/>
                </a:endParaRPr>
              </a:p>
            </p:txBody>
          </p:sp>
        </p:grpSp>
        <p:grpSp>
          <p:nvGrpSpPr>
            <p:cNvPr id="43027" name="Group 24"/>
            <p:cNvGrpSpPr>
              <a:grpSpLocks/>
            </p:cNvGrpSpPr>
            <p:nvPr/>
          </p:nvGrpSpPr>
          <p:grpSpPr bwMode="auto">
            <a:xfrm>
              <a:off x="0" y="2"/>
              <a:ext cx="3018" cy="27"/>
              <a:chOff x="0" y="0"/>
              <a:chExt cx="4791456" cy="42672"/>
            </a:xfrm>
          </p:grpSpPr>
          <p:pic>
            <p:nvPicPr>
              <p:cNvPr id="43028" name="AutoShape 22"/>
              <p:cNvPicPr>
                <a:picLocks noChangeArrowheads="1"/>
              </p:cNvPicPr>
              <p:nvPr/>
            </p:nvPicPr>
            <p:blipFill>
              <a:blip r:embed="rId2" cstate="print"/>
              <a:srcRect/>
              <a:stretch>
                <a:fillRect/>
              </a:stretch>
            </p:blipFill>
            <p:spPr bwMode="auto">
              <a:xfrm>
                <a:off x="0" y="0"/>
                <a:ext cx="4791456" cy="42672"/>
              </a:xfrm>
              <a:prstGeom prst="rect">
                <a:avLst/>
              </a:prstGeom>
              <a:noFill/>
              <a:ln w="9525">
                <a:noFill/>
                <a:miter lim="800000"/>
                <a:headEnd/>
                <a:tailEnd/>
              </a:ln>
            </p:spPr>
          </p:pic>
          <p:sp>
            <p:nvSpPr>
              <p:cNvPr id="43029" name="Text Box 26"/>
              <p:cNvSpPr txBox="1">
                <a:spLocks noChangeArrowheads="1"/>
              </p:cNvSpPr>
              <p:nvPr/>
            </p:nvSpPr>
            <p:spPr bwMode="auto">
              <a:xfrm>
                <a:off x="1691" y="-976"/>
                <a:ext cx="4786234" cy="39609"/>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sp>
        <p:nvSpPr>
          <p:cNvPr id="58395" name="Oval 23" descr="p3"/>
          <p:cNvSpPr>
            <a:spLocks noChangeArrowheads="1"/>
          </p:cNvSpPr>
          <p:nvPr/>
        </p:nvSpPr>
        <p:spPr bwMode="auto">
          <a:xfrm>
            <a:off x="1147763" y="2716213"/>
            <a:ext cx="2362200" cy="2286000"/>
          </a:xfrm>
          <a:prstGeom prst="ellipse">
            <a:avLst/>
          </a:prstGeom>
          <a:blipFill dpi="0" rotWithShape="1">
            <a:blip r:embed="rId4" cstate="print"/>
            <a:srcRect/>
            <a:stretch>
              <a:fillRect/>
            </a:stretch>
          </a:blip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nvGrpSpPr>
          <p:cNvPr id="12" name="Group 28"/>
          <p:cNvGrpSpPr>
            <a:grpSpLocks/>
          </p:cNvGrpSpPr>
          <p:nvPr/>
        </p:nvGrpSpPr>
        <p:grpSpPr bwMode="auto">
          <a:xfrm>
            <a:off x="3348038" y="2781300"/>
            <a:ext cx="1022350" cy="1033463"/>
            <a:chOff x="0" y="0"/>
            <a:chExt cx="644" cy="651"/>
          </a:xfrm>
        </p:grpSpPr>
        <p:grpSp>
          <p:nvGrpSpPr>
            <p:cNvPr id="43021" name="Group 29"/>
            <p:cNvGrpSpPr>
              <a:grpSpLocks/>
            </p:cNvGrpSpPr>
            <p:nvPr/>
          </p:nvGrpSpPr>
          <p:grpSpPr bwMode="auto">
            <a:xfrm>
              <a:off x="0" y="0"/>
              <a:ext cx="644" cy="651"/>
              <a:chOff x="0" y="0"/>
              <a:chExt cx="1680" cy="1680"/>
            </a:xfrm>
          </p:grpSpPr>
          <p:sp>
            <p:nvSpPr>
              <p:cNvPr id="43023" name="Oval 26"/>
              <p:cNvSpPr>
                <a:spLocks noChangeArrowheads="1"/>
              </p:cNvSpPr>
              <p:nvPr/>
            </p:nvSpPr>
            <p:spPr bwMode="auto">
              <a:xfrm>
                <a:off x="0" y="0"/>
                <a:ext cx="1680" cy="1680"/>
              </a:xfrm>
              <a:prstGeom prst="ellipse">
                <a:avLst/>
              </a:prstGeom>
              <a:gradFill rotWithShape="1">
                <a:gsLst>
                  <a:gs pos="0">
                    <a:srgbClr val="6699FF"/>
                  </a:gs>
                  <a:gs pos="100000">
                    <a:srgbClr val="3E5D9B"/>
                  </a:gs>
                </a:gsLst>
                <a:lin ang="5400000" scaled="1"/>
              </a:gradFill>
              <a:ln w="25400">
                <a:solidFill>
                  <a:schemeClr val="bg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8399" name="Freeform 27"/>
              <p:cNvSpPr>
                <a:spLocks/>
              </p:cNvSpPr>
              <p:nvPr/>
            </p:nvSpPr>
            <p:spPr bwMode="auto">
              <a:xfrm>
                <a:off x="193" y="28"/>
                <a:ext cx="1294" cy="635"/>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6699FF"/>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sp>
          <p:nvSpPr>
            <p:cNvPr id="43022" name="Rectangle 28"/>
            <p:cNvSpPr>
              <a:spLocks noChangeArrowheads="1"/>
            </p:cNvSpPr>
            <p:nvPr/>
          </p:nvSpPr>
          <p:spPr bwMode="auto">
            <a:xfrm>
              <a:off x="240" y="132"/>
              <a:ext cx="187" cy="365"/>
            </a:xfrm>
            <a:prstGeom prst="rect">
              <a:avLst/>
            </a:prstGeom>
            <a:noFill/>
            <a:ln w="9525">
              <a:noFill/>
              <a:miter lim="800000"/>
              <a:headEnd/>
              <a:tailEnd/>
            </a:ln>
          </p:spPr>
          <p:txBody>
            <a:bodyPr wrap="none">
              <a:spAutoFit/>
            </a:bodyPr>
            <a:lstStyle/>
            <a:p>
              <a:pPr eaLnBrk="0" hangingPunct="0">
                <a:spcBef>
                  <a:spcPct val="50000"/>
                </a:spcBef>
              </a:pPr>
              <a:r>
                <a:rPr lang="en-US" altLang="zh-CN" sz="3200" i="1">
                  <a:solidFill>
                    <a:schemeClr val="bg1"/>
                  </a:solidFill>
                  <a:latin typeface="Arial" pitchFamily="34" charset="0"/>
                  <a:ea typeface="幼圆" pitchFamily="49" charset="-122"/>
                </a:rPr>
                <a:t>I</a:t>
              </a:r>
            </a:p>
          </p:txBody>
        </p:sp>
      </p:grpSp>
      <p:grpSp>
        <p:nvGrpSpPr>
          <p:cNvPr id="14" name="Group 33"/>
          <p:cNvGrpSpPr>
            <a:grpSpLocks/>
          </p:cNvGrpSpPr>
          <p:nvPr/>
        </p:nvGrpSpPr>
        <p:grpSpPr bwMode="auto">
          <a:xfrm>
            <a:off x="3348038" y="4076700"/>
            <a:ext cx="1022350" cy="1033463"/>
            <a:chOff x="0" y="0"/>
            <a:chExt cx="644" cy="651"/>
          </a:xfrm>
        </p:grpSpPr>
        <p:grpSp>
          <p:nvGrpSpPr>
            <p:cNvPr id="43017" name="Group 34"/>
            <p:cNvGrpSpPr>
              <a:grpSpLocks/>
            </p:cNvGrpSpPr>
            <p:nvPr/>
          </p:nvGrpSpPr>
          <p:grpSpPr bwMode="auto">
            <a:xfrm>
              <a:off x="0" y="0"/>
              <a:ext cx="644" cy="651"/>
              <a:chOff x="0" y="0"/>
              <a:chExt cx="1680" cy="1680"/>
            </a:xfrm>
          </p:grpSpPr>
          <p:sp>
            <p:nvSpPr>
              <p:cNvPr id="43019" name="Oval 31"/>
              <p:cNvSpPr>
                <a:spLocks noChangeArrowheads="1"/>
              </p:cNvSpPr>
              <p:nvPr/>
            </p:nvSpPr>
            <p:spPr bwMode="auto">
              <a:xfrm>
                <a:off x="0" y="0"/>
                <a:ext cx="1680" cy="1680"/>
              </a:xfrm>
              <a:prstGeom prst="ellipse">
                <a:avLst/>
              </a:prstGeom>
              <a:gradFill rotWithShape="1">
                <a:gsLst>
                  <a:gs pos="0">
                    <a:srgbClr val="6699FF"/>
                  </a:gs>
                  <a:gs pos="100000">
                    <a:srgbClr val="3E5D9B"/>
                  </a:gs>
                </a:gsLst>
                <a:lin ang="5400000" scaled="1"/>
              </a:gradFill>
              <a:ln w="25400">
                <a:solidFill>
                  <a:schemeClr val="bg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8404" name="Freeform 32"/>
              <p:cNvSpPr>
                <a:spLocks/>
              </p:cNvSpPr>
              <p:nvPr/>
            </p:nvSpPr>
            <p:spPr bwMode="auto">
              <a:xfrm>
                <a:off x="193" y="28"/>
                <a:ext cx="1294" cy="635"/>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6699FF"/>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sp>
          <p:nvSpPr>
            <p:cNvPr id="43018" name="Rectangle 33"/>
            <p:cNvSpPr>
              <a:spLocks noChangeArrowheads="1"/>
            </p:cNvSpPr>
            <p:nvPr/>
          </p:nvSpPr>
          <p:spPr bwMode="auto">
            <a:xfrm>
              <a:off x="118" y="98"/>
              <a:ext cx="373" cy="365"/>
            </a:xfrm>
            <a:prstGeom prst="rect">
              <a:avLst/>
            </a:prstGeom>
            <a:noFill/>
            <a:ln w="9525">
              <a:noFill/>
              <a:miter lim="800000"/>
              <a:headEnd/>
              <a:tailEnd/>
            </a:ln>
          </p:spPr>
          <p:txBody>
            <a:bodyPr wrap="none">
              <a:spAutoFit/>
            </a:bodyPr>
            <a:lstStyle/>
            <a:p>
              <a:pPr eaLnBrk="0" hangingPunct="0">
                <a:spcBef>
                  <a:spcPct val="50000"/>
                </a:spcBef>
              </a:pPr>
              <a:r>
                <a:rPr lang="en-US" altLang="zh-CN" sz="3200" i="1">
                  <a:solidFill>
                    <a:schemeClr val="bg1"/>
                  </a:solidFill>
                  <a:latin typeface="Arial" pitchFamily="34" charset="0"/>
                  <a:ea typeface="幼圆" pitchFamily="49" charset="-122"/>
                </a:rPr>
                <a:t>Ⅱ</a:t>
              </a:r>
            </a:p>
          </p:txBody>
        </p:sp>
      </p:grpSp>
      <p:sp>
        <p:nvSpPr>
          <p:cNvPr id="58406" name="Text Box 39"/>
          <p:cNvSpPr txBox="1">
            <a:spLocks noChangeArrowheads="1"/>
          </p:cNvSpPr>
          <p:nvPr/>
        </p:nvSpPr>
        <p:spPr bwMode="auto">
          <a:xfrm>
            <a:off x="1619250" y="3141663"/>
            <a:ext cx="1651000" cy="1555750"/>
          </a:xfrm>
          <a:prstGeom prst="rect">
            <a:avLst/>
          </a:prstGeom>
          <a:noFill/>
          <a:ln w="9525">
            <a:noFill/>
            <a:miter lim="800000"/>
            <a:headEnd/>
            <a:tailEnd/>
          </a:ln>
        </p:spPr>
        <p:txBody>
          <a:bodyPr>
            <a:spAutoFit/>
          </a:bodyPr>
          <a:lstStyle/>
          <a:p>
            <a:pPr eaLnBrk="0" hangingPunct="0">
              <a:spcBef>
                <a:spcPct val="50000"/>
              </a:spcBef>
            </a:pPr>
            <a:r>
              <a:rPr lang="zh-CN" altLang="en-US" sz="4800">
                <a:solidFill>
                  <a:srgbClr val="FF9900"/>
                </a:solidFill>
                <a:latin typeface="Arial" pitchFamily="34" charset="0"/>
                <a:ea typeface="幼圆" pitchFamily="49" charset="-122"/>
              </a:rPr>
              <a:t>实训目标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par>
                                <p:cTn id="8" presetID="24"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to="" calcmode="lin" valueType="num">
                                      <p:cBhvr>
                                        <p:cTn id="10" dur="1" fill="hold"/>
                                        <p:tgtEl>
                                          <p:spTgt spid="7"/>
                                        </p:tgtEl>
                                      </p:cBhvr>
                                    </p:anim>
                                  </p:childTnLst>
                                </p:cTn>
                              </p:par>
                              <p:par>
                                <p:cTn id="11" presetID="24" presetClass="entr" presetSubtype="0" fill="hold" grpId="0" nodeType="withEffect">
                                  <p:stCondLst>
                                    <p:cond delay="0"/>
                                  </p:stCondLst>
                                  <p:childTnLst>
                                    <p:set>
                                      <p:cBhvr>
                                        <p:cTn id="12" dur="1" fill="hold">
                                          <p:stCondLst>
                                            <p:cond delay="0"/>
                                          </p:stCondLst>
                                        </p:cTn>
                                        <p:tgtEl>
                                          <p:spTgt spid="58395"/>
                                        </p:tgtEl>
                                        <p:attrNameLst>
                                          <p:attrName>style.visibility</p:attrName>
                                        </p:attrNameLst>
                                      </p:cBhvr>
                                      <p:to>
                                        <p:strVal val="visible"/>
                                      </p:to>
                                    </p:set>
                                    <p:anim to="" calcmode="lin" valueType="num">
                                      <p:cBhvr>
                                        <p:cTn id="13" dur="1" fill="hold"/>
                                        <p:tgtEl>
                                          <p:spTgt spid="58395"/>
                                        </p:tgtEl>
                                      </p:cBhvr>
                                    </p:anim>
                                  </p:childTnLst>
                                </p:cTn>
                              </p:par>
                              <p:par>
                                <p:cTn id="14" presetID="24"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to="" calcmode="lin" valueType="num">
                                      <p:cBhvr>
                                        <p:cTn id="16" dur="1" fill="hold"/>
                                        <p:tgtEl>
                                          <p:spTgt spid="12"/>
                                        </p:tgtEl>
                                      </p:cBhvr>
                                    </p:anim>
                                  </p:childTnLst>
                                </p:cTn>
                              </p:par>
                              <p:par>
                                <p:cTn id="17" presetID="24"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to="" calcmode="lin" valueType="num">
                                      <p:cBhvr>
                                        <p:cTn id="19" dur="1" fill="hold"/>
                                        <p:tgtEl>
                                          <p:spTgt spid="14"/>
                                        </p:tgtEl>
                                      </p:cBhvr>
                                    </p:anim>
                                  </p:childTnLst>
                                </p:cTn>
                              </p:par>
                              <p:par>
                                <p:cTn id="20" presetID="24" presetClass="entr" presetSubtype="0" fill="hold" grpId="0" nodeType="withEffect">
                                  <p:stCondLst>
                                    <p:cond delay="0"/>
                                  </p:stCondLst>
                                  <p:childTnLst>
                                    <p:set>
                                      <p:cBhvr>
                                        <p:cTn id="21" dur="1" fill="hold">
                                          <p:stCondLst>
                                            <p:cond delay="0"/>
                                          </p:stCondLst>
                                        </p:cTn>
                                        <p:tgtEl>
                                          <p:spTgt spid="58406"/>
                                        </p:tgtEl>
                                        <p:attrNameLst>
                                          <p:attrName>style.visibility</p:attrName>
                                        </p:attrNameLst>
                                      </p:cBhvr>
                                      <p:to>
                                        <p:strVal val="visible"/>
                                      </p:to>
                                    </p:set>
                                    <p:anim to="" calcmode="lin" valueType="num">
                                      <p:cBhvr>
                                        <p:cTn id="22" dur="1" fill="hold"/>
                                        <p:tgtEl>
                                          <p:spTgt spid="5840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95" grpId="0" bldLvl="0" animBg="1" autoUpdateAnimBg="0"/>
      <p:bldP spid="58406"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descr="金融10"/>
          <p:cNvSpPr txBox="1">
            <a:spLocks noChangeArrowheads="1"/>
          </p:cNvSpPr>
          <p:nvPr/>
        </p:nvSpPr>
        <p:spPr bwMode="auto">
          <a:xfrm>
            <a:off x="3203575" y="260350"/>
            <a:ext cx="5472113" cy="701675"/>
          </a:xfrm>
          <a:prstGeom prst="rect">
            <a:avLst/>
          </a:prstGeom>
          <a:noFill/>
          <a:ln w="9525">
            <a:noFill/>
            <a:miter lim="800000"/>
            <a:headEnd/>
            <a:tailEnd/>
          </a:ln>
          <a:effectLst/>
        </p:spPr>
        <p:txBody>
          <a:bodyPr>
            <a:spAutoFit/>
          </a:bodyPr>
          <a:lstStyle/>
          <a:p>
            <a:pPr>
              <a:spcBef>
                <a:spcPct val="50000"/>
              </a:spcBef>
              <a:defRPr/>
            </a:pPr>
            <a:r>
              <a:rPr lang="zh-CN" altLang="en-US" sz="4000">
                <a:effectLst>
                  <a:outerShdw blurRad="38100" dist="38100" dir="2700000" algn="tl">
                    <a:srgbClr val="C0C0C0"/>
                  </a:outerShdw>
                </a:effectLst>
                <a:ea typeface="华文新魏" pitchFamily="2" charset="-122"/>
              </a:rPr>
              <a:t>实践技能训练</a:t>
            </a:r>
          </a:p>
        </p:txBody>
      </p:sp>
      <p:pic>
        <p:nvPicPr>
          <p:cNvPr id="59395" name="Picture 5" descr="01章_02-1"/>
          <p:cNvPicPr>
            <a:picLocks noChangeAspect="1" noChangeArrowheads="1"/>
          </p:cNvPicPr>
          <p:nvPr/>
        </p:nvPicPr>
        <p:blipFill>
          <a:blip r:embed="rId2" cstate="print"/>
          <a:srcRect/>
          <a:stretch>
            <a:fillRect/>
          </a:stretch>
        </p:blipFill>
        <p:spPr bwMode="auto">
          <a:xfrm>
            <a:off x="827088" y="2349500"/>
            <a:ext cx="7761287" cy="2159000"/>
          </a:xfrm>
          <a:prstGeom prst="rect">
            <a:avLst/>
          </a:prstGeom>
          <a:noFill/>
          <a:ln w="9525">
            <a:noFill/>
            <a:miter lim="800000"/>
            <a:headEnd/>
            <a:tailEnd/>
          </a:ln>
        </p:spPr>
      </p:pic>
      <p:grpSp>
        <p:nvGrpSpPr>
          <p:cNvPr id="2" name="Group 4"/>
          <p:cNvGrpSpPr>
            <a:grpSpLocks noChangeAspect="1"/>
          </p:cNvGrpSpPr>
          <p:nvPr/>
        </p:nvGrpSpPr>
        <p:grpSpPr bwMode="auto">
          <a:xfrm>
            <a:off x="539750" y="1412875"/>
            <a:ext cx="1828800" cy="1828800"/>
            <a:chOff x="0" y="0"/>
            <a:chExt cx="1152" cy="1152"/>
          </a:xfrm>
        </p:grpSpPr>
        <p:pic>
          <p:nvPicPr>
            <p:cNvPr id="44040" name="Picture 7" descr="01章_02-3"/>
            <p:cNvPicPr>
              <a:picLocks noChangeAspect="1" noChangeArrowheads="1"/>
            </p:cNvPicPr>
            <p:nvPr/>
          </p:nvPicPr>
          <p:blipFill>
            <a:blip r:embed="rId3" cstate="print"/>
            <a:srcRect/>
            <a:stretch>
              <a:fillRect/>
            </a:stretch>
          </p:blipFill>
          <p:spPr bwMode="auto">
            <a:xfrm>
              <a:off x="0" y="0"/>
              <a:ext cx="1152" cy="1152"/>
            </a:xfrm>
            <a:prstGeom prst="rect">
              <a:avLst/>
            </a:prstGeom>
            <a:noFill/>
            <a:ln w="9525">
              <a:noFill/>
              <a:miter lim="800000"/>
              <a:headEnd/>
              <a:tailEnd/>
            </a:ln>
          </p:spPr>
        </p:pic>
        <p:pic>
          <p:nvPicPr>
            <p:cNvPr id="44041" name="Picture 8" descr="01章_02-5"/>
            <p:cNvPicPr>
              <a:picLocks noChangeAspect="1" noChangeArrowheads="1"/>
            </p:cNvPicPr>
            <p:nvPr/>
          </p:nvPicPr>
          <p:blipFill>
            <a:blip r:embed="rId4" cstate="print"/>
            <a:srcRect/>
            <a:stretch>
              <a:fillRect/>
            </a:stretch>
          </p:blipFill>
          <p:spPr bwMode="auto">
            <a:xfrm>
              <a:off x="136" y="136"/>
              <a:ext cx="900" cy="900"/>
            </a:xfrm>
            <a:prstGeom prst="rect">
              <a:avLst/>
            </a:prstGeom>
            <a:noFill/>
            <a:ln w="9525">
              <a:noFill/>
              <a:miter lim="800000"/>
              <a:headEnd/>
              <a:tailEnd/>
            </a:ln>
          </p:spPr>
        </p:pic>
      </p:grpSp>
      <p:sp>
        <p:nvSpPr>
          <p:cNvPr id="59399" name="Text Box 7" descr="金融10"/>
          <p:cNvSpPr txBox="1">
            <a:spLocks noChangeArrowheads="1"/>
          </p:cNvSpPr>
          <p:nvPr/>
        </p:nvSpPr>
        <p:spPr bwMode="auto">
          <a:xfrm>
            <a:off x="1042988" y="1989138"/>
            <a:ext cx="792162" cy="701675"/>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实训内容</a:t>
            </a:r>
          </a:p>
        </p:txBody>
      </p:sp>
      <p:sp>
        <p:nvSpPr>
          <p:cNvPr id="59400" name="Text Box 8" descr="金融10"/>
          <p:cNvSpPr txBox="1">
            <a:spLocks noChangeArrowheads="1"/>
          </p:cNvSpPr>
          <p:nvPr/>
        </p:nvSpPr>
        <p:spPr bwMode="auto">
          <a:xfrm>
            <a:off x="2124075" y="2636838"/>
            <a:ext cx="6191250" cy="1323975"/>
          </a:xfrm>
          <a:prstGeom prst="rect">
            <a:avLst/>
          </a:prstGeom>
          <a:noFill/>
          <a:ln w="9525">
            <a:noFill/>
            <a:miter lim="800000"/>
            <a:headEnd/>
            <a:tailEnd/>
          </a:ln>
          <a:effectLst/>
        </p:spPr>
        <p:txBody>
          <a:bodyPr>
            <a:spAutoFit/>
          </a:bodyPr>
          <a:lstStyle/>
          <a:p>
            <a:pPr>
              <a:spcBef>
                <a:spcPct val="50000"/>
              </a:spcBef>
              <a:defRPr/>
            </a:pPr>
            <a:r>
              <a:rPr lang="zh-CN" altLang="zh-CN" dirty="0"/>
              <a:t>小李是一名即将毕业的物流管理专业的应届毕业生，通过多轮的面试，目前已经收到甲、乙两家公司的录用通知，小李已经获知这两家公司的一些信息见</a:t>
            </a:r>
            <a:r>
              <a:rPr lang="zh-CN" altLang="zh-CN" dirty="0" smtClean="0"/>
              <a:t>下</a:t>
            </a:r>
            <a:r>
              <a:rPr lang="zh-CN" altLang="en-US" dirty="0" smtClean="0"/>
              <a:t>表</a:t>
            </a:r>
            <a:r>
              <a:rPr lang="zh-CN" altLang="zh-CN" dirty="0" smtClean="0"/>
              <a:t>。</a:t>
            </a:r>
            <a:r>
              <a:rPr lang="zh-CN" altLang="zh-CN" dirty="0"/>
              <a:t>小李在获知这些信息后该如何选择公司呢？</a:t>
            </a:r>
            <a:endParaRPr lang="zh-CN" altLang="en-US" dirty="0">
              <a:effectLst>
                <a:outerShdw blurRad="38100" dist="38100" dir="2700000" algn="tl">
                  <a:srgbClr val="C0C0C0"/>
                </a:outerShdw>
              </a:effectLst>
            </a:endParaRPr>
          </a:p>
        </p:txBody>
      </p:sp>
      <p:pic>
        <p:nvPicPr>
          <p:cNvPr id="44039" name="Picture 11" descr="C:\Users\Administrator\AppData\Roaming\Tencent\Users\12831069\QQ\WinTemp\RichOle\R9]~IZX}DON980F45~A0)$S.png"/>
          <p:cNvPicPr>
            <a:picLocks noChangeAspect="1" noChangeArrowheads="1"/>
          </p:cNvPicPr>
          <p:nvPr/>
        </p:nvPicPr>
        <p:blipFill>
          <a:blip r:embed="rId5" cstate="print"/>
          <a:srcRect/>
          <a:stretch>
            <a:fillRect/>
          </a:stretch>
        </p:blipFill>
        <p:spPr bwMode="auto">
          <a:xfrm>
            <a:off x="971550" y="4005263"/>
            <a:ext cx="7505700" cy="1876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59395"/>
                                        </p:tgtEl>
                                        <p:attrNameLst>
                                          <p:attrName>style.visibility</p:attrName>
                                        </p:attrNameLst>
                                      </p:cBhvr>
                                      <p:to>
                                        <p:strVal val="visible"/>
                                      </p:to>
                                    </p:set>
                                    <p:anim to="" calcmode="lin" valueType="num">
                                      <p:cBhvr>
                                        <p:cTn id="7" dur="1" fill="hold"/>
                                        <p:tgtEl>
                                          <p:spTgt spid="59395"/>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59399"/>
                                        </p:tgtEl>
                                        <p:attrNameLst>
                                          <p:attrName>style.visibility</p:attrName>
                                        </p:attrNameLst>
                                      </p:cBhvr>
                                      <p:to>
                                        <p:strVal val="visible"/>
                                      </p:to>
                                    </p:set>
                                    <p:anim to="" calcmode="lin" valueType="num">
                                      <p:cBhvr>
                                        <p:cTn id="13" dur="1" fill="hold"/>
                                        <p:tgtEl>
                                          <p:spTgt spid="59399"/>
                                        </p:tgtEl>
                                      </p:cBhvr>
                                    </p:anim>
                                  </p:childTnLst>
                                </p:cTn>
                              </p:par>
                              <p:par>
                                <p:cTn id="14" presetID="24" presetClass="entr" presetSubtype="0" fill="hold" grpId="0" nodeType="withEffect">
                                  <p:stCondLst>
                                    <p:cond delay="0"/>
                                  </p:stCondLst>
                                  <p:childTnLst>
                                    <p:set>
                                      <p:cBhvr>
                                        <p:cTn id="15" dur="1" fill="hold">
                                          <p:stCondLst>
                                            <p:cond delay="0"/>
                                          </p:stCondLst>
                                        </p:cTn>
                                        <p:tgtEl>
                                          <p:spTgt spid="59400"/>
                                        </p:tgtEl>
                                        <p:attrNameLst>
                                          <p:attrName>style.visibility</p:attrName>
                                        </p:attrNameLst>
                                      </p:cBhvr>
                                      <p:to>
                                        <p:strVal val="visible"/>
                                      </p:to>
                                    </p:set>
                                    <p:anim to="" calcmode="lin" valueType="num">
                                      <p:cBhvr>
                                        <p:cTn id="16" dur="1" fill="hold"/>
                                        <p:tgtEl>
                                          <p:spTgt spid="5940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9" grpId="0" bldLvl="0" autoUpdateAnimBg="0"/>
      <p:bldP spid="59400"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descr="金融10"/>
          <p:cNvSpPr txBox="1">
            <a:spLocks noChangeArrowheads="1"/>
          </p:cNvSpPr>
          <p:nvPr/>
        </p:nvSpPr>
        <p:spPr bwMode="auto">
          <a:xfrm>
            <a:off x="3203575" y="260350"/>
            <a:ext cx="5472113" cy="701675"/>
          </a:xfrm>
          <a:prstGeom prst="rect">
            <a:avLst/>
          </a:prstGeom>
          <a:noFill/>
          <a:ln w="9525">
            <a:noFill/>
            <a:miter lim="800000"/>
            <a:headEnd/>
            <a:tailEnd/>
          </a:ln>
          <a:effectLst/>
        </p:spPr>
        <p:txBody>
          <a:bodyPr>
            <a:spAutoFit/>
          </a:bodyPr>
          <a:lstStyle/>
          <a:p>
            <a:pPr>
              <a:spcBef>
                <a:spcPct val="50000"/>
              </a:spcBef>
              <a:defRPr/>
            </a:pPr>
            <a:r>
              <a:rPr lang="zh-CN" altLang="en-US" sz="4000">
                <a:effectLst>
                  <a:outerShdw blurRad="38100" dist="38100" dir="2700000" algn="tl">
                    <a:srgbClr val="C0C0C0"/>
                  </a:outerShdw>
                </a:effectLst>
                <a:ea typeface="华文新魏" pitchFamily="2" charset="-122"/>
              </a:rPr>
              <a:t>实践技能训练</a:t>
            </a:r>
          </a:p>
        </p:txBody>
      </p:sp>
      <p:pic>
        <p:nvPicPr>
          <p:cNvPr id="60419" name="Picture 5" descr="01章_02-1"/>
          <p:cNvPicPr>
            <a:picLocks noChangeAspect="1" noChangeArrowheads="1"/>
          </p:cNvPicPr>
          <p:nvPr/>
        </p:nvPicPr>
        <p:blipFill>
          <a:blip r:embed="rId2" cstate="print"/>
          <a:srcRect/>
          <a:stretch>
            <a:fillRect/>
          </a:stretch>
        </p:blipFill>
        <p:spPr bwMode="auto">
          <a:xfrm>
            <a:off x="827088" y="2636838"/>
            <a:ext cx="7761287" cy="2159000"/>
          </a:xfrm>
          <a:prstGeom prst="rect">
            <a:avLst/>
          </a:prstGeom>
          <a:noFill/>
          <a:ln w="9525">
            <a:noFill/>
            <a:miter lim="800000"/>
            <a:headEnd/>
            <a:tailEnd/>
          </a:ln>
        </p:spPr>
      </p:pic>
      <p:grpSp>
        <p:nvGrpSpPr>
          <p:cNvPr id="2" name="Group 4"/>
          <p:cNvGrpSpPr>
            <a:grpSpLocks noChangeAspect="1"/>
          </p:cNvGrpSpPr>
          <p:nvPr/>
        </p:nvGrpSpPr>
        <p:grpSpPr bwMode="auto">
          <a:xfrm>
            <a:off x="539750" y="1916113"/>
            <a:ext cx="1828800" cy="1828800"/>
            <a:chOff x="0" y="0"/>
            <a:chExt cx="1152" cy="1152"/>
          </a:xfrm>
        </p:grpSpPr>
        <p:pic>
          <p:nvPicPr>
            <p:cNvPr id="45063" name="Picture 7" descr="01章_02-3"/>
            <p:cNvPicPr>
              <a:picLocks noChangeAspect="1" noChangeArrowheads="1"/>
            </p:cNvPicPr>
            <p:nvPr/>
          </p:nvPicPr>
          <p:blipFill>
            <a:blip r:embed="rId3" cstate="print"/>
            <a:srcRect/>
            <a:stretch>
              <a:fillRect/>
            </a:stretch>
          </p:blipFill>
          <p:spPr bwMode="auto">
            <a:xfrm>
              <a:off x="0" y="0"/>
              <a:ext cx="1152" cy="1152"/>
            </a:xfrm>
            <a:prstGeom prst="rect">
              <a:avLst/>
            </a:prstGeom>
            <a:noFill/>
            <a:ln w="9525">
              <a:noFill/>
              <a:miter lim="800000"/>
              <a:headEnd/>
              <a:tailEnd/>
            </a:ln>
          </p:spPr>
        </p:pic>
        <p:pic>
          <p:nvPicPr>
            <p:cNvPr id="45064" name="Picture 8" descr="01章_02-5"/>
            <p:cNvPicPr>
              <a:picLocks noChangeAspect="1" noChangeArrowheads="1"/>
            </p:cNvPicPr>
            <p:nvPr/>
          </p:nvPicPr>
          <p:blipFill>
            <a:blip r:embed="rId4" cstate="print"/>
            <a:srcRect/>
            <a:stretch>
              <a:fillRect/>
            </a:stretch>
          </p:blipFill>
          <p:spPr bwMode="auto">
            <a:xfrm>
              <a:off x="136" y="136"/>
              <a:ext cx="900" cy="900"/>
            </a:xfrm>
            <a:prstGeom prst="rect">
              <a:avLst/>
            </a:prstGeom>
            <a:noFill/>
            <a:ln w="9525">
              <a:noFill/>
              <a:miter lim="800000"/>
              <a:headEnd/>
              <a:tailEnd/>
            </a:ln>
          </p:spPr>
        </p:pic>
      </p:grpSp>
      <p:sp>
        <p:nvSpPr>
          <p:cNvPr id="60423" name="Text Box 7" descr="金融10"/>
          <p:cNvSpPr txBox="1">
            <a:spLocks noChangeArrowheads="1"/>
          </p:cNvSpPr>
          <p:nvPr/>
        </p:nvSpPr>
        <p:spPr bwMode="auto">
          <a:xfrm>
            <a:off x="1042988" y="2492375"/>
            <a:ext cx="792162" cy="701675"/>
          </a:xfrm>
          <a:prstGeom prst="rect">
            <a:avLst/>
          </a:prstGeom>
          <a:noFill/>
          <a:ln w="9525">
            <a:noFill/>
            <a:miter lim="800000"/>
            <a:headEnd/>
            <a:tailEnd/>
          </a:ln>
          <a:effectLst/>
        </p:spPr>
        <p:txBody>
          <a:bodyPr>
            <a:spAutoFit/>
          </a:bodyPr>
          <a:lstStyle/>
          <a:p>
            <a:pPr>
              <a:spcBef>
                <a:spcPct val="50000"/>
              </a:spcBef>
              <a:defRPr/>
            </a:pPr>
            <a:r>
              <a:rPr lang="zh-CN" altLang="en-US">
                <a:effectLst>
                  <a:outerShdw blurRad="38100" dist="38100" dir="2700000" algn="tl">
                    <a:srgbClr val="C0C0C0"/>
                  </a:outerShdw>
                </a:effectLst>
              </a:rPr>
              <a:t>成果检验</a:t>
            </a:r>
          </a:p>
        </p:txBody>
      </p:sp>
      <p:sp>
        <p:nvSpPr>
          <p:cNvPr id="60424" name="Text Box 8" descr="金融10"/>
          <p:cNvSpPr txBox="1">
            <a:spLocks noChangeArrowheads="1"/>
          </p:cNvSpPr>
          <p:nvPr/>
        </p:nvSpPr>
        <p:spPr bwMode="auto">
          <a:xfrm>
            <a:off x="2268538" y="2924175"/>
            <a:ext cx="6191250" cy="2092325"/>
          </a:xfrm>
          <a:prstGeom prst="rect">
            <a:avLst/>
          </a:prstGeom>
          <a:noFill/>
          <a:ln w="9525">
            <a:noFill/>
            <a:miter lim="800000"/>
            <a:headEnd/>
            <a:tailEnd/>
          </a:ln>
          <a:effectLst/>
        </p:spPr>
        <p:txBody>
          <a:bodyPr>
            <a:spAutoFit/>
          </a:bodyPr>
          <a:lstStyle/>
          <a:p>
            <a:pPr>
              <a:defRPr/>
            </a:pPr>
            <a:r>
              <a:rPr lang="zh-CN" altLang="zh-CN" dirty="0"/>
              <a:t>利用</a:t>
            </a:r>
            <a:r>
              <a:rPr lang="en-US" altLang="zh-CN" dirty="0"/>
              <a:t>Excel</a:t>
            </a:r>
            <a:r>
              <a:rPr lang="zh-CN" altLang="zh-CN" dirty="0"/>
              <a:t>工具建立数据库；</a:t>
            </a:r>
          </a:p>
          <a:p>
            <a:pPr>
              <a:defRPr/>
            </a:pPr>
            <a:r>
              <a:rPr lang="zh-CN" altLang="zh-CN" dirty="0"/>
              <a:t>计算平均指标，判断甲、乙公司员工平均收入；</a:t>
            </a:r>
          </a:p>
          <a:p>
            <a:pPr>
              <a:defRPr/>
            </a:pPr>
            <a:r>
              <a:rPr lang="zh-CN" altLang="zh-CN" dirty="0"/>
              <a:t>计算变异指标，判断甲、乙公司员工收入的差异程度；</a:t>
            </a:r>
          </a:p>
          <a:p>
            <a:pPr>
              <a:defRPr/>
            </a:pPr>
            <a:r>
              <a:rPr lang="zh-CN" altLang="zh-CN" dirty="0"/>
              <a:t>根据平均指标和变异指标为小李提供决策方案，并说明原</a:t>
            </a:r>
            <a:r>
              <a:rPr lang="zh-CN" altLang="zh-CN" dirty="0" smtClean="0"/>
              <a:t>因</a:t>
            </a:r>
            <a:r>
              <a:rPr lang="zh-CN" altLang="en-US" dirty="0" smtClean="0"/>
              <a:t>。</a:t>
            </a:r>
            <a:endParaRPr lang="zh-CN" altLang="zh-CN" dirty="0"/>
          </a:p>
          <a:p>
            <a:pPr>
              <a:spcBef>
                <a:spcPct val="50000"/>
              </a:spcBef>
              <a:defRPr/>
            </a:pPr>
            <a:endParaRPr lang="zh-CN" altLang="en-US" dirty="0">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60419"/>
                                        </p:tgtEl>
                                        <p:attrNameLst>
                                          <p:attrName>style.visibility</p:attrName>
                                        </p:attrNameLst>
                                      </p:cBhvr>
                                      <p:to>
                                        <p:strVal val="visible"/>
                                      </p:to>
                                    </p:set>
                                    <p:anim to="" calcmode="lin" valueType="num">
                                      <p:cBhvr>
                                        <p:cTn id="7" dur="1" fill="hold"/>
                                        <p:tgtEl>
                                          <p:spTgt spid="60419"/>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60423"/>
                                        </p:tgtEl>
                                        <p:attrNameLst>
                                          <p:attrName>style.visibility</p:attrName>
                                        </p:attrNameLst>
                                      </p:cBhvr>
                                      <p:to>
                                        <p:strVal val="visible"/>
                                      </p:to>
                                    </p:set>
                                    <p:anim to="" calcmode="lin" valueType="num">
                                      <p:cBhvr>
                                        <p:cTn id="13" dur="1" fill="hold"/>
                                        <p:tgtEl>
                                          <p:spTgt spid="60423"/>
                                        </p:tgtEl>
                                      </p:cBhvr>
                                    </p:anim>
                                  </p:childTnLst>
                                </p:cTn>
                              </p:par>
                              <p:par>
                                <p:cTn id="14" presetID="24" presetClass="entr" presetSubtype="0" fill="hold" grpId="0" nodeType="withEffect">
                                  <p:stCondLst>
                                    <p:cond delay="0"/>
                                  </p:stCondLst>
                                  <p:childTnLst>
                                    <p:set>
                                      <p:cBhvr>
                                        <p:cTn id="15" dur="1" fill="hold">
                                          <p:stCondLst>
                                            <p:cond delay="0"/>
                                          </p:stCondLst>
                                        </p:cTn>
                                        <p:tgtEl>
                                          <p:spTgt spid="60424"/>
                                        </p:tgtEl>
                                        <p:attrNameLst>
                                          <p:attrName>style.visibility</p:attrName>
                                        </p:attrNameLst>
                                      </p:cBhvr>
                                      <p:to>
                                        <p:strVal val="visible"/>
                                      </p:to>
                                    </p:set>
                                    <p:anim to="" calcmode="lin" valueType="num">
                                      <p:cBhvr>
                                        <p:cTn id="16" dur="1" fill="hold"/>
                                        <p:tgtEl>
                                          <p:spTgt spid="6042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3" grpId="0" bldLvl="0" autoUpdateAnimBg="0"/>
      <p:bldP spid="60424"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a:t>
            </a:r>
            <a:r>
              <a:rPr lang="zh-CN" altLang="en-US" sz="2400">
                <a:solidFill>
                  <a:srgbClr val="FFFF00"/>
                </a:solidFill>
              </a:rPr>
              <a:t>总量指标的含义</a:t>
            </a:r>
          </a:p>
          <a:p>
            <a:pPr algn="ctr"/>
            <a:endParaRPr lang="zh-CN" altLang="en-US" sz="2400" b="0">
              <a:solidFill>
                <a:srgbClr val="FFFF00"/>
              </a:solidFill>
              <a:latin typeface="Arial" pitchFamily="34" charset="0"/>
              <a:ea typeface="宋体" pitchFamily="2" charset="-122"/>
            </a:endParaRPr>
          </a:p>
        </p:txBody>
      </p:sp>
      <p:sp>
        <p:nvSpPr>
          <p:cNvPr id="1741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总量指标</a:t>
            </a:r>
          </a:p>
        </p:txBody>
      </p:sp>
      <p:sp>
        <p:nvSpPr>
          <p:cNvPr id="24580" name="Oval 7"/>
          <p:cNvSpPr>
            <a:spLocks noChangeArrowheads="1"/>
          </p:cNvSpPr>
          <p:nvPr/>
        </p:nvSpPr>
        <p:spPr bwMode="auto">
          <a:xfrm>
            <a:off x="900113" y="1844675"/>
            <a:ext cx="6911975" cy="4189413"/>
          </a:xfrm>
          <a:prstGeom prst="ellipse">
            <a:avLst/>
          </a:prstGeom>
          <a:gradFill rotWithShape="1">
            <a:gsLst>
              <a:gs pos="0">
                <a:srgbClr val="72888A">
                  <a:alpha val="0"/>
                </a:srgbClr>
              </a:gs>
              <a:gs pos="100000">
                <a:schemeClr val="accent1"/>
              </a:gs>
            </a:gsLst>
            <a:path path="shape">
              <a:fillToRect l="50000" t="50000" r="50000" b="50000"/>
            </a:path>
          </a:gradFill>
          <a:ln w="25400">
            <a:solidFill>
              <a:schemeClr val="tx2"/>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13" name="Text Box 5" descr="金融10"/>
          <p:cNvSpPr txBox="1">
            <a:spLocks noChangeArrowheads="1"/>
          </p:cNvSpPr>
          <p:nvPr/>
        </p:nvSpPr>
        <p:spPr bwMode="auto">
          <a:xfrm>
            <a:off x="1979613" y="2306638"/>
            <a:ext cx="5113337" cy="3324225"/>
          </a:xfrm>
          <a:prstGeom prst="rect">
            <a:avLst/>
          </a:prstGeom>
          <a:noFill/>
          <a:ln w="9525">
            <a:noFill/>
            <a:miter lim="800000"/>
            <a:headEnd/>
            <a:tailEnd/>
          </a:ln>
        </p:spPr>
        <p:txBody>
          <a:bodyPr>
            <a:spAutoFit/>
          </a:bodyPr>
          <a:lstStyle/>
          <a:p>
            <a:pPr>
              <a:lnSpc>
                <a:spcPct val="150000"/>
              </a:lnSpc>
            </a:pPr>
            <a:r>
              <a:rPr lang="zh-CN" altLang="en-US" dirty="0"/>
              <a:t>      总量指标是反映社会经济现象总体在一定的条件下的总规</a:t>
            </a:r>
            <a:r>
              <a:rPr lang="zh-CN" altLang="en-US" dirty="0" smtClean="0"/>
              <a:t>模、总</a:t>
            </a:r>
            <a:r>
              <a:rPr lang="zh-CN" altLang="en-US" dirty="0"/>
              <a:t>水平或工作总量的综合指标，其表现形式是绝对数。例如</a:t>
            </a:r>
            <a:r>
              <a:rPr lang="en-US" altLang="zh-CN" dirty="0"/>
              <a:t>2017</a:t>
            </a:r>
            <a:r>
              <a:rPr lang="zh-CN" altLang="en-US" dirty="0"/>
              <a:t>年国内生产总值（</a:t>
            </a:r>
            <a:r>
              <a:rPr lang="en-US" altLang="zh-CN" dirty="0"/>
              <a:t>GDP</a:t>
            </a:r>
            <a:r>
              <a:rPr lang="zh-CN" altLang="en-US" dirty="0"/>
              <a:t>）达</a:t>
            </a:r>
            <a:r>
              <a:rPr lang="en-US" altLang="zh-CN" dirty="0"/>
              <a:t>827122</a:t>
            </a:r>
            <a:r>
              <a:rPr lang="zh-CN" altLang="en-US" dirty="0"/>
              <a:t>亿元，</a:t>
            </a:r>
            <a:r>
              <a:rPr lang="en-US" altLang="zh-CN" dirty="0"/>
              <a:t>2017</a:t>
            </a:r>
            <a:r>
              <a:rPr lang="zh-CN" altLang="en-US" dirty="0"/>
              <a:t>年末全国人口为</a:t>
            </a:r>
            <a:r>
              <a:rPr lang="en-US" altLang="zh-CN" dirty="0"/>
              <a:t>139008</a:t>
            </a:r>
            <a:r>
              <a:rPr lang="zh-CN" altLang="en-US" dirty="0"/>
              <a:t>万人，这些指标都属于总量指标，它是通过汇总相同相加而得到的。</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 to="" calcmode="lin" valueType="num">
                                      <p:cBhvr>
                                        <p:cTn id="7" dur="1" fill="hold"/>
                                        <p:tgtEl>
                                          <p:spTgt spid="2458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二、总量指标的特点</a:t>
            </a:r>
          </a:p>
        </p:txBody>
      </p:sp>
      <p:sp>
        <p:nvSpPr>
          <p:cNvPr id="1843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 任务一 总量指标</a:t>
            </a:r>
          </a:p>
        </p:txBody>
      </p:sp>
      <p:sp>
        <p:nvSpPr>
          <p:cNvPr id="25605" name="AutoShape 3"/>
          <p:cNvSpPr>
            <a:spLocks noChangeArrowheads="1"/>
          </p:cNvSpPr>
          <p:nvPr/>
        </p:nvSpPr>
        <p:spPr bwMode="auto">
          <a:xfrm>
            <a:off x="971550" y="2133600"/>
            <a:ext cx="7488238" cy="4038600"/>
          </a:xfrm>
          <a:prstGeom prst="roundRect">
            <a:avLst>
              <a:gd name="adj" fmla="val 9583"/>
            </a:avLst>
          </a:prstGeom>
          <a:gradFill rotWithShape="1">
            <a:gsLst>
              <a:gs pos="0">
                <a:schemeClr val="folHlink"/>
              </a:gs>
              <a:gs pos="50000">
                <a:srgbClr val="BBDD55"/>
              </a:gs>
              <a:gs pos="100000">
                <a:schemeClr val="folHlink"/>
              </a:gs>
            </a:gsLst>
            <a:lin ang="2700000" scaled="1"/>
          </a:gradFill>
          <a:ln w="19050" cmpd="sng">
            <a:solidFill>
              <a:srgbClr val="FFFFFF"/>
            </a:solidFill>
            <a:round/>
            <a:headEnd/>
            <a:tailEnd/>
          </a:ln>
          <a:effectLst>
            <a:outerShdw dist="107763" dir="2700000" algn="ctr" rotWithShape="0">
              <a:srgbClr val="C0C0C0">
                <a:alpha val="50000"/>
              </a:srgbClr>
            </a:outerShdw>
          </a:effectLst>
        </p:spPr>
        <p:txBody>
          <a:bodyPr wrap="none" anchor="ctr"/>
          <a:lstStyle/>
          <a:p>
            <a:pPr>
              <a:defRPr/>
            </a:pPr>
            <a:endParaRPr lang="zh-CN" altLang="en-US" b="0"/>
          </a:p>
        </p:txBody>
      </p:sp>
      <p:grpSp>
        <p:nvGrpSpPr>
          <p:cNvPr id="18437" name="Group 10"/>
          <p:cNvGrpSpPr>
            <a:grpSpLocks/>
          </p:cNvGrpSpPr>
          <p:nvPr/>
        </p:nvGrpSpPr>
        <p:grpSpPr bwMode="auto">
          <a:xfrm>
            <a:off x="2065338" y="4094163"/>
            <a:ext cx="4038600" cy="228600"/>
            <a:chOff x="0" y="135"/>
            <a:chExt cx="2544" cy="144"/>
          </a:xfrm>
        </p:grpSpPr>
        <p:sp>
          <p:nvSpPr>
            <p:cNvPr id="25611" name="Line 17"/>
            <p:cNvSpPr>
              <a:spLocks noChangeShapeType="1"/>
            </p:cNvSpPr>
            <p:nvPr/>
          </p:nvSpPr>
          <p:spPr bwMode="auto">
            <a:xfrm>
              <a:off x="144" y="207"/>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18449" name="Oval 18"/>
            <p:cNvSpPr>
              <a:spLocks noChangeArrowheads="1"/>
            </p:cNvSpPr>
            <p:nvPr/>
          </p:nvSpPr>
          <p:spPr bwMode="auto">
            <a:xfrm>
              <a:off x="0" y="135"/>
              <a:ext cx="144" cy="144"/>
            </a:xfrm>
            <a:prstGeom prst="ellipse">
              <a:avLst/>
            </a:prstGeom>
            <a:gradFill rotWithShape="1">
              <a:gsLst>
                <a:gs pos="0">
                  <a:srgbClr val="FCC704"/>
                </a:gs>
                <a:gs pos="100000">
                  <a:srgbClr val="A88503"/>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grpSp>
        <p:nvGrpSpPr>
          <p:cNvPr id="18438" name="Group 14"/>
          <p:cNvGrpSpPr>
            <a:grpSpLocks/>
          </p:cNvGrpSpPr>
          <p:nvPr/>
        </p:nvGrpSpPr>
        <p:grpSpPr bwMode="auto">
          <a:xfrm>
            <a:off x="2065338" y="2887663"/>
            <a:ext cx="4038600" cy="514350"/>
            <a:chOff x="0" y="0"/>
            <a:chExt cx="2544" cy="324"/>
          </a:xfrm>
        </p:grpSpPr>
        <p:sp>
          <p:nvSpPr>
            <p:cNvPr id="25615" name="Line 5"/>
            <p:cNvSpPr>
              <a:spLocks noChangeShapeType="1"/>
            </p:cNvSpPr>
            <p:nvPr/>
          </p:nvSpPr>
          <p:spPr bwMode="auto">
            <a:xfrm>
              <a:off x="144" y="252"/>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18446" name="Oval 6"/>
            <p:cNvSpPr>
              <a:spLocks noChangeArrowheads="1"/>
            </p:cNvSpPr>
            <p:nvPr/>
          </p:nvSpPr>
          <p:spPr bwMode="auto">
            <a:xfrm>
              <a:off x="0" y="180"/>
              <a:ext cx="144" cy="144"/>
            </a:xfrm>
            <a:prstGeom prst="ellipse">
              <a:avLst/>
            </a:prstGeom>
            <a:gradFill rotWithShape="1">
              <a:gsLst>
                <a:gs pos="0">
                  <a:srgbClr val="E96E29"/>
                </a:gs>
                <a:gs pos="100000">
                  <a:srgbClr val="9B491B"/>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8447" name="Rectangle 7"/>
            <p:cNvSpPr>
              <a:spLocks noChangeArrowheads="1"/>
            </p:cNvSpPr>
            <p:nvPr/>
          </p:nvSpPr>
          <p:spPr bwMode="auto">
            <a:xfrm>
              <a:off x="528" y="0"/>
              <a:ext cx="116" cy="231"/>
            </a:xfrm>
            <a:prstGeom prst="rect">
              <a:avLst/>
            </a:prstGeom>
            <a:noFill/>
            <a:ln w="9525">
              <a:noFill/>
              <a:miter lim="800000"/>
              <a:headEnd/>
              <a:tailEnd/>
            </a:ln>
          </p:spPr>
          <p:txBody>
            <a:bodyPr wrap="none">
              <a:spAutoFit/>
            </a:bodyPr>
            <a:lstStyle/>
            <a:p>
              <a:pPr eaLnBrk="0" hangingPunct="0"/>
              <a:endParaRPr lang="en-US" altLang="zh-CN" sz="1800" b="0">
                <a:solidFill>
                  <a:srgbClr val="FFFFFF"/>
                </a:solidFill>
                <a:latin typeface="Arial" pitchFamily="34" charset="0"/>
                <a:ea typeface="宋体" pitchFamily="2" charset="-122"/>
              </a:endParaRPr>
            </a:p>
          </p:txBody>
        </p:sp>
      </p:grpSp>
      <p:grpSp>
        <p:nvGrpSpPr>
          <p:cNvPr id="18439" name="Group 22"/>
          <p:cNvGrpSpPr>
            <a:grpSpLocks/>
          </p:cNvGrpSpPr>
          <p:nvPr/>
        </p:nvGrpSpPr>
        <p:grpSpPr bwMode="auto">
          <a:xfrm>
            <a:off x="2065338" y="5083175"/>
            <a:ext cx="4038600" cy="228600"/>
            <a:chOff x="0" y="162"/>
            <a:chExt cx="2544" cy="144"/>
          </a:xfrm>
        </p:grpSpPr>
        <p:sp>
          <p:nvSpPr>
            <p:cNvPr id="25623" name="Line 9"/>
            <p:cNvSpPr>
              <a:spLocks noChangeShapeType="1"/>
            </p:cNvSpPr>
            <p:nvPr/>
          </p:nvSpPr>
          <p:spPr bwMode="auto">
            <a:xfrm>
              <a:off x="144" y="234"/>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18444" name="Oval 10"/>
            <p:cNvSpPr>
              <a:spLocks noChangeArrowheads="1"/>
            </p:cNvSpPr>
            <p:nvPr/>
          </p:nvSpPr>
          <p:spPr bwMode="auto">
            <a:xfrm>
              <a:off x="0" y="162"/>
              <a:ext cx="144" cy="144"/>
            </a:xfrm>
            <a:prstGeom prst="ellipse">
              <a:avLst/>
            </a:prstGeom>
            <a:gradFill rotWithShape="1">
              <a:gsLst>
                <a:gs pos="0">
                  <a:srgbClr val="DCDC48"/>
                </a:gs>
                <a:gs pos="100000">
                  <a:srgbClr val="939330"/>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8440" name="Text Box 26" descr="金融10"/>
          <p:cNvSpPr txBox="1">
            <a:spLocks noChangeArrowheads="1"/>
          </p:cNvSpPr>
          <p:nvPr/>
        </p:nvSpPr>
        <p:spPr bwMode="auto">
          <a:xfrm>
            <a:off x="2293938" y="2465388"/>
            <a:ext cx="6192837" cy="708025"/>
          </a:xfrm>
          <a:prstGeom prst="rect">
            <a:avLst/>
          </a:prstGeom>
          <a:noFill/>
          <a:ln w="9525">
            <a:noFill/>
            <a:miter lim="800000"/>
            <a:headEnd/>
            <a:tailEnd/>
          </a:ln>
        </p:spPr>
        <p:txBody>
          <a:bodyPr>
            <a:spAutoFit/>
          </a:bodyPr>
          <a:lstStyle/>
          <a:p>
            <a:r>
              <a:rPr lang="zh-CN" altLang="en-US"/>
              <a:t>社会经济统计调查研究的对象是有限总体，只有有限总体才能计算总量指标</a:t>
            </a:r>
          </a:p>
        </p:txBody>
      </p:sp>
      <p:sp>
        <p:nvSpPr>
          <p:cNvPr id="18441" name="矩形 1"/>
          <p:cNvSpPr>
            <a:spLocks noChangeArrowheads="1"/>
          </p:cNvSpPr>
          <p:nvPr/>
        </p:nvSpPr>
        <p:spPr bwMode="auto">
          <a:xfrm>
            <a:off x="2293938" y="3678238"/>
            <a:ext cx="5997575" cy="400050"/>
          </a:xfrm>
          <a:prstGeom prst="rect">
            <a:avLst/>
          </a:prstGeom>
          <a:noFill/>
          <a:ln w="9525">
            <a:noFill/>
            <a:miter lim="800000"/>
            <a:headEnd/>
            <a:tailEnd/>
          </a:ln>
        </p:spPr>
        <p:txBody>
          <a:bodyPr>
            <a:spAutoFit/>
          </a:bodyPr>
          <a:lstStyle/>
          <a:p>
            <a:r>
              <a:rPr lang="zh-CN" altLang="en-US"/>
              <a:t>总量指标的数值随着研究范围的大小而增加或减少</a:t>
            </a:r>
          </a:p>
        </p:txBody>
      </p:sp>
      <p:sp>
        <p:nvSpPr>
          <p:cNvPr id="18442" name="矩形 2"/>
          <p:cNvSpPr>
            <a:spLocks noChangeArrowheads="1"/>
          </p:cNvSpPr>
          <p:nvPr/>
        </p:nvSpPr>
        <p:spPr bwMode="auto">
          <a:xfrm>
            <a:off x="2300288" y="4489450"/>
            <a:ext cx="5991225" cy="708025"/>
          </a:xfrm>
          <a:prstGeom prst="rect">
            <a:avLst/>
          </a:prstGeom>
          <a:noFill/>
          <a:ln w="9525">
            <a:noFill/>
            <a:miter lim="800000"/>
            <a:headEnd/>
            <a:tailEnd/>
          </a:ln>
        </p:spPr>
        <p:txBody>
          <a:bodyPr>
            <a:spAutoFit/>
          </a:bodyPr>
          <a:lstStyle/>
          <a:p>
            <a:r>
              <a:rPr lang="zh-CN" altLang="en-US"/>
              <a:t>总量指标是统计中最常用的基本指标，是计算相对指标和平均指标的基础</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to="" calcmode="lin" valueType="num">
                                      <p:cBhvr>
                                        <p:cTn id="7" dur="1" fill="hold"/>
                                        <p:tgtEl>
                                          <p:spTgt spid="2560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三、总量指标的意义</a:t>
            </a:r>
          </a:p>
        </p:txBody>
      </p:sp>
      <p:sp>
        <p:nvSpPr>
          <p:cNvPr id="26631" name="Text Box 7" descr="金融10"/>
          <p:cNvSpPr txBox="1">
            <a:spLocks noChangeArrowheads="1"/>
          </p:cNvSpPr>
          <p:nvPr/>
        </p:nvSpPr>
        <p:spPr bwMode="auto">
          <a:xfrm>
            <a:off x="4624388" y="3049588"/>
            <a:ext cx="184150" cy="396875"/>
          </a:xfrm>
          <a:prstGeom prst="rect">
            <a:avLst/>
          </a:prstGeom>
          <a:noFill/>
          <a:ln w="9525">
            <a:noFill/>
            <a:miter lim="800000"/>
            <a:headEnd/>
            <a:tailEnd/>
          </a:ln>
          <a:effectLst/>
        </p:spPr>
        <p:txBody>
          <a:bodyPr wrap="none">
            <a:spAutoFit/>
          </a:bodyPr>
          <a:lstStyle/>
          <a:p>
            <a:pPr>
              <a:defRPr/>
            </a:pPr>
            <a:endParaRPr lang="zh-CN" altLang="en-US">
              <a:effectLst>
                <a:outerShdw blurRad="38100" dist="38100" dir="2700000" algn="tl">
                  <a:srgbClr val="C0C0C0"/>
                </a:outerShdw>
              </a:effectLst>
            </a:endParaRPr>
          </a:p>
        </p:txBody>
      </p:sp>
      <p:sp>
        <p:nvSpPr>
          <p:cNvPr id="19460" name="圆角矩形 8"/>
          <p:cNvSpPr>
            <a:spLocks noChangeArrowheads="1"/>
          </p:cNvSpPr>
          <p:nvPr/>
        </p:nvSpPr>
        <p:spPr bwMode="auto">
          <a:xfrm>
            <a:off x="719138" y="2490788"/>
            <a:ext cx="3384550" cy="1514475"/>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lgn="ctr"/>
            <a:r>
              <a:rPr lang="zh-CN" altLang="en-US" sz="2400">
                <a:solidFill>
                  <a:schemeClr val="tx1"/>
                </a:solidFill>
                <a:latin typeface="宋体" pitchFamily="2" charset="-122"/>
              </a:rPr>
              <a:t>意义一：总量指标是</a:t>
            </a:r>
          </a:p>
          <a:p>
            <a:pPr algn="ctr"/>
            <a:r>
              <a:rPr lang="zh-CN" altLang="en-US" sz="2400">
                <a:solidFill>
                  <a:schemeClr val="tx1"/>
                </a:solidFill>
                <a:latin typeface="宋体" pitchFamily="2" charset="-122"/>
              </a:rPr>
              <a:t>统计认识事物的起点。 </a:t>
            </a:r>
          </a:p>
        </p:txBody>
      </p:sp>
      <p:sp>
        <p:nvSpPr>
          <p:cNvPr id="19461" name="圆角矩形 9"/>
          <p:cNvSpPr>
            <a:spLocks noChangeArrowheads="1"/>
          </p:cNvSpPr>
          <p:nvPr/>
        </p:nvSpPr>
        <p:spPr bwMode="auto">
          <a:xfrm>
            <a:off x="4716463" y="2492375"/>
            <a:ext cx="3384550" cy="1512888"/>
          </a:xfrm>
          <a:prstGeom prst="roundRect">
            <a:avLst>
              <a:gd name="adj" fmla="val 8676"/>
            </a:avLst>
          </a:prstGeom>
          <a:gradFill rotWithShape="1">
            <a:gsLst>
              <a:gs pos="0">
                <a:srgbClr val="00CCFF"/>
              </a:gs>
              <a:gs pos="100000">
                <a:srgbClr val="D7F7FF"/>
              </a:gs>
            </a:gsLst>
            <a:lin ang="5400000" scaled="1"/>
          </a:gradFill>
          <a:ln w="12700">
            <a:solidFill>
              <a:schemeClr val="folHlink"/>
            </a:solidFill>
            <a:round/>
            <a:headEnd/>
            <a:tailEnd/>
          </a:ln>
        </p:spPr>
        <p:txBody>
          <a:bodyPr wrap="none" lIns="87313" tIns="44450" rIns="87313" bIns="44450" anchor="ctr"/>
          <a:lstStyle/>
          <a:p>
            <a:r>
              <a:rPr lang="zh-CN" altLang="en-US" sz="2400">
                <a:solidFill>
                  <a:schemeClr val="tx1"/>
                </a:solidFill>
                <a:latin typeface="宋体" pitchFamily="2" charset="-122"/>
              </a:rPr>
              <a:t>意义二：</a:t>
            </a:r>
            <a:r>
              <a:rPr lang="zh-CN" altLang="en-US" sz="2400">
                <a:solidFill>
                  <a:schemeClr val="tx1"/>
                </a:solidFill>
              </a:rPr>
              <a:t>总量指标是</a:t>
            </a:r>
            <a:endParaRPr lang="en-US" altLang="zh-CN" sz="2400">
              <a:solidFill>
                <a:schemeClr val="tx1"/>
              </a:solidFill>
            </a:endParaRPr>
          </a:p>
          <a:p>
            <a:r>
              <a:rPr lang="zh-CN" altLang="en-US" sz="2400">
                <a:solidFill>
                  <a:schemeClr val="tx1"/>
                </a:solidFill>
              </a:rPr>
              <a:t>实行经济管理的依据。</a:t>
            </a:r>
          </a:p>
        </p:txBody>
      </p:sp>
      <p:sp>
        <p:nvSpPr>
          <p:cNvPr id="11" name="圆角矩形 10"/>
          <p:cNvSpPr/>
          <p:nvPr/>
        </p:nvSpPr>
        <p:spPr>
          <a:xfrm>
            <a:off x="2519363" y="4292600"/>
            <a:ext cx="4140869" cy="1512888"/>
          </a:xfrm>
          <a:prstGeom prst="roundRect">
            <a:avLst>
              <a:gd name="adj" fmla="val 8676"/>
            </a:avLst>
          </a:prstGeom>
          <a:gradFill rotWithShape="1">
            <a:gsLst>
              <a:gs pos="0">
                <a:schemeClr val="accent2">
                  <a:lumMod val="75000"/>
                </a:schemeClr>
              </a:gs>
              <a:gs pos="100000">
                <a:srgbClr val="FFCC00">
                  <a:gamma/>
                  <a:tint val="15686"/>
                  <a:invGamma/>
                </a:srgbClr>
              </a:gs>
            </a:gsLst>
            <a:lin ang="5400000" scaled="1"/>
            <a:tileRect/>
          </a:gradFill>
          <a:ln w="12700" cap="flat" cmpd="sng">
            <a:solidFill>
              <a:schemeClr val="folHlink"/>
            </a:solidFill>
            <a:prstDash val="solid"/>
            <a:headEnd type="none" w="med" len="med"/>
            <a:tailEnd type="none" w="med" len="med"/>
          </a:ln>
        </p:spPr>
        <p:txBody>
          <a:bodyPr wrap="none" lIns="87313" tIns="44450" rIns="87313" bIns="4445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2400" dirty="0" smtClean="0">
                <a:latin typeface="宋体" panose="02010600030101010101" pitchFamily="2" charset="-122"/>
              </a:rPr>
              <a:t>意义三：</a:t>
            </a:r>
            <a:r>
              <a:rPr lang="zh-CN" altLang="en-US" sz="2400" dirty="0"/>
              <a:t>总量指标</a:t>
            </a:r>
            <a:r>
              <a:rPr lang="zh-CN" altLang="en-US" sz="2400" dirty="0" smtClean="0"/>
              <a:t>是计算</a:t>
            </a:r>
            <a:endParaRPr lang="en-US" altLang="zh-CN" sz="2400" dirty="0" smtClean="0"/>
          </a:p>
          <a:p>
            <a:pPr>
              <a:defRPr/>
            </a:pPr>
            <a:r>
              <a:rPr lang="zh-CN" altLang="en-US" sz="2400" dirty="0" smtClean="0"/>
              <a:t>相对</a:t>
            </a:r>
            <a:r>
              <a:rPr lang="zh-CN" altLang="en-US" sz="2400" dirty="0"/>
              <a:t>指标和平均指标的基</a:t>
            </a:r>
            <a:r>
              <a:rPr lang="zh-CN" altLang="en-US" sz="2400" dirty="0" smtClean="0"/>
              <a:t>础。</a:t>
            </a:r>
            <a:endParaRPr lang="zh-CN" altLang="en-US" sz="2400" dirty="0"/>
          </a:p>
        </p:txBody>
      </p:sp>
      <p:sp>
        <p:nvSpPr>
          <p:cNvPr id="1946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 任务一 总量指标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6631"/>
                                        </p:tgtEl>
                                        <p:attrNameLst>
                                          <p:attrName>style.visibility</p:attrName>
                                        </p:attrNameLst>
                                      </p:cBhvr>
                                      <p:to>
                                        <p:strVal val="visible"/>
                                      </p:to>
                                    </p:set>
                                    <p:anim to="" calcmode="lin" valueType="num">
                                      <p:cBhvr>
                                        <p:cTn id="7" dur="1" fill="hold"/>
                                        <p:tgtEl>
                                          <p:spTgt spid="2663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四、总量指标的种类</a:t>
            </a:r>
          </a:p>
        </p:txBody>
      </p:sp>
      <p:sp>
        <p:nvSpPr>
          <p:cNvPr id="2048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 任务一 总量指标</a:t>
            </a:r>
          </a:p>
        </p:txBody>
      </p:sp>
      <p:pic>
        <p:nvPicPr>
          <p:cNvPr id="20484" name="图片 3" descr="4-1"/>
          <p:cNvPicPr>
            <a:picLocks noChangeAspect="1"/>
          </p:cNvPicPr>
          <p:nvPr/>
        </p:nvPicPr>
        <p:blipFill>
          <a:blip r:embed="rId2" cstate="print"/>
          <a:srcRect/>
          <a:stretch>
            <a:fillRect/>
          </a:stretch>
        </p:blipFill>
        <p:spPr bwMode="auto">
          <a:xfrm>
            <a:off x="2135188" y="2100263"/>
            <a:ext cx="4537075" cy="29908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a:solidFill>
                  <a:srgbClr val="FFFF00"/>
                </a:solidFill>
              </a:rPr>
              <a:t>一、相对指标的含义</a:t>
            </a:r>
          </a:p>
          <a:p>
            <a:pPr algn="ctr"/>
            <a:endParaRPr lang="zh-CN" altLang="en-US" sz="2400" b="0">
              <a:solidFill>
                <a:srgbClr val="FFFF00"/>
              </a:solidFill>
              <a:latin typeface="Arial" pitchFamily="34" charset="0"/>
              <a:ea typeface="宋体" pitchFamily="2" charset="-122"/>
            </a:endParaRPr>
          </a:p>
        </p:txBody>
      </p:sp>
      <p:sp>
        <p:nvSpPr>
          <p:cNvPr id="2150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
        <p:nvSpPr>
          <p:cNvPr id="24580" name="Oval 7"/>
          <p:cNvSpPr>
            <a:spLocks noChangeArrowheads="1"/>
          </p:cNvSpPr>
          <p:nvPr/>
        </p:nvSpPr>
        <p:spPr bwMode="auto">
          <a:xfrm>
            <a:off x="900113" y="1844675"/>
            <a:ext cx="6911975" cy="4189413"/>
          </a:xfrm>
          <a:prstGeom prst="ellipse">
            <a:avLst/>
          </a:prstGeom>
          <a:gradFill rotWithShape="1">
            <a:gsLst>
              <a:gs pos="0">
                <a:srgbClr val="72888A">
                  <a:alpha val="0"/>
                </a:srgbClr>
              </a:gs>
              <a:gs pos="100000">
                <a:schemeClr val="accent1"/>
              </a:gs>
            </a:gsLst>
            <a:path path="shape">
              <a:fillToRect l="50000" t="50000" r="50000" b="50000"/>
            </a:path>
          </a:gradFill>
          <a:ln w="25400">
            <a:solidFill>
              <a:schemeClr val="tx2"/>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09" name="Text Box 5" descr="金融10"/>
          <p:cNvSpPr txBox="1">
            <a:spLocks noChangeArrowheads="1"/>
          </p:cNvSpPr>
          <p:nvPr/>
        </p:nvSpPr>
        <p:spPr bwMode="auto">
          <a:xfrm>
            <a:off x="1979613" y="2306638"/>
            <a:ext cx="5113337" cy="3170237"/>
          </a:xfrm>
          <a:prstGeom prst="rect">
            <a:avLst/>
          </a:prstGeom>
          <a:noFill/>
          <a:ln w="9525">
            <a:noFill/>
            <a:miter lim="800000"/>
            <a:headEnd/>
            <a:tailEnd/>
          </a:ln>
        </p:spPr>
        <p:txBody>
          <a:bodyPr>
            <a:spAutoFit/>
          </a:bodyPr>
          <a:lstStyle/>
          <a:p>
            <a:r>
              <a:rPr lang="zh-CN" altLang="en-US"/>
              <a:t>      相对指标是两个有联系的统计指标数值的比值，其表现形式是相对数。它可以用来反映现象的发展速度、结构、强度、密度、普及程度、计划完成程度或比例关系，在国民经济管理、企业经济活动分析和统计研究中应用很广泛 。例如，</a:t>
            </a:r>
            <a:r>
              <a:rPr lang="en-US" altLang="zh-CN"/>
              <a:t>2014</a:t>
            </a:r>
            <a:r>
              <a:rPr lang="zh-CN" altLang="en-US"/>
              <a:t>年全年农村居民人均纯收入</a:t>
            </a:r>
            <a:r>
              <a:rPr lang="en-US" altLang="zh-CN"/>
              <a:t>9892</a:t>
            </a:r>
            <a:r>
              <a:rPr lang="zh-CN" altLang="en-US"/>
              <a:t>元，与</a:t>
            </a:r>
            <a:r>
              <a:rPr lang="en-US" altLang="zh-CN"/>
              <a:t>2013</a:t>
            </a:r>
            <a:r>
              <a:rPr lang="zh-CN" altLang="en-US"/>
              <a:t>年农村居民人均收入做比较，扣除价格上涨因素，比上年实际增长</a:t>
            </a:r>
            <a:r>
              <a:rPr lang="en-US" altLang="zh-CN"/>
              <a:t>9.2%</a:t>
            </a:r>
            <a:r>
              <a:rPr lang="zh-CN" altLang="en-US"/>
              <a:t>，说明了农村居民生活水平的提高程度。</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 to="" calcmode="lin" valueType="num">
                                      <p:cBhvr>
                                        <p:cTn id="7" dur="1" fill="hold"/>
                                        <p:tgtEl>
                                          <p:spTgt spid="2458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二、相对指标的作用</a:t>
            </a:r>
          </a:p>
        </p:txBody>
      </p:sp>
      <p:sp>
        <p:nvSpPr>
          <p:cNvPr id="25605" name="AutoShape 3"/>
          <p:cNvSpPr>
            <a:spLocks noChangeArrowheads="1"/>
          </p:cNvSpPr>
          <p:nvPr/>
        </p:nvSpPr>
        <p:spPr bwMode="auto">
          <a:xfrm>
            <a:off x="971550" y="2133600"/>
            <a:ext cx="7056438" cy="4038600"/>
          </a:xfrm>
          <a:prstGeom prst="roundRect">
            <a:avLst>
              <a:gd name="adj" fmla="val 9583"/>
            </a:avLst>
          </a:prstGeom>
          <a:gradFill rotWithShape="1">
            <a:gsLst>
              <a:gs pos="0">
                <a:schemeClr val="folHlink"/>
              </a:gs>
              <a:gs pos="50000">
                <a:srgbClr val="BBDD55"/>
              </a:gs>
              <a:gs pos="100000">
                <a:schemeClr val="folHlink"/>
              </a:gs>
            </a:gsLst>
            <a:lin ang="2700000" scaled="1"/>
          </a:gradFill>
          <a:ln w="19050" cmpd="sng">
            <a:solidFill>
              <a:srgbClr val="FFFFFF"/>
            </a:solidFill>
            <a:round/>
            <a:headEnd/>
            <a:tailEnd/>
          </a:ln>
          <a:effectLst>
            <a:outerShdw dist="107763" dir="2700000" algn="ctr" rotWithShape="0">
              <a:srgbClr val="C0C0C0">
                <a:alpha val="50000"/>
              </a:srgbClr>
            </a:outerShdw>
          </a:effectLst>
        </p:spPr>
        <p:txBody>
          <a:bodyPr wrap="none" anchor="ctr"/>
          <a:lstStyle/>
          <a:p>
            <a:pPr>
              <a:defRPr/>
            </a:pPr>
            <a:endParaRPr lang="zh-CN" altLang="en-US" b="0"/>
          </a:p>
        </p:txBody>
      </p:sp>
      <p:grpSp>
        <p:nvGrpSpPr>
          <p:cNvPr id="22532" name="Group 14"/>
          <p:cNvGrpSpPr>
            <a:grpSpLocks/>
          </p:cNvGrpSpPr>
          <p:nvPr/>
        </p:nvGrpSpPr>
        <p:grpSpPr bwMode="auto">
          <a:xfrm>
            <a:off x="2024063" y="2859088"/>
            <a:ext cx="4038600" cy="514350"/>
            <a:chOff x="0" y="0"/>
            <a:chExt cx="2544" cy="324"/>
          </a:xfrm>
        </p:grpSpPr>
        <p:sp>
          <p:nvSpPr>
            <p:cNvPr id="25615" name="Line 5"/>
            <p:cNvSpPr>
              <a:spLocks noChangeShapeType="1"/>
            </p:cNvSpPr>
            <p:nvPr/>
          </p:nvSpPr>
          <p:spPr bwMode="auto">
            <a:xfrm>
              <a:off x="144" y="252"/>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22540" name="Oval 6"/>
            <p:cNvSpPr>
              <a:spLocks noChangeArrowheads="1"/>
            </p:cNvSpPr>
            <p:nvPr/>
          </p:nvSpPr>
          <p:spPr bwMode="auto">
            <a:xfrm>
              <a:off x="0" y="180"/>
              <a:ext cx="144" cy="144"/>
            </a:xfrm>
            <a:prstGeom prst="ellipse">
              <a:avLst/>
            </a:prstGeom>
            <a:gradFill rotWithShape="1">
              <a:gsLst>
                <a:gs pos="0">
                  <a:srgbClr val="E96E29"/>
                </a:gs>
                <a:gs pos="100000">
                  <a:srgbClr val="9B491B"/>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2541" name="Rectangle 7"/>
            <p:cNvSpPr>
              <a:spLocks noChangeArrowheads="1"/>
            </p:cNvSpPr>
            <p:nvPr/>
          </p:nvSpPr>
          <p:spPr bwMode="auto">
            <a:xfrm>
              <a:off x="528" y="0"/>
              <a:ext cx="116" cy="231"/>
            </a:xfrm>
            <a:prstGeom prst="rect">
              <a:avLst/>
            </a:prstGeom>
            <a:noFill/>
            <a:ln w="9525">
              <a:noFill/>
              <a:miter lim="800000"/>
              <a:headEnd/>
              <a:tailEnd/>
            </a:ln>
          </p:spPr>
          <p:txBody>
            <a:bodyPr wrap="none">
              <a:spAutoFit/>
            </a:bodyPr>
            <a:lstStyle/>
            <a:p>
              <a:pPr eaLnBrk="0" hangingPunct="0"/>
              <a:endParaRPr lang="en-US" altLang="zh-CN" sz="1800" b="0">
                <a:solidFill>
                  <a:srgbClr val="FFFFFF"/>
                </a:solidFill>
                <a:latin typeface="Arial" pitchFamily="34" charset="0"/>
                <a:ea typeface="宋体" pitchFamily="2" charset="-122"/>
              </a:endParaRPr>
            </a:p>
          </p:txBody>
        </p:sp>
      </p:grpSp>
      <p:grpSp>
        <p:nvGrpSpPr>
          <p:cNvPr id="22533" name="Group 22"/>
          <p:cNvGrpSpPr>
            <a:grpSpLocks/>
          </p:cNvGrpSpPr>
          <p:nvPr/>
        </p:nvGrpSpPr>
        <p:grpSpPr bwMode="auto">
          <a:xfrm>
            <a:off x="2024063" y="4505325"/>
            <a:ext cx="4038600" cy="228600"/>
            <a:chOff x="0" y="162"/>
            <a:chExt cx="2544" cy="144"/>
          </a:xfrm>
        </p:grpSpPr>
        <p:sp>
          <p:nvSpPr>
            <p:cNvPr id="25623" name="Line 9"/>
            <p:cNvSpPr>
              <a:spLocks noChangeShapeType="1"/>
            </p:cNvSpPr>
            <p:nvPr/>
          </p:nvSpPr>
          <p:spPr bwMode="auto">
            <a:xfrm>
              <a:off x="144" y="234"/>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22538" name="Oval 10"/>
            <p:cNvSpPr>
              <a:spLocks noChangeArrowheads="1"/>
            </p:cNvSpPr>
            <p:nvPr/>
          </p:nvSpPr>
          <p:spPr bwMode="auto">
            <a:xfrm>
              <a:off x="0" y="162"/>
              <a:ext cx="144" cy="144"/>
            </a:xfrm>
            <a:prstGeom prst="ellipse">
              <a:avLst/>
            </a:prstGeom>
            <a:gradFill rotWithShape="1">
              <a:gsLst>
                <a:gs pos="0">
                  <a:srgbClr val="DCDC48"/>
                </a:gs>
                <a:gs pos="100000">
                  <a:srgbClr val="939330"/>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2534" name="Text Box 26" descr="金融10"/>
          <p:cNvSpPr txBox="1">
            <a:spLocks noChangeArrowheads="1"/>
          </p:cNvSpPr>
          <p:nvPr/>
        </p:nvSpPr>
        <p:spPr bwMode="auto">
          <a:xfrm>
            <a:off x="2300288" y="2773363"/>
            <a:ext cx="6192837" cy="400050"/>
          </a:xfrm>
          <a:prstGeom prst="rect">
            <a:avLst/>
          </a:prstGeom>
          <a:noFill/>
          <a:ln w="9525">
            <a:noFill/>
            <a:miter lim="800000"/>
            <a:headEnd/>
            <a:tailEnd/>
          </a:ln>
        </p:spPr>
        <p:txBody>
          <a:bodyPr>
            <a:spAutoFit/>
          </a:bodyPr>
          <a:lstStyle/>
          <a:p>
            <a:r>
              <a:rPr lang="zh-CN" altLang="en-US"/>
              <a:t>反映社会经济现象之间的相对水平和联系程度。</a:t>
            </a:r>
          </a:p>
        </p:txBody>
      </p:sp>
      <p:sp>
        <p:nvSpPr>
          <p:cNvPr id="22535" name="矩形 2"/>
          <p:cNvSpPr>
            <a:spLocks noChangeArrowheads="1"/>
          </p:cNvSpPr>
          <p:nvPr/>
        </p:nvSpPr>
        <p:spPr bwMode="auto">
          <a:xfrm>
            <a:off x="2252663" y="3841750"/>
            <a:ext cx="5991225" cy="708025"/>
          </a:xfrm>
          <a:prstGeom prst="rect">
            <a:avLst/>
          </a:prstGeom>
          <a:noFill/>
          <a:ln w="9525">
            <a:noFill/>
            <a:miter lim="800000"/>
            <a:headEnd/>
            <a:tailEnd/>
          </a:ln>
        </p:spPr>
        <p:txBody>
          <a:bodyPr>
            <a:spAutoFit/>
          </a:bodyPr>
          <a:lstStyle/>
          <a:p>
            <a:r>
              <a:rPr lang="zh-CN" altLang="en-US" dirty="0"/>
              <a:t>相对指标把总量指标之间的具体差异抽象化，从而使不可比</a:t>
            </a:r>
            <a:r>
              <a:rPr lang="zh-CN" altLang="en-US" dirty="0" smtClean="0"/>
              <a:t>的现象</a:t>
            </a:r>
            <a:r>
              <a:rPr lang="zh-CN" altLang="en-US" dirty="0"/>
              <a:t>转化为可比现象。</a:t>
            </a:r>
          </a:p>
        </p:txBody>
      </p:sp>
      <p:sp>
        <p:nvSpPr>
          <p:cNvPr id="22536"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相对指标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to="" calcmode="lin" valueType="num">
                                      <p:cBhvr>
                                        <p:cTn id="7" dur="1" fill="hold"/>
                                        <p:tgtEl>
                                          <p:spTgt spid="2560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bldLvl="0" animBg="1"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244</TotalTime>
  <Pages>0</Pages>
  <Words>1714</Words>
  <Characters>0</Characters>
  <Application>Microsoft Office PowerPoint</Application>
  <DocSecurity>0</DocSecurity>
  <PresentationFormat>全屏显示(4:3)</PresentationFormat>
  <Lines>0</Lines>
  <Paragraphs>164</Paragraphs>
  <Slides>36</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36</vt:i4>
      </vt:variant>
    </vt:vector>
  </HeadingPairs>
  <TitlesOfParts>
    <vt:vector size="49" baseType="lpstr">
      <vt:lpstr>Gulim</vt:lpstr>
      <vt:lpstr>HY헤드라인M</vt:lpstr>
      <vt:lpstr>Malgun Gothic</vt:lpstr>
      <vt:lpstr>黑体</vt:lpstr>
      <vt:lpstr>华文新魏</vt:lpstr>
      <vt:lpstr>宋体</vt:lpstr>
      <vt:lpstr>幼圆</vt:lpstr>
      <vt:lpstr>Arial</vt:lpstr>
      <vt:lpstr>Calibri</vt:lpstr>
      <vt:lpstr>Times New Roman</vt:lpstr>
      <vt:lpstr>Verdana</vt:lpstr>
      <vt:lpstr>自定义设计方案</vt:lpstr>
      <vt:lpstr>Equation.DSMT4</vt:lpstr>
      <vt:lpstr>项目三    统计数据的度量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260</cp:revision>
  <cp:lastPrinted>1899-12-30T00:00:00Z</cp:lastPrinted>
  <dcterms:created xsi:type="dcterms:W3CDTF">2013-01-09T03:26:13Z</dcterms:created>
  <dcterms:modified xsi:type="dcterms:W3CDTF">2020-08-29T10:07:50Z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