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2"/>
  </p:notesMasterIdLst>
  <p:sldIdLst>
    <p:sldId id="915" r:id="rId2"/>
    <p:sldId id="873" r:id="rId3"/>
    <p:sldId id="260" r:id="rId4"/>
    <p:sldId id="916" r:id="rId5"/>
    <p:sldId id="988" r:id="rId6"/>
    <p:sldId id="989" r:id="rId7"/>
    <p:sldId id="990" r:id="rId8"/>
    <p:sldId id="991" r:id="rId9"/>
    <p:sldId id="992" r:id="rId10"/>
    <p:sldId id="993" r:id="rId11"/>
    <p:sldId id="994" r:id="rId12"/>
    <p:sldId id="995" r:id="rId13"/>
    <p:sldId id="996" r:id="rId14"/>
    <p:sldId id="997" r:id="rId15"/>
    <p:sldId id="998" r:id="rId16"/>
    <p:sldId id="999" r:id="rId17"/>
    <p:sldId id="1000" r:id="rId18"/>
    <p:sldId id="1001" r:id="rId19"/>
    <p:sldId id="1002" r:id="rId20"/>
    <p:sldId id="1003" r:id="rId21"/>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p:scale>
          <a:sx n="100" d="100"/>
          <a:sy n="100" d="100"/>
        </p:scale>
        <p:origin x="-25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D5B112BA-001A-4A4E-8D96-D2AF0B6CC429}" type="datetimeFigureOut">
              <a:rPr lang="zh-CN" altLang="en-US"/>
              <a:pPr>
                <a:defRPr/>
              </a:pPr>
              <a:t>2020/8/29</a:t>
            </a:fld>
            <a:endParaRPr lang="en-US"/>
          </a:p>
        </p:txBody>
      </p:sp>
      <p:sp>
        <p:nvSpPr>
          <p:cNvPr id="29700"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E5D5AA6D-667B-4F50-9B26-532E0CD58A09}" type="slidenum">
              <a:rPr lang="zh-CN" altLang="en-US"/>
              <a:pPr>
                <a:defRPr/>
              </a:pPr>
              <a:t>‹#›</a:t>
            </a:fld>
            <a:endParaRPr lang="en-US"/>
          </a:p>
        </p:txBody>
      </p:sp>
    </p:spTree>
    <p:extLst>
      <p:ext uri="{BB962C8B-B14F-4D97-AF65-F5344CB8AC3E}">
        <p14:creationId xmlns:p14="http://schemas.microsoft.com/office/powerpoint/2010/main" val="3336346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AB1FEA51-FF3D-402E-87CE-FAF4E10FBD02}"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AFF77E-FB83-48F5-81EE-16C484DCBCAA}"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D4DAE119-DEFD-4C76-AFA0-F9BF0C5874ED}"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F1AED3-F9EE-4A47-A840-2B25024DE10D}"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E01A109D-B2E2-43CA-BAD5-EA262A640EB3}"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89C354-1FF0-4677-A934-340D95FE0BAF}"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8F4E38AB-35A7-42DD-9F44-E4D72EA6D950}"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7835F9-62BE-4D5C-B2CD-D8F5C5BD8D7F}"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9E8D28F0-B775-4EEA-8191-28FC05016741}"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E93FDE-1886-45F4-87D3-1A2D344BDE73}"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50F66F46-A5EA-4999-A657-B9DE42131A85}"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E0CA53-84A6-46E8-80B1-EEE33AA34C56}"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DF23D233-B770-4B6B-8816-2642E3D6B99F}"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38DB92-6255-42C1-B192-0C467320DAA4}"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D5C5BEF8-9307-44A6-8FED-433388998BDC}"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0C9DF71-41CE-47F4-8A74-373D493B6C94}"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E12E15A-A226-454B-9188-1BE1DCC31DF5}"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92AB81D-3B00-4474-8E4A-8398393FE585}"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9F8A798D-6167-46D1-9FDE-4C7E5216596C}"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759B13-F761-46DB-AD90-1FB63C9B5A84}"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A263A103-C992-450E-B4CA-D40084632C63}"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78663E-6800-471D-9FCE-CA0174586C30}"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14B09A44-8B2E-4C44-9C86-91E64236131E}"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D2966535-A148-4A9C-9AB0-86B755780DEB}"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8.wmf"/><Relationship Id="rId3" Type="http://schemas.openxmlformats.org/officeDocument/2006/relationships/image" Target="../media/image13.png"/><Relationship Id="rId7" Type="http://schemas.openxmlformats.org/officeDocument/2006/relationships/image" Target="../media/image15.wmf"/><Relationship Id="rId12"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17.wmf"/><Relationship Id="rId5" Type="http://schemas.openxmlformats.org/officeDocument/2006/relationships/image" Target="../media/image14.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6.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smtClean="0">
                <a:solidFill>
                  <a:schemeClr val="tx1"/>
                </a:solidFill>
              </a:rPr>
              <a:t>项目七统计指数分析</a:t>
            </a:r>
          </a:p>
        </p:txBody>
      </p:sp>
      <p:sp>
        <p:nvSpPr>
          <p:cNvPr id="51203" name="Rectangle 3"/>
          <p:cNvSpPr>
            <a:spLocks noGrp="1" noChangeArrowheads="1"/>
          </p:cNvSpPr>
          <p:nvPr>
            <p:ph type="subTitle" idx="1"/>
          </p:nvPr>
        </p:nvSpPr>
        <p:spPr>
          <a:xfrm>
            <a:off x="1476375" y="2492375"/>
            <a:ext cx="6400800" cy="3457575"/>
          </a:xfrm>
        </p:spPr>
        <p:txBody>
          <a:bodyPr/>
          <a:lstStyle/>
          <a:p>
            <a:pPr>
              <a:lnSpc>
                <a:spcPct val="200000"/>
              </a:lnSpc>
              <a:defRPr/>
            </a:pPr>
            <a:r>
              <a:rPr lang="zh-CN" altLang="en-US" b="1" dirty="0" smtClean="0"/>
              <a:t>任务一      统计指数概述</a:t>
            </a:r>
            <a:endParaRPr lang="zh-CN" altLang="en-US" sz="1800" b="1" dirty="0" smtClean="0"/>
          </a:p>
          <a:p>
            <a:pPr>
              <a:lnSpc>
                <a:spcPct val="200000"/>
              </a:lnSpc>
              <a:defRPr/>
            </a:pPr>
            <a:r>
              <a:rPr lang="zh-CN" altLang="en-US" b="1" dirty="0" smtClean="0"/>
              <a:t>任务二      综合指数的编制</a:t>
            </a:r>
            <a:endParaRPr lang="en-US" altLang="zh-CN" b="1" dirty="0" smtClean="0"/>
          </a:p>
          <a:p>
            <a:pPr>
              <a:lnSpc>
                <a:spcPct val="200000"/>
              </a:lnSpc>
              <a:defRPr/>
            </a:pPr>
            <a:r>
              <a:rPr lang="zh-CN" altLang="en-US" b="1" dirty="0" smtClean="0"/>
              <a:t>任务三     平均指数的编制</a:t>
            </a:r>
            <a:endParaRPr lang="en-US" altLang="zh-CN" b="1" dirty="0" smtClean="0"/>
          </a:p>
          <a:p>
            <a:pPr>
              <a:lnSpc>
                <a:spcPct val="200000"/>
              </a:lnSpc>
              <a:defRPr/>
            </a:pPr>
            <a:r>
              <a:rPr lang="zh-CN" altLang="en-US" b="1" dirty="0" smtClean="0"/>
              <a:t>任务四       指数体系与因素分析</a:t>
            </a:r>
            <a:endParaRPr lang="en-US" altLang="zh-CN" b="1" dirty="0" smtClean="0"/>
          </a:p>
          <a:p>
            <a:pPr>
              <a:lnSpc>
                <a:spcPct val="200000"/>
              </a:lnSpc>
              <a:defRPr/>
            </a:pPr>
            <a:r>
              <a:rPr lang="zh-CN" altLang="en-US" b="1" dirty="0" smtClean="0"/>
              <a:t>任务五     几种常用的统计指数</a:t>
            </a: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smtClean="0"/>
          </a:p>
          <a:p>
            <a:pPr>
              <a:lnSpc>
                <a:spcPct val="200000"/>
              </a:lnSpc>
              <a:defRPr/>
            </a:pP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一、平均指数的含义</a:t>
            </a:r>
          </a:p>
        </p:txBody>
      </p:sp>
      <p:sp>
        <p:nvSpPr>
          <p:cNvPr id="2150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平均指数</a:t>
            </a:r>
          </a:p>
        </p:txBody>
      </p:sp>
      <p:grpSp>
        <p:nvGrpSpPr>
          <p:cNvPr id="2" name="Group 5"/>
          <p:cNvGrpSpPr>
            <a:grpSpLocks/>
          </p:cNvGrpSpPr>
          <p:nvPr/>
        </p:nvGrpSpPr>
        <p:grpSpPr bwMode="auto">
          <a:xfrm>
            <a:off x="395288" y="1916113"/>
            <a:ext cx="4625975" cy="4035425"/>
            <a:chOff x="0" y="0"/>
            <a:chExt cx="7285" cy="6355"/>
          </a:xfrm>
        </p:grpSpPr>
        <p:sp>
          <p:nvSpPr>
            <p:cNvPr id="21511" name="Oval 3"/>
            <p:cNvSpPr>
              <a:spLocks noChangeArrowheads="1"/>
            </p:cNvSpPr>
            <p:nvPr/>
          </p:nvSpPr>
          <p:spPr bwMode="auto">
            <a:xfrm>
              <a:off x="1643" y="0"/>
              <a:ext cx="4160" cy="4165"/>
            </a:xfrm>
            <a:prstGeom prst="ellipse">
              <a:avLst/>
            </a:prstGeom>
            <a:solidFill>
              <a:schemeClr val="accent2">
                <a:alpha val="50195"/>
              </a:schemeClr>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2" name="Oval 4"/>
            <p:cNvSpPr>
              <a:spLocks noChangeArrowheads="1"/>
            </p:cNvSpPr>
            <p:nvPr/>
          </p:nvSpPr>
          <p:spPr bwMode="auto">
            <a:xfrm>
              <a:off x="3123" y="2192"/>
              <a:ext cx="4162" cy="4163"/>
            </a:xfrm>
            <a:prstGeom prst="ellipse">
              <a:avLst/>
            </a:prstGeom>
            <a:solidFill>
              <a:schemeClr val="folHlink">
                <a:alpha val="50195"/>
              </a:schemeClr>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3" name="Oval 5"/>
            <p:cNvSpPr>
              <a:spLocks noChangeArrowheads="1"/>
            </p:cNvSpPr>
            <p:nvPr/>
          </p:nvSpPr>
          <p:spPr bwMode="auto">
            <a:xfrm>
              <a:off x="0" y="2137"/>
              <a:ext cx="4165" cy="4163"/>
            </a:xfrm>
            <a:prstGeom prst="ellipse">
              <a:avLst/>
            </a:prstGeom>
            <a:solidFill>
              <a:schemeClr val="accent1">
                <a:alpha val="50195"/>
              </a:schemeClr>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4" name="Text Box 13"/>
            <p:cNvSpPr txBox="1">
              <a:spLocks noChangeArrowheads="1"/>
            </p:cNvSpPr>
            <p:nvPr/>
          </p:nvSpPr>
          <p:spPr bwMode="auto">
            <a:xfrm>
              <a:off x="2663" y="225"/>
              <a:ext cx="2182" cy="2065"/>
            </a:xfrm>
            <a:prstGeom prst="rect">
              <a:avLst/>
            </a:prstGeom>
            <a:noFill/>
            <a:ln w="9525">
              <a:noFill/>
              <a:miter lim="800000"/>
              <a:headEnd/>
              <a:tailEnd/>
            </a:ln>
          </p:spPr>
          <p:txBody>
            <a:bodyPr>
              <a:spAutoFit/>
            </a:bodyPr>
            <a:lstStyle/>
            <a:p>
              <a:pPr algn="ctr" eaLnBrk="0" hangingPunct="0"/>
              <a:r>
                <a:rPr lang="en-US"/>
                <a:t>（</a:t>
              </a:r>
              <a:r>
                <a:rPr lang="en-US" altLang="zh-CN"/>
                <a:t>1</a:t>
              </a:r>
              <a:r>
                <a:rPr lang="en-US"/>
                <a:t>） </a:t>
              </a:r>
              <a:r>
                <a:rPr lang="zh-CN" altLang="en-US"/>
                <a:t>性质表现不同</a:t>
              </a:r>
              <a:endParaRPr lang="en-US"/>
            </a:p>
            <a:p>
              <a:pPr algn="ctr" eaLnBrk="0" hangingPunct="0"/>
              <a:endParaRPr lang="en-US">
                <a:solidFill>
                  <a:srgbClr val="1C1C1C"/>
                </a:solidFill>
                <a:latin typeface="黑体" pitchFamily="49" charset="-122"/>
              </a:endParaRPr>
            </a:p>
          </p:txBody>
        </p:sp>
        <p:sp>
          <p:nvSpPr>
            <p:cNvPr id="21515" name="Text Box 14"/>
            <p:cNvSpPr txBox="1">
              <a:spLocks noChangeArrowheads="1"/>
            </p:cNvSpPr>
            <p:nvPr/>
          </p:nvSpPr>
          <p:spPr bwMode="auto">
            <a:xfrm>
              <a:off x="470" y="3743"/>
              <a:ext cx="2873" cy="1105"/>
            </a:xfrm>
            <a:prstGeom prst="rect">
              <a:avLst/>
            </a:prstGeom>
            <a:noFill/>
            <a:ln w="9525">
              <a:noFill/>
              <a:miter lim="800000"/>
              <a:headEnd/>
              <a:tailEnd/>
            </a:ln>
          </p:spPr>
          <p:txBody>
            <a:bodyPr>
              <a:spAutoFit/>
            </a:bodyPr>
            <a:lstStyle/>
            <a:p>
              <a:pPr algn="ctr" eaLnBrk="0" hangingPunct="0"/>
              <a:r>
                <a:rPr lang="en-US" dirty="0"/>
                <a:t>（</a:t>
              </a:r>
              <a:r>
                <a:rPr lang="en-US" altLang="zh-CN" dirty="0"/>
                <a:t>2</a:t>
              </a:r>
              <a:r>
                <a:rPr lang="en-US" dirty="0"/>
                <a:t>）</a:t>
              </a:r>
              <a:r>
                <a:rPr lang="zh-CN" altLang="en-US" dirty="0"/>
                <a:t>使用权</a:t>
              </a:r>
              <a:r>
                <a:rPr lang="zh-CN" altLang="en-US" dirty="0" smtClean="0"/>
                <a:t>数不同</a:t>
              </a:r>
              <a:endParaRPr lang="en-US" dirty="0"/>
            </a:p>
          </p:txBody>
        </p:sp>
        <p:sp>
          <p:nvSpPr>
            <p:cNvPr id="21516" name="Text Box 15"/>
            <p:cNvSpPr txBox="1">
              <a:spLocks noChangeArrowheads="1"/>
            </p:cNvSpPr>
            <p:nvPr/>
          </p:nvSpPr>
          <p:spPr bwMode="auto">
            <a:xfrm>
              <a:off x="4138" y="3630"/>
              <a:ext cx="2872" cy="1105"/>
            </a:xfrm>
            <a:prstGeom prst="rect">
              <a:avLst/>
            </a:prstGeom>
            <a:noFill/>
            <a:ln w="9525">
              <a:noFill/>
              <a:miter lim="800000"/>
              <a:headEnd/>
              <a:tailEnd/>
            </a:ln>
          </p:spPr>
          <p:txBody>
            <a:bodyPr>
              <a:spAutoFit/>
            </a:bodyPr>
            <a:lstStyle/>
            <a:p>
              <a:pPr algn="ctr" eaLnBrk="0" hangingPunct="0"/>
              <a:r>
                <a:rPr lang="en-US"/>
                <a:t>（</a:t>
              </a:r>
              <a:r>
                <a:rPr lang="en-US" altLang="zh-CN"/>
                <a:t>3</a:t>
              </a:r>
              <a:r>
                <a:rPr lang="en-US"/>
                <a:t>）</a:t>
              </a:r>
              <a:r>
                <a:rPr lang="zh-CN" altLang="en-US"/>
                <a:t>对资料的要求不同</a:t>
              </a:r>
              <a:endParaRPr lang="en-US"/>
            </a:p>
          </p:txBody>
        </p:sp>
      </p:grpSp>
      <p:pic>
        <p:nvPicPr>
          <p:cNvPr id="22" name="Picture 12" descr="e09762d2_3fbb_458f_9fcb_d005eb54a872"/>
          <p:cNvPicPr>
            <a:picLocks noChangeAspect="1" noChangeArrowheads="1"/>
          </p:cNvPicPr>
          <p:nvPr/>
        </p:nvPicPr>
        <p:blipFill>
          <a:blip r:embed="rId2" cstate="print">
            <a:clrChange>
              <a:clrFrom>
                <a:srgbClr val="FFFFFF"/>
              </a:clrFrom>
              <a:clrTo>
                <a:srgbClr val="FFFFFF">
                  <a:alpha val="0"/>
                </a:srgbClr>
              </a:clrTo>
            </a:clrChange>
          </a:blip>
          <a:srcRect t="16299" b="11150"/>
          <a:stretch>
            <a:fillRect/>
          </a:stretch>
        </p:blipFill>
        <p:spPr bwMode="auto">
          <a:xfrm>
            <a:off x="4427538" y="1628775"/>
            <a:ext cx="5184775" cy="4765675"/>
          </a:xfrm>
          <a:prstGeom prst="rect">
            <a:avLst/>
          </a:prstGeom>
          <a:noFill/>
          <a:ln w="9525">
            <a:noFill/>
            <a:miter lim="800000"/>
            <a:headEnd/>
            <a:tailEnd/>
          </a:ln>
        </p:spPr>
      </p:pic>
      <p:sp>
        <p:nvSpPr>
          <p:cNvPr id="24" name="Text Box 13" descr="金融10"/>
          <p:cNvSpPr txBox="1">
            <a:spLocks noChangeArrowheads="1"/>
          </p:cNvSpPr>
          <p:nvPr/>
        </p:nvSpPr>
        <p:spPr bwMode="auto">
          <a:xfrm>
            <a:off x="5724525" y="1916113"/>
            <a:ext cx="1727200" cy="2536825"/>
          </a:xfrm>
          <a:prstGeom prst="rect">
            <a:avLst/>
          </a:prstGeom>
          <a:noFill/>
          <a:ln w="9525">
            <a:noFill/>
            <a:miter lim="800000"/>
            <a:headEnd/>
            <a:tailEnd/>
          </a:ln>
        </p:spPr>
        <p:txBody>
          <a:bodyPr>
            <a:spAutoFit/>
          </a:bodyPr>
          <a:lstStyle/>
          <a:p>
            <a:pPr>
              <a:spcBef>
                <a:spcPct val="50000"/>
              </a:spcBef>
            </a:pPr>
            <a:r>
              <a:rPr lang="zh-CN" altLang="en-US" sz="1600" b="0"/>
              <a:t>平均指数是指以个体指数为基础，对若干个体指数进行加权平均而编制的总指数。它的编制思路为“先对比、后平均”，其与综合指数的区别在于以下几点。</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style.rotation</p:attrName>
                                        </p:attrNameLst>
                                      </p:cBhvr>
                                      <p:tavLst>
                                        <p:tav tm="0">
                                          <p:val>
                                            <p:fltVal val="720"/>
                                          </p:val>
                                        </p:tav>
                                        <p:tav tm="100000">
                                          <p:val>
                                            <p:fltVal val="0"/>
                                          </p:val>
                                        </p:tav>
                                      </p:tavLst>
                                    </p:anim>
                                    <p:anim calcmode="lin" valueType="num">
                                      <p:cBhvr>
                                        <p:cTn id="9" dur="1000" fill="hold"/>
                                        <p:tgtEl>
                                          <p:spTgt spid="2"/>
                                        </p:tgtEl>
                                        <p:attrNameLst>
                                          <p:attrName>ppt_h</p:attrName>
                                        </p:attrNameLst>
                                      </p:cBhvr>
                                      <p:tavLst>
                                        <p:tav tm="0">
                                          <p:val>
                                            <p:fltVal val="0"/>
                                          </p:val>
                                        </p:tav>
                                        <p:tav tm="100000">
                                          <p:val>
                                            <p:strVal val="#ppt_h"/>
                                          </p:val>
                                        </p:tav>
                                      </p:tavLst>
                                    </p:anim>
                                    <p:anim calcmode="lin" valueType="num">
                                      <p:cBhvr>
                                        <p:cTn id="10" dur="1000" fill="hold"/>
                                        <p:tgtEl>
                                          <p:spTgt spid="2"/>
                                        </p:tgtEl>
                                        <p:attrNameLst>
                                          <p:attrName>ppt_w</p:attrName>
                                        </p:attrNameLst>
                                      </p:cBhvr>
                                      <p:tavLst>
                                        <p:tav tm="0">
                                          <p:val>
                                            <p:fltVal val="0"/>
                                          </p:val>
                                        </p:tav>
                                        <p:tav tm="100000">
                                          <p:val>
                                            <p:strVal val="#ppt_w"/>
                                          </p:val>
                                        </p:tav>
                                      </p:tavLst>
                                    </p:anim>
                                  </p:childTnLst>
                                </p:cTn>
                              </p:par>
                              <p:par>
                                <p:cTn id="11" presetID="29"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ppt_x</p:attrName>
                                        </p:attrNameLst>
                                      </p:cBhvr>
                                      <p:tavLst>
                                        <p:tav tm="0">
                                          <p:val>
                                            <p:strVal val="#ppt_x-.2"/>
                                          </p:val>
                                        </p:tav>
                                        <p:tav tm="100000">
                                          <p:val>
                                            <p:strVal val="#ppt_x"/>
                                          </p:val>
                                        </p:tav>
                                      </p:tavLst>
                                    </p:anim>
                                    <p:anim calcmode="lin" valueType="num">
                                      <p:cBhvr>
                                        <p:cTn id="14"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ppt_x"/>
                                          </p:val>
                                        </p:tav>
                                        <p:tav tm="100000">
                                          <p:val>
                                            <p:strVal val="#ppt_x"/>
                                          </p:val>
                                        </p:tav>
                                      </p:tavLst>
                                    </p:anim>
                                    <p:anim calcmode="lin" valueType="num">
                                      <p:cBhvr additive="base">
                                        <p:cTn id="2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二、平均指数的编制</a:t>
            </a:r>
          </a:p>
        </p:txBody>
      </p:sp>
      <p:sp>
        <p:nvSpPr>
          <p:cNvPr id="2253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平均指数</a:t>
            </a:r>
          </a:p>
        </p:txBody>
      </p:sp>
      <p:pic>
        <p:nvPicPr>
          <p:cNvPr id="16" name="图片 1" descr="白板20"/>
          <p:cNvPicPr>
            <a:picLocks noGrp="1" noChangeAspect="1" noChangeArrowheads="1"/>
          </p:cNvPicPr>
          <p:nvPr/>
        </p:nvPicPr>
        <p:blipFill>
          <a:blip r:embed="rId2" cstate="print">
            <a:clrChange>
              <a:clrFrom>
                <a:srgbClr val="FFFFFF"/>
              </a:clrFrom>
              <a:clrTo>
                <a:srgbClr val="FFFFFF">
                  <a:alpha val="0"/>
                </a:srgbClr>
              </a:clrTo>
            </a:clrChange>
          </a:blip>
          <a:srcRect l="3911" t="15240" r="4741" b="8333"/>
          <a:stretch>
            <a:fillRect/>
          </a:stretch>
        </p:blipFill>
        <p:spPr bwMode="auto">
          <a:xfrm>
            <a:off x="1042988" y="1844675"/>
            <a:ext cx="6048375" cy="3971925"/>
          </a:xfrm>
          <a:prstGeom prst="rect">
            <a:avLst/>
          </a:prstGeom>
          <a:noFill/>
          <a:ln w="9525">
            <a:noFill/>
            <a:miter lim="800000"/>
            <a:headEnd/>
            <a:tailEnd/>
          </a:ln>
        </p:spPr>
      </p:pic>
      <p:sp>
        <p:nvSpPr>
          <p:cNvPr id="17" name="Text Box 8" descr="金融10"/>
          <p:cNvSpPr txBox="1">
            <a:spLocks noChangeArrowheads="1"/>
          </p:cNvSpPr>
          <p:nvPr/>
        </p:nvSpPr>
        <p:spPr bwMode="auto">
          <a:xfrm>
            <a:off x="2268538" y="2133600"/>
            <a:ext cx="4175125" cy="2554545"/>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        </a:t>
            </a:r>
            <a:r>
              <a:rPr lang="zh-CN" altLang="en-US" b="0" dirty="0">
                <a:latin typeface="黑体" pitchFamily="49" charset="-122"/>
              </a:rPr>
              <a:t>编制平均指数时面临两个重要问题：一是权数资料；二是平均的形式。不同的权数资料决定了不同的平均形式，也对应着不同的计算方法。所以，编制平均指数的关键在于权数资料的选择。常见的权数资料主要有三种：基期价值量指</a:t>
            </a:r>
            <a:r>
              <a:rPr lang="zh-CN" altLang="en-US" b="0" dirty="0" smtClean="0">
                <a:latin typeface="黑体" pitchFamily="49" charset="-122"/>
              </a:rPr>
              <a:t>标、</a:t>
            </a:r>
            <a:r>
              <a:rPr lang="zh-CN" altLang="en-US" b="0" dirty="0">
                <a:latin typeface="黑体" pitchFamily="49" charset="-122"/>
              </a:rPr>
              <a:t>报告期价值量指</a:t>
            </a:r>
            <a:r>
              <a:rPr lang="zh-CN" altLang="en-US" b="0" dirty="0" smtClean="0">
                <a:latin typeface="黑体" pitchFamily="49" charset="-122"/>
              </a:rPr>
              <a:t>标和</a:t>
            </a:r>
            <a:r>
              <a:rPr lang="zh-CN" altLang="en-US" b="0" dirty="0">
                <a:latin typeface="黑体" pitchFamily="49" charset="-122"/>
              </a:rPr>
              <a:t>抽样资料。</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from="(-#ppt_w/2)" to="(#ppt_x)" calcmode="lin" valueType="num">
                                      <p:cBhvr>
                                        <p:cTn id="7" dur="600" fill="hold">
                                          <p:stCondLst>
                                            <p:cond delay="0"/>
                                          </p:stCondLst>
                                        </p:cTn>
                                        <p:tgtEl>
                                          <p:spTgt spid="16"/>
                                        </p:tgtEl>
                                        <p:attrNameLst>
                                          <p:attrName>ppt_x</p:attrName>
                                        </p:attrNameLst>
                                      </p:cBhvr>
                                    </p:anim>
                                    <p:anim from="0" to="-1.0" calcmode="lin" valueType="num">
                                      <p:cBhvr>
                                        <p:cTn id="8" dur="200" decel="50000" autoRev="1" fill="hold">
                                          <p:stCondLst>
                                            <p:cond delay="600"/>
                                          </p:stCondLst>
                                        </p:cTn>
                                        <p:tgtEl>
                                          <p:spTgt spid="16"/>
                                        </p:tgtEl>
                                        <p:attrNameLst>
                                          <p:attrName>xshear</p:attrName>
                                        </p:attrNameLst>
                                      </p:cBhvr>
                                    </p:anim>
                                    <p:animScale>
                                      <p:cBhvr>
                                        <p:cTn id="9" dur="200" decel="100000" autoRev="1" fill="hold">
                                          <p:stCondLst>
                                            <p:cond delay="600"/>
                                          </p:stCondLst>
                                        </p:cTn>
                                        <p:tgtEl>
                                          <p:spTgt spid="16"/>
                                        </p:tgtEl>
                                      </p:cBhvr>
                                      <p:from x="100000" y="100000"/>
                                      <p:to x="80000" y="100000"/>
                                    </p:animScale>
                                    <p:anim by="(#ppt_h/3+#ppt_w*0.1)" calcmode="lin" valueType="num">
                                      <p:cBhvr additive="sum">
                                        <p:cTn id="10" dur="200" decel="100000" autoRev="1" fill="hold">
                                          <p:stCondLst>
                                            <p:cond delay="600"/>
                                          </p:stCondLst>
                                        </p:cTn>
                                        <p:tgtEl>
                                          <p:spTgt spid="1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二、平均指数的编制</a:t>
            </a:r>
          </a:p>
        </p:txBody>
      </p:sp>
      <p:sp>
        <p:nvSpPr>
          <p:cNvPr id="1032"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任务三 平均指数</a:t>
            </a:r>
          </a:p>
        </p:txBody>
      </p:sp>
      <p:graphicFrame>
        <p:nvGraphicFramePr>
          <p:cNvPr id="55298" name="Object 2"/>
          <p:cNvGraphicFramePr>
            <a:graphicFrameLocks noChangeAspect="1"/>
          </p:cNvGraphicFramePr>
          <p:nvPr/>
        </p:nvGraphicFramePr>
        <p:xfrm>
          <a:off x="0" y="2233613"/>
          <a:ext cx="3527425" cy="1039812"/>
        </p:xfrm>
        <a:graphic>
          <a:graphicData uri="http://schemas.openxmlformats.org/presentationml/2006/ole">
            <mc:AlternateContent xmlns:mc="http://schemas.openxmlformats.org/markup-compatibility/2006">
              <mc:Choice xmlns:v="urn:schemas-microsoft-com:vml" Requires="v">
                <p:oleObj spid="_x0000_s1036" r:id="rId3" imgW="2285325" imgH="673125" progId="Equation.3">
                  <p:embed/>
                </p:oleObj>
              </mc:Choice>
              <mc:Fallback>
                <p:oleObj r:id="rId3" imgW="2285325" imgH="673125"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233613"/>
                        <a:ext cx="3527425" cy="1039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
          <p:cNvGrpSpPr>
            <a:grpSpLocks/>
          </p:cNvGrpSpPr>
          <p:nvPr/>
        </p:nvGrpSpPr>
        <p:grpSpPr bwMode="auto">
          <a:xfrm>
            <a:off x="1042988" y="2565400"/>
            <a:ext cx="5292725" cy="3429000"/>
            <a:chOff x="0" y="0"/>
            <a:chExt cx="8334" cy="5401"/>
          </a:xfrm>
        </p:grpSpPr>
        <p:sp>
          <p:nvSpPr>
            <p:cNvPr id="1043" name="Freeform 4"/>
            <p:cNvSpPr>
              <a:spLocks/>
            </p:cNvSpPr>
            <p:nvPr/>
          </p:nvSpPr>
          <p:spPr bwMode="auto">
            <a:xfrm rot="-840000">
              <a:off x="4523" y="1119"/>
              <a:ext cx="1421" cy="4155"/>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rgbClr val="FFFFFF"/>
                </a:gs>
                <a:gs pos="100000">
                  <a:srgbClr val="447EC4"/>
                </a:gs>
              </a:gsLst>
              <a:lin ang="0" scaled="1"/>
            </a:gradFill>
            <a:ln w="9525">
              <a:noFill/>
              <a:round/>
              <a:headEnd/>
              <a:tailEnd/>
            </a:ln>
          </p:spPr>
          <p:txBody>
            <a:bodyPr/>
            <a:lstStyle/>
            <a:p>
              <a:endParaRPr lang="zh-CN" altLang="en-US"/>
            </a:p>
          </p:txBody>
        </p:sp>
        <p:sp>
          <p:nvSpPr>
            <p:cNvPr id="1044" name="Freeform 5"/>
            <p:cNvSpPr>
              <a:spLocks/>
            </p:cNvSpPr>
            <p:nvPr/>
          </p:nvSpPr>
          <p:spPr bwMode="auto">
            <a:xfrm rot="5460000">
              <a:off x="2296" y="587"/>
              <a:ext cx="1442" cy="4096"/>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rgbClr val="FFFFFF"/>
                </a:gs>
                <a:gs pos="100000">
                  <a:srgbClr val="2A684C"/>
                </a:gs>
              </a:gsLst>
              <a:lin ang="0" scaled="1"/>
            </a:gradFill>
            <a:ln w="9525">
              <a:noFill/>
              <a:round/>
              <a:headEnd/>
              <a:tailEnd/>
            </a:ln>
          </p:spPr>
          <p:txBody>
            <a:bodyPr/>
            <a:lstStyle/>
            <a:p>
              <a:endParaRPr lang="zh-CN" altLang="en-US"/>
            </a:p>
          </p:txBody>
        </p:sp>
        <p:sp>
          <p:nvSpPr>
            <p:cNvPr id="1045" name="Freeform 6"/>
            <p:cNvSpPr>
              <a:spLocks/>
            </p:cNvSpPr>
            <p:nvPr/>
          </p:nvSpPr>
          <p:spPr bwMode="auto">
            <a:xfrm rot="-7500000">
              <a:off x="4581" y="-1328"/>
              <a:ext cx="1442" cy="4098"/>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rgbClr val="FFFFFF"/>
                </a:gs>
                <a:gs pos="100000">
                  <a:schemeClr val="folHlink"/>
                </a:gs>
              </a:gsLst>
              <a:lin ang="0" scaled="1"/>
            </a:gradFill>
            <a:ln w="9525">
              <a:noFill/>
              <a:round/>
              <a:headEnd/>
              <a:tailEnd/>
            </a:ln>
          </p:spPr>
          <p:txBody>
            <a:bodyPr/>
            <a:lstStyle/>
            <a:p>
              <a:endParaRPr lang="zh-CN" altLang="en-US"/>
            </a:p>
          </p:txBody>
        </p:sp>
        <p:grpSp>
          <p:nvGrpSpPr>
            <p:cNvPr id="1046" name="Group 10"/>
            <p:cNvGrpSpPr>
              <a:grpSpLocks/>
            </p:cNvGrpSpPr>
            <p:nvPr/>
          </p:nvGrpSpPr>
          <p:grpSpPr bwMode="auto">
            <a:xfrm>
              <a:off x="970" y="286"/>
              <a:ext cx="6539" cy="5115"/>
              <a:chOff x="0" y="0"/>
              <a:chExt cx="3984" cy="3072"/>
            </a:xfrm>
          </p:grpSpPr>
          <p:sp>
            <p:nvSpPr>
              <p:cNvPr id="1053" name="Freeform 8"/>
              <p:cNvSpPr>
                <a:spLocks/>
              </p:cNvSpPr>
              <p:nvPr/>
            </p:nvSpPr>
            <p:spPr bwMode="auto">
              <a:xfrm>
                <a:off x="2016" y="576"/>
                <a:ext cx="866" cy="2496"/>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chemeClr val="bg1"/>
                  </a:gs>
                  <a:gs pos="100000">
                    <a:srgbClr val="CFDBDF"/>
                  </a:gs>
                </a:gsLst>
                <a:lin ang="0" scaled="1"/>
              </a:gradFill>
              <a:ln w="9525">
                <a:noFill/>
                <a:round/>
                <a:headEnd/>
                <a:tailEnd/>
              </a:ln>
            </p:spPr>
            <p:txBody>
              <a:bodyPr/>
              <a:lstStyle/>
              <a:p>
                <a:endParaRPr lang="zh-CN" altLang="en-US"/>
              </a:p>
            </p:txBody>
          </p:sp>
          <p:sp>
            <p:nvSpPr>
              <p:cNvPr id="1054" name="Freeform 9"/>
              <p:cNvSpPr>
                <a:spLocks/>
              </p:cNvSpPr>
              <p:nvPr/>
            </p:nvSpPr>
            <p:spPr bwMode="auto">
              <a:xfrm rot="6256290">
                <a:off x="815" y="49"/>
                <a:ext cx="866" cy="2496"/>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chemeClr val="bg1"/>
                  </a:gs>
                  <a:gs pos="100000">
                    <a:srgbClr val="CFDBDF"/>
                  </a:gs>
                </a:gsLst>
                <a:lin ang="0" scaled="1"/>
              </a:gradFill>
              <a:ln w="9525">
                <a:noFill/>
                <a:round/>
                <a:headEnd/>
                <a:tailEnd/>
              </a:ln>
            </p:spPr>
            <p:txBody>
              <a:bodyPr/>
              <a:lstStyle/>
              <a:p>
                <a:endParaRPr lang="zh-CN" altLang="en-US"/>
              </a:p>
            </p:txBody>
          </p:sp>
          <p:sp>
            <p:nvSpPr>
              <p:cNvPr id="1055" name="Freeform 10"/>
              <p:cNvSpPr>
                <a:spLocks/>
              </p:cNvSpPr>
              <p:nvPr/>
            </p:nvSpPr>
            <p:spPr bwMode="auto">
              <a:xfrm rot="-6677128">
                <a:off x="2303" y="-815"/>
                <a:ext cx="866" cy="2496"/>
              </a:xfrm>
              <a:custGeom>
                <a:avLst/>
                <a:gdLst>
                  <a:gd name="T0" fmla="*/ 0 w 646"/>
                  <a:gd name="T1" fmla="*/ 0 h 1861"/>
                  <a:gd name="T2" fmla="*/ 48 w 646"/>
                  <a:gd name="T3" fmla="*/ 14 h 1861"/>
                  <a:gd name="T4" fmla="*/ 98 w 646"/>
                  <a:gd name="T5" fmla="*/ 32 h 1861"/>
                  <a:gd name="T6" fmla="*/ 147 w 646"/>
                  <a:gd name="T7" fmla="*/ 54 h 1861"/>
                  <a:gd name="T8" fmla="*/ 195 w 646"/>
                  <a:gd name="T9" fmla="*/ 81 h 1861"/>
                  <a:gd name="T10" fmla="*/ 242 w 646"/>
                  <a:gd name="T11" fmla="*/ 111 h 1861"/>
                  <a:gd name="T12" fmla="*/ 288 w 646"/>
                  <a:gd name="T13" fmla="*/ 147 h 1861"/>
                  <a:gd name="T14" fmla="*/ 333 w 646"/>
                  <a:gd name="T15" fmla="*/ 185 h 1861"/>
                  <a:gd name="T16" fmla="*/ 377 w 646"/>
                  <a:gd name="T17" fmla="*/ 228 h 1861"/>
                  <a:gd name="T18" fmla="*/ 418 w 646"/>
                  <a:gd name="T19" fmla="*/ 275 h 1861"/>
                  <a:gd name="T20" fmla="*/ 457 w 646"/>
                  <a:gd name="T21" fmla="*/ 325 h 1861"/>
                  <a:gd name="T22" fmla="*/ 493 w 646"/>
                  <a:gd name="T23" fmla="*/ 379 h 1861"/>
                  <a:gd name="T24" fmla="*/ 526 w 646"/>
                  <a:gd name="T25" fmla="*/ 437 h 1861"/>
                  <a:gd name="T26" fmla="*/ 555 w 646"/>
                  <a:gd name="T27" fmla="*/ 497 h 1861"/>
                  <a:gd name="T28" fmla="*/ 582 w 646"/>
                  <a:gd name="T29" fmla="*/ 562 h 1861"/>
                  <a:gd name="T30" fmla="*/ 604 w 646"/>
                  <a:gd name="T31" fmla="*/ 630 h 1861"/>
                  <a:gd name="T32" fmla="*/ 621 w 646"/>
                  <a:gd name="T33" fmla="*/ 700 h 1861"/>
                  <a:gd name="T34" fmla="*/ 634 w 646"/>
                  <a:gd name="T35" fmla="*/ 774 h 1861"/>
                  <a:gd name="T36" fmla="*/ 642 w 646"/>
                  <a:gd name="T37" fmla="*/ 851 h 1861"/>
                  <a:gd name="T38" fmla="*/ 646 w 646"/>
                  <a:gd name="T39" fmla="*/ 930 h 1861"/>
                  <a:gd name="T40" fmla="*/ 643 w 646"/>
                  <a:gd name="T41" fmla="*/ 1011 h 1861"/>
                  <a:gd name="T42" fmla="*/ 636 w 646"/>
                  <a:gd name="T43" fmla="*/ 1086 h 1861"/>
                  <a:gd name="T44" fmla="*/ 623 w 646"/>
                  <a:gd name="T45" fmla="*/ 1160 h 1861"/>
                  <a:gd name="T46" fmla="*/ 607 w 646"/>
                  <a:gd name="T47" fmla="*/ 1230 h 1861"/>
                  <a:gd name="T48" fmla="*/ 585 w 646"/>
                  <a:gd name="T49" fmla="*/ 1297 h 1861"/>
                  <a:gd name="T50" fmla="*/ 561 w 646"/>
                  <a:gd name="T51" fmla="*/ 1361 h 1861"/>
                  <a:gd name="T52" fmla="*/ 533 w 646"/>
                  <a:gd name="T53" fmla="*/ 1421 h 1861"/>
                  <a:gd name="T54" fmla="*/ 500 w 646"/>
                  <a:gd name="T55" fmla="*/ 1478 h 1861"/>
                  <a:gd name="T56" fmla="*/ 466 w 646"/>
                  <a:gd name="T57" fmla="*/ 1532 h 1861"/>
                  <a:gd name="T58" fmla="*/ 428 w 646"/>
                  <a:gd name="T59" fmla="*/ 1582 h 1861"/>
                  <a:gd name="T60" fmla="*/ 388 w 646"/>
                  <a:gd name="T61" fmla="*/ 1627 h 1861"/>
                  <a:gd name="T62" fmla="*/ 345 w 646"/>
                  <a:gd name="T63" fmla="*/ 1670 h 1861"/>
                  <a:gd name="T64" fmla="*/ 301 w 646"/>
                  <a:gd name="T65" fmla="*/ 1709 h 1861"/>
                  <a:gd name="T66" fmla="*/ 254 w 646"/>
                  <a:gd name="T67" fmla="*/ 1744 h 1861"/>
                  <a:gd name="T68" fmla="*/ 205 w 646"/>
                  <a:gd name="T69" fmla="*/ 1776 h 1861"/>
                  <a:gd name="T70" fmla="*/ 156 w 646"/>
                  <a:gd name="T71" fmla="*/ 1803 h 1861"/>
                  <a:gd name="T72" fmla="*/ 104 w 646"/>
                  <a:gd name="T73" fmla="*/ 1826 h 1861"/>
                  <a:gd name="T74" fmla="*/ 53 w 646"/>
                  <a:gd name="T75" fmla="*/ 1846 h 1861"/>
                  <a:gd name="T76" fmla="*/ 0 w 646"/>
                  <a:gd name="T77" fmla="*/ 1861 h 1861"/>
                  <a:gd name="T78" fmla="*/ 0 w 646"/>
                  <a:gd name="T79" fmla="*/ 0 h 18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46"/>
                  <a:gd name="T121" fmla="*/ 0 h 1861"/>
                  <a:gd name="T122" fmla="*/ 646 w 646"/>
                  <a:gd name="T123" fmla="*/ 1861 h 186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46" h="1861">
                    <a:moveTo>
                      <a:pt x="0" y="0"/>
                    </a:moveTo>
                    <a:lnTo>
                      <a:pt x="48" y="14"/>
                    </a:lnTo>
                    <a:lnTo>
                      <a:pt x="98" y="32"/>
                    </a:lnTo>
                    <a:lnTo>
                      <a:pt x="147" y="54"/>
                    </a:lnTo>
                    <a:lnTo>
                      <a:pt x="195" y="81"/>
                    </a:lnTo>
                    <a:lnTo>
                      <a:pt x="242" y="111"/>
                    </a:lnTo>
                    <a:lnTo>
                      <a:pt x="288" y="147"/>
                    </a:lnTo>
                    <a:lnTo>
                      <a:pt x="333" y="185"/>
                    </a:lnTo>
                    <a:lnTo>
                      <a:pt x="377" y="228"/>
                    </a:lnTo>
                    <a:lnTo>
                      <a:pt x="418" y="275"/>
                    </a:lnTo>
                    <a:lnTo>
                      <a:pt x="457" y="325"/>
                    </a:lnTo>
                    <a:lnTo>
                      <a:pt x="493" y="379"/>
                    </a:lnTo>
                    <a:lnTo>
                      <a:pt x="526" y="437"/>
                    </a:lnTo>
                    <a:lnTo>
                      <a:pt x="555" y="497"/>
                    </a:lnTo>
                    <a:lnTo>
                      <a:pt x="582" y="562"/>
                    </a:lnTo>
                    <a:lnTo>
                      <a:pt x="604" y="630"/>
                    </a:lnTo>
                    <a:lnTo>
                      <a:pt x="621" y="700"/>
                    </a:lnTo>
                    <a:lnTo>
                      <a:pt x="634" y="774"/>
                    </a:lnTo>
                    <a:lnTo>
                      <a:pt x="642" y="851"/>
                    </a:lnTo>
                    <a:lnTo>
                      <a:pt x="646" y="930"/>
                    </a:lnTo>
                    <a:lnTo>
                      <a:pt x="643" y="1011"/>
                    </a:lnTo>
                    <a:lnTo>
                      <a:pt x="636" y="1086"/>
                    </a:lnTo>
                    <a:lnTo>
                      <a:pt x="623" y="1160"/>
                    </a:lnTo>
                    <a:lnTo>
                      <a:pt x="607" y="1230"/>
                    </a:lnTo>
                    <a:lnTo>
                      <a:pt x="585" y="1297"/>
                    </a:lnTo>
                    <a:lnTo>
                      <a:pt x="561" y="1361"/>
                    </a:lnTo>
                    <a:lnTo>
                      <a:pt x="533" y="1421"/>
                    </a:lnTo>
                    <a:lnTo>
                      <a:pt x="500" y="1478"/>
                    </a:lnTo>
                    <a:lnTo>
                      <a:pt x="466" y="1532"/>
                    </a:lnTo>
                    <a:lnTo>
                      <a:pt x="428" y="1582"/>
                    </a:lnTo>
                    <a:lnTo>
                      <a:pt x="388" y="1627"/>
                    </a:lnTo>
                    <a:lnTo>
                      <a:pt x="345" y="1670"/>
                    </a:lnTo>
                    <a:lnTo>
                      <a:pt x="301" y="1709"/>
                    </a:lnTo>
                    <a:lnTo>
                      <a:pt x="254" y="1744"/>
                    </a:lnTo>
                    <a:lnTo>
                      <a:pt x="205" y="1776"/>
                    </a:lnTo>
                    <a:lnTo>
                      <a:pt x="156" y="1803"/>
                    </a:lnTo>
                    <a:lnTo>
                      <a:pt x="104" y="1826"/>
                    </a:lnTo>
                    <a:lnTo>
                      <a:pt x="53" y="1846"/>
                    </a:lnTo>
                    <a:lnTo>
                      <a:pt x="0" y="1861"/>
                    </a:lnTo>
                    <a:lnTo>
                      <a:pt x="0" y="0"/>
                    </a:lnTo>
                  </a:path>
                </a:pathLst>
              </a:custGeom>
              <a:gradFill rotWithShape="1">
                <a:gsLst>
                  <a:gs pos="0">
                    <a:schemeClr val="bg1"/>
                  </a:gs>
                  <a:gs pos="100000">
                    <a:srgbClr val="CFDBDF"/>
                  </a:gs>
                </a:gsLst>
                <a:lin ang="0" scaled="1"/>
              </a:gradFill>
              <a:ln w="9525">
                <a:noFill/>
                <a:round/>
                <a:headEnd/>
                <a:tailEnd/>
              </a:ln>
            </p:spPr>
            <p:txBody>
              <a:bodyPr/>
              <a:lstStyle/>
              <a:p>
                <a:endParaRPr lang="zh-CN" altLang="en-US"/>
              </a:p>
            </p:txBody>
          </p:sp>
        </p:grpSp>
        <p:grpSp>
          <p:nvGrpSpPr>
            <p:cNvPr id="1047" name="Group 14"/>
            <p:cNvGrpSpPr>
              <a:grpSpLocks/>
            </p:cNvGrpSpPr>
            <p:nvPr/>
          </p:nvGrpSpPr>
          <p:grpSpPr bwMode="auto">
            <a:xfrm>
              <a:off x="3648" y="1199"/>
              <a:ext cx="1655" cy="1677"/>
              <a:chOff x="0" y="0"/>
              <a:chExt cx="1680" cy="1680"/>
            </a:xfrm>
          </p:grpSpPr>
          <p:sp>
            <p:nvSpPr>
              <p:cNvPr id="1051" name="Oval 12"/>
              <p:cNvSpPr>
                <a:spLocks noChangeArrowheads="1"/>
              </p:cNvSpPr>
              <p:nvPr/>
            </p:nvSpPr>
            <p:spPr bwMode="auto">
              <a:xfrm>
                <a:off x="0" y="0"/>
                <a:ext cx="1680" cy="1680"/>
              </a:xfrm>
              <a:prstGeom prst="ellipse">
                <a:avLst/>
              </a:prstGeom>
              <a:gradFill rotWithShape="1">
                <a:gsLst>
                  <a:gs pos="0">
                    <a:srgbClr val="F14343"/>
                  </a:gs>
                  <a:gs pos="100000">
                    <a:srgbClr val="922929"/>
                  </a:gs>
                </a:gsLst>
                <a:lin ang="5400000" scaled="1"/>
              </a:gradFill>
              <a:ln w="25400">
                <a:solidFill>
                  <a:schemeClr val="bg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52" name="Freeform 13"/>
              <p:cNvSpPr>
                <a:spLocks/>
              </p:cNvSpPr>
              <p:nvPr/>
            </p:nvSpPr>
            <p:spPr bwMode="auto">
              <a:xfrm>
                <a:off x="192" y="2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21"/>
                  <a:gd name="T154" fmla="*/ 0 h 712"/>
                  <a:gd name="T155" fmla="*/ 1321 w 1321"/>
                  <a:gd name="T156" fmla="*/ 712 h 71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FF3300"/>
                  </a:gs>
                </a:gsLst>
                <a:lin ang="5400000" scaled="1"/>
              </a:gradFill>
              <a:ln w="9525">
                <a:noFill/>
                <a:round/>
                <a:headEnd/>
                <a:tailEnd/>
              </a:ln>
            </p:spPr>
            <p:txBody>
              <a:bodyPr/>
              <a:lstStyle/>
              <a:p>
                <a:endParaRPr lang="zh-CN" altLang="en-US"/>
              </a:p>
            </p:txBody>
          </p:sp>
        </p:grpSp>
        <p:sp>
          <p:nvSpPr>
            <p:cNvPr id="1048" name="Text Box 15"/>
            <p:cNvSpPr txBox="1">
              <a:spLocks noChangeArrowheads="1"/>
            </p:cNvSpPr>
            <p:nvPr/>
          </p:nvSpPr>
          <p:spPr bwMode="auto">
            <a:xfrm>
              <a:off x="0" y="1438"/>
              <a:ext cx="3507" cy="1105"/>
            </a:xfrm>
            <a:prstGeom prst="rect">
              <a:avLst/>
            </a:prstGeom>
            <a:noFill/>
            <a:ln w="9525">
              <a:noFill/>
              <a:miter lim="800000"/>
              <a:headEnd/>
              <a:tailEnd/>
            </a:ln>
          </p:spPr>
          <p:txBody>
            <a:bodyPr wrap="none">
              <a:spAutoFit/>
            </a:bodyPr>
            <a:lstStyle/>
            <a:p>
              <a:pPr algn="r" eaLnBrk="0" hangingPunct="0"/>
              <a:r>
                <a:rPr lang="en-US" altLang="zh-CN"/>
                <a:t> 2.</a:t>
              </a:r>
              <a:r>
                <a:rPr lang="en-US"/>
                <a:t>以报告期价值量</a:t>
              </a:r>
            </a:p>
            <a:p>
              <a:pPr algn="r" eaLnBrk="0" hangingPunct="0"/>
              <a:r>
                <a:rPr lang="en-US" altLang="zh-CN"/>
                <a:t>   </a:t>
              </a:r>
              <a:r>
                <a:rPr lang="en-US"/>
                <a:t>指标      为权数</a:t>
              </a:r>
              <a:endParaRPr lang="zh-CN" altLang="en-US"/>
            </a:p>
          </p:txBody>
        </p:sp>
        <p:sp>
          <p:nvSpPr>
            <p:cNvPr id="1049" name="Text Box 16"/>
            <p:cNvSpPr txBox="1">
              <a:spLocks noChangeArrowheads="1"/>
            </p:cNvSpPr>
            <p:nvPr/>
          </p:nvSpPr>
          <p:spPr bwMode="auto">
            <a:xfrm>
              <a:off x="5225" y="400"/>
              <a:ext cx="3109" cy="1105"/>
            </a:xfrm>
            <a:prstGeom prst="rect">
              <a:avLst/>
            </a:prstGeom>
            <a:noFill/>
            <a:ln w="9525">
              <a:noFill/>
              <a:miter lim="800000"/>
              <a:headEnd/>
              <a:tailEnd/>
            </a:ln>
          </p:spPr>
          <p:txBody>
            <a:bodyPr wrap="none">
              <a:spAutoFit/>
            </a:bodyPr>
            <a:lstStyle/>
            <a:p>
              <a:pPr eaLnBrk="0" hangingPunct="0"/>
              <a:r>
                <a:rPr lang="en-US" altLang="zh-CN">
                  <a:solidFill>
                    <a:srgbClr val="000000"/>
                  </a:solidFill>
                  <a:latin typeface="黑体" pitchFamily="49" charset="-122"/>
                </a:rPr>
                <a:t>1.</a:t>
              </a:r>
              <a:r>
                <a:rPr lang="zh-CN" altLang="en-US"/>
                <a:t>以基期价值量</a:t>
              </a:r>
            </a:p>
            <a:p>
              <a:pPr eaLnBrk="0" hangingPunct="0"/>
              <a:r>
                <a:rPr lang="zh-CN" altLang="en-US"/>
                <a:t>指标       </a:t>
              </a:r>
              <a:r>
                <a:rPr lang="en-US"/>
                <a:t>为权数</a:t>
              </a:r>
              <a:endParaRPr lang="zh-CN" altLang="en-US">
                <a:solidFill>
                  <a:srgbClr val="000000"/>
                </a:solidFill>
                <a:latin typeface="黑体" pitchFamily="49" charset="-122"/>
              </a:endParaRPr>
            </a:p>
          </p:txBody>
        </p:sp>
        <p:sp>
          <p:nvSpPr>
            <p:cNvPr id="1050" name="Text Box 17"/>
            <p:cNvSpPr txBox="1">
              <a:spLocks noChangeArrowheads="1"/>
            </p:cNvSpPr>
            <p:nvPr/>
          </p:nvSpPr>
          <p:spPr bwMode="auto">
            <a:xfrm>
              <a:off x="3097" y="3596"/>
              <a:ext cx="2300" cy="1105"/>
            </a:xfrm>
            <a:prstGeom prst="rect">
              <a:avLst/>
            </a:prstGeom>
            <a:noFill/>
            <a:ln w="9525">
              <a:noFill/>
              <a:miter lim="800000"/>
              <a:headEnd/>
              <a:tailEnd/>
            </a:ln>
          </p:spPr>
          <p:txBody>
            <a:bodyPr wrap="none">
              <a:spAutoFit/>
            </a:bodyPr>
            <a:lstStyle/>
            <a:p>
              <a:pPr algn="r" eaLnBrk="0" hangingPunct="0"/>
              <a:r>
                <a:rPr lang="en-US" altLang="zh-CN"/>
                <a:t>3. </a:t>
              </a:r>
              <a:r>
                <a:rPr lang="en-US"/>
                <a:t>以抽样资</a:t>
              </a:r>
            </a:p>
            <a:p>
              <a:pPr algn="r" eaLnBrk="0" hangingPunct="0"/>
              <a:r>
                <a:rPr lang="en-US"/>
                <a:t>料为权数</a:t>
              </a:r>
              <a:endParaRPr lang="zh-CN" altLang="en-US"/>
            </a:p>
          </p:txBody>
        </p:sp>
      </p:grpSp>
      <p:grpSp>
        <p:nvGrpSpPr>
          <p:cNvPr id="5" name="Group 28"/>
          <p:cNvGrpSpPr>
            <a:grpSpLocks/>
          </p:cNvGrpSpPr>
          <p:nvPr/>
        </p:nvGrpSpPr>
        <p:grpSpPr bwMode="auto">
          <a:xfrm>
            <a:off x="179388" y="3141663"/>
            <a:ext cx="1033462" cy="688975"/>
            <a:chOff x="0" y="0"/>
            <a:chExt cx="649" cy="433"/>
          </a:xfrm>
        </p:grpSpPr>
        <p:sp>
          <p:nvSpPr>
            <p:cNvPr id="1041" name="Freeform 67"/>
            <p:cNvSpPr>
              <a:spLocks/>
            </p:cNvSpPr>
            <p:nvPr/>
          </p:nvSpPr>
          <p:spPr bwMode="auto">
            <a:xfrm>
              <a:off x="0" y="0"/>
              <a:ext cx="649" cy="433"/>
            </a:xfrm>
            <a:custGeom>
              <a:avLst/>
              <a:gdLst>
                <a:gd name="T0" fmla="*/ 71 w 649"/>
                <a:gd name="T1" fmla="*/ 291 h 433"/>
                <a:gd name="T2" fmla="*/ 120 w 649"/>
                <a:gd name="T3" fmla="*/ 334 h 433"/>
                <a:gd name="T4" fmla="*/ 164 w 649"/>
                <a:gd name="T5" fmla="*/ 363 h 433"/>
                <a:gd name="T6" fmla="*/ 218 w 649"/>
                <a:gd name="T7" fmla="*/ 387 h 433"/>
                <a:gd name="T8" fmla="*/ 279 w 649"/>
                <a:gd name="T9" fmla="*/ 406 h 433"/>
                <a:gd name="T10" fmla="*/ 342 w 649"/>
                <a:gd name="T11" fmla="*/ 420 h 433"/>
                <a:gd name="T12" fmla="*/ 411 w 649"/>
                <a:gd name="T13" fmla="*/ 427 h 433"/>
                <a:gd name="T14" fmla="*/ 484 w 649"/>
                <a:gd name="T15" fmla="*/ 432 h 433"/>
                <a:gd name="T16" fmla="*/ 562 w 649"/>
                <a:gd name="T17" fmla="*/ 432 h 433"/>
                <a:gd name="T18" fmla="*/ 648 w 649"/>
                <a:gd name="T19" fmla="*/ 375 h 433"/>
                <a:gd name="T20" fmla="*/ 606 w 649"/>
                <a:gd name="T21" fmla="*/ 370 h 433"/>
                <a:gd name="T22" fmla="*/ 565 w 649"/>
                <a:gd name="T23" fmla="*/ 363 h 433"/>
                <a:gd name="T24" fmla="*/ 516 w 649"/>
                <a:gd name="T25" fmla="*/ 351 h 433"/>
                <a:gd name="T26" fmla="*/ 472 w 649"/>
                <a:gd name="T27" fmla="*/ 337 h 433"/>
                <a:gd name="T28" fmla="*/ 430 w 649"/>
                <a:gd name="T29" fmla="*/ 320 h 433"/>
                <a:gd name="T30" fmla="*/ 377 w 649"/>
                <a:gd name="T31" fmla="*/ 291 h 433"/>
                <a:gd name="T32" fmla="*/ 330 w 649"/>
                <a:gd name="T33" fmla="*/ 260 h 433"/>
                <a:gd name="T34" fmla="*/ 293 w 649"/>
                <a:gd name="T35" fmla="*/ 229 h 433"/>
                <a:gd name="T36" fmla="*/ 264 w 649"/>
                <a:gd name="T37" fmla="*/ 198 h 433"/>
                <a:gd name="T38" fmla="*/ 242 w 649"/>
                <a:gd name="T39" fmla="*/ 169 h 433"/>
                <a:gd name="T40" fmla="*/ 267 w 649"/>
                <a:gd name="T41" fmla="*/ 88 h 433"/>
                <a:gd name="T42" fmla="*/ 27 w 649"/>
                <a:gd name="T43" fmla="*/ 0 h 433"/>
                <a:gd name="T44" fmla="*/ 0 w 649"/>
                <a:gd name="T45" fmla="*/ 115 h 433"/>
                <a:gd name="T46" fmla="*/ 0 w 649"/>
                <a:gd name="T47" fmla="*/ 358 h 433"/>
                <a:gd name="T48" fmla="*/ 71 w 649"/>
                <a:gd name="T49" fmla="*/ 291 h 4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9"/>
                <a:gd name="T76" fmla="*/ 0 h 433"/>
                <a:gd name="T77" fmla="*/ 649 w 649"/>
                <a:gd name="T78" fmla="*/ 433 h 43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9" h="433">
                  <a:moveTo>
                    <a:pt x="71" y="291"/>
                  </a:moveTo>
                  <a:lnTo>
                    <a:pt x="120" y="334"/>
                  </a:lnTo>
                  <a:lnTo>
                    <a:pt x="164" y="363"/>
                  </a:lnTo>
                  <a:lnTo>
                    <a:pt x="218" y="387"/>
                  </a:lnTo>
                  <a:lnTo>
                    <a:pt x="279" y="406"/>
                  </a:lnTo>
                  <a:lnTo>
                    <a:pt x="342" y="420"/>
                  </a:lnTo>
                  <a:lnTo>
                    <a:pt x="411" y="427"/>
                  </a:lnTo>
                  <a:lnTo>
                    <a:pt x="484" y="432"/>
                  </a:lnTo>
                  <a:lnTo>
                    <a:pt x="562" y="432"/>
                  </a:lnTo>
                  <a:lnTo>
                    <a:pt x="648" y="375"/>
                  </a:lnTo>
                  <a:lnTo>
                    <a:pt x="606" y="370"/>
                  </a:lnTo>
                  <a:lnTo>
                    <a:pt x="565" y="363"/>
                  </a:lnTo>
                  <a:lnTo>
                    <a:pt x="516" y="351"/>
                  </a:lnTo>
                  <a:lnTo>
                    <a:pt x="472" y="337"/>
                  </a:lnTo>
                  <a:lnTo>
                    <a:pt x="430" y="320"/>
                  </a:lnTo>
                  <a:lnTo>
                    <a:pt x="377" y="291"/>
                  </a:lnTo>
                  <a:lnTo>
                    <a:pt x="330" y="260"/>
                  </a:lnTo>
                  <a:lnTo>
                    <a:pt x="293" y="229"/>
                  </a:lnTo>
                  <a:lnTo>
                    <a:pt x="264" y="198"/>
                  </a:lnTo>
                  <a:lnTo>
                    <a:pt x="242" y="169"/>
                  </a:lnTo>
                  <a:lnTo>
                    <a:pt x="267" y="88"/>
                  </a:lnTo>
                  <a:lnTo>
                    <a:pt x="27" y="0"/>
                  </a:lnTo>
                  <a:lnTo>
                    <a:pt x="0" y="115"/>
                  </a:lnTo>
                  <a:lnTo>
                    <a:pt x="0" y="358"/>
                  </a:lnTo>
                  <a:lnTo>
                    <a:pt x="71" y="291"/>
                  </a:lnTo>
                  <a:close/>
                </a:path>
              </a:pathLst>
            </a:custGeom>
            <a:solidFill>
              <a:srgbClr val="888888"/>
            </a:solidFill>
            <a:ln w="9525">
              <a:noFill/>
              <a:round/>
              <a:headEnd/>
              <a:tailEnd/>
            </a:ln>
          </p:spPr>
          <p:txBody>
            <a:bodyPr wrap="none" anchor="ctr">
              <a:spAutoFit/>
            </a:bodyPr>
            <a:lstStyle/>
            <a:p>
              <a:endParaRPr lang="zh-CN" altLang="en-US"/>
            </a:p>
          </p:txBody>
        </p:sp>
        <p:sp>
          <p:nvSpPr>
            <p:cNvPr id="1042" name="Freeform 68"/>
            <p:cNvSpPr>
              <a:spLocks/>
            </p:cNvSpPr>
            <p:nvPr/>
          </p:nvSpPr>
          <p:spPr bwMode="auto">
            <a:xfrm>
              <a:off x="34" y="14"/>
              <a:ext cx="566" cy="369"/>
            </a:xfrm>
            <a:custGeom>
              <a:avLst/>
              <a:gdLst>
                <a:gd name="T0" fmla="*/ 47 w 566"/>
                <a:gd name="T1" fmla="*/ 201 h 369"/>
                <a:gd name="T2" fmla="*/ 91 w 566"/>
                <a:gd name="T3" fmla="*/ 244 h 369"/>
                <a:gd name="T4" fmla="*/ 140 w 566"/>
                <a:gd name="T5" fmla="*/ 282 h 369"/>
                <a:gd name="T6" fmla="*/ 196 w 566"/>
                <a:gd name="T7" fmla="*/ 313 h 369"/>
                <a:gd name="T8" fmla="*/ 255 w 566"/>
                <a:gd name="T9" fmla="*/ 339 h 369"/>
                <a:gd name="T10" fmla="*/ 286 w 566"/>
                <a:gd name="T11" fmla="*/ 349 h 369"/>
                <a:gd name="T12" fmla="*/ 321 w 566"/>
                <a:gd name="T13" fmla="*/ 356 h 369"/>
                <a:gd name="T14" fmla="*/ 357 w 566"/>
                <a:gd name="T15" fmla="*/ 361 h 369"/>
                <a:gd name="T16" fmla="*/ 394 w 566"/>
                <a:gd name="T17" fmla="*/ 365 h 369"/>
                <a:gd name="T18" fmla="*/ 433 w 566"/>
                <a:gd name="T19" fmla="*/ 368 h 369"/>
                <a:gd name="T20" fmla="*/ 475 w 566"/>
                <a:gd name="T21" fmla="*/ 368 h 369"/>
                <a:gd name="T22" fmla="*/ 519 w 566"/>
                <a:gd name="T23" fmla="*/ 368 h 369"/>
                <a:gd name="T24" fmla="*/ 565 w 566"/>
                <a:gd name="T25" fmla="*/ 363 h 369"/>
                <a:gd name="T26" fmla="*/ 526 w 566"/>
                <a:gd name="T27" fmla="*/ 358 h 369"/>
                <a:gd name="T28" fmla="*/ 489 w 566"/>
                <a:gd name="T29" fmla="*/ 351 h 369"/>
                <a:gd name="T30" fmla="*/ 455 w 566"/>
                <a:gd name="T31" fmla="*/ 342 h 369"/>
                <a:gd name="T32" fmla="*/ 421 w 566"/>
                <a:gd name="T33" fmla="*/ 330 h 369"/>
                <a:gd name="T34" fmla="*/ 391 w 566"/>
                <a:gd name="T35" fmla="*/ 318 h 369"/>
                <a:gd name="T36" fmla="*/ 362 w 566"/>
                <a:gd name="T37" fmla="*/ 303 h 369"/>
                <a:gd name="T38" fmla="*/ 333 w 566"/>
                <a:gd name="T39" fmla="*/ 289 h 369"/>
                <a:gd name="T40" fmla="*/ 308 w 566"/>
                <a:gd name="T41" fmla="*/ 272 h 369"/>
                <a:gd name="T42" fmla="*/ 284 w 566"/>
                <a:gd name="T43" fmla="*/ 253 h 369"/>
                <a:gd name="T44" fmla="*/ 262 w 566"/>
                <a:gd name="T45" fmla="*/ 237 h 369"/>
                <a:gd name="T46" fmla="*/ 242 w 566"/>
                <a:gd name="T47" fmla="*/ 218 h 369"/>
                <a:gd name="T48" fmla="*/ 225 w 566"/>
                <a:gd name="T49" fmla="*/ 198 h 369"/>
                <a:gd name="T50" fmla="*/ 208 w 566"/>
                <a:gd name="T51" fmla="*/ 179 h 369"/>
                <a:gd name="T52" fmla="*/ 196 w 566"/>
                <a:gd name="T53" fmla="*/ 160 h 369"/>
                <a:gd name="T54" fmla="*/ 184 w 566"/>
                <a:gd name="T55" fmla="*/ 141 h 369"/>
                <a:gd name="T56" fmla="*/ 174 w 566"/>
                <a:gd name="T57" fmla="*/ 124 h 369"/>
                <a:gd name="T58" fmla="*/ 215 w 566"/>
                <a:gd name="T59" fmla="*/ 81 h 369"/>
                <a:gd name="T60" fmla="*/ 0 w 566"/>
                <a:gd name="T61" fmla="*/ 0 h 369"/>
                <a:gd name="T62" fmla="*/ 0 w 566"/>
                <a:gd name="T63" fmla="*/ 249 h 369"/>
                <a:gd name="T64" fmla="*/ 47 w 566"/>
                <a:gd name="T65" fmla="*/ 201 h 3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
                <a:gd name="T100" fmla="*/ 0 h 369"/>
                <a:gd name="T101" fmla="*/ 566 w 566"/>
                <a:gd name="T102" fmla="*/ 369 h 3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 h="369">
                  <a:moveTo>
                    <a:pt x="47" y="201"/>
                  </a:moveTo>
                  <a:lnTo>
                    <a:pt x="91" y="244"/>
                  </a:lnTo>
                  <a:lnTo>
                    <a:pt x="140" y="282"/>
                  </a:lnTo>
                  <a:lnTo>
                    <a:pt x="196" y="313"/>
                  </a:lnTo>
                  <a:lnTo>
                    <a:pt x="255" y="339"/>
                  </a:lnTo>
                  <a:lnTo>
                    <a:pt x="286" y="349"/>
                  </a:lnTo>
                  <a:lnTo>
                    <a:pt x="321" y="356"/>
                  </a:lnTo>
                  <a:lnTo>
                    <a:pt x="357" y="361"/>
                  </a:lnTo>
                  <a:lnTo>
                    <a:pt x="394" y="365"/>
                  </a:lnTo>
                  <a:lnTo>
                    <a:pt x="433" y="368"/>
                  </a:lnTo>
                  <a:lnTo>
                    <a:pt x="475" y="368"/>
                  </a:lnTo>
                  <a:lnTo>
                    <a:pt x="519" y="368"/>
                  </a:lnTo>
                  <a:lnTo>
                    <a:pt x="565" y="363"/>
                  </a:lnTo>
                  <a:lnTo>
                    <a:pt x="526" y="358"/>
                  </a:lnTo>
                  <a:lnTo>
                    <a:pt x="489" y="351"/>
                  </a:lnTo>
                  <a:lnTo>
                    <a:pt x="455" y="342"/>
                  </a:lnTo>
                  <a:lnTo>
                    <a:pt x="421" y="330"/>
                  </a:lnTo>
                  <a:lnTo>
                    <a:pt x="391" y="318"/>
                  </a:lnTo>
                  <a:lnTo>
                    <a:pt x="362" y="303"/>
                  </a:lnTo>
                  <a:lnTo>
                    <a:pt x="333" y="289"/>
                  </a:lnTo>
                  <a:lnTo>
                    <a:pt x="308" y="272"/>
                  </a:lnTo>
                  <a:lnTo>
                    <a:pt x="284" y="253"/>
                  </a:lnTo>
                  <a:lnTo>
                    <a:pt x="262" y="237"/>
                  </a:lnTo>
                  <a:lnTo>
                    <a:pt x="242" y="218"/>
                  </a:lnTo>
                  <a:lnTo>
                    <a:pt x="225" y="198"/>
                  </a:lnTo>
                  <a:lnTo>
                    <a:pt x="208" y="179"/>
                  </a:lnTo>
                  <a:lnTo>
                    <a:pt x="196" y="160"/>
                  </a:lnTo>
                  <a:lnTo>
                    <a:pt x="184" y="141"/>
                  </a:lnTo>
                  <a:lnTo>
                    <a:pt x="174" y="124"/>
                  </a:lnTo>
                  <a:lnTo>
                    <a:pt x="215" y="81"/>
                  </a:lnTo>
                  <a:lnTo>
                    <a:pt x="0" y="0"/>
                  </a:lnTo>
                  <a:lnTo>
                    <a:pt x="0" y="249"/>
                  </a:lnTo>
                  <a:lnTo>
                    <a:pt x="47" y="201"/>
                  </a:lnTo>
                  <a:close/>
                </a:path>
              </a:pathLst>
            </a:custGeom>
            <a:solidFill>
              <a:srgbClr val="FFFFFF"/>
            </a:solidFill>
            <a:ln w="38100" cap="flat" cmpd="sng">
              <a:solidFill>
                <a:srgbClr val="000000"/>
              </a:solidFill>
              <a:round/>
              <a:headEnd/>
              <a:tailEnd/>
            </a:ln>
          </p:spPr>
          <p:txBody>
            <a:bodyPr wrap="none" anchor="ctr">
              <a:spAutoFit/>
            </a:bodyPr>
            <a:lstStyle/>
            <a:p>
              <a:endParaRPr lang="zh-CN" altLang="en-US"/>
            </a:p>
          </p:txBody>
        </p:sp>
      </p:grpSp>
      <p:graphicFrame>
        <p:nvGraphicFramePr>
          <p:cNvPr id="55299" name="Object 3"/>
          <p:cNvGraphicFramePr>
            <a:graphicFrameLocks noChangeAspect="1"/>
          </p:cNvGraphicFramePr>
          <p:nvPr/>
        </p:nvGraphicFramePr>
        <p:xfrm>
          <a:off x="1116013" y="4581525"/>
          <a:ext cx="1296987" cy="820738"/>
        </p:xfrm>
        <a:graphic>
          <a:graphicData uri="http://schemas.openxmlformats.org/presentationml/2006/ole">
            <mc:AlternateContent xmlns:mc="http://schemas.openxmlformats.org/markup-compatibility/2006">
              <mc:Choice xmlns:v="urn:schemas-microsoft-com:vml" Requires="v">
                <p:oleObj spid="_x0000_s1037" r:id="rId5" imgW="761986" imgH="482708" progId="Equation.3">
                  <p:embed/>
                </p:oleObj>
              </mc:Choice>
              <mc:Fallback>
                <p:oleObj r:id="rId5" imgW="761986" imgH="482708"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013" y="4581525"/>
                        <a:ext cx="1296987"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31"/>
          <p:cNvGrpSpPr>
            <a:grpSpLocks/>
          </p:cNvGrpSpPr>
          <p:nvPr/>
        </p:nvGrpSpPr>
        <p:grpSpPr bwMode="auto">
          <a:xfrm>
            <a:off x="2268538" y="5229225"/>
            <a:ext cx="1033462" cy="688975"/>
            <a:chOff x="0" y="0"/>
            <a:chExt cx="649" cy="433"/>
          </a:xfrm>
        </p:grpSpPr>
        <p:sp>
          <p:nvSpPr>
            <p:cNvPr id="1039" name="Freeform 67"/>
            <p:cNvSpPr>
              <a:spLocks/>
            </p:cNvSpPr>
            <p:nvPr/>
          </p:nvSpPr>
          <p:spPr bwMode="auto">
            <a:xfrm>
              <a:off x="0" y="0"/>
              <a:ext cx="649" cy="433"/>
            </a:xfrm>
            <a:custGeom>
              <a:avLst/>
              <a:gdLst>
                <a:gd name="T0" fmla="*/ 71 w 649"/>
                <a:gd name="T1" fmla="*/ 291 h 433"/>
                <a:gd name="T2" fmla="*/ 120 w 649"/>
                <a:gd name="T3" fmla="*/ 334 h 433"/>
                <a:gd name="T4" fmla="*/ 164 w 649"/>
                <a:gd name="T5" fmla="*/ 363 h 433"/>
                <a:gd name="T6" fmla="*/ 218 w 649"/>
                <a:gd name="T7" fmla="*/ 387 h 433"/>
                <a:gd name="T8" fmla="*/ 279 w 649"/>
                <a:gd name="T9" fmla="*/ 406 h 433"/>
                <a:gd name="T10" fmla="*/ 342 w 649"/>
                <a:gd name="T11" fmla="*/ 420 h 433"/>
                <a:gd name="T12" fmla="*/ 411 w 649"/>
                <a:gd name="T13" fmla="*/ 427 h 433"/>
                <a:gd name="T14" fmla="*/ 484 w 649"/>
                <a:gd name="T15" fmla="*/ 432 h 433"/>
                <a:gd name="T16" fmla="*/ 562 w 649"/>
                <a:gd name="T17" fmla="*/ 432 h 433"/>
                <a:gd name="T18" fmla="*/ 648 w 649"/>
                <a:gd name="T19" fmla="*/ 375 h 433"/>
                <a:gd name="T20" fmla="*/ 606 w 649"/>
                <a:gd name="T21" fmla="*/ 370 h 433"/>
                <a:gd name="T22" fmla="*/ 565 w 649"/>
                <a:gd name="T23" fmla="*/ 363 h 433"/>
                <a:gd name="T24" fmla="*/ 516 w 649"/>
                <a:gd name="T25" fmla="*/ 351 h 433"/>
                <a:gd name="T26" fmla="*/ 472 w 649"/>
                <a:gd name="T27" fmla="*/ 337 h 433"/>
                <a:gd name="T28" fmla="*/ 430 w 649"/>
                <a:gd name="T29" fmla="*/ 320 h 433"/>
                <a:gd name="T30" fmla="*/ 377 w 649"/>
                <a:gd name="T31" fmla="*/ 291 h 433"/>
                <a:gd name="T32" fmla="*/ 330 w 649"/>
                <a:gd name="T33" fmla="*/ 260 h 433"/>
                <a:gd name="T34" fmla="*/ 293 w 649"/>
                <a:gd name="T35" fmla="*/ 229 h 433"/>
                <a:gd name="T36" fmla="*/ 264 w 649"/>
                <a:gd name="T37" fmla="*/ 198 h 433"/>
                <a:gd name="T38" fmla="*/ 242 w 649"/>
                <a:gd name="T39" fmla="*/ 169 h 433"/>
                <a:gd name="T40" fmla="*/ 267 w 649"/>
                <a:gd name="T41" fmla="*/ 88 h 433"/>
                <a:gd name="T42" fmla="*/ 27 w 649"/>
                <a:gd name="T43" fmla="*/ 0 h 433"/>
                <a:gd name="T44" fmla="*/ 0 w 649"/>
                <a:gd name="T45" fmla="*/ 115 h 433"/>
                <a:gd name="T46" fmla="*/ 0 w 649"/>
                <a:gd name="T47" fmla="*/ 358 h 433"/>
                <a:gd name="T48" fmla="*/ 71 w 649"/>
                <a:gd name="T49" fmla="*/ 291 h 4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9"/>
                <a:gd name="T76" fmla="*/ 0 h 433"/>
                <a:gd name="T77" fmla="*/ 649 w 649"/>
                <a:gd name="T78" fmla="*/ 433 h 43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9" h="433">
                  <a:moveTo>
                    <a:pt x="71" y="291"/>
                  </a:moveTo>
                  <a:lnTo>
                    <a:pt x="120" y="334"/>
                  </a:lnTo>
                  <a:lnTo>
                    <a:pt x="164" y="363"/>
                  </a:lnTo>
                  <a:lnTo>
                    <a:pt x="218" y="387"/>
                  </a:lnTo>
                  <a:lnTo>
                    <a:pt x="279" y="406"/>
                  </a:lnTo>
                  <a:lnTo>
                    <a:pt x="342" y="420"/>
                  </a:lnTo>
                  <a:lnTo>
                    <a:pt x="411" y="427"/>
                  </a:lnTo>
                  <a:lnTo>
                    <a:pt x="484" y="432"/>
                  </a:lnTo>
                  <a:lnTo>
                    <a:pt x="562" y="432"/>
                  </a:lnTo>
                  <a:lnTo>
                    <a:pt x="648" y="375"/>
                  </a:lnTo>
                  <a:lnTo>
                    <a:pt x="606" y="370"/>
                  </a:lnTo>
                  <a:lnTo>
                    <a:pt x="565" y="363"/>
                  </a:lnTo>
                  <a:lnTo>
                    <a:pt x="516" y="351"/>
                  </a:lnTo>
                  <a:lnTo>
                    <a:pt x="472" y="337"/>
                  </a:lnTo>
                  <a:lnTo>
                    <a:pt x="430" y="320"/>
                  </a:lnTo>
                  <a:lnTo>
                    <a:pt x="377" y="291"/>
                  </a:lnTo>
                  <a:lnTo>
                    <a:pt x="330" y="260"/>
                  </a:lnTo>
                  <a:lnTo>
                    <a:pt x="293" y="229"/>
                  </a:lnTo>
                  <a:lnTo>
                    <a:pt x="264" y="198"/>
                  </a:lnTo>
                  <a:lnTo>
                    <a:pt x="242" y="169"/>
                  </a:lnTo>
                  <a:lnTo>
                    <a:pt x="267" y="88"/>
                  </a:lnTo>
                  <a:lnTo>
                    <a:pt x="27" y="0"/>
                  </a:lnTo>
                  <a:lnTo>
                    <a:pt x="0" y="115"/>
                  </a:lnTo>
                  <a:lnTo>
                    <a:pt x="0" y="358"/>
                  </a:lnTo>
                  <a:lnTo>
                    <a:pt x="71" y="291"/>
                  </a:lnTo>
                  <a:close/>
                </a:path>
              </a:pathLst>
            </a:custGeom>
            <a:solidFill>
              <a:srgbClr val="888888"/>
            </a:solidFill>
            <a:ln w="9525">
              <a:noFill/>
              <a:round/>
              <a:headEnd/>
              <a:tailEnd/>
            </a:ln>
          </p:spPr>
          <p:txBody>
            <a:bodyPr wrap="none" anchor="ctr">
              <a:spAutoFit/>
            </a:bodyPr>
            <a:lstStyle/>
            <a:p>
              <a:endParaRPr lang="zh-CN" altLang="en-US"/>
            </a:p>
          </p:txBody>
        </p:sp>
        <p:sp>
          <p:nvSpPr>
            <p:cNvPr id="1040" name="Freeform 68"/>
            <p:cNvSpPr>
              <a:spLocks/>
            </p:cNvSpPr>
            <p:nvPr/>
          </p:nvSpPr>
          <p:spPr bwMode="auto">
            <a:xfrm>
              <a:off x="34" y="14"/>
              <a:ext cx="566" cy="369"/>
            </a:xfrm>
            <a:custGeom>
              <a:avLst/>
              <a:gdLst>
                <a:gd name="T0" fmla="*/ 47 w 566"/>
                <a:gd name="T1" fmla="*/ 201 h 369"/>
                <a:gd name="T2" fmla="*/ 91 w 566"/>
                <a:gd name="T3" fmla="*/ 244 h 369"/>
                <a:gd name="T4" fmla="*/ 140 w 566"/>
                <a:gd name="T5" fmla="*/ 282 h 369"/>
                <a:gd name="T6" fmla="*/ 196 w 566"/>
                <a:gd name="T7" fmla="*/ 313 h 369"/>
                <a:gd name="T8" fmla="*/ 255 w 566"/>
                <a:gd name="T9" fmla="*/ 339 h 369"/>
                <a:gd name="T10" fmla="*/ 286 w 566"/>
                <a:gd name="T11" fmla="*/ 349 h 369"/>
                <a:gd name="T12" fmla="*/ 321 w 566"/>
                <a:gd name="T13" fmla="*/ 356 h 369"/>
                <a:gd name="T14" fmla="*/ 357 w 566"/>
                <a:gd name="T15" fmla="*/ 361 h 369"/>
                <a:gd name="T16" fmla="*/ 394 w 566"/>
                <a:gd name="T17" fmla="*/ 365 h 369"/>
                <a:gd name="T18" fmla="*/ 433 w 566"/>
                <a:gd name="T19" fmla="*/ 368 h 369"/>
                <a:gd name="T20" fmla="*/ 475 w 566"/>
                <a:gd name="T21" fmla="*/ 368 h 369"/>
                <a:gd name="T22" fmla="*/ 519 w 566"/>
                <a:gd name="T23" fmla="*/ 368 h 369"/>
                <a:gd name="T24" fmla="*/ 565 w 566"/>
                <a:gd name="T25" fmla="*/ 363 h 369"/>
                <a:gd name="T26" fmla="*/ 526 w 566"/>
                <a:gd name="T27" fmla="*/ 358 h 369"/>
                <a:gd name="T28" fmla="*/ 489 w 566"/>
                <a:gd name="T29" fmla="*/ 351 h 369"/>
                <a:gd name="T30" fmla="*/ 455 w 566"/>
                <a:gd name="T31" fmla="*/ 342 h 369"/>
                <a:gd name="T32" fmla="*/ 421 w 566"/>
                <a:gd name="T33" fmla="*/ 330 h 369"/>
                <a:gd name="T34" fmla="*/ 391 w 566"/>
                <a:gd name="T35" fmla="*/ 318 h 369"/>
                <a:gd name="T36" fmla="*/ 362 w 566"/>
                <a:gd name="T37" fmla="*/ 303 h 369"/>
                <a:gd name="T38" fmla="*/ 333 w 566"/>
                <a:gd name="T39" fmla="*/ 289 h 369"/>
                <a:gd name="T40" fmla="*/ 308 w 566"/>
                <a:gd name="T41" fmla="*/ 272 h 369"/>
                <a:gd name="T42" fmla="*/ 284 w 566"/>
                <a:gd name="T43" fmla="*/ 253 h 369"/>
                <a:gd name="T44" fmla="*/ 262 w 566"/>
                <a:gd name="T45" fmla="*/ 237 h 369"/>
                <a:gd name="T46" fmla="*/ 242 w 566"/>
                <a:gd name="T47" fmla="*/ 218 h 369"/>
                <a:gd name="T48" fmla="*/ 225 w 566"/>
                <a:gd name="T49" fmla="*/ 198 h 369"/>
                <a:gd name="T50" fmla="*/ 208 w 566"/>
                <a:gd name="T51" fmla="*/ 179 h 369"/>
                <a:gd name="T52" fmla="*/ 196 w 566"/>
                <a:gd name="T53" fmla="*/ 160 h 369"/>
                <a:gd name="T54" fmla="*/ 184 w 566"/>
                <a:gd name="T55" fmla="*/ 141 h 369"/>
                <a:gd name="T56" fmla="*/ 174 w 566"/>
                <a:gd name="T57" fmla="*/ 124 h 369"/>
                <a:gd name="T58" fmla="*/ 215 w 566"/>
                <a:gd name="T59" fmla="*/ 81 h 369"/>
                <a:gd name="T60" fmla="*/ 0 w 566"/>
                <a:gd name="T61" fmla="*/ 0 h 369"/>
                <a:gd name="T62" fmla="*/ 0 w 566"/>
                <a:gd name="T63" fmla="*/ 249 h 369"/>
                <a:gd name="T64" fmla="*/ 47 w 566"/>
                <a:gd name="T65" fmla="*/ 201 h 36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
                <a:gd name="T100" fmla="*/ 0 h 369"/>
                <a:gd name="T101" fmla="*/ 566 w 566"/>
                <a:gd name="T102" fmla="*/ 369 h 36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 h="369">
                  <a:moveTo>
                    <a:pt x="47" y="201"/>
                  </a:moveTo>
                  <a:lnTo>
                    <a:pt x="91" y="244"/>
                  </a:lnTo>
                  <a:lnTo>
                    <a:pt x="140" y="282"/>
                  </a:lnTo>
                  <a:lnTo>
                    <a:pt x="196" y="313"/>
                  </a:lnTo>
                  <a:lnTo>
                    <a:pt x="255" y="339"/>
                  </a:lnTo>
                  <a:lnTo>
                    <a:pt x="286" y="349"/>
                  </a:lnTo>
                  <a:lnTo>
                    <a:pt x="321" y="356"/>
                  </a:lnTo>
                  <a:lnTo>
                    <a:pt x="357" y="361"/>
                  </a:lnTo>
                  <a:lnTo>
                    <a:pt x="394" y="365"/>
                  </a:lnTo>
                  <a:lnTo>
                    <a:pt x="433" y="368"/>
                  </a:lnTo>
                  <a:lnTo>
                    <a:pt x="475" y="368"/>
                  </a:lnTo>
                  <a:lnTo>
                    <a:pt x="519" y="368"/>
                  </a:lnTo>
                  <a:lnTo>
                    <a:pt x="565" y="363"/>
                  </a:lnTo>
                  <a:lnTo>
                    <a:pt x="526" y="358"/>
                  </a:lnTo>
                  <a:lnTo>
                    <a:pt x="489" y="351"/>
                  </a:lnTo>
                  <a:lnTo>
                    <a:pt x="455" y="342"/>
                  </a:lnTo>
                  <a:lnTo>
                    <a:pt x="421" y="330"/>
                  </a:lnTo>
                  <a:lnTo>
                    <a:pt x="391" y="318"/>
                  </a:lnTo>
                  <a:lnTo>
                    <a:pt x="362" y="303"/>
                  </a:lnTo>
                  <a:lnTo>
                    <a:pt x="333" y="289"/>
                  </a:lnTo>
                  <a:lnTo>
                    <a:pt x="308" y="272"/>
                  </a:lnTo>
                  <a:lnTo>
                    <a:pt x="284" y="253"/>
                  </a:lnTo>
                  <a:lnTo>
                    <a:pt x="262" y="237"/>
                  </a:lnTo>
                  <a:lnTo>
                    <a:pt x="242" y="218"/>
                  </a:lnTo>
                  <a:lnTo>
                    <a:pt x="225" y="198"/>
                  </a:lnTo>
                  <a:lnTo>
                    <a:pt x="208" y="179"/>
                  </a:lnTo>
                  <a:lnTo>
                    <a:pt x="196" y="160"/>
                  </a:lnTo>
                  <a:lnTo>
                    <a:pt x="184" y="141"/>
                  </a:lnTo>
                  <a:lnTo>
                    <a:pt x="174" y="124"/>
                  </a:lnTo>
                  <a:lnTo>
                    <a:pt x="215" y="81"/>
                  </a:lnTo>
                  <a:lnTo>
                    <a:pt x="0" y="0"/>
                  </a:lnTo>
                  <a:lnTo>
                    <a:pt x="0" y="249"/>
                  </a:lnTo>
                  <a:lnTo>
                    <a:pt x="47" y="201"/>
                  </a:lnTo>
                  <a:close/>
                </a:path>
              </a:pathLst>
            </a:custGeom>
            <a:solidFill>
              <a:srgbClr val="FFFFFF"/>
            </a:solidFill>
            <a:ln w="38100" cap="flat" cmpd="sng">
              <a:solidFill>
                <a:srgbClr val="000000"/>
              </a:solidFill>
              <a:round/>
              <a:headEnd/>
              <a:tailEnd/>
            </a:ln>
          </p:spPr>
          <p:txBody>
            <a:bodyPr wrap="none" anchor="ctr">
              <a:spAutoFit/>
            </a:bodyPr>
            <a:lstStyle/>
            <a:p>
              <a:endParaRPr lang="zh-CN" altLang="en-US"/>
            </a:p>
          </p:txBody>
        </p:sp>
      </p:grpSp>
      <p:graphicFrame>
        <p:nvGraphicFramePr>
          <p:cNvPr id="55300" name="Object 4"/>
          <p:cNvGraphicFramePr>
            <a:graphicFrameLocks noChangeAspect="1"/>
          </p:cNvGraphicFramePr>
          <p:nvPr/>
        </p:nvGraphicFramePr>
        <p:xfrm>
          <a:off x="4822825" y="4005263"/>
          <a:ext cx="4321175" cy="1081087"/>
        </p:xfrm>
        <a:graphic>
          <a:graphicData uri="http://schemas.openxmlformats.org/presentationml/2006/ole">
            <mc:AlternateContent xmlns:mc="http://schemas.openxmlformats.org/markup-compatibility/2006">
              <mc:Choice xmlns:v="urn:schemas-microsoft-com:vml" Requires="v">
                <p:oleObj spid="_x0000_s1038" r:id="rId7" imgW="2843883" imgH="711208" progId="Equation.3">
                  <p:embed/>
                </p:oleObj>
              </mc:Choice>
              <mc:Fallback>
                <p:oleObj r:id="rId7" imgW="2843883" imgH="711208"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22825" y="4005263"/>
                        <a:ext cx="4321175" cy="1081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 name="Group 25"/>
          <p:cNvGrpSpPr>
            <a:grpSpLocks/>
          </p:cNvGrpSpPr>
          <p:nvPr/>
        </p:nvGrpSpPr>
        <p:grpSpPr bwMode="auto">
          <a:xfrm>
            <a:off x="5651500" y="3284538"/>
            <a:ext cx="688975" cy="1031875"/>
            <a:chOff x="0" y="0"/>
            <a:chExt cx="433" cy="649"/>
          </a:xfrm>
        </p:grpSpPr>
        <p:sp>
          <p:nvSpPr>
            <p:cNvPr id="1037" name="Freeform 76"/>
            <p:cNvSpPr>
              <a:spLocks/>
            </p:cNvSpPr>
            <p:nvPr/>
          </p:nvSpPr>
          <p:spPr bwMode="auto">
            <a:xfrm>
              <a:off x="0" y="0"/>
              <a:ext cx="433" cy="649"/>
            </a:xfrm>
            <a:custGeom>
              <a:avLst/>
              <a:gdLst>
                <a:gd name="T0" fmla="*/ 291 w 433"/>
                <a:gd name="T1" fmla="*/ 577 h 649"/>
                <a:gd name="T2" fmla="*/ 334 w 433"/>
                <a:gd name="T3" fmla="*/ 528 h 649"/>
                <a:gd name="T4" fmla="*/ 363 w 433"/>
                <a:gd name="T5" fmla="*/ 484 h 649"/>
                <a:gd name="T6" fmla="*/ 387 w 433"/>
                <a:gd name="T7" fmla="*/ 430 h 649"/>
                <a:gd name="T8" fmla="*/ 406 w 433"/>
                <a:gd name="T9" fmla="*/ 369 h 649"/>
                <a:gd name="T10" fmla="*/ 420 w 433"/>
                <a:gd name="T11" fmla="*/ 306 h 649"/>
                <a:gd name="T12" fmla="*/ 427 w 433"/>
                <a:gd name="T13" fmla="*/ 237 h 649"/>
                <a:gd name="T14" fmla="*/ 432 w 433"/>
                <a:gd name="T15" fmla="*/ 164 h 649"/>
                <a:gd name="T16" fmla="*/ 432 w 433"/>
                <a:gd name="T17" fmla="*/ 86 h 649"/>
                <a:gd name="T18" fmla="*/ 375 w 433"/>
                <a:gd name="T19" fmla="*/ 0 h 649"/>
                <a:gd name="T20" fmla="*/ 370 w 433"/>
                <a:gd name="T21" fmla="*/ 42 h 649"/>
                <a:gd name="T22" fmla="*/ 363 w 433"/>
                <a:gd name="T23" fmla="*/ 83 h 649"/>
                <a:gd name="T24" fmla="*/ 351 w 433"/>
                <a:gd name="T25" fmla="*/ 132 h 649"/>
                <a:gd name="T26" fmla="*/ 337 w 433"/>
                <a:gd name="T27" fmla="*/ 176 h 649"/>
                <a:gd name="T28" fmla="*/ 320 w 433"/>
                <a:gd name="T29" fmla="*/ 218 h 649"/>
                <a:gd name="T30" fmla="*/ 291 w 433"/>
                <a:gd name="T31" fmla="*/ 271 h 649"/>
                <a:gd name="T32" fmla="*/ 260 w 433"/>
                <a:gd name="T33" fmla="*/ 318 h 649"/>
                <a:gd name="T34" fmla="*/ 229 w 433"/>
                <a:gd name="T35" fmla="*/ 355 h 649"/>
                <a:gd name="T36" fmla="*/ 198 w 433"/>
                <a:gd name="T37" fmla="*/ 384 h 649"/>
                <a:gd name="T38" fmla="*/ 169 w 433"/>
                <a:gd name="T39" fmla="*/ 406 h 649"/>
                <a:gd name="T40" fmla="*/ 88 w 433"/>
                <a:gd name="T41" fmla="*/ 381 h 649"/>
                <a:gd name="T42" fmla="*/ 0 w 433"/>
                <a:gd name="T43" fmla="*/ 621 h 649"/>
                <a:gd name="T44" fmla="*/ 115 w 433"/>
                <a:gd name="T45" fmla="*/ 648 h 649"/>
                <a:gd name="T46" fmla="*/ 358 w 433"/>
                <a:gd name="T47" fmla="*/ 648 h 649"/>
                <a:gd name="T48" fmla="*/ 291 w 433"/>
                <a:gd name="T49" fmla="*/ 577 h 64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33"/>
                <a:gd name="T76" fmla="*/ 0 h 649"/>
                <a:gd name="T77" fmla="*/ 433 w 433"/>
                <a:gd name="T78" fmla="*/ 649 h 64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33" h="649">
                  <a:moveTo>
                    <a:pt x="291" y="577"/>
                  </a:moveTo>
                  <a:lnTo>
                    <a:pt x="334" y="528"/>
                  </a:lnTo>
                  <a:lnTo>
                    <a:pt x="363" y="484"/>
                  </a:lnTo>
                  <a:lnTo>
                    <a:pt x="387" y="430"/>
                  </a:lnTo>
                  <a:lnTo>
                    <a:pt x="406" y="369"/>
                  </a:lnTo>
                  <a:lnTo>
                    <a:pt x="420" y="306"/>
                  </a:lnTo>
                  <a:lnTo>
                    <a:pt x="427" y="237"/>
                  </a:lnTo>
                  <a:lnTo>
                    <a:pt x="432" y="164"/>
                  </a:lnTo>
                  <a:lnTo>
                    <a:pt x="432" y="86"/>
                  </a:lnTo>
                  <a:lnTo>
                    <a:pt x="375" y="0"/>
                  </a:lnTo>
                  <a:lnTo>
                    <a:pt x="370" y="42"/>
                  </a:lnTo>
                  <a:lnTo>
                    <a:pt x="363" y="83"/>
                  </a:lnTo>
                  <a:lnTo>
                    <a:pt x="351" y="132"/>
                  </a:lnTo>
                  <a:lnTo>
                    <a:pt x="337" y="176"/>
                  </a:lnTo>
                  <a:lnTo>
                    <a:pt x="320" y="218"/>
                  </a:lnTo>
                  <a:lnTo>
                    <a:pt x="291" y="271"/>
                  </a:lnTo>
                  <a:lnTo>
                    <a:pt x="260" y="318"/>
                  </a:lnTo>
                  <a:lnTo>
                    <a:pt x="229" y="355"/>
                  </a:lnTo>
                  <a:lnTo>
                    <a:pt x="198" y="384"/>
                  </a:lnTo>
                  <a:lnTo>
                    <a:pt x="169" y="406"/>
                  </a:lnTo>
                  <a:lnTo>
                    <a:pt x="88" y="381"/>
                  </a:lnTo>
                  <a:lnTo>
                    <a:pt x="0" y="621"/>
                  </a:lnTo>
                  <a:lnTo>
                    <a:pt x="115" y="648"/>
                  </a:lnTo>
                  <a:lnTo>
                    <a:pt x="358" y="648"/>
                  </a:lnTo>
                  <a:lnTo>
                    <a:pt x="291" y="577"/>
                  </a:lnTo>
                  <a:close/>
                </a:path>
              </a:pathLst>
            </a:custGeom>
            <a:solidFill>
              <a:srgbClr val="888888"/>
            </a:solidFill>
            <a:ln w="9525">
              <a:noFill/>
              <a:round/>
              <a:headEnd/>
              <a:tailEnd/>
            </a:ln>
          </p:spPr>
          <p:txBody>
            <a:bodyPr wrap="none" anchor="ctr">
              <a:spAutoFit/>
            </a:bodyPr>
            <a:lstStyle/>
            <a:p>
              <a:endParaRPr lang="zh-CN" altLang="en-US"/>
            </a:p>
          </p:txBody>
        </p:sp>
        <p:sp>
          <p:nvSpPr>
            <p:cNvPr id="1038" name="Freeform 77"/>
            <p:cNvSpPr>
              <a:spLocks/>
            </p:cNvSpPr>
            <p:nvPr/>
          </p:nvSpPr>
          <p:spPr bwMode="auto">
            <a:xfrm>
              <a:off x="14" y="49"/>
              <a:ext cx="369" cy="566"/>
            </a:xfrm>
            <a:custGeom>
              <a:avLst/>
              <a:gdLst>
                <a:gd name="T0" fmla="*/ 201 w 369"/>
                <a:gd name="T1" fmla="*/ 518 h 566"/>
                <a:gd name="T2" fmla="*/ 244 w 369"/>
                <a:gd name="T3" fmla="*/ 474 h 566"/>
                <a:gd name="T4" fmla="*/ 282 w 369"/>
                <a:gd name="T5" fmla="*/ 425 h 566"/>
                <a:gd name="T6" fmla="*/ 313 w 369"/>
                <a:gd name="T7" fmla="*/ 369 h 566"/>
                <a:gd name="T8" fmla="*/ 339 w 369"/>
                <a:gd name="T9" fmla="*/ 310 h 566"/>
                <a:gd name="T10" fmla="*/ 349 w 369"/>
                <a:gd name="T11" fmla="*/ 279 h 566"/>
                <a:gd name="T12" fmla="*/ 356 w 369"/>
                <a:gd name="T13" fmla="*/ 244 h 566"/>
                <a:gd name="T14" fmla="*/ 361 w 369"/>
                <a:gd name="T15" fmla="*/ 208 h 566"/>
                <a:gd name="T16" fmla="*/ 365 w 369"/>
                <a:gd name="T17" fmla="*/ 171 h 566"/>
                <a:gd name="T18" fmla="*/ 368 w 369"/>
                <a:gd name="T19" fmla="*/ 132 h 566"/>
                <a:gd name="T20" fmla="*/ 368 w 369"/>
                <a:gd name="T21" fmla="*/ 90 h 566"/>
                <a:gd name="T22" fmla="*/ 368 w 369"/>
                <a:gd name="T23" fmla="*/ 46 h 566"/>
                <a:gd name="T24" fmla="*/ 363 w 369"/>
                <a:gd name="T25" fmla="*/ 0 h 566"/>
                <a:gd name="T26" fmla="*/ 358 w 369"/>
                <a:gd name="T27" fmla="*/ 39 h 566"/>
                <a:gd name="T28" fmla="*/ 351 w 369"/>
                <a:gd name="T29" fmla="*/ 76 h 566"/>
                <a:gd name="T30" fmla="*/ 342 w 369"/>
                <a:gd name="T31" fmla="*/ 110 h 566"/>
                <a:gd name="T32" fmla="*/ 330 w 369"/>
                <a:gd name="T33" fmla="*/ 144 h 566"/>
                <a:gd name="T34" fmla="*/ 318 w 369"/>
                <a:gd name="T35" fmla="*/ 174 h 566"/>
                <a:gd name="T36" fmla="*/ 303 w 369"/>
                <a:gd name="T37" fmla="*/ 203 h 566"/>
                <a:gd name="T38" fmla="*/ 289 w 369"/>
                <a:gd name="T39" fmla="*/ 232 h 566"/>
                <a:gd name="T40" fmla="*/ 272 w 369"/>
                <a:gd name="T41" fmla="*/ 257 h 566"/>
                <a:gd name="T42" fmla="*/ 253 w 369"/>
                <a:gd name="T43" fmla="*/ 281 h 566"/>
                <a:gd name="T44" fmla="*/ 237 w 369"/>
                <a:gd name="T45" fmla="*/ 303 h 566"/>
                <a:gd name="T46" fmla="*/ 218 w 369"/>
                <a:gd name="T47" fmla="*/ 323 h 566"/>
                <a:gd name="T48" fmla="*/ 198 w 369"/>
                <a:gd name="T49" fmla="*/ 340 h 566"/>
                <a:gd name="T50" fmla="*/ 179 w 369"/>
                <a:gd name="T51" fmla="*/ 357 h 566"/>
                <a:gd name="T52" fmla="*/ 160 w 369"/>
                <a:gd name="T53" fmla="*/ 369 h 566"/>
                <a:gd name="T54" fmla="*/ 141 w 369"/>
                <a:gd name="T55" fmla="*/ 381 h 566"/>
                <a:gd name="T56" fmla="*/ 124 w 369"/>
                <a:gd name="T57" fmla="*/ 391 h 566"/>
                <a:gd name="T58" fmla="*/ 81 w 369"/>
                <a:gd name="T59" fmla="*/ 350 h 566"/>
                <a:gd name="T60" fmla="*/ 0 w 369"/>
                <a:gd name="T61" fmla="*/ 565 h 566"/>
                <a:gd name="T62" fmla="*/ 249 w 369"/>
                <a:gd name="T63" fmla="*/ 565 h 566"/>
                <a:gd name="T64" fmla="*/ 201 w 369"/>
                <a:gd name="T65" fmla="*/ 518 h 5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566"/>
                <a:gd name="T101" fmla="*/ 369 w 369"/>
                <a:gd name="T102" fmla="*/ 566 h 5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566">
                  <a:moveTo>
                    <a:pt x="201" y="518"/>
                  </a:moveTo>
                  <a:lnTo>
                    <a:pt x="244" y="474"/>
                  </a:lnTo>
                  <a:lnTo>
                    <a:pt x="282" y="425"/>
                  </a:lnTo>
                  <a:lnTo>
                    <a:pt x="313" y="369"/>
                  </a:lnTo>
                  <a:lnTo>
                    <a:pt x="339" y="310"/>
                  </a:lnTo>
                  <a:lnTo>
                    <a:pt x="349" y="279"/>
                  </a:lnTo>
                  <a:lnTo>
                    <a:pt x="356" y="244"/>
                  </a:lnTo>
                  <a:lnTo>
                    <a:pt x="361" y="208"/>
                  </a:lnTo>
                  <a:lnTo>
                    <a:pt x="365" y="171"/>
                  </a:lnTo>
                  <a:lnTo>
                    <a:pt x="368" y="132"/>
                  </a:lnTo>
                  <a:lnTo>
                    <a:pt x="368" y="90"/>
                  </a:lnTo>
                  <a:lnTo>
                    <a:pt x="368" y="46"/>
                  </a:lnTo>
                  <a:lnTo>
                    <a:pt x="363" y="0"/>
                  </a:lnTo>
                  <a:lnTo>
                    <a:pt x="358" y="39"/>
                  </a:lnTo>
                  <a:lnTo>
                    <a:pt x="351" y="76"/>
                  </a:lnTo>
                  <a:lnTo>
                    <a:pt x="342" y="110"/>
                  </a:lnTo>
                  <a:lnTo>
                    <a:pt x="330" y="144"/>
                  </a:lnTo>
                  <a:lnTo>
                    <a:pt x="318" y="174"/>
                  </a:lnTo>
                  <a:lnTo>
                    <a:pt x="303" y="203"/>
                  </a:lnTo>
                  <a:lnTo>
                    <a:pt x="289" y="232"/>
                  </a:lnTo>
                  <a:lnTo>
                    <a:pt x="272" y="257"/>
                  </a:lnTo>
                  <a:lnTo>
                    <a:pt x="253" y="281"/>
                  </a:lnTo>
                  <a:lnTo>
                    <a:pt x="237" y="303"/>
                  </a:lnTo>
                  <a:lnTo>
                    <a:pt x="218" y="323"/>
                  </a:lnTo>
                  <a:lnTo>
                    <a:pt x="198" y="340"/>
                  </a:lnTo>
                  <a:lnTo>
                    <a:pt x="179" y="357"/>
                  </a:lnTo>
                  <a:lnTo>
                    <a:pt x="160" y="369"/>
                  </a:lnTo>
                  <a:lnTo>
                    <a:pt x="141" y="381"/>
                  </a:lnTo>
                  <a:lnTo>
                    <a:pt x="124" y="391"/>
                  </a:lnTo>
                  <a:lnTo>
                    <a:pt x="81" y="350"/>
                  </a:lnTo>
                  <a:lnTo>
                    <a:pt x="0" y="565"/>
                  </a:lnTo>
                  <a:lnTo>
                    <a:pt x="249" y="565"/>
                  </a:lnTo>
                  <a:lnTo>
                    <a:pt x="201" y="518"/>
                  </a:lnTo>
                  <a:close/>
                </a:path>
              </a:pathLst>
            </a:custGeom>
            <a:solidFill>
              <a:srgbClr val="FFFFFF"/>
            </a:solidFill>
            <a:ln w="38100" cap="flat" cmpd="sng">
              <a:solidFill>
                <a:srgbClr val="000000"/>
              </a:solidFill>
              <a:round/>
              <a:headEnd/>
              <a:tailEnd/>
            </a:ln>
          </p:spPr>
          <p:txBody>
            <a:bodyPr wrap="none" anchor="ctr">
              <a:spAutoFit/>
            </a:bodyPr>
            <a:lstStyle/>
            <a:p>
              <a:endParaRPr lang="zh-CN" altLang="en-US"/>
            </a:p>
          </p:txBody>
        </p:sp>
      </p:grpSp>
      <p:graphicFrame>
        <p:nvGraphicFramePr>
          <p:cNvPr id="1029" name="Object 5"/>
          <p:cNvGraphicFramePr>
            <a:graphicFrameLocks noChangeAspect="1"/>
          </p:cNvGraphicFramePr>
          <p:nvPr/>
        </p:nvGraphicFramePr>
        <p:xfrm>
          <a:off x="1979613" y="3860800"/>
          <a:ext cx="415925" cy="295275"/>
        </p:xfrm>
        <a:graphic>
          <a:graphicData uri="http://schemas.openxmlformats.org/presentationml/2006/ole">
            <mc:AlternateContent xmlns:mc="http://schemas.openxmlformats.org/markup-compatibility/2006">
              <mc:Choice xmlns:v="urn:schemas-microsoft-com:vml" Requires="v">
                <p:oleObj spid="_x0000_s1039" r:id="rId9" imgW="304721" imgH="215936" progId="Equation.3">
                  <p:embed/>
                </p:oleObj>
              </mc:Choice>
              <mc:Fallback>
                <p:oleObj r:id="rId9" imgW="304721" imgH="215936" progId="Equation.3">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79613" y="3860800"/>
                        <a:ext cx="415925" cy="295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6"/>
          <p:cNvGraphicFramePr>
            <a:graphicFrameLocks noChangeAspect="1"/>
          </p:cNvGraphicFramePr>
          <p:nvPr/>
        </p:nvGraphicFramePr>
        <p:xfrm>
          <a:off x="4932363" y="3141663"/>
          <a:ext cx="433387" cy="312737"/>
        </p:xfrm>
        <a:graphic>
          <a:graphicData uri="http://schemas.openxmlformats.org/presentationml/2006/ole">
            <mc:AlternateContent xmlns:mc="http://schemas.openxmlformats.org/markup-compatibility/2006">
              <mc:Choice xmlns:v="urn:schemas-microsoft-com:vml" Requires="v">
                <p:oleObj spid="_x0000_s1040" r:id="rId11" imgW="317542" imgH="228719" progId="Equation.3">
                  <p:embed/>
                </p:oleObj>
              </mc:Choice>
              <mc:Fallback>
                <p:oleObj r:id="rId11" imgW="317542" imgH="228719" progId="Equation.3">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2363" y="3141663"/>
                        <a:ext cx="433387" cy="312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800" decel="100000"/>
                                        <p:tgtEl>
                                          <p:spTgt spid="55298"/>
                                        </p:tgtEl>
                                      </p:cBhvr>
                                    </p:animEffect>
                                    <p:anim calcmode="lin" valueType="num">
                                      <p:cBhvr>
                                        <p:cTn id="8" dur="800" decel="100000" fill="hold"/>
                                        <p:tgtEl>
                                          <p:spTgt spid="55298"/>
                                        </p:tgtEl>
                                        <p:attrNameLst>
                                          <p:attrName>style.rotation</p:attrName>
                                        </p:attrNameLst>
                                      </p:cBhvr>
                                      <p:tavLst>
                                        <p:tav tm="0">
                                          <p:val>
                                            <p:fltVal val="-90"/>
                                          </p:val>
                                        </p:tav>
                                        <p:tav tm="100000">
                                          <p:val>
                                            <p:fltVal val="0"/>
                                          </p:val>
                                        </p:tav>
                                      </p:tavLst>
                                    </p:anim>
                                    <p:anim calcmode="lin" valueType="num">
                                      <p:cBhvr>
                                        <p:cTn id="9" dur="800" decel="100000" fill="hold"/>
                                        <p:tgtEl>
                                          <p:spTgt spid="55298"/>
                                        </p:tgtEl>
                                        <p:attrNameLst>
                                          <p:attrName>ppt_x</p:attrName>
                                        </p:attrNameLst>
                                      </p:cBhvr>
                                      <p:tavLst>
                                        <p:tav tm="0">
                                          <p:val>
                                            <p:strVal val="#ppt_x+0.4"/>
                                          </p:val>
                                        </p:tav>
                                        <p:tav tm="100000">
                                          <p:val>
                                            <p:strVal val="#ppt_x-0.05"/>
                                          </p:val>
                                        </p:tav>
                                      </p:tavLst>
                                    </p:anim>
                                    <p:anim calcmode="lin" valueType="num">
                                      <p:cBhvr>
                                        <p:cTn id="10" dur="800" decel="100000" fill="hold"/>
                                        <p:tgtEl>
                                          <p:spTgt spid="5529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529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529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anim calcmode="lin" valueType="num">
                                      <p:cBhvr>
                                        <p:cTn id="18" dur="2000" fill="hold"/>
                                        <p:tgtEl>
                                          <p:spTgt spid="2"/>
                                        </p:tgtEl>
                                        <p:attrNameLst>
                                          <p:attrName>style.rotation</p:attrName>
                                        </p:attrNameLst>
                                      </p:cBhvr>
                                      <p:tavLst>
                                        <p:tav tm="0">
                                          <p:val>
                                            <p:fltVal val="720"/>
                                          </p:val>
                                        </p:tav>
                                        <p:tav tm="100000">
                                          <p:val>
                                            <p:fltVal val="0"/>
                                          </p:val>
                                        </p:tav>
                                      </p:tavLst>
                                    </p:anim>
                                    <p:anim calcmode="lin" valueType="num">
                                      <p:cBhvr>
                                        <p:cTn id="19" dur="2000" fill="hold"/>
                                        <p:tgtEl>
                                          <p:spTgt spid="2"/>
                                        </p:tgtEl>
                                        <p:attrNameLst>
                                          <p:attrName>ppt_h</p:attrName>
                                        </p:attrNameLst>
                                      </p:cBhvr>
                                      <p:tavLst>
                                        <p:tav tm="0">
                                          <p:val>
                                            <p:fltVal val="0"/>
                                          </p:val>
                                        </p:tav>
                                        <p:tav tm="100000">
                                          <p:val>
                                            <p:strVal val="#ppt_h"/>
                                          </p:val>
                                        </p:tav>
                                      </p:tavLst>
                                    </p:anim>
                                    <p:anim calcmode="lin" valueType="num">
                                      <p:cBhvr>
                                        <p:cTn id="2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5299"/>
                                        </p:tgtEl>
                                        <p:attrNameLst>
                                          <p:attrName>style.visibility</p:attrName>
                                        </p:attrNameLst>
                                      </p:cBhvr>
                                      <p:to>
                                        <p:strVal val="visible"/>
                                      </p:to>
                                    </p:set>
                                    <p:anim calcmode="lin" valueType="num">
                                      <p:cBhvr additive="base">
                                        <p:cTn id="31" dur="500" fill="hold"/>
                                        <p:tgtEl>
                                          <p:spTgt spid="55299"/>
                                        </p:tgtEl>
                                        <p:attrNameLst>
                                          <p:attrName>ppt_x</p:attrName>
                                        </p:attrNameLst>
                                      </p:cBhvr>
                                      <p:tavLst>
                                        <p:tav tm="0">
                                          <p:val>
                                            <p:strVal val="#ppt_x"/>
                                          </p:val>
                                        </p:tav>
                                        <p:tav tm="100000">
                                          <p:val>
                                            <p:strVal val="#ppt_x"/>
                                          </p:val>
                                        </p:tav>
                                      </p:tavLst>
                                    </p:anim>
                                    <p:anim calcmode="lin" valueType="num">
                                      <p:cBhvr additive="base">
                                        <p:cTn id="32" dur="500" fill="hold"/>
                                        <p:tgtEl>
                                          <p:spTgt spid="5529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4" presetClass="entr" presetSubtype="0" fill="hold" nodeType="clickEffect">
                                  <p:stCondLst>
                                    <p:cond delay="0"/>
                                  </p:stCondLst>
                                  <p:childTnLst>
                                    <p:set>
                                      <p:cBhvr>
                                        <p:cTn id="42" dur="1" fill="hold">
                                          <p:stCondLst>
                                            <p:cond delay="0"/>
                                          </p:stCondLst>
                                        </p:cTn>
                                        <p:tgtEl>
                                          <p:spTgt spid="55300"/>
                                        </p:tgtEl>
                                        <p:attrNameLst>
                                          <p:attrName>style.visibility</p:attrName>
                                        </p:attrNameLst>
                                      </p:cBhvr>
                                      <p:to>
                                        <p:strVal val="visible"/>
                                      </p:to>
                                    </p:set>
                                    <p:anim from="(-#ppt_w/2)" to="(#ppt_x)" calcmode="lin" valueType="num">
                                      <p:cBhvr>
                                        <p:cTn id="43" dur="600" fill="hold">
                                          <p:stCondLst>
                                            <p:cond delay="0"/>
                                          </p:stCondLst>
                                        </p:cTn>
                                        <p:tgtEl>
                                          <p:spTgt spid="55300"/>
                                        </p:tgtEl>
                                        <p:attrNameLst>
                                          <p:attrName>ppt_x</p:attrName>
                                        </p:attrNameLst>
                                      </p:cBhvr>
                                    </p:anim>
                                    <p:anim from="0" to="-1.0" calcmode="lin" valueType="num">
                                      <p:cBhvr>
                                        <p:cTn id="44" dur="200" decel="50000" autoRev="1" fill="hold">
                                          <p:stCondLst>
                                            <p:cond delay="600"/>
                                          </p:stCondLst>
                                        </p:cTn>
                                        <p:tgtEl>
                                          <p:spTgt spid="55300"/>
                                        </p:tgtEl>
                                        <p:attrNameLst>
                                          <p:attrName>xshear</p:attrName>
                                        </p:attrNameLst>
                                      </p:cBhvr>
                                    </p:anim>
                                    <p:animScale>
                                      <p:cBhvr>
                                        <p:cTn id="45" dur="200" decel="100000" autoRev="1" fill="hold">
                                          <p:stCondLst>
                                            <p:cond delay="600"/>
                                          </p:stCondLst>
                                        </p:cTn>
                                        <p:tgtEl>
                                          <p:spTgt spid="55300"/>
                                        </p:tgtEl>
                                      </p:cBhvr>
                                      <p:from x="100000" y="100000"/>
                                      <p:to x="80000" y="100000"/>
                                    </p:animScale>
                                    <p:anim by="(#ppt_h/3+#ppt_w*0.1)" calcmode="lin" valueType="num">
                                      <p:cBhvr additive="sum">
                                        <p:cTn id="46" dur="200" decel="100000" autoRev="1" fill="hold">
                                          <p:stCondLst>
                                            <p:cond delay="600"/>
                                          </p:stCondLst>
                                        </p:cTn>
                                        <p:tgtEl>
                                          <p:spTgt spid="55300"/>
                                        </p:tgtEl>
                                        <p:attrNameLst>
                                          <p:attrName>ppt_x</p:attrName>
                                        </p:attrNameLst>
                                      </p:cBhvr>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1+#ppt_w/2"/>
                                          </p:val>
                                        </p:tav>
                                        <p:tav tm="100000">
                                          <p:val>
                                            <p:strVal val="#ppt_x"/>
                                          </p:val>
                                        </p:tav>
                                      </p:tavLst>
                                    </p:anim>
                                    <p:anim calcmode="lin" valueType="num">
                                      <p:cBhvr additive="base">
                                        <p:cTn id="5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一、指数体系的含义</a:t>
            </a:r>
          </a:p>
        </p:txBody>
      </p:sp>
      <p:sp>
        <p:nvSpPr>
          <p:cNvPr id="2355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指数体系与因素分析</a:t>
            </a:r>
          </a:p>
        </p:txBody>
      </p:sp>
      <p:sp>
        <p:nvSpPr>
          <p:cNvPr id="6" name="AutoShape 5"/>
          <p:cNvSpPr>
            <a:spLocks noChangeArrowheads="1"/>
          </p:cNvSpPr>
          <p:nvPr/>
        </p:nvSpPr>
        <p:spPr bwMode="auto">
          <a:xfrm>
            <a:off x="179388" y="1628775"/>
            <a:ext cx="4824412" cy="1343025"/>
          </a:xfrm>
          <a:prstGeom prst="irregularSeal1">
            <a:avLst/>
          </a:prstGeom>
          <a:gradFill rotWithShape="0">
            <a:gsLst>
              <a:gs pos="0">
                <a:srgbClr val="FFFF99"/>
              </a:gs>
              <a:gs pos="100000">
                <a:srgbClr val="00FFCC"/>
              </a:gs>
            </a:gsLst>
            <a:path path="shape">
              <a:fillToRect l="50000" t="50000" r="50000" b="50000"/>
            </a:path>
          </a:gradFill>
          <a:ln w="9525">
            <a:solidFill>
              <a:srgbClr val="00FF00"/>
            </a:solidFill>
            <a:miter lim="800000"/>
            <a:headEnd/>
            <a:tailEnd/>
          </a:ln>
        </p:spPr>
        <p:txBody>
          <a:bodyPr wrap="none" anchor="ctr"/>
          <a:lstStyle/>
          <a:p>
            <a:pPr algn="ctr" eaLnBrk="0" hangingPunct="0"/>
            <a:r>
              <a:rPr lang="zh-CN" altLang="en-US" sz="2400">
                <a:solidFill>
                  <a:srgbClr val="FF3300"/>
                </a:solidFill>
                <a:latin typeface="Arial" pitchFamily="34" charset="0"/>
              </a:rPr>
              <a:t>指数体系的概念</a:t>
            </a:r>
          </a:p>
        </p:txBody>
      </p:sp>
      <p:grpSp>
        <p:nvGrpSpPr>
          <p:cNvPr id="2" name="Group 6"/>
          <p:cNvGrpSpPr>
            <a:grpSpLocks/>
          </p:cNvGrpSpPr>
          <p:nvPr/>
        </p:nvGrpSpPr>
        <p:grpSpPr bwMode="auto">
          <a:xfrm>
            <a:off x="1258888" y="2924175"/>
            <a:ext cx="6962775" cy="3186113"/>
            <a:chOff x="0" y="0"/>
            <a:chExt cx="4252" cy="2032"/>
          </a:xfrm>
        </p:grpSpPr>
        <p:grpSp>
          <p:nvGrpSpPr>
            <p:cNvPr id="23558" name="Group 7"/>
            <p:cNvGrpSpPr>
              <a:grpSpLocks/>
            </p:cNvGrpSpPr>
            <p:nvPr/>
          </p:nvGrpSpPr>
          <p:grpSpPr bwMode="auto">
            <a:xfrm>
              <a:off x="0" y="0"/>
              <a:ext cx="3725" cy="1859"/>
              <a:chOff x="0" y="0"/>
              <a:chExt cx="1722" cy="1387"/>
            </a:xfrm>
          </p:grpSpPr>
          <p:pic>
            <p:nvPicPr>
              <p:cNvPr id="23566" name="Picture 16" descr="pan_03"/>
              <p:cNvPicPr>
                <a:picLocks noChangeAspect="1" noChangeArrowheads="1"/>
              </p:cNvPicPr>
              <p:nvPr/>
            </p:nvPicPr>
            <p:blipFill>
              <a:blip r:embed="rId2" cstate="print"/>
              <a:srcRect/>
              <a:stretch>
                <a:fillRect/>
              </a:stretch>
            </p:blipFill>
            <p:spPr bwMode="auto">
              <a:xfrm flipH="1">
                <a:off x="4" y="0"/>
                <a:ext cx="1711" cy="1387"/>
              </a:xfrm>
              <a:prstGeom prst="rect">
                <a:avLst/>
              </a:prstGeom>
              <a:noFill/>
              <a:ln w="9525">
                <a:noFill/>
                <a:miter lim="800000"/>
                <a:headEnd/>
                <a:tailEnd/>
              </a:ln>
            </p:spPr>
          </p:pic>
          <p:sp>
            <p:nvSpPr>
              <p:cNvPr id="23567" name="Freeform 17"/>
              <p:cNvSpPr>
                <a:spLocks/>
              </p:cNvSpPr>
              <p:nvPr/>
            </p:nvSpPr>
            <p:spPr bwMode="auto">
              <a:xfrm>
                <a:off x="0" y="2"/>
                <a:ext cx="1722" cy="1382"/>
              </a:xfrm>
              <a:custGeom>
                <a:avLst/>
                <a:gdLst>
                  <a:gd name="T0" fmla="*/ 6 w 1722"/>
                  <a:gd name="T1" fmla="*/ 79 h 1382"/>
                  <a:gd name="T2" fmla="*/ 6 w 1722"/>
                  <a:gd name="T3" fmla="*/ 1300 h 1382"/>
                  <a:gd name="T4" fmla="*/ 46 w 1722"/>
                  <a:gd name="T5" fmla="*/ 1367 h 1382"/>
                  <a:gd name="T6" fmla="*/ 121 w 1722"/>
                  <a:gd name="T7" fmla="*/ 1381 h 1382"/>
                  <a:gd name="T8" fmla="*/ 1658 w 1722"/>
                  <a:gd name="T9" fmla="*/ 1312 h 1382"/>
                  <a:gd name="T10" fmla="*/ 1696 w 1722"/>
                  <a:gd name="T11" fmla="*/ 1286 h 1382"/>
                  <a:gd name="T12" fmla="*/ 1714 w 1722"/>
                  <a:gd name="T13" fmla="*/ 1247 h 1382"/>
                  <a:gd name="T14" fmla="*/ 1715 w 1722"/>
                  <a:gd name="T15" fmla="*/ 157 h 1382"/>
                  <a:gd name="T16" fmla="*/ 1689 w 1722"/>
                  <a:gd name="T17" fmla="*/ 87 h 1382"/>
                  <a:gd name="T18" fmla="*/ 1637 w 1722"/>
                  <a:gd name="T19" fmla="*/ 67 h 1382"/>
                  <a:gd name="T20" fmla="*/ 95 w 1722"/>
                  <a:gd name="T21" fmla="*/ 0 h 1382"/>
                  <a:gd name="T22" fmla="*/ 29 w 1722"/>
                  <a:gd name="T23" fmla="*/ 31 h 1382"/>
                  <a:gd name="T24" fmla="*/ 6 w 1722"/>
                  <a:gd name="T25" fmla="*/ 79 h 13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2"/>
                  <a:gd name="T40" fmla="*/ 0 h 1382"/>
                  <a:gd name="T41" fmla="*/ 1722 w 1722"/>
                  <a:gd name="T42" fmla="*/ 1382 h 138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2" h="1382">
                    <a:moveTo>
                      <a:pt x="6" y="79"/>
                    </a:moveTo>
                    <a:cubicBezTo>
                      <a:pt x="0" y="294"/>
                      <a:pt x="3" y="1087"/>
                      <a:pt x="6" y="1300"/>
                    </a:cubicBezTo>
                    <a:cubicBezTo>
                      <a:pt x="8" y="1336"/>
                      <a:pt x="36" y="1359"/>
                      <a:pt x="46" y="1367"/>
                    </a:cubicBezTo>
                    <a:cubicBezTo>
                      <a:pt x="60" y="1381"/>
                      <a:pt x="109" y="1382"/>
                      <a:pt x="121" y="1381"/>
                    </a:cubicBezTo>
                    <a:cubicBezTo>
                      <a:pt x="368" y="1362"/>
                      <a:pt x="1388" y="1336"/>
                      <a:pt x="1658" y="1312"/>
                    </a:cubicBezTo>
                    <a:cubicBezTo>
                      <a:pt x="1658" y="1315"/>
                      <a:pt x="1684" y="1300"/>
                      <a:pt x="1696" y="1286"/>
                    </a:cubicBezTo>
                    <a:cubicBezTo>
                      <a:pt x="1708" y="1272"/>
                      <a:pt x="1714" y="1250"/>
                      <a:pt x="1714" y="1247"/>
                    </a:cubicBezTo>
                    <a:cubicBezTo>
                      <a:pt x="1714" y="1065"/>
                      <a:pt x="1722" y="347"/>
                      <a:pt x="1715" y="157"/>
                    </a:cubicBezTo>
                    <a:cubicBezTo>
                      <a:pt x="1715" y="124"/>
                      <a:pt x="1711" y="104"/>
                      <a:pt x="1689" y="87"/>
                    </a:cubicBezTo>
                    <a:cubicBezTo>
                      <a:pt x="1667" y="70"/>
                      <a:pt x="1659" y="73"/>
                      <a:pt x="1637" y="67"/>
                    </a:cubicBezTo>
                    <a:cubicBezTo>
                      <a:pt x="1375" y="49"/>
                      <a:pt x="360" y="16"/>
                      <a:pt x="95" y="0"/>
                    </a:cubicBezTo>
                    <a:cubicBezTo>
                      <a:pt x="72" y="0"/>
                      <a:pt x="41" y="14"/>
                      <a:pt x="29" y="31"/>
                    </a:cubicBezTo>
                    <a:cubicBezTo>
                      <a:pt x="17" y="48"/>
                      <a:pt x="13" y="49"/>
                      <a:pt x="6" y="79"/>
                    </a:cubicBezTo>
                    <a:close/>
                  </a:path>
                </a:pathLst>
              </a:custGeom>
              <a:solidFill>
                <a:srgbClr val="00CCFF">
                  <a:alpha val="47058"/>
                </a:srgbClr>
              </a:solidFill>
              <a:ln w="9525">
                <a:noFill/>
                <a:round/>
                <a:headEnd/>
                <a:tailEnd/>
              </a:ln>
            </p:spPr>
            <p:txBody>
              <a:bodyPr wrap="none" anchor="ctr"/>
              <a:lstStyle/>
              <a:p>
                <a:endParaRPr lang="zh-CN" altLang="en-US"/>
              </a:p>
            </p:txBody>
          </p:sp>
        </p:grpSp>
        <p:grpSp>
          <p:nvGrpSpPr>
            <p:cNvPr id="23559" name="Group 10"/>
            <p:cNvGrpSpPr>
              <a:grpSpLocks/>
            </p:cNvGrpSpPr>
            <p:nvPr/>
          </p:nvGrpSpPr>
          <p:grpSpPr bwMode="auto">
            <a:xfrm>
              <a:off x="3247" y="1043"/>
              <a:ext cx="482" cy="989"/>
              <a:chOff x="0" y="0"/>
              <a:chExt cx="498" cy="1245"/>
            </a:xfrm>
          </p:grpSpPr>
          <p:sp>
            <p:nvSpPr>
              <p:cNvPr id="23564" name="Freeform 36"/>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FFFF00"/>
              </a:solidFill>
              <a:ln w="9525">
                <a:noFill/>
                <a:round/>
                <a:headEnd/>
                <a:tailEnd/>
              </a:ln>
            </p:spPr>
            <p:txBody>
              <a:bodyPr/>
              <a:lstStyle/>
              <a:p>
                <a:endParaRPr lang="zh-CN" altLang="en-US"/>
              </a:p>
            </p:txBody>
          </p:sp>
          <p:sp>
            <p:nvSpPr>
              <p:cNvPr id="23565" name="Freeform 37"/>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FFFF00"/>
              </a:solidFill>
              <a:ln w="9525">
                <a:noFill/>
                <a:round/>
                <a:headEnd/>
                <a:tailEnd/>
              </a:ln>
            </p:spPr>
            <p:txBody>
              <a:bodyPr/>
              <a:lstStyle/>
              <a:p>
                <a:endParaRPr lang="zh-CN" altLang="en-US"/>
              </a:p>
            </p:txBody>
          </p:sp>
        </p:grpSp>
        <p:grpSp>
          <p:nvGrpSpPr>
            <p:cNvPr id="23560" name="Group 13"/>
            <p:cNvGrpSpPr>
              <a:grpSpLocks/>
            </p:cNvGrpSpPr>
            <p:nvPr/>
          </p:nvGrpSpPr>
          <p:grpSpPr bwMode="auto">
            <a:xfrm>
              <a:off x="3770" y="907"/>
              <a:ext cx="482" cy="989"/>
              <a:chOff x="0" y="0"/>
              <a:chExt cx="498" cy="1245"/>
            </a:xfrm>
          </p:grpSpPr>
          <p:sp>
            <p:nvSpPr>
              <p:cNvPr id="23562" name="Freeform 39"/>
              <p:cNvSpPr>
                <a:spLocks/>
              </p:cNvSpPr>
              <p:nvPr/>
            </p:nvSpPr>
            <p:spPr bwMode="auto">
              <a:xfrm>
                <a:off x="121" y="0"/>
                <a:ext cx="233" cy="254"/>
              </a:xfrm>
              <a:custGeom>
                <a:avLst/>
                <a:gdLst>
                  <a:gd name="T0" fmla="*/ 133 w 267"/>
                  <a:gd name="T1" fmla="*/ 0 h 292"/>
                  <a:gd name="T2" fmla="*/ 161 w 267"/>
                  <a:gd name="T3" fmla="*/ 3 h 292"/>
                  <a:gd name="T4" fmla="*/ 186 w 267"/>
                  <a:gd name="T5" fmla="*/ 12 h 292"/>
                  <a:gd name="T6" fmla="*/ 209 w 267"/>
                  <a:gd name="T7" fmla="*/ 25 h 292"/>
                  <a:gd name="T8" fmla="*/ 228 w 267"/>
                  <a:gd name="T9" fmla="*/ 42 h 292"/>
                  <a:gd name="T10" fmla="*/ 245 w 267"/>
                  <a:gd name="T11" fmla="*/ 64 h 292"/>
                  <a:gd name="T12" fmla="*/ 257 w 267"/>
                  <a:gd name="T13" fmla="*/ 88 h 292"/>
                  <a:gd name="T14" fmla="*/ 265 w 267"/>
                  <a:gd name="T15" fmla="*/ 116 h 292"/>
                  <a:gd name="T16" fmla="*/ 267 w 267"/>
                  <a:gd name="T17" fmla="*/ 146 h 292"/>
                  <a:gd name="T18" fmla="*/ 265 w 267"/>
                  <a:gd name="T19" fmla="*/ 175 h 292"/>
                  <a:gd name="T20" fmla="*/ 257 w 267"/>
                  <a:gd name="T21" fmla="*/ 203 h 292"/>
                  <a:gd name="T22" fmla="*/ 245 w 267"/>
                  <a:gd name="T23" fmla="*/ 227 h 292"/>
                  <a:gd name="T24" fmla="*/ 228 w 267"/>
                  <a:gd name="T25" fmla="*/ 249 h 292"/>
                  <a:gd name="T26" fmla="*/ 209 w 267"/>
                  <a:gd name="T27" fmla="*/ 267 h 292"/>
                  <a:gd name="T28" fmla="*/ 186 w 267"/>
                  <a:gd name="T29" fmla="*/ 281 h 292"/>
                  <a:gd name="T30" fmla="*/ 161 w 267"/>
                  <a:gd name="T31" fmla="*/ 289 h 292"/>
                  <a:gd name="T32" fmla="*/ 133 w 267"/>
                  <a:gd name="T33" fmla="*/ 292 h 292"/>
                  <a:gd name="T34" fmla="*/ 103 w 267"/>
                  <a:gd name="T35" fmla="*/ 288 h 292"/>
                  <a:gd name="T36" fmla="*/ 75 w 267"/>
                  <a:gd name="T37" fmla="*/ 277 h 292"/>
                  <a:gd name="T38" fmla="*/ 51 w 267"/>
                  <a:gd name="T39" fmla="*/ 260 h 292"/>
                  <a:gd name="T40" fmla="*/ 29 w 267"/>
                  <a:gd name="T41" fmla="*/ 237 h 292"/>
                  <a:gd name="T42" fmla="*/ 13 w 267"/>
                  <a:gd name="T43" fmla="*/ 210 h 292"/>
                  <a:gd name="T44" fmla="*/ 4 w 267"/>
                  <a:gd name="T45" fmla="*/ 178 h 292"/>
                  <a:gd name="T46" fmla="*/ 0 w 267"/>
                  <a:gd name="T47" fmla="*/ 146 h 292"/>
                  <a:gd name="T48" fmla="*/ 4 w 267"/>
                  <a:gd name="T49" fmla="*/ 113 h 292"/>
                  <a:gd name="T50" fmla="*/ 13 w 267"/>
                  <a:gd name="T51" fmla="*/ 81 h 292"/>
                  <a:gd name="T52" fmla="*/ 29 w 267"/>
                  <a:gd name="T53" fmla="*/ 54 h 292"/>
                  <a:gd name="T54" fmla="*/ 51 w 267"/>
                  <a:gd name="T55" fmla="*/ 32 h 292"/>
                  <a:gd name="T56" fmla="*/ 75 w 267"/>
                  <a:gd name="T57" fmla="*/ 14 h 292"/>
                  <a:gd name="T58" fmla="*/ 103 w 267"/>
                  <a:gd name="T59" fmla="*/ 3 h 292"/>
                  <a:gd name="T60" fmla="*/ 133 w 267"/>
                  <a:gd name="T61" fmla="*/ 0 h 29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67"/>
                  <a:gd name="T94" fmla="*/ 0 h 292"/>
                  <a:gd name="T95" fmla="*/ 267 w 267"/>
                  <a:gd name="T96" fmla="*/ 292 h 29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67" h="292">
                    <a:moveTo>
                      <a:pt x="133" y="0"/>
                    </a:moveTo>
                    <a:lnTo>
                      <a:pt x="161" y="3"/>
                    </a:lnTo>
                    <a:lnTo>
                      <a:pt x="186" y="12"/>
                    </a:lnTo>
                    <a:lnTo>
                      <a:pt x="209" y="25"/>
                    </a:lnTo>
                    <a:lnTo>
                      <a:pt x="228" y="42"/>
                    </a:lnTo>
                    <a:lnTo>
                      <a:pt x="245" y="64"/>
                    </a:lnTo>
                    <a:lnTo>
                      <a:pt x="257" y="88"/>
                    </a:lnTo>
                    <a:lnTo>
                      <a:pt x="265" y="116"/>
                    </a:lnTo>
                    <a:lnTo>
                      <a:pt x="267" y="146"/>
                    </a:lnTo>
                    <a:lnTo>
                      <a:pt x="265" y="175"/>
                    </a:lnTo>
                    <a:lnTo>
                      <a:pt x="257" y="203"/>
                    </a:lnTo>
                    <a:lnTo>
                      <a:pt x="245" y="227"/>
                    </a:lnTo>
                    <a:lnTo>
                      <a:pt x="228" y="249"/>
                    </a:lnTo>
                    <a:lnTo>
                      <a:pt x="209" y="267"/>
                    </a:lnTo>
                    <a:lnTo>
                      <a:pt x="186" y="281"/>
                    </a:lnTo>
                    <a:lnTo>
                      <a:pt x="161" y="289"/>
                    </a:lnTo>
                    <a:lnTo>
                      <a:pt x="133" y="292"/>
                    </a:lnTo>
                    <a:lnTo>
                      <a:pt x="103" y="288"/>
                    </a:lnTo>
                    <a:lnTo>
                      <a:pt x="75" y="277"/>
                    </a:lnTo>
                    <a:lnTo>
                      <a:pt x="51" y="260"/>
                    </a:lnTo>
                    <a:lnTo>
                      <a:pt x="29" y="237"/>
                    </a:lnTo>
                    <a:lnTo>
                      <a:pt x="13" y="210"/>
                    </a:lnTo>
                    <a:lnTo>
                      <a:pt x="4" y="178"/>
                    </a:lnTo>
                    <a:lnTo>
                      <a:pt x="0" y="146"/>
                    </a:lnTo>
                    <a:lnTo>
                      <a:pt x="4" y="113"/>
                    </a:lnTo>
                    <a:lnTo>
                      <a:pt x="13" y="81"/>
                    </a:lnTo>
                    <a:lnTo>
                      <a:pt x="29" y="54"/>
                    </a:lnTo>
                    <a:lnTo>
                      <a:pt x="51" y="32"/>
                    </a:lnTo>
                    <a:lnTo>
                      <a:pt x="75" y="14"/>
                    </a:lnTo>
                    <a:lnTo>
                      <a:pt x="103" y="3"/>
                    </a:lnTo>
                    <a:lnTo>
                      <a:pt x="133" y="0"/>
                    </a:lnTo>
                    <a:close/>
                  </a:path>
                </a:pathLst>
              </a:custGeom>
              <a:solidFill>
                <a:srgbClr val="00CCFF"/>
              </a:solidFill>
              <a:ln w="9525">
                <a:noFill/>
                <a:round/>
                <a:headEnd/>
                <a:tailEnd/>
              </a:ln>
            </p:spPr>
            <p:txBody>
              <a:bodyPr/>
              <a:lstStyle/>
              <a:p>
                <a:endParaRPr lang="zh-CN" altLang="en-US"/>
              </a:p>
            </p:txBody>
          </p:sp>
          <p:sp>
            <p:nvSpPr>
              <p:cNvPr id="23563" name="Freeform 40"/>
              <p:cNvSpPr>
                <a:spLocks/>
              </p:cNvSpPr>
              <p:nvPr/>
            </p:nvSpPr>
            <p:spPr bwMode="auto">
              <a:xfrm>
                <a:off x="0" y="281"/>
                <a:ext cx="498" cy="964"/>
              </a:xfrm>
              <a:custGeom>
                <a:avLst/>
                <a:gdLst>
                  <a:gd name="T0" fmla="*/ 72 w 573"/>
                  <a:gd name="T1" fmla="*/ 5 h 1111"/>
                  <a:gd name="T2" fmla="*/ 30 w 573"/>
                  <a:gd name="T3" fmla="*/ 32 h 1111"/>
                  <a:gd name="T4" fmla="*/ 4 w 573"/>
                  <a:gd name="T5" fmla="*/ 75 h 1111"/>
                  <a:gd name="T6" fmla="*/ 0 w 573"/>
                  <a:gd name="T7" fmla="*/ 509 h 1111"/>
                  <a:gd name="T8" fmla="*/ 1 w 573"/>
                  <a:gd name="T9" fmla="*/ 516 h 1111"/>
                  <a:gd name="T10" fmla="*/ 9 w 573"/>
                  <a:gd name="T11" fmla="*/ 533 h 1111"/>
                  <a:gd name="T12" fmla="*/ 26 w 573"/>
                  <a:gd name="T13" fmla="*/ 550 h 1111"/>
                  <a:gd name="T14" fmla="*/ 56 w 573"/>
                  <a:gd name="T15" fmla="*/ 557 h 1111"/>
                  <a:gd name="T16" fmla="*/ 84 w 573"/>
                  <a:gd name="T17" fmla="*/ 551 h 1111"/>
                  <a:gd name="T18" fmla="*/ 100 w 573"/>
                  <a:gd name="T19" fmla="*/ 534 h 1111"/>
                  <a:gd name="T20" fmla="*/ 106 w 573"/>
                  <a:gd name="T21" fmla="*/ 516 h 1111"/>
                  <a:gd name="T22" fmla="*/ 108 w 573"/>
                  <a:gd name="T23" fmla="*/ 503 h 1111"/>
                  <a:gd name="T24" fmla="*/ 108 w 573"/>
                  <a:gd name="T25" fmla="*/ 166 h 1111"/>
                  <a:gd name="T26" fmla="*/ 135 w 573"/>
                  <a:gd name="T27" fmla="*/ 1066 h 1111"/>
                  <a:gd name="T28" fmla="*/ 138 w 573"/>
                  <a:gd name="T29" fmla="*/ 1073 h 1111"/>
                  <a:gd name="T30" fmla="*/ 151 w 573"/>
                  <a:gd name="T31" fmla="*/ 1089 h 1111"/>
                  <a:gd name="T32" fmla="*/ 174 w 573"/>
                  <a:gd name="T33" fmla="*/ 1105 h 1111"/>
                  <a:gd name="T34" fmla="*/ 199 w 573"/>
                  <a:gd name="T35" fmla="*/ 1111 h 1111"/>
                  <a:gd name="T36" fmla="*/ 227 w 573"/>
                  <a:gd name="T37" fmla="*/ 1110 h 1111"/>
                  <a:gd name="T38" fmla="*/ 255 w 573"/>
                  <a:gd name="T39" fmla="*/ 1097 h 1111"/>
                  <a:gd name="T40" fmla="*/ 272 w 573"/>
                  <a:gd name="T41" fmla="*/ 1080 h 1111"/>
                  <a:gd name="T42" fmla="*/ 278 w 573"/>
                  <a:gd name="T43" fmla="*/ 1068 h 1111"/>
                  <a:gd name="T44" fmla="*/ 279 w 573"/>
                  <a:gd name="T45" fmla="*/ 499 h 1111"/>
                  <a:gd name="T46" fmla="*/ 302 w 573"/>
                  <a:gd name="T47" fmla="*/ 503 h 1111"/>
                  <a:gd name="T48" fmla="*/ 302 w 573"/>
                  <a:gd name="T49" fmla="*/ 534 h 1111"/>
                  <a:gd name="T50" fmla="*/ 304 w 573"/>
                  <a:gd name="T51" fmla="*/ 590 h 1111"/>
                  <a:gd name="T52" fmla="*/ 304 w 573"/>
                  <a:gd name="T53" fmla="*/ 664 h 1111"/>
                  <a:gd name="T54" fmla="*/ 304 w 573"/>
                  <a:gd name="T55" fmla="*/ 750 h 1111"/>
                  <a:gd name="T56" fmla="*/ 304 w 573"/>
                  <a:gd name="T57" fmla="*/ 838 h 1111"/>
                  <a:gd name="T58" fmla="*/ 305 w 573"/>
                  <a:gd name="T59" fmla="*/ 926 h 1111"/>
                  <a:gd name="T60" fmla="*/ 305 w 573"/>
                  <a:gd name="T61" fmla="*/ 1004 h 1111"/>
                  <a:gd name="T62" fmla="*/ 305 w 573"/>
                  <a:gd name="T63" fmla="*/ 1066 h 1111"/>
                  <a:gd name="T64" fmla="*/ 306 w 573"/>
                  <a:gd name="T65" fmla="*/ 1073 h 1111"/>
                  <a:gd name="T66" fmla="*/ 315 w 573"/>
                  <a:gd name="T67" fmla="*/ 1088 h 1111"/>
                  <a:gd name="T68" fmla="*/ 335 w 573"/>
                  <a:gd name="T69" fmla="*/ 1103 h 1111"/>
                  <a:gd name="T70" fmla="*/ 372 w 573"/>
                  <a:gd name="T71" fmla="*/ 1111 h 1111"/>
                  <a:gd name="T72" fmla="*/ 408 w 573"/>
                  <a:gd name="T73" fmla="*/ 1103 h 1111"/>
                  <a:gd name="T74" fmla="*/ 429 w 573"/>
                  <a:gd name="T75" fmla="*/ 1089 h 1111"/>
                  <a:gd name="T76" fmla="*/ 437 w 573"/>
                  <a:gd name="T77" fmla="*/ 1073 h 1111"/>
                  <a:gd name="T78" fmla="*/ 438 w 573"/>
                  <a:gd name="T79" fmla="*/ 1067 h 1111"/>
                  <a:gd name="T80" fmla="*/ 466 w 573"/>
                  <a:gd name="T81" fmla="*/ 166 h 1111"/>
                  <a:gd name="T82" fmla="*/ 468 w 573"/>
                  <a:gd name="T83" fmla="*/ 503 h 1111"/>
                  <a:gd name="T84" fmla="*/ 472 w 573"/>
                  <a:gd name="T85" fmla="*/ 517 h 1111"/>
                  <a:gd name="T86" fmla="*/ 483 w 573"/>
                  <a:gd name="T87" fmla="*/ 537 h 1111"/>
                  <a:gd name="T88" fmla="*/ 505 w 573"/>
                  <a:gd name="T89" fmla="*/ 551 h 1111"/>
                  <a:gd name="T90" fmla="*/ 536 w 573"/>
                  <a:gd name="T91" fmla="*/ 551 h 1111"/>
                  <a:gd name="T92" fmla="*/ 557 w 573"/>
                  <a:gd name="T93" fmla="*/ 537 h 1111"/>
                  <a:gd name="T94" fmla="*/ 570 w 573"/>
                  <a:gd name="T95" fmla="*/ 517 h 1111"/>
                  <a:gd name="T96" fmla="*/ 573 w 573"/>
                  <a:gd name="T97" fmla="*/ 508 h 1111"/>
                  <a:gd name="T98" fmla="*/ 572 w 573"/>
                  <a:gd name="T99" fmla="*/ 68 h 1111"/>
                  <a:gd name="T100" fmla="*/ 546 w 573"/>
                  <a:gd name="T101" fmla="*/ 28 h 1111"/>
                  <a:gd name="T102" fmla="*/ 506 w 573"/>
                  <a:gd name="T103" fmla="*/ 4 h 1111"/>
                  <a:gd name="T104" fmla="*/ 94 w 573"/>
                  <a:gd name="T105" fmla="*/ 0 h 11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1111"/>
                  <a:gd name="T161" fmla="*/ 573 w 573"/>
                  <a:gd name="T162" fmla="*/ 1111 h 11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1111">
                    <a:moveTo>
                      <a:pt x="94" y="0"/>
                    </a:moveTo>
                    <a:lnTo>
                      <a:pt x="72" y="5"/>
                    </a:lnTo>
                    <a:lnTo>
                      <a:pt x="50" y="16"/>
                    </a:lnTo>
                    <a:lnTo>
                      <a:pt x="30" y="32"/>
                    </a:lnTo>
                    <a:lnTo>
                      <a:pt x="15" y="53"/>
                    </a:lnTo>
                    <a:lnTo>
                      <a:pt x="4" y="75"/>
                    </a:lnTo>
                    <a:lnTo>
                      <a:pt x="0" y="99"/>
                    </a:lnTo>
                    <a:lnTo>
                      <a:pt x="0" y="509"/>
                    </a:lnTo>
                    <a:lnTo>
                      <a:pt x="0" y="511"/>
                    </a:lnTo>
                    <a:lnTo>
                      <a:pt x="1" y="516"/>
                    </a:lnTo>
                    <a:lnTo>
                      <a:pt x="4" y="525"/>
                    </a:lnTo>
                    <a:lnTo>
                      <a:pt x="9" y="533"/>
                    </a:lnTo>
                    <a:lnTo>
                      <a:pt x="16" y="543"/>
                    </a:lnTo>
                    <a:lnTo>
                      <a:pt x="26" y="550"/>
                    </a:lnTo>
                    <a:lnTo>
                      <a:pt x="39" y="556"/>
                    </a:lnTo>
                    <a:lnTo>
                      <a:pt x="56" y="557"/>
                    </a:lnTo>
                    <a:lnTo>
                      <a:pt x="72" y="556"/>
                    </a:lnTo>
                    <a:lnTo>
                      <a:pt x="84" y="551"/>
                    </a:lnTo>
                    <a:lnTo>
                      <a:pt x="92" y="543"/>
                    </a:lnTo>
                    <a:lnTo>
                      <a:pt x="100" y="534"/>
                    </a:lnTo>
                    <a:lnTo>
                      <a:pt x="103" y="525"/>
                    </a:lnTo>
                    <a:lnTo>
                      <a:pt x="106" y="516"/>
                    </a:lnTo>
                    <a:lnTo>
                      <a:pt x="107" y="508"/>
                    </a:lnTo>
                    <a:lnTo>
                      <a:pt x="108" y="503"/>
                    </a:lnTo>
                    <a:lnTo>
                      <a:pt x="108" y="500"/>
                    </a:lnTo>
                    <a:lnTo>
                      <a:pt x="108" y="166"/>
                    </a:lnTo>
                    <a:lnTo>
                      <a:pt x="134" y="167"/>
                    </a:lnTo>
                    <a:lnTo>
                      <a:pt x="135" y="1066"/>
                    </a:lnTo>
                    <a:lnTo>
                      <a:pt x="136" y="1068"/>
                    </a:lnTo>
                    <a:lnTo>
                      <a:pt x="138" y="1073"/>
                    </a:lnTo>
                    <a:lnTo>
                      <a:pt x="143" y="1080"/>
                    </a:lnTo>
                    <a:lnTo>
                      <a:pt x="151" y="1089"/>
                    </a:lnTo>
                    <a:lnTo>
                      <a:pt x="162" y="1097"/>
                    </a:lnTo>
                    <a:lnTo>
                      <a:pt x="174" y="1105"/>
                    </a:lnTo>
                    <a:lnTo>
                      <a:pt x="189" y="1110"/>
                    </a:lnTo>
                    <a:lnTo>
                      <a:pt x="199" y="1111"/>
                    </a:lnTo>
                    <a:lnTo>
                      <a:pt x="217" y="1111"/>
                    </a:lnTo>
                    <a:lnTo>
                      <a:pt x="227" y="1110"/>
                    </a:lnTo>
                    <a:lnTo>
                      <a:pt x="243" y="1105"/>
                    </a:lnTo>
                    <a:lnTo>
                      <a:pt x="255" y="1097"/>
                    </a:lnTo>
                    <a:lnTo>
                      <a:pt x="265" y="1089"/>
                    </a:lnTo>
                    <a:lnTo>
                      <a:pt x="272" y="1080"/>
                    </a:lnTo>
                    <a:lnTo>
                      <a:pt x="276" y="1073"/>
                    </a:lnTo>
                    <a:lnTo>
                      <a:pt x="278" y="1068"/>
                    </a:lnTo>
                    <a:lnTo>
                      <a:pt x="279" y="1066"/>
                    </a:lnTo>
                    <a:lnTo>
                      <a:pt x="279" y="499"/>
                    </a:lnTo>
                    <a:lnTo>
                      <a:pt x="302" y="499"/>
                    </a:lnTo>
                    <a:lnTo>
                      <a:pt x="302" y="503"/>
                    </a:lnTo>
                    <a:lnTo>
                      <a:pt x="302" y="515"/>
                    </a:lnTo>
                    <a:lnTo>
                      <a:pt x="302" y="534"/>
                    </a:lnTo>
                    <a:lnTo>
                      <a:pt x="302" y="560"/>
                    </a:lnTo>
                    <a:lnTo>
                      <a:pt x="304" y="590"/>
                    </a:lnTo>
                    <a:lnTo>
                      <a:pt x="304" y="626"/>
                    </a:lnTo>
                    <a:lnTo>
                      <a:pt x="304" y="664"/>
                    </a:lnTo>
                    <a:lnTo>
                      <a:pt x="304" y="706"/>
                    </a:lnTo>
                    <a:lnTo>
                      <a:pt x="304" y="750"/>
                    </a:lnTo>
                    <a:lnTo>
                      <a:pt x="304" y="793"/>
                    </a:lnTo>
                    <a:lnTo>
                      <a:pt x="304" y="838"/>
                    </a:lnTo>
                    <a:lnTo>
                      <a:pt x="305" y="882"/>
                    </a:lnTo>
                    <a:lnTo>
                      <a:pt x="305" y="926"/>
                    </a:lnTo>
                    <a:lnTo>
                      <a:pt x="305" y="966"/>
                    </a:lnTo>
                    <a:lnTo>
                      <a:pt x="305" y="1004"/>
                    </a:lnTo>
                    <a:lnTo>
                      <a:pt x="305" y="1037"/>
                    </a:lnTo>
                    <a:lnTo>
                      <a:pt x="305" y="1066"/>
                    </a:lnTo>
                    <a:lnTo>
                      <a:pt x="305" y="1067"/>
                    </a:lnTo>
                    <a:lnTo>
                      <a:pt x="306" y="1073"/>
                    </a:lnTo>
                    <a:lnTo>
                      <a:pt x="310" y="1079"/>
                    </a:lnTo>
                    <a:lnTo>
                      <a:pt x="315" y="1088"/>
                    </a:lnTo>
                    <a:lnTo>
                      <a:pt x="323" y="1096"/>
                    </a:lnTo>
                    <a:lnTo>
                      <a:pt x="335" y="1103"/>
                    </a:lnTo>
                    <a:lnTo>
                      <a:pt x="351" y="1108"/>
                    </a:lnTo>
                    <a:lnTo>
                      <a:pt x="372" y="1111"/>
                    </a:lnTo>
                    <a:lnTo>
                      <a:pt x="392" y="1108"/>
                    </a:lnTo>
                    <a:lnTo>
                      <a:pt x="408" y="1103"/>
                    </a:lnTo>
                    <a:lnTo>
                      <a:pt x="420" y="1096"/>
                    </a:lnTo>
                    <a:lnTo>
                      <a:pt x="429" y="1089"/>
                    </a:lnTo>
                    <a:lnTo>
                      <a:pt x="434" y="1080"/>
                    </a:lnTo>
                    <a:lnTo>
                      <a:pt x="437" y="1073"/>
                    </a:lnTo>
                    <a:lnTo>
                      <a:pt x="438" y="1068"/>
                    </a:lnTo>
                    <a:lnTo>
                      <a:pt x="438" y="1067"/>
                    </a:lnTo>
                    <a:lnTo>
                      <a:pt x="440" y="166"/>
                    </a:lnTo>
                    <a:lnTo>
                      <a:pt x="466" y="166"/>
                    </a:lnTo>
                    <a:lnTo>
                      <a:pt x="466" y="500"/>
                    </a:lnTo>
                    <a:lnTo>
                      <a:pt x="468" y="503"/>
                    </a:lnTo>
                    <a:lnTo>
                      <a:pt x="469" y="509"/>
                    </a:lnTo>
                    <a:lnTo>
                      <a:pt x="472" y="517"/>
                    </a:lnTo>
                    <a:lnTo>
                      <a:pt x="477" y="527"/>
                    </a:lnTo>
                    <a:lnTo>
                      <a:pt x="483" y="537"/>
                    </a:lnTo>
                    <a:lnTo>
                      <a:pt x="493" y="545"/>
                    </a:lnTo>
                    <a:lnTo>
                      <a:pt x="505" y="551"/>
                    </a:lnTo>
                    <a:lnTo>
                      <a:pt x="520" y="554"/>
                    </a:lnTo>
                    <a:lnTo>
                      <a:pt x="536" y="551"/>
                    </a:lnTo>
                    <a:lnTo>
                      <a:pt x="548" y="545"/>
                    </a:lnTo>
                    <a:lnTo>
                      <a:pt x="557" y="537"/>
                    </a:lnTo>
                    <a:lnTo>
                      <a:pt x="563" y="527"/>
                    </a:lnTo>
                    <a:lnTo>
                      <a:pt x="570" y="517"/>
                    </a:lnTo>
                    <a:lnTo>
                      <a:pt x="573" y="510"/>
                    </a:lnTo>
                    <a:lnTo>
                      <a:pt x="573" y="508"/>
                    </a:lnTo>
                    <a:lnTo>
                      <a:pt x="573" y="79"/>
                    </a:lnTo>
                    <a:lnTo>
                      <a:pt x="572" y="68"/>
                    </a:lnTo>
                    <a:lnTo>
                      <a:pt x="561" y="47"/>
                    </a:lnTo>
                    <a:lnTo>
                      <a:pt x="546" y="28"/>
                    </a:lnTo>
                    <a:lnTo>
                      <a:pt x="528" y="14"/>
                    </a:lnTo>
                    <a:lnTo>
                      <a:pt x="506" y="4"/>
                    </a:lnTo>
                    <a:lnTo>
                      <a:pt x="485" y="0"/>
                    </a:lnTo>
                    <a:lnTo>
                      <a:pt x="94" y="0"/>
                    </a:lnTo>
                    <a:close/>
                  </a:path>
                </a:pathLst>
              </a:custGeom>
              <a:solidFill>
                <a:srgbClr val="00CCFF"/>
              </a:solidFill>
              <a:ln w="9525">
                <a:noFill/>
                <a:round/>
                <a:headEnd/>
                <a:tailEnd/>
              </a:ln>
            </p:spPr>
            <p:txBody>
              <a:bodyPr/>
              <a:lstStyle/>
              <a:p>
                <a:endParaRPr lang="zh-CN" altLang="en-US"/>
              </a:p>
            </p:txBody>
          </p:sp>
        </p:grpSp>
        <p:sp>
          <p:nvSpPr>
            <p:cNvPr id="23561" name="Rectangle 16"/>
            <p:cNvSpPr>
              <a:spLocks noChangeArrowheads="1"/>
            </p:cNvSpPr>
            <p:nvPr/>
          </p:nvSpPr>
          <p:spPr bwMode="auto">
            <a:xfrm>
              <a:off x="232" y="226"/>
              <a:ext cx="3303" cy="1344"/>
            </a:xfrm>
            <a:prstGeom prst="rect">
              <a:avLst/>
            </a:prstGeom>
            <a:noFill/>
            <a:ln w="9525">
              <a:noFill/>
              <a:miter lim="800000"/>
              <a:headEnd/>
              <a:tailEnd/>
            </a:ln>
          </p:spPr>
          <p:txBody>
            <a:bodyPr>
              <a:spAutoFit/>
            </a:bodyPr>
            <a:lstStyle/>
            <a:p>
              <a:pPr>
                <a:lnSpc>
                  <a:spcPct val="120000"/>
                </a:lnSpc>
              </a:pPr>
              <a:r>
                <a:rPr lang="zh-CN" altLang="en-US" b="0">
                  <a:solidFill>
                    <a:schemeClr val="tx1"/>
                  </a:solidFill>
                </a:rPr>
                <a:t>  </a:t>
              </a:r>
              <a:r>
                <a:rPr lang="zh-CN" altLang="en-US">
                  <a:solidFill>
                    <a:schemeClr val="tx1"/>
                  </a:solidFill>
                </a:rPr>
                <a:t>    </a:t>
              </a:r>
              <a:r>
                <a:rPr lang="zh-CN" altLang="en-US">
                  <a:solidFill>
                    <a:schemeClr val="tx1"/>
                  </a:solidFill>
                  <a:latin typeface="黑体" pitchFamily="49" charset="-122"/>
                </a:rPr>
                <a:t> </a:t>
              </a:r>
              <a:r>
                <a:rPr lang="zh-CN" altLang="en-US" b="0"/>
                <a:t>指数体系有广义和狭义之分。广义的指数体系类似于指标体系的概念，泛指由若干个内容上相互关联的统计指数所结成的体系。根据考察问题的需要，构成这种体系的指数可多可少。</a:t>
              </a:r>
              <a:endParaRPr lang="en-US" b="0"/>
            </a:p>
            <a:p>
              <a:pPr>
                <a:lnSpc>
                  <a:spcPct val="120000"/>
                </a:lnSpc>
              </a:pPr>
              <a:r>
                <a:rPr lang="en-US" sz="1800" b="0"/>
                <a:t>        </a:t>
              </a:r>
              <a:r>
                <a:rPr lang="zh-CN" altLang="en-US" sz="1800" b="0"/>
                <a:t>狭义的指数体系是指若干指数在一定的经济基础上所结成的较为严密的数量关系式。</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17" presetClass="entr" presetSubtype="1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6" grpId="1" bldLvl="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二、指数体系的作用</a:t>
            </a:r>
          </a:p>
        </p:txBody>
      </p:sp>
      <p:sp>
        <p:nvSpPr>
          <p:cNvPr id="2457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指数体系与因素分析</a:t>
            </a:r>
          </a:p>
        </p:txBody>
      </p:sp>
      <p:grpSp>
        <p:nvGrpSpPr>
          <p:cNvPr id="2" name="Group 6"/>
          <p:cNvGrpSpPr>
            <a:grpSpLocks/>
          </p:cNvGrpSpPr>
          <p:nvPr/>
        </p:nvGrpSpPr>
        <p:grpSpPr bwMode="auto">
          <a:xfrm>
            <a:off x="684213" y="2997200"/>
            <a:ext cx="8186737" cy="2268538"/>
            <a:chOff x="0" y="0"/>
            <a:chExt cx="12893" cy="3573"/>
          </a:xfrm>
        </p:grpSpPr>
        <p:sp>
          <p:nvSpPr>
            <p:cNvPr id="24582" name="Oval 2"/>
            <p:cNvSpPr>
              <a:spLocks noChangeArrowheads="1"/>
            </p:cNvSpPr>
            <p:nvPr/>
          </p:nvSpPr>
          <p:spPr bwMode="auto">
            <a:xfrm>
              <a:off x="6963" y="2510"/>
              <a:ext cx="4820" cy="1063"/>
            </a:xfrm>
            <a:prstGeom prst="ellipse">
              <a:avLst/>
            </a:prstGeom>
            <a:gradFill rotWithShape="1">
              <a:gsLst>
                <a:gs pos="0">
                  <a:srgbClr val="000000">
                    <a:alpha val="37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3" name="Oval 3"/>
            <p:cNvSpPr>
              <a:spLocks noChangeArrowheads="1"/>
            </p:cNvSpPr>
            <p:nvPr/>
          </p:nvSpPr>
          <p:spPr bwMode="auto">
            <a:xfrm>
              <a:off x="470" y="2510"/>
              <a:ext cx="4820" cy="1063"/>
            </a:xfrm>
            <a:prstGeom prst="ellipse">
              <a:avLst/>
            </a:prstGeom>
            <a:gradFill rotWithShape="1">
              <a:gsLst>
                <a:gs pos="0">
                  <a:srgbClr val="000000">
                    <a:alpha val="37999"/>
                  </a:srgbClr>
                </a:gs>
                <a:gs pos="100000">
                  <a:srgbClr val="000000">
                    <a:alpha val="0"/>
                  </a:srgbClr>
                </a:gs>
              </a:gsLst>
              <a:path path="shape">
                <a:fillToRect l="50000" t="50000" r="50000" b="50000"/>
              </a:path>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4" name="Oval 4"/>
            <p:cNvSpPr>
              <a:spLocks noChangeArrowheads="1"/>
            </p:cNvSpPr>
            <p:nvPr/>
          </p:nvSpPr>
          <p:spPr bwMode="auto">
            <a:xfrm>
              <a:off x="13" y="350"/>
              <a:ext cx="6120" cy="1978"/>
            </a:xfrm>
            <a:prstGeom prst="ellipse">
              <a:avLst/>
            </a:prstGeom>
            <a:gradFill rotWithShape="1">
              <a:gsLst>
                <a:gs pos="0">
                  <a:srgbClr val="004A5C"/>
                </a:gs>
                <a:gs pos="50000">
                  <a:srgbClr val="00CCFF"/>
                </a:gs>
                <a:gs pos="100000">
                  <a:srgbClr val="004A5C"/>
                </a:gs>
              </a:gsLst>
              <a:lin ang="18900000" scaled="1"/>
            </a:gradFill>
            <a:ln w="9525">
              <a:round/>
              <a:headEnd/>
              <a:tailEnd/>
            </a:ln>
            <a:scene3d>
              <a:camera prst="legacyPerspectiveBottom"/>
              <a:lightRig rig="legacyFlat3" dir="t"/>
            </a:scene3d>
            <a:sp3d extrusionH="1878000" prstMaterial="legacyMatte">
              <a:bevelT w="13500" h="13500" prst="angle"/>
              <a:bevelB w="13500" h="13500" prst="angle"/>
              <a:extrusionClr>
                <a:srgbClr val="00CCFF"/>
              </a:extrusionClr>
            </a:sp3d>
          </p:spPr>
          <p:txBody>
            <a:bodyPr wrap="none" anchor="ctr">
              <a:flatTx/>
            </a:bodyPr>
            <a:lstStyle/>
            <a:p>
              <a:endParaRPr lang="zh-CN" altLang="en-US" sz="1800" b="0">
                <a:solidFill>
                  <a:schemeClr val="tx1"/>
                </a:solidFill>
                <a:latin typeface="Arial" pitchFamily="34" charset="0"/>
                <a:ea typeface="宋体" pitchFamily="2" charset="-122"/>
              </a:endParaRPr>
            </a:p>
          </p:txBody>
        </p:sp>
        <p:sp>
          <p:nvSpPr>
            <p:cNvPr id="24585" name="Oval 5"/>
            <p:cNvSpPr>
              <a:spLocks noChangeArrowheads="1"/>
            </p:cNvSpPr>
            <p:nvPr/>
          </p:nvSpPr>
          <p:spPr bwMode="auto">
            <a:xfrm>
              <a:off x="6133" y="170"/>
              <a:ext cx="6190" cy="2160"/>
            </a:xfrm>
            <a:prstGeom prst="ellipse">
              <a:avLst/>
            </a:prstGeom>
            <a:gradFill rotWithShape="1">
              <a:gsLst>
                <a:gs pos="0">
                  <a:srgbClr val="4A1200"/>
                </a:gs>
                <a:gs pos="50000">
                  <a:srgbClr val="CC3300"/>
                </a:gs>
                <a:gs pos="100000">
                  <a:srgbClr val="4A1200"/>
                </a:gs>
              </a:gsLst>
              <a:lin ang="18900000" scaled="1"/>
            </a:gradFill>
            <a:ln w="9525">
              <a:round/>
              <a:headEnd/>
              <a:tailEnd/>
            </a:ln>
            <a:scene3d>
              <a:camera prst="legacyPerspectiveBottom"/>
              <a:lightRig rig="legacyFlat3" dir="t"/>
            </a:scene3d>
            <a:sp3d extrusionH="1878000" prstMaterial="legacyMatte">
              <a:bevelT w="13500" h="13500" prst="angle"/>
              <a:bevelB w="13500" h="13500" prst="angle"/>
              <a:extrusionClr>
                <a:srgbClr val="CC3300"/>
              </a:extrusionClr>
            </a:sp3d>
          </p:spPr>
          <p:txBody>
            <a:bodyPr wrap="none" anchor="ctr">
              <a:flatTx/>
            </a:bodyPr>
            <a:lstStyle/>
            <a:p>
              <a:pPr algn="ctr" latinLnBrk="1"/>
              <a:endParaRPr lang="zh-CN" altLang="en-US" sz="1400">
                <a:solidFill>
                  <a:schemeClr val="tx1"/>
                </a:solidFill>
                <a:latin typeface="GulimChe" pitchFamily="49" charset="-127"/>
                <a:ea typeface="GulimChe" pitchFamily="49" charset="-127"/>
              </a:endParaRPr>
            </a:p>
          </p:txBody>
        </p:sp>
        <p:sp>
          <p:nvSpPr>
            <p:cNvPr id="24586" name="Oval 8"/>
            <p:cNvSpPr>
              <a:spLocks noChangeArrowheads="1"/>
            </p:cNvSpPr>
            <p:nvPr/>
          </p:nvSpPr>
          <p:spPr bwMode="auto">
            <a:xfrm rot="468918">
              <a:off x="0" y="200"/>
              <a:ext cx="7320" cy="1800"/>
            </a:xfrm>
            <a:prstGeom prst="ellipse">
              <a:avLst/>
            </a:prstGeom>
            <a:noFill/>
            <a:ln w="19050">
              <a:solidFill>
                <a:srgbClr val="00CC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7" name="Oval 17"/>
            <p:cNvSpPr>
              <a:spLocks noChangeArrowheads="1"/>
            </p:cNvSpPr>
            <p:nvPr/>
          </p:nvSpPr>
          <p:spPr bwMode="auto">
            <a:xfrm rot="10122088">
              <a:off x="4820" y="0"/>
              <a:ext cx="8073" cy="1800"/>
            </a:xfrm>
            <a:prstGeom prst="ellipse">
              <a:avLst/>
            </a:prstGeom>
            <a:noFill/>
            <a:ln w="19050">
              <a:solidFill>
                <a:srgbClr val="FF9900"/>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8" name="Text Box 13"/>
            <p:cNvSpPr txBox="1">
              <a:spLocks noChangeArrowheads="1"/>
            </p:cNvSpPr>
            <p:nvPr/>
          </p:nvSpPr>
          <p:spPr bwMode="auto">
            <a:xfrm>
              <a:off x="596" y="908"/>
              <a:ext cx="5017" cy="1105"/>
            </a:xfrm>
            <a:prstGeom prst="rect">
              <a:avLst/>
            </a:prstGeom>
            <a:noFill/>
            <a:ln w="9525">
              <a:noFill/>
              <a:miter lim="800000"/>
              <a:headEnd/>
              <a:tailEnd/>
            </a:ln>
          </p:spPr>
          <p:txBody>
            <a:bodyPr wrap="none">
              <a:spAutoFit/>
            </a:bodyPr>
            <a:lstStyle/>
            <a:p>
              <a:pPr algn="ctr"/>
              <a:r>
                <a:rPr lang="en-US"/>
                <a:t>（</a:t>
              </a:r>
              <a:r>
                <a:rPr lang="en-US" altLang="zh-CN"/>
                <a:t>1</a:t>
              </a:r>
              <a:r>
                <a:rPr lang="en-US"/>
                <a:t>） 指数体系是因素分析</a:t>
              </a:r>
            </a:p>
            <a:p>
              <a:pPr algn="ctr"/>
              <a:r>
                <a:rPr lang="en-US"/>
                <a:t>的基本依据。</a:t>
              </a:r>
              <a:endParaRPr lang="zh-CN" altLang="en-US"/>
            </a:p>
          </p:txBody>
        </p:sp>
        <p:sp>
          <p:nvSpPr>
            <p:cNvPr id="24589" name="Text Box 14"/>
            <p:cNvSpPr txBox="1">
              <a:spLocks noChangeArrowheads="1"/>
            </p:cNvSpPr>
            <p:nvPr/>
          </p:nvSpPr>
          <p:spPr bwMode="auto">
            <a:xfrm>
              <a:off x="6713" y="908"/>
              <a:ext cx="4615" cy="1105"/>
            </a:xfrm>
            <a:prstGeom prst="rect">
              <a:avLst/>
            </a:prstGeom>
            <a:noFill/>
            <a:ln w="9525">
              <a:noFill/>
              <a:miter lim="800000"/>
              <a:headEnd/>
              <a:tailEnd/>
            </a:ln>
          </p:spPr>
          <p:txBody>
            <a:bodyPr wrap="none">
              <a:spAutoFit/>
            </a:bodyPr>
            <a:lstStyle/>
            <a:p>
              <a:pPr algn="ctr"/>
              <a:r>
                <a:rPr lang="zh-CN" altLang="en-US"/>
                <a:t>（</a:t>
              </a:r>
              <a:r>
                <a:rPr lang="en-US" altLang="zh-CN"/>
                <a:t>2</a:t>
              </a:r>
              <a:r>
                <a:rPr lang="zh-CN" altLang="en-US"/>
                <a:t>） 利用指数体系可以</a:t>
              </a:r>
            </a:p>
            <a:p>
              <a:pPr algn="ctr"/>
              <a:r>
                <a:rPr lang="zh-CN" altLang="en-US"/>
                <a:t>进行统计推算。</a:t>
              </a:r>
            </a:p>
          </p:txBody>
        </p:sp>
      </p:grpSp>
      <p:sp>
        <p:nvSpPr>
          <p:cNvPr id="27" name="AutoShape 5"/>
          <p:cNvSpPr>
            <a:spLocks noChangeArrowheads="1"/>
          </p:cNvSpPr>
          <p:nvPr/>
        </p:nvSpPr>
        <p:spPr bwMode="auto">
          <a:xfrm>
            <a:off x="179388" y="1628775"/>
            <a:ext cx="4824412" cy="1343025"/>
          </a:xfrm>
          <a:prstGeom prst="irregularSeal1">
            <a:avLst/>
          </a:prstGeom>
          <a:gradFill rotWithShape="0">
            <a:gsLst>
              <a:gs pos="0">
                <a:srgbClr val="FFFF99"/>
              </a:gs>
              <a:gs pos="100000">
                <a:srgbClr val="00FFCC"/>
              </a:gs>
            </a:gsLst>
            <a:path path="shape">
              <a:fillToRect l="50000" t="50000" r="50000" b="50000"/>
            </a:path>
          </a:gradFill>
          <a:ln w="9525">
            <a:solidFill>
              <a:srgbClr val="00FF00"/>
            </a:solidFill>
            <a:miter lim="800000"/>
            <a:headEnd/>
            <a:tailEnd/>
          </a:ln>
        </p:spPr>
        <p:txBody>
          <a:bodyPr wrap="none" anchor="ctr"/>
          <a:lstStyle/>
          <a:p>
            <a:pPr algn="ctr" eaLnBrk="0" hangingPunct="0"/>
            <a:r>
              <a:rPr lang="zh-CN" altLang="en-US" sz="2400">
                <a:solidFill>
                  <a:srgbClr val="FF3300"/>
                </a:solidFill>
                <a:latin typeface="Arial" pitchFamily="34" charset="0"/>
              </a:rPr>
              <a:t>指数体系的作用</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9" presetClass="entr" presetSubtype="0" fill="hold" grpId="1"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1000" fill="hold"/>
                                        <p:tgtEl>
                                          <p:spTgt spid="27"/>
                                        </p:tgtEl>
                                        <p:attrNameLst>
                                          <p:attrName>ppt_x</p:attrName>
                                        </p:attrNameLst>
                                      </p:cBhvr>
                                      <p:tavLst>
                                        <p:tav tm="0">
                                          <p:val>
                                            <p:strVal val="#ppt_x-.2"/>
                                          </p:val>
                                        </p:tav>
                                        <p:tav tm="100000">
                                          <p:val>
                                            <p:strVal val="#ppt_x"/>
                                          </p:val>
                                        </p:tav>
                                      </p:tavLst>
                                    </p:anim>
                                    <p:anim calcmode="lin" valueType="num">
                                      <p:cBhvr>
                                        <p:cTn id="13"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27" grpId="1" bldLvl="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三、指数体系因素分析</a:t>
            </a:r>
          </a:p>
        </p:txBody>
      </p:sp>
      <p:sp>
        <p:nvSpPr>
          <p:cNvPr id="2560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指数体系与因素分析</a:t>
            </a:r>
          </a:p>
        </p:txBody>
      </p:sp>
      <p:pic>
        <p:nvPicPr>
          <p:cNvPr id="14" name="Picture 5" descr="537e31a5_ad66_4891_9ab0_6d1323168c2f"/>
          <p:cNvPicPr>
            <a:picLocks noChangeAspect="1" noChangeArrowheads="1"/>
          </p:cNvPicPr>
          <p:nvPr/>
        </p:nvPicPr>
        <p:blipFill>
          <a:blip r:embed="rId2" cstate="print">
            <a:clrChange>
              <a:clrFrom>
                <a:srgbClr val="ECECEC"/>
              </a:clrFrom>
              <a:clrTo>
                <a:srgbClr val="ECECEC">
                  <a:alpha val="0"/>
                </a:srgbClr>
              </a:clrTo>
            </a:clrChange>
          </a:blip>
          <a:srcRect/>
          <a:stretch>
            <a:fillRect/>
          </a:stretch>
        </p:blipFill>
        <p:spPr bwMode="auto">
          <a:xfrm>
            <a:off x="827088" y="1125538"/>
            <a:ext cx="6502400" cy="4597400"/>
          </a:xfrm>
          <a:prstGeom prst="rect">
            <a:avLst/>
          </a:prstGeom>
          <a:noFill/>
          <a:ln w="9525">
            <a:noFill/>
            <a:miter lim="800000"/>
            <a:headEnd/>
            <a:tailEnd/>
          </a:ln>
        </p:spPr>
      </p:pic>
      <p:sp>
        <p:nvSpPr>
          <p:cNvPr id="15" name="Text Box 6" descr="金融10"/>
          <p:cNvSpPr txBox="1">
            <a:spLocks noChangeArrowheads="1"/>
          </p:cNvSpPr>
          <p:nvPr/>
        </p:nvSpPr>
        <p:spPr bwMode="auto">
          <a:xfrm rot="20744640">
            <a:off x="3611563" y="2105025"/>
            <a:ext cx="2708275" cy="2427288"/>
          </a:xfrm>
          <a:prstGeom prst="rect">
            <a:avLst/>
          </a:prstGeom>
          <a:noFill/>
          <a:ln w="9525">
            <a:noFill/>
            <a:miter lim="800000"/>
            <a:headEnd/>
            <a:tailEnd/>
          </a:ln>
          <a:effectLst/>
        </p:spPr>
        <p:txBody>
          <a:bodyPr>
            <a:spAutoFit/>
          </a:bodyPr>
          <a:lstStyle/>
          <a:p>
            <a:pPr>
              <a:spcBef>
                <a:spcPct val="50000"/>
              </a:spcBef>
              <a:defRPr/>
            </a:pPr>
            <a:r>
              <a:rPr lang="zh-CN" altLang="en-US" sz="1800" b="0" dirty="0">
                <a:effectLst>
                  <a:outerShdw blurRad="38100" dist="38100" dir="2700000" algn="tl">
                    <a:srgbClr val="C0C0C0"/>
                  </a:outerShdw>
                </a:effectLst>
              </a:rPr>
              <a:t>        因素分析是指利用指数体系分析社会经济现象总变动中的各因素变动的影响方向和影响程度的一种统计分析方法。</a:t>
            </a:r>
          </a:p>
          <a:p>
            <a:pPr>
              <a:spcBef>
                <a:spcPct val="50000"/>
              </a:spcBef>
              <a:defRPr/>
            </a:pPr>
            <a:r>
              <a:rPr lang="zh-CN" altLang="en-US" sz="1800" b="0" dirty="0">
                <a:effectLst>
                  <a:outerShdw blurRad="38100" dist="38100" dir="2700000" algn="tl">
                    <a:srgbClr val="C0C0C0"/>
                  </a:outerShdw>
                </a:effectLst>
              </a:rPr>
              <a:t>        因素分析主要包括两方面内容：一是相对数分析，二是绝对数分</a:t>
            </a:r>
            <a:r>
              <a:rPr lang="zh-CN" altLang="en-US" sz="1800" b="0" dirty="0" smtClean="0">
                <a:effectLst>
                  <a:outerShdw blurRad="38100" dist="38100" dir="2700000" algn="tl">
                    <a:srgbClr val="C0C0C0"/>
                  </a:outerShdw>
                </a:effectLst>
              </a:rPr>
              <a:t>析。</a:t>
            </a:r>
            <a:endParaRPr lang="zh-CN" altLang="en-US" sz="1800" b="0" dirty="0">
              <a:effectLst>
                <a:outerShdw blurRad="38100" dist="38100" dir="2700000" algn="tl">
                  <a:srgbClr val="C0C0C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三、指数体系因素分析</a:t>
            </a:r>
          </a:p>
        </p:txBody>
      </p:sp>
      <p:sp>
        <p:nvSpPr>
          <p:cNvPr id="2662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指数体系与因素分析</a:t>
            </a:r>
          </a:p>
        </p:txBody>
      </p:sp>
      <p:grpSp>
        <p:nvGrpSpPr>
          <p:cNvPr id="2" name="Group 5"/>
          <p:cNvGrpSpPr>
            <a:grpSpLocks/>
          </p:cNvGrpSpPr>
          <p:nvPr/>
        </p:nvGrpSpPr>
        <p:grpSpPr bwMode="auto">
          <a:xfrm>
            <a:off x="1042988" y="1916113"/>
            <a:ext cx="3816350" cy="3313112"/>
            <a:chOff x="0" y="0"/>
            <a:chExt cx="6010" cy="5216"/>
          </a:xfrm>
        </p:grpSpPr>
        <p:sp>
          <p:nvSpPr>
            <p:cNvPr id="26632" name="AutoShape 6"/>
            <p:cNvSpPr>
              <a:spLocks noChangeArrowheads="1"/>
            </p:cNvSpPr>
            <p:nvPr/>
          </p:nvSpPr>
          <p:spPr bwMode="auto">
            <a:xfrm>
              <a:off x="0" y="0"/>
              <a:ext cx="6010" cy="5216"/>
            </a:xfrm>
            <a:prstGeom prst="roundRect">
              <a:avLst>
                <a:gd name="adj" fmla="val 16667"/>
              </a:avLst>
            </a:prstGeom>
            <a:solidFill>
              <a:srgbClr val="FF99CC"/>
            </a:solidFill>
            <a:ln w="9525">
              <a:round/>
              <a:headEnd/>
              <a:tailEnd/>
            </a:ln>
            <a:scene3d>
              <a:camera prst="legacyPerspectiveFront">
                <a:rot lat="20099998" lon="1500000" rev="0"/>
              </a:camera>
              <a:lightRig rig="legacyFlat4" dir="b"/>
            </a:scene3d>
            <a:sp3d extrusionH="430200" prstMaterial="legacyMatte">
              <a:bevelT w="13500" h="13500" prst="angle"/>
              <a:bevelB w="13500" h="13500" prst="angle"/>
              <a:extrusionClr>
                <a:srgbClr val="FF99CC"/>
              </a:extrusionClr>
            </a:sp3d>
          </p:spPr>
          <p:txBody>
            <a:bodyPr anchor="ctr">
              <a:spAutoFit/>
              <a:flatTx/>
            </a:bodyPr>
            <a:lstStyle/>
            <a:p>
              <a:endParaRPr lang="zh-CN" altLang="en-US"/>
            </a:p>
          </p:txBody>
        </p:sp>
        <p:sp>
          <p:nvSpPr>
            <p:cNvPr id="8" name="Text Box 7"/>
            <p:cNvSpPr txBox="1">
              <a:spLocks noChangeArrowheads="1"/>
            </p:cNvSpPr>
            <p:nvPr/>
          </p:nvSpPr>
          <p:spPr bwMode="auto">
            <a:xfrm>
              <a:off x="1135" y="1222"/>
              <a:ext cx="4310" cy="2782"/>
            </a:xfrm>
            <a:prstGeom prst="rect">
              <a:avLst/>
            </a:prstGeom>
            <a:noFill/>
            <a:ln w="9525">
              <a:noFill/>
              <a:miter lim="800000"/>
              <a:headEnd/>
              <a:tailEnd/>
            </a:ln>
          </p:spPr>
          <p:txBody>
            <a:bodyPr>
              <a:spAutoFit/>
            </a:bodyPr>
            <a:lstStyle/>
            <a:p>
              <a:pPr>
                <a:lnSpc>
                  <a:spcPct val="110000"/>
                </a:lnSpc>
                <a:defRPr/>
              </a:pPr>
              <a:r>
                <a:rPr lang="zh-CN" altLang="en-US" dirty="0">
                  <a:solidFill>
                    <a:srgbClr val="CCFF66"/>
                  </a:solidFill>
                  <a:latin typeface="黑体" pitchFamily="49" charset="-122"/>
                  <a:sym typeface="Times New Roman" pitchFamily="18" charset="0"/>
                </a:rPr>
                <a:t>    </a:t>
              </a:r>
              <a:r>
                <a:rPr lang="zh-CN" altLang="en-US" dirty="0">
                  <a:effectLst>
                    <a:outerShdw blurRad="38100" dist="38100" dir="2700000" algn="tl">
                      <a:srgbClr val="C0C0C0"/>
                    </a:outerShdw>
                  </a:effectLst>
                </a:rPr>
                <a:t>总量指标因素分析包含总量指标两因素分析和总量指标多因素分析两种。</a:t>
              </a:r>
              <a:endParaRPr lang="en-US" dirty="0">
                <a:effectLst>
                  <a:outerShdw blurRad="38100" dist="38100" dir="2700000" algn="tl">
                    <a:srgbClr val="C0C0C0"/>
                  </a:outerShdw>
                </a:effectLst>
              </a:endParaRPr>
            </a:p>
            <a:p>
              <a:pPr>
                <a:lnSpc>
                  <a:spcPct val="110000"/>
                </a:lnSpc>
                <a:defRPr/>
              </a:pPr>
              <a:endParaRPr lang="zh-CN" altLang="en-US" dirty="0">
                <a:effectLst>
                  <a:outerShdw blurRad="38100" dist="38100" dir="2700000" algn="tl">
                    <a:srgbClr val="C0C0C0"/>
                  </a:outerShdw>
                </a:effectLst>
              </a:endParaRPr>
            </a:p>
          </p:txBody>
        </p:sp>
      </p:grpSp>
      <p:grpSp>
        <p:nvGrpSpPr>
          <p:cNvPr id="3" name="Group 8"/>
          <p:cNvGrpSpPr>
            <a:grpSpLocks/>
          </p:cNvGrpSpPr>
          <p:nvPr/>
        </p:nvGrpSpPr>
        <p:grpSpPr bwMode="auto">
          <a:xfrm>
            <a:off x="5940425" y="1196975"/>
            <a:ext cx="2438400" cy="2438400"/>
            <a:chOff x="0" y="0"/>
            <a:chExt cx="3840" cy="3840"/>
          </a:xfrm>
        </p:grpSpPr>
        <p:pic>
          <p:nvPicPr>
            <p:cNvPr id="26630" name="Picture 9" descr="61297863_0582_4b3b_aed6_204ea0cfbd5b"/>
            <p:cNvPicPr>
              <a:picLocks noChangeAspect="1" noChangeArrowheads="1"/>
            </p:cNvPicPr>
            <p:nvPr/>
          </p:nvPicPr>
          <p:blipFill>
            <a:blip r:embed="rId2" cstate="print"/>
            <a:srcRect/>
            <a:stretch>
              <a:fillRect/>
            </a:stretch>
          </p:blipFill>
          <p:spPr bwMode="auto">
            <a:xfrm>
              <a:off x="0" y="0"/>
              <a:ext cx="3840" cy="3840"/>
            </a:xfrm>
            <a:prstGeom prst="rect">
              <a:avLst/>
            </a:prstGeom>
            <a:noFill/>
            <a:ln w="9525">
              <a:noFill/>
              <a:miter lim="800000"/>
              <a:headEnd/>
              <a:tailEnd/>
            </a:ln>
          </p:spPr>
        </p:pic>
        <p:sp>
          <p:nvSpPr>
            <p:cNvPr id="11" name="Text Box 10"/>
            <p:cNvSpPr txBox="1">
              <a:spLocks noChangeArrowheads="1"/>
            </p:cNvSpPr>
            <p:nvPr/>
          </p:nvSpPr>
          <p:spPr bwMode="auto">
            <a:xfrm>
              <a:off x="1020" y="1248"/>
              <a:ext cx="2043" cy="1585"/>
            </a:xfrm>
            <a:prstGeom prst="rect">
              <a:avLst/>
            </a:prstGeom>
            <a:noFill/>
            <a:ln w="9525">
              <a:noFill/>
              <a:miter lim="800000"/>
              <a:headEnd/>
              <a:tailEnd/>
            </a:ln>
            <a:effectLst/>
          </p:spPr>
          <p:txBody>
            <a:bodyPr>
              <a:spAutoFit/>
            </a:bodyPr>
            <a:lstStyle/>
            <a:p>
              <a:pPr>
                <a:defRPr/>
              </a:pPr>
              <a:r>
                <a:rPr lang="en-US" dirty="0">
                  <a:solidFill>
                    <a:srgbClr val="FF0000"/>
                  </a:solidFill>
                  <a:effectLst>
                    <a:outerShdw blurRad="38100" dist="38100" dir="2700000" algn="tl">
                      <a:srgbClr val="C0C0C0"/>
                    </a:outerShdw>
                  </a:effectLst>
                </a:rPr>
                <a:t>1. </a:t>
              </a:r>
              <a:r>
                <a:rPr lang="zh-CN" altLang="en-US" dirty="0">
                  <a:solidFill>
                    <a:srgbClr val="FF0000"/>
                  </a:solidFill>
                  <a:effectLst>
                    <a:outerShdw blurRad="38100" dist="38100" dir="2700000" algn="tl">
                      <a:srgbClr val="C0C0C0"/>
                    </a:outerShdw>
                  </a:effectLst>
                </a:rPr>
                <a:t>总量指标因素分析</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par>
                                <p:cTn id="11" presetID="26"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三、指数体系因素分析</a:t>
            </a:r>
          </a:p>
        </p:txBody>
      </p:sp>
      <p:sp>
        <p:nvSpPr>
          <p:cNvPr id="2056"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任务四 指数体系与因素分析</a:t>
            </a:r>
          </a:p>
        </p:txBody>
      </p:sp>
      <p:grpSp>
        <p:nvGrpSpPr>
          <p:cNvPr id="2" name="Group 4"/>
          <p:cNvGrpSpPr>
            <a:grpSpLocks/>
          </p:cNvGrpSpPr>
          <p:nvPr/>
        </p:nvGrpSpPr>
        <p:grpSpPr bwMode="auto">
          <a:xfrm>
            <a:off x="6705600" y="908050"/>
            <a:ext cx="2438400" cy="2438400"/>
            <a:chOff x="0" y="0"/>
            <a:chExt cx="3840" cy="3840"/>
          </a:xfrm>
        </p:grpSpPr>
        <p:pic>
          <p:nvPicPr>
            <p:cNvPr id="2058" name="Picture 5" descr="61297863_0582_4b3b_aed6_204ea0cfbd5b"/>
            <p:cNvPicPr>
              <a:picLocks noChangeAspect="1" noChangeArrowheads="1"/>
            </p:cNvPicPr>
            <p:nvPr/>
          </p:nvPicPr>
          <p:blipFill>
            <a:blip r:embed="rId3" cstate="print"/>
            <a:srcRect/>
            <a:stretch>
              <a:fillRect/>
            </a:stretch>
          </p:blipFill>
          <p:spPr bwMode="auto">
            <a:xfrm>
              <a:off x="0" y="0"/>
              <a:ext cx="3840" cy="3840"/>
            </a:xfrm>
            <a:prstGeom prst="rect">
              <a:avLst/>
            </a:prstGeom>
            <a:noFill/>
            <a:ln w="9525">
              <a:noFill/>
              <a:miter lim="800000"/>
              <a:headEnd/>
              <a:tailEnd/>
            </a:ln>
          </p:spPr>
        </p:pic>
        <p:sp>
          <p:nvSpPr>
            <p:cNvPr id="14" name="Text Box 6"/>
            <p:cNvSpPr txBox="1">
              <a:spLocks noChangeArrowheads="1"/>
            </p:cNvSpPr>
            <p:nvPr/>
          </p:nvSpPr>
          <p:spPr bwMode="auto">
            <a:xfrm>
              <a:off x="1020" y="1248"/>
              <a:ext cx="2043" cy="1585"/>
            </a:xfrm>
            <a:prstGeom prst="rect">
              <a:avLst/>
            </a:prstGeom>
            <a:noFill/>
            <a:ln w="9525">
              <a:noFill/>
              <a:miter lim="800000"/>
              <a:headEnd/>
              <a:tailEnd/>
            </a:ln>
            <a:effectLst/>
          </p:spPr>
          <p:txBody>
            <a:bodyPr>
              <a:spAutoFit/>
            </a:bodyPr>
            <a:lstStyle/>
            <a:p>
              <a:pPr>
                <a:defRPr/>
              </a:pPr>
              <a:r>
                <a:rPr lang="en-US">
                  <a:solidFill>
                    <a:srgbClr val="FF0000"/>
                  </a:solidFill>
                  <a:effectLst>
                    <a:outerShdw blurRad="38100" dist="38100" dir="2700000" algn="tl">
                      <a:srgbClr val="C0C0C0"/>
                    </a:outerShdw>
                  </a:effectLst>
                </a:rPr>
                <a:t>2. </a:t>
              </a:r>
              <a:r>
                <a:rPr lang="zh-CN" altLang="en-US">
                  <a:solidFill>
                    <a:srgbClr val="FF0000"/>
                  </a:solidFill>
                  <a:effectLst>
                    <a:outerShdw blurRad="38100" dist="38100" dir="2700000" algn="tl">
                      <a:srgbClr val="C0C0C0"/>
                    </a:outerShdw>
                  </a:effectLst>
                </a:rPr>
                <a:t>平均指标因素分析</a:t>
              </a:r>
            </a:p>
          </p:txBody>
        </p:sp>
      </p:grpSp>
      <p:graphicFrame>
        <p:nvGraphicFramePr>
          <p:cNvPr id="56322" name="Object 2"/>
          <p:cNvGraphicFramePr>
            <a:graphicFrameLocks noChangeAspect="1"/>
          </p:cNvGraphicFramePr>
          <p:nvPr/>
        </p:nvGraphicFramePr>
        <p:xfrm>
          <a:off x="539750" y="1844675"/>
          <a:ext cx="1871663" cy="1090613"/>
        </p:xfrm>
        <a:graphic>
          <a:graphicData uri="http://schemas.openxmlformats.org/presentationml/2006/ole">
            <mc:AlternateContent xmlns:mc="http://schemas.openxmlformats.org/markup-compatibility/2006">
              <mc:Choice xmlns:v="urn:schemas-microsoft-com:vml" Requires="v">
                <p:oleObj spid="_x0000_s2060" r:id="rId4" imgW="1613217" imgH="940117" progId="Equation.3">
                  <p:embed/>
                </p:oleObj>
              </mc:Choice>
              <mc:Fallback>
                <p:oleObj r:id="rId4" imgW="1613217" imgH="94011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1844675"/>
                        <a:ext cx="1871663" cy="1090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3" name="Object 3"/>
          <p:cNvGraphicFramePr>
            <a:graphicFrameLocks noChangeAspect="1"/>
          </p:cNvGraphicFramePr>
          <p:nvPr/>
        </p:nvGraphicFramePr>
        <p:xfrm>
          <a:off x="3851275" y="1628775"/>
          <a:ext cx="2016125" cy="1193800"/>
        </p:xfrm>
        <a:graphic>
          <a:graphicData uri="http://schemas.openxmlformats.org/presentationml/2006/ole">
            <mc:AlternateContent xmlns:mc="http://schemas.openxmlformats.org/markup-compatibility/2006">
              <mc:Choice xmlns:v="urn:schemas-microsoft-com:vml" Requires="v">
                <p:oleObj spid="_x0000_s2061" r:id="rId6" imgW="1587817" imgH="940117" progId="Equation.3">
                  <p:embed/>
                </p:oleObj>
              </mc:Choice>
              <mc:Fallback>
                <p:oleObj r:id="rId6" imgW="1587817" imgH="94011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275" y="1628775"/>
                        <a:ext cx="2016125" cy="119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4" name="Object 4"/>
          <p:cNvGraphicFramePr>
            <a:graphicFrameLocks noChangeAspect="1"/>
          </p:cNvGraphicFramePr>
          <p:nvPr/>
        </p:nvGraphicFramePr>
        <p:xfrm>
          <a:off x="468313" y="3141663"/>
          <a:ext cx="2016125" cy="1174750"/>
        </p:xfrm>
        <a:graphic>
          <a:graphicData uri="http://schemas.openxmlformats.org/presentationml/2006/ole">
            <mc:AlternateContent xmlns:mc="http://schemas.openxmlformats.org/markup-compatibility/2006">
              <mc:Choice xmlns:v="urn:schemas-microsoft-com:vml" Requires="v">
                <p:oleObj spid="_x0000_s2062" r:id="rId8" imgW="1613217" imgH="940117" progId="Equation.3">
                  <p:embed/>
                </p:oleObj>
              </mc:Choice>
              <mc:Fallback>
                <p:oleObj r:id="rId8" imgW="1613217" imgH="94011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8313" y="3141663"/>
                        <a:ext cx="2016125" cy="1174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5" name="Object 5"/>
          <p:cNvGraphicFramePr>
            <a:graphicFrameLocks noChangeAspect="1"/>
          </p:cNvGraphicFramePr>
          <p:nvPr/>
        </p:nvGraphicFramePr>
        <p:xfrm>
          <a:off x="3059113" y="3213100"/>
          <a:ext cx="5545137" cy="1350963"/>
        </p:xfrm>
        <a:graphic>
          <a:graphicData uri="http://schemas.openxmlformats.org/presentationml/2006/ole">
            <mc:AlternateContent xmlns:mc="http://schemas.openxmlformats.org/markup-compatibility/2006">
              <mc:Choice xmlns:v="urn:schemas-microsoft-com:vml" Requires="v">
                <p:oleObj spid="_x0000_s2063" r:id="rId10" imgW="3962717" imgH="965517" progId="Equation.3">
                  <p:embed/>
                </p:oleObj>
              </mc:Choice>
              <mc:Fallback>
                <p:oleObj r:id="rId10" imgW="3962717" imgH="965517"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9113" y="3213100"/>
                        <a:ext cx="5545137" cy="1350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6" name="Object 6"/>
          <p:cNvGraphicFramePr>
            <a:graphicFrameLocks noChangeAspect="1"/>
          </p:cNvGraphicFramePr>
          <p:nvPr/>
        </p:nvGraphicFramePr>
        <p:xfrm>
          <a:off x="498475" y="4724400"/>
          <a:ext cx="7786688" cy="890588"/>
        </p:xfrm>
        <a:graphic>
          <a:graphicData uri="http://schemas.openxmlformats.org/presentationml/2006/ole">
            <mc:AlternateContent xmlns:mc="http://schemas.openxmlformats.org/markup-compatibility/2006">
              <mc:Choice xmlns:v="urn:schemas-microsoft-com:vml" Requires="v">
                <p:oleObj spid="_x0000_s2064" r:id="rId12" imgW="4445317" imgH="508317" progId="Equation.3">
                  <p:embed/>
                </p:oleObj>
              </mc:Choice>
              <mc:Fallback>
                <p:oleObj r:id="rId12" imgW="4445317" imgH="508317"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 y="4724400"/>
                        <a:ext cx="7786688" cy="89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6322"/>
                                        </p:tgtEl>
                                        <p:attrNameLst>
                                          <p:attrName>style.visibility</p:attrName>
                                        </p:attrNameLst>
                                      </p:cBhvr>
                                      <p:to>
                                        <p:strVal val="visible"/>
                                      </p:to>
                                    </p:set>
                                    <p:anim calcmode="lin" valueType="num">
                                      <p:cBhvr additive="base">
                                        <p:cTn id="25" dur="500" fill="hold"/>
                                        <p:tgtEl>
                                          <p:spTgt spid="56322"/>
                                        </p:tgtEl>
                                        <p:attrNameLst>
                                          <p:attrName>ppt_x</p:attrName>
                                        </p:attrNameLst>
                                      </p:cBhvr>
                                      <p:tavLst>
                                        <p:tav tm="0">
                                          <p:val>
                                            <p:strVal val="#ppt_x"/>
                                          </p:val>
                                        </p:tav>
                                        <p:tav tm="100000">
                                          <p:val>
                                            <p:strVal val="#ppt_x"/>
                                          </p:val>
                                        </p:tav>
                                      </p:tavLst>
                                    </p:anim>
                                    <p:anim calcmode="lin" valueType="num">
                                      <p:cBhvr additive="base">
                                        <p:cTn id="26" dur="500" fill="hold"/>
                                        <p:tgtEl>
                                          <p:spTgt spid="563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6323"/>
                                        </p:tgtEl>
                                        <p:attrNameLst>
                                          <p:attrName>style.visibility</p:attrName>
                                        </p:attrNameLst>
                                      </p:cBhvr>
                                      <p:to>
                                        <p:strVal val="visible"/>
                                      </p:to>
                                    </p:set>
                                    <p:anim calcmode="lin" valueType="num">
                                      <p:cBhvr additive="base">
                                        <p:cTn id="31" dur="500" fill="hold"/>
                                        <p:tgtEl>
                                          <p:spTgt spid="56323"/>
                                        </p:tgtEl>
                                        <p:attrNameLst>
                                          <p:attrName>ppt_x</p:attrName>
                                        </p:attrNameLst>
                                      </p:cBhvr>
                                      <p:tavLst>
                                        <p:tav tm="0">
                                          <p:val>
                                            <p:strVal val="#ppt_x"/>
                                          </p:val>
                                        </p:tav>
                                        <p:tav tm="100000">
                                          <p:val>
                                            <p:strVal val="#ppt_x"/>
                                          </p:val>
                                        </p:tav>
                                      </p:tavLst>
                                    </p:anim>
                                    <p:anim calcmode="lin" valueType="num">
                                      <p:cBhvr additive="base">
                                        <p:cTn id="32" dur="500" fill="hold"/>
                                        <p:tgtEl>
                                          <p:spTgt spid="5632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6324"/>
                                        </p:tgtEl>
                                        <p:attrNameLst>
                                          <p:attrName>style.visibility</p:attrName>
                                        </p:attrNameLst>
                                      </p:cBhvr>
                                      <p:to>
                                        <p:strVal val="visible"/>
                                      </p:to>
                                    </p:set>
                                    <p:anim calcmode="lin" valueType="num">
                                      <p:cBhvr additive="base">
                                        <p:cTn id="37" dur="500" fill="hold"/>
                                        <p:tgtEl>
                                          <p:spTgt spid="56324"/>
                                        </p:tgtEl>
                                        <p:attrNameLst>
                                          <p:attrName>ppt_x</p:attrName>
                                        </p:attrNameLst>
                                      </p:cBhvr>
                                      <p:tavLst>
                                        <p:tav tm="0">
                                          <p:val>
                                            <p:strVal val="#ppt_x"/>
                                          </p:val>
                                        </p:tav>
                                        <p:tav tm="100000">
                                          <p:val>
                                            <p:strVal val="#ppt_x"/>
                                          </p:val>
                                        </p:tav>
                                      </p:tavLst>
                                    </p:anim>
                                    <p:anim calcmode="lin" valueType="num">
                                      <p:cBhvr additive="base">
                                        <p:cTn id="38" dur="500" fill="hold"/>
                                        <p:tgtEl>
                                          <p:spTgt spid="5632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6325"/>
                                        </p:tgtEl>
                                        <p:attrNameLst>
                                          <p:attrName>style.visibility</p:attrName>
                                        </p:attrNameLst>
                                      </p:cBhvr>
                                      <p:to>
                                        <p:strVal val="visible"/>
                                      </p:to>
                                    </p:set>
                                    <p:anim calcmode="lin" valueType="num">
                                      <p:cBhvr additive="base">
                                        <p:cTn id="43" dur="500" fill="hold"/>
                                        <p:tgtEl>
                                          <p:spTgt spid="56325"/>
                                        </p:tgtEl>
                                        <p:attrNameLst>
                                          <p:attrName>ppt_x</p:attrName>
                                        </p:attrNameLst>
                                      </p:cBhvr>
                                      <p:tavLst>
                                        <p:tav tm="0">
                                          <p:val>
                                            <p:strVal val="#ppt_x"/>
                                          </p:val>
                                        </p:tav>
                                        <p:tav tm="100000">
                                          <p:val>
                                            <p:strVal val="#ppt_x"/>
                                          </p:val>
                                        </p:tav>
                                      </p:tavLst>
                                    </p:anim>
                                    <p:anim calcmode="lin" valueType="num">
                                      <p:cBhvr additive="base">
                                        <p:cTn id="44" dur="500" fill="hold"/>
                                        <p:tgtEl>
                                          <p:spTgt spid="5632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6326"/>
                                        </p:tgtEl>
                                        <p:attrNameLst>
                                          <p:attrName>style.visibility</p:attrName>
                                        </p:attrNameLst>
                                      </p:cBhvr>
                                      <p:to>
                                        <p:strVal val="visible"/>
                                      </p:to>
                                    </p:set>
                                    <p:anim calcmode="lin" valueType="num">
                                      <p:cBhvr additive="base">
                                        <p:cTn id="49" dur="500" fill="hold"/>
                                        <p:tgtEl>
                                          <p:spTgt spid="56326"/>
                                        </p:tgtEl>
                                        <p:attrNameLst>
                                          <p:attrName>ppt_x</p:attrName>
                                        </p:attrNameLst>
                                      </p:cBhvr>
                                      <p:tavLst>
                                        <p:tav tm="0">
                                          <p:val>
                                            <p:strVal val="#ppt_x"/>
                                          </p:val>
                                        </p:tav>
                                        <p:tav tm="100000">
                                          <p:val>
                                            <p:strVal val="#ppt_x"/>
                                          </p:val>
                                        </p:tav>
                                      </p:tavLst>
                                    </p:anim>
                                    <p:anim calcmode="lin" valueType="num">
                                      <p:cBhvr additive="base">
                                        <p:cTn id="50" dur="500" fill="hold"/>
                                        <p:tgtEl>
                                          <p:spTgt spid="563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a:t>
            </a:r>
            <a:r>
              <a:rPr lang="zh-CN" altLang="en-US" sz="2400" b="0">
                <a:solidFill>
                  <a:srgbClr val="FFFF00"/>
                </a:solidFill>
                <a:latin typeface="Arial" pitchFamily="34" charset="0"/>
              </a:rPr>
              <a:t>居民消费价格指数</a:t>
            </a:r>
            <a:endParaRPr lang="zh-CN" altLang="en-US" sz="2400" b="0">
              <a:solidFill>
                <a:srgbClr val="FFFF00"/>
              </a:solidFill>
              <a:latin typeface="Arial" pitchFamily="34" charset="0"/>
              <a:ea typeface="宋体" pitchFamily="2" charset="-122"/>
            </a:endParaRPr>
          </a:p>
        </p:txBody>
      </p:sp>
      <p:sp>
        <p:nvSpPr>
          <p:cNvPr id="3076"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任务五 常用统计指数</a:t>
            </a:r>
          </a:p>
        </p:txBody>
      </p:sp>
      <p:grpSp>
        <p:nvGrpSpPr>
          <p:cNvPr id="2" name="Group 4"/>
          <p:cNvGrpSpPr>
            <a:grpSpLocks/>
          </p:cNvGrpSpPr>
          <p:nvPr/>
        </p:nvGrpSpPr>
        <p:grpSpPr bwMode="auto">
          <a:xfrm>
            <a:off x="971550" y="2205038"/>
            <a:ext cx="7343775" cy="3095625"/>
            <a:chOff x="0" y="0"/>
            <a:chExt cx="11566" cy="4196"/>
          </a:xfrm>
        </p:grpSpPr>
        <p:sp>
          <p:nvSpPr>
            <p:cNvPr id="3078" name="AutoShape 7"/>
            <p:cNvSpPr>
              <a:spLocks noChangeArrowheads="1"/>
            </p:cNvSpPr>
            <p:nvPr/>
          </p:nvSpPr>
          <p:spPr bwMode="auto">
            <a:xfrm>
              <a:off x="340" y="0"/>
              <a:ext cx="11226" cy="1928"/>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3079" name="Group 6"/>
            <p:cNvGrpSpPr>
              <a:grpSpLocks/>
            </p:cNvGrpSpPr>
            <p:nvPr/>
          </p:nvGrpSpPr>
          <p:grpSpPr bwMode="auto">
            <a:xfrm>
              <a:off x="0" y="621"/>
              <a:ext cx="600" cy="654"/>
              <a:chOff x="0" y="0"/>
              <a:chExt cx="1615" cy="1757"/>
            </a:xfrm>
          </p:grpSpPr>
          <p:sp>
            <p:nvSpPr>
              <p:cNvPr id="3090" name="Oval 9"/>
              <p:cNvSpPr>
                <a:spLocks noChangeArrowheads="1"/>
              </p:cNvSpPr>
              <p:nvPr/>
            </p:nvSpPr>
            <p:spPr bwMode="auto">
              <a:xfrm>
                <a:off x="0" y="65"/>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091" name="Oval 10"/>
              <p:cNvSpPr>
                <a:spLocks noChangeArrowheads="1"/>
              </p:cNvSpPr>
              <p:nvPr/>
            </p:nvSpPr>
            <p:spPr bwMode="auto">
              <a:xfrm>
                <a:off x="92" y="156"/>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7" name="Oval 11"/>
              <p:cNvSpPr>
                <a:spLocks noChangeArrowheads="1"/>
              </p:cNvSpPr>
              <p:nvPr/>
            </p:nvSpPr>
            <p:spPr bwMode="auto">
              <a:xfrm>
                <a:off x="249" y="2"/>
                <a:ext cx="781" cy="1757"/>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93" name="Oval 12"/>
              <p:cNvSpPr>
                <a:spLocks noChangeArrowheads="1"/>
              </p:cNvSpPr>
              <p:nvPr/>
            </p:nvSpPr>
            <p:spPr bwMode="auto">
              <a:xfrm>
                <a:off x="249" y="0"/>
                <a:ext cx="781" cy="1757"/>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9" name="Oval 13"/>
              <p:cNvSpPr>
                <a:spLocks noChangeArrowheads="1"/>
              </p:cNvSpPr>
              <p:nvPr/>
            </p:nvSpPr>
            <p:spPr bwMode="auto">
              <a:xfrm>
                <a:off x="256" y="2"/>
                <a:ext cx="1097" cy="1757"/>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95" name="Oval 14"/>
              <p:cNvSpPr>
                <a:spLocks noChangeArrowheads="1"/>
              </p:cNvSpPr>
              <p:nvPr/>
            </p:nvSpPr>
            <p:spPr bwMode="auto">
              <a:xfrm>
                <a:off x="256" y="0"/>
                <a:ext cx="1097" cy="1757"/>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3080" name="Text Box 13"/>
            <p:cNvSpPr txBox="1">
              <a:spLocks noChangeArrowheads="1"/>
            </p:cNvSpPr>
            <p:nvPr/>
          </p:nvSpPr>
          <p:spPr bwMode="auto">
            <a:xfrm>
              <a:off x="795" y="226"/>
              <a:ext cx="10431" cy="1614"/>
            </a:xfrm>
            <a:prstGeom prst="rect">
              <a:avLst/>
            </a:prstGeom>
            <a:noFill/>
            <a:ln w="9525">
              <a:noFill/>
              <a:miter lim="800000"/>
              <a:headEnd/>
              <a:tailEnd/>
            </a:ln>
          </p:spPr>
          <p:txBody>
            <a:bodyPr>
              <a:spAutoFit/>
            </a:bodyPr>
            <a:lstStyle/>
            <a:p>
              <a:r>
                <a:rPr lang="en-US" altLang="zh-CN" sz="1800" b="0">
                  <a:sym typeface="Times New Roman" pitchFamily="18" charset="0"/>
                </a:rPr>
                <a:t>       </a:t>
              </a:r>
              <a:r>
                <a:rPr lang="zh-CN" altLang="en-US" sz="1800" b="0">
                  <a:sym typeface="Times New Roman" pitchFamily="18" charset="0"/>
                </a:rPr>
                <a:t>居民消费价格指数是指城乡居民购买支付生活消费品和服务项目的价格，是社会产品和服务项目的最终价格。</a:t>
              </a:r>
              <a:r>
                <a:rPr lang="en-US" sz="1800" b="0">
                  <a:sym typeface="Times New Roman" pitchFamily="18" charset="0"/>
                </a:rPr>
                <a:t>                          </a:t>
              </a:r>
              <a:r>
                <a:rPr lang="zh-CN" altLang="en-US" sz="1800" b="0">
                  <a:sym typeface="Times New Roman" pitchFamily="18" charset="0"/>
                </a:rPr>
                <a:t>居民消费价格指数的计算是使用固定加权算术平均数的方法进行的，具体公式如下</a:t>
              </a:r>
            </a:p>
          </p:txBody>
        </p:sp>
        <p:sp>
          <p:nvSpPr>
            <p:cNvPr id="3081" name="AutoShape 7"/>
            <p:cNvSpPr>
              <a:spLocks noChangeArrowheads="1"/>
            </p:cNvSpPr>
            <p:nvPr/>
          </p:nvSpPr>
          <p:spPr bwMode="auto">
            <a:xfrm>
              <a:off x="340" y="2510"/>
              <a:ext cx="11226" cy="1686"/>
            </a:xfrm>
            <a:prstGeom prst="roundRect">
              <a:avLst>
                <a:gd name="adj" fmla="val 50000"/>
              </a:avLst>
            </a:prstGeom>
            <a:gradFill rotWithShape="1">
              <a:gsLst>
                <a:gs pos="0">
                  <a:srgbClr val="FFFFFF"/>
                </a:gs>
                <a:gs pos="100000">
                  <a:srgbClr val="BBE0E3"/>
                </a:gs>
              </a:gsLst>
              <a:lin ang="0" scaled="1"/>
            </a:gradFill>
            <a:ln w="28575">
              <a:solidFill>
                <a:schemeClr val="tx1"/>
              </a:solidFill>
              <a:round/>
              <a:headEnd/>
              <a:tailEnd/>
            </a:ln>
          </p:spPr>
          <p:txBody>
            <a:bodyPr wrap="none" anchor="ctr"/>
            <a:lstStyle/>
            <a:p>
              <a:pPr eaLnBrk="0" hangingPunct="0"/>
              <a:endParaRPr lang="en-US" altLang="zh-CN" sz="1800">
                <a:solidFill>
                  <a:schemeClr val="bg1"/>
                </a:solidFill>
                <a:latin typeface="Arial" pitchFamily="34" charset="0"/>
                <a:ea typeface="宋体" pitchFamily="2" charset="-122"/>
              </a:endParaRPr>
            </a:p>
          </p:txBody>
        </p:sp>
        <p:grpSp>
          <p:nvGrpSpPr>
            <p:cNvPr id="3082" name="Group 15"/>
            <p:cNvGrpSpPr>
              <a:grpSpLocks/>
            </p:cNvGrpSpPr>
            <p:nvPr/>
          </p:nvGrpSpPr>
          <p:grpSpPr bwMode="auto">
            <a:xfrm>
              <a:off x="0" y="3003"/>
              <a:ext cx="600" cy="654"/>
              <a:chOff x="0" y="0"/>
              <a:chExt cx="1615" cy="1757"/>
            </a:xfrm>
          </p:grpSpPr>
          <p:sp>
            <p:nvSpPr>
              <p:cNvPr id="3084" name="Oval 9"/>
              <p:cNvSpPr>
                <a:spLocks noChangeArrowheads="1"/>
              </p:cNvSpPr>
              <p:nvPr/>
            </p:nvSpPr>
            <p:spPr bwMode="auto">
              <a:xfrm>
                <a:off x="0" y="65"/>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085" name="Oval 10"/>
              <p:cNvSpPr>
                <a:spLocks noChangeArrowheads="1"/>
              </p:cNvSpPr>
              <p:nvPr/>
            </p:nvSpPr>
            <p:spPr bwMode="auto">
              <a:xfrm>
                <a:off x="92" y="156"/>
                <a:ext cx="1430" cy="1430"/>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 name="Oval 11"/>
              <p:cNvSpPr>
                <a:spLocks noChangeArrowheads="1"/>
              </p:cNvSpPr>
              <p:nvPr/>
            </p:nvSpPr>
            <p:spPr bwMode="auto">
              <a:xfrm>
                <a:off x="249" y="2"/>
                <a:ext cx="781" cy="1757"/>
              </a:xfrm>
              <a:prstGeom prst="ellipse">
                <a:avLst/>
              </a:prstGeom>
              <a:gradFill rotWithShape="1">
                <a:gsLst>
                  <a:gs pos="0">
                    <a:schemeClr val="hlink"/>
                  </a:gs>
                  <a:gs pos="50000">
                    <a:srgbClr val="FFFFFF"/>
                  </a:gs>
                  <a:gs pos="100000">
                    <a:schemeClr val="hlink"/>
                  </a:gs>
                </a:gsLst>
                <a:lin ang="18900000" scaled="1"/>
              </a:gradFill>
              <a:ln w="9525">
                <a:noFill/>
                <a:round/>
                <a:headEnd/>
                <a:tailEnd/>
              </a:ln>
              <a:effectLst/>
            </p:spPr>
            <p:txBody>
              <a:bodyPr wrap="none"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87" name="Oval 12"/>
              <p:cNvSpPr>
                <a:spLocks noChangeArrowheads="1"/>
              </p:cNvSpPr>
              <p:nvPr/>
            </p:nvSpPr>
            <p:spPr bwMode="auto">
              <a:xfrm>
                <a:off x="249" y="0"/>
                <a:ext cx="781" cy="1757"/>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3" name="Oval 13"/>
              <p:cNvSpPr>
                <a:spLocks noChangeArrowheads="1"/>
              </p:cNvSpPr>
              <p:nvPr/>
            </p:nvSpPr>
            <p:spPr bwMode="auto">
              <a:xfrm>
                <a:off x="256" y="2"/>
                <a:ext cx="1097" cy="1757"/>
              </a:xfrm>
              <a:prstGeom prst="ellipse">
                <a:avLst/>
              </a:prstGeom>
              <a:gradFill rotWithShape="1">
                <a:gsLst>
                  <a:gs pos="0">
                    <a:schemeClr val="hlink"/>
                  </a:gs>
                  <a:gs pos="50000">
                    <a:srgbClr val="005353"/>
                  </a:gs>
                  <a:gs pos="100000">
                    <a:schemeClr val="hlink"/>
                  </a:gs>
                </a:gsLst>
                <a:lin ang="2700000" scaled="1"/>
              </a:gradFill>
              <a:ln w="9525">
                <a:noFill/>
                <a:round/>
                <a:headEnd/>
                <a:tailEnd/>
              </a:ln>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3089" name="Oval 14"/>
              <p:cNvSpPr>
                <a:spLocks noChangeArrowheads="1"/>
              </p:cNvSpPr>
              <p:nvPr/>
            </p:nvSpPr>
            <p:spPr bwMode="auto">
              <a:xfrm>
                <a:off x="256" y="0"/>
                <a:ext cx="1097" cy="1757"/>
              </a:xfrm>
              <a:prstGeom prst="ellipse">
                <a:avLst/>
              </a:prstGeom>
              <a:gradFill rotWithShape="1">
                <a:gsLst>
                  <a:gs pos="0">
                    <a:srgbClr val="FFCC00"/>
                  </a:gs>
                  <a:gs pos="100000">
                    <a:srgbClr val="7C6300"/>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sp>
          <p:nvSpPr>
            <p:cNvPr id="18" name="Text Box 22"/>
            <p:cNvSpPr txBox="1">
              <a:spLocks noChangeArrowheads="1"/>
            </p:cNvSpPr>
            <p:nvPr/>
          </p:nvSpPr>
          <p:spPr bwMode="auto">
            <a:xfrm>
              <a:off x="795" y="2847"/>
              <a:ext cx="10431" cy="497"/>
            </a:xfrm>
            <a:prstGeom prst="rect">
              <a:avLst/>
            </a:prstGeom>
            <a:noFill/>
            <a:ln w="9525">
              <a:noFill/>
              <a:miter lim="800000"/>
              <a:headEnd/>
              <a:tailEnd/>
            </a:ln>
            <a:effectLst/>
          </p:spPr>
          <p:txBody>
            <a:bodyPr>
              <a:spAutoFit/>
            </a:bodyPr>
            <a:lstStyle/>
            <a:p>
              <a:pPr>
                <a:defRPr/>
              </a:pPr>
              <a:r>
                <a:rPr lang="zh-CN" altLang="en-US" sz="1800">
                  <a:solidFill>
                    <a:schemeClr val="tx1"/>
                  </a:solidFill>
                  <a:sym typeface="Times New Roman" pitchFamily="18" charset="0"/>
                </a:rPr>
                <a:t>        </a:t>
              </a:r>
              <a:endParaRPr lang="zh-CN" altLang="en-US" sz="1800">
                <a:effectLst>
                  <a:outerShdw blurRad="38100" dist="38100" dir="2700000" algn="tl">
                    <a:srgbClr val="C0C0C0"/>
                  </a:outerShdw>
                </a:effectLst>
                <a:sym typeface="Times New Roman" pitchFamily="18" charset="0"/>
              </a:endParaRPr>
            </a:p>
          </p:txBody>
        </p:sp>
      </p:grpSp>
      <p:graphicFrame>
        <p:nvGraphicFramePr>
          <p:cNvPr id="57346" name="Object 2"/>
          <p:cNvGraphicFramePr>
            <a:graphicFrameLocks noChangeAspect="1"/>
          </p:cNvGraphicFramePr>
          <p:nvPr/>
        </p:nvGraphicFramePr>
        <p:xfrm>
          <a:off x="1979613" y="4005263"/>
          <a:ext cx="4681537" cy="1193800"/>
        </p:xfrm>
        <a:graphic>
          <a:graphicData uri="http://schemas.openxmlformats.org/presentationml/2006/ole">
            <mc:AlternateContent xmlns:mc="http://schemas.openxmlformats.org/markup-compatibility/2006">
              <mc:Choice xmlns:v="urn:schemas-microsoft-com:vml" Requires="v">
                <p:oleObj spid="_x0000_s3076" r:id="rId3" imgW="2589993" imgH="660430" progId="Equation.DSMT4">
                  <p:embed/>
                </p:oleObj>
              </mc:Choice>
              <mc:Fallback>
                <p:oleObj r:id="rId3" imgW="2589993" imgH="66043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4005263"/>
                        <a:ext cx="4681537" cy="119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7346"/>
                                        </p:tgtEl>
                                        <p:attrNameLst>
                                          <p:attrName>style.visibility</p:attrName>
                                        </p:attrNameLst>
                                      </p:cBhvr>
                                      <p:to>
                                        <p:strVal val="visible"/>
                                      </p:to>
                                    </p:set>
                                    <p:anim calcmode="lin" valueType="num">
                                      <p:cBhvr additive="base">
                                        <p:cTn id="12" dur="500" fill="hold"/>
                                        <p:tgtEl>
                                          <p:spTgt spid="57346"/>
                                        </p:tgtEl>
                                        <p:attrNameLst>
                                          <p:attrName>ppt_x</p:attrName>
                                        </p:attrNameLst>
                                      </p:cBhvr>
                                      <p:tavLst>
                                        <p:tav tm="0">
                                          <p:val>
                                            <p:strVal val="#ppt_x"/>
                                          </p:val>
                                        </p:tav>
                                        <p:tav tm="100000">
                                          <p:val>
                                            <p:strVal val="#ppt_x"/>
                                          </p:val>
                                        </p:tav>
                                      </p:tavLst>
                                    </p:anim>
                                    <p:anim calcmode="lin" valueType="num">
                                      <p:cBhvr additive="base">
                                        <p:cTn id="13" dur="500" fill="hold"/>
                                        <p:tgtEl>
                                          <p:spTgt spid="573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二、股票价格指数</a:t>
            </a:r>
          </a:p>
        </p:txBody>
      </p:sp>
      <p:sp>
        <p:nvSpPr>
          <p:cNvPr id="2765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任务五 常用统计指数</a:t>
            </a:r>
          </a:p>
        </p:txBody>
      </p:sp>
      <p:sp>
        <p:nvSpPr>
          <p:cNvPr id="31" name="AutoShape 7"/>
          <p:cNvSpPr>
            <a:spLocks noChangeArrowheads="1"/>
          </p:cNvSpPr>
          <p:nvPr/>
        </p:nvSpPr>
        <p:spPr bwMode="auto">
          <a:xfrm>
            <a:off x="468313" y="2924175"/>
            <a:ext cx="8351837" cy="2351088"/>
          </a:xfrm>
          <a:prstGeom prst="horizontalScroll">
            <a:avLst>
              <a:gd name="adj" fmla="val 12500"/>
            </a:avLst>
          </a:prstGeom>
          <a:solidFill>
            <a:srgbClr val="99FF33"/>
          </a:solidFill>
          <a:ln w="9525">
            <a:solidFill>
              <a:schemeClr val="tx1"/>
            </a:solidFill>
            <a:round/>
            <a:headEnd/>
            <a:tailEnd/>
          </a:ln>
        </p:spPr>
        <p:txBody>
          <a:bodyPr wrap="none" anchor="ctr"/>
          <a:lstStyle/>
          <a:p>
            <a:r>
              <a:rPr lang="zh-CN" altLang="en-US"/>
              <a:t>        股票价格指数简称股价指数，它是反映某一股票市场上多种股票价</a:t>
            </a:r>
          </a:p>
          <a:p>
            <a:r>
              <a:rPr lang="zh-CN" altLang="en-US"/>
              <a:t>格综合变动程度的相对数，是由证券交易所或金融服务机构编表股票行</a:t>
            </a:r>
          </a:p>
          <a:p>
            <a:r>
              <a:rPr lang="zh-CN" altLang="en-US"/>
              <a:t>市变动的一种供参考的指示数字。</a:t>
            </a:r>
          </a:p>
        </p:txBody>
      </p:sp>
      <p:grpSp>
        <p:nvGrpSpPr>
          <p:cNvPr id="2" name="Group 4"/>
          <p:cNvGrpSpPr>
            <a:grpSpLocks/>
          </p:cNvGrpSpPr>
          <p:nvPr/>
        </p:nvGrpSpPr>
        <p:grpSpPr bwMode="auto">
          <a:xfrm>
            <a:off x="3132138" y="1989138"/>
            <a:ext cx="3455987" cy="555625"/>
            <a:chOff x="0" y="0"/>
            <a:chExt cx="2271" cy="511"/>
          </a:xfrm>
        </p:grpSpPr>
        <p:sp>
          <p:nvSpPr>
            <p:cNvPr id="27654" name="Rectangle 5"/>
            <p:cNvSpPr>
              <a:spLocks noChangeArrowheads="1"/>
            </p:cNvSpPr>
            <p:nvPr/>
          </p:nvSpPr>
          <p:spPr bwMode="auto">
            <a:xfrm>
              <a:off x="0" y="25"/>
              <a:ext cx="2271" cy="432"/>
            </a:xfrm>
            <a:prstGeom prst="rect">
              <a:avLst/>
            </a:prstGeom>
            <a:gradFill rotWithShape="0">
              <a:gsLst>
                <a:gs pos="0">
                  <a:srgbClr val="003D00"/>
                </a:gs>
                <a:gs pos="100000">
                  <a:srgbClr val="00CC00"/>
                </a:gs>
              </a:gsLst>
              <a:lin ang="2700000" scaled="1"/>
            </a:gradFill>
            <a:ln w="50800">
              <a:solidFill>
                <a:srgbClr val="00CC00"/>
              </a:solidFill>
              <a:miter lim="800000"/>
              <a:headEnd/>
              <a:tailEnd/>
            </a:ln>
          </p:spPr>
          <p:txBody>
            <a:bodyPr wrap="none" tIns="144000" anchor="ctr" anchorCtr="1"/>
            <a:lstStyle/>
            <a:p>
              <a:endParaRPr lang="zh-CN" altLang="en-US"/>
            </a:p>
          </p:txBody>
        </p:sp>
        <p:sp>
          <p:nvSpPr>
            <p:cNvPr id="27655" name="Rectangle 6"/>
            <p:cNvSpPr>
              <a:spLocks noChangeArrowheads="1"/>
            </p:cNvSpPr>
            <p:nvPr/>
          </p:nvSpPr>
          <p:spPr bwMode="auto">
            <a:xfrm>
              <a:off x="46" y="0"/>
              <a:ext cx="2067" cy="511"/>
            </a:xfrm>
            <a:prstGeom prst="rect">
              <a:avLst/>
            </a:prstGeom>
            <a:noFill/>
            <a:ln w="9525">
              <a:noFill/>
              <a:miter lim="800000"/>
              <a:headEnd/>
              <a:tailEnd/>
            </a:ln>
          </p:spPr>
          <p:txBody>
            <a:bodyPr lIns="92075" tIns="144000" rIns="92075" bIns="46038" anchor="ctr" anchorCtr="1">
              <a:spAutoFit/>
            </a:bodyPr>
            <a:lstStyle/>
            <a:p>
              <a:pPr eaLnBrk="0" hangingPunct="0"/>
              <a:r>
                <a:rPr lang="en-US" altLang="zh-CN" sz="2400" b="0">
                  <a:solidFill>
                    <a:schemeClr val="tx1"/>
                  </a:solidFill>
                  <a:latin typeface="黑体" pitchFamily="49" charset="-122"/>
                </a:rPr>
                <a:t>1.</a:t>
              </a:r>
              <a:r>
                <a:rPr lang="zh-CN" altLang="en-US" sz="2400" b="0">
                  <a:solidFill>
                    <a:schemeClr val="tx1"/>
                  </a:solidFill>
                  <a:latin typeface="黑体" pitchFamily="49" charset="-122"/>
                </a:rPr>
                <a:t>股票价格指数概述</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3)">
                                      <p:cBhvr>
                                        <p:cTn id="7" dur="1000"/>
                                        <p:tgtEl>
                                          <p:spTgt spid="31"/>
                                        </p:tgtEl>
                                      </p:cBhvr>
                                    </p:animEffect>
                                  </p:childTnLst>
                                </p:cTn>
                              </p:par>
                            </p:childTnLst>
                          </p:cTn>
                        </p:par>
                        <p:par>
                          <p:cTn id="8" fill="hold">
                            <p:stCondLst>
                              <p:cond delay="1000"/>
                            </p:stCondLst>
                            <p:childTnLst>
                              <p:par>
                                <p:cTn id="9" presetID="16" presetClass="entr" presetSubtype="4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Horizont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r>
              <a:rPr lang="zh-CN" altLang="en-US" sz="3200" b="0">
                <a:solidFill>
                  <a:schemeClr val="tx1"/>
                </a:solidFill>
                <a:latin typeface="Arial" pitchFamily="34" charset="0"/>
                <a:ea typeface="宋体" pitchFamily="2" charset="-122"/>
              </a:rPr>
              <a:t>知识目标</a:t>
            </a:r>
          </a:p>
        </p:txBody>
      </p:sp>
      <p:sp>
        <p:nvSpPr>
          <p:cNvPr id="409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4100"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01"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04" name="AutoShape 6"/>
          <p:cNvSpPr>
            <a:spLocks noChangeArrowheads="1"/>
          </p:cNvSpPr>
          <p:nvPr/>
        </p:nvSpPr>
        <p:spPr bwMode="auto">
          <a:xfrm>
            <a:off x="4262438" y="2492375"/>
            <a:ext cx="3779837"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理解统计指数的含义和意义</a:t>
            </a:r>
          </a:p>
        </p:txBody>
      </p:sp>
      <p:sp>
        <p:nvSpPr>
          <p:cNvPr id="4106" name="AutoShape 8"/>
          <p:cNvSpPr>
            <a:spLocks noChangeArrowheads="1"/>
          </p:cNvSpPr>
          <p:nvPr/>
        </p:nvSpPr>
        <p:spPr bwMode="auto">
          <a:xfrm>
            <a:off x="4356100" y="4076700"/>
            <a:ext cx="3749675"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r>
              <a:rPr lang="zh-CN" altLang="en-US" sz="1800"/>
              <a:t>      掌握指数的编制方法</a:t>
            </a:r>
          </a:p>
        </p:txBody>
      </p:sp>
      <p:sp>
        <p:nvSpPr>
          <p:cNvPr id="4107" name="Text Box 9"/>
          <p:cNvSpPr txBox="1">
            <a:spLocks noChangeArrowheads="1"/>
          </p:cNvSpPr>
          <p:nvPr/>
        </p:nvSpPr>
        <p:spPr bwMode="auto">
          <a:xfrm>
            <a:off x="2268538" y="3500438"/>
            <a:ext cx="1816100" cy="579437"/>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sp>
        <p:nvSpPr>
          <p:cNvPr id="4109" name="AutoShape 7"/>
          <p:cNvSpPr>
            <a:spLocks noChangeArrowheads="1"/>
          </p:cNvSpPr>
          <p:nvPr/>
        </p:nvSpPr>
        <p:spPr bwMode="auto">
          <a:xfrm>
            <a:off x="4486275" y="3289300"/>
            <a:ext cx="3686175" cy="500063"/>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      掌握统计指数的分类</a:t>
            </a:r>
          </a:p>
        </p:txBody>
      </p:sp>
      <p:grpSp>
        <p:nvGrpSpPr>
          <p:cNvPr id="2" name="Group 14"/>
          <p:cNvGrpSpPr>
            <a:grpSpLocks/>
          </p:cNvGrpSpPr>
          <p:nvPr/>
        </p:nvGrpSpPr>
        <p:grpSpPr bwMode="auto">
          <a:xfrm>
            <a:off x="3132138" y="0"/>
            <a:ext cx="3240087" cy="1700213"/>
            <a:chOff x="0" y="0"/>
            <a:chExt cx="1889" cy="1009"/>
          </a:xfrm>
        </p:grpSpPr>
        <p:grpSp>
          <p:nvGrpSpPr>
            <p:cNvPr id="13325" name="Group 15"/>
            <p:cNvGrpSpPr>
              <a:grpSpLocks/>
            </p:cNvGrpSpPr>
            <p:nvPr/>
          </p:nvGrpSpPr>
          <p:grpSpPr bwMode="auto">
            <a:xfrm>
              <a:off x="0" y="90"/>
              <a:ext cx="1889" cy="919"/>
              <a:chOff x="0" y="0"/>
              <a:chExt cx="1926" cy="937"/>
            </a:xfrm>
          </p:grpSpPr>
          <p:sp>
            <p:nvSpPr>
              <p:cNvPr id="13330"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3331"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3326"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3327"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3328"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3329"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3323" name="Text Box 22" descr="金融10"/>
          <p:cNvSpPr txBox="1">
            <a:spLocks noChangeArrowheads="1"/>
          </p:cNvSpPr>
          <p:nvPr/>
        </p:nvSpPr>
        <p:spPr bwMode="auto">
          <a:xfrm>
            <a:off x="3708400" y="333375"/>
            <a:ext cx="2376488" cy="701675"/>
          </a:xfrm>
          <a:prstGeom prst="rect">
            <a:avLst/>
          </a:prstGeom>
          <a:noFill/>
          <a:ln w="9525">
            <a:noFill/>
            <a:miter lim="800000"/>
            <a:headEnd/>
            <a:tailEnd/>
          </a:ln>
        </p:spPr>
        <p:txBody>
          <a:bodyPr>
            <a:spAutoFit/>
          </a:bodyPr>
          <a:lstStyle/>
          <a:p>
            <a:pPr>
              <a:spcBef>
                <a:spcPct val="50000"/>
              </a:spcBef>
            </a:pPr>
            <a:r>
              <a:rPr lang="zh-CN" altLang="en-US" sz="4000" b="0">
                <a:solidFill>
                  <a:srgbClr val="000000"/>
                </a:solidFill>
              </a:rPr>
              <a:t>学习目标</a:t>
            </a:r>
          </a:p>
        </p:txBody>
      </p:sp>
      <p:sp>
        <p:nvSpPr>
          <p:cNvPr id="19" name="AutoShape 7"/>
          <p:cNvSpPr>
            <a:spLocks noChangeArrowheads="1"/>
          </p:cNvSpPr>
          <p:nvPr/>
        </p:nvSpPr>
        <p:spPr bwMode="auto">
          <a:xfrm>
            <a:off x="4252913" y="4868863"/>
            <a:ext cx="3919537" cy="500062"/>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      能够运用指数体系进行因素分析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cBhvr>
                                    </p:anim>
                                  </p:childTnLst>
                                </p:cTn>
                              </p:par>
                              <p:par>
                                <p:cTn id="8" presetID="24"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 to="" calcmode="lin" valueType="num">
                                      <p:cBhvr>
                                        <p:cTn id="10" dur="1" fill="hold"/>
                                        <p:tgtEl>
                                          <p:spTgt spid="4099"/>
                                        </p:tgtEl>
                                      </p:cBhvr>
                                    </p:anim>
                                  </p:childTnLst>
                                </p:cTn>
                              </p:par>
                              <p:par>
                                <p:cTn id="11" presetID="24"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 to="" calcmode="lin" valueType="num">
                                      <p:cBhvr>
                                        <p:cTn id="13" dur="1" fill="hold"/>
                                        <p:tgtEl>
                                          <p:spTgt spid="4100"/>
                                        </p:tgtEl>
                                      </p:cBhvr>
                                    </p:anim>
                                  </p:childTnLst>
                                </p:cTn>
                              </p:par>
                              <p:par>
                                <p:cTn id="14" presetID="24" presetClass="entr" presetSubtype="0"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 to="" calcmode="lin" valueType="num">
                                      <p:cBhvr>
                                        <p:cTn id="16" dur="1" fill="hold"/>
                                        <p:tgtEl>
                                          <p:spTgt spid="4101"/>
                                        </p:tgtEl>
                                      </p:cBhvr>
                                    </p:anim>
                                  </p:childTnLst>
                                </p:cTn>
                              </p:par>
                              <p:par>
                                <p:cTn id="17" presetID="24" presetClass="entr" presetSubtype="0" fill="hold" grpId="0" nodeType="withEffect">
                                  <p:stCondLst>
                                    <p:cond delay="0"/>
                                  </p:stCondLst>
                                  <p:childTnLst>
                                    <p:set>
                                      <p:cBhvr>
                                        <p:cTn id="18" dur="1" fill="hold">
                                          <p:stCondLst>
                                            <p:cond delay="0"/>
                                          </p:stCondLst>
                                        </p:cTn>
                                        <p:tgtEl>
                                          <p:spTgt spid="4104"/>
                                        </p:tgtEl>
                                        <p:attrNameLst>
                                          <p:attrName>style.visibility</p:attrName>
                                        </p:attrNameLst>
                                      </p:cBhvr>
                                      <p:to>
                                        <p:strVal val="visible"/>
                                      </p:to>
                                    </p:set>
                                    <p:anim to="" calcmode="lin" valueType="num">
                                      <p:cBhvr>
                                        <p:cTn id="19" dur="1" fill="hold"/>
                                        <p:tgtEl>
                                          <p:spTgt spid="4104"/>
                                        </p:tgtEl>
                                      </p:cBhvr>
                                    </p:anim>
                                  </p:childTnLst>
                                </p:cTn>
                              </p:par>
                              <p:par>
                                <p:cTn id="20" presetID="24" presetClass="entr" presetSubtype="0" fill="hold" grpId="0" nodeType="withEffect">
                                  <p:stCondLst>
                                    <p:cond delay="0"/>
                                  </p:stCondLst>
                                  <p:childTnLst>
                                    <p:set>
                                      <p:cBhvr>
                                        <p:cTn id="21" dur="1" fill="hold">
                                          <p:stCondLst>
                                            <p:cond delay="0"/>
                                          </p:stCondLst>
                                        </p:cTn>
                                        <p:tgtEl>
                                          <p:spTgt spid="4106"/>
                                        </p:tgtEl>
                                        <p:attrNameLst>
                                          <p:attrName>style.visibility</p:attrName>
                                        </p:attrNameLst>
                                      </p:cBhvr>
                                      <p:to>
                                        <p:strVal val="visible"/>
                                      </p:to>
                                    </p:set>
                                    <p:anim to="" calcmode="lin" valueType="num">
                                      <p:cBhvr>
                                        <p:cTn id="22" dur="1" fill="hold"/>
                                        <p:tgtEl>
                                          <p:spTgt spid="4106"/>
                                        </p:tgtEl>
                                      </p:cBhvr>
                                    </p:anim>
                                  </p:childTnLst>
                                </p:cTn>
                              </p:par>
                              <p:par>
                                <p:cTn id="23" presetID="24" presetClass="entr" presetSubtype="0" fill="hold" grpId="0" nodeType="withEffect">
                                  <p:stCondLst>
                                    <p:cond delay="0"/>
                                  </p:stCondLst>
                                  <p:childTnLst>
                                    <p:set>
                                      <p:cBhvr>
                                        <p:cTn id="24" dur="1" fill="hold">
                                          <p:stCondLst>
                                            <p:cond delay="0"/>
                                          </p:stCondLst>
                                        </p:cTn>
                                        <p:tgtEl>
                                          <p:spTgt spid="4107"/>
                                        </p:tgtEl>
                                        <p:attrNameLst>
                                          <p:attrName>style.visibility</p:attrName>
                                        </p:attrNameLst>
                                      </p:cBhvr>
                                      <p:to>
                                        <p:strVal val="visible"/>
                                      </p:to>
                                    </p:set>
                                    <p:anim to="" calcmode="lin" valueType="num">
                                      <p:cBhvr>
                                        <p:cTn id="25" dur="1" fill="hold"/>
                                        <p:tgtEl>
                                          <p:spTgt spid="4107"/>
                                        </p:tgtEl>
                                      </p:cBhvr>
                                    </p:anim>
                                  </p:childTnLst>
                                </p:cTn>
                              </p:par>
                              <p:par>
                                <p:cTn id="26" presetID="24" presetClass="entr" presetSubtype="0" fill="hold" grpId="0" nodeType="withEffect">
                                  <p:stCondLst>
                                    <p:cond delay="0"/>
                                  </p:stCondLst>
                                  <p:childTnLst>
                                    <p:set>
                                      <p:cBhvr>
                                        <p:cTn id="27" dur="1" fill="hold">
                                          <p:stCondLst>
                                            <p:cond delay="0"/>
                                          </p:stCondLst>
                                        </p:cTn>
                                        <p:tgtEl>
                                          <p:spTgt spid="4109"/>
                                        </p:tgtEl>
                                        <p:attrNameLst>
                                          <p:attrName>style.visibility</p:attrName>
                                        </p:attrNameLst>
                                      </p:cBhvr>
                                      <p:to>
                                        <p:strVal val="visible"/>
                                      </p:to>
                                    </p:set>
                                    <p:anim to="" calcmode="lin" valueType="num">
                                      <p:cBhvr>
                                        <p:cTn id="28" dur="1" fill="hold"/>
                                        <p:tgtEl>
                                          <p:spTgt spid="4109"/>
                                        </p:tgtEl>
                                      </p:cBhvr>
                                    </p:anim>
                                  </p:childTnLst>
                                </p:cTn>
                              </p:par>
                              <p:par>
                                <p:cTn id="29" presetID="24"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to="" calcmode="lin" valueType="num">
                                      <p:cBhvr>
                                        <p:cTn id="31" dur="1" fill="hold"/>
                                        <p:tgtEl>
                                          <p:spTgt spid="2"/>
                                        </p:tgtEl>
                                      </p:cBhvr>
                                    </p:anim>
                                  </p:childTnLst>
                                </p:cTn>
                              </p:par>
                              <p:par>
                                <p:cTn id="32" presetID="24"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to="" calcmode="lin" valueType="num">
                                      <p:cBhvr>
                                        <p:cTn id="34" dur="1" fill="hold"/>
                                        <p:tgtEl>
                                          <p:spTgt spid="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1" grpId="0" bldLvl="0" animBg="1" autoUpdateAnimBg="0"/>
      <p:bldP spid="4104" grpId="0" bldLvl="0" animBg="1" autoUpdateAnimBg="0"/>
      <p:bldP spid="4106" grpId="0" bldLvl="0" animBg="1" autoUpdateAnimBg="0"/>
      <p:bldP spid="4107" grpId="0" bldLvl="0" autoUpdateAnimBg="0"/>
      <p:bldP spid="4109" grpId="0" bldLvl="0" animBg="1" autoUpdateAnimBg="0"/>
      <p:bldP spid="19"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二、股票价格指数</a:t>
            </a:r>
          </a:p>
        </p:txBody>
      </p:sp>
      <p:sp>
        <p:nvSpPr>
          <p:cNvPr id="2867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任务五 常用统计指数</a:t>
            </a:r>
          </a:p>
        </p:txBody>
      </p:sp>
      <p:grpSp>
        <p:nvGrpSpPr>
          <p:cNvPr id="2" name="Group 4"/>
          <p:cNvGrpSpPr>
            <a:grpSpLocks/>
          </p:cNvGrpSpPr>
          <p:nvPr/>
        </p:nvGrpSpPr>
        <p:grpSpPr bwMode="auto">
          <a:xfrm>
            <a:off x="3779838" y="1338263"/>
            <a:ext cx="3960812" cy="560387"/>
            <a:chOff x="0" y="-3"/>
            <a:chExt cx="2271" cy="516"/>
          </a:xfrm>
        </p:grpSpPr>
        <p:sp>
          <p:nvSpPr>
            <p:cNvPr id="28715" name="Rectangle 5"/>
            <p:cNvSpPr>
              <a:spLocks noChangeArrowheads="1"/>
            </p:cNvSpPr>
            <p:nvPr/>
          </p:nvSpPr>
          <p:spPr bwMode="auto">
            <a:xfrm>
              <a:off x="0" y="25"/>
              <a:ext cx="2271" cy="432"/>
            </a:xfrm>
            <a:prstGeom prst="rect">
              <a:avLst/>
            </a:prstGeom>
            <a:gradFill rotWithShape="0">
              <a:gsLst>
                <a:gs pos="0">
                  <a:srgbClr val="003D00"/>
                </a:gs>
                <a:gs pos="100000">
                  <a:srgbClr val="00CC00"/>
                </a:gs>
              </a:gsLst>
              <a:lin ang="2700000" scaled="1"/>
            </a:gradFill>
            <a:ln w="50800">
              <a:solidFill>
                <a:srgbClr val="00CC00"/>
              </a:solidFill>
              <a:miter lim="800000"/>
              <a:headEnd/>
              <a:tailEnd/>
            </a:ln>
          </p:spPr>
          <p:txBody>
            <a:bodyPr wrap="none" tIns="144000" anchor="ctr" anchorCtr="1"/>
            <a:lstStyle/>
            <a:p>
              <a:endParaRPr lang="zh-CN" altLang="en-US"/>
            </a:p>
          </p:txBody>
        </p:sp>
        <p:sp>
          <p:nvSpPr>
            <p:cNvPr id="28716" name="Rectangle 6"/>
            <p:cNvSpPr>
              <a:spLocks noChangeArrowheads="1"/>
            </p:cNvSpPr>
            <p:nvPr/>
          </p:nvSpPr>
          <p:spPr bwMode="auto">
            <a:xfrm>
              <a:off x="46" y="-3"/>
              <a:ext cx="2067" cy="516"/>
            </a:xfrm>
            <a:prstGeom prst="rect">
              <a:avLst/>
            </a:prstGeom>
            <a:noFill/>
            <a:ln w="9525">
              <a:noFill/>
              <a:miter lim="800000"/>
              <a:headEnd/>
              <a:tailEnd/>
            </a:ln>
          </p:spPr>
          <p:txBody>
            <a:bodyPr lIns="92075" tIns="144000" rIns="92075" bIns="46038" anchor="ctr" anchorCtr="1">
              <a:spAutoFit/>
            </a:bodyPr>
            <a:lstStyle/>
            <a:p>
              <a:pPr eaLnBrk="0" hangingPunct="0"/>
              <a:r>
                <a:rPr lang="en-US" altLang="zh-CN" sz="2400" b="0">
                  <a:solidFill>
                    <a:schemeClr val="tx1"/>
                  </a:solidFill>
                  <a:latin typeface="黑体" pitchFamily="49" charset="-122"/>
                </a:rPr>
                <a:t>2.</a:t>
              </a:r>
              <a:r>
                <a:rPr lang="zh-CN" altLang="en-US" sz="2400" b="0">
                  <a:solidFill>
                    <a:schemeClr val="tx1"/>
                  </a:solidFill>
                  <a:latin typeface="黑体" pitchFamily="49" charset="-122"/>
                </a:rPr>
                <a:t>几种常见的股价指数</a:t>
              </a:r>
            </a:p>
          </p:txBody>
        </p:sp>
      </p:grpSp>
      <p:grpSp>
        <p:nvGrpSpPr>
          <p:cNvPr id="3" name="Group 7"/>
          <p:cNvGrpSpPr>
            <a:grpSpLocks/>
          </p:cNvGrpSpPr>
          <p:nvPr/>
        </p:nvGrpSpPr>
        <p:grpSpPr bwMode="auto">
          <a:xfrm>
            <a:off x="1331913" y="1844675"/>
            <a:ext cx="6264275" cy="4319588"/>
            <a:chOff x="0" y="0"/>
            <a:chExt cx="9866" cy="6803"/>
          </a:xfrm>
        </p:grpSpPr>
        <p:sp>
          <p:nvSpPr>
            <p:cNvPr id="28678" name="AutoShape 4"/>
            <p:cNvSpPr>
              <a:spLocks/>
            </p:cNvSpPr>
            <p:nvPr/>
          </p:nvSpPr>
          <p:spPr bwMode="auto">
            <a:xfrm rot="-1320000">
              <a:off x="114" y="1302"/>
              <a:ext cx="9752" cy="4341"/>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93 w 21600"/>
                <a:gd name="T11" fmla="*/ 10800 h 21600"/>
                <a:gd name="T12" fmla="*/ 10800 w 21600"/>
                <a:gd name="T13" fmla="*/ 21207 h 21600"/>
                <a:gd name="T14" fmla="*/ 21207 w 21600"/>
                <a:gd name="T15" fmla="*/ 10800 h 21600"/>
                <a:gd name="T16" fmla="*/ 10800 w 21600"/>
                <a:gd name="T17" fmla="*/ 393 h 21600"/>
                <a:gd name="T18" fmla="*/ 393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3 w 21600"/>
                <a:gd name="T31" fmla="*/ 3165 h 21600"/>
                <a:gd name="T32" fmla="*/ 18437 w 21600"/>
                <a:gd name="T33" fmla="*/ 18435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93" y="10800"/>
                  </a:moveTo>
                  <a:cubicBezTo>
                    <a:pt x="393" y="16548"/>
                    <a:pt x="5052" y="21207"/>
                    <a:pt x="10800" y="21207"/>
                  </a:cubicBezTo>
                  <a:cubicBezTo>
                    <a:pt x="16548" y="21207"/>
                    <a:pt x="21207" y="16548"/>
                    <a:pt x="21207" y="10800"/>
                  </a:cubicBezTo>
                  <a:cubicBezTo>
                    <a:pt x="21207" y="5052"/>
                    <a:pt x="16548" y="393"/>
                    <a:pt x="10800" y="393"/>
                  </a:cubicBezTo>
                  <a:cubicBezTo>
                    <a:pt x="5052" y="393"/>
                    <a:pt x="393" y="5052"/>
                    <a:pt x="393" y="10800"/>
                  </a:cubicBezTo>
                  <a:close/>
                </a:path>
              </a:pathLst>
            </a:custGeom>
            <a:gradFill rotWithShape="1">
              <a:gsLst>
                <a:gs pos="0">
                  <a:srgbClr val="99CCFF"/>
                </a:gs>
                <a:gs pos="100000">
                  <a:srgbClr val="4694DA"/>
                </a:gs>
              </a:gsLst>
              <a:lin ang="5400000" scaled="1"/>
            </a:gradFill>
            <a:ln w="9525">
              <a:noFill/>
              <a:round/>
              <a:headEnd/>
              <a:tailEnd/>
            </a:ln>
          </p:spPr>
          <p:txBody>
            <a:bodyPr wrap="none" anchor="ctr"/>
            <a:lstStyle/>
            <a:p>
              <a:endParaRPr lang="zh-CN" altLang="en-US"/>
            </a:p>
          </p:txBody>
        </p:sp>
        <p:sp>
          <p:nvSpPr>
            <p:cNvPr id="28679" name="AutoShape 9"/>
            <p:cNvSpPr>
              <a:spLocks/>
            </p:cNvSpPr>
            <p:nvPr/>
          </p:nvSpPr>
          <p:spPr bwMode="auto">
            <a:xfrm rot="-1320000">
              <a:off x="388" y="1401"/>
              <a:ext cx="9196" cy="4044"/>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99 w 21600"/>
                <a:gd name="T11" fmla="*/ 10800 h 21600"/>
                <a:gd name="T12" fmla="*/ 10800 w 21600"/>
                <a:gd name="T13" fmla="*/ 21401 h 21600"/>
                <a:gd name="T14" fmla="*/ 21401 w 21600"/>
                <a:gd name="T15" fmla="*/ 10800 h 21600"/>
                <a:gd name="T16" fmla="*/ 10800 w 21600"/>
                <a:gd name="T17" fmla="*/ 199 h 21600"/>
                <a:gd name="T18" fmla="*/ 199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4 w 21600"/>
                <a:gd name="T31" fmla="*/ 3162 h 21600"/>
                <a:gd name="T32" fmla="*/ 18436 w 21600"/>
                <a:gd name="T33" fmla="*/ 18438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9" y="10800"/>
                  </a:moveTo>
                  <a:cubicBezTo>
                    <a:pt x="199" y="16655"/>
                    <a:pt x="4945" y="21401"/>
                    <a:pt x="10800" y="21401"/>
                  </a:cubicBezTo>
                  <a:cubicBezTo>
                    <a:pt x="16655" y="21401"/>
                    <a:pt x="21401" y="16655"/>
                    <a:pt x="21401" y="10800"/>
                  </a:cubicBezTo>
                  <a:cubicBezTo>
                    <a:pt x="21401" y="4945"/>
                    <a:pt x="16655" y="199"/>
                    <a:pt x="10800" y="199"/>
                  </a:cubicBezTo>
                  <a:cubicBezTo>
                    <a:pt x="4945" y="199"/>
                    <a:pt x="199" y="4945"/>
                    <a:pt x="199" y="10800"/>
                  </a:cubicBezTo>
                  <a:close/>
                </a:path>
              </a:pathLst>
            </a:custGeom>
            <a:gradFill rotWithShape="1">
              <a:gsLst>
                <a:gs pos="0">
                  <a:srgbClr val="8BBD8A"/>
                </a:gs>
                <a:gs pos="100000">
                  <a:srgbClr val="008000"/>
                </a:gs>
              </a:gsLst>
              <a:lin ang="5400000" scaled="1"/>
            </a:gradFill>
            <a:ln w="9525">
              <a:noFill/>
              <a:round/>
              <a:headEnd/>
              <a:tailEnd/>
            </a:ln>
          </p:spPr>
          <p:txBody>
            <a:bodyPr wrap="none" anchor="ctr"/>
            <a:lstStyle/>
            <a:p>
              <a:endParaRPr lang="zh-CN" altLang="en-US"/>
            </a:p>
          </p:txBody>
        </p:sp>
        <p:sp>
          <p:nvSpPr>
            <p:cNvPr id="14" name="AutoShape 67"/>
            <p:cNvSpPr>
              <a:spLocks/>
            </p:cNvSpPr>
            <p:nvPr/>
          </p:nvSpPr>
          <p:spPr bwMode="auto">
            <a:xfrm>
              <a:off x="2428" y="665"/>
              <a:ext cx="1983" cy="1938"/>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E7EC6"/>
                </a:gs>
                <a:gs pos="100000">
                  <a:srgbClr val="0C4EB0"/>
                </a:gs>
              </a:gsLst>
              <a:lin ang="5400000" scaled="1"/>
            </a:gradFill>
            <a:ln w="9525" cap="flat" cmpd="sng">
              <a:solidFill>
                <a:schemeClr val="bg1"/>
              </a:solidFill>
              <a:round/>
              <a:headEnd/>
              <a:tailEnd/>
            </a:ln>
            <a:effectLst>
              <a:outerShdw dist="38100" dir="5400000" algn="ctr" rotWithShape="0">
                <a:srgbClr val="003399"/>
              </a:outerShdw>
            </a:effectLst>
          </p:spPr>
          <p:txBody>
            <a:bodyPr wrap="none" anchor="ctr"/>
            <a:lstStyle/>
            <a:p>
              <a:pPr>
                <a:defRPr/>
              </a:pPr>
              <a:endParaRPr lang="zh-CN" altLang="en-US"/>
            </a:p>
          </p:txBody>
        </p:sp>
        <p:sp>
          <p:nvSpPr>
            <p:cNvPr id="28681" name="Oval 66"/>
            <p:cNvSpPr>
              <a:spLocks noChangeArrowheads="1"/>
            </p:cNvSpPr>
            <p:nvPr/>
          </p:nvSpPr>
          <p:spPr bwMode="auto">
            <a:xfrm>
              <a:off x="2509" y="758"/>
              <a:ext cx="1821" cy="1776"/>
            </a:xfrm>
            <a:prstGeom prst="ellipse">
              <a:avLst/>
            </a:prstGeom>
            <a:gradFill rotWithShape="1">
              <a:gsLst>
                <a:gs pos="0">
                  <a:srgbClr val="AACEEE"/>
                </a:gs>
                <a:gs pos="100000">
                  <a:srgbClr val="E2EEFA"/>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82" name="AutoShape 99"/>
            <p:cNvSpPr>
              <a:spLocks/>
            </p:cNvSpPr>
            <p:nvPr/>
          </p:nvSpPr>
          <p:spPr bwMode="auto">
            <a:xfrm>
              <a:off x="2629" y="892"/>
              <a:ext cx="1587" cy="1549"/>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8 w 21600"/>
                <a:gd name="T31" fmla="*/ 3165 h 21600"/>
                <a:gd name="T32" fmla="*/ 18442 w 21600"/>
                <a:gd name="T33" fmla="*/ 18435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chemeClr val="accent1"/>
                </a:gs>
                <a:gs pos="100000">
                  <a:srgbClr val="AACEEE"/>
                </a:gs>
              </a:gsLst>
              <a:lin ang="5400000" scaled="1"/>
            </a:gradFill>
            <a:ln w="9525">
              <a:noFill/>
              <a:round/>
              <a:headEnd/>
              <a:tailEnd/>
            </a:ln>
          </p:spPr>
          <p:txBody>
            <a:bodyPr wrap="none" anchor="ctr"/>
            <a:lstStyle/>
            <a:p>
              <a:endParaRPr lang="zh-CN" altLang="en-US"/>
            </a:p>
          </p:txBody>
        </p:sp>
        <p:sp>
          <p:nvSpPr>
            <p:cNvPr id="28683" name="Oval 100"/>
            <p:cNvSpPr>
              <a:spLocks noChangeArrowheads="1"/>
            </p:cNvSpPr>
            <p:nvPr/>
          </p:nvSpPr>
          <p:spPr bwMode="auto">
            <a:xfrm>
              <a:off x="2815" y="822"/>
              <a:ext cx="1198" cy="1004"/>
            </a:xfrm>
            <a:prstGeom prst="ellipse">
              <a:avLst/>
            </a:prstGeom>
            <a:gradFill rotWithShape="1">
              <a:gsLst>
                <a:gs pos="0">
                  <a:schemeClr val="bg1"/>
                </a:gs>
                <a:gs pos="100000">
                  <a:schemeClr val="accent1"/>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8" name="AutoShape 101"/>
            <p:cNvSpPr>
              <a:spLocks/>
            </p:cNvSpPr>
            <p:nvPr/>
          </p:nvSpPr>
          <p:spPr bwMode="auto">
            <a:xfrm>
              <a:off x="7916" y="240"/>
              <a:ext cx="1815" cy="178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5BAD6"/>
                </a:gs>
                <a:gs pos="100000">
                  <a:srgbClr val="00A0C6"/>
                </a:gs>
              </a:gsLst>
              <a:lin ang="5400000" scaled="1"/>
            </a:gradFill>
            <a:ln w="9525" cap="flat" cmpd="sng">
              <a:solidFill>
                <a:schemeClr val="bg1"/>
              </a:solidFill>
              <a:round/>
              <a:headEnd/>
              <a:tailEnd/>
            </a:ln>
            <a:effectLst>
              <a:outerShdw dist="38100" dir="5400000" algn="ctr" rotWithShape="0">
                <a:srgbClr val="03678F"/>
              </a:outerShdw>
            </a:effectLst>
          </p:spPr>
          <p:txBody>
            <a:bodyPr wrap="none" anchor="ctr"/>
            <a:lstStyle/>
            <a:p>
              <a:pPr>
                <a:defRPr/>
              </a:pPr>
              <a:endParaRPr lang="zh-CN" altLang="en-US"/>
            </a:p>
          </p:txBody>
        </p:sp>
        <p:sp>
          <p:nvSpPr>
            <p:cNvPr id="28685" name="Oval 102"/>
            <p:cNvSpPr>
              <a:spLocks noChangeArrowheads="1"/>
            </p:cNvSpPr>
            <p:nvPr/>
          </p:nvSpPr>
          <p:spPr bwMode="auto">
            <a:xfrm>
              <a:off x="7991" y="315"/>
              <a:ext cx="1663" cy="1632"/>
            </a:xfrm>
            <a:prstGeom prst="ellipse">
              <a:avLst/>
            </a:prstGeom>
            <a:gradFill rotWithShape="1">
              <a:gsLst>
                <a:gs pos="0">
                  <a:srgbClr val="28D8E6"/>
                </a:gs>
                <a:gs pos="100000">
                  <a:srgbClr val="B4F2F7"/>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86" name="AutoShape 103"/>
            <p:cNvSpPr>
              <a:spLocks/>
            </p:cNvSpPr>
            <p:nvPr/>
          </p:nvSpPr>
          <p:spPr bwMode="auto">
            <a:xfrm>
              <a:off x="8101" y="423"/>
              <a:ext cx="1452" cy="1427"/>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9 w 21600"/>
                <a:gd name="T31" fmla="*/ 3164 h 21600"/>
                <a:gd name="T32" fmla="*/ 18431 w 21600"/>
                <a:gd name="T33" fmla="*/ 18436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DEF9FC"/>
                </a:gs>
                <a:gs pos="100000">
                  <a:srgbClr val="28D8E6"/>
                </a:gs>
              </a:gsLst>
              <a:lin ang="5400000" scaled="1"/>
            </a:gradFill>
            <a:ln w="9525">
              <a:noFill/>
              <a:round/>
              <a:headEnd/>
              <a:tailEnd/>
            </a:ln>
          </p:spPr>
          <p:txBody>
            <a:bodyPr wrap="none" anchor="ctr"/>
            <a:lstStyle/>
            <a:p>
              <a:endParaRPr lang="zh-CN" altLang="en-US"/>
            </a:p>
          </p:txBody>
        </p:sp>
        <p:sp>
          <p:nvSpPr>
            <p:cNvPr id="28687" name="Oval 104"/>
            <p:cNvSpPr>
              <a:spLocks noChangeArrowheads="1"/>
            </p:cNvSpPr>
            <p:nvPr/>
          </p:nvSpPr>
          <p:spPr bwMode="auto">
            <a:xfrm>
              <a:off x="8267" y="372"/>
              <a:ext cx="1101" cy="925"/>
            </a:xfrm>
            <a:prstGeom prst="ellipse">
              <a:avLst/>
            </a:prstGeom>
            <a:gradFill rotWithShape="1">
              <a:gsLst>
                <a:gs pos="0">
                  <a:schemeClr val="bg1"/>
                </a:gs>
                <a:gs pos="100000">
                  <a:srgbClr val="61E3E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2" name="AutoShape 109"/>
            <p:cNvSpPr>
              <a:spLocks/>
            </p:cNvSpPr>
            <p:nvPr/>
          </p:nvSpPr>
          <p:spPr bwMode="auto">
            <a:xfrm>
              <a:off x="0" y="2600"/>
              <a:ext cx="2085" cy="204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E7EC6"/>
                </a:gs>
                <a:gs pos="100000">
                  <a:srgbClr val="0C4EB0"/>
                </a:gs>
              </a:gsLst>
              <a:lin ang="5400000" scaled="1"/>
            </a:gradFill>
            <a:ln w="9525" cap="flat" cmpd="sng">
              <a:solidFill>
                <a:schemeClr val="bg1"/>
              </a:solidFill>
              <a:round/>
              <a:headEnd/>
              <a:tailEnd/>
            </a:ln>
            <a:effectLst>
              <a:outerShdw dist="38100" dir="5400000" algn="ctr" rotWithShape="0">
                <a:srgbClr val="003399"/>
              </a:outerShdw>
            </a:effectLst>
          </p:spPr>
          <p:txBody>
            <a:bodyPr wrap="none" anchor="ctr"/>
            <a:lstStyle/>
            <a:p>
              <a:pPr>
                <a:defRPr/>
              </a:pPr>
              <a:endParaRPr lang="zh-CN" altLang="en-US"/>
            </a:p>
          </p:txBody>
        </p:sp>
        <p:sp>
          <p:nvSpPr>
            <p:cNvPr id="28689" name="Oval 110"/>
            <p:cNvSpPr>
              <a:spLocks noChangeArrowheads="1"/>
            </p:cNvSpPr>
            <p:nvPr/>
          </p:nvSpPr>
          <p:spPr bwMode="auto">
            <a:xfrm>
              <a:off x="85" y="2697"/>
              <a:ext cx="1915" cy="1873"/>
            </a:xfrm>
            <a:prstGeom prst="ellipse">
              <a:avLst/>
            </a:prstGeom>
            <a:gradFill rotWithShape="1">
              <a:gsLst>
                <a:gs pos="0">
                  <a:srgbClr val="AACEEE"/>
                </a:gs>
                <a:gs pos="100000">
                  <a:srgbClr val="E1EEF9"/>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90" name="AutoShape 111"/>
            <p:cNvSpPr>
              <a:spLocks/>
            </p:cNvSpPr>
            <p:nvPr/>
          </p:nvSpPr>
          <p:spPr bwMode="auto">
            <a:xfrm>
              <a:off x="211" y="2838"/>
              <a:ext cx="1667" cy="1635"/>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2 w 21600"/>
                <a:gd name="T31" fmla="*/ 3157 h 21600"/>
                <a:gd name="T32" fmla="*/ 18438 w 21600"/>
                <a:gd name="T33" fmla="*/ 18443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chemeClr val="accent1"/>
                </a:gs>
                <a:gs pos="100000">
                  <a:srgbClr val="AACEEE"/>
                </a:gs>
              </a:gsLst>
              <a:lin ang="5400000" scaled="1"/>
            </a:gradFill>
            <a:ln w="9525">
              <a:noFill/>
              <a:round/>
              <a:headEnd/>
              <a:tailEnd/>
            </a:ln>
          </p:spPr>
          <p:txBody>
            <a:bodyPr wrap="none" anchor="ctr"/>
            <a:lstStyle/>
            <a:p>
              <a:endParaRPr lang="zh-CN" altLang="en-US"/>
            </a:p>
          </p:txBody>
        </p:sp>
        <p:sp>
          <p:nvSpPr>
            <p:cNvPr id="28691" name="Oval 112"/>
            <p:cNvSpPr>
              <a:spLocks noChangeArrowheads="1"/>
            </p:cNvSpPr>
            <p:nvPr/>
          </p:nvSpPr>
          <p:spPr bwMode="auto">
            <a:xfrm>
              <a:off x="406" y="2766"/>
              <a:ext cx="1261" cy="1059"/>
            </a:xfrm>
            <a:prstGeom prst="ellipse">
              <a:avLst/>
            </a:prstGeom>
            <a:gradFill rotWithShape="1">
              <a:gsLst>
                <a:gs pos="0">
                  <a:schemeClr val="bg1"/>
                </a:gs>
                <a:gs pos="100000">
                  <a:schemeClr val="accent1"/>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6" name="AutoShape 113"/>
            <p:cNvSpPr>
              <a:spLocks/>
            </p:cNvSpPr>
            <p:nvPr/>
          </p:nvSpPr>
          <p:spPr bwMode="auto">
            <a:xfrm>
              <a:off x="7493" y="2535"/>
              <a:ext cx="2055" cy="20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5BAD6"/>
                </a:gs>
                <a:gs pos="100000">
                  <a:srgbClr val="00A0C6"/>
                </a:gs>
              </a:gsLst>
              <a:lin ang="5400000" scaled="1"/>
            </a:gradFill>
            <a:ln w="9525" cap="flat" cmpd="sng">
              <a:solidFill>
                <a:schemeClr val="bg1"/>
              </a:solidFill>
              <a:round/>
              <a:headEnd/>
              <a:tailEnd/>
            </a:ln>
            <a:effectLst>
              <a:outerShdw dist="38100" dir="5400000" algn="ctr" rotWithShape="0">
                <a:srgbClr val="03678F"/>
              </a:outerShdw>
            </a:effectLst>
          </p:spPr>
          <p:txBody>
            <a:bodyPr wrap="none" anchor="ctr"/>
            <a:lstStyle/>
            <a:p>
              <a:pPr>
                <a:defRPr/>
              </a:pPr>
              <a:endParaRPr lang="zh-CN" altLang="en-US"/>
            </a:p>
          </p:txBody>
        </p:sp>
        <p:sp>
          <p:nvSpPr>
            <p:cNvPr id="28693" name="Oval 114"/>
            <p:cNvSpPr>
              <a:spLocks noChangeArrowheads="1"/>
            </p:cNvSpPr>
            <p:nvPr/>
          </p:nvSpPr>
          <p:spPr bwMode="auto">
            <a:xfrm>
              <a:off x="7579" y="2620"/>
              <a:ext cx="1884" cy="1844"/>
            </a:xfrm>
            <a:prstGeom prst="ellipse">
              <a:avLst/>
            </a:prstGeom>
            <a:gradFill rotWithShape="1">
              <a:gsLst>
                <a:gs pos="0">
                  <a:srgbClr val="28D8E6"/>
                </a:gs>
                <a:gs pos="100000">
                  <a:srgbClr val="B4F2F7"/>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94" name="AutoShape 115"/>
            <p:cNvSpPr>
              <a:spLocks/>
            </p:cNvSpPr>
            <p:nvPr/>
          </p:nvSpPr>
          <p:spPr bwMode="auto">
            <a:xfrm>
              <a:off x="7705" y="2744"/>
              <a:ext cx="1641" cy="1607"/>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9 w 21600"/>
                <a:gd name="T31" fmla="*/ 3159 h 21600"/>
                <a:gd name="T32" fmla="*/ 18441 w 21600"/>
                <a:gd name="T33" fmla="*/ 18441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DEF9FC"/>
                </a:gs>
                <a:gs pos="100000">
                  <a:srgbClr val="28D8E6"/>
                </a:gs>
              </a:gsLst>
              <a:lin ang="5400000" scaled="1"/>
            </a:gradFill>
            <a:ln w="9525">
              <a:noFill/>
              <a:round/>
              <a:headEnd/>
              <a:tailEnd/>
            </a:ln>
          </p:spPr>
          <p:txBody>
            <a:bodyPr wrap="none" anchor="ctr"/>
            <a:lstStyle/>
            <a:p>
              <a:endParaRPr lang="zh-CN" altLang="en-US"/>
            </a:p>
          </p:txBody>
        </p:sp>
        <p:sp>
          <p:nvSpPr>
            <p:cNvPr id="28695" name="Oval 116"/>
            <p:cNvSpPr>
              <a:spLocks noChangeArrowheads="1"/>
            </p:cNvSpPr>
            <p:nvPr/>
          </p:nvSpPr>
          <p:spPr bwMode="auto">
            <a:xfrm>
              <a:off x="7892" y="2686"/>
              <a:ext cx="1245" cy="1042"/>
            </a:xfrm>
            <a:prstGeom prst="ellipse">
              <a:avLst/>
            </a:prstGeom>
            <a:gradFill rotWithShape="1">
              <a:gsLst>
                <a:gs pos="0">
                  <a:schemeClr val="bg1"/>
                </a:gs>
                <a:gs pos="100000">
                  <a:srgbClr val="61E3E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0" name="AutoShape 117"/>
            <p:cNvSpPr>
              <a:spLocks/>
            </p:cNvSpPr>
            <p:nvPr/>
          </p:nvSpPr>
          <p:spPr bwMode="auto">
            <a:xfrm>
              <a:off x="1658" y="4603"/>
              <a:ext cx="2243" cy="2200"/>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E7EC6"/>
                </a:gs>
                <a:gs pos="100000">
                  <a:srgbClr val="0C4EB0"/>
                </a:gs>
              </a:gsLst>
              <a:lin ang="5400000" scaled="1"/>
            </a:gradFill>
            <a:ln w="9525" cap="flat" cmpd="sng">
              <a:solidFill>
                <a:schemeClr val="bg1"/>
              </a:solidFill>
              <a:round/>
              <a:headEnd/>
              <a:tailEnd/>
            </a:ln>
            <a:effectLst>
              <a:outerShdw dist="38100" dir="5400000" algn="ctr" rotWithShape="0">
                <a:srgbClr val="003399"/>
              </a:outerShdw>
            </a:effectLst>
          </p:spPr>
          <p:txBody>
            <a:bodyPr wrap="none" anchor="ctr"/>
            <a:lstStyle/>
            <a:p>
              <a:pPr>
                <a:defRPr/>
              </a:pPr>
              <a:endParaRPr lang="zh-CN" altLang="en-US"/>
            </a:p>
          </p:txBody>
        </p:sp>
        <p:sp>
          <p:nvSpPr>
            <p:cNvPr id="28697" name="Oval 118"/>
            <p:cNvSpPr>
              <a:spLocks noChangeArrowheads="1"/>
            </p:cNvSpPr>
            <p:nvPr/>
          </p:nvSpPr>
          <p:spPr bwMode="auto">
            <a:xfrm>
              <a:off x="1750" y="4709"/>
              <a:ext cx="2058" cy="2016"/>
            </a:xfrm>
            <a:prstGeom prst="ellipse">
              <a:avLst/>
            </a:prstGeom>
            <a:gradFill rotWithShape="1">
              <a:gsLst>
                <a:gs pos="0">
                  <a:srgbClr val="AACEEE"/>
                </a:gs>
                <a:gs pos="100000">
                  <a:srgbClr val="E1EEF9"/>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698" name="AutoShape 119"/>
            <p:cNvSpPr>
              <a:spLocks/>
            </p:cNvSpPr>
            <p:nvPr/>
          </p:nvSpPr>
          <p:spPr bwMode="auto">
            <a:xfrm>
              <a:off x="1885" y="4861"/>
              <a:ext cx="1793" cy="1761"/>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8 w 21600"/>
                <a:gd name="T31" fmla="*/ 3165 h 21600"/>
                <a:gd name="T32" fmla="*/ 18432 w 21600"/>
                <a:gd name="T33" fmla="*/ 18435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chemeClr val="accent1"/>
                </a:gs>
                <a:gs pos="100000">
                  <a:srgbClr val="AACEEE"/>
                </a:gs>
              </a:gsLst>
              <a:lin ang="5400000" scaled="1"/>
            </a:gradFill>
            <a:ln w="9525">
              <a:noFill/>
              <a:round/>
              <a:headEnd/>
              <a:tailEnd/>
            </a:ln>
          </p:spPr>
          <p:txBody>
            <a:bodyPr wrap="none" anchor="ctr"/>
            <a:lstStyle/>
            <a:p>
              <a:endParaRPr lang="zh-CN" altLang="en-US"/>
            </a:p>
          </p:txBody>
        </p:sp>
        <p:sp>
          <p:nvSpPr>
            <p:cNvPr id="28699" name="Oval 120"/>
            <p:cNvSpPr>
              <a:spLocks noChangeArrowheads="1"/>
            </p:cNvSpPr>
            <p:nvPr/>
          </p:nvSpPr>
          <p:spPr bwMode="auto">
            <a:xfrm>
              <a:off x="2094" y="4782"/>
              <a:ext cx="1357" cy="1140"/>
            </a:xfrm>
            <a:prstGeom prst="ellipse">
              <a:avLst/>
            </a:prstGeom>
            <a:gradFill rotWithShape="1">
              <a:gsLst>
                <a:gs pos="0">
                  <a:schemeClr val="bg1"/>
                </a:gs>
                <a:gs pos="100000">
                  <a:schemeClr val="accent1"/>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37" name="AutoShape 121"/>
            <p:cNvSpPr>
              <a:spLocks/>
            </p:cNvSpPr>
            <p:nvPr/>
          </p:nvSpPr>
          <p:spPr bwMode="auto">
            <a:xfrm>
              <a:off x="5218" y="0"/>
              <a:ext cx="1820" cy="178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45BAD6"/>
                </a:gs>
                <a:gs pos="100000">
                  <a:srgbClr val="00A0C6"/>
                </a:gs>
              </a:gsLst>
              <a:lin ang="5400000" scaled="1"/>
            </a:gradFill>
            <a:ln w="9525" cap="flat" cmpd="sng">
              <a:solidFill>
                <a:schemeClr val="bg1"/>
              </a:solidFill>
              <a:round/>
              <a:headEnd/>
              <a:tailEnd/>
            </a:ln>
            <a:effectLst>
              <a:outerShdw dist="38100" dir="5400000" algn="ctr" rotWithShape="0">
                <a:srgbClr val="03678F"/>
              </a:outerShdw>
            </a:effectLst>
          </p:spPr>
          <p:txBody>
            <a:bodyPr wrap="none" anchor="ctr"/>
            <a:lstStyle/>
            <a:p>
              <a:pPr>
                <a:defRPr/>
              </a:pPr>
              <a:endParaRPr lang="zh-CN" altLang="en-US"/>
            </a:p>
          </p:txBody>
        </p:sp>
        <p:sp>
          <p:nvSpPr>
            <p:cNvPr id="28701" name="Oval 122"/>
            <p:cNvSpPr>
              <a:spLocks noChangeArrowheads="1"/>
            </p:cNvSpPr>
            <p:nvPr/>
          </p:nvSpPr>
          <p:spPr bwMode="auto">
            <a:xfrm>
              <a:off x="5294" y="75"/>
              <a:ext cx="1668" cy="1632"/>
            </a:xfrm>
            <a:prstGeom prst="ellipse">
              <a:avLst/>
            </a:prstGeom>
            <a:gradFill rotWithShape="1">
              <a:gsLst>
                <a:gs pos="0">
                  <a:srgbClr val="28D8E6"/>
                </a:gs>
                <a:gs pos="100000">
                  <a:srgbClr val="B4F2F7"/>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702" name="AutoShape 123"/>
            <p:cNvSpPr>
              <a:spLocks/>
            </p:cNvSpPr>
            <p:nvPr/>
          </p:nvSpPr>
          <p:spPr bwMode="auto">
            <a:xfrm>
              <a:off x="5404" y="182"/>
              <a:ext cx="1455" cy="1428"/>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2 w 21600"/>
                <a:gd name="T31" fmla="*/ 3161 h 21600"/>
                <a:gd name="T32" fmla="*/ 18438 w 21600"/>
                <a:gd name="T33" fmla="*/ 18439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DEF9FC"/>
                </a:gs>
                <a:gs pos="100000">
                  <a:srgbClr val="28D8E6"/>
                </a:gs>
              </a:gsLst>
              <a:lin ang="5400000" scaled="1"/>
            </a:gradFill>
            <a:ln w="9525">
              <a:noFill/>
              <a:round/>
              <a:headEnd/>
              <a:tailEnd/>
            </a:ln>
          </p:spPr>
          <p:txBody>
            <a:bodyPr wrap="none" anchor="ctr"/>
            <a:lstStyle/>
            <a:p>
              <a:endParaRPr lang="zh-CN" altLang="en-US"/>
            </a:p>
          </p:txBody>
        </p:sp>
        <p:sp>
          <p:nvSpPr>
            <p:cNvPr id="28703" name="Oval 124"/>
            <p:cNvSpPr>
              <a:spLocks noChangeArrowheads="1"/>
            </p:cNvSpPr>
            <p:nvPr/>
          </p:nvSpPr>
          <p:spPr bwMode="auto">
            <a:xfrm>
              <a:off x="5570" y="132"/>
              <a:ext cx="1104" cy="924"/>
            </a:xfrm>
            <a:prstGeom prst="ellipse">
              <a:avLst/>
            </a:prstGeom>
            <a:gradFill rotWithShape="1">
              <a:gsLst>
                <a:gs pos="0">
                  <a:schemeClr val="bg1"/>
                </a:gs>
                <a:gs pos="100000">
                  <a:srgbClr val="61E3E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 name="AutoShape 155"/>
            <p:cNvSpPr>
              <a:spLocks/>
            </p:cNvSpPr>
            <p:nvPr/>
          </p:nvSpPr>
          <p:spPr bwMode="auto">
            <a:xfrm>
              <a:off x="4815" y="3958"/>
              <a:ext cx="2328" cy="2285"/>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082" y="10800"/>
                </a:cxn>
                <a:cxn ang="0">
                  <a:pos x="10800" y="20518"/>
                </a:cxn>
                <a:cxn ang="0">
                  <a:pos x="20518" y="10800"/>
                </a:cxn>
                <a:cxn ang="0">
                  <a:pos x="10800" y="1082"/>
                </a:cxn>
                <a:cxn ang="0">
                  <a:pos x="1082"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82" y="10800"/>
                  </a:moveTo>
                  <a:cubicBezTo>
                    <a:pt x="1082" y="16167"/>
                    <a:pt x="5433" y="20518"/>
                    <a:pt x="10800" y="20518"/>
                  </a:cubicBezTo>
                  <a:cubicBezTo>
                    <a:pt x="16167" y="20518"/>
                    <a:pt x="20518" y="16167"/>
                    <a:pt x="20518" y="10800"/>
                  </a:cubicBezTo>
                  <a:cubicBezTo>
                    <a:pt x="20518" y="5433"/>
                    <a:pt x="16167" y="1082"/>
                    <a:pt x="10800" y="1082"/>
                  </a:cubicBezTo>
                  <a:cubicBezTo>
                    <a:pt x="5433" y="1082"/>
                    <a:pt x="1082" y="5433"/>
                    <a:pt x="1082" y="10800"/>
                  </a:cubicBezTo>
                  <a:close/>
                </a:path>
              </a:pathLst>
            </a:custGeom>
            <a:gradFill rotWithShape="1">
              <a:gsLst>
                <a:gs pos="0">
                  <a:srgbClr val="8ECC45"/>
                </a:gs>
                <a:gs pos="100000">
                  <a:srgbClr val="64B900"/>
                </a:gs>
              </a:gsLst>
              <a:lin ang="5400000" scaled="1"/>
            </a:gradFill>
            <a:ln w="9525" cap="flat" cmpd="sng">
              <a:solidFill>
                <a:schemeClr val="bg1"/>
              </a:solidFill>
              <a:round/>
              <a:headEnd/>
              <a:tailEnd/>
            </a:ln>
            <a:effectLst>
              <a:outerShdw dist="38100" dir="5400000" algn="ctr" rotWithShape="0">
                <a:srgbClr val="298527"/>
              </a:outerShdw>
            </a:effectLst>
          </p:spPr>
          <p:txBody>
            <a:bodyPr wrap="none" anchor="ctr"/>
            <a:lstStyle/>
            <a:p>
              <a:pPr>
                <a:defRPr/>
              </a:pPr>
              <a:endParaRPr lang="zh-CN" altLang="en-US"/>
            </a:p>
          </p:txBody>
        </p:sp>
        <p:sp>
          <p:nvSpPr>
            <p:cNvPr id="28705" name="Oval 152"/>
            <p:cNvSpPr>
              <a:spLocks noChangeArrowheads="1"/>
            </p:cNvSpPr>
            <p:nvPr/>
          </p:nvSpPr>
          <p:spPr bwMode="auto">
            <a:xfrm>
              <a:off x="4910" y="4054"/>
              <a:ext cx="2135" cy="2096"/>
            </a:xfrm>
            <a:prstGeom prst="ellipse">
              <a:avLst/>
            </a:prstGeom>
            <a:gradFill rotWithShape="1">
              <a:gsLst>
                <a:gs pos="0">
                  <a:srgbClr val="9CDB2C"/>
                </a:gs>
                <a:gs pos="100000">
                  <a:srgbClr val="DDF3B6"/>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706" name="AutoShape 153"/>
            <p:cNvSpPr>
              <a:spLocks/>
            </p:cNvSpPr>
            <p:nvPr/>
          </p:nvSpPr>
          <p:spPr bwMode="auto">
            <a:xfrm>
              <a:off x="4973" y="4078"/>
              <a:ext cx="2016" cy="1979"/>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367 w 21600"/>
                <a:gd name="T11" fmla="*/ 10800 h 21600"/>
                <a:gd name="T12" fmla="*/ 10800 w 21600"/>
                <a:gd name="T13" fmla="*/ 20233 h 21600"/>
                <a:gd name="T14" fmla="*/ 20233 w 21600"/>
                <a:gd name="T15" fmla="*/ 10800 h 21600"/>
                <a:gd name="T16" fmla="*/ 10800 w 21600"/>
                <a:gd name="T17" fmla="*/ 1367 h 21600"/>
                <a:gd name="T18" fmla="*/ 1367 w 21600"/>
                <a:gd name="T19" fmla="*/ 1080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61 w 21600"/>
                <a:gd name="T31" fmla="*/ 3165 h 21600"/>
                <a:gd name="T32" fmla="*/ 18439 w 21600"/>
                <a:gd name="T33" fmla="*/ 18435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367" y="10800"/>
                  </a:moveTo>
                  <a:cubicBezTo>
                    <a:pt x="1367" y="16010"/>
                    <a:pt x="5590" y="20233"/>
                    <a:pt x="10800" y="20233"/>
                  </a:cubicBezTo>
                  <a:cubicBezTo>
                    <a:pt x="16010" y="20233"/>
                    <a:pt x="20233" y="16010"/>
                    <a:pt x="20233" y="10800"/>
                  </a:cubicBezTo>
                  <a:cubicBezTo>
                    <a:pt x="20233" y="5590"/>
                    <a:pt x="16010" y="1367"/>
                    <a:pt x="10800" y="1367"/>
                  </a:cubicBezTo>
                  <a:cubicBezTo>
                    <a:pt x="5590" y="1367"/>
                    <a:pt x="1367" y="5590"/>
                    <a:pt x="1367" y="10800"/>
                  </a:cubicBezTo>
                  <a:close/>
                </a:path>
              </a:pathLst>
            </a:custGeom>
            <a:gradFill rotWithShape="1">
              <a:gsLst>
                <a:gs pos="0">
                  <a:srgbClr val="DDF3B6"/>
                </a:gs>
                <a:gs pos="100000">
                  <a:srgbClr val="9CDB2C"/>
                </a:gs>
              </a:gsLst>
              <a:lin ang="5400000" scaled="1"/>
            </a:gradFill>
            <a:ln w="9525">
              <a:noFill/>
              <a:round/>
              <a:headEnd/>
              <a:tailEnd/>
            </a:ln>
          </p:spPr>
          <p:txBody>
            <a:bodyPr wrap="none" anchor="ctr"/>
            <a:lstStyle/>
            <a:p>
              <a:endParaRPr lang="zh-CN" altLang="en-US"/>
            </a:p>
          </p:txBody>
        </p:sp>
        <p:sp>
          <p:nvSpPr>
            <p:cNvPr id="28707" name="Oval 154"/>
            <p:cNvSpPr>
              <a:spLocks noChangeArrowheads="1"/>
            </p:cNvSpPr>
            <p:nvPr/>
          </p:nvSpPr>
          <p:spPr bwMode="auto">
            <a:xfrm>
              <a:off x="5267" y="4116"/>
              <a:ext cx="1409" cy="1182"/>
            </a:xfrm>
            <a:prstGeom prst="ellipse">
              <a:avLst/>
            </a:prstGeom>
            <a:gradFill rotWithShape="1">
              <a:gsLst>
                <a:gs pos="0">
                  <a:schemeClr val="bg1"/>
                </a:gs>
                <a:gs pos="100000">
                  <a:srgbClr val="C0E878"/>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8708" name="Rectangle 159"/>
            <p:cNvSpPr>
              <a:spLocks noChangeArrowheads="1"/>
            </p:cNvSpPr>
            <p:nvPr/>
          </p:nvSpPr>
          <p:spPr bwMode="auto">
            <a:xfrm>
              <a:off x="141" y="2819"/>
              <a:ext cx="1762" cy="1659"/>
            </a:xfrm>
            <a:prstGeom prst="rect">
              <a:avLst/>
            </a:prstGeom>
            <a:noFill/>
            <a:ln w="9525">
              <a:noFill/>
              <a:miter lim="800000"/>
              <a:headEnd/>
              <a:tailEnd/>
            </a:ln>
          </p:spPr>
          <p:txBody>
            <a:bodyPr wrap="none" anchor="ctr"/>
            <a:lstStyle/>
            <a:p>
              <a:pPr algn="ctr" eaLnBrk="0" hangingPunct="0"/>
              <a:r>
                <a:rPr lang="en-US" sz="1600"/>
                <a:t>（</a:t>
              </a:r>
              <a:r>
                <a:rPr lang="en-US" altLang="zh-CN" sz="1600"/>
                <a:t>1</a:t>
              </a:r>
              <a:r>
                <a:rPr lang="en-US" sz="1600"/>
                <a:t>）道</a:t>
              </a:r>
              <a:r>
                <a:rPr lang="en-US" altLang="zh-CN" sz="1600"/>
                <a:t>·</a:t>
              </a:r>
              <a:r>
                <a:rPr lang="en-US" sz="1600"/>
                <a:t>琼</a:t>
              </a:r>
            </a:p>
            <a:p>
              <a:pPr algn="ctr" eaLnBrk="0" hangingPunct="0"/>
              <a:r>
                <a:rPr lang="en-US" sz="1600"/>
                <a:t>斯指数</a:t>
              </a:r>
              <a:endParaRPr lang="zh-CN" altLang="en-US" sz="1600"/>
            </a:p>
          </p:txBody>
        </p:sp>
        <p:sp>
          <p:nvSpPr>
            <p:cNvPr id="28709" name="Rectangle 162"/>
            <p:cNvSpPr>
              <a:spLocks noChangeArrowheads="1"/>
            </p:cNvSpPr>
            <p:nvPr/>
          </p:nvSpPr>
          <p:spPr bwMode="auto">
            <a:xfrm>
              <a:off x="2545" y="906"/>
              <a:ext cx="1749" cy="1469"/>
            </a:xfrm>
            <a:prstGeom prst="rect">
              <a:avLst/>
            </a:prstGeom>
            <a:noFill/>
            <a:ln w="9525">
              <a:noFill/>
              <a:miter lim="800000"/>
              <a:headEnd/>
              <a:tailEnd/>
            </a:ln>
          </p:spPr>
          <p:txBody>
            <a:bodyPr wrap="none" anchor="ctr"/>
            <a:lstStyle/>
            <a:p>
              <a:pPr algn="ctr" eaLnBrk="0" hangingPunct="0"/>
              <a:r>
                <a:rPr lang="en-US" sz="1600"/>
                <a:t>（</a:t>
              </a:r>
              <a:r>
                <a:rPr lang="en-US" altLang="zh-CN" sz="1600"/>
                <a:t>2</a:t>
              </a:r>
              <a:r>
                <a:rPr lang="en-US" sz="1600"/>
                <a:t>）标准</a:t>
              </a:r>
              <a:r>
                <a:rPr lang="en-US" altLang="zh-CN" sz="1600"/>
                <a:t>·</a:t>
              </a:r>
            </a:p>
            <a:p>
              <a:pPr algn="ctr" eaLnBrk="0" hangingPunct="0"/>
              <a:r>
                <a:rPr lang="en-US" sz="1600"/>
                <a:t>普尔指数</a:t>
              </a:r>
              <a:endParaRPr lang="zh-CN" altLang="en-US" sz="1600"/>
            </a:p>
          </p:txBody>
        </p:sp>
        <p:sp>
          <p:nvSpPr>
            <p:cNvPr id="28710" name="Rectangle 163"/>
            <p:cNvSpPr>
              <a:spLocks noChangeArrowheads="1"/>
            </p:cNvSpPr>
            <p:nvPr/>
          </p:nvSpPr>
          <p:spPr bwMode="auto">
            <a:xfrm>
              <a:off x="1905" y="4773"/>
              <a:ext cx="1751" cy="1871"/>
            </a:xfrm>
            <a:prstGeom prst="rect">
              <a:avLst/>
            </a:prstGeom>
            <a:noFill/>
            <a:ln w="9525">
              <a:noFill/>
              <a:miter lim="800000"/>
              <a:headEnd/>
              <a:tailEnd/>
            </a:ln>
          </p:spPr>
          <p:txBody>
            <a:bodyPr wrap="none" anchor="ctr"/>
            <a:lstStyle/>
            <a:p>
              <a:pPr algn="ctr" eaLnBrk="0" hangingPunct="0"/>
              <a:r>
                <a:rPr lang="zh-CN" altLang="en-US" sz="1600"/>
                <a:t>（</a:t>
              </a:r>
              <a:r>
                <a:rPr lang="en-US" altLang="zh-CN" sz="1600"/>
                <a:t>7</a:t>
              </a:r>
              <a:r>
                <a:rPr lang="zh-CN" altLang="en-US" sz="1600"/>
                <a:t>）深证综</a:t>
              </a:r>
            </a:p>
            <a:p>
              <a:pPr algn="ctr" eaLnBrk="0" hangingPunct="0"/>
              <a:r>
                <a:rPr lang="zh-CN" altLang="en-US" sz="1600"/>
                <a:t>合指数</a:t>
              </a:r>
            </a:p>
          </p:txBody>
        </p:sp>
        <p:sp>
          <p:nvSpPr>
            <p:cNvPr id="28711" name="Rectangle 169"/>
            <p:cNvSpPr>
              <a:spLocks noChangeArrowheads="1"/>
            </p:cNvSpPr>
            <p:nvPr/>
          </p:nvSpPr>
          <p:spPr bwMode="auto">
            <a:xfrm>
              <a:off x="7964" y="551"/>
              <a:ext cx="1717" cy="1334"/>
            </a:xfrm>
            <a:prstGeom prst="rect">
              <a:avLst/>
            </a:prstGeom>
            <a:noFill/>
            <a:ln w="9525">
              <a:noFill/>
              <a:miter lim="800000"/>
              <a:headEnd/>
              <a:tailEnd/>
            </a:ln>
          </p:spPr>
          <p:txBody>
            <a:bodyPr wrap="none" anchor="ctr"/>
            <a:lstStyle/>
            <a:p>
              <a:pPr algn="ctr" eaLnBrk="0" hangingPunct="0"/>
              <a:r>
                <a:rPr lang="en-US" sz="1600"/>
                <a:t>（</a:t>
              </a:r>
              <a:r>
                <a:rPr lang="en-US" altLang="zh-CN" sz="1600"/>
                <a:t>4</a:t>
              </a:r>
              <a:r>
                <a:rPr lang="en-US" sz="1600"/>
                <a:t>）日经</a:t>
              </a:r>
            </a:p>
            <a:p>
              <a:pPr algn="ctr" eaLnBrk="0" hangingPunct="0"/>
              <a:r>
                <a:rPr lang="en-US" sz="1600"/>
                <a:t>指数</a:t>
              </a:r>
              <a:endParaRPr lang="zh-CN" altLang="en-US" sz="1600"/>
            </a:p>
          </p:txBody>
        </p:sp>
        <p:sp>
          <p:nvSpPr>
            <p:cNvPr id="28712" name="Rectangle 170"/>
            <p:cNvSpPr>
              <a:spLocks noChangeArrowheads="1"/>
            </p:cNvSpPr>
            <p:nvPr/>
          </p:nvSpPr>
          <p:spPr bwMode="auto">
            <a:xfrm>
              <a:off x="7678" y="2781"/>
              <a:ext cx="1689" cy="1524"/>
            </a:xfrm>
            <a:prstGeom prst="rect">
              <a:avLst/>
            </a:prstGeom>
            <a:noFill/>
            <a:ln w="9525">
              <a:noFill/>
              <a:miter lim="800000"/>
              <a:headEnd/>
              <a:tailEnd/>
            </a:ln>
          </p:spPr>
          <p:txBody>
            <a:bodyPr wrap="none" anchor="ctr"/>
            <a:lstStyle/>
            <a:p>
              <a:pPr algn="ctr" eaLnBrk="0" hangingPunct="0"/>
              <a:r>
                <a:rPr lang="en-US"/>
                <a:t>（</a:t>
              </a:r>
              <a:r>
                <a:rPr lang="en-US" altLang="zh-CN" sz="1600"/>
                <a:t>5</a:t>
              </a:r>
              <a:r>
                <a:rPr lang="en-US" sz="1600"/>
                <a:t>）香港恒</a:t>
              </a:r>
            </a:p>
            <a:p>
              <a:pPr algn="ctr" eaLnBrk="0" hangingPunct="0"/>
              <a:r>
                <a:rPr lang="en-US" sz="1600"/>
                <a:t>生指数</a:t>
              </a:r>
              <a:endParaRPr lang="zh-CN" altLang="en-US" sz="1600"/>
            </a:p>
          </p:txBody>
        </p:sp>
        <p:sp>
          <p:nvSpPr>
            <p:cNvPr id="28713" name="Rectangle 171"/>
            <p:cNvSpPr>
              <a:spLocks noChangeArrowheads="1"/>
            </p:cNvSpPr>
            <p:nvPr/>
          </p:nvSpPr>
          <p:spPr bwMode="auto">
            <a:xfrm>
              <a:off x="5213" y="255"/>
              <a:ext cx="1832" cy="1330"/>
            </a:xfrm>
            <a:prstGeom prst="rect">
              <a:avLst/>
            </a:prstGeom>
            <a:noFill/>
            <a:ln w="9525">
              <a:noFill/>
              <a:miter lim="800000"/>
              <a:headEnd/>
              <a:tailEnd/>
            </a:ln>
          </p:spPr>
          <p:txBody>
            <a:bodyPr wrap="none" anchor="ctr"/>
            <a:lstStyle/>
            <a:p>
              <a:pPr algn="ctr" eaLnBrk="0" hangingPunct="0"/>
              <a:r>
                <a:rPr lang="en-US" sz="1600"/>
                <a:t>（</a:t>
              </a:r>
              <a:r>
                <a:rPr lang="en-US" altLang="zh-CN" sz="1600"/>
                <a:t>3</a:t>
              </a:r>
              <a:r>
                <a:rPr lang="en-US" sz="1600"/>
                <a:t>）纽约证</a:t>
              </a:r>
            </a:p>
            <a:p>
              <a:pPr algn="ctr" eaLnBrk="0" hangingPunct="0"/>
              <a:r>
                <a:rPr lang="en-US" sz="1600"/>
                <a:t>券交易</a:t>
              </a:r>
            </a:p>
            <a:p>
              <a:pPr algn="ctr" eaLnBrk="0" hangingPunct="0"/>
              <a:r>
                <a:rPr lang="en-US" sz="1600"/>
                <a:t>所指数</a:t>
              </a:r>
              <a:endParaRPr lang="zh-CN" altLang="en-US" sz="1600"/>
            </a:p>
          </p:txBody>
        </p:sp>
        <p:sp>
          <p:nvSpPr>
            <p:cNvPr id="51" name="Rectangle 173"/>
            <p:cNvSpPr>
              <a:spLocks noChangeArrowheads="1"/>
            </p:cNvSpPr>
            <p:nvPr/>
          </p:nvSpPr>
          <p:spPr bwMode="auto">
            <a:xfrm>
              <a:off x="4993" y="4185"/>
              <a:ext cx="2015" cy="1813"/>
            </a:xfrm>
            <a:prstGeom prst="rect">
              <a:avLst/>
            </a:prstGeom>
            <a:noFill/>
            <a:ln w="9525">
              <a:noFill/>
              <a:miter lim="800000"/>
              <a:headEnd/>
              <a:tailEnd/>
            </a:ln>
            <a:effectLst>
              <a:outerShdw dist="28398" dir="3806097" algn="ctr" rotWithShape="0">
                <a:schemeClr val="tx1"/>
              </a:outerShdw>
            </a:effectLst>
          </p:spPr>
          <p:txBody>
            <a:bodyPr wrap="none" anchor="ctr"/>
            <a:lstStyle/>
            <a:p>
              <a:pPr algn="ctr">
                <a:lnSpc>
                  <a:spcPct val="120000"/>
                </a:lnSpc>
                <a:defRPr/>
              </a:pPr>
              <a:r>
                <a:rPr lang="zh-CN" altLang="en-US" sz="1600"/>
                <a:t>（</a:t>
              </a:r>
              <a:r>
                <a:rPr lang="en-US" sz="1600"/>
                <a:t>6</a:t>
              </a:r>
              <a:r>
                <a:rPr lang="zh-CN" altLang="en-US" sz="1600"/>
                <a:t>）上证综</a:t>
              </a:r>
            </a:p>
            <a:p>
              <a:pPr algn="ctr">
                <a:lnSpc>
                  <a:spcPct val="120000"/>
                </a:lnSpc>
                <a:defRPr/>
              </a:pPr>
              <a:r>
                <a:rPr lang="zh-CN" altLang="en-US" sz="1600"/>
                <a:t>合指数</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3" dur="1000" decel="50000" fill="hold">
                                          <p:stCondLst>
                                            <p:cond delay="0"/>
                                          </p:stCondLst>
                                        </p:cTn>
                                        <p:tgtEl>
                                          <p:spTgt spid="3"/>
                                        </p:tgtEl>
                                        <p:attrNameLst>
                                          <p:attrName>ppt_x,ppt_y</p:attrName>
                                        </p:attrNameLst>
                                      </p:cBhvr>
                                      <p:rCtr x="0" y="0"/>
                                    </p:animMotion>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zh-CN" altLang="en-US" sz="1800" b="0">
                <a:solidFill>
                  <a:schemeClr val="tx1"/>
                </a:solidFill>
                <a:latin typeface="Arial" pitchFamily="34" charset="0"/>
                <a:ea typeface="宋体" pitchFamily="2" charset="-122"/>
              </a:rPr>
              <a:t>   </a:t>
            </a:r>
          </a:p>
          <a:p>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5" name="AutoShape 5"/>
          <p:cNvSpPr>
            <a:spLocks noChangeArrowheads="1"/>
          </p:cNvSpPr>
          <p:nvPr/>
        </p:nvSpPr>
        <p:spPr bwMode="auto">
          <a:xfrm>
            <a:off x="4140200" y="2708275"/>
            <a:ext cx="4464050" cy="720725"/>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r>
              <a:rPr lang="zh-CN" altLang="en-US" sz="1800"/>
              <a:t>能够编制经济生活中常用的简单指数</a:t>
            </a:r>
          </a:p>
        </p:txBody>
      </p:sp>
      <p:sp>
        <p:nvSpPr>
          <p:cNvPr id="5126" name="AutoShape 6"/>
          <p:cNvSpPr>
            <a:spLocks noChangeArrowheads="1"/>
          </p:cNvSpPr>
          <p:nvPr/>
        </p:nvSpPr>
        <p:spPr bwMode="auto">
          <a:xfrm>
            <a:off x="4051300" y="4194175"/>
            <a:ext cx="4768850" cy="647700"/>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a:p>
          <a:p>
            <a:pPr algn="ctr" eaLnBrk="0" hangingPunct="0"/>
            <a:endParaRPr lang="zh-CN" altLang="en-US" sz="1800">
              <a:solidFill>
                <a:schemeClr val="bg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14344" name="Group 8"/>
          <p:cNvGrpSpPr>
            <a:grpSpLocks/>
          </p:cNvGrpSpPr>
          <p:nvPr/>
        </p:nvGrpSpPr>
        <p:grpSpPr bwMode="auto">
          <a:xfrm>
            <a:off x="3276600" y="0"/>
            <a:ext cx="3240088" cy="1700213"/>
            <a:chOff x="0" y="0"/>
            <a:chExt cx="1889" cy="1009"/>
          </a:xfrm>
        </p:grpSpPr>
        <p:grpSp>
          <p:nvGrpSpPr>
            <p:cNvPr id="14347" name="Group 9"/>
            <p:cNvGrpSpPr>
              <a:grpSpLocks/>
            </p:cNvGrpSpPr>
            <p:nvPr/>
          </p:nvGrpSpPr>
          <p:grpSpPr bwMode="auto">
            <a:xfrm>
              <a:off x="0" y="90"/>
              <a:ext cx="1889" cy="919"/>
              <a:chOff x="0" y="0"/>
              <a:chExt cx="1926" cy="937"/>
            </a:xfrm>
          </p:grpSpPr>
          <p:sp>
            <p:nvSpPr>
              <p:cNvPr id="14352"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4353"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4348"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49"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50"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4351"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4345" name="Text Box 37"/>
          <p:cNvSpPr txBox="1">
            <a:spLocks noChangeArrowheads="1"/>
          </p:cNvSpPr>
          <p:nvPr/>
        </p:nvSpPr>
        <p:spPr bwMode="auto">
          <a:xfrm>
            <a:off x="3492500" y="333375"/>
            <a:ext cx="2622550" cy="823913"/>
          </a:xfrm>
          <a:prstGeom prst="rect">
            <a:avLst/>
          </a:prstGeom>
          <a:noFill/>
          <a:ln w="9525">
            <a:noFill/>
            <a:miter lim="800000"/>
            <a:headEnd/>
            <a:tailEnd/>
          </a:ln>
        </p:spPr>
        <p:txBody>
          <a:bodyPr wrap="none">
            <a:spAutoFit/>
          </a:bodyPr>
          <a:lstStyle/>
          <a:p>
            <a:pPr algn="ctr" eaLnBrk="0" hangingPunct="0"/>
            <a:r>
              <a:rPr lang="zh-CN" altLang="en-US" sz="4800" b="0">
                <a:solidFill>
                  <a:srgbClr val="000000"/>
                </a:solidFill>
                <a:latin typeface="Arial" pitchFamily="34" charset="0"/>
              </a:rPr>
              <a:t>学习目标</a:t>
            </a:r>
          </a:p>
        </p:txBody>
      </p:sp>
      <p:sp>
        <p:nvSpPr>
          <p:cNvPr id="5137" name="Text Box 17" descr="金融10"/>
          <p:cNvSpPr txBox="1">
            <a:spLocks noChangeArrowheads="1"/>
          </p:cNvSpPr>
          <p:nvPr/>
        </p:nvSpPr>
        <p:spPr bwMode="auto">
          <a:xfrm>
            <a:off x="4175125" y="4338638"/>
            <a:ext cx="3852863" cy="369887"/>
          </a:xfrm>
          <a:prstGeom prst="rect">
            <a:avLst/>
          </a:prstGeom>
          <a:noFill/>
          <a:ln w="9525">
            <a:noFill/>
            <a:miter lim="800000"/>
            <a:headEnd/>
            <a:tailEnd/>
          </a:ln>
        </p:spPr>
        <p:txBody>
          <a:bodyPr>
            <a:spAutoFit/>
          </a:bodyPr>
          <a:lstStyle/>
          <a:p>
            <a:pPr eaLnBrk="0" hangingPunct="0"/>
            <a:r>
              <a:rPr lang="zh-CN" altLang="en-US" sz="1800"/>
              <a:t>能够利用指数分析有关经济问题</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cBhvr>
                                    </p:anim>
                                  </p:childTnLst>
                                </p:cTn>
                              </p:par>
                              <p:par>
                                <p:cTn id="8" presetID="24"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 to="" calcmode="lin" valueType="num">
                                      <p:cBhvr>
                                        <p:cTn id="10" dur="1" fill="hold"/>
                                        <p:tgtEl>
                                          <p:spTgt spid="5123"/>
                                        </p:tgtEl>
                                      </p:cBhvr>
                                    </p:anim>
                                  </p:childTnLst>
                                </p:cTn>
                              </p:par>
                              <p:par>
                                <p:cTn id="11" presetID="24" presetClass="entr" presetSubtype="0"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 to="" calcmode="lin" valueType="num">
                                      <p:cBhvr>
                                        <p:cTn id="13" dur="1" fill="hold"/>
                                        <p:tgtEl>
                                          <p:spTgt spid="5124"/>
                                        </p:tgtEl>
                                      </p:cBhvr>
                                    </p:anim>
                                  </p:childTnLst>
                                </p:cTn>
                              </p:par>
                              <p:par>
                                <p:cTn id="14" presetID="24" presetClass="entr" presetSubtype="0" fill="hold" grpId="0" nodeType="withEffect">
                                  <p:stCondLst>
                                    <p:cond delay="0"/>
                                  </p:stCondLst>
                                  <p:childTnLst>
                                    <p:set>
                                      <p:cBhvr>
                                        <p:cTn id="15" dur="1" fill="hold">
                                          <p:stCondLst>
                                            <p:cond delay="0"/>
                                          </p:stCondLst>
                                        </p:cTn>
                                        <p:tgtEl>
                                          <p:spTgt spid="5125"/>
                                        </p:tgtEl>
                                        <p:attrNameLst>
                                          <p:attrName>style.visibility</p:attrName>
                                        </p:attrNameLst>
                                      </p:cBhvr>
                                      <p:to>
                                        <p:strVal val="visible"/>
                                      </p:to>
                                    </p:set>
                                    <p:anim to="" calcmode="lin" valueType="num">
                                      <p:cBhvr>
                                        <p:cTn id="16" dur="1" fill="hold"/>
                                        <p:tgtEl>
                                          <p:spTgt spid="5125"/>
                                        </p:tgtEl>
                                      </p:cBhvr>
                                    </p:anim>
                                  </p:childTnLst>
                                </p:cTn>
                              </p:par>
                              <p:par>
                                <p:cTn id="17" presetID="24" presetClass="entr" presetSubtype="0" fill="hold" grpId="0" nodeType="withEffect">
                                  <p:stCondLst>
                                    <p:cond delay="0"/>
                                  </p:stCondLst>
                                  <p:childTnLst>
                                    <p:set>
                                      <p:cBhvr>
                                        <p:cTn id="18" dur="1" fill="hold">
                                          <p:stCondLst>
                                            <p:cond delay="0"/>
                                          </p:stCondLst>
                                        </p:cTn>
                                        <p:tgtEl>
                                          <p:spTgt spid="5126"/>
                                        </p:tgtEl>
                                        <p:attrNameLst>
                                          <p:attrName>style.visibility</p:attrName>
                                        </p:attrNameLst>
                                      </p:cBhvr>
                                      <p:to>
                                        <p:strVal val="visible"/>
                                      </p:to>
                                    </p:set>
                                    <p:anim to="" calcmode="lin" valueType="num">
                                      <p:cBhvr>
                                        <p:cTn id="19" dur="1" fill="hold"/>
                                        <p:tgtEl>
                                          <p:spTgt spid="5126"/>
                                        </p:tgtEl>
                                      </p:cBhvr>
                                    </p:anim>
                                  </p:childTnLst>
                                </p:cTn>
                              </p:par>
                              <p:par>
                                <p:cTn id="20" presetID="24" presetClass="entr" presetSubtype="0" fill="hold" grpId="0" nodeType="withEffect">
                                  <p:stCondLst>
                                    <p:cond delay="0"/>
                                  </p:stCondLst>
                                  <p:childTnLst>
                                    <p:set>
                                      <p:cBhvr>
                                        <p:cTn id="21" dur="1" fill="hold">
                                          <p:stCondLst>
                                            <p:cond delay="0"/>
                                          </p:stCondLst>
                                        </p:cTn>
                                        <p:tgtEl>
                                          <p:spTgt spid="5127"/>
                                        </p:tgtEl>
                                        <p:attrNameLst>
                                          <p:attrName>style.visibility</p:attrName>
                                        </p:attrNameLst>
                                      </p:cBhvr>
                                      <p:to>
                                        <p:strVal val="visible"/>
                                      </p:to>
                                    </p:set>
                                    <p:anim to="" calcmode="lin" valueType="num">
                                      <p:cBhvr>
                                        <p:cTn id="22" dur="1" fill="hold"/>
                                        <p:tgtEl>
                                          <p:spTgt spid="5127"/>
                                        </p:tgtEl>
                                      </p:cBhvr>
                                    </p:anim>
                                  </p:childTnLst>
                                </p:cTn>
                              </p:par>
                              <p:par>
                                <p:cTn id="23" presetID="24" presetClass="entr" presetSubtype="0" fill="hold" grpId="0" nodeType="withEffect">
                                  <p:stCondLst>
                                    <p:cond delay="0"/>
                                  </p:stCondLst>
                                  <p:childTnLst>
                                    <p:set>
                                      <p:cBhvr>
                                        <p:cTn id="24" dur="1" fill="hold">
                                          <p:stCondLst>
                                            <p:cond delay="0"/>
                                          </p:stCondLst>
                                        </p:cTn>
                                        <p:tgtEl>
                                          <p:spTgt spid="5137"/>
                                        </p:tgtEl>
                                        <p:attrNameLst>
                                          <p:attrName>style.visibility</p:attrName>
                                        </p:attrNameLst>
                                      </p:cBhvr>
                                      <p:to>
                                        <p:strVal val="visible"/>
                                      </p:to>
                                    </p:set>
                                    <p:anim to="" calcmode="lin" valueType="num">
                                      <p:cBhvr>
                                        <p:cTn id="25" dur="1" fill="hold"/>
                                        <p:tgtEl>
                                          <p:spTgt spid="513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utoUpdateAnimBg="0"/>
      <p:bldP spid="5124" grpId="0" bldLvl="0" animBg="1" autoUpdateAnimBg="0"/>
      <p:bldP spid="5125" grpId="0" bldLvl="0" animBg="1" autoUpdateAnimBg="0"/>
      <p:bldP spid="5126" grpId="0" bldLvl="0" animBg="1" autoUpdateAnimBg="0"/>
      <p:bldP spid="5127" grpId="0" bldLvl="0" autoUpdateAnimBg="0"/>
      <p:bldP spid="5137"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一、统计指数的含义</a:t>
            </a:r>
          </a:p>
        </p:txBody>
      </p:sp>
      <p:sp>
        <p:nvSpPr>
          <p:cNvPr id="1536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统计指数的意义和种类</a:t>
            </a:r>
          </a:p>
        </p:txBody>
      </p:sp>
      <p:pic>
        <p:nvPicPr>
          <p:cNvPr id="12" name="Picture 4" descr="1"/>
          <p:cNvPicPr>
            <a:picLocks noChangeAspect="1" noChangeArrowheads="1"/>
          </p:cNvPicPr>
          <p:nvPr/>
        </p:nvPicPr>
        <p:blipFill>
          <a:blip r:embed="rId2" cstate="print"/>
          <a:srcRect/>
          <a:stretch>
            <a:fillRect/>
          </a:stretch>
        </p:blipFill>
        <p:spPr bwMode="auto">
          <a:xfrm>
            <a:off x="755650" y="1844675"/>
            <a:ext cx="7559675" cy="3743325"/>
          </a:xfrm>
          <a:prstGeom prst="rect">
            <a:avLst/>
          </a:prstGeom>
          <a:noFill/>
          <a:ln w="9525">
            <a:noFill/>
            <a:miter lim="800000"/>
            <a:headEnd/>
            <a:tailEnd/>
          </a:ln>
        </p:spPr>
      </p:pic>
      <p:sp>
        <p:nvSpPr>
          <p:cNvPr id="15365" name="Text Box 5" descr="金融10"/>
          <p:cNvSpPr txBox="1">
            <a:spLocks noChangeArrowheads="1"/>
          </p:cNvSpPr>
          <p:nvPr/>
        </p:nvSpPr>
        <p:spPr bwMode="auto">
          <a:xfrm>
            <a:off x="1476375" y="2349500"/>
            <a:ext cx="5975350" cy="2530475"/>
          </a:xfrm>
          <a:prstGeom prst="rect">
            <a:avLst/>
          </a:prstGeom>
          <a:noFill/>
          <a:ln w="9525">
            <a:noFill/>
            <a:miter lim="800000"/>
            <a:headEnd/>
            <a:tailEnd/>
          </a:ln>
        </p:spPr>
        <p:txBody>
          <a:bodyPr>
            <a:spAutoFit/>
          </a:bodyPr>
          <a:lstStyle/>
          <a:p>
            <a:r>
              <a:rPr lang="zh-CN" altLang="en-US" b="0" dirty="0"/>
              <a:t>        统计指数简称指数，它是表明社会经济现象数量对比关系的相对数。从广义上看，它泛指一般社会经济现象的相对数，如计划完成程度相对数、比较相对数、动态相对数、强度相对数等。狭义的指数是指反映各部分数值不能相加的复杂总体数量综合变动情况的相对数，如零售物价指数、消费价格指数、股价指数等。</a:t>
            </a:r>
            <a:r>
              <a:rPr lang="zh-CN" altLang="en-US" b="0" dirty="0" smtClean="0"/>
              <a:t>本模块主</a:t>
            </a:r>
            <a:r>
              <a:rPr lang="zh-CN" altLang="en-US" b="0" dirty="0"/>
              <a:t>要从狭义的角度来讨论统计指数的编制方法及其应用。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二、统计指数的意义</a:t>
            </a:r>
          </a:p>
        </p:txBody>
      </p:sp>
      <p:sp>
        <p:nvSpPr>
          <p:cNvPr id="16387"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统计指数的意义和种类</a:t>
            </a:r>
          </a:p>
        </p:txBody>
      </p:sp>
      <p:sp>
        <p:nvSpPr>
          <p:cNvPr id="6" name="AutoShape 3"/>
          <p:cNvSpPr>
            <a:spLocks noChangeArrowheads="1"/>
          </p:cNvSpPr>
          <p:nvPr/>
        </p:nvSpPr>
        <p:spPr bwMode="auto">
          <a:xfrm>
            <a:off x="827088" y="1844675"/>
            <a:ext cx="7488237" cy="4038600"/>
          </a:xfrm>
          <a:prstGeom prst="roundRect">
            <a:avLst>
              <a:gd name="adj" fmla="val 9583"/>
            </a:avLst>
          </a:prstGeom>
          <a:gradFill rotWithShape="1">
            <a:gsLst>
              <a:gs pos="0">
                <a:schemeClr val="folHlink"/>
              </a:gs>
              <a:gs pos="50000">
                <a:srgbClr val="BBDD55"/>
              </a:gs>
              <a:gs pos="100000">
                <a:schemeClr val="folHlink"/>
              </a:gs>
            </a:gsLst>
            <a:lin ang="2700000" scaled="1"/>
          </a:gradFill>
          <a:ln w="19050" cmpd="sng">
            <a:solidFill>
              <a:srgbClr val="FFFFFF"/>
            </a:solidFill>
            <a:round/>
            <a:headEnd/>
            <a:tailEnd/>
          </a:ln>
          <a:effectLst>
            <a:outerShdw dist="107763" dir="2700000" algn="ctr" rotWithShape="0">
              <a:srgbClr val="C0C0C0">
                <a:alpha val="50000"/>
              </a:srgbClr>
            </a:outerShdw>
          </a:effectLst>
        </p:spPr>
        <p:txBody>
          <a:bodyPr wrap="none" anchor="ctr"/>
          <a:lstStyle/>
          <a:p>
            <a:pPr>
              <a:defRPr/>
            </a:pPr>
            <a:endParaRPr lang="zh-CN" altLang="en-US" b="0"/>
          </a:p>
        </p:txBody>
      </p:sp>
      <p:grpSp>
        <p:nvGrpSpPr>
          <p:cNvPr id="16389" name="Group 14"/>
          <p:cNvGrpSpPr>
            <a:grpSpLocks/>
          </p:cNvGrpSpPr>
          <p:nvPr/>
        </p:nvGrpSpPr>
        <p:grpSpPr bwMode="auto">
          <a:xfrm>
            <a:off x="1908175" y="2781300"/>
            <a:ext cx="4392613" cy="514350"/>
            <a:chOff x="0" y="0"/>
            <a:chExt cx="2544" cy="324"/>
          </a:xfrm>
        </p:grpSpPr>
        <p:sp>
          <p:nvSpPr>
            <p:cNvPr id="8" name="Line 5"/>
            <p:cNvSpPr>
              <a:spLocks noChangeShapeType="1"/>
            </p:cNvSpPr>
            <p:nvPr/>
          </p:nvSpPr>
          <p:spPr bwMode="auto">
            <a:xfrm>
              <a:off x="144" y="252"/>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16396" name="Oval 6"/>
            <p:cNvSpPr>
              <a:spLocks noChangeArrowheads="1"/>
            </p:cNvSpPr>
            <p:nvPr/>
          </p:nvSpPr>
          <p:spPr bwMode="auto">
            <a:xfrm>
              <a:off x="0" y="180"/>
              <a:ext cx="144" cy="144"/>
            </a:xfrm>
            <a:prstGeom prst="ellipse">
              <a:avLst/>
            </a:prstGeom>
            <a:gradFill rotWithShape="1">
              <a:gsLst>
                <a:gs pos="0">
                  <a:srgbClr val="E96E29"/>
                </a:gs>
                <a:gs pos="100000">
                  <a:srgbClr val="9B491B"/>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6397" name="Rectangle 7"/>
            <p:cNvSpPr>
              <a:spLocks noChangeArrowheads="1"/>
            </p:cNvSpPr>
            <p:nvPr/>
          </p:nvSpPr>
          <p:spPr bwMode="auto">
            <a:xfrm>
              <a:off x="528" y="0"/>
              <a:ext cx="116" cy="231"/>
            </a:xfrm>
            <a:prstGeom prst="rect">
              <a:avLst/>
            </a:prstGeom>
            <a:noFill/>
            <a:ln w="9525">
              <a:noFill/>
              <a:miter lim="800000"/>
              <a:headEnd/>
              <a:tailEnd/>
            </a:ln>
          </p:spPr>
          <p:txBody>
            <a:bodyPr wrap="none">
              <a:spAutoFit/>
            </a:bodyPr>
            <a:lstStyle/>
            <a:p>
              <a:pPr eaLnBrk="0" hangingPunct="0"/>
              <a:endParaRPr lang="en-US" altLang="zh-CN" sz="1800" b="0">
                <a:solidFill>
                  <a:srgbClr val="FFFFFF"/>
                </a:solidFill>
                <a:latin typeface="Arial" pitchFamily="34" charset="0"/>
                <a:ea typeface="宋体" pitchFamily="2" charset="-122"/>
              </a:endParaRPr>
            </a:p>
          </p:txBody>
        </p:sp>
      </p:grpSp>
      <p:grpSp>
        <p:nvGrpSpPr>
          <p:cNvPr id="16390" name="Group 10"/>
          <p:cNvGrpSpPr>
            <a:grpSpLocks/>
          </p:cNvGrpSpPr>
          <p:nvPr/>
        </p:nvGrpSpPr>
        <p:grpSpPr bwMode="auto">
          <a:xfrm>
            <a:off x="1979613" y="4652963"/>
            <a:ext cx="4464050" cy="228600"/>
            <a:chOff x="0" y="135"/>
            <a:chExt cx="2544" cy="144"/>
          </a:xfrm>
        </p:grpSpPr>
        <p:sp>
          <p:nvSpPr>
            <p:cNvPr id="14" name="Line 17"/>
            <p:cNvSpPr>
              <a:spLocks noChangeShapeType="1"/>
            </p:cNvSpPr>
            <p:nvPr/>
          </p:nvSpPr>
          <p:spPr bwMode="auto">
            <a:xfrm>
              <a:off x="144" y="207"/>
              <a:ext cx="2400" cy="0"/>
            </a:xfrm>
            <a:prstGeom prst="line">
              <a:avLst/>
            </a:prstGeom>
            <a:noFill/>
            <a:ln w="12700" cap="rnd" cmpd="sng">
              <a:solidFill>
                <a:srgbClr val="FFFFFF"/>
              </a:solidFill>
              <a:prstDash val="sysDot"/>
              <a:round/>
              <a:headEnd/>
              <a:tailEnd/>
            </a:ln>
          </p:spPr>
          <p:txBody>
            <a:bodyPr/>
            <a:lstStyle/>
            <a:p>
              <a:pPr>
                <a:defRPr/>
              </a:pPr>
              <a:endParaRPr lang="zh-CN" altLang="en-US">
                <a:effectLst>
                  <a:outerShdw blurRad="38100" dist="38100" dir="2700000" algn="tl">
                    <a:srgbClr val="000000">
                      <a:alpha val="43137"/>
                    </a:srgbClr>
                  </a:outerShdw>
                </a:effectLst>
              </a:endParaRPr>
            </a:p>
          </p:txBody>
        </p:sp>
        <p:sp>
          <p:nvSpPr>
            <p:cNvPr id="16394" name="Oval 18"/>
            <p:cNvSpPr>
              <a:spLocks noChangeArrowheads="1"/>
            </p:cNvSpPr>
            <p:nvPr/>
          </p:nvSpPr>
          <p:spPr bwMode="auto">
            <a:xfrm>
              <a:off x="0" y="135"/>
              <a:ext cx="144" cy="144"/>
            </a:xfrm>
            <a:prstGeom prst="ellipse">
              <a:avLst/>
            </a:prstGeom>
            <a:gradFill rotWithShape="1">
              <a:gsLst>
                <a:gs pos="0">
                  <a:srgbClr val="FCC704"/>
                </a:gs>
                <a:gs pos="100000">
                  <a:srgbClr val="A88503"/>
                </a:gs>
              </a:gsLst>
              <a:path path="shape">
                <a:fillToRect l="50000" t="50000" r="50000" b="50000"/>
              </a:path>
            </a:gradFill>
            <a:ln w="19050">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6391" name="TextBox 18"/>
          <p:cNvSpPr txBox="1">
            <a:spLocks noChangeArrowheads="1"/>
          </p:cNvSpPr>
          <p:nvPr/>
        </p:nvSpPr>
        <p:spPr bwMode="auto">
          <a:xfrm>
            <a:off x="2268538" y="2492375"/>
            <a:ext cx="5183187" cy="708025"/>
          </a:xfrm>
          <a:prstGeom prst="rect">
            <a:avLst/>
          </a:prstGeom>
          <a:noFill/>
          <a:ln w="9525">
            <a:noFill/>
            <a:miter lim="800000"/>
            <a:headEnd/>
            <a:tailEnd/>
          </a:ln>
        </p:spPr>
        <p:txBody>
          <a:bodyPr>
            <a:spAutoFit/>
          </a:bodyPr>
          <a:lstStyle/>
          <a:p>
            <a:r>
              <a:rPr lang="zh-CN" altLang="en-US" dirty="0" smtClean="0"/>
              <a:t>统</a:t>
            </a:r>
            <a:r>
              <a:rPr lang="zh-CN" altLang="en-US" dirty="0"/>
              <a:t>计指数可以综合反映复杂现象总体数量的变动方向和程度</a:t>
            </a:r>
          </a:p>
        </p:txBody>
      </p:sp>
      <p:sp>
        <p:nvSpPr>
          <p:cNvPr id="16392" name="TextBox 19"/>
          <p:cNvSpPr txBox="1">
            <a:spLocks noChangeArrowheads="1"/>
          </p:cNvSpPr>
          <p:nvPr/>
        </p:nvSpPr>
        <p:spPr bwMode="auto">
          <a:xfrm>
            <a:off x="2339975" y="3933825"/>
            <a:ext cx="4968875" cy="706438"/>
          </a:xfrm>
          <a:prstGeom prst="rect">
            <a:avLst/>
          </a:prstGeom>
          <a:noFill/>
          <a:ln w="9525">
            <a:noFill/>
            <a:miter lim="800000"/>
            <a:headEnd/>
            <a:tailEnd/>
          </a:ln>
        </p:spPr>
        <p:txBody>
          <a:bodyPr>
            <a:spAutoFit/>
          </a:bodyPr>
          <a:lstStyle/>
          <a:p>
            <a:r>
              <a:rPr lang="zh-CN" altLang="en-US" dirty="0" smtClean="0"/>
              <a:t>统</a:t>
            </a:r>
            <a:r>
              <a:rPr lang="zh-CN" altLang="en-US" dirty="0"/>
              <a:t>计指数可以分析各个因素变动对现象总数量变动的影响方向和程度</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三、统计指数的种类</a:t>
            </a:r>
          </a:p>
        </p:txBody>
      </p:sp>
      <p:sp>
        <p:nvSpPr>
          <p:cNvPr id="17411"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统计指数的意义和种类</a:t>
            </a:r>
          </a:p>
        </p:txBody>
      </p:sp>
      <p:grpSp>
        <p:nvGrpSpPr>
          <p:cNvPr id="2" name="Group 4"/>
          <p:cNvGrpSpPr>
            <a:grpSpLocks/>
          </p:cNvGrpSpPr>
          <p:nvPr/>
        </p:nvGrpSpPr>
        <p:grpSpPr bwMode="auto">
          <a:xfrm>
            <a:off x="0" y="1557338"/>
            <a:ext cx="6804025" cy="4464050"/>
            <a:chOff x="0" y="0"/>
            <a:chExt cx="9640" cy="5825"/>
          </a:xfrm>
        </p:grpSpPr>
        <p:sp>
          <p:nvSpPr>
            <p:cNvPr id="17415" name="Oval 4"/>
            <p:cNvSpPr>
              <a:spLocks noChangeArrowheads="1"/>
            </p:cNvSpPr>
            <p:nvPr/>
          </p:nvSpPr>
          <p:spPr bwMode="auto">
            <a:xfrm>
              <a:off x="1169" y="3745"/>
              <a:ext cx="8471" cy="2080"/>
            </a:xfrm>
            <a:prstGeom prst="ellipse">
              <a:avLst/>
            </a:prstGeom>
            <a:gradFill rotWithShape="1">
              <a:gsLst>
                <a:gs pos="0">
                  <a:schemeClr val="bg2"/>
                </a:gs>
                <a:gs pos="100000">
                  <a:srgbClr val="F7F9F2"/>
                </a:gs>
              </a:gsLst>
              <a:lin ang="18900000" scaled="1"/>
            </a:gradFill>
            <a:ln w="9525">
              <a:noFill/>
              <a:round/>
              <a:headEnd/>
              <a:tailEnd/>
            </a:ln>
          </p:spPr>
          <p:txBody>
            <a:bodyPr vert="eaVert" wrap="none" lIns="92075" tIns="46038" rIns="92075" bIns="46038" anchor="ctr"/>
            <a:lstStyle/>
            <a:p>
              <a:endParaRPr lang="zh-CN" altLang="en-US" sz="1800" b="0">
                <a:solidFill>
                  <a:schemeClr val="tx1"/>
                </a:solidFill>
                <a:latin typeface="Arial" pitchFamily="34" charset="0"/>
                <a:ea typeface="宋体" pitchFamily="2" charset="-122"/>
              </a:endParaRPr>
            </a:p>
          </p:txBody>
        </p:sp>
        <p:sp>
          <p:nvSpPr>
            <p:cNvPr id="17416" name="Oval 5"/>
            <p:cNvSpPr>
              <a:spLocks noChangeArrowheads="1"/>
            </p:cNvSpPr>
            <p:nvPr/>
          </p:nvSpPr>
          <p:spPr bwMode="auto">
            <a:xfrm rot="-1020000">
              <a:off x="62" y="427"/>
              <a:ext cx="8775" cy="4732"/>
            </a:xfrm>
            <a:prstGeom prst="ellipse">
              <a:avLst/>
            </a:prstGeom>
            <a:gradFill rotWithShape="0">
              <a:gsLst>
                <a:gs pos="0">
                  <a:srgbClr val="AEAEAE"/>
                </a:gs>
                <a:gs pos="50000">
                  <a:srgbClr val="808080"/>
                </a:gs>
                <a:gs pos="100000">
                  <a:srgbClr val="AEAEAE"/>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17" name="Oval 6"/>
            <p:cNvSpPr>
              <a:spLocks noChangeArrowheads="1"/>
            </p:cNvSpPr>
            <p:nvPr/>
          </p:nvSpPr>
          <p:spPr bwMode="auto">
            <a:xfrm rot="-1020000">
              <a:off x="150" y="173"/>
              <a:ext cx="8471" cy="4585"/>
            </a:xfrm>
            <a:prstGeom prst="ellipse">
              <a:avLst/>
            </a:prstGeom>
            <a:gradFill rotWithShape="1">
              <a:gsLst>
                <a:gs pos="0">
                  <a:srgbClr val="2791BB"/>
                </a:gs>
                <a:gs pos="100000">
                  <a:srgbClr val="000000"/>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18" name="Arc 7"/>
            <p:cNvSpPr>
              <a:spLocks/>
            </p:cNvSpPr>
            <p:nvPr/>
          </p:nvSpPr>
          <p:spPr bwMode="auto">
            <a:xfrm rot="-1020000">
              <a:off x="4197" y="0"/>
              <a:ext cx="4340" cy="3085"/>
            </a:xfrm>
            <a:custGeom>
              <a:avLst/>
              <a:gdLst>
                <a:gd name="T0" fmla="*/ 13190 w 21600"/>
                <a:gd name="T1" fmla="*/ -1 h 29046"/>
                <a:gd name="T2" fmla="*/ 21600 w 21600"/>
                <a:gd name="T3" fmla="*/ 17105 h 29046"/>
                <a:gd name="T4" fmla="*/ 17999 w 21600"/>
                <a:gd name="T5" fmla="*/ 29046 h 29046"/>
                <a:gd name="T6" fmla="*/ 13190 w 21600"/>
                <a:gd name="T7" fmla="*/ -1 h 29046"/>
                <a:gd name="T8" fmla="*/ 21600 w 21600"/>
                <a:gd name="T9" fmla="*/ 17105 h 29046"/>
                <a:gd name="T10" fmla="*/ 17999 w 21600"/>
                <a:gd name="T11" fmla="*/ 29046 h 29046"/>
                <a:gd name="T12" fmla="*/ 0 w 21600"/>
                <a:gd name="T13" fmla="*/ 17105 h 29046"/>
                <a:gd name="T14" fmla="*/ 13190 w 21600"/>
                <a:gd name="T15" fmla="*/ -1 h 29046"/>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9046"/>
                <a:gd name="T26" fmla="*/ 21600 w 21600"/>
                <a:gd name="T27" fmla="*/ 29046 h 290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lnTo>
                    <a:pt x="13190" y="-1"/>
                  </a:lnTo>
                  <a:close/>
                </a:path>
              </a:pathLst>
            </a:custGeom>
            <a:gradFill rotWithShape="1">
              <a:gsLst>
                <a:gs pos="0">
                  <a:schemeClr val="hlink"/>
                </a:gs>
                <a:gs pos="100000">
                  <a:srgbClr val="5DBEBE"/>
                </a:gs>
              </a:gsLst>
              <a:lin ang="5400000" scaled="1"/>
            </a:gradFill>
            <a:ln w="9525">
              <a:noFill/>
              <a:round/>
              <a:headEnd/>
              <a:tailEnd/>
            </a:ln>
          </p:spPr>
          <p:txBody>
            <a:bodyPr wrap="none" anchor="ctr"/>
            <a:lstStyle/>
            <a:p>
              <a:endParaRPr lang="zh-CN" altLang="en-US"/>
            </a:p>
          </p:txBody>
        </p:sp>
        <p:sp>
          <p:nvSpPr>
            <p:cNvPr id="17419" name="Arc 8"/>
            <p:cNvSpPr>
              <a:spLocks/>
            </p:cNvSpPr>
            <p:nvPr/>
          </p:nvSpPr>
          <p:spPr bwMode="auto">
            <a:xfrm rot="20640000" flipH="1">
              <a:off x="521" y="2943"/>
              <a:ext cx="4996" cy="2316"/>
            </a:xfrm>
            <a:custGeom>
              <a:avLst/>
              <a:gdLst>
                <a:gd name="T0" fmla="*/ 25114 w 25114"/>
                <a:gd name="T1" fmla="*/ 2497 h 21600"/>
                <a:gd name="T2" fmla="*/ 3659 w 25114"/>
                <a:gd name="T3" fmla="*/ 21600 h 21600"/>
                <a:gd name="T4" fmla="*/ 0 w 25114"/>
                <a:gd name="T5" fmla="*/ 21287 h 21600"/>
                <a:gd name="T6" fmla="*/ 25114 w 25114"/>
                <a:gd name="T7" fmla="*/ 2497 h 21600"/>
                <a:gd name="T8" fmla="*/ 3659 w 25114"/>
                <a:gd name="T9" fmla="*/ 21600 h 21600"/>
                <a:gd name="T10" fmla="*/ 0 w 25114"/>
                <a:gd name="T11" fmla="*/ 21287 h 21600"/>
                <a:gd name="T12" fmla="*/ 3659 w 25114"/>
                <a:gd name="T13" fmla="*/ 0 h 21600"/>
                <a:gd name="T14" fmla="*/ 25114 w 25114"/>
                <a:gd name="T15" fmla="*/ 2497 h 21600"/>
                <a:gd name="T16" fmla="*/ 0 60000 65536"/>
                <a:gd name="T17" fmla="*/ 0 60000 65536"/>
                <a:gd name="T18" fmla="*/ 0 60000 65536"/>
                <a:gd name="T19" fmla="*/ 0 60000 65536"/>
                <a:gd name="T20" fmla="*/ 0 60000 65536"/>
                <a:gd name="T21" fmla="*/ 0 60000 65536"/>
                <a:gd name="T22" fmla="*/ 0 60000 65536"/>
                <a:gd name="T23" fmla="*/ 0 60000 65536"/>
                <a:gd name="T24" fmla="*/ 0 w 25114"/>
                <a:gd name="T25" fmla="*/ 0 h 21600"/>
                <a:gd name="T26" fmla="*/ 25114 w 25114"/>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lnTo>
                    <a:pt x="25114" y="2497"/>
                  </a:lnTo>
                  <a:close/>
                </a:path>
              </a:pathLst>
            </a:custGeom>
            <a:gradFill rotWithShape="1">
              <a:gsLst>
                <a:gs pos="0">
                  <a:srgbClr val="839C9E"/>
                </a:gs>
                <a:gs pos="100000">
                  <a:schemeClr val="accent1"/>
                </a:gs>
              </a:gsLst>
              <a:lin ang="18900000" scaled="1"/>
            </a:gradFill>
            <a:ln w="9525">
              <a:noFill/>
              <a:round/>
              <a:headEnd/>
              <a:tailEnd/>
            </a:ln>
          </p:spPr>
          <p:txBody>
            <a:bodyPr wrap="none" anchor="ctr"/>
            <a:lstStyle/>
            <a:p>
              <a:endParaRPr lang="zh-CN" altLang="en-US"/>
            </a:p>
          </p:txBody>
        </p:sp>
        <p:sp>
          <p:nvSpPr>
            <p:cNvPr id="17420" name="Arc 9"/>
            <p:cNvSpPr>
              <a:spLocks/>
            </p:cNvSpPr>
            <p:nvPr/>
          </p:nvSpPr>
          <p:spPr bwMode="auto">
            <a:xfrm rot="-1020000">
              <a:off x="2056" y="68"/>
              <a:ext cx="4917" cy="2226"/>
            </a:xfrm>
            <a:custGeom>
              <a:avLst/>
              <a:gdLst>
                <a:gd name="T0" fmla="*/ 0 w 24549"/>
                <a:gd name="T1" fmla="*/ 2373 h 21600"/>
                <a:gd name="T2" fmla="*/ 9843 w 24549"/>
                <a:gd name="T3" fmla="*/ 0 h 21600"/>
                <a:gd name="T4" fmla="*/ 24549 w 24549"/>
                <a:gd name="T5" fmla="*/ 5779 h 21600"/>
                <a:gd name="T6" fmla="*/ 0 w 24549"/>
                <a:gd name="T7" fmla="*/ 2373 h 21600"/>
                <a:gd name="T8" fmla="*/ 9843 w 24549"/>
                <a:gd name="T9" fmla="*/ 0 h 21600"/>
                <a:gd name="T10" fmla="*/ 24549 w 24549"/>
                <a:gd name="T11" fmla="*/ 5779 h 21600"/>
                <a:gd name="T12" fmla="*/ 9843 w 24549"/>
                <a:gd name="T13" fmla="*/ 21600 h 21600"/>
                <a:gd name="T14" fmla="*/ 0 w 24549"/>
                <a:gd name="T15" fmla="*/ 237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4549"/>
                <a:gd name="T25" fmla="*/ 0 h 21600"/>
                <a:gd name="T26" fmla="*/ 24549 w 24549"/>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lnTo>
                    <a:pt x="0" y="2373"/>
                  </a:lnTo>
                  <a:close/>
                </a:path>
              </a:pathLst>
            </a:custGeom>
            <a:gradFill rotWithShape="1">
              <a:gsLst>
                <a:gs pos="0">
                  <a:schemeClr val="hlink"/>
                </a:gs>
                <a:gs pos="100000">
                  <a:srgbClr val="006F6F"/>
                </a:gs>
              </a:gsLst>
              <a:lin ang="18900000" scaled="1"/>
            </a:gradFill>
            <a:ln w="9525">
              <a:noFill/>
              <a:round/>
              <a:headEnd/>
              <a:tailEnd/>
            </a:ln>
          </p:spPr>
          <p:txBody>
            <a:bodyPr wrap="none" anchor="ctr"/>
            <a:lstStyle/>
            <a:p>
              <a:endParaRPr lang="zh-CN" altLang="en-US"/>
            </a:p>
          </p:txBody>
        </p:sp>
        <p:sp>
          <p:nvSpPr>
            <p:cNvPr id="17421" name="Arc 10"/>
            <p:cNvSpPr>
              <a:spLocks/>
            </p:cNvSpPr>
            <p:nvPr/>
          </p:nvSpPr>
          <p:spPr bwMode="auto">
            <a:xfrm rot="20640000" flipH="1">
              <a:off x="0" y="1004"/>
              <a:ext cx="4340" cy="3242"/>
            </a:xfrm>
            <a:custGeom>
              <a:avLst/>
              <a:gdLst>
                <a:gd name="T0" fmla="*/ 8291 w 21600"/>
                <a:gd name="T1" fmla="*/ 0 h 30468"/>
                <a:gd name="T2" fmla="*/ 21600 w 21600"/>
                <a:gd name="T3" fmla="*/ 19945 h 30468"/>
                <a:gd name="T4" fmla="*/ 18863 w 21600"/>
                <a:gd name="T5" fmla="*/ 30468 h 30468"/>
                <a:gd name="T6" fmla="*/ 8291 w 21600"/>
                <a:gd name="T7" fmla="*/ 0 h 30468"/>
                <a:gd name="T8" fmla="*/ 21600 w 21600"/>
                <a:gd name="T9" fmla="*/ 19945 h 30468"/>
                <a:gd name="T10" fmla="*/ 18863 w 21600"/>
                <a:gd name="T11" fmla="*/ 30468 h 30468"/>
                <a:gd name="T12" fmla="*/ 0 w 21600"/>
                <a:gd name="T13" fmla="*/ 19945 h 30468"/>
                <a:gd name="T14" fmla="*/ 8291 w 21600"/>
                <a:gd name="T15" fmla="*/ 0 h 30468"/>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30468"/>
                <a:gd name="T26" fmla="*/ 21600 w 21600"/>
                <a:gd name="T27" fmla="*/ 30468 h 304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lnTo>
                    <a:pt x="8291" y="0"/>
                  </a:lnTo>
                  <a:close/>
                </a:path>
              </a:pathLst>
            </a:custGeom>
            <a:gradFill rotWithShape="1">
              <a:gsLst>
                <a:gs pos="0">
                  <a:schemeClr val="accent2"/>
                </a:gs>
                <a:gs pos="100000">
                  <a:srgbClr val="181847"/>
                </a:gs>
              </a:gsLst>
              <a:lin ang="18900000" scaled="1"/>
            </a:gradFill>
            <a:ln w="9525">
              <a:noFill/>
              <a:round/>
              <a:headEnd/>
              <a:tailEnd/>
            </a:ln>
          </p:spPr>
          <p:txBody>
            <a:bodyPr wrap="none" anchor="ctr"/>
            <a:lstStyle/>
            <a:p>
              <a:endParaRPr lang="zh-CN" altLang="en-US"/>
            </a:p>
          </p:txBody>
        </p:sp>
        <p:sp>
          <p:nvSpPr>
            <p:cNvPr id="17422" name="Freeform 11"/>
            <p:cNvSpPr>
              <a:spLocks/>
            </p:cNvSpPr>
            <p:nvPr/>
          </p:nvSpPr>
          <p:spPr bwMode="auto">
            <a:xfrm>
              <a:off x="6233" y="2422"/>
              <a:ext cx="2671" cy="2788"/>
            </a:xfrm>
            <a:custGeom>
              <a:avLst/>
              <a:gdLst>
                <a:gd name="T0" fmla="*/ 9 w 1105"/>
                <a:gd name="T1" fmla="*/ 888 h 1120"/>
                <a:gd name="T2" fmla="*/ 1105 w 1105"/>
                <a:gd name="T3" fmla="*/ 0 h 1120"/>
                <a:gd name="T4" fmla="*/ 1081 w 1105"/>
                <a:gd name="T5" fmla="*/ 256 h 1120"/>
                <a:gd name="T6" fmla="*/ 705 w 1105"/>
                <a:gd name="T7" fmla="*/ 704 h 1120"/>
                <a:gd name="T8" fmla="*/ 17 w 1105"/>
                <a:gd name="T9" fmla="*/ 1120 h 1120"/>
                <a:gd name="T10" fmla="*/ 9 w 1105"/>
                <a:gd name="T11" fmla="*/ 888 h 1120"/>
                <a:gd name="T12" fmla="*/ 0 60000 65536"/>
                <a:gd name="T13" fmla="*/ 0 60000 65536"/>
                <a:gd name="T14" fmla="*/ 0 60000 65536"/>
                <a:gd name="T15" fmla="*/ 0 60000 65536"/>
                <a:gd name="T16" fmla="*/ 0 60000 65536"/>
                <a:gd name="T17" fmla="*/ 0 60000 65536"/>
                <a:gd name="T18" fmla="*/ 0 w 1105"/>
                <a:gd name="T19" fmla="*/ 0 h 1120"/>
                <a:gd name="T20" fmla="*/ 1105 w 1105"/>
                <a:gd name="T21" fmla="*/ 1120 h 1120"/>
              </a:gdLst>
              <a:ahLst/>
              <a:cxnLst>
                <a:cxn ang="T12">
                  <a:pos x="T0" y="T1"/>
                </a:cxn>
                <a:cxn ang="T13">
                  <a:pos x="T2" y="T3"/>
                </a:cxn>
                <a:cxn ang="T14">
                  <a:pos x="T4" y="T5"/>
                </a:cxn>
                <a:cxn ang="T15">
                  <a:pos x="T6" y="T7"/>
                </a:cxn>
                <a:cxn ang="T16">
                  <a:pos x="T8" y="T9"/>
                </a:cxn>
                <a:cxn ang="T17">
                  <a:pos x="T10" y="T11"/>
                </a:cxn>
              </a:cxnLst>
              <a:rect l="T18" t="T19" r="T20" b="T21"/>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rgbClr val="D1E88B"/>
                </a:gs>
                <a:gs pos="100000">
                  <a:schemeClr val="folHlink"/>
                </a:gs>
              </a:gsLst>
              <a:lin ang="0" scaled="1"/>
            </a:gradFill>
            <a:ln w="9525">
              <a:noFill/>
              <a:round/>
              <a:headEnd/>
              <a:tailEnd/>
            </a:ln>
          </p:spPr>
          <p:txBody>
            <a:bodyPr>
              <a:spAutoFit/>
            </a:bodyPr>
            <a:lstStyle/>
            <a:p>
              <a:endParaRPr lang="zh-CN" altLang="en-US"/>
            </a:p>
          </p:txBody>
        </p:sp>
        <p:sp>
          <p:nvSpPr>
            <p:cNvPr id="17423" name="Arc 12"/>
            <p:cNvSpPr>
              <a:spLocks/>
            </p:cNvSpPr>
            <p:nvPr/>
          </p:nvSpPr>
          <p:spPr bwMode="auto">
            <a:xfrm rot="-1080000">
              <a:off x="4779" y="1458"/>
              <a:ext cx="4152" cy="2916"/>
            </a:xfrm>
            <a:custGeom>
              <a:avLst/>
              <a:gdLst>
                <a:gd name="T0" fmla="*/ 18016 w 18016"/>
                <a:gd name="T1" fmla="*/ 11915 h 21282"/>
                <a:gd name="T2" fmla="*/ 3694 w 18016"/>
                <a:gd name="T3" fmla="*/ 21281 h 21282"/>
                <a:gd name="T4" fmla="*/ 18016 w 18016"/>
                <a:gd name="T5" fmla="*/ 11915 h 21282"/>
                <a:gd name="T6" fmla="*/ 3694 w 18016"/>
                <a:gd name="T7" fmla="*/ 21281 h 21282"/>
                <a:gd name="T8" fmla="*/ 0 w 18016"/>
                <a:gd name="T9" fmla="*/ 0 h 21282"/>
                <a:gd name="T10" fmla="*/ 18016 w 18016"/>
                <a:gd name="T11" fmla="*/ 11915 h 21282"/>
                <a:gd name="T12" fmla="*/ 0 60000 65536"/>
                <a:gd name="T13" fmla="*/ 0 60000 65536"/>
                <a:gd name="T14" fmla="*/ 0 60000 65536"/>
                <a:gd name="T15" fmla="*/ 0 60000 65536"/>
                <a:gd name="T16" fmla="*/ 0 60000 65536"/>
                <a:gd name="T17" fmla="*/ 0 60000 65536"/>
                <a:gd name="T18" fmla="*/ 0 w 18016"/>
                <a:gd name="T19" fmla="*/ 0 h 21282"/>
                <a:gd name="T20" fmla="*/ 18016 w 18016"/>
                <a:gd name="T21" fmla="*/ 21282 h 21282"/>
              </a:gdLst>
              <a:ahLst/>
              <a:cxnLst>
                <a:cxn ang="T12">
                  <a:pos x="T0" y="T1"/>
                </a:cxn>
                <a:cxn ang="T13">
                  <a:pos x="T2" y="T3"/>
                </a:cxn>
                <a:cxn ang="T14">
                  <a:pos x="T4" y="T5"/>
                </a:cxn>
                <a:cxn ang="T15">
                  <a:pos x="T6" y="T7"/>
                </a:cxn>
                <a:cxn ang="T16">
                  <a:pos x="T8" y="T9"/>
                </a:cxn>
                <a:cxn ang="T17">
                  <a:pos x="T10" y="T11"/>
                </a:cxn>
              </a:cxnLst>
              <a:rect l="T18" t="T19" r="T20" b="T21"/>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lnTo>
                    <a:pt x="18016" y="11915"/>
                  </a:lnTo>
                  <a:close/>
                </a:path>
              </a:pathLst>
            </a:custGeom>
            <a:gradFill rotWithShape="1">
              <a:gsLst>
                <a:gs pos="0">
                  <a:srgbClr val="475E00"/>
                </a:gs>
                <a:gs pos="100000">
                  <a:schemeClr val="folHlink"/>
                </a:gs>
              </a:gsLst>
              <a:lin ang="18900000" scaled="1"/>
            </a:gradFill>
            <a:ln w="9525">
              <a:noFill/>
              <a:round/>
              <a:headEnd/>
              <a:tailEnd/>
            </a:ln>
          </p:spPr>
          <p:txBody>
            <a:bodyPr wrap="none" anchor="ctr"/>
            <a:lstStyle/>
            <a:p>
              <a:endParaRPr lang="zh-CN" altLang="en-US"/>
            </a:p>
          </p:txBody>
        </p:sp>
        <p:sp>
          <p:nvSpPr>
            <p:cNvPr id="17424" name="Freeform 13"/>
            <p:cNvSpPr>
              <a:spLocks/>
            </p:cNvSpPr>
            <p:nvPr/>
          </p:nvSpPr>
          <p:spPr bwMode="auto">
            <a:xfrm>
              <a:off x="4724" y="2954"/>
              <a:ext cx="1564" cy="2312"/>
            </a:xfrm>
            <a:custGeom>
              <a:avLst/>
              <a:gdLst>
                <a:gd name="T0" fmla="*/ 648 w 648"/>
                <a:gd name="T1" fmla="*/ 632 h 928"/>
                <a:gd name="T2" fmla="*/ 648 w 648"/>
                <a:gd name="T3" fmla="*/ 928 h 928"/>
                <a:gd name="T4" fmla="*/ 0 w 648"/>
                <a:gd name="T5" fmla="*/ 64 h 928"/>
                <a:gd name="T6" fmla="*/ 96 w 648"/>
                <a:gd name="T7" fmla="*/ 0 h 928"/>
                <a:gd name="T8" fmla="*/ 648 w 648"/>
                <a:gd name="T9" fmla="*/ 632 h 928"/>
                <a:gd name="T10" fmla="*/ 0 60000 65536"/>
                <a:gd name="T11" fmla="*/ 0 60000 65536"/>
                <a:gd name="T12" fmla="*/ 0 60000 65536"/>
                <a:gd name="T13" fmla="*/ 0 60000 65536"/>
                <a:gd name="T14" fmla="*/ 0 60000 65536"/>
                <a:gd name="T15" fmla="*/ 0 w 648"/>
                <a:gd name="T16" fmla="*/ 0 h 928"/>
                <a:gd name="T17" fmla="*/ 648 w 648"/>
                <a:gd name="T18" fmla="*/ 928 h 928"/>
              </a:gdLst>
              <a:ahLst/>
              <a:cxnLst>
                <a:cxn ang="T10">
                  <a:pos x="T0" y="T1"/>
                </a:cxn>
                <a:cxn ang="T11">
                  <a:pos x="T2" y="T3"/>
                </a:cxn>
                <a:cxn ang="T12">
                  <a:pos x="T4" y="T5"/>
                </a:cxn>
                <a:cxn ang="T13">
                  <a:pos x="T6" y="T7"/>
                </a:cxn>
                <a:cxn ang="T14">
                  <a:pos x="T8" y="T9"/>
                </a:cxn>
              </a:cxnLst>
              <a:rect l="T15" t="T16" r="T17" b="T18"/>
              <a:pathLst>
                <a:path w="648" h="928">
                  <a:moveTo>
                    <a:pt x="648" y="632"/>
                  </a:moveTo>
                  <a:lnTo>
                    <a:pt x="648" y="928"/>
                  </a:lnTo>
                  <a:lnTo>
                    <a:pt x="0" y="64"/>
                  </a:lnTo>
                  <a:lnTo>
                    <a:pt x="96" y="0"/>
                  </a:lnTo>
                  <a:lnTo>
                    <a:pt x="648" y="632"/>
                  </a:lnTo>
                  <a:close/>
                </a:path>
              </a:pathLst>
            </a:custGeom>
            <a:gradFill rotWithShape="1">
              <a:gsLst>
                <a:gs pos="0">
                  <a:srgbClr val="D1E88B"/>
                </a:gs>
                <a:gs pos="100000">
                  <a:schemeClr val="folHlink"/>
                </a:gs>
              </a:gsLst>
              <a:lin ang="18900000" scaled="1"/>
            </a:gradFill>
            <a:ln w="9525">
              <a:noFill/>
              <a:round/>
              <a:headEnd/>
              <a:tailEnd/>
            </a:ln>
          </p:spPr>
          <p:txBody>
            <a:bodyPr>
              <a:spAutoFit/>
            </a:bodyPr>
            <a:lstStyle/>
            <a:p>
              <a:endParaRPr lang="zh-CN" altLang="en-US"/>
            </a:p>
          </p:txBody>
        </p:sp>
        <p:sp>
          <p:nvSpPr>
            <p:cNvPr id="17425" name="Oval 14"/>
            <p:cNvSpPr>
              <a:spLocks noChangeArrowheads="1"/>
            </p:cNvSpPr>
            <p:nvPr/>
          </p:nvSpPr>
          <p:spPr bwMode="auto">
            <a:xfrm rot="-1020000">
              <a:off x="2375" y="1293"/>
              <a:ext cx="4105" cy="2103"/>
            </a:xfrm>
            <a:prstGeom prst="ellipse">
              <a:avLst/>
            </a:prstGeom>
            <a:gradFill rotWithShape="0">
              <a:gsLst>
                <a:gs pos="0">
                  <a:srgbClr val="C1C1C1"/>
                </a:gs>
                <a:gs pos="50000">
                  <a:srgbClr val="000000"/>
                </a:gs>
                <a:gs pos="100000">
                  <a:srgbClr val="C1C1C1"/>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26" name="Freeform 20"/>
            <p:cNvSpPr>
              <a:spLocks/>
            </p:cNvSpPr>
            <p:nvPr/>
          </p:nvSpPr>
          <p:spPr bwMode="auto">
            <a:xfrm>
              <a:off x="4604" y="3293"/>
              <a:ext cx="1314" cy="1693"/>
            </a:xfrm>
            <a:custGeom>
              <a:avLst/>
              <a:gdLst>
                <a:gd name="T0" fmla="*/ 0 w 544"/>
                <a:gd name="T1" fmla="*/ 16 h 680"/>
                <a:gd name="T2" fmla="*/ 256 w 544"/>
                <a:gd name="T3" fmla="*/ 528 h 680"/>
                <a:gd name="T4" fmla="*/ 264 w 544"/>
                <a:gd name="T5" fmla="*/ 680 h 680"/>
                <a:gd name="T6" fmla="*/ 448 w 544"/>
                <a:gd name="T7" fmla="*/ 624 h 680"/>
                <a:gd name="T8" fmla="*/ 544 w 544"/>
                <a:gd name="T9" fmla="*/ 576 h 680"/>
                <a:gd name="T10" fmla="*/ 112 w 544"/>
                <a:gd name="T11" fmla="*/ 0 h 680"/>
                <a:gd name="T12" fmla="*/ 0 w 544"/>
                <a:gd name="T13" fmla="*/ 16 h 680"/>
                <a:gd name="T14" fmla="*/ 0 60000 65536"/>
                <a:gd name="T15" fmla="*/ 0 60000 65536"/>
                <a:gd name="T16" fmla="*/ 0 60000 65536"/>
                <a:gd name="T17" fmla="*/ 0 60000 65536"/>
                <a:gd name="T18" fmla="*/ 0 60000 65536"/>
                <a:gd name="T19" fmla="*/ 0 60000 65536"/>
                <a:gd name="T20" fmla="*/ 0 60000 65536"/>
                <a:gd name="T21" fmla="*/ 0 w 544"/>
                <a:gd name="T22" fmla="*/ 0 h 680"/>
                <a:gd name="T23" fmla="*/ 544 w 544"/>
                <a:gd name="T24" fmla="*/ 680 h 6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4" h="680">
                  <a:moveTo>
                    <a:pt x="0" y="16"/>
                  </a:moveTo>
                  <a:lnTo>
                    <a:pt x="256" y="528"/>
                  </a:lnTo>
                  <a:lnTo>
                    <a:pt x="264" y="680"/>
                  </a:lnTo>
                  <a:lnTo>
                    <a:pt x="448" y="624"/>
                  </a:lnTo>
                  <a:lnTo>
                    <a:pt x="544" y="576"/>
                  </a:lnTo>
                  <a:lnTo>
                    <a:pt x="112" y="0"/>
                  </a:lnTo>
                  <a:lnTo>
                    <a:pt x="0" y="16"/>
                  </a:lnTo>
                  <a:close/>
                </a:path>
              </a:pathLst>
            </a:custGeom>
            <a:solidFill>
              <a:schemeClr val="tx2">
                <a:alpha val="50195"/>
              </a:schemeClr>
            </a:solidFill>
            <a:ln w="9525">
              <a:noFill/>
              <a:round/>
              <a:headEnd/>
              <a:tailEnd/>
            </a:ln>
          </p:spPr>
          <p:txBody>
            <a:bodyPr wrap="none" anchor="ctr"/>
            <a:lstStyle/>
            <a:p>
              <a:endParaRPr lang="zh-CN" altLang="en-US"/>
            </a:p>
          </p:txBody>
        </p:sp>
        <p:sp>
          <p:nvSpPr>
            <p:cNvPr id="17427" name="Oval 21"/>
            <p:cNvSpPr>
              <a:spLocks noChangeArrowheads="1"/>
            </p:cNvSpPr>
            <p:nvPr/>
          </p:nvSpPr>
          <p:spPr bwMode="auto">
            <a:xfrm rot="-1020000">
              <a:off x="2530" y="1689"/>
              <a:ext cx="3937" cy="1711"/>
            </a:xfrm>
            <a:prstGeom prst="ellipse">
              <a:avLst/>
            </a:prstGeom>
            <a:solidFill>
              <a:srgbClr val="FFFFFF"/>
            </a:soli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28" name="Text Box 18"/>
            <p:cNvSpPr txBox="1">
              <a:spLocks noChangeArrowheads="1"/>
            </p:cNvSpPr>
            <p:nvPr/>
          </p:nvSpPr>
          <p:spPr bwMode="auto">
            <a:xfrm>
              <a:off x="5897" y="2380"/>
              <a:ext cx="1928" cy="1508"/>
            </a:xfrm>
            <a:prstGeom prst="rect">
              <a:avLst/>
            </a:prstGeom>
            <a:noFill/>
            <a:ln w="9525">
              <a:noFill/>
              <a:miter lim="800000"/>
              <a:headEnd/>
              <a:tailEnd/>
            </a:ln>
          </p:spPr>
          <p:txBody>
            <a:bodyPr>
              <a:spAutoFit/>
            </a:bodyPr>
            <a:lstStyle/>
            <a:p>
              <a:pPr eaLnBrk="0" hangingPunct="0"/>
              <a:r>
                <a:rPr lang="en-US" altLang="zh-CN" sz="1400" b="0"/>
                <a:t>4.</a:t>
              </a:r>
              <a:r>
                <a:rPr lang="zh-CN" altLang="en-US" sz="1400" b="0"/>
                <a:t>按采用的基期不同，可将统计指数分为定基指数和环比指数。</a:t>
              </a:r>
            </a:p>
          </p:txBody>
        </p:sp>
        <p:sp>
          <p:nvSpPr>
            <p:cNvPr id="17429" name="Text Box 18"/>
            <p:cNvSpPr txBox="1">
              <a:spLocks noChangeArrowheads="1"/>
            </p:cNvSpPr>
            <p:nvPr/>
          </p:nvSpPr>
          <p:spPr bwMode="auto">
            <a:xfrm>
              <a:off x="569" y="2045"/>
              <a:ext cx="1925" cy="2063"/>
            </a:xfrm>
            <a:prstGeom prst="rect">
              <a:avLst/>
            </a:prstGeom>
            <a:noFill/>
            <a:ln w="9525">
              <a:noFill/>
              <a:miter lim="800000"/>
              <a:headEnd/>
              <a:tailEnd/>
            </a:ln>
          </p:spPr>
          <p:txBody>
            <a:bodyPr>
              <a:spAutoFit/>
            </a:bodyPr>
            <a:lstStyle/>
            <a:p>
              <a:pPr eaLnBrk="0" hangingPunct="0"/>
              <a:r>
                <a:rPr lang="en-US" altLang="zh-CN" sz="1400" b="0"/>
                <a:t>1.</a:t>
              </a:r>
              <a:r>
                <a:rPr lang="zh-CN" altLang="en-US" sz="1400" b="0"/>
                <a:t>按反映的对象范围不同，可将统计指数分为个体指数、类指数和</a:t>
              </a:r>
            </a:p>
            <a:p>
              <a:pPr eaLnBrk="0" hangingPunct="0"/>
              <a:r>
                <a:rPr lang="zh-CN" altLang="en-US" sz="1400" b="0"/>
                <a:t>总指数</a:t>
              </a:r>
            </a:p>
            <a:p>
              <a:pPr eaLnBrk="0" hangingPunct="0"/>
              <a:endParaRPr lang="zh-CN" altLang="en-US" sz="1400" b="0"/>
            </a:p>
          </p:txBody>
        </p:sp>
        <p:sp>
          <p:nvSpPr>
            <p:cNvPr id="17430" name="Text Box 18"/>
            <p:cNvSpPr txBox="1">
              <a:spLocks noChangeArrowheads="1"/>
            </p:cNvSpPr>
            <p:nvPr/>
          </p:nvSpPr>
          <p:spPr bwMode="auto">
            <a:xfrm>
              <a:off x="3515" y="114"/>
              <a:ext cx="1928" cy="398"/>
            </a:xfrm>
            <a:prstGeom prst="rect">
              <a:avLst/>
            </a:prstGeom>
            <a:noFill/>
            <a:ln w="9525">
              <a:noFill/>
              <a:miter lim="800000"/>
              <a:headEnd/>
              <a:tailEnd/>
            </a:ln>
          </p:spPr>
          <p:txBody>
            <a:bodyPr>
              <a:spAutoFit/>
            </a:bodyPr>
            <a:lstStyle/>
            <a:p>
              <a:pPr algn="ctr" eaLnBrk="0" hangingPunct="0"/>
              <a:endParaRPr lang="zh-CN" altLang="en-US" sz="1400" b="0"/>
            </a:p>
          </p:txBody>
        </p:sp>
        <p:sp>
          <p:nvSpPr>
            <p:cNvPr id="17431" name="Text Box 18"/>
            <p:cNvSpPr txBox="1">
              <a:spLocks noChangeArrowheads="1"/>
            </p:cNvSpPr>
            <p:nvPr/>
          </p:nvSpPr>
          <p:spPr bwMode="auto">
            <a:xfrm>
              <a:off x="6352" y="454"/>
              <a:ext cx="1927" cy="1526"/>
            </a:xfrm>
            <a:prstGeom prst="rect">
              <a:avLst/>
            </a:prstGeom>
            <a:noFill/>
            <a:ln w="9525">
              <a:noFill/>
              <a:miter lim="800000"/>
              <a:headEnd/>
              <a:tailEnd/>
            </a:ln>
          </p:spPr>
          <p:txBody>
            <a:bodyPr>
              <a:spAutoFit/>
            </a:bodyPr>
            <a:lstStyle/>
            <a:p>
              <a:pPr algn="ctr" eaLnBrk="0" hangingPunct="0"/>
              <a:r>
                <a:rPr lang="en-US" altLang="zh-CN" sz="1400" b="0" dirty="0"/>
                <a:t>3.</a:t>
              </a:r>
              <a:r>
                <a:rPr lang="zh-CN" altLang="en-US" sz="1400" b="0" dirty="0"/>
                <a:t>按编制方法的不同，可将统计指数分为综合指数和平均指</a:t>
              </a:r>
              <a:r>
                <a:rPr lang="zh-CN" altLang="en-US" sz="1400" b="0" dirty="0" smtClean="0"/>
                <a:t>数</a:t>
              </a:r>
              <a:endParaRPr lang="zh-CN" altLang="en-US" sz="1400" b="0" dirty="0"/>
            </a:p>
          </p:txBody>
        </p:sp>
        <p:sp>
          <p:nvSpPr>
            <p:cNvPr id="17432" name="Text Box 18"/>
            <p:cNvSpPr txBox="1">
              <a:spLocks noChangeArrowheads="1"/>
            </p:cNvSpPr>
            <p:nvPr/>
          </p:nvSpPr>
          <p:spPr bwMode="auto">
            <a:xfrm>
              <a:off x="2609" y="3631"/>
              <a:ext cx="1925" cy="1526"/>
            </a:xfrm>
            <a:prstGeom prst="rect">
              <a:avLst/>
            </a:prstGeom>
            <a:noFill/>
            <a:ln w="9525">
              <a:noFill/>
              <a:miter lim="800000"/>
              <a:headEnd/>
              <a:tailEnd/>
            </a:ln>
          </p:spPr>
          <p:txBody>
            <a:bodyPr>
              <a:spAutoFit/>
            </a:bodyPr>
            <a:lstStyle/>
            <a:p>
              <a:pPr algn="ctr" eaLnBrk="0" hangingPunct="0"/>
              <a:r>
                <a:rPr lang="en-US" altLang="zh-CN" sz="1400" b="0" dirty="0"/>
                <a:t>5.</a:t>
              </a:r>
              <a:r>
                <a:rPr lang="zh-CN" altLang="en-US" sz="1400" b="0" dirty="0"/>
                <a:t>按反映的时间状况不同，可将统计指数分为动态指数和静态指</a:t>
              </a:r>
              <a:r>
                <a:rPr lang="zh-CN" altLang="en-US" sz="1400" b="0" dirty="0" smtClean="0"/>
                <a:t>数</a:t>
              </a:r>
              <a:endParaRPr lang="zh-CN" altLang="en-US" sz="1400" b="0" dirty="0"/>
            </a:p>
          </p:txBody>
        </p:sp>
      </p:grpSp>
      <p:sp>
        <p:nvSpPr>
          <p:cNvPr id="37" name="Text Box 24" descr="金融10"/>
          <p:cNvSpPr txBox="1">
            <a:spLocks noChangeArrowheads="1"/>
          </p:cNvSpPr>
          <p:nvPr/>
        </p:nvSpPr>
        <p:spPr bwMode="auto">
          <a:xfrm>
            <a:off x="2339975" y="1628775"/>
            <a:ext cx="1800225" cy="1262063"/>
          </a:xfrm>
          <a:prstGeom prst="rect">
            <a:avLst/>
          </a:prstGeom>
          <a:noFill/>
          <a:ln w="9525">
            <a:noFill/>
            <a:miter lim="800000"/>
            <a:headEnd/>
            <a:tailEnd/>
          </a:ln>
          <a:effectLst/>
        </p:spPr>
        <p:txBody>
          <a:bodyPr>
            <a:spAutoFit/>
          </a:bodyPr>
          <a:lstStyle/>
          <a:p>
            <a:pPr eaLnBrk="0" hangingPunct="0">
              <a:defRPr/>
            </a:pPr>
            <a:r>
              <a:rPr lang="en-US" sz="1400" b="0" dirty="0"/>
              <a:t>2.</a:t>
            </a:r>
            <a:r>
              <a:rPr lang="zh-CN" altLang="en-US" sz="1400" b="0" dirty="0"/>
              <a:t>按指数化指标性质不同，可将统计指数分为数量指标指数和质量指标指数</a:t>
            </a:r>
          </a:p>
          <a:p>
            <a:pPr>
              <a:spcBef>
                <a:spcPct val="50000"/>
              </a:spcBef>
              <a:defRPr/>
            </a:pPr>
            <a:endParaRPr lang="zh-CN" altLang="en-US" sz="1400" dirty="0">
              <a:effectLst>
                <a:outerShdw blurRad="38100" dist="38100" dir="2700000" algn="tl">
                  <a:srgbClr val="C0C0C0"/>
                </a:outerShdw>
              </a:effectLst>
            </a:endParaRPr>
          </a:p>
        </p:txBody>
      </p:sp>
      <p:sp>
        <p:nvSpPr>
          <p:cNvPr id="38" name="AutoShape 23"/>
          <p:cNvSpPr>
            <a:spLocks noChangeArrowheads="1"/>
          </p:cNvSpPr>
          <p:nvPr/>
        </p:nvSpPr>
        <p:spPr bwMode="auto">
          <a:xfrm>
            <a:off x="7200900" y="3716338"/>
            <a:ext cx="1943100" cy="1873250"/>
          </a:xfrm>
          <a:prstGeom prst="wedgeRoundRectCallout">
            <a:avLst>
              <a:gd name="adj1" fmla="val -223037"/>
              <a:gd name="adj2" fmla="val -3051"/>
              <a:gd name="adj3" fmla="val 16667"/>
            </a:avLst>
          </a:prstGeom>
          <a:solidFill>
            <a:srgbClr val="9999FF"/>
          </a:solidFill>
          <a:ln w="9525">
            <a:solidFill>
              <a:schemeClr val="tx1"/>
            </a:solidFill>
            <a:miter lim="800000"/>
            <a:headEnd/>
            <a:tailEnd/>
          </a:ln>
        </p:spPr>
        <p:txBody>
          <a:bodyPr lIns="0" tIns="0" rIns="0" bIns="0" anchor="ctr" anchorCtr="1"/>
          <a:lstStyle/>
          <a:p>
            <a:pPr fontAlgn="t">
              <a:lnSpc>
                <a:spcPct val="115000"/>
              </a:lnSpc>
              <a:spcBef>
                <a:spcPct val="50000"/>
              </a:spcBef>
              <a:buClr>
                <a:srgbClr val="FF00FF"/>
              </a:buClr>
              <a:buSzPct val="140000"/>
              <a:buFont typeface="Wingdings" pitchFamily="2" charset="2"/>
              <a:buNone/>
            </a:pPr>
            <a:r>
              <a:rPr lang="zh-CN" altLang="en-US" b="0" dirty="0">
                <a:solidFill>
                  <a:srgbClr val="FF0000"/>
                </a:solidFill>
              </a:rPr>
              <a:t>根据不同研究目的，可将统计指数分为不同的类</a:t>
            </a:r>
            <a:r>
              <a:rPr lang="zh-CN" altLang="en-US" b="0" dirty="0" smtClean="0">
                <a:solidFill>
                  <a:srgbClr val="FF0000"/>
                </a:solidFill>
              </a:rPr>
              <a:t>型</a:t>
            </a:r>
            <a:endParaRPr lang="zh-CN" altLang="en-US" b="0" dirty="0">
              <a:solidFill>
                <a:srgbClr val="FF000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 from="(-#ppt_w/2)" to="(#ppt_x)" calcmode="lin" valueType="num">
                                      <p:cBhvr>
                                        <p:cTn id="15" dur="600" fill="hold">
                                          <p:stCondLst>
                                            <p:cond delay="0"/>
                                          </p:stCondLst>
                                        </p:cTn>
                                        <p:tgtEl>
                                          <p:spTgt spid="37"/>
                                        </p:tgtEl>
                                        <p:attrNameLst>
                                          <p:attrName>ppt_x</p:attrName>
                                        </p:attrNameLst>
                                      </p:cBhvr>
                                    </p:anim>
                                    <p:anim from="0" to="-1.0" calcmode="lin" valueType="num">
                                      <p:cBhvr>
                                        <p:cTn id="16" dur="200" decel="50000" autoRev="1" fill="hold">
                                          <p:stCondLst>
                                            <p:cond delay="600"/>
                                          </p:stCondLst>
                                        </p:cTn>
                                        <p:tgtEl>
                                          <p:spTgt spid="37"/>
                                        </p:tgtEl>
                                        <p:attrNameLst>
                                          <p:attrName>xshear</p:attrName>
                                        </p:attrNameLst>
                                      </p:cBhvr>
                                    </p:anim>
                                    <p:animScale>
                                      <p:cBhvr>
                                        <p:cTn id="17" dur="200" decel="100000" autoRev="1" fill="hold">
                                          <p:stCondLst>
                                            <p:cond delay="600"/>
                                          </p:stCondLst>
                                        </p:cTn>
                                        <p:tgtEl>
                                          <p:spTgt spid="37"/>
                                        </p:tgtEl>
                                      </p:cBhvr>
                                      <p:from x="100000" y="100000"/>
                                      <p:to x="80000" y="100000"/>
                                    </p:animScale>
                                    <p:anim by="(#ppt_h/3+#ppt_w*0.1)" calcmode="lin" valueType="num">
                                      <p:cBhvr additive="sum">
                                        <p:cTn id="18" dur="200" decel="100000" autoRev="1" fill="hold">
                                          <p:stCondLst>
                                            <p:cond delay="600"/>
                                          </p:stCondLst>
                                        </p:cTn>
                                        <p:tgtEl>
                                          <p:spTgt spid="37"/>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utoUpdateAnimBg="0"/>
      <p:bldP spid="38"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一、综合指数的含义</a:t>
            </a:r>
          </a:p>
        </p:txBody>
      </p:sp>
      <p:sp>
        <p:nvSpPr>
          <p:cNvPr id="18435"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综合指数</a:t>
            </a:r>
          </a:p>
        </p:txBody>
      </p:sp>
      <p:grpSp>
        <p:nvGrpSpPr>
          <p:cNvPr id="2" name="Group 10"/>
          <p:cNvGrpSpPr>
            <a:grpSpLocks/>
          </p:cNvGrpSpPr>
          <p:nvPr/>
        </p:nvGrpSpPr>
        <p:grpSpPr bwMode="auto">
          <a:xfrm>
            <a:off x="1331913" y="1773238"/>
            <a:ext cx="6480175" cy="1095375"/>
            <a:chOff x="0" y="0"/>
            <a:chExt cx="3991" cy="1002"/>
          </a:xfrm>
        </p:grpSpPr>
        <p:grpSp>
          <p:nvGrpSpPr>
            <p:cNvPr id="18443" name="Group 11"/>
            <p:cNvGrpSpPr>
              <a:grpSpLocks/>
            </p:cNvGrpSpPr>
            <p:nvPr/>
          </p:nvGrpSpPr>
          <p:grpSpPr bwMode="auto">
            <a:xfrm>
              <a:off x="0" y="0"/>
              <a:ext cx="3991" cy="949"/>
              <a:chOff x="0" y="0"/>
              <a:chExt cx="3072" cy="288"/>
            </a:xfrm>
          </p:grpSpPr>
          <p:sp>
            <p:nvSpPr>
              <p:cNvPr id="18445" name="Rectangle 49"/>
              <p:cNvSpPr>
                <a:spLocks noChangeArrowheads="1"/>
              </p:cNvSpPr>
              <p:nvPr/>
            </p:nvSpPr>
            <p:spPr bwMode="auto">
              <a:xfrm>
                <a:off x="336" y="0"/>
                <a:ext cx="2736" cy="288"/>
              </a:xfrm>
              <a:prstGeom prst="rect">
                <a:avLst/>
              </a:prstGeom>
              <a:gradFill rotWithShape="1">
                <a:gsLst>
                  <a:gs pos="0">
                    <a:srgbClr val="DCE2FF"/>
                  </a:gs>
                  <a:gs pos="100000">
                    <a:srgbClr val="9EB0FE"/>
                  </a:gs>
                </a:gsLst>
                <a:lin ang="0" scaled="1"/>
              </a:gradFill>
              <a:ln w="9525">
                <a:noFill/>
                <a:miter lim="800000"/>
                <a:headEnd/>
                <a:tailEnd/>
              </a:ln>
              <a:effectLst>
                <a:prstShdw prst="shdw17" dist="63500" dir="5400000">
                  <a:srgbClr val="5F6A98"/>
                </a:prstShdw>
              </a:effectLst>
            </p:spPr>
            <p:txBody>
              <a:bodyPr wrap="none" anchor="ctr"/>
              <a:lstStyle/>
              <a:p>
                <a:endParaRPr lang="zh-CN" altLang="en-US" sz="1800" b="0">
                  <a:solidFill>
                    <a:schemeClr val="tx1"/>
                  </a:solidFill>
                  <a:latin typeface="Arial" pitchFamily="34" charset="0"/>
                  <a:ea typeface="宋体" pitchFamily="2" charset="-122"/>
                </a:endParaRPr>
              </a:p>
            </p:txBody>
          </p:sp>
          <p:sp>
            <p:nvSpPr>
              <p:cNvPr id="18446" name="Rectangle 50"/>
              <p:cNvSpPr>
                <a:spLocks noChangeArrowheads="1"/>
              </p:cNvSpPr>
              <p:nvPr/>
            </p:nvSpPr>
            <p:spPr bwMode="auto">
              <a:xfrm>
                <a:off x="0" y="0"/>
                <a:ext cx="384" cy="288"/>
              </a:xfrm>
              <a:prstGeom prst="rect">
                <a:avLst/>
              </a:prstGeom>
              <a:gradFill rotWithShape="1">
                <a:gsLst>
                  <a:gs pos="0">
                    <a:srgbClr val="A971ED"/>
                  </a:gs>
                  <a:gs pos="50000">
                    <a:srgbClr val="573A7A"/>
                  </a:gs>
                  <a:gs pos="100000">
                    <a:srgbClr val="A971ED"/>
                  </a:gs>
                </a:gsLst>
                <a:lin ang="0" scaled="1"/>
              </a:gradFill>
              <a:ln w="9525">
                <a:noFill/>
                <a:miter lim="800000"/>
                <a:headEnd/>
                <a:tailEnd/>
              </a:ln>
              <a:effectLst>
                <a:prstShdw prst="shdw17" dist="63500" dir="5400000">
                  <a:srgbClr val="65448E"/>
                </a:prstShdw>
              </a:effectLst>
            </p:spPr>
            <p:txBody>
              <a:bodyPr wrap="none" anchor="ctr"/>
              <a:lstStyle/>
              <a:p>
                <a:pPr algn="ctr" eaLnBrk="0" hangingPunct="0"/>
                <a:endParaRPr lang="en-US" altLang="zh-CN">
                  <a:solidFill>
                    <a:schemeClr val="bg1"/>
                  </a:solidFill>
                  <a:latin typeface="Arial" pitchFamily="34" charset="0"/>
                  <a:ea typeface="宋体" pitchFamily="2" charset="-122"/>
                </a:endParaRPr>
              </a:p>
            </p:txBody>
          </p:sp>
        </p:grpSp>
        <p:sp>
          <p:nvSpPr>
            <p:cNvPr id="18444" name="Rectangle 14"/>
            <p:cNvSpPr>
              <a:spLocks noChangeArrowheads="1"/>
            </p:cNvSpPr>
            <p:nvPr/>
          </p:nvSpPr>
          <p:spPr bwMode="auto">
            <a:xfrm>
              <a:off x="544" y="46"/>
              <a:ext cx="3311" cy="956"/>
            </a:xfrm>
            <a:prstGeom prst="rect">
              <a:avLst/>
            </a:prstGeom>
            <a:noFill/>
            <a:ln w="9525">
              <a:noFill/>
              <a:miter lim="800000"/>
              <a:headEnd/>
              <a:tailEnd/>
            </a:ln>
          </p:spPr>
          <p:txBody>
            <a:bodyPr>
              <a:spAutoFit/>
            </a:bodyPr>
            <a:lstStyle/>
            <a:p>
              <a:pPr>
                <a:lnSpc>
                  <a:spcPct val="130000"/>
                </a:lnSpc>
              </a:pPr>
              <a:r>
                <a:rPr lang="zh-CN" altLang="en-US" sz="1600" b="0"/>
                <a:t>综合指数是将两个同类却不能同度量的复杂现象的数量转化为可同度量的数量，再进行对比所计算的相对数。其特点如下</a:t>
              </a:r>
            </a:p>
          </p:txBody>
        </p:sp>
      </p:grpSp>
      <p:grpSp>
        <p:nvGrpSpPr>
          <p:cNvPr id="4" name="Group 7"/>
          <p:cNvGrpSpPr>
            <a:grpSpLocks/>
          </p:cNvGrpSpPr>
          <p:nvPr/>
        </p:nvGrpSpPr>
        <p:grpSpPr bwMode="auto">
          <a:xfrm>
            <a:off x="755650" y="2997200"/>
            <a:ext cx="7518400" cy="1366838"/>
            <a:chOff x="0" y="0"/>
            <a:chExt cx="4736" cy="544"/>
          </a:xfrm>
        </p:grpSpPr>
        <p:sp>
          <p:nvSpPr>
            <p:cNvPr id="18441" name="Rectangle 3"/>
            <p:cNvSpPr>
              <a:spLocks noChangeArrowheads="1"/>
            </p:cNvSpPr>
            <p:nvPr/>
          </p:nvSpPr>
          <p:spPr bwMode="auto">
            <a:xfrm>
              <a:off x="0" y="0"/>
              <a:ext cx="4736" cy="544"/>
            </a:xfrm>
            <a:prstGeom prst="rect">
              <a:avLst/>
            </a:prstGeom>
            <a:gradFill rotWithShape="1">
              <a:gsLst>
                <a:gs pos="0">
                  <a:schemeClr val="bg1"/>
                </a:gs>
                <a:gs pos="100000">
                  <a:srgbClr val="FFCC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8442" name="Rectangle 9"/>
            <p:cNvSpPr>
              <a:spLocks noChangeArrowheads="1"/>
            </p:cNvSpPr>
            <p:nvPr/>
          </p:nvSpPr>
          <p:spPr bwMode="auto">
            <a:xfrm>
              <a:off x="245" y="136"/>
              <a:ext cx="4446" cy="327"/>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a:solidFill>
                    <a:schemeClr val="tx1"/>
                  </a:solidFill>
                </a:rPr>
                <a:t>       </a:t>
              </a:r>
              <a:r>
                <a:rPr lang="zh-CN" altLang="en-US" b="0"/>
                <a:t>（</a:t>
              </a:r>
              <a:r>
                <a:rPr lang="en-US" altLang="zh-CN" b="0"/>
                <a:t>1</a:t>
              </a:r>
              <a:r>
                <a:rPr lang="zh-CN" altLang="en-US" b="0"/>
                <a:t>） 利用综合指数研究现象总变动时，必须固定其他因素，只测定其中一个因素的变动情况。</a:t>
              </a:r>
            </a:p>
          </p:txBody>
        </p:sp>
      </p:grpSp>
      <p:grpSp>
        <p:nvGrpSpPr>
          <p:cNvPr id="5" name="Group 4"/>
          <p:cNvGrpSpPr>
            <a:grpSpLocks/>
          </p:cNvGrpSpPr>
          <p:nvPr/>
        </p:nvGrpSpPr>
        <p:grpSpPr bwMode="auto">
          <a:xfrm>
            <a:off x="708025" y="4579938"/>
            <a:ext cx="7518400" cy="1581150"/>
            <a:chOff x="0" y="0"/>
            <a:chExt cx="4736" cy="544"/>
          </a:xfrm>
        </p:grpSpPr>
        <p:sp>
          <p:nvSpPr>
            <p:cNvPr id="18439" name="Rectangle 3"/>
            <p:cNvSpPr>
              <a:spLocks noChangeArrowheads="1"/>
            </p:cNvSpPr>
            <p:nvPr/>
          </p:nvSpPr>
          <p:spPr bwMode="auto">
            <a:xfrm>
              <a:off x="0" y="0"/>
              <a:ext cx="4736" cy="544"/>
            </a:xfrm>
            <a:prstGeom prst="rect">
              <a:avLst/>
            </a:prstGeom>
            <a:gradFill rotWithShape="1">
              <a:gsLst>
                <a:gs pos="0">
                  <a:schemeClr val="bg1"/>
                </a:gs>
                <a:gs pos="100000">
                  <a:srgbClr val="66FFFF"/>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8440" name="Rectangle 6"/>
            <p:cNvSpPr>
              <a:spLocks noChangeArrowheads="1"/>
            </p:cNvSpPr>
            <p:nvPr/>
          </p:nvSpPr>
          <p:spPr bwMode="auto">
            <a:xfrm>
              <a:off x="245" y="136"/>
              <a:ext cx="4446" cy="283"/>
            </a:xfrm>
            <a:prstGeom prst="rect">
              <a:avLst/>
            </a:prstGeom>
            <a:noFill/>
            <a:ln w="9525">
              <a:noFill/>
              <a:miter lim="800000"/>
              <a:headEnd/>
              <a:tailEnd/>
            </a:ln>
          </p:spPr>
          <p:txBody>
            <a:bodyPr>
              <a:spAutoFit/>
            </a:bodyPr>
            <a:lstStyle/>
            <a:p>
              <a:pPr>
                <a:lnSpc>
                  <a:spcPct val="120000"/>
                </a:lnSpc>
                <a:spcBef>
                  <a:spcPct val="20000"/>
                </a:spcBef>
                <a:buClr>
                  <a:schemeClr val="hlink"/>
                </a:buClr>
                <a:buFont typeface="Wingdings" pitchFamily="2" charset="2"/>
                <a:buNone/>
              </a:pPr>
              <a:r>
                <a:rPr lang="zh-CN" altLang="en-US">
                  <a:solidFill>
                    <a:schemeClr val="tx1"/>
                  </a:solidFill>
                </a:rPr>
                <a:t>       </a:t>
              </a:r>
              <a:r>
                <a:rPr lang="zh-CN" altLang="en-US" b="0"/>
                <a:t>（</a:t>
              </a:r>
              <a:r>
                <a:rPr lang="en-US" altLang="zh-CN" b="0"/>
                <a:t>2</a:t>
              </a:r>
              <a:r>
                <a:rPr lang="zh-CN" altLang="en-US" b="0"/>
                <a:t>） 综合指数不仅能研究不能同度量现象动态变化的方向和程度，还可以观察现象动态变化后所产生的实际效果。</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ppt_w/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ppt_w</p:attrName>
                                        </p:attrNameLst>
                                      </p:cBhvr>
                                      <p:tavLst>
                                        <p:tav tm="0">
                                          <p:val>
                                            <p:fltVal val="0"/>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childTnLst>
                                </p:cTn>
                              </p:par>
                              <p:par>
                                <p:cTn id="11" presetID="22" presetClass="entr" presetSubtype="2"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1000"/>
                                        <p:tgtEl>
                                          <p:spTgt spid="4"/>
                                        </p:tgtEl>
                                      </p:cBhvr>
                                    </p:animEffect>
                                  </p:childTnLst>
                                </p:cTn>
                              </p:par>
                              <p:par>
                                <p:cTn id="14" presetID="22" presetClass="entr" presetSubtype="2"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二、综合指数的编制原理</a:t>
            </a:r>
          </a:p>
        </p:txBody>
      </p:sp>
      <p:sp>
        <p:nvSpPr>
          <p:cNvPr id="19459"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综合指数</a:t>
            </a:r>
          </a:p>
        </p:txBody>
      </p:sp>
      <p:grpSp>
        <p:nvGrpSpPr>
          <p:cNvPr id="2" name="Group 10"/>
          <p:cNvGrpSpPr>
            <a:grpSpLocks/>
          </p:cNvGrpSpPr>
          <p:nvPr/>
        </p:nvGrpSpPr>
        <p:grpSpPr bwMode="auto">
          <a:xfrm>
            <a:off x="762000" y="1828800"/>
            <a:ext cx="3121025" cy="647700"/>
            <a:chOff x="0" y="0"/>
            <a:chExt cx="13950" cy="1020"/>
          </a:xfrm>
        </p:grpSpPr>
        <p:sp>
          <p:nvSpPr>
            <p:cNvPr id="19466" name="AutoShape 11"/>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19467" name="Text Box 12"/>
            <p:cNvSpPr txBox="1">
              <a:spLocks noChangeArrowheads="1"/>
            </p:cNvSpPr>
            <p:nvPr/>
          </p:nvSpPr>
          <p:spPr bwMode="auto">
            <a:xfrm>
              <a:off x="0" y="228"/>
              <a:ext cx="11956" cy="625"/>
            </a:xfrm>
            <a:prstGeom prst="rect">
              <a:avLst/>
            </a:prstGeom>
            <a:noFill/>
            <a:ln w="9525">
              <a:noFill/>
              <a:miter lim="800000"/>
              <a:headEnd/>
              <a:tailEnd/>
            </a:ln>
          </p:spPr>
          <p:txBody>
            <a:bodyPr wrap="none">
              <a:spAutoFit/>
            </a:bodyPr>
            <a:lstStyle/>
            <a:p>
              <a:r>
                <a:rPr lang="en-US" altLang="zh-CN">
                  <a:solidFill>
                    <a:srgbClr val="CCFF66"/>
                  </a:solidFill>
                </a:rPr>
                <a:t>1.</a:t>
              </a:r>
              <a:r>
                <a:rPr lang="zh-CN" altLang="en-US">
                  <a:solidFill>
                    <a:srgbClr val="CCFF66"/>
                  </a:solidFill>
                </a:rPr>
                <a:t>综合指数编制的原则</a:t>
              </a:r>
            </a:p>
          </p:txBody>
        </p:sp>
      </p:grpSp>
      <p:grpSp>
        <p:nvGrpSpPr>
          <p:cNvPr id="3" name="Group 5"/>
          <p:cNvGrpSpPr>
            <a:grpSpLocks/>
          </p:cNvGrpSpPr>
          <p:nvPr/>
        </p:nvGrpSpPr>
        <p:grpSpPr bwMode="auto">
          <a:xfrm>
            <a:off x="971550" y="2924175"/>
            <a:ext cx="7343775" cy="2378075"/>
            <a:chOff x="0" y="0"/>
            <a:chExt cx="11565" cy="3400"/>
          </a:xfrm>
        </p:grpSpPr>
        <p:sp>
          <p:nvSpPr>
            <p:cNvPr id="19462" name="AutoShape 10"/>
            <p:cNvSpPr>
              <a:spLocks noChangeArrowheads="1"/>
            </p:cNvSpPr>
            <p:nvPr/>
          </p:nvSpPr>
          <p:spPr bwMode="auto">
            <a:xfrm>
              <a:off x="328" y="387"/>
              <a:ext cx="10872" cy="2560"/>
            </a:xfrm>
            <a:prstGeom prst="roundRect">
              <a:avLst>
                <a:gd name="adj" fmla="val 10889"/>
              </a:avLst>
            </a:prstGeom>
            <a:gradFill rotWithShape="1">
              <a:gsLst>
                <a:gs pos="0">
                  <a:srgbClr val="D3ADF9"/>
                </a:gs>
                <a:gs pos="100000">
                  <a:srgbClr val="FFFF99"/>
                </a:gs>
              </a:gsLst>
              <a:lin ang="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9463" name="AutoShape 8"/>
            <p:cNvSpPr>
              <a:spLocks noChangeArrowheads="1"/>
            </p:cNvSpPr>
            <p:nvPr/>
          </p:nvSpPr>
          <p:spPr bwMode="auto">
            <a:xfrm>
              <a:off x="328" y="1357"/>
              <a:ext cx="792" cy="818"/>
            </a:xfrm>
            <a:prstGeom prst="rightArrow">
              <a:avLst>
                <a:gd name="adj1" fmla="val 50000"/>
                <a:gd name="adj2" fmla="val 41667"/>
              </a:avLst>
            </a:prstGeom>
            <a:solidFill>
              <a:schemeClr val="bg1"/>
            </a:soli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9464" name="Text Box 17"/>
            <p:cNvSpPr txBox="1">
              <a:spLocks noChangeArrowheads="1"/>
            </p:cNvSpPr>
            <p:nvPr/>
          </p:nvSpPr>
          <p:spPr bwMode="auto">
            <a:xfrm>
              <a:off x="948" y="790"/>
              <a:ext cx="10102" cy="1568"/>
            </a:xfrm>
            <a:prstGeom prst="rect">
              <a:avLst/>
            </a:prstGeom>
            <a:noFill/>
            <a:ln w="9525">
              <a:noFill/>
              <a:miter lim="800000"/>
              <a:headEnd/>
              <a:tailEnd/>
            </a:ln>
          </p:spPr>
          <p:txBody>
            <a:bodyPr>
              <a:spAutoFit/>
            </a:bodyPr>
            <a:lstStyle/>
            <a:p>
              <a:pPr>
                <a:lnSpc>
                  <a:spcPct val="110000"/>
                </a:lnSpc>
              </a:pPr>
              <a:r>
                <a:rPr lang="zh-CN" altLang="en-US" b="0"/>
                <a:t>        编制综合指数的一般原则：通过引入同度量因素，将不能直接加总的因素转化为同度量的价值量指标，然后通过价值量指标的对比来反映因素的综合变动情况。</a:t>
              </a:r>
              <a:endParaRPr lang="zh-CN" altLang="en-US" b="0">
                <a:solidFill>
                  <a:schemeClr val="tx1"/>
                </a:solidFill>
                <a:latin typeface="黑体" pitchFamily="49" charset="-122"/>
              </a:endParaRPr>
            </a:p>
          </p:txBody>
        </p:sp>
        <p:sp>
          <p:nvSpPr>
            <p:cNvPr id="19465" name="AutoShape 5"/>
            <p:cNvSpPr>
              <a:spLocks noChangeArrowheads="1"/>
            </p:cNvSpPr>
            <p:nvPr/>
          </p:nvSpPr>
          <p:spPr bwMode="auto">
            <a:xfrm>
              <a:off x="0" y="0"/>
              <a:ext cx="11565" cy="3400"/>
            </a:xfrm>
            <a:prstGeom prst="roundRect">
              <a:avLst>
                <a:gd name="adj" fmla="val 3481"/>
              </a:avLst>
            </a:prstGeom>
            <a:noFill/>
            <a:ln w="19050" cap="rnd">
              <a:solidFill>
                <a:schemeClr val="folHlink"/>
              </a:solidFill>
              <a:prstDash val="sysDot"/>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1000"/>
                                        <p:tgtEl>
                                          <p:spTgt spid="2"/>
                                        </p:tgtEl>
                                      </p:cBhvr>
                                    </p:animEffect>
                                  </p:childTnLst>
                                </p:cTn>
                              </p:par>
                              <p:par>
                                <p:cTn id="8" presetID="3" presetClass="entr" presetSubtype="5"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vertical)">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47"/>
          <p:cNvSpPr>
            <a:spLocks noChangeArrowheads="1"/>
          </p:cNvSpPr>
          <p:nvPr/>
        </p:nvSpPr>
        <p:spPr bwMode="auto">
          <a:xfrm>
            <a:off x="41275" y="990600"/>
            <a:ext cx="4170363" cy="6381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endParaRPr lang="en-US" altLang="zh-CN" sz="2400" b="0">
              <a:solidFill>
                <a:srgbClr val="FFFF00"/>
              </a:solidFill>
              <a:latin typeface="Arial" pitchFamily="34" charset="0"/>
              <a:ea typeface="宋体" pitchFamily="2" charset="-122"/>
            </a:endParaRPr>
          </a:p>
          <a:p>
            <a:pPr algn="ctr"/>
            <a:r>
              <a:rPr lang="zh-CN" altLang="en-US" sz="2400" b="0">
                <a:solidFill>
                  <a:srgbClr val="FFFF00"/>
                </a:solidFill>
                <a:latin typeface="Arial" pitchFamily="34" charset="0"/>
                <a:ea typeface="宋体" pitchFamily="2" charset="-122"/>
              </a:rPr>
              <a:t>二、综合指数的编制原理</a:t>
            </a:r>
          </a:p>
        </p:txBody>
      </p:sp>
      <p:sp>
        <p:nvSpPr>
          <p:cNvPr id="20483" name="Text Box 3" descr="金融10"/>
          <p:cNvSpPr txBox="1">
            <a:spLocks noChangeArrowheads="1"/>
          </p:cNvSpPr>
          <p:nvPr/>
        </p:nvSpPr>
        <p:spPr bwMode="auto">
          <a:xfrm>
            <a:off x="2411413" y="260350"/>
            <a:ext cx="6732587"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任务二 综合指数</a:t>
            </a:r>
          </a:p>
        </p:txBody>
      </p:sp>
      <p:grpSp>
        <p:nvGrpSpPr>
          <p:cNvPr id="2" name="Group 8"/>
          <p:cNvGrpSpPr>
            <a:grpSpLocks/>
          </p:cNvGrpSpPr>
          <p:nvPr/>
        </p:nvGrpSpPr>
        <p:grpSpPr bwMode="auto">
          <a:xfrm>
            <a:off x="611188" y="1916113"/>
            <a:ext cx="7777162" cy="3960812"/>
            <a:chOff x="0" y="0"/>
            <a:chExt cx="11468" cy="5340"/>
          </a:xfrm>
        </p:grpSpPr>
        <p:grpSp>
          <p:nvGrpSpPr>
            <p:cNvPr id="20488" name="Group 9"/>
            <p:cNvGrpSpPr>
              <a:grpSpLocks/>
            </p:cNvGrpSpPr>
            <p:nvPr/>
          </p:nvGrpSpPr>
          <p:grpSpPr bwMode="auto">
            <a:xfrm>
              <a:off x="674" y="3100"/>
              <a:ext cx="10132" cy="2240"/>
              <a:chOff x="0" y="0"/>
              <a:chExt cx="3789" cy="1410"/>
            </a:xfrm>
          </p:grpSpPr>
          <p:sp>
            <p:nvSpPr>
              <p:cNvPr id="20493" name="Line 10"/>
              <p:cNvSpPr>
                <a:spLocks noChangeShapeType="1"/>
              </p:cNvSpPr>
              <p:nvPr/>
            </p:nvSpPr>
            <p:spPr bwMode="auto">
              <a:xfrm>
                <a:off x="1452" y="1304"/>
                <a:ext cx="1088" cy="0"/>
              </a:xfrm>
              <a:prstGeom prst="line">
                <a:avLst/>
              </a:prstGeom>
              <a:noFill/>
              <a:ln w="9525">
                <a:solidFill>
                  <a:schemeClr val="hlink"/>
                </a:solidFill>
                <a:round/>
                <a:headEnd/>
                <a:tailEnd/>
              </a:ln>
            </p:spPr>
            <p:txBody>
              <a:bodyPr wrap="none" anchor="ctr"/>
              <a:lstStyle/>
              <a:p>
                <a:endParaRPr lang="zh-CN" altLang="en-US"/>
              </a:p>
            </p:txBody>
          </p:sp>
          <p:sp>
            <p:nvSpPr>
              <p:cNvPr id="27" name="AutoShape 11"/>
              <p:cNvSpPr>
                <a:spLocks noChangeArrowheads="1"/>
              </p:cNvSpPr>
              <p:nvPr/>
            </p:nvSpPr>
            <p:spPr bwMode="auto">
              <a:xfrm rot="20460000">
                <a:off x="1936" y="673"/>
                <a:ext cx="1353" cy="74"/>
              </a:xfrm>
              <a:prstGeom prst="roundRect">
                <a:avLst>
                  <a:gd name="adj" fmla="val 40903"/>
                </a:avLst>
              </a:prstGeom>
              <a:gradFill rotWithShape="1">
                <a:gsLst>
                  <a:gs pos="0">
                    <a:srgbClr val="0000FF"/>
                  </a:gs>
                  <a:gs pos="50000">
                    <a:schemeClr val="accent1"/>
                  </a:gs>
                  <a:gs pos="100000">
                    <a:srgbClr val="0000FF"/>
                  </a:gs>
                </a:gsLst>
                <a:lin ang="2700000" scaled="1"/>
              </a:gradFill>
              <a:ln w="9525" cmpd="sng">
                <a:solidFill>
                  <a:schemeClr val="hlink"/>
                </a:solidFill>
                <a:round/>
                <a:headEnd/>
                <a:tailEnd/>
              </a:ln>
              <a:effectLst/>
            </p:spPr>
            <p:txBody>
              <a:bodyPr wrap="none" anchor="ctr"/>
              <a:lstStyle/>
              <a:p>
                <a:pPr>
                  <a:defRPr/>
                </a:pPr>
                <a:endParaRPr lang="zh-CN" altLang="en-US"/>
              </a:p>
            </p:txBody>
          </p:sp>
          <p:sp>
            <p:nvSpPr>
              <p:cNvPr id="28" name="AutoShape 12"/>
              <p:cNvSpPr>
                <a:spLocks noChangeArrowheads="1"/>
              </p:cNvSpPr>
              <p:nvPr/>
            </p:nvSpPr>
            <p:spPr bwMode="auto">
              <a:xfrm>
                <a:off x="673" y="895"/>
                <a:ext cx="1343" cy="74"/>
              </a:xfrm>
              <a:prstGeom prst="roundRect">
                <a:avLst>
                  <a:gd name="adj" fmla="val 40903"/>
                </a:avLst>
              </a:prstGeom>
              <a:gradFill rotWithShape="1">
                <a:gsLst>
                  <a:gs pos="0">
                    <a:srgbClr val="0000FF"/>
                  </a:gs>
                  <a:gs pos="50000">
                    <a:schemeClr val="accent1"/>
                  </a:gs>
                  <a:gs pos="100000">
                    <a:srgbClr val="0000FF"/>
                  </a:gs>
                </a:gsLst>
                <a:lin ang="5400000" scaled="1"/>
              </a:gradFill>
              <a:ln w="9525">
                <a:noFill/>
                <a:round/>
                <a:headEnd/>
                <a:tailEnd/>
              </a:ln>
              <a:effectLst/>
            </p:spPr>
            <p:txBody>
              <a:bodyPr wrap="none" anchor="ctr"/>
              <a:lstStyle/>
              <a:p>
                <a:pPr>
                  <a:defRPr/>
                </a:pPr>
                <a:endParaRPr lang="zh-CN" altLang="en-US"/>
              </a:p>
            </p:txBody>
          </p:sp>
          <p:sp>
            <p:nvSpPr>
              <p:cNvPr id="30" name="未知"/>
              <p:cNvSpPr>
                <a:spLocks/>
              </p:cNvSpPr>
              <p:nvPr/>
            </p:nvSpPr>
            <p:spPr bwMode="auto">
              <a:xfrm>
                <a:off x="541" y="627"/>
                <a:ext cx="203" cy="337"/>
              </a:xfrm>
              <a:custGeom>
                <a:avLst/>
                <a:gdLst/>
                <a:ahLst/>
                <a:cxnLst>
                  <a:cxn ang="0">
                    <a:pos x="70" y="16"/>
                  </a:cxn>
                  <a:cxn ang="0">
                    <a:pos x="189" y="271"/>
                  </a:cxn>
                  <a:cxn ang="0">
                    <a:pos x="201" y="294"/>
                  </a:cxn>
                  <a:cxn ang="0">
                    <a:pos x="202" y="306"/>
                  </a:cxn>
                  <a:cxn ang="0">
                    <a:pos x="194" y="322"/>
                  </a:cxn>
                  <a:cxn ang="0">
                    <a:pos x="175" y="336"/>
                  </a:cxn>
                  <a:cxn ang="0">
                    <a:pos x="157" y="336"/>
                  </a:cxn>
                  <a:cxn ang="0">
                    <a:pos x="141" y="331"/>
                  </a:cxn>
                  <a:cxn ang="0">
                    <a:pos x="132" y="322"/>
                  </a:cxn>
                  <a:cxn ang="0">
                    <a:pos x="124" y="314"/>
                  </a:cxn>
                  <a:cxn ang="0">
                    <a:pos x="0" y="39"/>
                  </a:cxn>
                  <a:cxn ang="0">
                    <a:pos x="0" y="24"/>
                  </a:cxn>
                  <a:cxn ang="0">
                    <a:pos x="8" y="16"/>
                  </a:cxn>
                  <a:cxn ang="0">
                    <a:pos x="16" y="8"/>
                  </a:cxn>
                  <a:cxn ang="0">
                    <a:pos x="23" y="0"/>
                  </a:cxn>
                  <a:cxn ang="0">
                    <a:pos x="39" y="0"/>
                  </a:cxn>
                  <a:cxn ang="0">
                    <a:pos x="47" y="0"/>
                  </a:cxn>
                  <a:cxn ang="0">
                    <a:pos x="62" y="8"/>
                  </a:cxn>
                  <a:cxn ang="0">
                    <a:pos x="70" y="16"/>
                  </a:cxn>
                </a:cxnLst>
                <a:rect l="0" t="0" r="r" b="b"/>
                <a:pathLst>
                  <a:path w="203" h="337">
                    <a:moveTo>
                      <a:pt x="70" y="16"/>
                    </a:moveTo>
                    <a:lnTo>
                      <a:pt x="189" y="271"/>
                    </a:lnTo>
                    <a:lnTo>
                      <a:pt x="201" y="294"/>
                    </a:lnTo>
                    <a:lnTo>
                      <a:pt x="202" y="306"/>
                    </a:lnTo>
                    <a:lnTo>
                      <a:pt x="194" y="322"/>
                    </a:lnTo>
                    <a:lnTo>
                      <a:pt x="175" y="336"/>
                    </a:lnTo>
                    <a:lnTo>
                      <a:pt x="157" y="336"/>
                    </a:lnTo>
                    <a:lnTo>
                      <a:pt x="141" y="331"/>
                    </a:lnTo>
                    <a:lnTo>
                      <a:pt x="132" y="322"/>
                    </a:lnTo>
                    <a:lnTo>
                      <a:pt x="124" y="314"/>
                    </a:lnTo>
                    <a:lnTo>
                      <a:pt x="0" y="39"/>
                    </a:lnTo>
                    <a:lnTo>
                      <a:pt x="0" y="24"/>
                    </a:lnTo>
                    <a:lnTo>
                      <a:pt x="8" y="16"/>
                    </a:lnTo>
                    <a:lnTo>
                      <a:pt x="16" y="8"/>
                    </a:lnTo>
                    <a:lnTo>
                      <a:pt x="23" y="0"/>
                    </a:lnTo>
                    <a:lnTo>
                      <a:pt x="39" y="0"/>
                    </a:lnTo>
                    <a:lnTo>
                      <a:pt x="47" y="0"/>
                    </a:lnTo>
                    <a:lnTo>
                      <a:pt x="62" y="8"/>
                    </a:lnTo>
                    <a:lnTo>
                      <a:pt x="70" y="16"/>
                    </a:lnTo>
                  </a:path>
                </a:pathLst>
              </a:custGeom>
              <a:gradFill rotWithShape="1">
                <a:gsLst>
                  <a:gs pos="0">
                    <a:srgbClr val="0000FF"/>
                  </a:gs>
                  <a:gs pos="50000">
                    <a:schemeClr val="accent1"/>
                  </a:gs>
                  <a:gs pos="100000">
                    <a:srgbClr val="0000FF"/>
                  </a:gs>
                </a:gsLst>
                <a:lin ang="18900000" scaled="1"/>
              </a:gradFill>
              <a:ln w="9525" cap="rnd" cmpd="sng">
                <a:solidFill>
                  <a:schemeClr val="hlink"/>
                </a:solidFill>
                <a:round/>
                <a:headEnd/>
                <a:tailEnd/>
              </a:ln>
              <a:effectLst/>
            </p:spPr>
            <p:txBody>
              <a:bodyPr/>
              <a:lstStyle/>
              <a:p>
                <a:pPr>
                  <a:defRPr/>
                </a:pPr>
                <a:endParaRPr lang="zh-CN" altLang="en-US"/>
              </a:p>
            </p:txBody>
          </p:sp>
          <p:sp>
            <p:nvSpPr>
              <p:cNvPr id="31" name="未知"/>
              <p:cNvSpPr>
                <a:spLocks/>
              </p:cNvSpPr>
              <p:nvPr/>
            </p:nvSpPr>
            <p:spPr bwMode="auto">
              <a:xfrm>
                <a:off x="3175" y="156"/>
                <a:ext cx="78" cy="366"/>
              </a:xfrm>
              <a:custGeom>
                <a:avLst/>
                <a:gdLst/>
                <a:ahLst/>
                <a:cxnLst>
                  <a:cxn ang="0">
                    <a:pos x="0" y="316"/>
                  </a:cxn>
                  <a:cxn ang="0">
                    <a:pos x="0" y="47"/>
                  </a:cxn>
                  <a:cxn ang="0">
                    <a:pos x="9" y="24"/>
                  </a:cxn>
                  <a:cxn ang="0">
                    <a:pos x="17" y="8"/>
                  </a:cxn>
                  <a:cxn ang="0">
                    <a:pos x="24" y="0"/>
                  </a:cxn>
                  <a:cxn ang="0">
                    <a:pos x="39" y="0"/>
                  </a:cxn>
                  <a:cxn ang="0">
                    <a:pos x="61" y="8"/>
                  </a:cxn>
                  <a:cxn ang="0">
                    <a:pos x="69" y="16"/>
                  </a:cxn>
                  <a:cxn ang="0">
                    <a:pos x="76" y="24"/>
                  </a:cxn>
                  <a:cxn ang="0">
                    <a:pos x="76" y="39"/>
                  </a:cxn>
                  <a:cxn ang="0">
                    <a:pos x="77" y="316"/>
                  </a:cxn>
                  <a:cxn ang="0">
                    <a:pos x="77" y="344"/>
                  </a:cxn>
                  <a:cxn ang="0">
                    <a:pos x="71" y="356"/>
                  </a:cxn>
                  <a:cxn ang="0">
                    <a:pos x="60" y="362"/>
                  </a:cxn>
                  <a:cxn ang="0">
                    <a:pos x="50" y="365"/>
                  </a:cxn>
                  <a:cxn ang="0">
                    <a:pos x="35" y="365"/>
                  </a:cxn>
                  <a:cxn ang="0">
                    <a:pos x="24" y="364"/>
                  </a:cxn>
                  <a:cxn ang="0">
                    <a:pos x="15" y="361"/>
                  </a:cxn>
                  <a:cxn ang="0">
                    <a:pos x="9" y="356"/>
                  </a:cxn>
                  <a:cxn ang="0">
                    <a:pos x="2" y="343"/>
                  </a:cxn>
                  <a:cxn ang="0">
                    <a:pos x="0" y="316"/>
                  </a:cxn>
                </a:cxnLst>
                <a:rect l="0" t="0" r="r" b="b"/>
                <a:pathLst>
                  <a:path w="78" h="366">
                    <a:moveTo>
                      <a:pt x="0" y="316"/>
                    </a:moveTo>
                    <a:lnTo>
                      <a:pt x="0" y="47"/>
                    </a:lnTo>
                    <a:lnTo>
                      <a:pt x="9" y="24"/>
                    </a:lnTo>
                    <a:lnTo>
                      <a:pt x="17" y="8"/>
                    </a:lnTo>
                    <a:lnTo>
                      <a:pt x="24" y="0"/>
                    </a:lnTo>
                    <a:lnTo>
                      <a:pt x="39" y="0"/>
                    </a:lnTo>
                    <a:lnTo>
                      <a:pt x="61" y="8"/>
                    </a:lnTo>
                    <a:lnTo>
                      <a:pt x="69" y="16"/>
                    </a:lnTo>
                    <a:lnTo>
                      <a:pt x="76" y="24"/>
                    </a:lnTo>
                    <a:lnTo>
                      <a:pt x="76" y="39"/>
                    </a:lnTo>
                    <a:lnTo>
                      <a:pt x="77" y="316"/>
                    </a:lnTo>
                    <a:lnTo>
                      <a:pt x="77" y="344"/>
                    </a:lnTo>
                    <a:lnTo>
                      <a:pt x="71" y="356"/>
                    </a:lnTo>
                    <a:lnTo>
                      <a:pt x="60" y="362"/>
                    </a:lnTo>
                    <a:lnTo>
                      <a:pt x="50" y="365"/>
                    </a:lnTo>
                    <a:lnTo>
                      <a:pt x="35" y="365"/>
                    </a:lnTo>
                    <a:lnTo>
                      <a:pt x="24" y="364"/>
                    </a:lnTo>
                    <a:lnTo>
                      <a:pt x="15" y="361"/>
                    </a:lnTo>
                    <a:lnTo>
                      <a:pt x="9" y="356"/>
                    </a:lnTo>
                    <a:lnTo>
                      <a:pt x="2" y="343"/>
                    </a:lnTo>
                    <a:lnTo>
                      <a:pt x="0" y="316"/>
                    </a:lnTo>
                  </a:path>
                </a:pathLst>
              </a:custGeom>
              <a:gradFill rotWithShape="1">
                <a:gsLst>
                  <a:gs pos="0">
                    <a:srgbClr val="0000FF"/>
                  </a:gs>
                  <a:gs pos="50000">
                    <a:schemeClr val="accent1"/>
                  </a:gs>
                  <a:gs pos="100000">
                    <a:srgbClr val="0000FF"/>
                  </a:gs>
                </a:gsLst>
                <a:lin ang="0" scaled="1"/>
              </a:gradFill>
              <a:ln w="9525" cap="rnd" cmpd="sng">
                <a:solidFill>
                  <a:schemeClr val="hlink"/>
                </a:solidFill>
                <a:round/>
                <a:headEnd/>
                <a:tailEnd/>
              </a:ln>
              <a:effectLst/>
            </p:spPr>
            <p:txBody>
              <a:bodyPr/>
              <a:lstStyle/>
              <a:p>
                <a:pPr>
                  <a:defRPr/>
                </a:pPr>
                <a:endParaRPr lang="zh-CN" altLang="en-US"/>
              </a:p>
            </p:txBody>
          </p:sp>
          <p:sp>
            <p:nvSpPr>
              <p:cNvPr id="32" name="未知"/>
              <p:cNvSpPr>
                <a:spLocks/>
              </p:cNvSpPr>
              <p:nvPr/>
            </p:nvSpPr>
            <p:spPr bwMode="auto">
              <a:xfrm>
                <a:off x="1711" y="1073"/>
                <a:ext cx="876" cy="337"/>
              </a:xfrm>
              <a:custGeom>
                <a:avLst/>
                <a:gdLst/>
                <a:ahLst/>
                <a:cxnLst>
                  <a:cxn ang="0">
                    <a:pos x="0" y="336"/>
                  </a:cxn>
                  <a:cxn ang="0">
                    <a:pos x="875" y="336"/>
                  </a:cxn>
                  <a:cxn ang="0">
                    <a:pos x="875" y="223"/>
                  </a:cxn>
                  <a:cxn ang="0">
                    <a:pos x="827" y="224"/>
                  </a:cxn>
                  <a:cxn ang="0">
                    <a:pos x="788" y="176"/>
                  </a:cxn>
                  <a:cxn ang="0">
                    <a:pos x="773" y="136"/>
                  </a:cxn>
                  <a:cxn ang="0">
                    <a:pos x="591" y="103"/>
                  </a:cxn>
                  <a:cxn ang="0">
                    <a:pos x="504" y="0"/>
                  </a:cxn>
                  <a:cxn ang="0">
                    <a:pos x="336" y="0"/>
                  </a:cxn>
                  <a:cxn ang="0">
                    <a:pos x="260" y="4"/>
                  </a:cxn>
                </a:cxnLst>
                <a:rect l="0" t="0" r="r" b="b"/>
                <a:pathLst>
                  <a:path w="876" h="337">
                    <a:moveTo>
                      <a:pt x="0" y="336"/>
                    </a:moveTo>
                    <a:lnTo>
                      <a:pt x="875" y="336"/>
                    </a:lnTo>
                    <a:lnTo>
                      <a:pt x="875" y="223"/>
                    </a:lnTo>
                    <a:lnTo>
                      <a:pt x="827" y="224"/>
                    </a:lnTo>
                    <a:lnTo>
                      <a:pt x="788" y="176"/>
                    </a:lnTo>
                    <a:lnTo>
                      <a:pt x="773" y="136"/>
                    </a:lnTo>
                    <a:lnTo>
                      <a:pt x="591" y="103"/>
                    </a:lnTo>
                    <a:lnTo>
                      <a:pt x="504" y="0"/>
                    </a:lnTo>
                    <a:lnTo>
                      <a:pt x="336" y="0"/>
                    </a:lnTo>
                    <a:lnTo>
                      <a:pt x="260" y="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33" name="未知"/>
              <p:cNvSpPr>
                <a:spLocks/>
              </p:cNvSpPr>
              <p:nvPr/>
            </p:nvSpPr>
            <p:spPr bwMode="auto">
              <a:xfrm>
                <a:off x="1415" y="887"/>
                <a:ext cx="873" cy="521"/>
              </a:xfrm>
              <a:custGeom>
                <a:avLst/>
                <a:gdLst/>
                <a:ahLst/>
                <a:cxnLst>
                  <a:cxn ang="0">
                    <a:pos x="872" y="520"/>
                  </a:cxn>
                  <a:cxn ang="0">
                    <a:pos x="0" y="520"/>
                  </a:cxn>
                  <a:cxn ang="0">
                    <a:pos x="0" y="406"/>
                  </a:cxn>
                  <a:cxn ang="0">
                    <a:pos x="47" y="406"/>
                  </a:cxn>
                  <a:cxn ang="0">
                    <a:pos x="86" y="362"/>
                  </a:cxn>
                  <a:cxn ang="0">
                    <a:pos x="104" y="316"/>
                  </a:cxn>
                  <a:cxn ang="0">
                    <a:pos x="274" y="291"/>
                  </a:cxn>
                  <a:cxn ang="0">
                    <a:pos x="370" y="186"/>
                  </a:cxn>
                  <a:cxn ang="0">
                    <a:pos x="530" y="186"/>
                  </a:cxn>
                  <a:cxn ang="0">
                    <a:pos x="530" y="84"/>
                  </a:cxn>
                  <a:cxn ang="0">
                    <a:pos x="544" y="67"/>
                  </a:cxn>
                  <a:cxn ang="0">
                    <a:pos x="544" y="22"/>
                  </a:cxn>
                  <a:cxn ang="0">
                    <a:pos x="578" y="0"/>
                  </a:cxn>
                  <a:cxn ang="0">
                    <a:pos x="613" y="18"/>
                  </a:cxn>
                  <a:cxn ang="0">
                    <a:pos x="613" y="69"/>
                  </a:cxn>
                  <a:cxn ang="0">
                    <a:pos x="629" y="84"/>
                  </a:cxn>
                  <a:cxn ang="0">
                    <a:pos x="629" y="183"/>
                  </a:cxn>
                  <a:cxn ang="0">
                    <a:pos x="638" y="185"/>
                  </a:cxn>
                </a:cxnLst>
                <a:rect l="0" t="0" r="r" b="b"/>
                <a:pathLst>
                  <a:path w="873" h="521">
                    <a:moveTo>
                      <a:pt x="872" y="520"/>
                    </a:moveTo>
                    <a:lnTo>
                      <a:pt x="0" y="520"/>
                    </a:lnTo>
                    <a:lnTo>
                      <a:pt x="0" y="406"/>
                    </a:lnTo>
                    <a:lnTo>
                      <a:pt x="47" y="406"/>
                    </a:lnTo>
                    <a:lnTo>
                      <a:pt x="86" y="362"/>
                    </a:lnTo>
                    <a:lnTo>
                      <a:pt x="104" y="316"/>
                    </a:lnTo>
                    <a:lnTo>
                      <a:pt x="274" y="291"/>
                    </a:lnTo>
                    <a:lnTo>
                      <a:pt x="370" y="186"/>
                    </a:lnTo>
                    <a:lnTo>
                      <a:pt x="530" y="186"/>
                    </a:lnTo>
                    <a:lnTo>
                      <a:pt x="530" y="84"/>
                    </a:lnTo>
                    <a:lnTo>
                      <a:pt x="544" y="67"/>
                    </a:lnTo>
                    <a:lnTo>
                      <a:pt x="544" y="22"/>
                    </a:lnTo>
                    <a:lnTo>
                      <a:pt x="578" y="0"/>
                    </a:lnTo>
                    <a:lnTo>
                      <a:pt x="613" y="18"/>
                    </a:lnTo>
                    <a:lnTo>
                      <a:pt x="613" y="69"/>
                    </a:lnTo>
                    <a:lnTo>
                      <a:pt x="629" y="84"/>
                    </a:lnTo>
                    <a:lnTo>
                      <a:pt x="629" y="183"/>
                    </a:lnTo>
                    <a:lnTo>
                      <a:pt x="638" y="185"/>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20500" name="未知"/>
              <p:cNvSpPr>
                <a:spLocks/>
              </p:cNvSpPr>
              <p:nvPr/>
            </p:nvSpPr>
            <p:spPr bwMode="auto">
              <a:xfrm>
                <a:off x="3" y="469"/>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35" name="未知"/>
              <p:cNvSpPr>
                <a:spLocks/>
              </p:cNvSpPr>
              <p:nvPr/>
            </p:nvSpPr>
            <p:spPr bwMode="auto">
              <a:xfrm>
                <a:off x="0" y="468"/>
                <a:ext cx="627" cy="217"/>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36" name="未知"/>
              <p:cNvSpPr>
                <a:spLocks/>
              </p:cNvSpPr>
              <p:nvPr/>
            </p:nvSpPr>
            <p:spPr bwMode="auto">
              <a:xfrm>
                <a:off x="284" y="468"/>
                <a:ext cx="868" cy="214"/>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20503" name="未知"/>
              <p:cNvSpPr>
                <a:spLocks/>
              </p:cNvSpPr>
              <p:nvPr/>
            </p:nvSpPr>
            <p:spPr bwMode="auto">
              <a:xfrm>
                <a:off x="529" y="468"/>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sp>
            <p:nvSpPr>
              <p:cNvPr id="20504" name="未知"/>
              <p:cNvSpPr>
                <a:spLocks/>
              </p:cNvSpPr>
              <p:nvPr/>
            </p:nvSpPr>
            <p:spPr bwMode="auto">
              <a:xfrm>
                <a:off x="2637" y="1"/>
                <a:ext cx="867" cy="211"/>
              </a:xfrm>
              <a:custGeom>
                <a:avLst/>
                <a:gdLst>
                  <a:gd name="T0" fmla="*/ 659 w 867"/>
                  <a:gd name="T1" fmla="*/ 0 h 211"/>
                  <a:gd name="T2" fmla="*/ 405 w 867"/>
                  <a:gd name="T3" fmla="*/ 0 h 211"/>
                  <a:gd name="T4" fmla="*/ 215 w 867"/>
                  <a:gd name="T5" fmla="*/ 0 h 211"/>
                  <a:gd name="T6" fmla="*/ 79 w 867"/>
                  <a:gd name="T7" fmla="*/ 0 h 211"/>
                  <a:gd name="T8" fmla="*/ 8 w 867"/>
                  <a:gd name="T9" fmla="*/ 0 h 211"/>
                  <a:gd name="T10" fmla="*/ 0 w 867"/>
                  <a:gd name="T11" fmla="*/ 16 h 211"/>
                  <a:gd name="T12" fmla="*/ 0 w 867"/>
                  <a:gd name="T13" fmla="*/ 39 h 211"/>
                  <a:gd name="T14" fmla="*/ 16 w 867"/>
                  <a:gd name="T15" fmla="*/ 47 h 211"/>
                  <a:gd name="T16" fmla="*/ 40 w 867"/>
                  <a:gd name="T17" fmla="*/ 47 h 211"/>
                  <a:gd name="T18" fmla="*/ 56 w 867"/>
                  <a:gd name="T19" fmla="*/ 54 h 211"/>
                  <a:gd name="T20" fmla="*/ 79 w 867"/>
                  <a:gd name="T21" fmla="*/ 70 h 211"/>
                  <a:gd name="T22" fmla="*/ 103 w 867"/>
                  <a:gd name="T23" fmla="*/ 86 h 211"/>
                  <a:gd name="T24" fmla="*/ 119 w 867"/>
                  <a:gd name="T25" fmla="*/ 93 h 211"/>
                  <a:gd name="T26" fmla="*/ 143 w 867"/>
                  <a:gd name="T27" fmla="*/ 93 h 211"/>
                  <a:gd name="T28" fmla="*/ 167 w 867"/>
                  <a:gd name="T29" fmla="*/ 93 h 211"/>
                  <a:gd name="T30" fmla="*/ 199 w 867"/>
                  <a:gd name="T31" fmla="*/ 93 h 211"/>
                  <a:gd name="T32" fmla="*/ 230 w 867"/>
                  <a:gd name="T33" fmla="*/ 93 h 211"/>
                  <a:gd name="T34" fmla="*/ 262 w 867"/>
                  <a:gd name="T35" fmla="*/ 93 h 211"/>
                  <a:gd name="T36" fmla="*/ 286 w 867"/>
                  <a:gd name="T37" fmla="*/ 101 h 211"/>
                  <a:gd name="T38" fmla="*/ 302 w 867"/>
                  <a:gd name="T39" fmla="*/ 109 h 211"/>
                  <a:gd name="T40" fmla="*/ 326 w 867"/>
                  <a:gd name="T41" fmla="*/ 109 h 211"/>
                  <a:gd name="T42" fmla="*/ 334 w 867"/>
                  <a:gd name="T43" fmla="*/ 124 h 211"/>
                  <a:gd name="T44" fmla="*/ 358 w 867"/>
                  <a:gd name="T45" fmla="*/ 132 h 211"/>
                  <a:gd name="T46" fmla="*/ 373 w 867"/>
                  <a:gd name="T47" fmla="*/ 140 h 211"/>
                  <a:gd name="T48" fmla="*/ 397 w 867"/>
                  <a:gd name="T49" fmla="*/ 140 h 211"/>
                  <a:gd name="T50" fmla="*/ 421 w 867"/>
                  <a:gd name="T51" fmla="*/ 140 h 211"/>
                  <a:gd name="T52" fmla="*/ 453 w 867"/>
                  <a:gd name="T53" fmla="*/ 140 h 211"/>
                  <a:gd name="T54" fmla="*/ 477 w 867"/>
                  <a:gd name="T55" fmla="*/ 140 h 211"/>
                  <a:gd name="T56" fmla="*/ 501 w 867"/>
                  <a:gd name="T57" fmla="*/ 140 h 211"/>
                  <a:gd name="T58" fmla="*/ 524 w 867"/>
                  <a:gd name="T59" fmla="*/ 140 h 211"/>
                  <a:gd name="T60" fmla="*/ 524 w 867"/>
                  <a:gd name="T61" fmla="*/ 163 h 211"/>
                  <a:gd name="T62" fmla="*/ 524 w 867"/>
                  <a:gd name="T63" fmla="*/ 187 h 211"/>
                  <a:gd name="T64" fmla="*/ 540 w 867"/>
                  <a:gd name="T65" fmla="*/ 202 h 211"/>
                  <a:gd name="T66" fmla="*/ 556 w 867"/>
                  <a:gd name="T67" fmla="*/ 210 h 211"/>
                  <a:gd name="T68" fmla="*/ 580 w 867"/>
                  <a:gd name="T69" fmla="*/ 210 h 211"/>
                  <a:gd name="T70" fmla="*/ 604 w 867"/>
                  <a:gd name="T71" fmla="*/ 202 h 211"/>
                  <a:gd name="T72" fmla="*/ 620 w 867"/>
                  <a:gd name="T73" fmla="*/ 187 h 211"/>
                  <a:gd name="T74" fmla="*/ 620 w 867"/>
                  <a:gd name="T75" fmla="*/ 163 h 211"/>
                  <a:gd name="T76" fmla="*/ 620 w 867"/>
                  <a:gd name="T77" fmla="*/ 140 h 211"/>
                  <a:gd name="T78" fmla="*/ 644 w 867"/>
                  <a:gd name="T79" fmla="*/ 140 h 211"/>
                  <a:gd name="T80" fmla="*/ 667 w 867"/>
                  <a:gd name="T81" fmla="*/ 140 h 211"/>
                  <a:gd name="T82" fmla="*/ 691 w 867"/>
                  <a:gd name="T83" fmla="*/ 140 h 211"/>
                  <a:gd name="T84" fmla="*/ 866 w 867"/>
                  <a:gd name="T85" fmla="*/ 0 h 21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7"/>
                  <a:gd name="T130" fmla="*/ 0 h 211"/>
                  <a:gd name="T131" fmla="*/ 867 w 867"/>
                  <a:gd name="T132" fmla="*/ 211 h 21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7" h="211">
                    <a:moveTo>
                      <a:pt x="866" y="0"/>
                    </a:moveTo>
                    <a:lnTo>
                      <a:pt x="755" y="0"/>
                    </a:lnTo>
                    <a:lnTo>
                      <a:pt x="659" y="0"/>
                    </a:lnTo>
                    <a:lnTo>
                      <a:pt x="572" y="0"/>
                    </a:lnTo>
                    <a:lnTo>
                      <a:pt x="485" y="0"/>
                    </a:lnTo>
                    <a:lnTo>
                      <a:pt x="405" y="0"/>
                    </a:lnTo>
                    <a:lnTo>
                      <a:pt x="334" y="0"/>
                    </a:lnTo>
                    <a:lnTo>
                      <a:pt x="270" y="0"/>
                    </a:lnTo>
                    <a:lnTo>
                      <a:pt x="215" y="0"/>
                    </a:lnTo>
                    <a:lnTo>
                      <a:pt x="159" y="0"/>
                    </a:lnTo>
                    <a:lnTo>
                      <a:pt x="119" y="0"/>
                    </a:lnTo>
                    <a:lnTo>
                      <a:pt x="79" y="0"/>
                    </a:lnTo>
                    <a:lnTo>
                      <a:pt x="48" y="0"/>
                    </a:lnTo>
                    <a:lnTo>
                      <a:pt x="24" y="0"/>
                    </a:lnTo>
                    <a:lnTo>
                      <a:pt x="8" y="0"/>
                    </a:lnTo>
                    <a:lnTo>
                      <a:pt x="0" y="0"/>
                    </a:lnTo>
                    <a:lnTo>
                      <a:pt x="0" y="8"/>
                    </a:lnTo>
                    <a:lnTo>
                      <a:pt x="0" y="16"/>
                    </a:lnTo>
                    <a:lnTo>
                      <a:pt x="0" y="23"/>
                    </a:lnTo>
                    <a:lnTo>
                      <a:pt x="0" y="31"/>
                    </a:lnTo>
                    <a:lnTo>
                      <a:pt x="0" y="39"/>
                    </a:lnTo>
                    <a:lnTo>
                      <a:pt x="0" y="47"/>
                    </a:lnTo>
                    <a:lnTo>
                      <a:pt x="8" y="47"/>
                    </a:lnTo>
                    <a:lnTo>
                      <a:pt x="16" y="47"/>
                    </a:lnTo>
                    <a:lnTo>
                      <a:pt x="24" y="47"/>
                    </a:lnTo>
                    <a:lnTo>
                      <a:pt x="32" y="47"/>
                    </a:lnTo>
                    <a:lnTo>
                      <a:pt x="40" y="47"/>
                    </a:lnTo>
                    <a:lnTo>
                      <a:pt x="48" y="47"/>
                    </a:lnTo>
                    <a:lnTo>
                      <a:pt x="48" y="54"/>
                    </a:lnTo>
                    <a:lnTo>
                      <a:pt x="56" y="54"/>
                    </a:lnTo>
                    <a:lnTo>
                      <a:pt x="64" y="62"/>
                    </a:lnTo>
                    <a:lnTo>
                      <a:pt x="72" y="62"/>
                    </a:lnTo>
                    <a:lnTo>
                      <a:pt x="79" y="70"/>
                    </a:lnTo>
                    <a:lnTo>
                      <a:pt x="87" y="78"/>
                    </a:lnTo>
                    <a:lnTo>
                      <a:pt x="95" y="78"/>
                    </a:lnTo>
                    <a:lnTo>
                      <a:pt x="103" y="86"/>
                    </a:lnTo>
                    <a:lnTo>
                      <a:pt x="111" y="86"/>
                    </a:lnTo>
                    <a:lnTo>
                      <a:pt x="111" y="93"/>
                    </a:lnTo>
                    <a:lnTo>
                      <a:pt x="119" y="93"/>
                    </a:lnTo>
                    <a:lnTo>
                      <a:pt x="127" y="93"/>
                    </a:lnTo>
                    <a:lnTo>
                      <a:pt x="135" y="93"/>
                    </a:lnTo>
                    <a:lnTo>
                      <a:pt x="143" y="93"/>
                    </a:lnTo>
                    <a:lnTo>
                      <a:pt x="151" y="93"/>
                    </a:lnTo>
                    <a:lnTo>
                      <a:pt x="159" y="93"/>
                    </a:lnTo>
                    <a:lnTo>
                      <a:pt x="167" y="93"/>
                    </a:lnTo>
                    <a:lnTo>
                      <a:pt x="175" y="93"/>
                    </a:lnTo>
                    <a:lnTo>
                      <a:pt x="183" y="93"/>
                    </a:lnTo>
                    <a:lnTo>
                      <a:pt x="199" y="93"/>
                    </a:lnTo>
                    <a:lnTo>
                      <a:pt x="207" y="93"/>
                    </a:lnTo>
                    <a:lnTo>
                      <a:pt x="222" y="93"/>
                    </a:lnTo>
                    <a:lnTo>
                      <a:pt x="230" y="93"/>
                    </a:lnTo>
                    <a:lnTo>
                      <a:pt x="238" y="93"/>
                    </a:lnTo>
                    <a:lnTo>
                      <a:pt x="246" y="93"/>
                    </a:lnTo>
                    <a:lnTo>
                      <a:pt x="262" y="93"/>
                    </a:lnTo>
                    <a:lnTo>
                      <a:pt x="270" y="101"/>
                    </a:lnTo>
                    <a:lnTo>
                      <a:pt x="278" y="101"/>
                    </a:lnTo>
                    <a:lnTo>
                      <a:pt x="286" y="101"/>
                    </a:lnTo>
                    <a:lnTo>
                      <a:pt x="294" y="101"/>
                    </a:lnTo>
                    <a:lnTo>
                      <a:pt x="302" y="101"/>
                    </a:lnTo>
                    <a:lnTo>
                      <a:pt x="302" y="109"/>
                    </a:lnTo>
                    <a:lnTo>
                      <a:pt x="310" y="109"/>
                    </a:lnTo>
                    <a:lnTo>
                      <a:pt x="318" y="109"/>
                    </a:lnTo>
                    <a:lnTo>
                      <a:pt x="326" y="109"/>
                    </a:lnTo>
                    <a:lnTo>
                      <a:pt x="326" y="117"/>
                    </a:lnTo>
                    <a:lnTo>
                      <a:pt x="334" y="117"/>
                    </a:lnTo>
                    <a:lnTo>
                      <a:pt x="334" y="124"/>
                    </a:lnTo>
                    <a:lnTo>
                      <a:pt x="342" y="124"/>
                    </a:lnTo>
                    <a:lnTo>
                      <a:pt x="350" y="132"/>
                    </a:lnTo>
                    <a:lnTo>
                      <a:pt x="358" y="132"/>
                    </a:lnTo>
                    <a:lnTo>
                      <a:pt x="358" y="140"/>
                    </a:lnTo>
                    <a:lnTo>
                      <a:pt x="365" y="140"/>
                    </a:lnTo>
                    <a:lnTo>
                      <a:pt x="373" y="140"/>
                    </a:lnTo>
                    <a:lnTo>
                      <a:pt x="381" y="140"/>
                    </a:lnTo>
                    <a:lnTo>
                      <a:pt x="389" y="140"/>
                    </a:lnTo>
                    <a:lnTo>
                      <a:pt x="397" y="140"/>
                    </a:lnTo>
                    <a:lnTo>
                      <a:pt x="405" y="140"/>
                    </a:lnTo>
                    <a:lnTo>
                      <a:pt x="413" y="140"/>
                    </a:lnTo>
                    <a:lnTo>
                      <a:pt x="421" y="140"/>
                    </a:lnTo>
                    <a:lnTo>
                      <a:pt x="429" y="140"/>
                    </a:lnTo>
                    <a:lnTo>
                      <a:pt x="445" y="140"/>
                    </a:lnTo>
                    <a:lnTo>
                      <a:pt x="453" y="140"/>
                    </a:lnTo>
                    <a:lnTo>
                      <a:pt x="461" y="140"/>
                    </a:lnTo>
                    <a:lnTo>
                      <a:pt x="469" y="140"/>
                    </a:lnTo>
                    <a:lnTo>
                      <a:pt x="477" y="140"/>
                    </a:lnTo>
                    <a:lnTo>
                      <a:pt x="485" y="140"/>
                    </a:lnTo>
                    <a:lnTo>
                      <a:pt x="493" y="140"/>
                    </a:lnTo>
                    <a:lnTo>
                      <a:pt x="501" y="140"/>
                    </a:lnTo>
                    <a:lnTo>
                      <a:pt x="508" y="140"/>
                    </a:lnTo>
                    <a:lnTo>
                      <a:pt x="516" y="140"/>
                    </a:lnTo>
                    <a:lnTo>
                      <a:pt x="524" y="140"/>
                    </a:lnTo>
                    <a:lnTo>
                      <a:pt x="524" y="148"/>
                    </a:lnTo>
                    <a:lnTo>
                      <a:pt x="524" y="156"/>
                    </a:lnTo>
                    <a:lnTo>
                      <a:pt x="524" y="163"/>
                    </a:lnTo>
                    <a:lnTo>
                      <a:pt x="524" y="171"/>
                    </a:lnTo>
                    <a:lnTo>
                      <a:pt x="524" y="179"/>
                    </a:lnTo>
                    <a:lnTo>
                      <a:pt x="524" y="187"/>
                    </a:lnTo>
                    <a:lnTo>
                      <a:pt x="524" y="194"/>
                    </a:lnTo>
                    <a:lnTo>
                      <a:pt x="532" y="202"/>
                    </a:lnTo>
                    <a:lnTo>
                      <a:pt x="540" y="202"/>
                    </a:lnTo>
                    <a:lnTo>
                      <a:pt x="540" y="210"/>
                    </a:lnTo>
                    <a:lnTo>
                      <a:pt x="548" y="210"/>
                    </a:lnTo>
                    <a:lnTo>
                      <a:pt x="556" y="210"/>
                    </a:lnTo>
                    <a:lnTo>
                      <a:pt x="564" y="210"/>
                    </a:lnTo>
                    <a:lnTo>
                      <a:pt x="572" y="210"/>
                    </a:lnTo>
                    <a:lnTo>
                      <a:pt x="580" y="210"/>
                    </a:lnTo>
                    <a:lnTo>
                      <a:pt x="588" y="210"/>
                    </a:lnTo>
                    <a:lnTo>
                      <a:pt x="596" y="210"/>
                    </a:lnTo>
                    <a:lnTo>
                      <a:pt x="604" y="202"/>
                    </a:lnTo>
                    <a:lnTo>
                      <a:pt x="612" y="194"/>
                    </a:lnTo>
                    <a:lnTo>
                      <a:pt x="612" y="187"/>
                    </a:lnTo>
                    <a:lnTo>
                      <a:pt x="620" y="187"/>
                    </a:lnTo>
                    <a:lnTo>
                      <a:pt x="620" y="179"/>
                    </a:lnTo>
                    <a:lnTo>
                      <a:pt x="620" y="171"/>
                    </a:lnTo>
                    <a:lnTo>
                      <a:pt x="620" y="163"/>
                    </a:lnTo>
                    <a:lnTo>
                      <a:pt x="620" y="156"/>
                    </a:lnTo>
                    <a:lnTo>
                      <a:pt x="620" y="148"/>
                    </a:lnTo>
                    <a:lnTo>
                      <a:pt x="620" y="140"/>
                    </a:lnTo>
                    <a:lnTo>
                      <a:pt x="628" y="140"/>
                    </a:lnTo>
                    <a:lnTo>
                      <a:pt x="636" y="140"/>
                    </a:lnTo>
                    <a:lnTo>
                      <a:pt x="644" y="140"/>
                    </a:lnTo>
                    <a:lnTo>
                      <a:pt x="651" y="140"/>
                    </a:lnTo>
                    <a:lnTo>
                      <a:pt x="659" y="140"/>
                    </a:lnTo>
                    <a:lnTo>
                      <a:pt x="667" y="140"/>
                    </a:lnTo>
                    <a:lnTo>
                      <a:pt x="675" y="140"/>
                    </a:lnTo>
                    <a:lnTo>
                      <a:pt x="683" y="140"/>
                    </a:lnTo>
                    <a:lnTo>
                      <a:pt x="691" y="140"/>
                    </a:lnTo>
                    <a:lnTo>
                      <a:pt x="699" y="140"/>
                    </a:lnTo>
                    <a:lnTo>
                      <a:pt x="707" y="140"/>
                    </a:lnTo>
                    <a:lnTo>
                      <a:pt x="866" y="0"/>
                    </a:lnTo>
                  </a:path>
                </a:pathLst>
              </a:custGeom>
              <a:solidFill>
                <a:schemeClr val="accent2"/>
              </a:solidFill>
              <a:ln w="9525" cap="rnd" cmpd="sng">
                <a:solidFill>
                  <a:schemeClr val="hlink"/>
                </a:solidFill>
                <a:round/>
                <a:headEnd/>
                <a:tailEnd/>
              </a:ln>
            </p:spPr>
            <p:txBody>
              <a:bodyPr/>
              <a:lstStyle/>
              <a:p>
                <a:endParaRPr lang="zh-CN" altLang="en-US"/>
              </a:p>
            </p:txBody>
          </p:sp>
          <p:sp>
            <p:nvSpPr>
              <p:cNvPr id="39" name="未知"/>
              <p:cNvSpPr>
                <a:spLocks/>
              </p:cNvSpPr>
              <p:nvPr/>
            </p:nvSpPr>
            <p:spPr bwMode="auto">
              <a:xfrm>
                <a:off x="2634" y="1"/>
                <a:ext cx="627" cy="217"/>
              </a:xfrm>
              <a:custGeom>
                <a:avLst/>
                <a:gdLst/>
                <a:ahLst/>
                <a:cxnLst>
                  <a:cxn ang="0">
                    <a:pos x="0" y="0"/>
                  </a:cxn>
                  <a:cxn ang="0">
                    <a:pos x="0" y="48"/>
                  </a:cxn>
                  <a:cxn ang="0">
                    <a:pos x="40" y="48"/>
                  </a:cxn>
                  <a:cxn ang="0">
                    <a:pos x="112" y="96"/>
                  </a:cxn>
                  <a:cxn ang="0">
                    <a:pos x="248" y="96"/>
                  </a:cxn>
                  <a:cxn ang="0">
                    <a:pos x="359" y="144"/>
                  </a:cxn>
                  <a:cxn ang="0">
                    <a:pos x="530" y="144"/>
                  </a:cxn>
                  <a:cxn ang="0">
                    <a:pos x="528" y="200"/>
                  </a:cxn>
                  <a:cxn ang="0">
                    <a:pos x="554" y="216"/>
                  </a:cxn>
                  <a:cxn ang="0">
                    <a:pos x="598" y="216"/>
                  </a:cxn>
                  <a:cxn ang="0">
                    <a:pos x="626" y="203"/>
                  </a:cxn>
                  <a:cxn ang="0">
                    <a:pos x="626" y="144"/>
                  </a:cxn>
                </a:cxnLst>
                <a:rect l="0" t="0" r="r" b="b"/>
                <a:pathLst>
                  <a:path w="627" h="217">
                    <a:moveTo>
                      <a:pt x="0" y="0"/>
                    </a:moveTo>
                    <a:lnTo>
                      <a:pt x="0" y="48"/>
                    </a:lnTo>
                    <a:lnTo>
                      <a:pt x="40" y="48"/>
                    </a:lnTo>
                    <a:lnTo>
                      <a:pt x="112" y="96"/>
                    </a:lnTo>
                    <a:lnTo>
                      <a:pt x="248" y="96"/>
                    </a:lnTo>
                    <a:lnTo>
                      <a:pt x="359" y="144"/>
                    </a:lnTo>
                    <a:lnTo>
                      <a:pt x="530" y="144"/>
                    </a:lnTo>
                    <a:lnTo>
                      <a:pt x="528" y="200"/>
                    </a:lnTo>
                    <a:lnTo>
                      <a:pt x="554" y="216"/>
                    </a:lnTo>
                    <a:lnTo>
                      <a:pt x="598" y="216"/>
                    </a:lnTo>
                    <a:lnTo>
                      <a:pt x="626" y="203"/>
                    </a:lnTo>
                    <a:lnTo>
                      <a:pt x="626" y="144"/>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40" name="未知"/>
              <p:cNvSpPr>
                <a:spLocks/>
              </p:cNvSpPr>
              <p:nvPr/>
            </p:nvSpPr>
            <p:spPr bwMode="auto">
              <a:xfrm>
                <a:off x="2918" y="1"/>
                <a:ext cx="867" cy="214"/>
              </a:xfrm>
              <a:custGeom>
                <a:avLst/>
                <a:gdLst/>
                <a:ahLst/>
                <a:cxnLst>
                  <a:cxn ang="0">
                    <a:pos x="111" y="0"/>
                  </a:cxn>
                  <a:cxn ang="0">
                    <a:pos x="294" y="0"/>
                  </a:cxn>
                  <a:cxn ang="0">
                    <a:pos x="461" y="0"/>
                  </a:cxn>
                  <a:cxn ang="0">
                    <a:pos x="596" y="0"/>
                  </a:cxn>
                  <a:cxn ang="0">
                    <a:pos x="707" y="0"/>
                  </a:cxn>
                  <a:cxn ang="0">
                    <a:pos x="787" y="0"/>
                  </a:cxn>
                  <a:cxn ang="0">
                    <a:pos x="842" y="0"/>
                  </a:cxn>
                  <a:cxn ang="0">
                    <a:pos x="866" y="0"/>
                  </a:cxn>
                  <a:cxn ang="0">
                    <a:pos x="866" y="16"/>
                  </a:cxn>
                  <a:cxn ang="0">
                    <a:pos x="866" y="32"/>
                  </a:cxn>
                  <a:cxn ang="0">
                    <a:pos x="866" y="47"/>
                  </a:cxn>
                  <a:cxn ang="0">
                    <a:pos x="850" y="47"/>
                  </a:cxn>
                  <a:cxn ang="0">
                    <a:pos x="834" y="47"/>
                  </a:cxn>
                  <a:cxn ang="0">
                    <a:pos x="818" y="47"/>
                  </a:cxn>
                  <a:cxn ang="0">
                    <a:pos x="810" y="55"/>
                  </a:cxn>
                  <a:cxn ang="0">
                    <a:pos x="794" y="63"/>
                  </a:cxn>
                  <a:cxn ang="0">
                    <a:pos x="779" y="79"/>
                  </a:cxn>
                  <a:cxn ang="0">
                    <a:pos x="763" y="87"/>
                  </a:cxn>
                  <a:cxn ang="0">
                    <a:pos x="755" y="95"/>
                  </a:cxn>
                  <a:cxn ang="0">
                    <a:pos x="739" y="95"/>
                  </a:cxn>
                  <a:cxn ang="0">
                    <a:pos x="723" y="95"/>
                  </a:cxn>
                  <a:cxn ang="0">
                    <a:pos x="707" y="95"/>
                  </a:cxn>
                  <a:cxn ang="0">
                    <a:pos x="691" y="95"/>
                  </a:cxn>
                  <a:cxn ang="0">
                    <a:pos x="667" y="95"/>
                  </a:cxn>
                  <a:cxn ang="0">
                    <a:pos x="644" y="95"/>
                  </a:cxn>
                  <a:cxn ang="0">
                    <a:pos x="628" y="95"/>
                  </a:cxn>
                  <a:cxn ang="0">
                    <a:pos x="508" y="142"/>
                  </a:cxn>
                  <a:cxn ang="0">
                    <a:pos x="493" y="142"/>
                  </a:cxn>
                  <a:cxn ang="0">
                    <a:pos x="477" y="142"/>
                  </a:cxn>
                  <a:cxn ang="0">
                    <a:pos x="461" y="142"/>
                  </a:cxn>
                  <a:cxn ang="0">
                    <a:pos x="445" y="142"/>
                  </a:cxn>
                  <a:cxn ang="0">
                    <a:pos x="421" y="142"/>
                  </a:cxn>
                  <a:cxn ang="0">
                    <a:pos x="405" y="142"/>
                  </a:cxn>
                  <a:cxn ang="0">
                    <a:pos x="389" y="142"/>
                  </a:cxn>
                  <a:cxn ang="0">
                    <a:pos x="373" y="142"/>
                  </a:cxn>
                  <a:cxn ang="0">
                    <a:pos x="358" y="142"/>
                  </a:cxn>
                  <a:cxn ang="0">
                    <a:pos x="342" y="142"/>
                  </a:cxn>
                  <a:cxn ang="0">
                    <a:pos x="342" y="158"/>
                  </a:cxn>
                  <a:cxn ang="0">
                    <a:pos x="342" y="174"/>
                  </a:cxn>
                  <a:cxn ang="0">
                    <a:pos x="342" y="189"/>
                  </a:cxn>
                  <a:cxn ang="0">
                    <a:pos x="334" y="205"/>
                  </a:cxn>
                  <a:cxn ang="0">
                    <a:pos x="326" y="213"/>
                  </a:cxn>
                  <a:cxn ang="0">
                    <a:pos x="310" y="213"/>
                  </a:cxn>
                  <a:cxn ang="0">
                    <a:pos x="294" y="213"/>
                  </a:cxn>
                  <a:cxn ang="0">
                    <a:pos x="278" y="213"/>
                  </a:cxn>
                  <a:cxn ang="0">
                    <a:pos x="262" y="205"/>
                  </a:cxn>
                  <a:cxn ang="0">
                    <a:pos x="254" y="189"/>
                  </a:cxn>
                  <a:cxn ang="0">
                    <a:pos x="246" y="181"/>
                  </a:cxn>
                  <a:cxn ang="0">
                    <a:pos x="246" y="120"/>
                  </a:cxn>
                </a:cxnLst>
                <a:rect l="0" t="0" r="r" b="b"/>
                <a:pathLst>
                  <a:path w="867" h="214">
                    <a:moveTo>
                      <a:pt x="0" y="0"/>
                    </a:moveTo>
                    <a:lnTo>
                      <a:pt x="111" y="0"/>
                    </a:lnTo>
                    <a:lnTo>
                      <a:pt x="207" y="0"/>
                    </a:lnTo>
                    <a:lnTo>
                      <a:pt x="294" y="0"/>
                    </a:lnTo>
                    <a:lnTo>
                      <a:pt x="381" y="0"/>
                    </a:lnTo>
                    <a:lnTo>
                      <a:pt x="461" y="0"/>
                    </a:lnTo>
                    <a:lnTo>
                      <a:pt x="532" y="0"/>
                    </a:lnTo>
                    <a:lnTo>
                      <a:pt x="596" y="0"/>
                    </a:lnTo>
                    <a:lnTo>
                      <a:pt x="651" y="0"/>
                    </a:lnTo>
                    <a:lnTo>
                      <a:pt x="707" y="0"/>
                    </a:lnTo>
                    <a:lnTo>
                      <a:pt x="747" y="0"/>
                    </a:lnTo>
                    <a:lnTo>
                      <a:pt x="787" y="0"/>
                    </a:lnTo>
                    <a:lnTo>
                      <a:pt x="818" y="0"/>
                    </a:lnTo>
                    <a:lnTo>
                      <a:pt x="842" y="0"/>
                    </a:lnTo>
                    <a:lnTo>
                      <a:pt x="858" y="0"/>
                    </a:lnTo>
                    <a:lnTo>
                      <a:pt x="866" y="0"/>
                    </a:lnTo>
                    <a:lnTo>
                      <a:pt x="866" y="8"/>
                    </a:lnTo>
                    <a:lnTo>
                      <a:pt x="866" y="16"/>
                    </a:lnTo>
                    <a:lnTo>
                      <a:pt x="866" y="24"/>
                    </a:lnTo>
                    <a:lnTo>
                      <a:pt x="866" y="32"/>
                    </a:lnTo>
                    <a:lnTo>
                      <a:pt x="866" y="39"/>
                    </a:lnTo>
                    <a:lnTo>
                      <a:pt x="866" y="47"/>
                    </a:lnTo>
                    <a:lnTo>
                      <a:pt x="858" y="47"/>
                    </a:lnTo>
                    <a:lnTo>
                      <a:pt x="850" y="47"/>
                    </a:lnTo>
                    <a:lnTo>
                      <a:pt x="842" y="47"/>
                    </a:lnTo>
                    <a:lnTo>
                      <a:pt x="834" y="47"/>
                    </a:lnTo>
                    <a:lnTo>
                      <a:pt x="826" y="47"/>
                    </a:lnTo>
                    <a:lnTo>
                      <a:pt x="818" y="47"/>
                    </a:lnTo>
                    <a:lnTo>
                      <a:pt x="818" y="55"/>
                    </a:lnTo>
                    <a:lnTo>
                      <a:pt x="810" y="55"/>
                    </a:lnTo>
                    <a:lnTo>
                      <a:pt x="802" y="63"/>
                    </a:lnTo>
                    <a:lnTo>
                      <a:pt x="794" y="63"/>
                    </a:lnTo>
                    <a:lnTo>
                      <a:pt x="787" y="71"/>
                    </a:lnTo>
                    <a:lnTo>
                      <a:pt x="779" y="79"/>
                    </a:lnTo>
                    <a:lnTo>
                      <a:pt x="771" y="79"/>
                    </a:lnTo>
                    <a:lnTo>
                      <a:pt x="763" y="87"/>
                    </a:lnTo>
                    <a:lnTo>
                      <a:pt x="755" y="87"/>
                    </a:lnTo>
                    <a:lnTo>
                      <a:pt x="755" y="95"/>
                    </a:lnTo>
                    <a:lnTo>
                      <a:pt x="747" y="95"/>
                    </a:lnTo>
                    <a:lnTo>
                      <a:pt x="739" y="95"/>
                    </a:lnTo>
                    <a:lnTo>
                      <a:pt x="731" y="95"/>
                    </a:lnTo>
                    <a:lnTo>
                      <a:pt x="723" y="95"/>
                    </a:lnTo>
                    <a:lnTo>
                      <a:pt x="715" y="95"/>
                    </a:lnTo>
                    <a:lnTo>
                      <a:pt x="707" y="95"/>
                    </a:lnTo>
                    <a:lnTo>
                      <a:pt x="699" y="95"/>
                    </a:lnTo>
                    <a:lnTo>
                      <a:pt x="691" y="95"/>
                    </a:lnTo>
                    <a:lnTo>
                      <a:pt x="683" y="95"/>
                    </a:lnTo>
                    <a:lnTo>
                      <a:pt x="667" y="95"/>
                    </a:lnTo>
                    <a:lnTo>
                      <a:pt x="659" y="95"/>
                    </a:lnTo>
                    <a:lnTo>
                      <a:pt x="644" y="95"/>
                    </a:lnTo>
                    <a:lnTo>
                      <a:pt x="636" y="95"/>
                    </a:lnTo>
                    <a:lnTo>
                      <a:pt x="628" y="95"/>
                    </a:lnTo>
                    <a:lnTo>
                      <a:pt x="620" y="95"/>
                    </a:lnTo>
                    <a:lnTo>
                      <a:pt x="508" y="142"/>
                    </a:lnTo>
                    <a:lnTo>
                      <a:pt x="501" y="142"/>
                    </a:lnTo>
                    <a:lnTo>
                      <a:pt x="493" y="142"/>
                    </a:lnTo>
                    <a:lnTo>
                      <a:pt x="485" y="142"/>
                    </a:lnTo>
                    <a:lnTo>
                      <a:pt x="477" y="142"/>
                    </a:lnTo>
                    <a:lnTo>
                      <a:pt x="469" y="142"/>
                    </a:lnTo>
                    <a:lnTo>
                      <a:pt x="461" y="142"/>
                    </a:lnTo>
                    <a:lnTo>
                      <a:pt x="453" y="142"/>
                    </a:lnTo>
                    <a:lnTo>
                      <a:pt x="445" y="142"/>
                    </a:lnTo>
                    <a:lnTo>
                      <a:pt x="437" y="142"/>
                    </a:lnTo>
                    <a:lnTo>
                      <a:pt x="421" y="142"/>
                    </a:lnTo>
                    <a:lnTo>
                      <a:pt x="413" y="142"/>
                    </a:lnTo>
                    <a:lnTo>
                      <a:pt x="405" y="142"/>
                    </a:lnTo>
                    <a:lnTo>
                      <a:pt x="397" y="142"/>
                    </a:lnTo>
                    <a:lnTo>
                      <a:pt x="389" y="142"/>
                    </a:lnTo>
                    <a:lnTo>
                      <a:pt x="381" y="142"/>
                    </a:lnTo>
                    <a:lnTo>
                      <a:pt x="373" y="142"/>
                    </a:lnTo>
                    <a:lnTo>
                      <a:pt x="365" y="142"/>
                    </a:lnTo>
                    <a:lnTo>
                      <a:pt x="358" y="142"/>
                    </a:lnTo>
                    <a:lnTo>
                      <a:pt x="350" y="142"/>
                    </a:lnTo>
                    <a:lnTo>
                      <a:pt x="342" y="142"/>
                    </a:lnTo>
                    <a:lnTo>
                      <a:pt x="342" y="150"/>
                    </a:lnTo>
                    <a:lnTo>
                      <a:pt x="342" y="158"/>
                    </a:lnTo>
                    <a:lnTo>
                      <a:pt x="342" y="166"/>
                    </a:lnTo>
                    <a:lnTo>
                      <a:pt x="342" y="174"/>
                    </a:lnTo>
                    <a:lnTo>
                      <a:pt x="342" y="181"/>
                    </a:lnTo>
                    <a:lnTo>
                      <a:pt x="342" y="189"/>
                    </a:lnTo>
                    <a:lnTo>
                      <a:pt x="342" y="197"/>
                    </a:lnTo>
                    <a:lnTo>
                      <a:pt x="334" y="205"/>
                    </a:lnTo>
                    <a:lnTo>
                      <a:pt x="326" y="205"/>
                    </a:lnTo>
                    <a:lnTo>
                      <a:pt x="326" y="213"/>
                    </a:lnTo>
                    <a:lnTo>
                      <a:pt x="318" y="213"/>
                    </a:lnTo>
                    <a:lnTo>
                      <a:pt x="310" y="213"/>
                    </a:lnTo>
                    <a:lnTo>
                      <a:pt x="302" y="213"/>
                    </a:lnTo>
                    <a:lnTo>
                      <a:pt x="294" y="213"/>
                    </a:lnTo>
                    <a:lnTo>
                      <a:pt x="286" y="213"/>
                    </a:lnTo>
                    <a:lnTo>
                      <a:pt x="278" y="213"/>
                    </a:lnTo>
                    <a:lnTo>
                      <a:pt x="270" y="213"/>
                    </a:lnTo>
                    <a:lnTo>
                      <a:pt x="262" y="205"/>
                    </a:lnTo>
                    <a:lnTo>
                      <a:pt x="254" y="197"/>
                    </a:lnTo>
                    <a:lnTo>
                      <a:pt x="254" y="189"/>
                    </a:lnTo>
                    <a:lnTo>
                      <a:pt x="246" y="189"/>
                    </a:lnTo>
                    <a:lnTo>
                      <a:pt x="246" y="181"/>
                    </a:lnTo>
                    <a:lnTo>
                      <a:pt x="246" y="174"/>
                    </a:lnTo>
                    <a:lnTo>
                      <a:pt x="246" y="120"/>
                    </a:lnTo>
                    <a:lnTo>
                      <a:pt x="0" y="0"/>
                    </a:lnTo>
                  </a:path>
                </a:pathLst>
              </a:custGeom>
              <a:gradFill rotWithShape="1">
                <a:gsLst>
                  <a:gs pos="0">
                    <a:schemeClr val="accent2"/>
                  </a:gs>
                  <a:gs pos="100000">
                    <a:schemeClr val="accent2">
                      <a:gamma/>
                      <a:shade val="46275"/>
                      <a:invGamma/>
                    </a:schemeClr>
                  </a:gs>
                </a:gsLst>
                <a:path path="rect">
                  <a:fillToRect l="50000" t="50000" r="50000" b="50000"/>
                </a:path>
              </a:gradFill>
              <a:ln w="9525" cap="rnd" cmpd="sng">
                <a:solidFill>
                  <a:schemeClr val="hlink"/>
                </a:solidFill>
                <a:round/>
                <a:headEnd/>
                <a:tailEnd/>
              </a:ln>
              <a:effectLst/>
            </p:spPr>
            <p:txBody>
              <a:bodyPr/>
              <a:lstStyle/>
              <a:p>
                <a:pPr>
                  <a:defRPr/>
                </a:pPr>
                <a:endParaRPr lang="zh-CN" altLang="en-US"/>
              </a:p>
            </p:txBody>
          </p:sp>
          <p:sp>
            <p:nvSpPr>
              <p:cNvPr id="20507" name="未知"/>
              <p:cNvSpPr>
                <a:spLocks/>
              </p:cNvSpPr>
              <p:nvPr/>
            </p:nvSpPr>
            <p:spPr bwMode="auto">
              <a:xfrm>
                <a:off x="3163" y="0"/>
                <a:ext cx="626" cy="221"/>
              </a:xfrm>
              <a:custGeom>
                <a:avLst/>
                <a:gdLst>
                  <a:gd name="T0" fmla="*/ 625 w 626"/>
                  <a:gd name="T1" fmla="*/ 0 h 221"/>
                  <a:gd name="T2" fmla="*/ 625 w 626"/>
                  <a:gd name="T3" fmla="*/ 49 h 221"/>
                  <a:gd name="T4" fmla="*/ 585 w 626"/>
                  <a:gd name="T5" fmla="*/ 49 h 221"/>
                  <a:gd name="T6" fmla="*/ 513 w 626"/>
                  <a:gd name="T7" fmla="*/ 98 h 221"/>
                  <a:gd name="T8" fmla="*/ 377 w 626"/>
                  <a:gd name="T9" fmla="*/ 98 h 221"/>
                  <a:gd name="T10" fmla="*/ 264 w 626"/>
                  <a:gd name="T11" fmla="*/ 147 h 221"/>
                  <a:gd name="T12" fmla="*/ 96 w 626"/>
                  <a:gd name="T13" fmla="*/ 147 h 221"/>
                  <a:gd name="T14" fmla="*/ 96 w 626"/>
                  <a:gd name="T15" fmla="*/ 204 h 221"/>
                  <a:gd name="T16" fmla="*/ 70 w 626"/>
                  <a:gd name="T17" fmla="*/ 220 h 221"/>
                  <a:gd name="T18" fmla="*/ 26 w 626"/>
                  <a:gd name="T19" fmla="*/ 220 h 221"/>
                  <a:gd name="T20" fmla="*/ 0 w 626"/>
                  <a:gd name="T21" fmla="*/ 199 h 221"/>
                  <a:gd name="T22" fmla="*/ 0 w 626"/>
                  <a:gd name="T23" fmla="*/ 147 h 2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6"/>
                  <a:gd name="T37" fmla="*/ 0 h 221"/>
                  <a:gd name="T38" fmla="*/ 626 w 626"/>
                  <a:gd name="T39" fmla="*/ 221 h 2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6" h="221">
                    <a:moveTo>
                      <a:pt x="625" y="0"/>
                    </a:moveTo>
                    <a:lnTo>
                      <a:pt x="625" y="49"/>
                    </a:lnTo>
                    <a:lnTo>
                      <a:pt x="585" y="49"/>
                    </a:lnTo>
                    <a:lnTo>
                      <a:pt x="513" y="98"/>
                    </a:lnTo>
                    <a:lnTo>
                      <a:pt x="377" y="98"/>
                    </a:lnTo>
                    <a:lnTo>
                      <a:pt x="264" y="147"/>
                    </a:lnTo>
                    <a:lnTo>
                      <a:pt x="96" y="147"/>
                    </a:lnTo>
                    <a:lnTo>
                      <a:pt x="96" y="204"/>
                    </a:lnTo>
                    <a:lnTo>
                      <a:pt x="70" y="220"/>
                    </a:lnTo>
                    <a:lnTo>
                      <a:pt x="26" y="220"/>
                    </a:lnTo>
                    <a:lnTo>
                      <a:pt x="0" y="199"/>
                    </a:lnTo>
                    <a:lnTo>
                      <a:pt x="0" y="147"/>
                    </a:lnTo>
                  </a:path>
                </a:pathLst>
              </a:custGeom>
              <a:solidFill>
                <a:schemeClr val="accent2"/>
              </a:solidFill>
              <a:ln w="9525" cap="rnd" cmpd="sng">
                <a:solidFill>
                  <a:schemeClr val="hlink"/>
                </a:solidFill>
                <a:round/>
                <a:headEnd/>
                <a:tailEnd/>
              </a:ln>
            </p:spPr>
            <p:txBody>
              <a:bodyPr/>
              <a:lstStyle/>
              <a:p>
                <a:endParaRPr lang="zh-CN" altLang="en-US"/>
              </a:p>
            </p:txBody>
          </p:sp>
        </p:grpSp>
        <p:sp>
          <p:nvSpPr>
            <p:cNvPr id="19" name="Rectangle 25"/>
            <p:cNvSpPr>
              <a:spLocks noChangeArrowheads="1"/>
            </p:cNvSpPr>
            <p:nvPr/>
          </p:nvSpPr>
          <p:spPr bwMode="auto">
            <a:xfrm>
              <a:off x="0" y="854"/>
              <a:ext cx="4441" cy="2889"/>
            </a:xfrm>
            <a:prstGeom prst="rect">
              <a:avLst/>
            </a:prstGeom>
            <a:solidFill>
              <a:schemeClr val="accent1"/>
            </a:solidFill>
            <a:ln w="38100" cmpd="sng">
              <a:solidFill>
                <a:schemeClr val="bg2"/>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21" name="Rectangle 26"/>
            <p:cNvSpPr>
              <a:spLocks noChangeArrowheads="1"/>
            </p:cNvSpPr>
            <p:nvPr/>
          </p:nvSpPr>
          <p:spPr bwMode="auto">
            <a:xfrm>
              <a:off x="295" y="1136"/>
              <a:ext cx="4120" cy="2607"/>
            </a:xfrm>
            <a:prstGeom prst="rect">
              <a:avLst/>
            </a:prstGeom>
            <a:noFill/>
            <a:ln w="9525">
              <a:noFill/>
              <a:miter lim="800000"/>
              <a:headEnd/>
              <a:tailEnd/>
            </a:ln>
            <a:effectLst/>
          </p:spPr>
          <p:txBody>
            <a:bodyPr lIns="0" tIns="0" rIns="0" bIns="0">
              <a:spAutoFit/>
            </a:bodyPr>
            <a:lstStyle/>
            <a:p>
              <a:pPr eaLnBrk="0" hangingPunct="0">
                <a:lnSpc>
                  <a:spcPct val="130000"/>
                </a:lnSpc>
                <a:spcBef>
                  <a:spcPct val="20000"/>
                </a:spcBef>
                <a:buClr>
                  <a:schemeClr val="hlink"/>
                </a:buClr>
                <a:buFont typeface="Wingdings" pitchFamily="2" charset="2"/>
                <a:buNone/>
                <a:defRPr/>
              </a:pPr>
              <a:r>
                <a:rPr lang="en-US" sz="1400" b="0" dirty="0">
                  <a:effectLst>
                    <a:outerShdw blurRad="38100" dist="38100" dir="2700000" algn="tl">
                      <a:srgbClr val="C0C0C0"/>
                    </a:outerShdw>
                  </a:effectLst>
                </a:rPr>
                <a:t>        </a:t>
              </a:r>
              <a:r>
                <a:rPr lang="zh-CN" altLang="en-US" sz="1400" b="0" dirty="0">
                  <a:solidFill>
                    <a:schemeClr val="bg1"/>
                  </a:solidFill>
                </a:rPr>
                <a:t>编制数量指标综合指数的一般原则：编制数量指标综合指数应将作为同度量因素的质量指标固定在基期。但这也并不是绝对的。在实际应用中，要注意根据研究目的及资料条件等，针对具体情况灵活运用</a:t>
              </a:r>
              <a:r>
                <a:rPr lang="zh-CN" altLang="en-US" sz="1400" b="0" dirty="0">
                  <a:solidFill>
                    <a:schemeClr val="bg1"/>
                  </a:solidFill>
                  <a:effectLst>
                    <a:outerShdw blurRad="38100" dist="38100" dir="2700000" algn="tl">
                      <a:srgbClr val="C0C0C0"/>
                    </a:outerShdw>
                  </a:effectLst>
                </a:rPr>
                <a:t>。</a:t>
              </a:r>
            </a:p>
          </p:txBody>
        </p:sp>
        <p:sp>
          <p:nvSpPr>
            <p:cNvPr id="22" name="Rectangle 27"/>
            <p:cNvSpPr>
              <a:spLocks noChangeArrowheads="1"/>
            </p:cNvSpPr>
            <p:nvPr/>
          </p:nvSpPr>
          <p:spPr bwMode="auto">
            <a:xfrm>
              <a:off x="7025" y="0"/>
              <a:ext cx="4443" cy="2889"/>
            </a:xfrm>
            <a:prstGeom prst="rect">
              <a:avLst/>
            </a:prstGeom>
            <a:solidFill>
              <a:schemeClr val="accent1"/>
            </a:solidFill>
            <a:ln w="9525" cmpd="sng">
              <a:solidFill>
                <a:schemeClr val="tx1"/>
              </a:solidFill>
              <a:miter lim="800000"/>
              <a:headEnd/>
              <a:tailEnd/>
            </a:ln>
            <a:effectLst>
              <a:outerShdw dist="35921" dir="2700000" algn="ctr" rotWithShape="0">
                <a:schemeClr val="bg2"/>
              </a:outerShdw>
            </a:effectLst>
          </p:spPr>
          <p:txBody>
            <a:bodyPr wrap="none" anchor="ctr"/>
            <a:lstStyle/>
            <a:p>
              <a:pPr>
                <a:defRPr/>
              </a:pPr>
              <a:endParaRPr lang="zh-CN" altLang="en-US"/>
            </a:p>
          </p:txBody>
        </p:sp>
        <p:sp>
          <p:nvSpPr>
            <p:cNvPr id="24" name="Rectangle 28"/>
            <p:cNvSpPr>
              <a:spLocks noChangeArrowheads="1"/>
            </p:cNvSpPr>
            <p:nvPr/>
          </p:nvSpPr>
          <p:spPr bwMode="auto">
            <a:xfrm>
              <a:off x="7273" y="229"/>
              <a:ext cx="3982" cy="1511"/>
            </a:xfrm>
            <a:prstGeom prst="rect">
              <a:avLst/>
            </a:prstGeom>
            <a:noFill/>
            <a:ln w="9525">
              <a:noFill/>
              <a:miter lim="800000"/>
              <a:headEnd/>
              <a:tailEnd/>
            </a:ln>
            <a:effectLst/>
          </p:spPr>
          <p:txBody>
            <a:bodyPr lIns="0" tIns="0" rIns="0" bIns="0">
              <a:spAutoFit/>
            </a:bodyPr>
            <a:lstStyle/>
            <a:p>
              <a:pPr eaLnBrk="0" hangingPunct="0">
                <a:lnSpc>
                  <a:spcPct val="130000"/>
                </a:lnSpc>
                <a:spcBef>
                  <a:spcPct val="20000"/>
                </a:spcBef>
                <a:buClr>
                  <a:schemeClr val="hlink"/>
                </a:buClr>
                <a:buFont typeface="Wingdings" pitchFamily="2" charset="2"/>
                <a:buNone/>
                <a:defRPr/>
              </a:pPr>
              <a:r>
                <a:rPr lang="en-US" sz="1400" b="0" dirty="0">
                  <a:effectLst>
                    <a:outerShdw blurRad="38100" dist="38100" dir="2700000" algn="tl">
                      <a:srgbClr val="C0C0C0"/>
                    </a:outerShdw>
                  </a:effectLst>
                </a:rPr>
                <a:t>        </a:t>
              </a:r>
              <a:r>
                <a:rPr lang="zh-CN" altLang="en-US" sz="1400" b="0" dirty="0">
                  <a:solidFill>
                    <a:schemeClr val="bg1"/>
                  </a:solidFill>
                </a:rPr>
                <a:t>编制质量指标综合指数的一般原则：编制质量指标综合指数应将作为同度量因素的数量指标固定在报告期。</a:t>
              </a:r>
            </a:p>
          </p:txBody>
        </p:sp>
      </p:grpSp>
      <p:grpSp>
        <p:nvGrpSpPr>
          <p:cNvPr id="4" name="Group 5"/>
          <p:cNvGrpSpPr>
            <a:grpSpLocks/>
          </p:cNvGrpSpPr>
          <p:nvPr/>
        </p:nvGrpSpPr>
        <p:grpSpPr bwMode="auto">
          <a:xfrm>
            <a:off x="762000" y="1828800"/>
            <a:ext cx="3121025" cy="647700"/>
            <a:chOff x="0" y="0"/>
            <a:chExt cx="13950" cy="1020"/>
          </a:xfrm>
        </p:grpSpPr>
        <p:sp>
          <p:nvSpPr>
            <p:cNvPr id="20486" name="AutoShape 6"/>
            <p:cNvSpPr>
              <a:spLocks noChangeArrowheads="1"/>
            </p:cNvSpPr>
            <p:nvPr/>
          </p:nvSpPr>
          <p:spPr bwMode="auto">
            <a:xfrm>
              <a:off x="115" y="0"/>
              <a:ext cx="13835" cy="1020"/>
            </a:xfrm>
            <a:prstGeom prst="doubleWave">
              <a:avLst>
                <a:gd name="adj1" fmla="val 6500"/>
                <a:gd name="adj2" fmla="val 0"/>
              </a:avLst>
            </a:prstGeom>
            <a:solidFill>
              <a:srgbClr val="FF9933"/>
            </a:solidFill>
            <a:ln w="9525">
              <a:solidFill>
                <a:srgbClr val="CCFFFF"/>
              </a:solidFill>
              <a:miter lim="800000"/>
              <a:headEnd/>
              <a:tailEnd/>
            </a:ln>
          </p:spPr>
          <p:txBody>
            <a:bodyPr anchor="ctr">
              <a:spAutoFit/>
            </a:bodyPr>
            <a:lstStyle/>
            <a:p>
              <a:endParaRPr lang="zh-CN" altLang="en-US"/>
            </a:p>
          </p:txBody>
        </p:sp>
        <p:sp>
          <p:nvSpPr>
            <p:cNvPr id="20487" name="Text Box 7"/>
            <p:cNvSpPr txBox="1">
              <a:spLocks noChangeArrowheads="1"/>
            </p:cNvSpPr>
            <p:nvPr/>
          </p:nvSpPr>
          <p:spPr bwMode="auto">
            <a:xfrm>
              <a:off x="0" y="228"/>
              <a:ext cx="11956" cy="625"/>
            </a:xfrm>
            <a:prstGeom prst="rect">
              <a:avLst/>
            </a:prstGeom>
            <a:noFill/>
            <a:ln w="9525">
              <a:noFill/>
              <a:miter lim="800000"/>
              <a:headEnd/>
              <a:tailEnd/>
            </a:ln>
          </p:spPr>
          <p:txBody>
            <a:bodyPr wrap="none">
              <a:spAutoFit/>
            </a:bodyPr>
            <a:lstStyle/>
            <a:p>
              <a:r>
                <a:rPr lang="en-US" altLang="zh-CN">
                  <a:solidFill>
                    <a:srgbClr val="CCFF66"/>
                  </a:solidFill>
                </a:rPr>
                <a:t>2.</a:t>
              </a:r>
              <a:r>
                <a:rPr lang="zh-CN" altLang="en-US">
                  <a:solidFill>
                    <a:srgbClr val="CCFF66"/>
                  </a:solidFill>
                </a:rPr>
                <a:t>综合指数编制的方法</a:t>
              </a: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par>
                                <p:cTn id="9" presetID="1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lide(fromBottom)">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TotalTime>
  <Pages>0</Pages>
  <Words>1254</Words>
  <Characters>0</Characters>
  <Application>Microsoft Office PowerPoint</Application>
  <DocSecurity>0</DocSecurity>
  <PresentationFormat>全屏显示(4:3)</PresentationFormat>
  <Lines>0</Lines>
  <Paragraphs>140</Paragraphs>
  <Slides>20</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2</vt:i4>
      </vt:variant>
      <vt:variant>
        <vt:lpstr>幻灯片标题</vt:lpstr>
      </vt:variant>
      <vt:variant>
        <vt:i4>20</vt:i4>
      </vt:variant>
    </vt:vector>
  </HeadingPairs>
  <TitlesOfParts>
    <vt:vector size="31" baseType="lpstr">
      <vt:lpstr>GulimChe</vt:lpstr>
      <vt:lpstr>黑体</vt:lpstr>
      <vt:lpstr>华文新魏</vt:lpstr>
      <vt:lpstr>宋体</vt:lpstr>
      <vt:lpstr>Arial</vt:lpstr>
      <vt:lpstr>Calibri</vt:lpstr>
      <vt:lpstr>Times New Roman</vt:lpstr>
      <vt:lpstr>Wingdings</vt:lpstr>
      <vt:lpstr>自定义设计方案</vt:lpstr>
      <vt:lpstr>Equation.3</vt:lpstr>
      <vt:lpstr>Equation.DSMT4</vt:lpstr>
      <vt:lpstr>项目七统计指数分析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277</cp:revision>
  <cp:lastPrinted>1899-12-30T00:00:00Z</cp:lastPrinted>
  <dcterms:created xsi:type="dcterms:W3CDTF">2013-01-09T03:26:13Z</dcterms:created>
  <dcterms:modified xsi:type="dcterms:W3CDTF">2020-08-29T10:09:39Z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