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46"/>
  </p:notesMasterIdLst>
  <p:handoutMasterIdLst>
    <p:handoutMasterId r:id="rId47"/>
  </p:handoutMasterIdLst>
  <p:sldIdLst>
    <p:sldId id="920" r:id="rId2"/>
    <p:sldId id="260" r:id="rId3"/>
    <p:sldId id="813" r:id="rId4"/>
    <p:sldId id="823" r:id="rId5"/>
    <p:sldId id="876" r:id="rId6"/>
    <p:sldId id="843" r:id="rId7"/>
    <p:sldId id="844" r:id="rId8"/>
    <p:sldId id="877" r:id="rId9"/>
    <p:sldId id="847" r:id="rId10"/>
    <p:sldId id="848" r:id="rId11"/>
    <p:sldId id="850" r:id="rId12"/>
    <p:sldId id="878" r:id="rId13"/>
    <p:sldId id="825" r:id="rId14"/>
    <p:sldId id="853" r:id="rId15"/>
    <p:sldId id="854" r:id="rId16"/>
    <p:sldId id="857" r:id="rId17"/>
    <p:sldId id="858" r:id="rId18"/>
    <p:sldId id="856" r:id="rId19"/>
    <p:sldId id="852" r:id="rId20"/>
    <p:sldId id="914" r:id="rId21"/>
    <p:sldId id="915" r:id="rId22"/>
    <p:sldId id="916" r:id="rId23"/>
    <p:sldId id="917" r:id="rId24"/>
    <p:sldId id="921" r:id="rId25"/>
    <p:sldId id="922" r:id="rId26"/>
    <p:sldId id="832" r:id="rId27"/>
    <p:sldId id="860" r:id="rId28"/>
    <p:sldId id="918" r:id="rId29"/>
    <p:sldId id="859" r:id="rId30"/>
    <p:sldId id="861" r:id="rId31"/>
    <p:sldId id="864" r:id="rId32"/>
    <p:sldId id="865" r:id="rId33"/>
    <p:sldId id="866" r:id="rId34"/>
    <p:sldId id="862" r:id="rId35"/>
    <p:sldId id="919" r:id="rId36"/>
    <p:sldId id="867" r:id="rId37"/>
    <p:sldId id="868" r:id="rId38"/>
    <p:sldId id="869" r:id="rId39"/>
    <p:sldId id="870" r:id="rId40"/>
    <p:sldId id="872" r:id="rId41"/>
    <p:sldId id="871" r:id="rId42"/>
    <p:sldId id="873" r:id="rId43"/>
    <p:sldId id="874" r:id="rId44"/>
    <p:sldId id="875" r:id="rId45"/>
  </p:sldIdLst>
  <p:sldSz cx="9144000" cy="6858000" type="screen4x3"/>
  <p:notesSz cx="6858000" cy="9144000"/>
  <p:defaultTextStyle>
    <a:defPPr>
      <a:defRPr lang="zh-CN"/>
    </a:defPPr>
    <a:lvl1pPr algn="l" rtl="0" eaLnBrk="0" fontAlgn="base" hangingPunct="0">
      <a:spcBef>
        <a:spcPct val="0"/>
      </a:spcBef>
      <a:spcAft>
        <a:spcPct val="0"/>
      </a:spcAft>
      <a:defRPr sz="2000" b="1" kern="1200">
        <a:solidFill>
          <a:schemeClr val="tx2"/>
        </a:solidFill>
        <a:latin typeface="Times New Roman" pitchFamily="18" charset="0"/>
        <a:ea typeface="黑体" pitchFamily="49" charset="-122"/>
        <a:cs typeface="+mn-cs"/>
      </a:defRPr>
    </a:lvl1pPr>
    <a:lvl2pPr marL="457200" algn="l" rtl="0" eaLnBrk="0" fontAlgn="base" hangingPunct="0">
      <a:spcBef>
        <a:spcPct val="0"/>
      </a:spcBef>
      <a:spcAft>
        <a:spcPct val="0"/>
      </a:spcAft>
      <a:defRPr sz="2000" b="1" kern="1200">
        <a:solidFill>
          <a:schemeClr val="tx2"/>
        </a:solidFill>
        <a:latin typeface="Times New Roman" pitchFamily="18" charset="0"/>
        <a:ea typeface="黑体" pitchFamily="49" charset="-122"/>
        <a:cs typeface="+mn-cs"/>
      </a:defRPr>
    </a:lvl2pPr>
    <a:lvl3pPr marL="914400" algn="l" rtl="0" eaLnBrk="0" fontAlgn="base" hangingPunct="0">
      <a:spcBef>
        <a:spcPct val="0"/>
      </a:spcBef>
      <a:spcAft>
        <a:spcPct val="0"/>
      </a:spcAft>
      <a:defRPr sz="2000" b="1" kern="1200">
        <a:solidFill>
          <a:schemeClr val="tx2"/>
        </a:solidFill>
        <a:latin typeface="Times New Roman" pitchFamily="18" charset="0"/>
        <a:ea typeface="黑体" pitchFamily="49" charset="-122"/>
        <a:cs typeface="+mn-cs"/>
      </a:defRPr>
    </a:lvl3pPr>
    <a:lvl4pPr marL="1371600" algn="l" rtl="0" eaLnBrk="0" fontAlgn="base" hangingPunct="0">
      <a:spcBef>
        <a:spcPct val="0"/>
      </a:spcBef>
      <a:spcAft>
        <a:spcPct val="0"/>
      </a:spcAft>
      <a:defRPr sz="2000" b="1" kern="1200">
        <a:solidFill>
          <a:schemeClr val="tx2"/>
        </a:solidFill>
        <a:latin typeface="Times New Roman" pitchFamily="18" charset="0"/>
        <a:ea typeface="黑体" pitchFamily="49" charset="-122"/>
        <a:cs typeface="+mn-cs"/>
      </a:defRPr>
    </a:lvl4pPr>
    <a:lvl5pPr marL="1828800" algn="l" rtl="0" eaLnBrk="0" fontAlgn="base" hangingPunct="0">
      <a:spcBef>
        <a:spcPct val="0"/>
      </a:spcBef>
      <a:spcAft>
        <a:spcPct val="0"/>
      </a:spcAft>
      <a:defRPr sz="2000" b="1" kern="1200">
        <a:solidFill>
          <a:schemeClr val="tx2"/>
        </a:solidFill>
        <a:latin typeface="Times New Roman" pitchFamily="18" charset="0"/>
        <a:ea typeface="黑体" pitchFamily="49" charset="-122"/>
        <a:cs typeface="+mn-cs"/>
      </a:defRPr>
    </a:lvl5pPr>
    <a:lvl6pPr marL="2286000" algn="l" defTabSz="914400" rtl="0" eaLnBrk="1" latinLnBrk="0" hangingPunct="1">
      <a:defRPr sz="2000" b="1" kern="1200">
        <a:solidFill>
          <a:schemeClr val="tx2"/>
        </a:solidFill>
        <a:latin typeface="Times New Roman" pitchFamily="18" charset="0"/>
        <a:ea typeface="黑体" pitchFamily="49" charset="-122"/>
        <a:cs typeface="+mn-cs"/>
      </a:defRPr>
    </a:lvl6pPr>
    <a:lvl7pPr marL="2743200" algn="l" defTabSz="914400" rtl="0" eaLnBrk="1" latinLnBrk="0" hangingPunct="1">
      <a:defRPr sz="2000" b="1" kern="1200">
        <a:solidFill>
          <a:schemeClr val="tx2"/>
        </a:solidFill>
        <a:latin typeface="Times New Roman" pitchFamily="18" charset="0"/>
        <a:ea typeface="黑体" pitchFamily="49" charset="-122"/>
        <a:cs typeface="+mn-cs"/>
      </a:defRPr>
    </a:lvl7pPr>
    <a:lvl8pPr marL="3200400" algn="l" defTabSz="914400" rtl="0" eaLnBrk="1" latinLnBrk="0" hangingPunct="1">
      <a:defRPr sz="2000" b="1" kern="1200">
        <a:solidFill>
          <a:schemeClr val="tx2"/>
        </a:solidFill>
        <a:latin typeface="Times New Roman" pitchFamily="18" charset="0"/>
        <a:ea typeface="黑体" pitchFamily="49" charset="-122"/>
        <a:cs typeface="+mn-cs"/>
      </a:defRPr>
    </a:lvl8pPr>
    <a:lvl9pPr marL="3657600" algn="l" defTabSz="914400" rtl="0" eaLnBrk="1" latinLnBrk="0" hangingPunct="1">
      <a:defRPr sz="2000" b="1" kern="1200">
        <a:solidFill>
          <a:schemeClr val="tx2"/>
        </a:solidFill>
        <a:latin typeface="Times New Roman" pitchFamily="18" charset="0"/>
        <a:ea typeface="黑体" pitchFamily="49" charset="-122"/>
        <a:cs typeface="+mn-cs"/>
      </a:defRPr>
    </a:lvl9pPr>
  </p:defaultTextStyle>
  <p:extLst>
    <p:ext uri="{EFAFB233-063F-42B5-8137-9DF3F51BA10A}">
      <p15:sldGuideLst xmlns:p15="http://schemas.microsoft.com/office/powerpoint/2012/main">
        <p15:guide id="1" orient="horz" pos="1946">
          <p15:clr>
            <a:srgbClr val="A4A3A4"/>
          </p15:clr>
        </p15:guide>
        <p15:guide id="2" pos="285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66"/>
    <a:srgbClr val="CCFF33"/>
    <a:srgbClr val="FFCCFF"/>
    <a:srgbClr val="2BBFEF"/>
    <a:srgbClr val="C72DED"/>
    <a:srgbClr val="6666FF"/>
    <a:srgbClr val="FF0000"/>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086" y="54"/>
      </p:cViewPr>
      <p:guideLst>
        <p:guide orient="horz" pos="1946"/>
        <p:guide pos="285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buFont typeface="Arial" panose="020B0604020202020204" pitchFamily="34" charset="0"/>
              <a:buNone/>
              <a:defRPr sz="1200" b="0">
                <a:solidFill>
                  <a:schemeClr val="tx1"/>
                </a:solidFill>
                <a:effectLst/>
                <a:latin typeface="Arial" panose="020B0604020202020204" pitchFamily="34" charset="0"/>
                <a:ea typeface="宋体" panose="02010600030101010101" pitchFamily="2" charset="-122"/>
              </a:defRPr>
            </a:lvl1pPr>
          </a:lstStyle>
          <a:p>
            <a:pPr>
              <a:defRPr/>
            </a:pPr>
            <a:endParaRPr lang="zh-CN" altLang="en-US"/>
          </a:p>
        </p:txBody>
      </p:sp>
      <p:sp>
        <p:nvSpPr>
          <p:cNvPr id="4813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buFont typeface="Arial" panose="020B0604020202020204" pitchFamily="34" charset="0"/>
              <a:buNone/>
              <a:defRPr sz="1200" b="0">
                <a:solidFill>
                  <a:schemeClr val="tx1"/>
                </a:solidFill>
                <a:effectLst/>
                <a:latin typeface="Arial" panose="020B0604020202020204" pitchFamily="34" charset="0"/>
                <a:ea typeface="宋体" panose="02010600030101010101" pitchFamily="2" charset="-122"/>
              </a:defRPr>
            </a:lvl1pPr>
          </a:lstStyle>
          <a:p>
            <a:pPr>
              <a:defRPr/>
            </a:pPr>
            <a:fld id="{DBB40A94-FD68-41F0-B172-598074A69539}" type="datetimeFigureOut">
              <a:rPr lang="zh-CN" altLang="en-US"/>
              <a:pPr>
                <a:defRPr/>
              </a:pPr>
              <a:t>2020/8/29</a:t>
            </a:fld>
            <a:endParaRPr lang="en-US" altLang="zh-CN"/>
          </a:p>
        </p:txBody>
      </p:sp>
      <p:sp>
        <p:nvSpPr>
          <p:cNvPr id="4813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buFont typeface="Arial" panose="020B0604020202020204" pitchFamily="34" charset="0"/>
              <a:buNone/>
              <a:defRPr sz="1200" b="0">
                <a:solidFill>
                  <a:schemeClr val="tx1"/>
                </a:solidFill>
                <a:effectLst/>
                <a:latin typeface="Arial" panose="020B0604020202020204" pitchFamily="34" charset="0"/>
                <a:ea typeface="宋体" panose="02010600030101010101" pitchFamily="2" charset="-122"/>
              </a:defRPr>
            </a:lvl1pPr>
          </a:lstStyle>
          <a:p>
            <a:pPr>
              <a:defRPr/>
            </a:pPr>
            <a:endParaRPr lang="en-US" altLang="zh-CN"/>
          </a:p>
        </p:txBody>
      </p:sp>
      <p:sp>
        <p:nvSpPr>
          <p:cNvPr id="4813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buFont typeface="Arial" pitchFamily="34" charset="0"/>
              <a:buNone/>
              <a:defRPr sz="1200" b="0">
                <a:solidFill>
                  <a:schemeClr val="tx1"/>
                </a:solidFill>
                <a:latin typeface="Arial" pitchFamily="34" charset="0"/>
                <a:ea typeface="宋体" pitchFamily="2" charset="-122"/>
              </a:defRPr>
            </a:lvl1pPr>
          </a:lstStyle>
          <a:p>
            <a:pPr>
              <a:defRPr/>
            </a:pPr>
            <a:fld id="{CD2FDBA2-E41B-4D37-B0BB-76303F4650C4}" type="slidenum">
              <a:rPr lang="zh-CN" altLang="en-US"/>
              <a:pPr>
                <a:defRPr/>
              </a:pPr>
              <a:t>‹#›</a:t>
            </a:fld>
            <a:endParaRPr lang="en-US" altLang="zh-CN"/>
          </a:p>
        </p:txBody>
      </p:sp>
    </p:spTree>
    <p:extLst>
      <p:ext uri="{BB962C8B-B14F-4D97-AF65-F5344CB8AC3E}">
        <p14:creationId xmlns:p14="http://schemas.microsoft.com/office/powerpoint/2010/main" val="37103127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buFont typeface="Arial" panose="020B0604020202020204" pitchFamily="34" charset="0"/>
              <a:buNone/>
              <a:defRPr sz="1200" b="0">
                <a:solidFill>
                  <a:schemeClr val="tx1"/>
                </a:solidFill>
                <a:effectLst/>
                <a:latin typeface="Arial" panose="020B0604020202020204" pitchFamily="34" charset="0"/>
                <a:ea typeface="宋体" panose="02010600030101010101" pitchFamily="2" charset="-122"/>
              </a:defRPr>
            </a:lvl1pPr>
          </a:lstStyle>
          <a:p>
            <a:pPr>
              <a:defRPr/>
            </a:pPr>
            <a:endParaRPr lang="zh-CN" altLang="en-US"/>
          </a:p>
        </p:txBody>
      </p:sp>
      <p:sp>
        <p:nvSpPr>
          <p:cNvPr id="3075" name="Rectangle 3"/>
          <p:cNvSpPr>
            <a:spLocks noGrp="1" noChangeArrowheads="1"/>
          </p:cNvSpPr>
          <p:nvPr>
            <p:ph type="dt" idx="1"/>
          </p:nvPr>
        </p:nvSpPr>
        <p:spPr bwMode="auto">
          <a:xfrm>
            <a:off x="3883025" y="0"/>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buFont typeface="Arial" panose="020B0604020202020204" pitchFamily="34" charset="0"/>
              <a:buNone/>
              <a:defRPr sz="1200" b="0">
                <a:solidFill>
                  <a:schemeClr val="tx1"/>
                </a:solidFill>
                <a:effectLst/>
                <a:latin typeface="Arial" panose="020B0604020202020204" pitchFamily="34" charset="0"/>
                <a:ea typeface="宋体" panose="02010600030101010101" pitchFamily="2" charset="-122"/>
              </a:defRPr>
            </a:lvl1pPr>
          </a:lstStyle>
          <a:p>
            <a:pPr>
              <a:defRPr/>
            </a:pPr>
            <a:fld id="{53823FA1-9E20-43E0-B028-76EFD3D6915B}" type="datetimeFigureOut">
              <a:rPr lang="zh-CN" altLang="en-US"/>
              <a:pPr>
                <a:defRPr/>
              </a:pPr>
              <a:t>2020/8/29</a:t>
            </a:fld>
            <a:endParaRPr lang="en-US"/>
          </a:p>
        </p:txBody>
      </p:sp>
      <p:sp>
        <p:nvSpPr>
          <p:cNvPr id="48132" name="Rectangle 4"/>
          <p:cNvSpPr>
            <a:spLocks noGrp="1" noRot="1" noChangeAspect="1" noChangeArrowheads="1"/>
          </p:cNvSpPr>
          <p:nvPr>
            <p:ph type="sldImg" idx="2"/>
          </p:nvPr>
        </p:nvSpPr>
        <p:spPr bwMode="auto">
          <a:xfrm>
            <a:off x="1143000" y="685800"/>
            <a:ext cx="4572000" cy="3429000"/>
          </a:xfrm>
          <a:prstGeom prst="rect">
            <a:avLst/>
          </a:prstGeom>
          <a:noFill/>
          <a:ln w="9525">
            <a:noFill/>
            <a:miter lim="800000"/>
            <a:headEnd/>
            <a:tailEnd/>
          </a:ln>
          <a:effec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buFont typeface="Arial" panose="020B0604020202020204" pitchFamily="34" charset="0"/>
              <a:buNone/>
              <a:defRPr sz="1200" b="0">
                <a:solidFill>
                  <a:schemeClr val="tx1"/>
                </a:solidFill>
                <a:effectLst/>
                <a:latin typeface="Arial" panose="020B0604020202020204" pitchFamily="34" charset="0"/>
                <a:ea typeface="宋体" panose="02010600030101010101" pitchFamily="2" charset="-122"/>
              </a:defRPr>
            </a:lvl1pPr>
          </a:lstStyle>
          <a:p>
            <a:pPr>
              <a:defRPr/>
            </a:pPr>
            <a:endParaRPr lang="en-US"/>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buFont typeface="Arial" pitchFamily="34" charset="0"/>
              <a:buNone/>
              <a:defRPr sz="1200" b="0">
                <a:solidFill>
                  <a:schemeClr val="tx1"/>
                </a:solidFill>
                <a:latin typeface="Arial" pitchFamily="34" charset="0"/>
                <a:ea typeface="宋体" pitchFamily="2" charset="-122"/>
              </a:defRPr>
            </a:lvl1pPr>
          </a:lstStyle>
          <a:p>
            <a:pPr>
              <a:defRPr/>
            </a:pPr>
            <a:fld id="{E4D205BF-CA02-4F8E-8B91-F61606FEABDA}" type="slidenum">
              <a:rPr lang="zh-CN" altLang="en-US"/>
              <a:pPr>
                <a:defRPr/>
              </a:pPr>
              <a:t>‹#›</a:t>
            </a:fld>
            <a:endParaRPr lang="en-US" altLang="zh-CN"/>
          </a:p>
        </p:txBody>
      </p:sp>
    </p:spTree>
    <p:extLst>
      <p:ext uri="{BB962C8B-B14F-4D97-AF65-F5344CB8AC3E}">
        <p14:creationId xmlns:p14="http://schemas.microsoft.com/office/powerpoint/2010/main" val="28313834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F3E01B73-3D34-4CE1-9C00-4E46B6BCAA41}"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D344487-0D55-408C-97F0-902DF616F27F}" type="slidenum">
              <a:rPr lang="zh-CN" altLang="en-US"/>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BF78DCC1-CD1D-4CFD-B301-580E4164F785}"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9DFDADD-878F-4A5E-A802-994C75448A05}" type="slidenum">
              <a:rPr lang="zh-CN" altLang="en-US"/>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455C4D8A-6DE6-4722-88BE-853A91910007}"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3EC41CA-833B-4F31-8CF6-D95EA4D5B6F2}" type="slidenum">
              <a:rPr lang="zh-CN" altLang="en-US"/>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394030BD-4E97-4093-861B-7AA6423108E4}"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0972858-E89C-4982-AFF3-4B810DDF0D8E}" type="slidenum">
              <a:rPr lang="zh-CN" altLang="en-US"/>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fld id="{C9E8C866-82E1-44E9-AF2E-568F7D14E536}" type="datetimeFigureOut">
              <a:rPr lang="zh-CN" altLang="en-US"/>
              <a:pPr>
                <a:defRPr/>
              </a:pPr>
              <a:t>2020/8/29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D058D48-C094-4112-8273-CC1499007660}" type="slidenum">
              <a:rPr lang="zh-CN" altLang="en-US"/>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fld id="{648A1D08-CF2D-472C-B48A-1AEC9B44183E}" type="datetimeFigureOut">
              <a:rPr lang="zh-CN" altLang="en-US"/>
              <a:pPr>
                <a:defRPr/>
              </a:pPr>
              <a:t>2020/8/29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1412AB9-096A-4415-B039-3CE7567F93C7}" type="slidenum">
              <a:rPr lang="zh-CN" altLang="en-US"/>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fld id="{015B3977-22A5-4300-AD29-41C850928A37}" type="datetimeFigureOut">
              <a:rPr lang="zh-CN" altLang="en-US"/>
              <a:pPr>
                <a:defRPr/>
              </a:pPr>
              <a:t>2020/8/29</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C31F346-F897-4A33-A4EC-6D1A2422CEF2}" type="slidenum">
              <a:rPr lang="zh-CN" altLang="en-US"/>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fld id="{29764AD2-146F-4279-A2BF-9CCC36BDD4E5}" type="datetimeFigureOut">
              <a:rPr lang="zh-CN" altLang="en-US"/>
              <a:pPr>
                <a:defRPr/>
              </a:pPr>
              <a:t>2020/8/29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579EC27-EC6E-4D39-8088-EC05909E0166}" type="slidenum">
              <a:rPr lang="zh-CN" altLang="en-US"/>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E0DF1848-CD9F-47F9-9E08-FED31311368D}" type="datetimeFigureOut">
              <a:rPr lang="zh-CN" altLang="en-US"/>
              <a:pPr>
                <a:defRPr/>
              </a:pPr>
              <a:t>2020/8/29</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527530A-A618-41A3-912D-8D0908013794}" type="slidenum">
              <a:rPr lang="zh-CN" altLang="en-US"/>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0BB30803-5E7B-453C-8C2D-02F5253D22D7}" type="datetimeFigureOut">
              <a:rPr lang="zh-CN" altLang="en-US"/>
              <a:pPr>
                <a:defRPr/>
              </a:pPr>
              <a:t>2020/8/29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9C38CF8-004A-4185-871B-A1E41F6DEE8E}" type="slidenum">
              <a:rPr lang="zh-CN" altLang="en-US"/>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E548486C-4379-4AFD-B257-4F10F18D59B4}" type="datetimeFigureOut">
              <a:rPr lang="zh-CN" altLang="en-US"/>
              <a:pPr>
                <a:defRPr/>
              </a:pPr>
              <a:t>2020/8/29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46CE44A-297F-447B-AD92-4837DBC0160E}" type="slidenum">
              <a:rPr lang="zh-CN" altLang="en-US"/>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05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buFont typeface="Arial" panose="020B0604020202020204" pitchFamily="34" charset="0"/>
              <a:buNone/>
              <a:defRPr sz="1400" b="0">
                <a:solidFill>
                  <a:schemeClr val="tx1"/>
                </a:solidFill>
                <a:effectLst/>
                <a:latin typeface="+mn-lt"/>
                <a:ea typeface="+mn-ea"/>
              </a:defRPr>
            </a:lvl1pPr>
          </a:lstStyle>
          <a:p>
            <a:pPr>
              <a:defRPr/>
            </a:pPr>
            <a:fld id="{0D3DF22C-9FEE-4067-8206-7779B6B8C8D6}" type="datetimeFigureOut">
              <a:rPr lang="zh-CN" altLang="en-US"/>
              <a:pPr>
                <a:defRPr/>
              </a:pPr>
              <a:t>2020/8/29</a:t>
            </a:fld>
            <a:endParaRPr lang="en-US"/>
          </a:p>
        </p:txBody>
      </p:sp>
      <p:sp>
        <p:nvSpPr>
          <p:cNvPr id="2053"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buFont typeface="Arial" panose="020B0604020202020204" pitchFamily="34" charset="0"/>
              <a:buNone/>
              <a:defRPr sz="1400" b="0">
                <a:solidFill>
                  <a:schemeClr val="tx1"/>
                </a:solidFill>
                <a:effectLst/>
                <a:latin typeface="+mn-lt"/>
                <a:ea typeface="+mn-ea"/>
              </a:defRPr>
            </a:lvl1pPr>
          </a:lstStyle>
          <a:p>
            <a:pPr>
              <a:defRPr/>
            </a:pPr>
            <a:endParaRPr lang="en-US"/>
          </a:p>
        </p:txBody>
      </p:sp>
      <p:sp>
        <p:nvSpPr>
          <p:cNvPr id="2054"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buFont typeface="Arial" pitchFamily="34" charset="0"/>
              <a:buNone/>
              <a:defRPr sz="1400" b="0">
                <a:solidFill>
                  <a:schemeClr val="tx1"/>
                </a:solidFill>
                <a:latin typeface="Arial" pitchFamily="34" charset="0"/>
                <a:ea typeface="宋体" pitchFamily="2" charset="-122"/>
              </a:defRPr>
            </a:lvl1pPr>
          </a:lstStyle>
          <a:p>
            <a:pPr>
              <a:defRPr/>
            </a:pPr>
            <a:fld id="{FE8008A6-852C-4FE2-BB9D-96D40D2F99F4}"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NUL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NUL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NULL"/></Relationships>
</file>

<file path=ppt/slides/_rels/slide13.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NUL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NUL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NUL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NULL"/></Relationships>
</file>

<file path=ppt/slides/_rels/slide19.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NUL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NUL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33.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NULL"/></Relationships>
</file>

<file path=ppt/slides/_rels/slide3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NULL"/></Relationships>
</file>

<file path=ppt/slides/_rels/slide36.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NUL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oleObject" Target="../embeddings/oleObject2.bin"/></Relationships>
</file>

<file path=ppt/slides/_rels/slide4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NULL"/><Relationship Id="rId5" Type="http://schemas.openxmlformats.org/officeDocument/2006/relationships/image" Target="../media/image22.png"/><Relationship Id="rId4" Type="http://schemas.openxmlformats.org/officeDocument/2006/relationships/image" Target="../media/image21.png"/></Relationships>
</file>

<file path=ppt/slides/_rels/slide4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NUL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8" Type="http://schemas.openxmlformats.org/officeDocument/2006/relationships/hyperlink" Target="http://baike.baidu.com/view/680978.htm" TargetMode="External"/><Relationship Id="rId3" Type="http://schemas.openxmlformats.org/officeDocument/2006/relationships/image" Target="../media/image6.png"/><Relationship Id="rId7" Type="http://schemas.openxmlformats.org/officeDocument/2006/relationships/hyperlink" Target="http://baike.baidu.com/view/689828.htm" TargetMode="Externa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hyperlink" Target="http://baike.baidu.com/view/162682.htm" TargetMode="External"/><Relationship Id="rId5" Type="http://schemas.openxmlformats.org/officeDocument/2006/relationships/hyperlink" Target="http://baike.baidu.com/view/2218009.htm" TargetMode="External"/><Relationship Id="rId4" Type="http://schemas.openxmlformats.org/officeDocument/2006/relationships/image" Target="NUL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hyperlink" Target="http://baike.baidu.com/view/3007727.htm" TargetMode="Externa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hyperlink" Target="http://baike.baidu.com/view/222815.htm" TargetMode="External"/><Relationship Id="rId5" Type="http://schemas.openxmlformats.org/officeDocument/2006/relationships/hyperlink" Target="http://baike.baidu.com/view/689835.htm" TargetMode="External"/><Relationship Id="rId4" Type="http://schemas.openxmlformats.org/officeDocument/2006/relationships/image" Target="NUL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hyperlink" Target="http://baike.baidu.com/view/50313.htm" TargetMode="External"/><Relationship Id="rId4" Type="http://schemas.openxmlformats.org/officeDocument/2006/relationships/image" Target="NUL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NUL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bwMode="auto">
          <a:xfrm>
            <a:off x="611188" y="1916113"/>
            <a:ext cx="7772400" cy="1470025"/>
          </a:xfrm>
          <a:noFill/>
          <a:ln>
            <a:miter lim="800000"/>
            <a:headEnd/>
            <a:tailEnd/>
          </a:ln>
        </p:spPr>
        <p:txBody>
          <a:bodyPr vert="horz" wrap="square" lIns="91440" tIns="45720" rIns="91440" bIns="45720" numCol="1" anchor="t" anchorCtr="0" compatLnSpc="1">
            <a:prstTxWarp prst="textNoShape">
              <a:avLst/>
            </a:prstTxWarp>
          </a:bodyPr>
          <a:lstStyle/>
          <a:p>
            <a:r>
              <a:rPr lang="zh-CN" altLang="en-US" sz="3600" dirty="0">
                <a:solidFill>
                  <a:schemeClr val="tx1"/>
                </a:solidFill>
              </a:rPr>
              <a:t>课程导入</a:t>
            </a:r>
            <a:r>
              <a:rPr lang="zh-CN" altLang="en-US" sz="3600" dirty="0" smtClean="0">
                <a:solidFill>
                  <a:schemeClr val="tx1"/>
                </a:solidFill>
              </a:rPr>
              <a:t>    统计概述</a:t>
            </a:r>
          </a:p>
        </p:txBody>
      </p:sp>
      <p:sp>
        <p:nvSpPr>
          <p:cNvPr id="51203" name="Rectangle 3"/>
          <p:cNvSpPr>
            <a:spLocks noGrp="1" noChangeArrowheads="1"/>
          </p:cNvSpPr>
          <p:nvPr>
            <p:ph type="subTitle" idx="1"/>
          </p:nvPr>
        </p:nvSpPr>
        <p:spPr>
          <a:xfrm>
            <a:off x="1331913" y="3357563"/>
            <a:ext cx="6400800" cy="2159000"/>
          </a:xfrm>
        </p:spPr>
        <p:txBody>
          <a:bodyPr/>
          <a:lstStyle/>
          <a:p>
            <a:pPr>
              <a:defRPr/>
            </a:pPr>
            <a:r>
              <a:rPr lang="zh-CN" altLang="en-US" b="1" dirty="0" smtClean="0"/>
              <a:t>任务一      认识统计</a:t>
            </a:r>
          </a:p>
          <a:p>
            <a:pPr>
              <a:defRPr/>
            </a:pPr>
            <a:endParaRPr lang="zh-CN" altLang="en-US" sz="1800" b="1" dirty="0" smtClean="0"/>
          </a:p>
          <a:p>
            <a:pPr>
              <a:defRPr/>
            </a:pPr>
            <a:r>
              <a:rPr lang="zh-CN" altLang="en-US" b="1" dirty="0" smtClean="0"/>
              <a:t>任务二      统计学的基本概念</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14"/>
          <p:cNvSpPr>
            <a:spLocks noChangeArrowheads="1"/>
          </p:cNvSpPr>
          <p:nvPr/>
        </p:nvSpPr>
        <p:spPr bwMode="auto">
          <a:xfrm>
            <a:off x="539750" y="2708275"/>
            <a:ext cx="7848600" cy="2449513"/>
          </a:xfrm>
          <a:prstGeom prst="flowChartDocument">
            <a:avLst/>
          </a:prstGeom>
          <a:solidFill>
            <a:srgbClr val="D5DFCB"/>
          </a:solidFill>
          <a:ln w="9525">
            <a:noFill/>
            <a:miter lim="800000"/>
            <a:headEnd/>
            <a:tailEnd/>
          </a:ln>
          <a:effectLst>
            <a:outerShdw dist="35921" dir="2700000" algn="ctr" rotWithShape="0">
              <a:srgbClr val="1C1C1C">
                <a:alpha val="50000"/>
              </a:srgbClr>
            </a:outerShdw>
          </a:effectLst>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nvGrpSpPr>
          <p:cNvPr id="13315" name="Group 3"/>
          <p:cNvGrpSpPr>
            <a:grpSpLocks/>
          </p:cNvGrpSpPr>
          <p:nvPr/>
        </p:nvGrpSpPr>
        <p:grpSpPr bwMode="auto">
          <a:xfrm>
            <a:off x="539750" y="2708275"/>
            <a:ext cx="1651000" cy="1717675"/>
            <a:chOff x="0" y="0"/>
            <a:chExt cx="1200" cy="1248"/>
          </a:xfrm>
        </p:grpSpPr>
        <p:sp>
          <p:nvSpPr>
            <p:cNvPr id="12297" name="Oval 23"/>
            <p:cNvSpPr>
              <a:spLocks noChangeArrowheads="1"/>
            </p:cNvSpPr>
            <p:nvPr/>
          </p:nvSpPr>
          <p:spPr bwMode="auto">
            <a:xfrm>
              <a:off x="0" y="0"/>
              <a:ext cx="1200" cy="1248"/>
            </a:xfrm>
            <a:prstGeom prst="ellipse">
              <a:avLst/>
            </a:prstGeom>
            <a:gradFill rotWithShape="1">
              <a:gsLst>
                <a:gs pos="0">
                  <a:srgbClr val="B2B2B2"/>
                </a:gs>
                <a:gs pos="100000">
                  <a:srgbClr val="FFFFFF"/>
                </a:gs>
              </a:gsLst>
              <a:lin ang="54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2298" name="Oval 24"/>
            <p:cNvSpPr>
              <a:spLocks noChangeArrowheads="1"/>
            </p:cNvSpPr>
            <p:nvPr/>
          </p:nvSpPr>
          <p:spPr bwMode="auto">
            <a:xfrm>
              <a:off x="50" y="57"/>
              <a:ext cx="1097" cy="1140"/>
            </a:xfrm>
            <a:prstGeom prst="ellipse">
              <a:avLst/>
            </a:prstGeom>
            <a:gradFill rotWithShape="1">
              <a:gsLst>
                <a:gs pos="0">
                  <a:srgbClr val="DDDDDD"/>
                </a:gs>
                <a:gs pos="50000">
                  <a:srgbClr val="F6F6F6"/>
                </a:gs>
                <a:gs pos="100000">
                  <a:srgbClr val="DDDDDD"/>
                </a:gs>
              </a:gsLst>
              <a:lin ang="54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pic>
          <p:nvPicPr>
            <p:cNvPr id="12299" name="Picture 25" descr="circuler_1"/>
            <p:cNvPicPr>
              <a:picLocks noChangeAspect="1" noChangeArrowheads="1"/>
            </p:cNvPicPr>
            <p:nvPr/>
          </p:nvPicPr>
          <p:blipFill>
            <a:blip r:embed="rId2" cstate="print"/>
            <a:srcRect/>
            <a:stretch>
              <a:fillRect/>
            </a:stretch>
          </p:blipFill>
          <p:spPr bwMode="auto">
            <a:xfrm>
              <a:off x="90" y="98"/>
              <a:ext cx="1024" cy="1049"/>
            </a:xfrm>
            <a:prstGeom prst="rect">
              <a:avLst/>
            </a:prstGeom>
            <a:noFill/>
            <a:ln w="9525">
              <a:noFill/>
              <a:miter lim="800000"/>
              <a:headEnd/>
              <a:tailEnd/>
            </a:ln>
          </p:spPr>
        </p:pic>
        <p:grpSp>
          <p:nvGrpSpPr>
            <p:cNvPr id="12300" name="Group 7"/>
            <p:cNvGrpSpPr>
              <a:grpSpLocks/>
            </p:cNvGrpSpPr>
            <p:nvPr/>
          </p:nvGrpSpPr>
          <p:grpSpPr bwMode="auto">
            <a:xfrm>
              <a:off x="89" y="100"/>
              <a:ext cx="1019" cy="1050"/>
              <a:chOff x="0" y="0"/>
              <a:chExt cx="1402080" cy="1444752"/>
            </a:xfrm>
          </p:grpSpPr>
          <p:pic>
            <p:nvPicPr>
              <p:cNvPr id="12313" name="Oval 26"/>
              <p:cNvPicPr>
                <a:picLocks noChangeArrowheads="1"/>
              </p:cNvPicPr>
              <p:nvPr/>
            </p:nvPicPr>
            <p:blipFill>
              <a:blip r:embed="rId3" cstate="print"/>
              <a:srcRect/>
              <a:stretch>
                <a:fillRect/>
              </a:stretch>
            </p:blipFill>
            <p:spPr bwMode="auto">
              <a:xfrm>
                <a:off x="0" y="0"/>
                <a:ext cx="1402080" cy="1444752"/>
              </a:xfrm>
              <a:prstGeom prst="rect">
                <a:avLst/>
              </a:prstGeom>
              <a:noFill/>
              <a:ln w="9525">
                <a:noFill/>
                <a:miter lim="800000"/>
                <a:headEnd/>
                <a:tailEnd/>
              </a:ln>
            </p:spPr>
          </p:pic>
          <p:sp>
            <p:nvSpPr>
              <p:cNvPr id="12314" name="Text Box 9"/>
              <p:cNvSpPr txBox="1">
                <a:spLocks noChangeArrowheads="1"/>
              </p:cNvSpPr>
              <p:nvPr/>
            </p:nvSpPr>
            <p:spPr bwMode="auto">
              <a:xfrm>
                <a:off x="206753" y="209002"/>
                <a:ext cx="989401" cy="1023828"/>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13322" name="Freeform 27"/>
            <p:cNvSpPr>
              <a:spLocks/>
            </p:cNvSpPr>
            <p:nvPr/>
          </p:nvSpPr>
          <p:spPr bwMode="auto">
            <a:xfrm>
              <a:off x="195" y="119"/>
              <a:ext cx="798" cy="366"/>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759 w 1321"/>
                <a:gd name="T85" fmla="*/ 6 h 712"/>
                <a:gd name="T86" fmla="*/ 847 w 1321"/>
                <a:gd name="T87" fmla="*/ 23 h 712"/>
                <a:gd name="T88" fmla="*/ 932 w 1321"/>
                <a:gd name="T89" fmla="*/ 53 h 712"/>
                <a:gd name="T90" fmla="*/ 1010 w 1321"/>
                <a:gd name="T91" fmla="*/ 90 h 712"/>
                <a:gd name="T92" fmla="*/ 1082 w 1321"/>
                <a:gd name="T93" fmla="*/ 137 h 712"/>
                <a:gd name="T94" fmla="*/ 1149 w 1321"/>
                <a:gd name="T95" fmla="*/ 194 h 712"/>
                <a:gd name="T96" fmla="*/ 1208 w 1321"/>
                <a:gd name="T97" fmla="*/ 256 h 712"/>
                <a:gd name="T98" fmla="*/ 1258 w 1321"/>
                <a:gd name="T99" fmla="*/ 325 h 712"/>
                <a:gd name="T100" fmla="*/ 1301 w 1321"/>
                <a:gd name="T101" fmla="*/ 401 h 712"/>
                <a:gd name="T102" fmla="*/ 0 w 1321"/>
                <a:gd name="T103" fmla="*/ 0 h 712"/>
                <a:gd name="T104" fmla="*/ 1321 w 1321"/>
                <a:gd name="T105" fmla="*/ 71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9FFCC">
                    <a:alpha val="17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grpSp>
          <p:nvGrpSpPr>
            <p:cNvPr id="12302" name="Group 11"/>
            <p:cNvGrpSpPr>
              <a:grpSpLocks/>
            </p:cNvGrpSpPr>
            <p:nvPr/>
          </p:nvGrpSpPr>
          <p:grpSpPr bwMode="auto">
            <a:xfrm rot="-1297425" flipH="1" flipV="1">
              <a:off x="168" y="919"/>
              <a:ext cx="888" cy="223"/>
              <a:chOff x="0" y="0"/>
              <a:chExt cx="893" cy="246"/>
            </a:xfrm>
          </p:grpSpPr>
          <p:grpSp>
            <p:nvGrpSpPr>
              <p:cNvPr id="12303" name="Group 12"/>
              <p:cNvGrpSpPr>
                <a:grpSpLocks/>
              </p:cNvGrpSpPr>
              <p:nvPr/>
            </p:nvGrpSpPr>
            <p:grpSpPr bwMode="auto">
              <a:xfrm>
                <a:off x="0" y="0"/>
                <a:ext cx="743" cy="185"/>
                <a:chOff x="0" y="0"/>
                <a:chExt cx="1118" cy="279"/>
              </a:xfrm>
            </p:grpSpPr>
            <p:sp>
              <p:nvSpPr>
                <p:cNvPr id="12309" name="AutoShape 30"/>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2310" name="AutoShape 31"/>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2311" name="AutoShape 32"/>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2312" name="AutoShape 33"/>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12304" name="Group 17"/>
              <p:cNvGrpSpPr>
                <a:grpSpLocks/>
              </p:cNvGrpSpPr>
              <p:nvPr/>
            </p:nvGrpSpPr>
            <p:grpSpPr bwMode="auto">
              <a:xfrm rot="1353540">
                <a:off x="150" y="60"/>
                <a:ext cx="743" cy="186"/>
                <a:chOff x="0" y="0"/>
                <a:chExt cx="1118" cy="279"/>
              </a:xfrm>
            </p:grpSpPr>
            <p:sp>
              <p:nvSpPr>
                <p:cNvPr id="12305" name="AutoShape 35"/>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2306" name="AutoShape 36"/>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2307" name="AutoShape 37"/>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2308" name="AutoShape 38"/>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grpSp>
      <p:sp>
        <p:nvSpPr>
          <p:cNvPr id="12292" name="Rectangle 22"/>
          <p:cNvSpPr>
            <a:spLocks noGrp="1" noChangeArrowheads="1"/>
          </p:cNvSpPr>
          <p:nvPr>
            <p:ph type="title"/>
          </p:nvPr>
        </p:nvSpPr>
        <p:spPr bwMode="auto">
          <a:xfrm>
            <a:off x="107950" y="117475"/>
            <a:ext cx="8229600" cy="1143000"/>
          </a:xfrm>
          <a:noFill/>
          <a:ln>
            <a:miter lim="800000"/>
            <a:headEnd/>
            <a:tailEnd/>
          </a:ln>
        </p:spPr>
        <p:txBody>
          <a:bodyPr vert="horz" wrap="square" lIns="91440" tIns="45720" rIns="91440" bIns="45720" numCol="1" anchor="t" anchorCtr="0" compatLnSpc="1">
            <a:prstTxWarp prst="textNoShape">
              <a:avLst/>
            </a:prstTxWarp>
          </a:bodyPr>
          <a:lstStyle/>
          <a:p>
            <a:r>
              <a:rPr lang="zh-CN" altLang="en-US" smtClean="0">
                <a:latin typeface="黑体" pitchFamily="49" charset="-122"/>
                <a:ea typeface="黑体" pitchFamily="49" charset="-122"/>
              </a:rPr>
              <a:t>          任务一  认识统计</a:t>
            </a:r>
          </a:p>
        </p:txBody>
      </p:sp>
      <p:sp>
        <p:nvSpPr>
          <p:cNvPr id="13335" name="Text Box 23" descr="金融10"/>
          <p:cNvSpPr txBox="1">
            <a:spLocks noChangeArrowheads="1"/>
          </p:cNvSpPr>
          <p:nvPr/>
        </p:nvSpPr>
        <p:spPr bwMode="auto">
          <a:xfrm>
            <a:off x="900113" y="2924175"/>
            <a:ext cx="1008062" cy="1311275"/>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en-US">
                <a:effectLst>
                  <a:outerShdw blurRad="38100" dist="38100" dir="2700000" algn="tl">
                    <a:srgbClr val="C0C0C0"/>
                  </a:outerShdw>
                </a:effectLst>
              </a:rPr>
              <a:t>2. </a:t>
            </a:r>
            <a:r>
              <a:rPr lang="zh-CN" altLang="en-US">
                <a:effectLst>
                  <a:outerShdw blurRad="38100" dist="38100" dir="2700000" algn="tl">
                    <a:srgbClr val="C0C0C0"/>
                  </a:outerShdw>
                </a:effectLst>
              </a:rPr>
              <a:t>总</a:t>
            </a:r>
          </a:p>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    体</a:t>
            </a:r>
          </a:p>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    性</a:t>
            </a:r>
          </a:p>
        </p:txBody>
      </p:sp>
      <p:sp>
        <p:nvSpPr>
          <p:cNvPr id="13336" name="Text Box 24" descr="金融10"/>
          <p:cNvSpPr txBox="1">
            <a:spLocks noChangeArrowheads="1"/>
          </p:cNvSpPr>
          <p:nvPr/>
        </p:nvSpPr>
        <p:spPr bwMode="auto">
          <a:xfrm>
            <a:off x="2339975" y="3068638"/>
            <a:ext cx="5832475" cy="1616075"/>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dirty="0">
                <a:effectLst>
                  <a:outerShdw blurRad="38100" dist="38100" dir="2700000" algn="tl">
                    <a:srgbClr val="C0C0C0"/>
                  </a:outerShdw>
                </a:effectLst>
              </a:rPr>
              <a:t>        统计通过对某一个或若干个性质相同的许多个体组成的总体进行大量观察和综合分析，来反映现象总体的数量特征，揭示社会经济现象的一般状况。由于主体由许多的个体组成，因而“总体性”也可以称为“大量性”。 （</a:t>
            </a:r>
            <a:r>
              <a:rPr lang="en-US" altLang="zh-CN" dirty="0">
                <a:effectLst>
                  <a:outerShdw blurRad="38100" dist="38100" dir="2700000" algn="tl">
                    <a:srgbClr val="C0C0C0"/>
                  </a:outerShdw>
                </a:effectLst>
              </a:rPr>
              <a:t>GDP</a:t>
            </a:r>
            <a:r>
              <a:rPr lang="zh-CN" altLang="en-US" dirty="0">
                <a:effectLst>
                  <a:outerShdw blurRad="38100" dist="38100" dir="2700000" algn="tl">
                    <a:srgbClr val="C0C0C0"/>
                  </a:outerShdw>
                </a:effectLst>
              </a:rPr>
              <a:t>、</a:t>
            </a:r>
            <a:r>
              <a:rPr lang="en-US" altLang="zh-CN" dirty="0">
                <a:effectLst>
                  <a:outerShdw blurRad="38100" dist="38100" dir="2700000" algn="tl">
                    <a:srgbClr val="C0C0C0"/>
                  </a:outerShdw>
                </a:effectLst>
              </a:rPr>
              <a:t>GNP</a:t>
            </a:r>
            <a:r>
              <a:rPr lang="zh-CN" altLang="en-US">
                <a:effectLst>
                  <a:outerShdw blurRad="38100" dist="38100" dir="2700000" algn="tl">
                    <a:srgbClr val="C0C0C0"/>
                  </a:outerShdw>
                </a:effectLst>
              </a:rPr>
              <a:t>、</a:t>
            </a:r>
            <a:r>
              <a:rPr lang="en-US" altLang="zh-CN">
                <a:effectLst>
                  <a:outerShdw blurRad="38100" dist="38100" dir="2700000" algn="tl">
                    <a:srgbClr val="C0C0C0"/>
                  </a:outerShdw>
                </a:effectLst>
              </a:rPr>
              <a:t>CPI</a:t>
            </a:r>
            <a:r>
              <a:rPr lang="zh-CN" altLang="en-US" dirty="0">
                <a:effectLst>
                  <a:outerShdw blurRad="38100" dist="38100" dir="2700000" algn="tl">
                    <a:srgbClr val="C0C0C0"/>
                  </a:outerShdw>
                </a:effectLst>
              </a:rPr>
              <a:t>）</a:t>
            </a:r>
          </a:p>
        </p:txBody>
      </p:sp>
      <p:sp>
        <p:nvSpPr>
          <p:cNvPr id="12295" name="Rectangle 25" descr="金融10"/>
          <p:cNvSpPr>
            <a:spLocks noChangeArrowheads="1"/>
          </p:cNvSpPr>
          <p:nvPr/>
        </p:nvSpPr>
        <p:spPr bwMode="auto">
          <a:xfrm>
            <a:off x="755650" y="1844675"/>
            <a:ext cx="2954338" cy="461963"/>
          </a:xfrm>
          <a:prstGeom prst="rect">
            <a:avLst/>
          </a:prstGeom>
          <a:noFill/>
          <a:ln w="9525">
            <a:noFill/>
            <a:miter lim="800000"/>
            <a:headEnd/>
            <a:tailEnd/>
          </a:ln>
          <a:effectLst/>
        </p:spPr>
        <p:txBody>
          <a:bodyPr wrap="none">
            <a:spAutoFit/>
          </a:bodyPr>
          <a:lstStyle/>
          <a:p>
            <a:pPr eaLnBrk="1" hangingPunct="1">
              <a:buFont typeface="Arial" pitchFamily="34" charset="0"/>
              <a:buNone/>
            </a:pPr>
            <a:r>
              <a:rPr lang="zh-CN" altLang="en-US" sz="2400" b="0">
                <a:solidFill>
                  <a:schemeClr val="tx1"/>
                </a:solidFill>
              </a:rPr>
              <a:t>（二）统计学的特点</a:t>
            </a:r>
          </a:p>
        </p:txBody>
      </p:sp>
      <p:sp>
        <p:nvSpPr>
          <p:cNvPr id="12296" name="Rectangle 347"/>
          <p:cNvSpPr>
            <a:spLocks noChangeArrowheads="1"/>
          </p:cNvSpPr>
          <p:nvPr/>
        </p:nvSpPr>
        <p:spPr bwMode="auto">
          <a:xfrm>
            <a:off x="179388" y="981075"/>
            <a:ext cx="410527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effectLst/>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eaLnBrk="1" hangingPunct="1">
              <a:buFont typeface="Arial" pitchFamily="34" charset="0"/>
              <a:buNone/>
            </a:pPr>
            <a:r>
              <a:rPr lang="zh-CN" altLang="en-US" sz="2400" b="0">
                <a:solidFill>
                  <a:srgbClr val="FFFF00"/>
                </a:solidFill>
              </a:rPr>
              <a:t>二、统计的研究对象及其特点</a:t>
            </a:r>
            <a:endParaRPr lang="zh-CN" altLang="en-US" sz="1800" b="0">
              <a:solidFill>
                <a:schemeClr val="tx1"/>
              </a:solidFill>
              <a:latin typeface="Arial" pitchFamily="34"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fade">
                                      <p:cBhvr>
                                        <p:cTn id="7" dur="800" decel="100000"/>
                                        <p:tgtEl>
                                          <p:spTgt spid="13314"/>
                                        </p:tgtEl>
                                      </p:cBhvr>
                                    </p:animEffect>
                                    <p:anim calcmode="lin" valueType="num">
                                      <p:cBhvr>
                                        <p:cTn id="8" dur="800" decel="100000" fill="hold"/>
                                        <p:tgtEl>
                                          <p:spTgt spid="13314"/>
                                        </p:tgtEl>
                                        <p:attrNameLst>
                                          <p:attrName>style.rotation</p:attrName>
                                        </p:attrNameLst>
                                      </p:cBhvr>
                                      <p:tavLst>
                                        <p:tav tm="0">
                                          <p:val>
                                            <p:fltVal val="-90"/>
                                          </p:val>
                                        </p:tav>
                                        <p:tav tm="100000">
                                          <p:val>
                                            <p:fltVal val="0"/>
                                          </p:val>
                                        </p:tav>
                                      </p:tavLst>
                                    </p:anim>
                                    <p:anim calcmode="lin" valueType="num">
                                      <p:cBhvr>
                                        <p:cTn id="9" dur="800" decel="100000" fill="hold"/>
                                        <p:tgtEl>
                                          <p:spTgt spid="13314"/>
                                        </p:tgtEl>
                                        <p:attrNameLst>
                                          <p:attrName>ppt_x</p:attrName>
                                        </p:attrNameLst>
                                      </p:cBhvr>
                                      <p:tavLst>
                                        <p:tav tm="0">
                                          <p:val>
                                            <p:strVal val="#ppt_x+0.4"/>
                                          </p:val>
                                        </p:tav>
                                        <p:tav tm="100000">
                                          <p:val>
                                            <p:strVal val="#ppt_x-0.05"/>
                                          </p:val>
                                        </p:tav>
                                      </p:tavLst>
                                    </p:anim>
                                    <p:anim calcmode="lin" valueType="num">
                                      <p:cBhvr>
                                        <p:cTn id="10" dur="800" decel="100000" fill="hold"/>
                                        <p:tgtEl>
                                          <p:spTgt spid="1331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331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331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13335"/>
                                        </p:tgtEl>
                                        <p:attrNameLst>
                                          <p:attrName>style.visibility</p:attrName>
                                        </p:attrNameLst>
                                      </p:cBhvr>
                                      <p:to>
                                        <p:strVal val="visible"/>
                                      </p:to>
                                    </p:set>
                                    <p:animEffect transition="in" filter="wedge">
                                      <p:cBhvr>
                                        <p:cTn id="17" dur="2000"/>
                                        <p:tgtEl>
                                          <p:spTgt spid="13335"/>
                                        </p:tgtEl>
                                      </p:cBhvr>
                                    </p:animEffect>
                                  </p:childTnLst>
                                </p:cTn>
                              </p:par>
                              <p:par>
                                <p:cTn id="18" presetID="20" presetClass="entr" presetSubtype="0" fill="hold" nodeType="withEffect">
                                  <p:stCondLst>
                                    <p:cond delay="0"/>
                                  </p:stCondLst>
                                  <p:childTnLst>
                                    <p:set>
                                      <p:cBhvr>
                                        <p:cTn id="19" dur="1" fill="hold">
                                          <p:stCondLst>
                                            <p:cond delay="0"/>
                                          </p:stCondLst>
                                        </p:cTn>
                                        <p:tgtEl>
                                          <p:spTgt spid="13315"/>
                                        </p:tgtEl>
                                        <p:attrNameLst>
                                          <p:attrName>style.visibility</p:attrName>
                                        </p:attrNameLst>
                                      </p:cBhvr>
                                      <p:to>
                                        <p:strVal val="visible"/>
                                      </p:to>
                                    </p:set>
                                    <p:animEffect transition="in" filter="wedge">
                                      <p:cBhvr>
                                        <p:cTn id="20" dur="2000"/>
                                        <p:tgtEl>
                                          <p:spTgt spid="1331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5" presetClass="entr" presetSubtype="0" fill="hold" grpId="0" nodeType="clickEffect">
                                  <p:stCondLst>
                                    <p:cond delay="0"/>
                                  </p:stCondLst>
                                  <p:childTnLst>
                                    <p:set>
                                      <p:cBhvr>
                                        <p:cTn id="24" dur="1" fill="hold">
                                          <p:stCondLst>
                                            <p:cond delay="0"/>
                                          </p:stCondLst>
                                        </p:cTn>
                                        <p:tgtEl>
                                          <p:spTgt spid="13336"/>
                                        </p:tgtEl>
                                        <p:attrNameLst>
                                          <p:attrName>style.visibility</p:attrName>
                                        </p:attrNameLst>
                                      </p:cBhvr>
                                      <p:to>
                                        <p:strVal val="visible"/>
                                      </p:to>
                                    </p:set>
                                    <p:anim calcmode="lin" valueType="num">
                                      <p:cBhvr>
                                        <p:cTn id="25" dur="1000" fill="hold"/>
                                        <p:tgtEl>
                                          <p:spTgt spid="13336"/>
                                        </p:tgtEl>
                                        <p:attrNameLst>
                                          <p:attrName>ppt_w</p:attrName>
                                        </p:attrNameLst>
                                      </p:cBhvr>
                                      <p:tavLst>
                                        <p:tav tm="0">
                                          <p:val>
                                            <p:fltVal val="0"/>
                                          </p:val>
                                        </p:tav>
                                        <p:tav tm="100000">
                                          <p:val>
                                            <p:strVal val="#ppt_w"/>
                                          </p:val>
                                        </p:tav>
                                      </p:tavLst>
                                    </p:anim>
                                    <p:anim calcmode="lin" valueType="num">
                                      <p:cBhvr>
                                        <p:cTn id="26" dur="1000" fill="hold"/>
                                        <p:tgtEl>
                                          <p:spTgt spid="13336"/>
                                        </p:tgtEl>
                                        <p:attrNameLst>
                                          <p:attrName>ppt_h</p:attrName>
                                        </p:attrNameLst>
                                      </p:cBhvr>
                                      <p:tavLst>
                                        <p:tav tm="0">
                                          <p:val>
                                            <p:fltVal val="0"/>
                                          </p:val>
                                        </p:tav>
                                        <p:tav tm="100000">
                                          <p:val>
                                            <p:strVal val="#ppt_h"/>
                                          </p:val>
                                        </p:tav>
                                      </p:tavLst>
                                    </p:anim>
                                    <p:anim calcmode="lin" valueType="num">
                                      <p:cBhvr>
                                        <p:cTn id="27" dur="1000" fill="hold"/>
                                        <p:tgtEl>
                                          <p:spTgt spid="13336"/>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333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autoUpdateAnimBg="0"/>
      <p:bldP spid="13335" grpId="0" autoUpdateAnimBg="0"/>
      <p:bldP spid="13336"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14"/>
          <p:cNvSpPr>
            <a:spLocks noChangeArrowheads="1"/>
          </p:cNvSpPr>
          <p:nvPr/>
        </p:nvSpPr>
        <p:spPr bwMode="auto">
          <a:xfrm>
            <a:off x="539750" y="2565400"/>
            <a:ext cx="7848600" cy="3024188"/>
          </a:xfrm>
          <a:prstGeom prst="flowChartDocument">
            <a:avLst/>
          </a:prstGeom>
          <a:solidFill>
            <a:srgbClr val="D5DFCB"/>
          </a:solidFill>
          <a:ln w="9525">
            <a:noFill/>
            <a:miter lim="800000"/>
            <a:headEnd/>
            <a:tailEnd/>
          </a:ln>
          <a:effectLst>
            <a:outerShdw dist="35921" dir="2700000" algn="ctr" rotWithShape="0">
              <a:srgbClr val="1C1C1C">
                <a:alpha val="50000"/>
              </a:srgbClr>
            </a:outerShdw>
          </a:effectLst>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nvGrpSpPr>
          <p:cNvPr id="14339" name="Group 3"/>
          <p:cNvGrpSpPr>
            <a:grpSpLocks/>
          </p:cNvGrpSpPr>
          <p:nvPr/>
        </p:nvGrpSpPr>
        <p:grpSpPr bwMode="auto">
          <a:xfrm>
            <a:off x="466725" y="2565400"/>
            <a:ext cx="1651000" cy="1717675"/>
            <a:chOff x="0" y="0"/>
            <a:chExt cx="1200" cy="1248"/>
          </a:xfrm>
        </p:grpSpPr>
        <p:sp>
          <p:nvSpPr>
            <p:cNvPr id="13321" name="Oval 23"/>
            <p:cNvSpPr>
              <a:spLocks noChangeArrowheads="1"/>
            </p:cNvSpPr>
            <p:nvPr/>
          </p:nvSpPr>
          <p:spPr bwMode="auto">
            <a:xfrm>
              <a:off x="0" y="0"/>
              <a:ext cx="1200" cy="1248"/>
            </a:xfrm>
            <a:prstGeom prst="ellipse">
              <a:avLst/>
            </a:prstGeom>
            <a:gradFill rotWithShape="1">
              <a:gsLst>
                <a:gs pos="0">
                  <a:srgbClr val="B2B2B2"/>
                </a:gs>
                <a:gs pos="100000">
                  <a:srgbClr val="FFFFFF"/>
                </a:gs>
              </a:gsLst>
              <a:lin ang="54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3322" name="Oval 24"/>
            <p:cNvSpPr>
              <a:spLocks noChangeArrowheads="1"/>
            </p:cNvSpPr>
            <p:nvPr/>
          </p:nvSpPr>
          <p:spPr bwMode="auto">
            <a:xfrm>
              <a:off x="50" y="57"/>
              <a:ext cx="1097" cy="1140"/>
            </a:xfrm>
            <a:prstGeom prst="ellipse">
              <a:avLst/>
            </a:prstGeom>
            <a:gradFill rotWithShape="1">
              <a:gsLst>
                <a:gs pos="0">
                  <a:srgbClr val="DDDDDD"/>
                </a:gs>
                <a:gs pos="50000">
                  <a:srgbClr val="F6F6F6"/>
                </a:gs>
                <a:gs pos="100000">
                  <a:srgbClr val="DDDDDD"/>
                </a:gs>
              </a:gsLst>
              <a:lin ang="54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pic>
          <p:nvPicPr>
            <p:cNvPr id="13323" name="Picture 25" descr="circuler_1"/>
            <p:cNvPicPr>
              <a:picLocks noChangeAspect="1" noChangeArrowheads="1"/>
            </p:cNvPicPr>
            <p:nvPr/>
          </p:nvPicPr>
          <p:blipFill>
            <a:blip r:embed="rId2" cstate="print"/>
            <a:srcRect/>
            <a:stretch>
              <a:fillRect/>
            </a:stretch>
          </p:blipFill>
          <p:spPr bwMode="auto">
            <a:xfrm>
              <a:off x="90" y="98"/>
              <a:ext cx="1024" cy="1049"/>
            </a:xfrm>
            <a:prstGeom prst="rect">
              <a:avLst/>
            </a:prstGeom>
            <a:noFill/>
            <a:ln w="9525">
              <a:noFill/>
              <a:miter lim="800000"/>
              <a:headEnd/>
              <a:tailEnd/>
            </a:ln>
          </p:spPr>
        </p:pic>
        <p:grpSp>
          <p:nvGrpSpPr>
            <p:cNvPr id="13324" name="Group 7"/>
            <p:cNvGrpSpPr>
              <a:grpSpLocks/>
            </p:cNvGrpSpPr>
            <p:nvPr/>
          </p:nvGrpSpPr>
          <p:grpSpPr bwMode="auto">
            <a:xfrm>
              <a:off x="89" y="100"/>
              <a:ext cx="1019" cy="1050"/>
              <a:chOff x="0" y="0"/>
              <a:chExt cx="1402080" cy="1444752"/>
            </a:xfrm>
          </p:grpSpPr>
          <p:pic>
            <p:nvPicPr>
              <p:cNvPr id="13337" name="Oval 26"/>
              <p:cNvPicPr>
                <a:picLocks noChangeArrowheads="1"/>
              </p:cNvPicPr>
              <p:nvPr/>
            </p:nvPicPr>
            <p:blipFill>
              <a:blip r:embed="rId3" cstate="print"/>
              <a:srcRect/>
              <a:stretch>
                <a:fillRect/>
              </a:stretch>
            </p:blipFill>
            <p:spPr bwMode="auto">
              <a:xfrm>
                <a:off x="0" y="0"/>
                <a:ext cx="1402080" cy="1444752"/>
              </a:xfrm>
              <a:prstGeom prst="rect">
                <a:avLst/>
              </a:prstGeom>
              <a:noFill/>
              <a:ln w="9525">
                <a:noFill/>
                <a:miter lim="800000"/>
                <a:headEnd/>
                <a:tailEnd/>
              </a:ln>
            </p:spPr>
          </p:pic>
          <p:sp>
            <p:nvSpPr>
              <p:cNvPr id="13338" name="Text Box 9"/>
              <p:cNvSpPr txBox="1">
                <a:spLocks noChangeArrowheads="1"/>
              </p:cNvSpPr>
              <p:nvPr/>
            </p:nvSpPr>
            <p:spPr bwMode="auto">
              <a:xfrm>
                <a:off x="206753" y="209002"/>
                <a:ext cx="989401" cy="1023828"/>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14346" name="Freeform 27"/>
            <p:cNvSpPr>
              <a:spLocks/>
            </p:cNvSpPr>
            <p:nvPr/>
          </p:nvSpPr>
          <p:spPr bwMode="auto">
            <a:xfrm>
              <a:off x="195" y="119"/>
              <a:ext cx="798" cy="366"/>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759 w 1321"/>
                <a:gd name="T85" fmla="*/ 6 h 712"/>
                <a:gd name="T86" fmla="*/ 847 w 1321"/>
                <a:gd name="T87" fmla="*/ 23 h 712"/>
                <a:gd name="T88" fmla="*/ 932 w 1321"/>
                <a:gd name="T89" fmla="*/ 53 h 712"/>
                <a:gd name="T90" fmla="*/ 1010 w 1321"/>
                <a:gd name="T91" fmla="*/ 90 h 712"/>
                <a:gd name="T92" fmla="*/ 1082 w 1321"/>
                <a:gd name="T93" fmla="*/ 137 h 712"/>
                <a:gd name="T94" fmla="*/ 1149 w 1321"/>
                <a:gd name="T95" fmla="*/ 194 h 712"/>
                <a:gd name="T96" fmla="*/ 1208 w 1321"/>
                <a:gd name="T97" fmla="*/ 256 h 712"/>
                <a:gd name="T98" fmla="*/ 1258 w 1321"/>
                <a:gd name="T99" fmla="*/ 325 h 712"/>
                <a:gd name="T100" fmla="*/ 1301 w 1321"/>
                <a:gd name="T101" fmla="*/ 401 h 712"/>
                <a:gd name="T102" fmla="*/ 0 w 1321"/>
                <a:gd name="T103" fmla="*/ 0 h 712"/>
                <a:gd name="T104" fmla="*/ 1321 w 1321"/>
                <a:gd name="T105" fmla="*/ 71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9FFCC">
                    <a:alpha val="17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grpSp>
          <p:nvGrpSpPr>
            <p:cNvPr id="13326" name="Group 11"/>
            <p:cNvGrpSpPr>
              <a:grpSpLocks/>
            </p:cNvGrpSpPr>
            <p:nvPr/>
          </p:nvGrpSpPr>
          <p:grpSpPr bwMode="auto">
            <a:xfrm rot="-1297425" flipH="1" flipV="1">
              <a:off x="168" y="919"/>
              <a:ext cx="888" cy="223"/>
              <a:chOff x="0" y="0"/>
              <a:chExt cx="893" cy="246"/>
            </a:xfrm>
          </p:grpSpPr>
          <p:grpSp>
            <p:nvGrpSpPr>
              <p:cNvPr id="13327" name="Group 12"/>
              <p:cNvGrpSpPr>
                <a:grpSpLocks/>
              </p:cNvGrpSpPr>
              <p:nvPr/>
            </p:nvGrpSpPr>
            <p:grpSpPr bwMode="auto">
              <a:xfrm>
                <a:off x="0" y="0"/>
                <a:ext cx="743" cy="185"/>
                <a:chOff x="0" y="0"/>
                <a:chExt cx="1118" cy="279"/>
              </a:xfrm>
            </p:grpSpPr>
            <p:sp>
              <p:nvSpPr>
                <p:cNvPr id="13333" name="AutoShape 30"/>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3334" name="AutoShape 31"/>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3335" name="AutoShape 32"/>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3336" name="AutoShape 33"/>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13328" name="Group 17"/>
              <p:cNvGrpSpPr>
                <a:grpSpLocks/>
              </p:cNvGrpSpPr>
              <p:nvPr/>
            </p:nvGrpSpPr>
            <p:grpSpPr bwMode="auto">
              <a:xfrm rot="1353540">
                <a:off x="150" y="60"/>
                <a:ext cx="743" cy="186"/>
                <a:chOff x="0" y="0"/>
                <a:chExt cx="1118" cy="279"/>
              </a:xfrm>
            </p:grpSpPr>
            <p:sp>
              <p:nvSpPr>
                <p:cNvPr id="13329" name="AutoShape 35"/>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3330" name="AutoShape 36"/>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3331" name="AutoShape 37"/>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3332" name="AutoShape 38"/>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grpSp>
      <p:sp>
        <p:nvSpPr>
          <p:cNvPr id="13316" name="Rectangle 22"/>
          <p:cNvSpPr>
            <a:spLocks noGrp="1" noChangeArrowheads="1"/>
          </p:cNvSpPr>
          <p:nvPr>
            <p:ph type="title"/>
          </p:nvPr>
        </p:nvSpPr>
        <p:spPr bwMode="auto">
          <a:xfrm>
            <a:off x="323850" y="188913"/>
            <a:ext cx="8229600" cy="1143000"/>
          </a:xfrm>
          <a:noFill/>
          <a:ln>
            <a:miter lim="800000"/>
            <a:headEnd/>
            <a:tailEnd/>
          </a:ln>
        </p:spPr>
        <p:txBody>
          <a:bodyPr vert="horz" wrap="square" lIns="91440" tIns="45720" rIns="91440" bIns="45720" numCol="1" anchor="t" anchorCtr="0" compatLnSpc="1">
            <a:prstTxWarp prst="textNoShape">
              <a:avLst/>
            </a:prstTxWarp>
          </a:bodyPr>
          <a:lstStyle/>
          <a:p>
            <a:r>
              <a:rPr lang="zh-CN" altLang="en-US" smtClean="0">
                <a:latin typeface="黑体" pitchFamily="49" charset="-122"/>
                <a:ea typeface="黑体" pitchFamily="49" charset="-122"/>
              </a:rPr>
              <a:t>        任务一  认识统计</a:t>
            </a:r>
          </a:p>
        </p:txBody>
      </p:sp>
      <p:sp>
        <p:nvSpPr>
          <p:cNvPr id="14359" name="Text Box 23" descr="金融10"/>
          <p:cNvSpPr txBox="1">
            <a:spLocks noChangeArrowheads="1"/>
          </p:cNvSpPr>
          <p:nvPr/>
        </p:nvSpPr>
        <p:spPr bwMode="auto">
          <a:xfrm>
            <a:off x="900113" y="2781300"/>
            <a:ext cx="1008062" cy="1311275"/>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en-US">
                <a:effectLst>
                  <a:outerShdw blurRad="38100" dist="38100" dir="2700000" algn="tl">
                    <a:srgbClr val="C0C0C0"/>
                  </a:outerShdw>
                </a:effectLst>
              </a:rPr>
              <a:t>3. </a:t>
            </a:r>
            <a:r>
              <a:rPr lang="zh-CN" altLang="en-US">
                <a:effectLst>
                  <a:outerShdw blurRad="38100" dist="38100" dir="2700000" algn="tl">
                    <a:srgbClr val="C0C0C0"/>
                  </a:outerShdw>
                </a:effectLst>
              </a:rPr>
              <a:t>具</a:t>
            </a:r>
          </a:p>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    体</a:t>
            </a:r>
          </a:p>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    性</a:t>
            </a:r>
          </a:p>
        </p:txBody>
      </p:sp>
      <p:sp>
        <p:nvSpPr>
          <p:cNvPr id="14360" name="Text Box 24" descr="金融10"/>
          <p:cNvSpPr txBox="1">
            <a:spLocks noChangeArrowheads="1"/>
          </p:cNvSpPr>
          <p:nvPr/>
        </p:nvSpPr>
        <p:spPr bwMode="auto">
          <a:xfrm>
            <a:off x="2268538" y="2924175"/>
            <a:ext cx="5832475" cy="2225675"/>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        统计认识的对象是社会经济现象中具体事物的数量方面，而不是像数学那样研究抽象的数量及其相互关系。社会经济现象中的具体事物，都是在一定地点、一定时间、一定条件下发生的，其量的表现都带有特定场合和特定历史条件的痕迹，离开具体地点、具体时间和具体条件，是无法说明社会经济现象的本质及其运行规律的。 </a:t>
            </a:r>
          </a:p>
        </p:txBody>
      </p:sp>
      <p:sp>
        <p:nvSpPr>
          <p:cNvPr id="13319" name="Rectangle 25" descr="金融10"/>
          <p:cNvSpPr>
            <a:spLocks noChangeArrowheads="1"/>
          </p:cNvSpPr>
          <p:nvPr/>
        </p:nvSpPr>
        <p:spPr bwMode="auto">
          <a:xfrm>
            <a:off x="755650" y="1844675"/>
            <a:ext cx="2954338" cy="461963"/>
          </a:xfrm>
          <a:prstGeom prst="rect">
            <a:avLst/>
          </a:prstGeom>
          <a:noFill/>
          <a:ln w="9525">
            <a:noFill/>
            <a:miter lim="800000"/>
            <a:headEnd/>
            <a:tailEnd/>
          </a:ln>
          <a:effectLst/>
        </p:spPr>
        <p:txBody>
          <a:bodyPr wrap="none">
            <a:spAutoFit/>
          </a:bodyPr>
          <a:lstStyle/>
          <a:p>
            <a:pPr eaLnBrk="1" hangingPunct="1">
              <a:buFont typeface="Arial" pitchFamily="34" charset="0"/>
              <a:buNone/>
            </a:pPr>
            <a:r>
              <a:rPr lang="zh-CN" altLang="en-US" sz="2400" b="0">
                <a:solidFill>
                  <a:schemeClr val="tx1"/>
                </a:solidFill>
              </a:rPr>
              <a:t>（二）统计学的特点</a:t>
            </a:r>
          </a:p>
        </p:txBody>
      </p:sp>
      <p:sp>
        <p:nvSpPr>
          <p:cNvPr id="13320" name="Rectangle 347"/>
          <p:cNvSpPr>
            <a:spLocks noChangeArrowheads="1"/>
          </p:cNvSpPr>
          <p:nvPr/>
        </p:nvSpPr>
        <p:spPr bwMode="auto">
          <a:xfrm>
            <a:off x="179388" y="1054100"/>
            <a:ext cx="410527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effectLst/>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eaLnBrk="1" hangingPunct="1">
              <a:buFont typeface="Arial" pitchFamily="34" charset="0"/>
              <a:buNone/>
            </a:pPr>
            <a:r>
              <a:rPr lang="zh-CN" altLang="en-US" sz="2400" b="0">
                <a:solidFill>
                  <a:srgbClr val="FFFF00"/>
                </a:solidFill>
              </a:rPr>
              <a:t>二、统计的研究对象及其特点</a:t>
            </a:r>
            <a:endParaRPr lang="zh-CN" altLang="en-US" sz="1800" b="0">
              <a:solidFill>
                <a:schemeClr val="tx1"/>
              </a:solidFill>
              <a:latin typeface="Arial" pitchFamily="34"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additive="base">
                                        <p:cTn id="7" dur="500" fill="hold"/>
                                        <p:tgtEl>
                                          <p:spTgt spid="14338"/>
                                        </p:tgtEl>
                                        <p:attrNameLst>
                                          <p:attrName>ppt_x</p:attrName>
                                        </p:attrNameLst>
                                      </p:cBhvr>
                                      <p:tavLst>
                                        <p:tav tm="0">
                                          <p:val>
                                            <p:strVal val="#ppt_x"/>
                                          </p:val>
                                        </p:tav>
                                        <p:tav tm="100000">
                                          <p:val>
                                            <p:strVal val="#ppt_x"/>
                                          </p:val>
                                        </p:tav>
                                      </p:tavLst>
                                    </p:anim>
                                    <p:anim calcmode="lin" valueType="num">
                                      <p:cBhvr additive="base">
                                        <p:cTn id="8" dur="500" fill="hold"/>
                                        <p:tgtEl>
                                          <p:spTgt spid="1433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359"/>
                                        </p:tgtEl>
                                        <p:attrNameLst>
                                          <p:attrName>style.visibility</p:attrName>
                                        </p:attrNameLst>
                                      </p:cBhvr>
                                      <p:to>
                                        <p:strVal val="visible"/>
                                      </p:to>
                                    </p:set>
                                    <p:anim calcmode="lin" valueType="num">
                                      <p:cBhvr additive="base">
                                        <p:cTn id="13" dur="500" fill="hold"/>
                                        <p:tgtEl>
                                          <p:spTgt spid="14359"/>
                                        </p:tgtEl>
                                        <p:attrNameLst>
                                          <p:attrName>ppt_x</p:attrName>
                                        </p:attrNameLst>
                                      </p:cBhvr>
                                      <p:tavLst>
                                        <p:tav tm="0">
                                          <p:val>
                                            <p:strVal val="#ppt_x"/>
                                          </p:val>
                                        </p:tav>
                                        <p:tav tm="100000">
                                          <p:val>
                                            <p:strVal val="#ppt_x"/>
                                          </p:val>
                                        </p:tav>
                                      </p:tavLst>
                                    </p:anim>
                                    <p:anim calcmode="lin" valueType="num">
                                      <p:cBhvr additive="base">
                                        <p:cTn id="14" dur="500" fill="hold"/>
                                        <p:tgtEl>
                                          <p:spTgt spid="14359"/>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4339"/>
                                        </p:tgtEl>
                                        <p:attrNameLst>
                                          <p:attrName>style.visibility</p:attrName>
                                        </p:attrNameLst>
                                      </p:cBhvr>
                                      <p:to>
                                        <p:strVal val="visible"/>
                                      </p:to>
                                    </p:set>
                                    <p:anim calcmode="lin" valueType="num">
                                      <p:cBhvr additive="base">
                                        <p:cTn id="17" dur="500" fill="hold"/>
                                        <p:tgtEl>
                                          <p:spTgt spid="14339"/>
                                        </p:tgtEl>
                                        <p:attrNameLst>
                                          <p:attrName>ppt_x</p:attrName>
                                        </p:attrNameLst>
                                      </p:cBhvr>
                                      <p:tavLst>
                                        <p:tav tm="0">
                                          <p:val>
                                            <p:strVal val="#ppt_x"/>
                                          </p:val>
                                        </p:tav>
                                        <p:tav tm="100000">
                                          <p:val>
                                            <p:strVal val="#ppt_x"/>
                                          </p:val>
                                        </p:tav>
                                      </p:tavLst>
                                    </p:anim>
                                    <p:anim calcmode="lin" valueType="num">
                                      <p:cBhvr additive="base">
                                        <p:cTn id="18" dur="500" fill="hold"/>
                                        <p:tgtEl>
                                          <p:spTgt spid="14339"/>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5" presetClass="entr" presetSubtype="0" fill="hold" nodeType="clickEffect">
                                  <p:stCondLst>
                                    <p:cond delay="0"/>
                                  </p:stCondLst>
                                  <p:childTnLst>
                                    <p:set>
                                      <p:cBhvr>
                                        <p:cTn id="22" dur="1" fill="hold">
                                          <p:stCondLst>
                                            <p:cond delay="0"/>
                                          </p:stCondLst>
                                        </p:cTn>
                                        <p:tgtEl>
                                          <p:spTgt spid="14360">
                                            <p:txEl>
                                              <p:pRg st="0" end="0"/>
                                            </p:txEl>
                                          </p:spTgt>
                                        </p:tgtEl>
                                        <p:attrNameLst>
                                          <p:attrName>style.visibility</p:attrName>
                                        </p:attrNameLst>
                                      </p:cBhvr>
                                      <p:to>
                                        <p:strVal val="visible"/>
                                      </p:to>
                                    </p:set>
                                    <p:anim calcmode="lin" valueType="num">
                                      <p:cBhvr>
                                        <p:cTn id="23" dur="1000" fill="hold"/>
                                        <p:tgtEl>
                                          <p:spTgt spid="14360">
                                            <p:txEl>
                                              <p:pRg st="0" end="0"/>
                                            </p:txEl>
                                          </p:spTgt>
                                        </p:tgtEl>
                                        <p:attrNameLst>
                                          <p:attrName>ppt_w</p:attrName>
                                        </p:attrNameLst>
                                      </p:cBhvr>
                                      <p:tavLst>
                                        <p:tav tm="0">
                                          <p:val>
                                            <p:fltVal val="0"/>
                                          </p:val>
                                        </p:tav>
                                        <p:tav tm="100000">
                                          <p:val>
                                            <p:strVal val="#ppt_w"/>
                                          </p:val>
                                        </p:tav>
                                      </p:tavLst>
                                    </p:anim>
                                    <p:anim calcmode="lin" valueType="num">
                                      <p:cBhvr>
                                        <p:cTn id="24" dur="1000" fill="hold"/>
                                        <p:tgtEl>
                                          <p:spTgt spid="14360">
                                            <p:txEl>
                                              <p:pRg st="0" end="0"/>
                                            </p:txEl>
                                          </p:spTgt>
                                        </p:tgtEl>
                                        <p:attrNameLst>
                                          <p:attrName>ppt_h</p:attrName>
                                        </p:attrNameLst>
                                      </p:cBhvr>
                                      <p:tavLst>
                                        <p:tav tm="0">
                                          <p:val>
                                            <p:fltVal val="0"/>
                                          </p:val>
                                        </p:tav>
                                        <p:tav tm="100000">
                                          <p:val>
                                            <p:strVal val="#ppt_h"/>
                                          </p:val>
                                        </p:tav>
                                      </p:tavLst>
                                    </p:anim>
                                    <p:anim calcmode="lin" valueType="num">
                                      <p:cBhvr>
                                        <p:cTn id="25" dur="1000" fill="hold"/>
                                        <p:tgtEl>
                                          <p:spTgt spid="14360">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4360">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ldLvl="0" animBg="1" autoUpdateAnimBg="0"/>
      <p:bldP spid="14359"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14"/>
          <p:cNvSpPr>
            <a:spLocks noChangeArrowheads="1"/>
          </p:cNvSpPr>
          <p:nvPr/>
        </p:nvSpPr>
        <p:spPr bwMode="auto">
          <a:xfrm>
            <a:off x="539750" y="2636838"/>
            <a:ext cx="7848600" cy="2305050"/>
          </a:xfrm>
          <a:prstGeom prst="flowChartDocument">
            <a:avLst/>
          </a:prstGeom>
          <a:solidFill>
            <a:srgbClr val="D5DFCB"/>
          </a:solidFill>
          <a:ln w="9525">
            <a:noFill/>
            <a:miter lim="800000"/>
            <a:headEnd/>
            <a:tailEnd/>
          </a:ln>
          <a:effectLst>
            <a:outerShdw dist="35921" dir="2700000" algn="ctr" rotWithShape="0">
              <a:srgbClr val="1C1C1C">
                <a:alpha val="50000"/>
              </a:srgbClr>
            </a:outerShdw>
          </a:effectLst>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nvGrpSpPr>
          <p:cNvPr id="15363" name="Group 3"/>
          <p:cNvGrpSpPr>
            <a:grpSpLocks/>
          </p:cNvGrpSpPr>
          <p:nvPr/>
        </p:nvGrpSpPr>
        <p:grpSpPr bwMode="auto">
          <a:xfrm>
            <a:off x="468313" y="2636838"/>
            <a:ext cx="1651000" cy="1717675"/>
            <a:chOff x="0" y="0"/>
            <a:chExt cx="1200" cy="1248"/>
          </a:xfrm>
        </p:grpSpPr>
        <p:sp>
          <p:nvSpPr>
            <p:cNvPr id="14345" name="Oval 23"/>
            <p:cNvSpPr>
              <a:spLocks noChangeArrowheads="1"/>
            </p:cNvSpPr>
            <p:nvPr/>
          </p:nvSpPr>
          <p:spPr bwMode="auto">
            <a:xfrm>
              <a:off x="0" y="0"/>
              <a:ext cx="1200" cy="1248"/>
            </a:xfrm>
            <a:prstGeom prst="ellipse">
              <a:avLst/>
            </a:prstGeom>
            <a:gradFill rotWithShape="1">
              <a:gsLst>
                <a:gs pos="0">
                  <a:srgbClr val="B2B2B2"/>
                </a:gs>
                <a:gs pos="100000">
                  <a:srgbClr val="FFFFFF"/>
                </a:gs>
              </a:gsLst>
              <a:lin ang="54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4346" name="Oval 24"/>
            <p:cNvSpPr>
              <a:spLocks noChangeArrowheads="1"/>
            </p:cNvSpPr>
            <p:nvPr/>
          </p:nvSpPr>
          <p:spPr bwMode="auto">
            <a:xfrm>
              <a:off x="50" y="57"/>
              <a:ext cx="1097" cy="1140"/>
            </a:xfrm>
            <a:prstGeom prst="ellipse">
              <a:avLst/>
            </a:prstGeom>
            <a:gradFill rotWithShape="1">
              <a:gsLst>
                <a:gs pos="0">
                  <a:srgbClr val="DDDDDD"/>
                </a:gs>
                <a:gs pos="50000">
                  <a:srgbClr val="F6F6F6"/>
                </a:gs>
                <a:gs pos="100000">
                  <a:srgbClr val="DDDDDD"/>
                </a:gs>
              </a:gsLst>
              <a:lin ang="54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pic>
          <p:nvPicPr>
            <p:cNvPr id="14347" name="Picture 25" descr="circuler_1"/>
            <p:cNvPicPr>
              <a:picLocks noChangeAspect="1" noChangeArrowheads="1"/>
            </p:cNvPicPr>
            <p:nvPr/>
          </p:nvPicPr>
          <p:blipFill>
            <a:blip r:embed="rId2" cstate="print"/>
            <a:srcRect/>
            <a:stretch>
              <a:fillRect/>
            </a:stretch>
          </p:blipFill>
          <p:spPr bwMode="auto">
            <a:xfrm>
              <a:off x="90" y="98"/>
              <a:ext cx="1024" cy="1049"/>
            </a:xfrm>
            <a:prstGeom prst="rect">
              <a:avLst/>
            </a:prstGeom>
            <a:noFill/>
            <a:ln w="9525">
              <a:noFill/>
              <a:miter lim="800000"/>
              <a:headEnd/>
              <a:tailEnd/>
            </a:ln>
          </p:spPr>
        </p:pic>
        <p:grpSp>
          <p:nvGrpSpPr>
            <p:cNvPr id="14348" name="Group 7"/>
            <p:cNvGrpSpPr>
              <a:grpSpLocks/>
            </p:cNvGrpSpPr>
            <p:nvPr/>
          </p:nvGrpSpPr>
          <p:grpSpPr bwMode="auto">
            <a:xfrm>
              <a:off x="89" y="100"/>
              <a:ext cx="1019" cy="1050"/>
              <a:chOff x="0" y="0"/>
              <a:chExt cx="1402080" cy="1444752"/>
            </a:xfrm>
          </p:grpSpPr>
          <p:pic>
            <p:nvPicPr>
              <p:cNvPr id="14361" name="Oval 26"/>
              <p:cNvPicPr>
                <a:picLocks noChangeArrowheads="1"/>
              </p:cNvPicPr>
              <p:nvPr/>
            </p:nvPicPr>
            <p:blipFill>
              <a:blip r:embed="rId3" cstate="print"/>
              <a:srcRect/>
              <a:stretch>
                <a:fillRect/>
              </a:stretch>
            </p:blipFill>
            <p:spPr bwMode="auto">
              <a:xfrm>
                <a:off x="0" y="0"/>
                <a:ext cx="1402080" cy="1444752"/>
              </a:xfrm>
              <a:prstGeom prst="rect">
                <a:avLst/>
              </a:prstGeom>
              <a:noFill/>
              <a:ln w="9525">
                <a:noFill/>
                <a:miter lim="800000"/>
                <a:headEnd/>
                <a:tailEnd/>
              </a:ln>
            </p:spPr>
          </p:pic>
          <p:sp>
            <p:nvSpPr>
              <p:cNvPr id="14362" name="Text Box 9"/>
              <p:cNvSpPr txBox="1">
                <a:spLocks noChangeArrowheads="1"/>
              </p:cNvSpPr>
              <p:nvPr/>
            </p:nvSpPr>
            <p:spPr bwMode="auto">
              <a:xfrm>
                <a:off x="206753" y="209002"/>
                <a:ext cx="989401" cy="1023828"/>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15370" name="Freeform 27"/>
            <p:cNvSpPr>
              <a:spLocks/>
            </p:cNvSpPr>
            <p:nvPr/>
          </p:nvSpPr>
          <p:spPr bwMode="auto">
            <a:xfrm>
              <a:off x="195" y="119"/>
              <a:ext cx="798" cy="366"/>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759 w 1321"/>
                <a:gd name="T85" fmla="*/ 6 h 712"/>
                <a:gd name="T86" fmla="*/ 847 w 1321"/>
                <a:gd name="T87" fmla="*/ 23 h 712"/>
                <a:gd name="T88" fmla="*/ 932 w 1321"/>
                <a:gd name="T89" fmla="*/ 53 h 712"/>
                <a:gd name="T90" fmla="*/ 1010 w 1321"/>
                <a:gd name="T91" fmla="*/ 90 h 712"/>
                <a:gd name="T92" fmla="*/ 1082 w 1321"/>
                <a:gd name="T93" fmla="*/ 137 h 712"/>
                <a:gd name="T94" fmla="*/ 1149 w 1321"/>
                <a:gd name="T95" fmla="*/ 194 h 712"/>
                <a:gd name="T96" fmla="*/ 1208 w 1321"/>
                <a:gd name="T97" fmla="*/ 256 h 712"/>
                <a:gd name="T98" fmla="*/ 1258 w 1321"/>
                <a:gd name="T99" fmla="*/ 325 h 712"/>
                <a:gd name="T100" fmla="*/ 1301 w 1321"/>
                <a:gd name="T101" fmla="*/ 401 h 712"/>
                <a:gd name="T102" fmla="*/ 0 w 1321"/>
                <a:gd name="T103" fmla="*/ 0 h 712"/>
                <a:gd name="T104" fmla="*/ 1321 w 1321"/>
                <a:gd name="T105" fmla="*/ 71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9FFCC">
                    <a:alpha val="17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grpSp>
          <p:nvGrpSpPr>
            <p:cNvPr id="14350" name="Group 11"/>
            <p:cNvGrpSpPr>
              <a:grpSpLocks/>
            </p:cNvGrpSpPr>
            <p:nvPr/>
          </p:nvGrpSpPr>
          <p:grpSpPr bwMode="auto">
            <a:xfrm rot="-1297425" flipH="1" flipV="1">
              <a:off x="168" y="919"/>
              <a:ext cx="888" cy="223"/>
              <a:chOff x="0" y="0"/>
              <a:chExt cx="893" cy="246"/>
            </a:xfrm>
          </p:grpSpPr>
          <p:grpSp>
            <p:nvGrpSpPr>
              <p:cNvPr id="14351" name="Group 12"/>
              <p:cNvGrpSpPr>
                <a:grpSpLocks/>
              </p:cNvGrpSpPr>
              <p:nvPr/>
            </p:nvGrpSpPr>
            <p:grpSpPr bwMode="auto">
              <a:xfrm>
                <a:off x="0" y="0"/>
                <a:ext cx="743" cy="185"/>
                <a:chOff x="0" y="0"/>
                <a:chExt cx="1118" cy="279"/>
              </a:xfrm>
            </p:grpSpPr>
            <p:sp>
              <p:nvSpPr>
                <p:cNvPr id="14357" name="AutoShape 30"/>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4358" name="AutoShape 31"/>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4359" name="AutoShape 32"/>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4360" name="AutoShape 33"/>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14352" name="Group 17"/>
              <p:cNvGrpSpPr>
                <a:grpSpLocks/>
              </p:cNvGrpSpPr>
              <p:nvPr/>
            </p:nvGrpSpPr>
            <p:grpSpPr bwMode="auto">
              <a:xfrm rot="1353540">
                <a:off x="150" y="60"/>
                <a:ext cx="743" cy="186"/>
                <a:chOff x="0" y="0"/>
                <a:chExt cx="1118" cy="279"/>
              </a:xfrm>
            </p:grpSpPr>
            <p:sp>
              <p:nvSpPr>
                <p:cNvPr id="14353" name="AutoShape 35"/>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4354" name="AutoShape 36"/>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4355" name="AutoShape 37"/>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4356" name="AutoShape 38"/>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grpSp>
      <p:sp>
        <p:nvSpPr>
          <p:cNvPr id="14340" name="Rectangle 22"/>
          <p:cNvSpPr>
            <a:spLocks noGrp="1" noChangeArrowheads="1"/>
          </p:cNvSpPr>
          <p:nvPr>
            <p:ph type="title"/>
          </p:nvPr>
        </p:nvSpPr>
        <p:spPr bwMode="auto">
          <a:xfrm>
            <a:off x="250825" y="117475"/>
            <a:ext cx="8229600" cy="1143000"/>
          </a:xfrm>
          <a:noFill/>
          <a:ln>
            <a:miter lim="800000"/>
            <a:headEnd/>
            <a:tailEnd/>
          </a:ln>
        </p:spPr>
        <p:txBody>
          <a:bodyPr vert="horz" wrap="square" lIns="91440" tIns="45720" rIns="91440" bIns="45720" numCol="1" anchor="t" anchorCtr="0" compatLnSpc="1">
            <a:prstTxWarp prst="textNoShape">
              <a:avLst/>
            </a:prstTxWarp>
          </a:bodyPr>
          <a:lstStyle/>
          <a:p>
            <a:r>
              <a:rPr lang="zh-CN" altLang="en-US" smtClean="0">
                <a:latin typeface="黑体" pitchFamily="49" charset="-122"/>
                <a:ea typeface="黑体" pitchFamily="49" charset="-122"/>
              </a:rPr>
              <a:t>           任务一  认识统计</a:t>
            </a:r>
          </a:p>
        </p:txBody>
      </p:sp>
      <p:sp>
        <p:nvSpPr>
          <p:cNvPr id="15383" name="Text Box 23" descr="金融10"/>
          <p:cNvSpPr txBox="1">
            <a:spLocks noChangeArrowheads="1"/>
          </p:cNvSpPr>
          <p:nvPr/>
        </p:nvSpPr>
        <p:spPr bwMode="auto">
          <a:xfrm>
            <a:off x="900113" y="2781300"/>
            <a:ext cx="1008062" cy="1311275"/>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en-US">
                <a:effectLst>
                  <a:outerShdw blurRad="38100" dist="38100" dir="2700000" algn="tl">
                    <a:srgbClr val="C0C0C0"/>
                  </a:outerShdw>
                </a:effectLst>
              </a:rPr>
              <a:t>4. </a:t>
            </a:r>
            <a:r>
              <a:rPr lang="zh-CN" altLang="en-US">
                <a:effectLst>
                  <a:outerShdw blurRad="38100" dist="38100" dir="2700000" algn="tl">
                    <a:srgbClr val="C0C0C0"/>
                  </a:outerShdw>
                </a:effectLst>
              </a:rPr>
              <a:t>社</a:t>
            </a:r>
          </a:p>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    会</a:t>
            </a:r>
          </a:p>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    性</a:t>
            </a:r>
          </a:p>
        </p:txBody>
      </p:sp>
      <p:sp>
        <p:nvSpPr>
          <p:cNvPr id="15384" name="Text Box 24" descr="金融10"/>
          <p:cNvSpPr txBox="1">
            <a:spLocks noChangeArrowheads="1"/>
          </p:cNvSpPr>
          <p:nvPr/>
        </p:nvSpPr>
        <p:spPr bwMode="auto">
          <a:xfrm>
            <a:off x="2268538" y="2997200"/>
            <a:ext cx="5832475" cy="1006475"/>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dirty="0">
                <a:effectLst>
                  <a:outerShdw blurRad="38100" dist="38100" dir="2700000" algn="tl">
                    <a:srgbClr val="C0C0C0"/>
                  </a:outerShdw>
                </a:effectLst>
              </a:rPr>
              <a:t>        由于统计活动的主体是人，统计活动的对象是社会经济现象，又是通过社会实践的方法实现</a:t>
            </a:r>
            <a:r>
              <a:rPr lang="zh-CN" altLang="en-US" dirty="0" smtClean="0">
                <a:effectLst>
                  <a:outerShdw blurRad="38100" dist="38100" dir="2700000" algn="tl">
                    <a:srgbClr val="C0C0C0"/>
                  </a:outerShdw>
                </a:effectLst>
              </a:rPr>
              <a:t>的，因</a:t>
            </a:r>
            <a:r>
              <a:rPr lang="zh-CN" altLang="en-US" dirty="0">
                <a:effectLst>
                  <a:outerShdw blurRad="38100" dist="38100" dir="2700000" algn="tl">
                    <a:srgbClr val="C0C0C0"/>
                  </a:outerShdw>
                </a:effectLst>
              </a:rPr>
              <a:t>此，统计学的研究对象具有社会性的特点。 </a:t>
            </a:r>
          </a:p>
        </p:txBody>
      </p:sp>
      <p:sp>
        <p:nvSpPr>
          <p:cNvPr id="14343" name="Rectangle 25" descr="金融10"/>
          <p:cNvSpPr>
            <a:spLocks noChangeArrowheads="1"/>
          </p:cNvSpPr>
          <p:nvPr/>
        </p:nvSpPr>
        <p:spPr bwMode="auto">
          <a:xfrm>
            <a:off x="755650" y="1844675"/>
            <a:ext cx="2903538" cy="461963"/>
          </a:xfrm>
          <a:prstGeom prst="rect">
            <a:avLst/>
          </a:prstGeom>
          <a:noFill/>
          <a:ln w="9525">
            <a:noFill/>
            <a:miter lim="800000"/>
            <a:headEnd/>
            <a:tailEnd/>
          </a:ln>
          <a:effectLst/>
        </p:spPr>
        <p:txBody>
          <a:bodyPr wrap="none">
            <a:spAutoFit/>
          </a:bodyPr>
          <a:lstStyle/>
          <a:p>
            <a:pPr eaLnBrk="1" hangingPunct="1">
              <a:buFont typeface="Arial" pitchFamily="34" charset="0"/>
              <a:buNone/>
            </a:pPr>
            <a:r>
              <a:rPr lang="zh-CN" altLang="en-US" b="0">
                <a:solidFill>
                  <a:schemeClr val="tx1"/>
                </a:solidFill>
              </a:rPr>
              <a:t>（</a:t>
            </a:r>
            <a:r>
              <a:rPr lang="zh-CN" altLang="en-US" sz="2400" b="0">
                <a:solidFill>
                  <a:schemeClr val="tx1"/>
                </a:solidFill>
              </a:rPr>
              <a:t>二）统计学的特点</a:t>
            </a:r>
          </a:p>
        </p:txBody>
      </p:sp>
      <p:sp>
        <p:nvSpPr>
          <p:cNvPr id="14344" name="Rectangle 347"/>
          <p:cNvSpPr>
            <a:spLocks noChangeArrowheads="1"/>
          </p:cNvSpPr>
          <p:nvPr/>
        </p:nvSpPr>
        <p:spPr bwMode="auto">
          <a:xfrm>
            <a:off x="250825" y="1054100"/>
            <a:ext cx="410527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effectLst/>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eaLnBrk="1" hangingPunct="1">
              <a:buFont typeface="Arial" pitchFamily="34" charset="0"/>
              <a:buNone/>
            </a:pPr>
            <a:r>
              <a:rPr lang="zh-CN" altLang="en-US" sz="2400" b="0">
                <a:solidFill>
                  <a:srgbClr val="FFFF00"/>
                </a:solidFill>
              </a:rPr>
              <a:t>二、统计的研究对象及其特点</a:t>
            </a:r>
            <a:endParaRPr lang="zh-CN" altLang="en-US" sz="1800" b="0">
              <a:solidFill>
                <a:schemeClr val="tx1"/>
              </a:solidFill>
              <a:latin typeface="Arial" pitchFamily="34"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 calcmode="lin" valueType="num">
                                      <p:cBhvr additive="base">
                                        <p:cTn id="7" dur="500" fill="hold"/>
                                        <p:tgtEl>
                                          <p:spTgt spid="15362"/>
                                        </p:tgtEl>
                                        <p:attrNameLst>
                                          <p:attrName>ppt_x</p:attrName>
                                        </p:attrNameLst>
                                      </p:cBhvr>
                                      <p:tavLst>
                                        <p:tav tm="0">
                                          <p:val>
                                            <p:strVal val="#ppt_x"/>
                                          </p:val>
                                        </p:tav>
                                        <p:tav tm="100000">
                                          <p:val>
                                            <p:strVal val="#ppt_x"/>
                                          </p:val>
                                        </p:tav>
                                      </p:tavLst>
                                    </p:anim>
                                    <p:anim calcmode="lin" valueType="num">
                                      <p:cBhvr additive="base">
                                        <p:cTn id="8" dur="500" fill="hold"/>
                                        <p:tgtEl>
                                          <p:spTgt spid="1536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383"/>
                                        </p:tgtEl>
                                        <p:attrNameLst>
                                          <p:attrName>style.visibility</p:attrName>
                                        </p:attrNameLst>
                                      </p:cBhvr>
                                      <p:to>
                                        <p:strVal val="visible"/>
                                      </p:to>
                                    </p:set>
                                    <p:anim calcmode="lin" valueType="num">
                                      <p:cBhvr additive="base">
                                        <p:cTn id="13" dur="500" fill="hold"/>
                                        <p:tgtEl>
                                          <p:spTgt spid="15383"/>
                                        </p:tgtEl>
                                        <p:attrNameLst>
                                          <p:attrName>ppt_x</p:attrName>
                                        </p:attrNameLst>
                                      </p:cBhvr>
                                      <p:tavLst>
                                        <p:tav tm="0">
                                          <p:val>
                                            <p:strVal val="#ppt_x"/>
                                          </p:val>
                                        </p:tav>
                                        <p:tav tm="100000">
                                          <p:val>
                                            <p:strVal val="#ppt_x"/>
                                          </p:val>
                                        </p:tav>
                                      </p:tavLst>
                                    </p:anim>
                                    <p:anim calcmode="lin" valueType="num">
                                      <p:cBhvr additive="base">
                                        <p:cTn id="14" dur="500" fill="hold"/>
                                        <p:tgtEl>
                                          <p:spTgt spid="15383"/>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5363"/>
                                        </p:tgtEl>
                                        <p:attrNameLst>
                                          <p:attrName>style.visibility</p:attrName>
                                        </p:attrNameLst>
                                      </p:cBhvr>
                                      <p:to>
                                        <p:strVal val="visible"/>
                                      </p:to>
                                    </p:set>
                                    <p:anim calcmode="lin" valueType="num">
                                      <p:cBhvr additive="base">
                                        <p:cTn id="17" dur="500" fill="hold"/>
                                        <p:tgtEl>
                                          <p:spTgt spid="15363"/>
                                        </p:tgtEl>
                                        <p:attrNameLst>
                                          <p:attrName>ppt_x</p:attrName>
                                        </p:attrNameLst>
                                      </p:cBhvr>
                                      <p:tavLst>
                                        <p:tav tm="0">
                                          <p:val>
                                            <p:strVal val="#ppt_x"/>
                                          </p:val>
                                        </p:tav>
                                        <p:tav tm="100000">
                                          <p:val>
                                            <p:strVal val="#ppt_x"/>
                                          </p:val>
                                        </p:tav>
                                      </p:tavLst>
                                    </p:anim>
                                    <p:anim calcmode="lin" valueType="num">
                                      <p:cBhvr additive="base">
                                        <p:cTn id="18" dur="500" fill="hold"/>
                                        <p:tgtEl>
                                          <p:spTgt spid="15363"/>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5" presetClass="entr" presetSubtype="0" fill="hold" nodeType="clickEffect">
                                  <p:stCondLst>
                                    <p:cond delay="0"/>
                                  </p:stCondLst>
                                  <p:childTnLst>
                                    <p:set>
                                      <p:cBhvr>
                                        <p:cTn id="22" dur="1" fill="hold">
                                          <p:stCondLst>
                                            <p:cond delay="0"/>
                                          </p:stCondLst>
                                        </p:cTn>
                                        <p:tgtEl>
                                          <p:spTgt spid="15384">
                                            <p:txEl>
                                              <p:pRg st="0" end="0"/>
                                            </p:txEl>
                                          </p:spTgt>
                                        </p:tgtEl>
                                        <p:attrNameLst>
                                          <p:attrName>style.visibility</p:attrName>
                                        </p:attrNameLst>
                                      </p:cBhvr>
                                      <p:to>
                                        <p:strVal val="visible"/>
                                      </p:to>
                                    </p:set>
                                    <p:anim calcmode="lin" valueType="num">
                                      <p:cBhvr>
                                        <p:cTn id="23" dur="1000" fill="hold"/>
                                        <p:tgtEl>
                                          <p:spTgt spid="15384">
                                            <p:txEl>
                                              <p:pRg st="0" end="0"/>
                                            </p:txEl>
                                          </p:spTgt>
                                        </p:tgtEl>
                                        <p:attrNameLst>
                                          <p:attrName>ppt_w</p:attrName>
                                        </p:attrNameLst>
                                      </p:cBhvr>
                                      <p:tavLst>
                                        <p:tav tm="0">
                                          <p:val>
                                            <p:fltVal val="0"/>
                                          </p:val>
                                        </p:tav>
                                        <p:tav tm="100000">
                                          <p:val>
                                            <p:strVal val="#ppt_w"/>
                                          </p:val>
                                        </p:tav>
                                      </p:tavLst>
                                    </p:anim>
                                    <p:anim calcmode="lin" valueType="num">
                                      <p:cBhvr>
                                        <p:cTn id="24" dur="1000" fill="hold"/>
                                        <p:tgtEl>
                                          <p:spTgt spid="15384">
                                            <p:txEl>
                                              <p:pRg st="0" end="0"/>
                                            </p:txEl>
                                          </p:spTgt>
                                        </p:tgtEl>
                                        <p:attrNameLst>
                                          <p:attrName>ppt_h</p:attrName>
                                        </p:attrNameLst>
                                      </p:cBhvr>
                                      <p:tavLst>
                                        <p:tav tm="0">
                                          <p:val>
                                            <p:fltVal val="0"/>
                                          </p:val>
                                        </p:tav>
                                        <p:tav tm="100000">
                                          <p:val>
                                            <p:strVal val="#ppt_h"/>
                                          </p:val>
                                        </p:tav>
                                      </p:tavLst>
                                    </p:anim>
                                    <p:anim calcmode="lin" valueType="num">
                                      <p:cBhvr>
                                        <p:cTn id="25" dur="1000" fill="hold"/>
                                        <p:tgtEl>
                                          <p:spTgt spid="1538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538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nimBg="1" autoUpdateAnimBg="0"/>
      <p:bldP spid="15383"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47"/>
          <p:cNvSpPr>
            <a:spLocks noChangeArrowheads="1"/>
          </p:cNvSpPr>
          <p:nvPr/>
        </p:nvSpPr>
        <p:spPr bwMode="auto">
          <a:xfrm>
            <a:off x="-6350" y="1125538"/>
            <a:ext cx="3348038"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effectLst/>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eaLnBrk="1" hangingPunct="1">
              <a:buFont typeface="Arial" pitchFamily="34" charset="0"/>
              <a:buNone/>
            </a:pPr>
            <a:r>
              <a:rPr lang="zh-CN" altLang="en-US" sz="2400" b="0">
                <a:solidFill>
                  <a:srgbClr val="FFFF00"/>
                </a:solidFill>
              </a:rPr>
              <a:t>三、统计学的研究方法</a:t>
            </a:r>
            <a:endParaRPr lang="zh-CN" altLang="en-US" sz="1800" b="0">
              <a:solidFill>
                <a:schemeClr val="tx1"/>
              </a:solidFill>
              <a:latin typeface="Arial" pitchFamily="34" charset="0"/>
              <a:ea typeface="宋体" pitchFamily="2" charset="-122"/>
            </a:endParaRPr>
          </a:p>
        </p:txBody>
      </p:sp>
      <p:sp>
        <p:nvSpPr>
          <p:cNvPr id="15363" name="Text Box 3" descr="金融10"/>
          <p:cNvSpPr txBox="1">
            <a:spLocks noChangeArrowheads="1"/>
          </p:cNvSpPr>
          <p:nvPr/>
        </p:nvSpPr>
        <p:spPr bwMode="auto">
          <a:xfrm>
            <a:off x="2916238" y="260350"/>
            <a:ext cx="6227762" cy="639763"/>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3600">
                <a:solidFill>
                  <a:schemeClr val="bg1"/>
                </a:solidFill>
                <a:latin typeface="黑体" pitchFamily="49" charset="-122"/>
              </a:rPr>
              <a:t>任务一  认识统计</a:t>
            </a:r>
          </a:p>
        </p:txBody>
      </p:sp>
      <p:pic>
        <p:nvPicPr>
          <p:cNvPr id="16388" name="Picture 4" descr="41"/>
          <p:cNvPicPr>
            <a:picLocks noChangeAspect="1" noChangeArrowheads="1"/>
          </p:cNvPicPr>
          <p:nvPr/>
        </p:nvPicPr>
        <p:blipFill>
          <a:blip r:embed="rId2" cstate="print"/>
          <a:srcRect/>
          <a:stretch>
            <a:fillRect/>
          </a:stretch>
        </p:blipFill>
        <p:spPr bwMode="auto">
          <a:xfrm>
            <a:off x="971550" y="2060575"/>
            <a:ext cx="7488238" cy="3817938"/>
          </a:xfrm>
          <a:prstGeom prst="rect">
            <a:avLst/>
          </a:prstGeom>
          <a:noFill/>
          <a:ln w="9525">
            <a:noFill/>
            <a:miter lim="800000"/>
            <a:headEnd/>
            <a:tailEnd/>
          </a:ln>
          <a:effectLst/>
        </p:spPr>
      </p:pic>
      <p:sp>
        <p:nvSpPr>
          <p:cNvPr id="16389" name="Text Box 5" descr="金融10"/>
          <p:cNvSpPr txBox="1">
            <a:spLocks noChangeArrowheads="1"/>
          </p:cNvSpPr>
          <p:nvPr/>
        </p:nvSpPr>
        <p:spPr bwMode="auto">
          <a:xfrm>
            <a:off x="1331913" y="2636838"/>
            <a:ext cx="5832475" cy="1920875"/>
          </a:xfrm>
          <a:prstGeom prst="rect">
            <a:avLst/>
          </a:prstGeom>
          <a:noFill/>
          <a:ln>
            <a:noFill/>
          </a:ln>
          <a:effectLst/>
          <a:extLst>
            <a:ext uri="{909E8E84-426E-40DD-AFC4-6F175D3DCCD1}">
              <a14:hiddenFill xmlns:a14="http://schemas.microsoft.com/office/drawing/2010/main">
                <a:blipFill dpi="0" rotWithShape="0">
                  <a:blip r:embed="rId3"/>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20000"/>
              </a:lnSpc>
              <a:buFont typeface="Arial" panose="020B0604020202020204" pitchFamily="34" charset="0"/>
              <a:buNone/>
              <a:defRPr/>
            </a:pPr>
            <a:r>
              <a:rPr lang="zh-CN" altLang="en-US"/>
              <a:t>        </a:t>
            </a:r>
            <a:r>
              <a:rPr lang="zh-CN" altLang="en-US">
                <a:effectLst>
                  <a:outerShdw blurRad="38100" dist="38100" dir="2700000" algn="tl">
                    <a:srgbClr val="C0C0C0"/>
                  </a:outerShdw>
                </a:effectLst>
              </a:rPr>
              <a:t>统计研究对象的性质决定了统计研究的方法，解决研究方法问题是解决统计研究过程中一切问题的关键之一。因此，研究方法在统计学中居于重要地位，常用方法包括大量观察法、统计分组法、综合指标法和统计推断法。 </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16388"/>
                                        </p:tgtEl>
                                        <p:attrNameLst>
                                          <p:attrName>style.visibility</p:attrName>
                                        </p:attrNameLst>
                                      </p:cBhvr>
                                      <p:to>
                                        <p:strVal val="visible"/>
                                      </p:to>
                                    </p:set>
                                    <p:animEffect transition="in" filter="wipe(left)">
                                      <p:cBhvr>
                                        <p:cTn id="7" dur="1000"/>
                                        <p:tgtEl>
                                          <p:spTgt spid="163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AutoShape 14"/>
          <p:cNvSpPr>
            <a:spLocks noChangeArrowheads="1"/>
          </p:cNvSpPr>
          <p:nvPr/>
        </p:nvSpPr>
        <p:spPr bwMode="auto">
          <a:xfrm>
            <a:off x="679450" y="2262188"/>
            <a:ext cx="7993063" cy="3600450"/>
          </a:xfrm>
          <a:prstGeom prst="flowChartDocument">
            <a:avLst/>
          </a:prstGeom>
          <a:solidFill>
            <a:srgbClr val="D5DFCB"/>
          </a:solidFill>
          <a:ln w="9525">
            <a:noFill/>
            <a:miter lim="800000"/>
            <a:headEnd/>
            <a:tailEnd/>
          </a:ln>
          <a:effectLst>
            <a:outerShdw dist="35921" dir="2700000" algn="ctr" rotWithShape="0">
              <a:srgbClr val="1C1C1C">
                <a:alpha val="50000"/>
              </a:srgbClr>
            </a:outerShdw>
          </a:effectLst>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nvGrpSpPr>
          <p:cNvPr id="17411" name="Group 3"/>
          <p:cNvGrpSpPr>
            <a:grpSpLocks/>
          </p:cNvGrpSpPr>
          <p:nvPr/>
        </p:nvGrpSpPr>
        <p:grpSpPr bwMode="auto">
          <a:xfrm>
            <a:off x="606425" y="2301875"/>
            <a:ext cx="1651000" cy="1873250"/>
            <a:chOff x="0" y="0"/>
            <a:chExt cx="1200" cy="1248"/>
          </a:xfrm>
        </p:grpSpPr>
        <p:sp>
          <p:nvSpPr>
            <p:cNvPr id="16392" name="Oval 23"/>
            <p:cNvSpPr>
              <a:spLocks noChangeArrowheads="1"/>
            </p:cNvSpPr>
            <p:nvPr/>
          </p:nvSpPr>
          <p:spPr bwMode="auto">
            <a:xfrm>
              <a:off x="0" y="0"/>
              <a:ext cx="1200" cy="1248"/>
            </a:xfrm>
            <a:prstGeom prst="ellipse">
              <a:avLst/>
            </a:prstGeom>
            <a:gradFill rotWithShape="1">
              <a:gsLst>
                <a:gs pos="0">
                  <a:srgbClr val="B2B2B2"/>
                </a:gs>
                <a:gs pos="100000">
                  <a:srgbClr val="FFFFFF"/>
                </a:gs>
              </a:gsLst>
              <a:lin ang="54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6393" name="Oval 24"/>
            <p:cNvSpPr>
              <a:spLocks noChangeArrowheads="1"/>
            </p:cNvSpPr>
            <p:nvPr/>
          </p:nvSpPr>
          <p:spPr bwMode="auto">
            <a:xfrm>
              <a:off x="50" y="57"/>
              <a:ext cx="1097" cy="1140"/>
            </a:xfrm>
            <a:prstGeom prst="ellipse">
              <a:avLst/>
            </a:prstGeom>
            <a:gradFill rotWithShape="1">
              <a:gsLst>
                <a:gs pos="0">
                  <a:srgbClr val="DDDDDD"/>
                </a:gs>
                <a:gs pos="50000">
                  <a:srgbClr val="F6F6F6"/>
                </a:gs>
                <a:gs pos="100000">
                  <a:srgbClr val="DDDDDD"/>
                </a:gs>
              </a:gsLst>
              <a:lin ang="54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pic>
          <p:nvPicPr>
            <p:cNvPr id="16394" name="Picture 25" descr="circuler_1"/>
            <p:cNvPicPr>
              <a:picLocks noChangeAspect="1" noChangeArrowheads="1"/>
            </p:cNvPicPr>
            <p:nvPr/>
          </p:nvPicPr>
          <p:blipFill>
            <a:blip r:embed="rId2" cstate="print"/>
            <a:srcRect/>
            <a:stretch>
              <a:fillRect/>
            </a:stretch>
          </p:blipFill>
          <p:spPr bwMode="auto">
            <a:xfrm>
              <a:off x="90" y="98"/>
              <a:ext cx="1024" cy="1049"/>
            </a:xfrm>
            <a:prstGeom prst="rect">
              <a:avLst/>
            </a:prstGeom>
            <a:noFill/>
            <a:ln w="9525">
              <a:noFill/>
              <a:miter lim="800000"/>
              <a:headEnd/>
              <a:tailEnd/>
            </a:ln>
          </p:spPr>
        </p:pic>
        <p:grpSp>
          <p:nvGrpSpPr>
            <p:cNvPr id="16395" name="Group 7"/>
            <p:cNvGrpSpPr>
              <a:grpSpLocks/>
            </p:cNvGrpSpPr>
            <p:nvPr/>
          </p:nvGrpSpPr>
          <p:grpSpPr bwMode="auto">
            <a:xfrm>
              <a:off x="89" y="100"/>
              <a:ext cx="1019" cy="1050"/>
              <a:chOff x="0" y="0"/>
              <a:chExt cx="1402080" cy="1444752"/>
            </a:xfrm>
          </p:grpSpPr>
          <p:pic>
            <p:nvPicPr>
              <p:cNvPr id="16408" name="Oval 26"/>
              <p:cNvPicPr>
                <a:picLocks noChangeArrowheads="1"/>
              </p:cNvPicPr>
              <p:nvPr/>
            </p:nvPicPr>
            <p:blipFill>
              <a:blip r:embed="rId3" cstate="print"/>
              <a:srcRect/>
              <a:stretch>
                <a:fillRect/>
              </a:stretch>
            </p:blipFill>
            <p:spPr bwMode="auto">
              <a:xfrm>
                <a:off x="0" y="0"/>
                <a:ext cx="1402080" cy="1444752"/>
              </a:xfrm>
              <a:prstGeom prst="rect">
                <a:avLst/>
              </a:prstGeom>
              <a:noFill/>
              <a:ln w="9525">
                <a:noFill/>
                <a:miter lim="800000"/>
                <a:headEnd/>
                <a:tailEnd/>
              </a:ln>
            </p:spPr>
          </p:pic>
          <p:sp>
            <p:nvSpPr>
              <p:cNvPr id="16409" name="Text Box 9"/>
              <p:cNvSpPr txBox="1">
                <a:spLocks noChangeArrowheads="1"/>
              </p:cNvSpPr>
              <p:nvPr/>
            </p:nvSpPr>
            <p:spPr bwMode="auto">
              <a:xfrm>
                <a:off x="206753" y="209002"/>
                <a:ext cx="989401" cy="1023828"/>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17418" name="Freeform 27"/>
            <p:cNvSpPr>
              <a:spLocks/>
            </p:cNvSpPr>
            <p:nvPr/>
          </p:nvSpPr>
          <p:spPr bwMode="auto">
            <a:xfrm>
              <a:off x="195" y="120"/>
              <a:ext cx="798" cy="36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759 w 1321"/>
                <a:gd name="T85" fmla="*/ 6 h 712"/>
                <a:gd name="T86" fmla="*/ 847 w 1321"/>
                <a:gd name="T87" fmla="*/ 23 h 712"/>
                <a:gd name="T88" fmla="*/ 932 w 1321"/>
                <a:gd name="T89" fmla="*/ 53 h 712"/>
                <a:gd name="T90" fmla="*/ 1010 w 1321"/>
                <a:gd name="T91" fmla="*/ 90 h 712"/>
                <a:gd name="T92" fmla="*/ 1082 w 1321"/>
                <a:gd name="T93" fmla="*/ 137 h 712"/>
                <a:gd name="T94" fmla="*/ 1149 w 1321"/>
                <a:gd name="T95" fmla="*/ 194 h 712"/>
                <a:gd name="T96" fmla="*/ 1208 w 1321"/>
                <a:gd name="T97" fmla="*/ 256 h 712"/>
                <a:gd name="T98" fmla="*/ 1258 w 1321"/>
                <a:gd name="T99" fmla="*/ 325 h 712"/>
                <a:gd name="T100" fmla="*/ 1301 w 1321"/>
                <a:gd name="T101" fmla="*/ 401 h 712"/>
                <a:gd name="T102" fmla="*/ 0 w 1321"/>
                <a:gd name="T103" fmla="*/ 0 h 712"/>
                <a:gd name="T104" fmla="*/ 1321 w 1321"/>
                <a:gd name="T105" fmla="*/ 71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9FFCC">
                    <a:alpha val="17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grpSp>
          <p:nvGrpSpPr>
            <p:cNvPr id="16397" name="Group 11"/>
            <p:cNvGrpSpPr>
              <a:grpSpLocks/>
            </p:cNvGrpSpPr>
            <p:nvPr/>
          </p:nvGrpSpPr>
          <p:grpSpPr bwMode="auto">
            <a:xfrm rot="-1297425" flipH="1" flipV="1">
              <a:off x="168" y="919"/>
              <a:ext cx="888" cy="223"/>
              <a:chOff x="0" y="0"/>
              <a:chExt cx="893" cy="246"/>
            </a:xfrm>
          </p:grpSpPr>
          <p:grpSp>
            <p:nvGrpSpPr>
              <p:cNvPr id="16398" name="Group 12"/>
              <p:cNvGrpSpPr>
                <a:grpSpLocks/>
              </p:cNvGrpSpPr>
              <p:nvPr/>
            </p:nvGrpSpPr>
            <p:grpSpPr bwMode="auto">
              <a:xfrm>
                <a:off x="0" y="0"/>
                <a:ext cx="743" cy="185"/>
                <a:chOff x="0" y="0"/>
                <a:chExt cx="1118" cy="279"/>
              </a:xfrm>
            </p:grpSpPr>
            <p:sp>
              <p:nvSpPr>
                <p:cNvPr id="16404" name="AutoShape 30"/>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6405" name="AutoShape 31"/>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6406" name="AutoShape 32"/>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6407" name="AutoShape 33"/>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16399" name="Group 17"/>
              <p:cNvGrpSpPr>
                <a:grpSpLocks/>
              </p:cNvGrpSpPr>
              <p:nvPr/>
            </p:nvGrpSpPr>
            <p:grpSpPr bwMode="auto">
              <a:xfrm rot="1353540">
                <a:off x="150" y="60"/>
                <a:ext cx="743" cy="186"/>
                <a:chOff x="0" y="0"/>
                <a:chExt cx="1118" cy="279"/>
              </a:xfrm>
            </p:grpSpPr>
            <p:sp>
              <p:nvSpPr>
                <p:cNvPr id="16400" name="AutoShape 35"/>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6401" name="AutoShape 36"/>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6402" name="AutoShape 37"/>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6403" name="AutoShape 38"/>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grpSp>
      <p:sp>
        <p:nvSpPr>
          <p:cNvPr id="17430" name="Text Box 22" descr="金融10"/>
          <p:cNvSpPr txBox="1">
            <a:spLocks noChangeArrowheads="1"/>
          </p:cNvSpPr>
          <p:nvPr/>
        </p:nvSpPr>
        <p:spPr bwMode="auto">
          <a:xfrm>
            <a:off x="920750" y="2420938"/>
            <a:ext cx="1008063" cy="2073275"/>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800100" indent="-342900" eaLnBrk="0" hangingPunct="0">
              <a:defRPr>
                <a:solidFill>
                  <a:schemeClr val="tx1"/>
                </a:solidFill>
                <a:latin typeface="Arial" panose="020B0604020202020204" pitchFamily="34" charset="0"/>
                <a:ea typeface="宋体" panose="02010600030101010101" pitchFamily="2" charset="-122"/>
              </a:defRPr>
            </a:lvl2pPr>
            <a:lvl3pPr marL="1257300" indent="-342900" eaLnBrk="0" hangingPunct="0">
              <a:defRPr>
                <a:solidFill>
                  <a:schemeClr val="tx1"/>
                </a:solidFill>
                <a:latin typeface="Arial" panose="020B0604020202020204" pitchFamily="34" charset="0"/>
                <a:ea typeface="宋体" panose="02010600030101010101" pitchFamily="2" charset="-122"/>
              </a:defRPr>
            </a:lvl3pPr>
            <a:lvl4pPr marL="1714500" indent="-342900" eaLnBrk="0" hangingPunct="0">
              <a:defRPr>
                <a:solidFill>
                  <a:schemeClr val="tx1"/>
                </a:solidFill>
                <a:latin typeface="Arial" panose="020B0604020202020204" pitchFamily="34" charset="0"/>
                <a:ea typeface="宋体" panose="02010600030101010101" pitchFamily="2" charset="-122"/>
              </a:defRPr>
            </a:lvl4pPr>
            <a:lvl5pPr marL="2171700" indent="-342900" eaLnBrk="0" hangingPunct="0">
              <a:defRPr>
                <a:solidFill>
                  <a:schemeClr val="tx1"/>
                </a:solidFill>
                <a:latin typeface="Arial" panose="020B0604020202020204" pitchFamily="34" charset="0"/>
                <a:ea typeface="宋体" panose="02010600030101010101" pitchFamily="2" charset="-122"/>
              </a:defRPr>
            </a:lvl5pPr>
            <a:lvl6pPr marL="2628900" indent="-3429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3086100" indent="-3429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543300" indent="-3429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4000500" indent="-3429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 typeface="Arial" panose="020B0604020202020204" pitchFamily="34" charset="0"/>
              <a:buAutoNum type="arabicPeriod"/>
              <a:defRPr/>
            </a:pPr>
            <a:r>
              <a:rPr lang="zh-CN" altLang="en-US" dirty="0" smtClean="0">
                <a:solidFill>
                  <a:schemeClr val="tx2"/>
                </a:solidFill>
                <a:effectLst>
                  <a:outerShdw blurRad="38100" dist="38100" dir="2700000" algn="tl">
                    <a:srgbClr val="C0C0C0"/>
                  </a:outerShdw>
                </a:effectLst>
                <a:latin typeface="Times New Roman" panose="02020603050405020304" pitchFamily="18" charset="0"/>
                <a:ea typeface="黑体" panose="02010609060101010101" pitchFamily="49" charset="-122"/>
              </a:rPr>
              <a:t>大量  观察法</a:t>
            </a:r>
          </a:p>
          <a:p>
            <a:pPr eaLnBrk="1" hangingPunct="1">
              <a:spcBef>
                <a:spcPct val="50000"/>
              </a:spcBef>
              <a:buFont typeface="Arial" panose="020B0604020202020204" pitchFamily="34" charset="0"/>
              <a:buNone/>
              <a:defRPr/>
            </a:pPr>
            <a:r>
              <a:rPr lang="zh-CN" altLang="en-US" dirty="0" smtClean="0">
                <a:solidFill>
                  <a:schemeClr val="tx2"/>
                </a:solidFill>
                <a:effectLst>
                  <a:outerShdw blurRad="38100" dist="38100" dir="2700000" algn="tl">
                    <a:srgbClr val="C0C0C0"/>
                  </a:outerShdw>
                </a:effectLst>
                <a:latin typeface="Times New Roman" panose="02020603050405020304" pitchFamily="18" charset="0"/>
                <a:ea typeface="黑体" panose="02010609060101010101" pitchFamily="49" charset="-122"/>
              </a:rPr>
              <a:t>    </a:t>
            </a:r>
          </a:p>
        </p:txBody>
      </p:sp>
      <p:sp>
        <p:nvSpPr>
          <p:cNvPr id="17431" name="Text Box 23" descr="金融10"/>
          <p:cNvSpPr txBox="1">
            <a:spLocks noChangeArrowheads="1"/>
          </p:cNvSpPr>
          <p:nvPr/>
        </p:nvSpPr>
        <p:spPr bwMode="auto">
          <a:xfrm>
            <a:off x="2411413" y="2420938"/>
            <a:ext cx="5832475" cy="2835275"/>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dirty="0">
                <a:effectLst>
                  <a:outerShdw blurRad="38100" dist="38100" dir="2700000" algn="tl">
                    <a:srgbClr val="C0C0C0"/>
                  </a:outerShdw>
                </a:effectLst>
              </a:rPr>
              <a:t>        大量观察法是指统计研究社会经济现象的特征及其发展变化过程中，要从总体上加以观察，就是对现象总体的全部或足够多数的个体进行调查研究并综合分析，从而反映现象总体的数量特征。</a:t>
            </a:r>
          </a:p>
          <a:p>
            <a:pPr eaLnBrk="1" hangingPunct="1">
              <a:spcBef>
                <a:spcPct val="50000"/>
              </a:spcBef>
              <a:buFont typeface="Arial" panose="020B0604020202020204" pitchFamily="34" charset="0"/>
              <a:buNone/>
              <a:defRPr/>
            </a:pPr>
            <a:r>
              <a:rPr lang="zh-CN" altLang="en-US" dirty="0">
                <a:effectLst>
                  <a:outerShdw blurRad="38100" dist="38100" dir="2700000" algn="tl">
                    <a:srgbClr val="C0C0C0"/>
                  </a:outerShdw>
                </a:effectLst>
              </a:rPr>
              <a:t>       在实际统计工作中，广泛采用了大量观察法，例如：统计报表、普查、重点调查和抽样调查等。</a:t>
            </a:r>
          </a:p>
          <a:p>
            <a:pPr eaLnBrk="1" hangingPunct="1">
              <a:spcBef>
                <a:spcPct val="50000"/>
              </a:spcBef>
              <a:buFont typeface="Arial" panose="020B0604020202020204" pitchFamily="34" charset="0"/>
              <a:buNone/>
              <a:defRPr/>
            </a:pPr>
            <a:r>
              <a:rPr lang="zh-CN" altLang="en-US" dirty="0">
                <a:effectLst>
                  <a:outerShdw blurRad="38100" dist="38100" dir="2700000" algn="tl">
                    <a:srgbClr val="C0C0C0"/>
                  </a:outerShdw>
                </a:effectLst>
              </a:rPr>
              <a:t>       统计史上著名的“掷币实验”就反映了这种规律性（见表</a:t>
            </a:r>
            <a:r>
              <a:rPr lang="en-US" dirty="0">
                <a:effectLst>
                  <a:outerShdw blurRad="38100" dist="38100" dir="2700000" algn="tl">
                    <a:srgbClr val="C0C0C0"/>
                  </a:outerShdw>
                </a:effectLst>
              </a:rPr>
              <a:t>1-1</a:t>
            </a:r>
            <a:r>
              <a:rPr lang="zh-CN" altLang="en-US" dirty="0">
                <a:effectLst>
                  <a:outerShdw blurRad="38100" dist="38100" dir="2700000" algn="tl">
                    <a:srgbClr val="C0C0C0"/>
                  </a:outerShdw>
                </a:effectLst>
              </a:rPr>
              <a:t>）</a:t>
            </a:r>
          </a:p>
        </p:txBody>
      </p:sp>
      <p:sp>
        <p:nvSpPr>
          <p:cNvPr id="16390" name="Text Box 24" descr="金融10"/>
          <p:cNvSpPr txBox="1">
            <a:spLocks noChangeArrowheads="1"/>
          </p:cNvSpPr>
          <p:nvPr/>
        </p:nvSpPr>
        <p:spPr bwMode="auto">
          <a:xfrm>
            <a:off x="2916238" y="260350"/>
            <a:ext cx="6227762" cy="639763"/>
          </a:xfrm>
          <a:prstGeom prst="rect">
            <a:avLst/>
          </a:prstGeom>
          <a:noFill/>
          <a:ln w="9525">
            <a:noFill/>
            <a:bevel/>
            <a:headEnd/>
            <a:tailEnd/>
          </a:ln>
          <a:effectLst/>
        </p:spPr>
        <p:txBody>
          <a:bodyPr>
            <a:spAutoFit/>
          </a:bodyPr>
          <a:lstStyle/>
          <a:p>
            <a:pPr eaLnBrk="1" hangingPunct="1">
              <a:spcBef>
                <a:spcPct val="50000"/>
              </a:spcBef>
              <a:buFont typeface="Arial" pitchFamily="34" charset="0"/>
              <a:buNone/>
            </a:pPr>
            <a:r>
              <a:rPr lang="zh-CN" altLang="en-US" sz="3600">
                <a:solidFill>
                  <a:schemeClr val="bg1"/>
                </a:solidFill>
                <a:latin typeface="黑体" pitchFamily="49" charset="-122"/>
              </a:rPr>
              <a:t>任务一  认识统计</a:t>
            </a:r>
            <a:endParaRPr lang="zh-CN" altLang="en-US" sz="1800" b="0">
              <a:solidFill>
                <a:schemeClr val="tx1"/>
              </a:solidFill>
              <a:latin typeface="Arial" pitchFamily="34" charset="0"/>
              <a:ea typeface="宋体" pitchFamily="2" charset="-122"/>
            </a:endParaRPr>
          </a:p>
        </p:txBody>
      </p:sp>
      <p:sp>
        <p:nvSpPr>
          <p:cNvPr id="16391" name="Rectangle 347"/>
          <p:cNvSpPr>
            <a:spLocks noChangeArrowheads="1"/>
          </p:cNvSpPr>
          <p:nvPr/>
        </p:nvSpPr>
        <p:spPr bwMode="auto">
          <a:xfrm>
            <a:off x="-6350" y="1125538"/>
            <a:ext cx="3348038"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effectLst/>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eaLnBrk="1" hangingPunct="1">
              <a:buFont typeface="Arial" pitchFamily="34" charset="0"/>
              <a:buNone/>
            </a:pPr>
            <a:r>
              <a:rPr lang="zh-CN" altLang="en-US" sz="2400" b="0">
                <a:solidFill>
                  <a:srgbClr val="FFFF00"/>
                </a:solidFill>
              </a:rPr>
              <a:t>三、统计学的研究方法</a:t>
            </a:r>
            <a:endParaRPr lang="zh-CN" altLang="en-US" sz="1800" b="0">
              <a:solidFill>
                <a:schemeClr val="tx1"/>
              </a:solidFill>
              <a:latin typeface="Arial" pitchFamily="34"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fade">
                                      <p:cBhvr>
                                        <p:cTn id="7" dur="800" decel="100000"/>
                                        <p:tgtEl>
                                          <p:spTgt spid="17410"/>
                                        </p:tgtEl>
                                      </p:cBhvr>
                                    </p:animEffect>
                                    <p:anim calcmode="lin" valueType="num">
                                      <p:cBhvr>
                                        <p:cTn id="8" dur="800" decel="100000" fill="hold"/>
                                        <p:tgtEl>
                                          <p:spTgt spid="17410"/>
                                        </p:tgtEl>
                                        <p:attrNameLst>
                                          <p:attrName>style.rotation</p:attrName>
                                        </p:attrNameLst>
                                      </p:cBhvr>
                                      <p:tavLst>
                                        <p:tav tm="0">
                                          <p:val>
                                            <p:fltVal val="-90"/>
                                          </p:val>
                                        </p:tav>
                                        <p:tav tm="100000">
                                          <p:val>
                                            <p:fltVal val="0"/>
                                          </p:val>
                                        </p:tav>
                                      </p:tavLst>
                                    </p:anim>
                                    <p:anim calcmode="lin" valueType="num">
                                      <p:cBhvr>
                                        <p:cTn id="9" dur="800" decel="100000" fill="hold"/>
                                        <p:tgtEl>
                                          <p:spTgt spid="17410"/>
                                        </p:tgtEl>
                                        <p:attrNameLst>
                                          <p:attrName>ppt_x</p:attrName>
                                        </p:attrNameLst>
                                      </p:cBhvr>
                                      <p:tavLst>
                                        <p:tav tm="0">
                                          <p:val>
                                            <p:strVal val="#ppt_x+0.4"/>
                                          </p:val>
                                        </p:tav>
                                        <p:tav tm="100000">
                                          <p:val>
                                            <p:strVal val="#ppt_x-0.05"/>
                                          </p:val>
                                        </p:tav>
                                      </p:tavLst>
                                    </p:anim>
                                    <p:anim calcmode="lin" valueType="num">
                                      <p:cBhvr>
                                        <p:cTn id="10" dur="800" decel="100000" fill="hold"/>
                                        <p:tgtEl>
                                          <p:spTgt spid="1741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741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7410"/>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17411"/>
                                        </p:tgtEl>
                                        <p:attrNameLst>
                                          <p:attrName>style.visibility</p:attrName>
                                        </p:attrNameLst>
                                      </p:cBhvr>
                                      <p:to>
                                        <p:strVal val="visible"/>
                                      </p:to>
                                    </p:set>
                                    <p:animEffect transition="in" filter="box(in)">
                                      <p:cBhvr>
                                        <p:cTn id="17" dur="500"/>
                                        <p:tgtEl>
                                          <p:spTgt spid="1741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0" presetClass="entr" presetSubtype="0" fill="hold" grpId="0" nodeType="clickEffect">
                                  <p:stCondLst>
                                    <p:cond delay="0"/>
                                  </p:stCondLst>
                                  <p:childTnLst>
                                    <p:set>
                                      <p:cBhvr>
                                        <p:cTn id="21" dur="1" fill="hold">
                                          <p:stCondLst>
                                            <p:cond delay="0"/>
                                          </p:stCondLst>
                                        </p:cTn>
                                        <p:tgtEl>
                                          <p:spTgt spid="17430"/>
                                        </p:tgtEl>
                                        <p:attrNameLst>
                                          <p:attrName>style.visibility</p:attrName>
                                        </p:attrNameLst>
                                      </p:cBhvr>
                                      <p:to>
                                        <p:strVal val="visible"/>
                                      </p:to>
                                    </p:set>
                                    <p:animEffect transition="in" filter="fade">
                                      <p:cBhvr>
                                        <p:cTn id="22" dur="800" decel="100000"/>
                                        <p:tgtEl>
                                          <p:spTgt spid="17430"/>
                                        </p:tgtEl>
                                      </p:cBhvr>
                                    </p:animEffect>
                                    <p:anim calcmode="lin" valueType="num">
                                      <p:cBhvr>
                                        <p:cTn id="23" dur="800" decel="100000" fill="hold"/>
                                        <p:tgtEl>
                                          <p:spTgt spid="17430"/>
                                        </p:tgtEl>
                                        <p:attrNameLst>
                                          <p:attrName>style.rotation</p:attrName>
                                        </p:attrNameLst>
                                      </p:cBhvr>
                                      <p:tavLst>
                                        <p:tav tm="0">
                                          <p:val>
                                            <p:fltVal val="-90"/>
                                          </p:val>
                                        </p:tav>
                                        <p:tav tm="100000">
                                          <p:val>
                                            <p:fltVal val="0"/>
                                          </p:val>
                                        </p:tav>
                                      </p:tavLst>
                                    </p:anim>
                                    <p:anim calcmode="lin" valueType="num">
                                      <p:cBhvr>
                                        <p:cTn id="24" dur="800" decel="100000" fill="hold"/>
                                        <p:tgtEl>
                                          <p:spTgt spid="17430"/>
                                        </p:tgtEl>
                                        <p:attrNameLst>
                                          <p:attrName>ppt_x</p:attrName>
                                        </p:attrNameLst>
                                      </p:cBhvr>
                                      <p:tavLst>
                                        <p:tav tm="0">
                                          <p:val>
                                            <p:strVal val="#ppt_x+0.4"/>
                                          </p:val>
                                        </p:tav>
                                        <p:tav tm="100000">
                                          <p:val>
                                            <p:strVal val="#ppt_x-0.05"/>
                                          </p:val>
                                        </p:tav>
                                      </p:tavLst>
                                    </p:anim>
                                    <p:anim calcmode="lin" valueType="num">
                                      <p:cBhvr>
                                        <p:cTn id="25" dur="800" decel="100000" fill="hold"/>
                                        <p:tgtEl>
                                          <p:spTgt spid="17430"/>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17430"/>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17430"/>
                                        </p:tgtEl>
                                        <p:attrNameLst>
                                          <p:attrName>ppt_y</p:attrName>
                                        </p:attrNameLst>
                                      </p:cBhvr>
                                      <p:tavLst>
                                        <p:tav tm="0">
                                          <p:val>
                                            <p:strVal val="#ppt_y+0.1"/>
                                          </p:val>
                                        </p:tav>
                                        <p:tav tm="100000">
                                          <p:val>
                                            <p:strVal val="#ppt_y"/>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43" presetClass="entr" presetSubtype="0" fill="hold" grpId="0" nodeType="clickEffect">
                                  <p:stCondLst>
                                    <p:cond delay="0"/>
                                  </p:stCondLst>
                                  <p:childTnLst>
                                    <p:set>
                                      <p:cBhvr>
                                        <p:cTn id="31" dur="1" fill="hold">
                                          <p:stCondLst>
                                            <p:cond delay="0"/>
                                          </p:stCondLst>
                                        </p:cTn>
                                        <p:tgtEl>
                                          <p:spTgt spid="17431"/>
                                        </p:tgtEl>
                                        <p:attrNameLst>
                                          <p:attrName>style.visibility</p:attrName>
                                        </p:attrNameLst>
                                      </p:cBhvr>
                                      <p:to>
                                        <p:strVal val="visible"/>
                                      </p:to>
                                    </p:set>
                                    <p:animEffect transition="in" filter="fade">
                                      <p:cBhvr>
                                        <p:cTn id="32" dur="100"/>
                                        <p:tgtEl>
                                          <p:spTgt spid="17431"/>
                                        </p:tgtEl>
                                      </p:cBhvr>
                                    </p:animEffect>
                                    <p:anim calcmode="lin" valueType="num">
                                      <p:cBhvr>
                                        <p:cTn id="33" dur="400" fill="hold"/>
                                        <p:tgtEl>
                                          <p:spTgt spid="17431"/>
                                        </p:tgtEl>
                                        <p:attrNameLst>
                                          <p:attrName>ppt_x</p:attrName>
                                        </p:attrNameLst>
                                      </p:cBhvr>
                                      <p:tavLst>
                                        <p:tav tm="0">
                                          <p:val>
                                            <p:strVal val="#ppt_x"/>
                                          </p:val>
                                        </p:tav>
                                        <p:tav tm="100000">
                                          <p:val>
                                            <p:strVal val="#ppt_x"/>
                                          </p:val>
                                        </p:tav>
                                      </p:tavLst>
                                    </p:anim>
                                    <p:anim calcmode="lin" valueType="num">
                                      <p:cBhvr>
                                        <p:cTn id="34" dur="400" fill="hold"/>
                                        <p:tgtEl>
                                          <p:spTgt spid="17431"/>
                                        </p:tgtEl>
                                        <p:attrNameLst>
                                          <p:attrName>ppt_y</p:attrName>
                                        </p:attrNameLst>
                                      </p:cBhvr>
                                      <p:tavLst>
                                        <p:tav tm="0">
                                          <p:val>
                                            <p:strVal val="#ppt_y+0.31"/>
                                          </p:val>
                                        </p:tav>
                                        <p:tav tm="100000">
                                          <p:val>
                                            <p:strVal val="#ppt_y+0.31"/>
                                          </p:val>
                                        </p:tav>
                                      </p:tavLst>
                                    </p:anim>
                                    <p:anim calcmode="lin" valueType="num">
                                      <p:cBhvr>
                                        <p:cTn id="35" dur="600" decel="50000" fill="hold">
                                          <p:stCondLst>
                                            <p:cond delay="400"/>
                                          </p:stCondLst>
                                        </p:cTn>
                                        <p:tgtEl>
                                          <p:spTgt spid="1743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6" dur="600" decel="50000" fill="hold">
                                          <p:stCondLst>
                                            <p:cond delay="400"/>
                                          </p:stCondLst>
                                        </p:cTn>
                                        <p:tgtEl>
                                          <p:spTgt spid="17431"/>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bldLvl="0" animBg="1" autoUpdateAnimBg="0"/>
      <p:bldP spid="17430" grpId="0" autoUpdateAnimBg="0"/>
      <p:bldP spid="17431"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金融10"/>
          <p:cNvPicPr>
            <a:picLocks noGrp="1" noChangeAspect="1" noChangeArrowheads="1"/>
          </p:cNvPicPr>
          <p:nvPr>
            <p:ph idx="1"/>
          </p:nvPr>
        </p:nvPicPr>
        <p:blipFill>
          <a:blip r:embed="rId2" cstate="print"/>
          <a:srcRect/>
          <a:stretch>
            <a:fillRect/>
          </a:stretch>
        </p:blipFill>
        <p:spPr>
          <a:xfrm>
            <a:off x="0" y="2205038"/>
            <a:ext cx="8675688" cy="3311525"/>
          </a:xfrm>
          <a:noFill/>
        </p:spPr>
      </p:pic>
      <p:sp>
        <p:nvSpPr>
          <p:cNvPr id="17411" name="Text Box 3" descr="金融10"/>
          <p:cNvSpPr txBox="1">
            <a:spLocks noChangeArrowheads="1"/>
          </p:cNvSpPr>
          <p:nvPr/>
        </p:nvSpPr>
        <p:spPr bwMode="auto">
          <a:xfrm>
            <a:off x="2916238" y="260350"/>
            <a:ext cx="6227762" cy="639763"/>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3600">
                <a:solidFill>
                  <a:schemeClr val="bg1"/>
                </a:solidFill>
                <a:latin typeface="黑体" pitchFamily="49" charset="-122"/>
              </a:rPr>
              <a:t>任务一  认识统计</a:t>
            </a:r>
            <a:endParaRPr lang="zh-CN" altLang="en-US" sz="1800" b="0">
              <a:solidFill>
                <a:schemeClr val="tx1"/>
              </a:solidFill>
              <a:latin typeface="Arial" pitchFamily="34" charset="0"/>
              <a:ea typeface="宋体" pitchFamily="2" charset="-122"/>
            </a:endParaRPr>
          </a:p>
        </p:txBody>
      </p:sp>
      <p:sp>
        <p:nvSpPr>
          <p:cNvPr id="17412" name="Rectangle 347"/>
          <p:cNvSpPr>
            <a:spLocks noChangeArrowheads="1"/>
          </p:cNvSpPr>
          <p:nvPr/>
        </p:nvSpPr>
        <p:spPr bwMode="auto">
          <a:xfrm>
            <a:off x="-6350" y="1125538"/>
            <a:ext cx="3348038"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effectLst/>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eaLnBrk="1" hangingPunct="1">
              <a:buFont typeface="Arial" pitchFamily="34" charset="0"/>
              <a:buNone/>
            </a:pPr>
            <a:r>
              <a:rPr lang="zh-CN" altLang="en-US" sz="2400" b="0">
                <a:solidFill>
                  <a:srgbClr val="FFFF00"/>
                </a:solidFill>
              </a:rPr>
              <a:t>三、统计学的研究方法</a:t>
            </a:r>
            <a:endParaRPr lang="zh-CN" altLang="en-US" sz="1800" b="0">
              <a:solidFill>
                <a:schemeClr val="tx1"/>
              </a:solidFill>
              <a:latin typeface="Arial" pitchFamily="34"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18434"/>
                                        </p:tgtEl>
                                        <p:attrNameLst>
                                          <p:attrName>style.visibility</p:attrName>
                                        </p:attrNameLst>
                                      </p:cBhvr>
                                      <p:to>
                                        <p:strVal val="visible"/>
                                      </p:to>
                                    </p:set>
                                    <p:anim from="(-#ppt_w/2)" to="(#ppt_x)" calcmode="lin" valueType="num">
                                      <p:cBhvr>
                                        <p:cTn id="7" dur="600" fill="hold">
                                          <p:stCondLst>
                                            <p:cond delay="0"/>
                                          </p:stCondLst>
                                        </p:cTn>
                                        <p:tgtEl>
                                          <p:spTgt spid="18434"/>
                                        </p:tgtEl>
                                        <p:attrNameLst>
                                          <p:attrName>ppt_x</p:attrName>
                                        </p:attrNameLst>
                                      </p:cBhvr>
                                    </p:anim>
                                    <p:anim from="0" to="-1.0" calcmode="lin" valueType="num">
                                      <p:cBhvr>
                                        <p:cTn id="8" dur="200" decel="50000" autoRev="1" fill="hold">
                                          <p:stCondLst>
                                            <p:cond delay="600"/>
                                          </p:stCondLst>
                                        </p:cTn>
                                        <p:tgtEl>
                                          <p:spTgt spid="18434"/>
                                        </p:tgtEl>
                                        <p:attrNameLst>
                                          <p:attrName>xshear</p:attrName>
                                        </p:attrNameLst>
                                      </p:cBhvr>
                                    </p:anim>
                                    <p:animScale>
                                      <p:cBhvr>
                                        <p:cTn id="9" dur="200" decel="100000" autoRev="1" fill="hold">
                                          <p:stCondLst>
                                            <p:cond delay="600"/>
                                          </p:stCondLst>
                                        </p:cTn>
                                        <p:tgtEl>
                                          <p:spTgt spid="18434"/>
                                        </p:tgtEl>
                                      </p:cBhvr>
                                      <p:from x="100000" y="100000"/>
                                      <p:to x="80000" y="100000"/>
                                    </p:animScale>
                                    <p:anim by="(#ppt_h/3+#ppt_w*0.1)" calcmode="lin" valueType="num">
                                      <p:cBhvr additive="sum">
                                        <p:cTn id="10" dur="200" decel="100000" autoRev="1" fill="hold">
                                          <p:stCondLst>
                                            <p:cond delay="600"/>
                                          </p:stCondLst>
                                        </p:cTn>
                                        <p:tgtEl>
                                          <p:spTgt spid="1843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AutoShape 14"/>
          <p:cNvSpPr>
            <a:spLocks noChangeArrowheads="1"/>
          </p:cNvSpPr>
          <p:nvPr/>
        </p:nvSpPr>
        <p:spPr bwMode="auto">
          <a:xfrm>
            <a:off x="611188" y="2335213"/>
            <a:ext cx="7848600" cy="3384550"/>
          </a:xfrm>
          <a:prstGeom prst="flowChartDocument">
            <a:avLst/>
          </a:prstGeom>
          <a:solidFill>
            <a:srgbClr val="D5DFCB"/>
          </a:solidFill>
          <a:ln w="9525">
            <a:noFill/>
            <a:miter lim="800000"/>
            <a:headEnd/>
            <a:tailEnd/>
          </a:ln>
          <a:effectLst>
            <a:outerShdw dist="35921" dir="2700000" algn="ctr" rotWithShape="0">
              <a:srgbClr val="1C1C1C">
                <a:alpha val="50000"/>
              </a:srgbClr>
            </a:outerShdw>
          </a:effectLst>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nvGrpSpPr>
          <p:cNvPr id="19459" name="Group 3"/>
          <p:cNvGrpSpPr>
            <a:grpSpLocks/>
          </p:cNvGrpSpPr>
          <p:nvPr/>
        </p:nvGrpSpPr>
        <p:grpSpPr bwMode="auto">
          <a:xfrm>
            <a:off x="614363" y="2298700"/>
            <a:ext cx="1728787" cy="1873250"/>
            <a:chOff x="0" y="0"/>
            <a:chExt cx="1200" cy="1248"/>
          </a:xfrm>
        </p:grpSpPr>
        <p:sp>
          <p:nvSpPr>
            <p:cNvPr id="18440" name="Oval 23"/>
            <p:cNvSpPr>
              <a:spLocks noChangeArrowheads="1"/>
            </p:cNvSpPr>
            <p:nvPr/>
          </p:nvSpPr>
          <p:spPr bwMode="auto">
            <a:xfrm>
              <a:off x="0" y="0"/>
              <a:ext cx="1200" cy="1248"/>
            </a:xfrm>
            <a:prstGeom prst="ellipse">
              <a:avLst/>
            </a:prstGeom>
            <a:gradFill rotWithShape="1">
              <a:gsLst>
                <a:gs pos="0">
                  <a:srgbClr val="B2B2B2"/>
                </a:gs>
                <a:gs pos="100000">
                  <a:srgbClr val="FFFFFF"/>
                </a:gs>
              </a:gsLst>
              <a:lin ang="54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8441" name="Oval 24"/>
            <p:cNvSpPr>
              <a:spLocks noChangeArrowheads="1"/>
            </p:cNvSpPr>
            <p:nvPr/>
          </p:nvSpPr>
          <p:spPr bwMode="auto">
            <a:xfrm>
              <a:off x="50" y="57"/>
              <a:ext cx="1097" cy="1140"/>
            </a:xfrm>
            <a:prstGeom prst="ellipse">
              <a:avLst/>
            </a:prstGeom>
            <a:gradFill rotWithShape="1">
              <a:gsLst>
                <a:gs pos="0">
                  <a:srgbClr val="DDDDDD"/>
                </a:gs>
                <a:gs pos="50000">
                  <a:srgbClr val="F6F6F6"/>
                </a:gs>
                <a:gs pos="100000">
                  <a:srgbClr val="DDDDDD"/>
                </a:gs>
              </a:gsLst>
              <a:lin ang="54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pic>
          <p:nvPicPr>
            <p:cNvPr id="18442" name="Picture 25" descr="circuler_1"/>
            <p:cNvPicPr>
              <a:picLocks noChangeAspect="1" noChangeArrowheads="1"/>
            </p:cNvPicPr>
            <p:nvPr/>
          </p:nvPicPr>
          <p:blipFill>
            <a:blip r:embed="rId2" cstate="print"/>
            <a:srcRect/>
            <a:stretch>
              <a:fillRect/>
            </a:stretch>
          </p:blipFill>
          <p:spPr bwMode="auto">
            <a:xfrm>
              <a:off x="90" y="98"/>
              <a:ext cx="1024" cy="1049"/>
            </a:xfrm>
            <a:prstGeom prst="rect">
              <a:avLst/>
            </a:prstGeom>
            <a:noFill/>
            <a:ln w="9525">
              <a:noFill/>
              <a:miter lim="800000"/>
              <a:headEnd/>
              <a:tailEnd/>
            </a:ln>
          </p:spPr>
        </p:pic>
        <p:grpSp>
          <p:nvGrpSpPr>
            <p:cNvPr id="18443" name="Group 7"/>
            <p:cNvGrpSpPr>
              <a:grpSpLocks/>
            </p:cNvGrpSpPr>
            <p:nvPr/>
          </p:nvGrpSpPr>
          <p:grpSpPr bwMode="auto">
            <a:xfrm>
              <a:off x="89" y="100"/>
              <a:ext cx="1019" cy="1050"/>
              <a:chOff x="0" y="0"/>
              <a:chExt cx="1402080" cy="1444752"/>
            </a:xfrm>
          </p:grpSpPr>
          <p:pic>
            <p:nvPicPr>
              <p:cNvPr id="18456" name="Oval 26"/>
              <p:cNvPicPr>
                <a:picLocks noChangeArrowheads="1"/>
              </p:cNvPicPr>
              <p:nvPr/>
            </p:nvPicPr>
            <p:blipFill>
              <a:blip r:embed="rId3" cstate="print"/>
              <a:srcRect/>
              <a:stretch>
                <a:fillRect/>
              </a:stretch>
            </p:blipFill>
            <p:spPr bwMode="auto">
              <a:xfrm>
                <a:off x="0" y="0"/>
                <a:ext cx="1402080" cy="1444752"/>
              </a:xfrm>
              <a:prstGeom prst="rect">
                <a:avLst/>
              </a:prstGeom>
              <a:noFill/>
              <a:ln w="9525">
                <a:noFill/>
                <a:miter lim="800000"/>
                <a:headEnd/>
                <a:tailEnd/>
              </a:ln>
            </p:spPr>
          </p:pic>
          <p:sp>
            <p:nvSpPr>
              <p:cNvPr id="18457" name="Text Box 9"/>
              <p:cNvSpPr txBox="1">
                <a:spLocks noChangeArrowheads="1"/>
              </p:cNvSpPr>
              <p:nvPr/>
            </p:nvSpPr>
            <p:spPr bwMode="auto">
              <a:xfrm>
                <a:off x="206753" y="209002"/>
                <a:ext cx="989401" cy="1023828"/>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19466" name="Freeform 27"/>
            <p:cNvSpPr>
              <a:spLocks/>
            </p:cNvSpPr>
            <p:nvPr/>
          </p:nvSpPr>
          <p:spPr bwMode="auto">
            <a:xfrm>
              <a:off x="195" y="120"/>
              <a:ext cx="799" cy="36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759 w 1321"/>
                <a:gd name="T85" fmla="*/ 6 h 712"/>
                <a:gd name="T86" fmla="*/ 847 w 1321"/>
                <a:gd name="T87" fmla="*/ 23 h 712"/>
                <a:gd name="T88" fmla="*/ 932 w 1321"/>
                <a:gd name="T89" fmla="*/ 53 h 712"/>
                <a:gd name="T90" fmla="*/ 1010 w 1321"/>
                <a:gd name="T91" fmla="*/ 90 h 712"/>
                <a:gd name="T92" fmla="*/ 1082 w 1321"/>
                <a:gd name="T93" fmla="*/ 137 h 712"/>
                <a:gd name="T94" fmla="*/ 1149 w 1321"/>
                <a:gd name="T95" fmla="*/ 194 h 712"/>
                <a:gd name="T96" fmla="*/ 1208 w 1321"/>
                <a:gd name="T97" fmla="*/ 256 h 712"/>
                <a:gd name="T98" fmla="*/ 1258 w 1321"/>
                <a:gd name="T99" fmla="*/ 325 h 712"/>
                <a:gd name="T100" fmla="*/ 1301 w 1321"/>
                <a:gd name="T101" fmla="*/ 401 h 712"/>
                <a:gd name="T102" fmla="*/ 0 w 1321"/>
                <a:gd name="T103" fmla="*/ 0 h 712"/>
                <a:gd name="T104" fmla="*/ 1321 w 1321"/>
                <a:gd name="T105" fmla="*/ 71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9FFCC">
                    <a:alpha val="17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grpSp>
          <p:nvGrpSpPr>
            <p:cNvPr id="18445" name="Group 11"/>
            <p:cNvGrpSpPr>
              <a:grpSpLocks/>
            </p:cNvGrpSpPr>
            <p:nvPr/>
          </p:nvGrpSpPr>
          <p:grpSpPr bwMode="auto">
            <a:xfrm rot="-1297425" flipH="1" flipV="1">
              <a:off x="168" y="919"/>
              <a:ext cx="888" cy="223"/>
              <a:chOff x="0" y="0"/>
              <a:chExt cx="893" cy="246"/>
            </a:xfrm>
          </p:grpSpPr>
          <p:grpSp>
            <p:nvGrpSpPr>
              <p:cNvPr id="18446" name="Group 12"/>
              <p:cNvGrpSpPr>
                <a:grpSpLocks/>
              </p:cNvGrpSpPr>
              <p:nvPr/>
            </p:nvGrpSpPr>
            <p:grpSpPr bwMode="auto">
              <a:xfrm>
                <a:off x="0" y="0"/>
                <a:ext cx="743" cy="185"/>
                <a:chOff x="0" y="0"/>
                <a:chExt cx="1118" cy="279"/>
              </a:xfrm>
            </p:grpSpPr>
            <p:sp>
              <p:nvSpPr>
                <p:cNvPr id="18452" name="AutoShape 30"/>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8453" name="AutoShape 31"/>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8454" name="AutoShape 32"/>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8455" name="AutoShape 33"/>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18447" name="Group 17"/>
              <p:cNvGrpSpPr>
                <a:grpSpLocks/>
              </p:cNvGrpSpPr>
              <p:nvPr/>
            </p:nvGrpSpPr>
            <p:grpSpPr bwMode="auto">
              <a:xfrm rot="1353540">
                <a:off x="150" y="60"/>
                <a:ext cx="743" cy="186"/>
                <a:chOff x="0" y="0"/>
                <a:chExt cx="1118" cy="279"/>
              </a:xfrm>
            </p:grpSpPr>
            <p:sp>
              <p:nvSpPr>
                <p:cNvPr id="18448" name="AutoShape 35"/>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8449" name="AutoShape 36"/>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8450" name="AutoShape 37"/>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8451" name="AutoShape 38"/>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grpSp>
      <p:sp>
        <p:nvSpPr>
          <p:cNvPr id="19478" name="Text Box 22" descr="金融10"/>
          <p:cNvSpPr txBox="1">
            <a:spLocks noChangeArrowheads="1"/>
          </p:cNvSpPr>
          <p:nvPr/>
        </p:nvSpPr>
        <p:spPr bwMode="auto">
          <a:xfrm>
            <a:off x="890588" y="2498725"/>
            <a:ext cx="933450" cy="1614488"/>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800100" indent="-342900" eaLnBrk="0" hangingPunct="0">
              <a:defRPr>
                <a:solidFill>
                  <a:schemeClr val="tx1"/>
                </a:solidFill>
                <a:latin typeface="Arial" panose="020B0604020202020204" pitchFamily="34" charset="0"/>
                <a:ea typeface="宋体" panose="02010600030101010101" pitchFamily="2" charset="-122"/>
              </a:defRPr>
            </a:lvl2pPr>
            <a:lvl3pPr marL="1257300" indent="-342900" eaLnBrk="0" hangingPunct="0">
              <a:defRPr>
                <a:solidFill>
                  <a:schemeClr val="tx1"/>
                </a:solidFill>
                <a:latin typeface="Arial" panose="020B0604020202020204" pitchFamily="34" charset="0"/>
                <a:ea typeface="宋体" panose="02010600030101010101" pitchFamily="2" charset="-122"/>
              </a:defRPr>
            </a:lvl3pPr>
            <a:lvl4pPr marL="1714500" indent="-342900" eaLnBrk="0" hangingPunct="0">
              <a:defRPr>
                <a:solidFill>
                  <a:schemeClr val="tx1"/>
                </a:solidFill>
                <a:latin typeface="Arial" panose="020B0604020202020204" pitchFamily="34" charset="0"/>
                <a:ea typeface="宋体" panose="02010600030101010101" pitchFamily="2" charset="-122"/>
              </a:defRPr>
            </a:lvl4pPr>
            <a:lvl5pPr marL="2171700" indent="-342900" eaLnBrk="0" hangingPunct="0">
              <a:defRPr>
                <a:solidFill>
                  <a:schemeClr val="tx1"/>
                </a:solidFill>
                <a:latin typeface="Arial" panose="020B0604020202020204" pitchFamily="34" charset="0"/>
                <a:ea typeface="宋体" panose="02010600030101010101" pitchFamily="2" charset="-122"/>
              </a:defRPr>
            </a:lvl5pPr>
            <a:lvl6pPr marL="2628900" indent="-3429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3086100" indent="-3429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543300" indent="-3429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4000500" indent="-3429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 typeface="Arial" panose="020B0604020202020204" pitchFamily="34" charset="0"/>
              <a:buNone/>
              <a:defRPr/>
            </a:pPr>
            <a:r>
              <a:rPr lang="zh-CN" altLang="en-US" dirty="0" smtClean="0">
                <a:solidFill>
                  <a:schemeClr val="tx2"/>
                </a:solidFill>
                <a:effectLst>
                  <a:outerShdw blurRad="38100" dist="38100" dir="2700000" algn="tl">
                    <a:srgbClr val="C0C0C0"/>
                  </a:outerShdw>
                </a:effectLst>
                <a:latin typeface="Times New Roman" panose="02020603050405020304" pitchFamily="18" charset="0"/>
                <a:ea typeface="黑体" panose="02010609060101010101" pitchFamily="49" charset="-122"/>
              </a:rPr>
              <a:t>2</a:t>
            </a:r>
            <a:r>
              <a:rPr lang="en-US" dirty="0" smtClean="0">
                <a:solidFill>
                  <a:schemeClr val="tx2"/>
                </a:solidFill>
                <a:effectLst>
                  <a:outerShdw blurRad="38100" dist="38100" dir="2700000" algn="tl">
                    <a:srgbClr val="C0C0C0"/>
                  </a:outerShdw>
                </a:effectLst>
                <a:latin typeface="Times New Roman" panose="02020603050405020304" pitchFamily="18" charset="0"/>
                <a:ea typeface="黑体" panose="02010609060101010101" pitchFamily="49" charset="-122"/>
              </a:rPr>
              <a:t>.  </a:t>
            </a:r>
            <a:r>
              <a:rPr lang="zh-CN" altLang="en-US" dirty="0" smtClean="0">
                <a:solidFill>
                  <a:schemeClr val="tx2"/>
                </a:solidFill>
                <a:effectLst>
                  <a:outerShdw blurRad="38100" dist="38100" dir="2700000" algn="tl">
                    <a:srgbClr val="C0C0C0"/>
                  </a:outerShdw>
                </a:effectLst>
                <a:latin typeface="Times New Roman" panose="02020603050405020304" pitchFamily="18" charset="0"/>
                <a:ea typeface="黑体" panose="02010609060101010101" pitchFamily="49" charset="-122"/>
              </a:rPr>
              <a:t>统计分组法</a:t>
            </a:r>
          </a:p>
        </p:txBody>
      </p:sp>
      <p:sp>
        <p:nvSpPr>
          <p:cNvPr id="19479" name="Text Box 23" descr="金融10"/>
          <p:cNvSpPr txBox="1">
            <a:spLocks noChangeArrowheads="1"/>
          </p:cNvSpPr>
          <p:nvPr/>
        </p:nvSpPr>
        <p:spPr bwMode="auto">
          <a:xfrm>
            <a:off x="2339975" y="2905125"/>
            <a:ext cx="5832475" cy="1768475"/>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dirty="0">
                <a:effectLst>
                  <a:outerShdw blurRad="38100" dist="38100" dir="2700000" algn="tl">
                    <a:srgbClr val="C0C0C0"/>
                  </a:outerShdw>
                </a:effectLst>
              </a:rPr>
              <a:t>        统计分组法是将总体中的个体分为若干组，以研究总体内部差异的一种常用统计方法。</a:t>
            </a:r>
          </a:p>
          <a:p>
            <a:pPr eaLnBrk="1" hangingPunct="1">
              <a:spcBef>
                <a:spcPct val="50000"/>
              </a:spcBef>
              <a:buFont typeface="Arial" panose="020B0604020202020204" pitchFamily="34" charset="0"/>
              <a:buNone/>
              <a:defRPr/>
            </a:pPr>
            <a:r>
              <a:rPr lang="zh-CN" altLang="en-US" dirty="0">
                <a:effectLst>
                  <a:outerShdw blurRad="38100" dist="38100" dir="2700000" algn="tl">
                    <a:srgbClr val="C0C0C0"/>
                  </a:outerShdw>
                </a:effectLst>
              </a:rPr>
              <a:t>        通过分组，可以研究总体中不同类型的性质。例如，企业按所有制不同划分，说明了经济类型的不同特点。</a:t>
            </a:r>
          </a:p>
        </p:txBody>
      </p:sp>
      <p:sp>
        <p:nvSpPr>
          <p:cNvPr id="18438" name="Text Box 24" descr="金融10"/>
          <p:cNvSpPr txBox="1">
            <a:spLocks noChangeArrowheads="1"/>
          </p:cNvSpPr>
          <p:nvPr/>
        </p:nvSpPr>
        <p:spPr bwMode="auto">
          <a:xfrm>
            <a:off x="2916238" y="260350"/>
            <a:ext cx="6227762" cy="639763"/>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3600">
                <a:solidFill>
                  <a:schemeClr val="bg1"/>
                </a:solidFill>
                <a:latin typeface="黑体" pitchFamily="49" charset="-122"/>
              </a:rPr>
              <a:t>任务一  认识统计</a:t>
            </a:r>
            <a:endParaRPr lang="zh-CN" altLang="en-US" sz="1800" b="0">
              <a:solidFill>
                <a:schemeClr val="tx1"/>
              </a:solidFill>
              <a:latin typeface="Arial" pitchFamily="34" charset="0"/>
              <a:ea typeface="宋体" pitchFamily="2" charset="-122"/>
            </a:endParaRPr>
          </a:p>
        </p:txBody>
      </p:sp>
      <p:sp>
        <p:nvSpPr>
          <p:cNvPr id="18439" name="Rectangle 347"/>
          <p:cNvSpPr>
            <a:spLocks noChangeArrowheads="1"/>
          </p:cNvSpPr>
          <p:nvPr/>
        </p:nvSpPr>
        <p:spPr bwMode="auto">
          <a:xfrm>
            <a:off x="-6350" y="1125538"/>
            <a:ext cx="3348038"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effectLst/>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eaLnBrk="1" hangingPunct="1">
              <a:buFont typeface="Arial" pitchFamily="34" charset="0"/>
              <a:buNone/>
            </a:pPr>
            <a:r>
              <a:rPr lang="zh-CN" altLang="en-US" sz="2400" b="0">
                <a:solidFill>
                  <a:srgbClr val="FFFF00"/>
                </a:solidFill>
              </a:rPr>
              <a:t>三、统计学的研究方法</a:t>
            </a:r>
            <a:endParaRPr lang="zh-CN" altLang="en-US" sz="1800" b="0">
              <a:solidFill>
                <a:schemeClr val="tx1"/>
              </a:solidFill>
              <a:latin typeface="Arial" pitchFamily="34"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additive="base">
                                        <p:cTn id="7" dur="500" fill="hold"/>
                                        <p:tgtEl>
                                          <p:spTgt spid="19458"/>
                                        </p:tgtEl>
                                        <p:attrNameLst>
                                          <p:attrName>ppt_x</p:attrName>
                                        </p:attrNameLst>
                                      </p:cBhvr>
                                      <p:tavLst>
                                        <p:tav tm="0">
                                          <p:val>
                                            <p:strVal val="#ppt_x"/>
                                          </p:val>
                                        </p:tav>
                                        <p:tav tm="100000">
                                          <p:val>
                                            <p:strVal val="#ppt_x"/>
                                          </p:val>
                                        </p:tav>
                                      </p:tavLst>
                                    </p:anim>
                                    <p:anim calcmode="lin" valueType="num">
                                      <p:cBhvr additive="base">
                                        <p:cTn id="8" dur="500" fill="hold"/>
                                        <p:tgtEl>
                                          <p:spTgt spid="1945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0" presetClass="entr" presetSubtype="0" fill="hold" grpId="0" nodeType="clickEffect">
                                  <p:stCondLst>
                                    <p:cond delay="0"/>
                                  </p:stCondLst>
                                  <p:childTnLst>
                                    <p:set>
                                      <p:cBhvr>
                                        <p:cTn id="12" dur="1" fill="hold">
                                          <p:stCondLst>
                                            <p:cond delay="0"/>
                                          </p:stCondLst>
                                        </p:cTn>
                                        <p:tgtEl>
                                          <p:spTgt spid="19478"/>
                                        </p:tgtEl>
                                        <p:attrNameLst>
                                          <p:attrName>style.visibility</p:attrName>
                                        </p:attrNameLst>
                                      </p:cBhvr>
                                      <p:to>
                                        <p:strVal val="visible"/>
                                      </p:to>
                                    </p:set>
                                    <p:animEffect transition="in" filter="wedge">
                                      <p:cBhvr>
                                        <p:cTn id="13" dur="2000"/>
                                        <p:tgtEl>
                                          <p:spTgt spid="19478"/>
                                        </p:tgtEl>
                                      </p:cBhvr>
                                    </p:animEffect>
                                  </p:childTnLst>
                                </p:cTn>
                              </p:par>
                              <p:par>
                                <p:cTn id="14" presetID="20" presetClass="entr" presetSubtype="0" fill="hold" nodeType="withEffect">
                                  <p:stCondLst>
                                    <p:cond delay="0"/>
                                  </p:stCondLst>
                                  <p:childTnLst>
                                    <p:set>
                                      <p:cBhvr>
                                        <p:cTn id="15" dur="1" fill="hold">
                                          <p:stCondLst>
                                            <p:cond delay="0"/>
                                          </p:stCondLst>
                                        </p:cTn>
                                        <p:tgtEl>
                                          <p:spTgt spid="19459"/>
                                        </p:tgtEl>
                                        <p:attrNameLst>
                                          <p:attrName>style.visibility</p:attrName>
                                        </p:attrNameLst>
                                      </p:cBhvr>
                                      <p:to>
                                        <p:strVal val="visible"/>
                                      </p:to>
                                    </p:set>
                                    <p:animEffect transition="in" filter="wedge">
                                      <p:cBhvr>
                                        <p:cTn id="16" dur="2000"/>
                                        <p:tgtEl>
                                          <p:spTgt spid="19459"/>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43" presetClass="entr" presetSubtype="0" fill="hold" grpId="0" nodeType="clickEffect">
                                  <p:stCondLst>
                                    <p:cond delay="0"/>
                                  </p:stCondLst>
                                  <p:childTnLst>
                                    <p:set>
                                      <p:cBhvr>
                                        <p:cTn id="20" dur="1" fill="hold">
                                          <p:stCondLst>
                                            <p:cond delay="0"/>
                                          </p:stCondLst>
                                        </p:cTn>
                                        <p:tgtEl>
                                          <p:spTgt spid="19479"/>
                                        </p:tgtEl>
                                        <p:attrNameLst>
                                          <p:attrName>style.visibility</p:attrName>
                                        </p:attrNameLst>
                                      </p:cBhvr>
                                      <p:to>
                                        <p:strVal val="visible"/>
                                      </p:to>
                                    </p:set>
                                    <p:animEffect transition="in" filter="fade">
                                      <p:cBhvr>
                                        <p:cTn id="21" dur="100"/>
                                        <p:tgtEl>
                                          <p:spTgt spid="19479"/>
                                        </p:tgtEl>
                                      </p:cBhvr>
                                    </p:animEffect>
                                    <p:anim calcmode="lin" valueType="num">
                                      <p:cBhvr>
                                        <p:cTn id="22" dur="400" fill="hold"/>
                                        <p:tgtEl>
                                          <p:spTgt spid="19479"/>
                                        </p:tgtEl>
                                        <p:attrNameLst>
                                          <p:attrName>ppt_x</p:attrName>
                                        </p:attrNameLst>
                                      </p:cBhvr>
                                      <p:tavLst>
                                        <p:tav tm="0">
                                          <p:val>
                                            <p:strVal val="#ppt_x"/>
                                          </p:val>
                                        </p:tav>
                                        <p:tav tm="100000">
                                          <p:val>
                                            <p:strVal val="#ppt_x"/>
                                          </p:val>
                                        </p:tav>
                                      </p:tavLst>
                                    </p:anim>
                                    <p:anim calcmode="lin" valueType="num">
                                      <p:cBhvr>
                                        <p:cTn id="23" dur="400" fill="hold"/>
                                        <p:tgtEl>
                                          <p:spTgt spid="19479"/>
                                        </p:tgtEl>
                                        <p:attrNameLst>
                                          <p:attrName>ppt_y</p:attrName>
                                        </p:attrNameLst>
                                      </p:cBhvr>
                                      <p:tavLst>
                                        <p:tav tm="0">
                                          <p:val>
                                            <p:strVal val="#ppt_y+0.31"/>
                                          </p:val>
                                        </p:tav>
                                        <p:tav tm="100000">
                                          <p:val>
                                            <p:strVal val="#ppt_y+0.31"/>
                                          </p:val>
                                        </p:tav>
                                      </p:tavLst>
                                    </p:anim>
                                    <p:anim calcmode="lin" valueType="num">
                                      <p:cBhvr>
                                        <p:cTn id="24" dur="600" decel="50000" fill="hold">
                                          <p:stCondLst>
                                            <p:cond delay="400"/>
                                          </p:stCondLst>
                                        </p:cTn>
                                        <p:tgtEl>
                                          <p:spTgt spid="1947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5" dur="600" decel="50000" fill="hold">
                                          <p:stCondLst>
                                            <p:cond delay="400"/>
                                          </p:stCondLst>
                                        </p:cTn>
                                        <p:tgtEl>
                                          <p:spTgt spid="1947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nimBg="1" autoUpdateAnimBg="0"/>
      <p:bldP spid="19478" grpId="0" autoUpdateAnimBg="0"/>
      <p:bldP spid="19479"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AutoShape 14"/>
          <p:cNvSpPr>
            <a:spLocks noChangeArrowheads="1"/>
          </p:cNvSpPr>
          <p:nvPr/>
        </p:nvSpPr>
        <p:spPr bwMode="auto">
          <a:xfrm>
            <a:off x="611188" y="2087563"/>
            <a:ext cx="8137525" cy="3744912"/>
          </a:xfrm>
          <a:prstGeom prst="flowChartDocument">
            <a:avLst/>
          </a:prstGeom>
          <a:solidFill>
            <a:srgbClr val="D5DFCB"/>
          </a:solidFill>
          <a:ln w="9525">
            <a:noFill/>
            <a:miter lim="800000"/>
            <a:headEnd/>
            <a:tailEnd/>
          </a:ln>
          <a:effectLst>
            <a:outerShdw dist="35921" dir="2700000" algn="ctr" rotWithShape="0">
              <a:srgbClr val="1C1C1C">
                <a:alpha val="50000"/>
              </a:srgbClr>
            </a:outerShdw>
          </a:effectLst>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nvGrpSpPr>
          <p:cNvPr id="20483" name="Group 3"/>
          <p:cNvGrpSpPr>
            <a:grpSpLocks/>
          </p:cNvGrpSpPr>
          <p:nvPr/>
        </p:nvGrpSpPr>
        <p:grpSpPr bwMode="auto">
          <a:xfrm>
            <a:off x="611188" y="2085975"/>
            <a:ext cx="1728787" cy="1873250"/>
            <a:chOff x="0" y="0"/>
            <a:chExt cx="1200" cy="1248"/>
          </a:xfrm>
        </p:grpSpPr>
        <p:sp>
          <p:nvSpPr>
            <p:cNvPr id="19464" name="Oval 23"/>
            <p:cNvSpPr>
              <a:spLocks noChangeArrowheads="1"/>
            </p:cNvSpPr>
            <p:nvPr/>
          </p:nvSpPr>
          <p:spPr bwMode="auto">
            <a:xfrm>
              <a:off x="0" y="0"/>
              <a:ext cx="1200" cy="1248"/>
            </a:xfrm>
            <a:prstGeom prst="ellipse">
              <a:avLst/>
            </a:prstGeom>
            <a:gradFill rotWithShape="1">
              <a:gsLst>
                <a:gs pos="0">
                  <a:srgbClr val="B2B2B2"/>
                </a:gs>
                <a:gs pos="100000">
                  <a:srgbClr val="FFFFFF"/>
                </a:gs>
              </a:gsLst>
              <a:lin ang="54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9465" name="Oval 24"/>
            <p:cNvSpPr>
              <a:spLocks noChangeArrowheads="1"/>
            </p:cNvSpPr>
            <p:nvPr/>
          </p:nvSpPr>
          <p:spPr bwMode="auto">
            <a:xfrm>
              <a:off x="50" y="57"/>
              <a:ext cx="1097" cy="1140"/>
            </a:xfrm>
            <a:prstGeom prst="ellipse">
              <a:avLst/>
            </a:prstGeom>
            <a:gradFill rotWithShape="1">
              <a:gsLst>
                <a:gs pos="0">
                  <a:srgbClr val="DDDDDD"/>
                </a:gs>
                <a:gs pos="50000">
                  <a:srgbClr val="F6F6F6"/>
                </a:gs>
                <a:gs pos="100000">
                  <a:srgbClr val="DDDDDD"/>
                </a:gs>
              </a:gsLst>
              <a:lin ang="54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pic>
          <p:nvPicPr>
            <p:cNvPr id="19466" name="Picture 25" descr="circuler_1"/>
            <p:cNvPicPr>
              <a:picLocks noChangeAspect="1" noChangeArrowheads="1"/>
            </p:cNvPicPr>
            <p:nvPr/>
          </p:nvPicPr>
          <p:blipFill>
            <a:blip r:embed="rId2" cstate="print"/>
            <a:srcRect/>
            <a:stretch>
              <a:fillRect/>
            </a:stretch>
          </p:blipFill>
          <p:spPr bwMode="auto">
            <a:xfrm>
              <a:off x="90" y="98"/>
              <a:ext cx="1024" cy="1049"/>
            </a:xfrm>
            <a:prstGeom prst="rect">
              <a:avLst/>
            </a:prstGeom>
            <a:noFill/>
            <a:ln w="9525">
              <a:noFill/>
              <a:miter lim="800000"/>
              <a:headEnd/>
              <a:tailEnd/>
            </a:ln>
          </p:spPr>
        </p:pic>
        <p:grpSp>
          <p:nvGrpSpPr>
            <p:cNvPr id="19467" name="Group 7"/>
            <p:cNvGrpSpPr>
              <a:grpSpLocks/>
            </p:cNvGrpSpPr>
            <p:nvPr/>
          </p:nvGrpSpPr>
          <p:grpSpPr bwMode="auto">
            <a:xfrm>
              <a:off x="89" y="100"/>
              <a:ext cx="1019" cy="1050"/>
              <a:chOff x="0" y="0"/>
              <a:chExt cx="1402080" cy="1444752"/>
            </a:xfrm>
          </p:grpSpPr>
          <p:pic>
            <p:nvPicPr>
              <p:cNvPr id="19480" name="Oval 26"/>
              <p:cNvPicPr>
                <a:picLocks noChangeArrowheads="1"/>
              </p:cNvPicPr>
              <p:nvPr/>
            </p:nvPicPr>
            <p:blipFill>
              <a:blip r:embed="rId3" cstate="print"/>
              <a:srcRect/>
              <a:stretch>
                <a:fillRect/>
              </a:stretch>
            </p:blipFill>
            <p:spPr bwMode="auto">
              <a:xfrm>
                <a:off x="0" y="0"/>
                <a:ext cx="1402080" cy="1444752"/>
              </a:xfrm>
              <a:prstGeom prst="rect">
                <a:avLst/>
              </a:prstGeom>
              <a:noFill/>
              <a:ln w="9525">
                <a:noFill/>
                <a:miter lim="800000"/>
                <a:headEnd/>
                <a:tailEnd/>
              </a:ln>
            </p:spPr>
          </p:pic>
          <p:sp>
            <p:nvSpPr>
              <p:cNvPr id="19481" name="Text Box 9"/>
              <p:cNvSpPr txBox="1">
                <a:spLocks noChangeArrowheads="1"/>
              </p:cNvSpPr>
              <p:nvPr/>
            </p:nvSpPr>
            <p:spPr bwMode="auto">
              <a:xfrm>
                <a:off x="206753" y="209002"/>
                <a:ext cx="989401" cy="1023828"/>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20490" name="Freeform 27"/>
            <p:cNvSpPr>
              <a:spLocks/>
            </p:cNvSpPr>
            <p:nvPr/>
          </p:nvSpPr>
          <p:spPr bwMode="auto">
            <a:xfrm>
              <a:off x="195" y="120"/>
              <a:ext cx="799" cy="36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759 w 1321"/>
                <a:gd name="T85" fmla="*/ 6 h 712"/>
                <a:gd name="T86" fmla="*/ 847 w 1321"/>
                <a:gd name="T87" fmla="*/ 23 h 712"/>
                <a:gd name="T88" fmla="*/ 932 w 1321"/>
                <a:gd name="T89" fmla="*/ 53 h 712"/>
                <a:gd name="T90" fmla="*/ 1010 w 1321"/>
                <a:gd name="T91" fmla="*/ 90 h 712"/>
                <a:gd name="T92" fmla="*/ 1082 w 1321"/>
                <a:gd name="T93" fmla="*/ 137 h 712"/>
                <a:gd name="T94" fmla="*/ 1149 w 1321"/>
                <a:gd name="T95" fmla="*/ 194 h 712"/>
                <a:gd name="T96" fmla="*/ 1208 w 1321"/>
                <a:gd name="T97" fmla="*/ 256 h 712"/>
                <a:gd name="T98" fmla="*/ 1258 w 1321"/>
                <a:gd name="T99" fmla="*/ 325 h 712"/>
                <a:gd name="T100" fmla="*/ 1301 w 1321"/>
                <a:gd name="T101" fmla="*/ 401 h 712"/>
                <a:gd name="T102" fmla="*/ 0 w 1321"/>
                <a:gd name="T103" fmla="*/ 0 h 712"/>
                <a:gd name="T104" fmla="*/ 1321 w 1321"/>
                <a:gd name="T105" fmla="*/ 71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9FFCC">
                    <a:alpha val="17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grpSp>
          <p:nvGrpSpPr>
            <p:cNvPr id="19469" name="Group 11"/>
            <p:cNvGrpSpPr>
              <a:grpSpLocks/>
            </p:cNvGrpSpPr>
            <p:nvPr/>
          </p:nvGrpSpPr>
          <p:grpSpPr bwMode="auto">
            <a:xfrm rot="-1297425" flipH="1" flipV="1">
              <a:off x="168" y="919"/>
              <a:ext cx="888" cy="223"/>
              <a:chOff x="0" y="0"/>
              <a:chExt cx="893" cy="246"/>
            </a:xfrm>
          </p:grpSpPr>
          <p:grpSp>
            <p:nvGrpSpPr>
              <p:cNvPr id="19470" name="Group 12"/>
              <p:cNvGrpSpPr>
                <a:grpSpLocks/>
              </p:cNvGrpSpPr>
              <p:nvPr/>
            </p:nvGrpSpPr>
            <p:grpSpPr bwMode="auto">
              <a:xfrm>
                <a:off x="0" y="0"/>
                <a:ext cx="743" cy="185"/>
                <a:chOff x="0" y="0"/>
                <a:chExt cx="1118" cy="279"/>
              </a:xfrm>
            </p:grpSpPr>
            <p:sp>
              <p:nvSpPr>
                <p:cNvPr id="19476" name="AutoShape 30"/>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9477" name="AutoShape 31"/>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9478" name="AutoShape 32"/>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9479" name="AutoShape 33"/>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19471" name="Group 17"/>
              <p:cNvGrpSpPr>
                <a:grpSpLocks/>
              </p:cNvGrpSpPr>
              <p:nvPr/>
            </p:nvGrpSpPr>
            <p:grpSpPr bwMode="auto">
              <a:xfrm rot="1353540">
                <a:off x="150" y="60"/>
                <a:ext cx="743" cy="186"/>
                <a:chOff x="0" y="0"/>
                <a:chExt cx="1118" cy="279"/>
              </a:xfrm>
            </p:grpSpPr>
            <p:sp>
              <p:nvSpPr>
                <p:cNvPr id="19472" name="AutoShape 35"/>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9473" name="AutoShape 36"/>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9474" name="AutoShape 37"/>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9475" name="AutoShape 38"/>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grpSp>
      <p:sp>
        <p:nvSpPr>
          <p:cNvPr id="20502" name="Text Box 22" descr="金融10"/>
          <p:cNvSpPr txBox="1">
            <a:spLocks noChangeArrowheads="1"/>
          </p:cNvSpPr>
          <p:nvPr/>
        </p:nvSpPr>
        <p:spPr bwMode="auto">
          <a:xfrm>
            <a:off x="1044575" y="2192338"/>
            <a:ext cx="792163" cy="1616075"/>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800100" indent="-342900" eaLnBrk="0" hangingPunct="0">
              <a:defRPr>
                <a:solidFill>
                  <a:schemeClr val="tx1"/>
                </a:solidFill>
                <a:latin typeface="Arial" panose="020B0604020202020204" pitchFamily="34" charset="0"/>
                <a:ea typeface="宋体" panose="02010600030101010101" pitchFamily="2" charset="-122"/>
              </a:defRPr>
            </a:lvl2pPr>
            <a:lvl3pPr marL="1257300" indent="-342900" eaLnBrk="0" hangingPunct="0">
              <a:defRPr>
                <a:solidFill>
                  <a:schemeClr val="tx1"/>
                </a:solidFill>
                <a:latin typeface="Arial" panose="020B0604020202020204" pitchFamily="34" charset="0"/>
                <a:ea typeface="宋体" panose="02010600030101010101" pitchFamily="2" charset="-122"/>
              </a:defRPr>
            </a:lvl3pPr>
            <a:lvl4pPr marL="1714500" indent="-342900" eaLnBrk="0" hangingPunct="0">
              <a:defRPr>
                <a:solidFill>
                  <a:schemeClr val="tx1"/>
                </a:solidFill>
                <a:latin typeface="Arial" panose="020B0604020202020204" pitchFamily="34" charset="0"/>
                <a:ea typeface="宋体" panose="02010600030101010101" pitchFamily="2" charset="-122"/>
              </a:defRPr>
            </a:lvl4pPr>
            <a:lvl5pPr marL="2171700" indent="-342900" eaLnBrk="0" hangingPunct="0">
              <a:defRPr>
                <a:solidFill>
                  <a:schemeClr val="tx1"/>
                </a:solidFill>
                <a:latin typeface="Arial" panose="020B0604020202020204" pitchFamily="34" charset="0"/>
                <a:ea typeface="宋体" panose="02010600030101010101" pitchFamily="2" charset="-122"/>
              </a:defRPr>
            </a:lvl5pPr>
            <a:lvl6pPr marL="2628900" indent="-3429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3086100" indent="-3429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543300" indent="-3429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4000500" indent="-3429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 typeface="Arial" panose="020B0604020202020204" pitchFamily="34" charset="0"/>
              <a:buNone/>
              <a:defRPr/>
            </a:pPr>
            <a:r>
              <a:rPr lang="zh-CN" altLang="en-US" dirty="0" smtClean="0">
                <a:solidFill>
                  <a:schemeClr val="tx2"/>
                </a:solidFill>
                <a:effectLst>
                  <a:outerShdw blurRad="38100" dist="38100" dir="2700000" algn="tl">
                    <a:srgbClr val="C0C0C0"/>
                  </a:outerShdw>
                </a:effectLst>
                <a:latin typeface="Times New Roman" panose="02020603050405020304" pitchFamily="18" charset="0"/>
                <a:ea typeface="黑体" panose="02010609060101010101" pitchFamily="49" charset="-122"/>
              </a:rPr>
              <a:t>3</a:t>
            </a:r>
            <a:r>
              <a:rPr lang="en-US" dirty="0" smtClean="0">
                <a:solidFill>
                  <a:schemeClr val="tx2"/>
                </a:solidFill>
                <a:effectLst>
                  <a:outerShdw blurRad="38100" dist="38100" dir="2700000" algn="tl">
                    <a:srgbClr val="C0C0C0"/>
                  </a:outerShdw>
                </a:effectLst>
                <a:latin typeface="Times New Roman" panose="02020603050405020304" pitchFamily="18" charset="0"/>
                <a:ea typeface="黑体" panose="02010609060101010101" pitchFamily="49" charset="-122"/>
              </a:rPr>
              <a:t>.  </a:t>
            </a:r>
            <a:r>
              <a:rPr lang="zh-CN" altLang="en-US" dirty="0" smtClean="0">
                <a:solidFill>
                  <a:schemeClr val="tx2"/>
                </a:solidFill>
                <a:effectLst>
                  <a:outerShdw blurRad="38100" dist="38100" dir="2700000" algn="tl">
                    <a:srgbClr val="C0C0C0"/>
                  </a:outerShdw>
                </a:effectLst>
                <a:latin typeface="Times New Roman" panose="02020603050405020304" pitchFamily="18" charset="0"/>
                <a:ea typeface="黑体" panose="02010609060101010101" pitchFamily="49" charset="-122"/>
              </a:rPr>
              <a:t>综合指标法</a:t>
            </a:r>
          </a:p>
        </p:txBody>
      </p:sp>
      <p:sp>
        <p:nvSpPr>
          <p:cNvPr id="20503" name="Text Box 23" descr="金融10"/>
          <p:cNvSpPr txBox="1">
            <a:spLocks noChangeArrowheads="1"/>
          </p:cNvSpPr>
          <p:nvPr/>
        </p:nvSpPr>
        <p:spPr bwMode="auto">
          <a:xfrm>
            <a:off x="2413000" y="2492375"/>
            <a:ext cx="6119813" cy="2835275"/>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buFont typeface="Arial" panose="020B0604020202020204" pitchFamily="34" charset="0"/>
              <a:buNone/>
              <a:defRPr/>
            </a:pPr>
            <a:r>
              <a:rPr lang="zh-CN" altLang="en-US" dirty="0">
                <a:effectLst>
                  <a:outerShdw blurRad="38100" dist="38100" dir="2700000" algn="tl">
                    <a:srgbClr val="C0C0C0"/>
                  </a:outerShdw>
                </a:effectLst>
              </a:rPr>
              <a:t>       将大量观察所得的资料进行加工、汇总，就可以得到反映现象总体一般数量特征的综合指标。运用各种综合指标对现象总体的数量方面进行分析，这种分析方法叫综合指标法。</a:t>
            </a:r>
          </a:p>
          <a:p>
            <a:pPr eaLnBrk="1" hangingPunct="1">
              <a:buFont typeface="Arial" panose="020B0604020202020204" pitchFamily="34" charset="0"/>
              <a:buNone/>
              <a:defRPr/>
            </a:pPr>
            <a:r>
              <a:rPr lang="zh-CN" altLang="en-US" dirty="0">
                <a:effectLst>
                  <a:outerShdw blurRad="38100" dist="38100" dir="2700000" algn="tl">
                    <a:srgbClr val="C0C0C0"/>
                  </a:outerShdw>
                </a:effectLst>
              </a:rPr>
              <a:t>        常用的综合指标有三类：总量指标、相对指标和平均指标。在这三类指标的基础上展开统计分析的具体形式有：对比分析、平均分析、变异分析、动态分析、指数分析、经济模型分析（包括相关回归分析、平衡分析和预测分析）等。</a:t>
            </a:r>
          </a:p>
        </p:txBody>
      </p:sp>
      <p:sp>
        <p:nvSpPr>
          <p:cNvPr id="19462" name="Text Box 24" descr="金融10"/>
          <p:cNvSpPr txBox="1">
            <a:spLocks noChangeArrowheads="1"/>
          </p:cNvSpPr>
          <p:nvPr/>
        </p:nvSpPr>
        <p:spPr bwMode="auto">
          <a:xfrm>
            <a:off x="2916238" y="260350"/>
            <a:ext cx="6227762" cy="639763"/>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3600">
                <a:solidFill>
                  <a:schemeClr val="bg1"/>
                </a:solidFill>
                <a:latin typeface="黑体" pitchFamily="49" charset="-122"/>
              </a:rPr>
              <a:t>任务一  认识统计</a:t>
            </a:r>
            <a:endParaRPr lang="zh-CN" altLang="en-US" sz="1800" b="0">
              <a:solidFill>
                <a:schemeClr val="tx1"/>
              </a:solidFill>
              <a:latin typeface="Arial" pitchFamily="34" charset="0"/>
              <a:ea typeface="宋体" pitchFamily="2" charset="-122"/>
            </a:endParaRPr>
          </a:p>
        </p:txBody>
      </p:sp>
      <p:sp>
        <p:nvSpPr>
          <p:cNvPr id="19463" name="Rectangle 347"/>
          <p:cNvSpPr>
            <a:spLocks noChangeArrowheads="1"/>
          </p:cNvSpPr>
          <p:nvPr/>
        </p:nvSpPr>
        <p:spPr bwMode="auto">
          <a:xfrm>
            <a:off x="-7938" y="1074738"/>
            <a:ext cx="3348038"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effectLst/>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eaLnBrk="1" hangingPunct="1">
              <a:buFont typeface="Arial" pitchFamily="34" charset="0"/>
              <a:buNone/>
            </a:pPr>
            <a:r>
              <a:rPr lang="zh-CN" altLang="en-US" sz="2400" b="0">
                <a:solidFill>
                  <a:srgbClr val="FFFF00"/>
                </a:solidFill>
              </a:rPr>
              <a:t>三、统计学的研究方法</a:t>
            </a:r>
            <a:endParaRPr lang="zh-CN" altLang="en-US" sz="1800" b="0">
              <a:solidFill>
                <a:schemeClr val="tx1"/>
              </a:solidFill>
              <a:latin typeface="Arial" pitchFamily="34"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ppt_x"/>
                                          </p:val>
                                        </p:tav>
                                        <p:tav tm="100000">
                                          <p:val>
                                            <p:strVal val="#ppt_x"/>
                                          </p:val>
                                        </p:tav>
                                      </p:tavLst>
                                    </p:anim>
                                    <p:anim calcmode="lin" valueType="num">
                                      <p:cBhvr additive="base">
                                        <p:cTn id="8" dur="500" fill="hold"/>
                                        <p:tgtEl>
                                          <p:spTgt spid="2048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0" presetClass="entr" presetSubtype="0" fill="hold" grpId="0" nodeType="clickEffect">
                                  <p:stCondLst>
                                    <p:cond delay="0"/>
                                  </p:stCondLst>
                                  <p:childTnLst>
                                    <p:set>
                                      <p:cBhvr>
                                        <p:cTn id="12" dur="1" fill="hold">
                                          <p:stCondLst>
                                            <p:cond delay="0"/>
                                          </p:stCondLst>
                                        </p:cTn>
                                        <p:tgtEl>
                                          <p:spTgt spid="20502"/>
                                        </p:tgtEl>
                                        <p:attrNameLst>
                                          <p:attrName>style.visibility</p:attrName>
                                        </p:attrNameLst>
                                      </p:cBhvr>
                                      <p:to>
                                        <p:strVal val="visible"/>
                                      </p:to>
                                    </p:set>
                                    <p:animEffect transition="in" filter="wedge">
                                      <p:cBhvr>
                                        <p:cTn id="13" dur="2000"/>
                                        <p:tgtEl>
                                          <p:spTgt spid="20502"/>
                                        </p:tgtEl>
                                      </p:cBhvr>
                                    </p:animEffect>
                                  </p:childTnLst>
                                </p:cTn>
                              </p:par>
                              <p:par>
                                <p:cTn id="14" presetID="20" presetClass="entr" presetSubtype="0" fill="hold" nodeType="withEffect">
                                  <p:stCondLst>
                                    <p:cond delay="0"/>
                                  </p:stCondLst>
                                  <p:childTnLst>
                                    <p:set>
                                      <p:cBhvr>
                                        <p:cTn id="15" dur="1" fill="hold">
                                          <p:stCondLst>
                                            <p:cond delay="0"/>
                                          </p:stCondLst>
                                        </p:cTn>
                                        <p:tgtEl>
                                          <p:spTgt spid="20483"/>
                                        </p:tgtEl>
                                        <p:attrNameLst>
                                          <p:attrName>style.visibility</p:attrName>
                                        </p:attrNameLst>
                                      </p:cBhvr>
                                      <p:to>
                                        <p:strVal val="visible"/>
                                      </p:to>
                                    </p:set>
                                    <p:animEffect transition="in" filter="wedge">
                                      <p:cBhvr>
                                        <p:cTn id="16" dur="2000"/>
                                        <p:tgtEl>
                                          <p:spTgt spid="2048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43" presetClass="entr" presetSubtype="0" fill="hold" grpId="0" nodeType="clickEffect">
                                  <p:stCondLst>
                                    <p:cond delay="0"/>
                                  </p:stCondLst>
                                  <p:childTnLst>
                                    <p:set>
                                      <p:cBhvr>
                                        <p:cTn id="20" dur="1" fill="hold">
                                          <p:stCondLst>
                                            <p:cond delay="0"/>
                                          </p:stCondLst>
                                        </p:cTn>
                                        <p:tgtEl>
                                          <p:spTgt spid="20503"/>
                                        </p:tgtEl>
                                        <p:attrNameLst>
                                          <p:attrName>style.visibility</p:attrName>
                                        </p:attrNameLst>
                                      </p:cBhvr>
                                      <p:to>
                                        <p:strVal val="visible"/>
                                      </p:to>
                                    </p:set>
                                    <p:animEffect transition="in" filter="fade">
                                      <p:cBhvr>
                                        <p:cTn id="21" dur="100"/>
                                        <p:tgtEl>
                                          <p:spTgt spid="20503"/>
                                        </p:tgtEl>
                                      </p:cBhvr>
                                    </p:animEffect>
                                    <p:anim calcmode="lin" valueType="num">
                                      <p:cBhvr>
                                        <p:cTn id="22" dur="400" fill="hold"/>
                                        <p:tgtEl>
                                          <p:spTgt spid="20503"/>
                                        </p:tgtEl>
                                        <p:attrNameLst>
                                          <p:attrName>ppt_x</p:attrName>
                                        </p:attrNameLst>
                                      </p:cBhvr>
                                      <p:tavLst>
                                        <p:tav tm="0">
                                          <p:val>
                                            <p:strVal val="#ppt_x"/>
                                          </p:val>
                                        </p:tav>
                                        <p:tav tm="100000">
                                          <p:val>
                                            <p:strVal val="#ppt_x"/>
                                          </p:val>
                                        </p:tav>
                                      </p:tavLst>
                                    </p:anim>
                                    <p:anim calcmode="lin" valueType="num">
                                      <p:cBhvr>
                                        <p:cTn id="23" dur="400" fill="hold"/>
                                        <p:tgtEl>
                                          <p:spTgt spid="20503"/>
                                        </p:tgtEl>
                                        <p:attrNameLst>
                                          <p:attrName>ppt_y</p:attrName>
                                        </p:attrNameLst>
                                      </p:cBhvr>
                                      <p:tavLst>
                                        <p:tav tm="0">
                                          <p:val>
                                            <p:strVal val="#ppt_y+0.31"/>
                                          </p:val>
                                        </p:tav>
                                        <p:tav tm="100000">
                                          <p:val>
                                            <p:strVal val="#ppt_y+0.31"/>
                                          </p:val>
                                        </p:tav>
                                      </p:tavLst>
                                    </p:anim>
                                    <p:anim calcmode="lin" valueType="num">
                                      <p:cBhvr>
                                        <p:cTn id="24" dur="600" decel="50000" fill="hold">
                                          <p:stCondLst>
                                            <p:cond delay="400"/>
                                          </p:stCondLst>
                                        </p:cTn>
                                        <p:tgtEl>
                                          <p:spTgt spid="2050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5" dur="600" decel="50000" fill="hold">
                                          <p:stCondLst>
                                            <p:cond delay="400"/>
                                          </p:stCondLst>
                                        </p:cTn>
                                        <p:tgtEl>
                                          <p:spTgt spid="2050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bldLvl="0" animBg="1" autoUpdateAnimBg="0"/>
      <p:bldP spid="20502" grpId="0" autoUpdateAnimBg="0"/>
      <p:bldP spid="20503"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14"/>
          <p:cNvSpPr>
            <a:spLocks noChangeArrowheads="1"/>
          </p:cNvSpPr>
          <p:nvPr/>
        </p:nvSpPr>
        <p:spPr bwMode="auto">
          <a:xfrm>
            <a:off x="646113" y="2293938"/>
            <a:ext cx="7993062" cy="3673475"/>
          </a:xfrm>
          <a:prstGeom prst="flowChartDocument">
            <a:avLst/>
          </a:prstGeom>
          <a:solidFill>
            <a:srgbClr val="D5DFCB"/>
          </a:solidFill>
          <a:ln w="9525">
            <a:noFill/>
            <a:miter lim="800000"/>
            <a:headEnd/>
            <a:tailEnd/>
          </a:ln>
          <a:effectLst>
            <a:outerShdw dist="35921" dir="2700000" algn="ctr" rotWithShape="0">
              <a:srgbClr val="1C1C1C">
                <a:alpha val="50000"/>
              </a:srgbClr>
            </a:outerShdw>
          </a:effectLst>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nvGrpSpPr>
          <p:cNvPr id="21507" name="Group 3"/>
          <p:cNvGrpSpPr>
            <a:grpSpLocks/>
          </p:cNvGrpSpPr>
          <p:nvPr/>
        </p:nvGrpSpPr>
        <p:grpSpPr bwMode="auto">
          <a:xfrm>
            <a:off x="603250" y="2257425"/>
            <a:ext cx="1728788" cy="1873250"/>
            <a:chOff x="0" y="0"/>
            <a:chExt cx="1200" cy="1248"/>
          </a:xfrm>
        </p:grpSpPr>
        <p:sp>
          <p:nvSpPr>
            <p:cNvPr id="20488" name="Oval 23"/>
            <p:cNvSpPr>
              <a:spLocks noChangeArrowheads="1"/>
            </p:cNvSpPr>
            <p:nvPr/>
          </p:nvSpPr>
          <p:spPr bwMode="auto">
            <a:xfrm>
              <a:off x="0" y="0"/>
              <a:ext cx="1200" cy="1248"/>
            </a:xfrm>
            <a:prstGeom prst="ellipse">
              <a:avLst/>
            </a:prstGeom>
            <a:gradFill rotWithShape="1">
              <a:gsLst>
                <a:gs pos="0">
                  <a:srgbClr val="B2B2B2"/>
                </a:gs>
                <a:gs pos="100000">
                  <a:srgbClr val="FFFFFF"/>
                </a:gs>
              </a:gsLst>
              <a:lin ang="54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20489" name="Oval 24"/>
            <p:cNvSpPr>
              <a:spLocks noChangeArrowheads="1"/>
            </p:cNvSpPr>
            <p:nvPr/>
          </p:nvSpPr>
          <p:spPr bwMode="auto">
            <a:xfrm>
              <a:off x="50" y="57"/>
              <a:ext cx="1097" cy="1140"/>
            </a:xfrm>
            <a:prstGeom prst="ellipse">
              <a:avLst/>
            </a:prstGeom>
            <a:gradFill rotWithShape="1">
              <a:gsLst>
                <a:gs pos="0">
                  <a:srgbClr val="DDDDDD"/>
                </a:gs>
                <a:gs pos="50000">
                  <a:srgbClr val="F6F6F6"/>
                </a:gs>
                <a:gs pos="100000">
                  <a:srgbClr val="DDDDDD"/>
                </a:gs>
              </a:gsLst>
              <a:lin ang="54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pic>
          <p:nvPicPr>
            <p:cNvPr id="20490" name="Picture 25" descr="circuler_1"/>
            <p:cNvPicPr>
              <a:picLocks noChangeAspect="1" noChangeArrowheads="1"/>
            </p:cNvPicPr>
            <p:nvPr/>
          </p:nvPicPr>
          <p:blipFill>
            <a:blip r:embed="rId2" cstate="print"/>
            <a:srcRect/>
            <a:stretch>
              <a:fillRect/>
            </a:stretch>
          </p:blipFill>
          <p:spPr bwMode="auto">
            <a:xfrm>
              <a:off x="90" y="98"/>
              <a:ext cx="1024" cy="1049"/>
            </a:xfrm>
            <a:prstGeom prst="rect">
              <a:avLst/>
            </a:prstGeom>
            <a:noFill/>
            <a:ln w="9525">
              <a:noFill/>
              <a:miter lim="800000"/>
              <a:headEnd/>
              <a:tailEnd/>
            </a:ln>
          </p:spPr>
        </p:pic>
        <p:grpSp>
          <p:nvGrpSpPr>
            <p:cNvPr id="20491" name="Group 7"/>
            <p:cNvGrpSpPr>
              <a:grpSpLocks/>
            </p:cNvGrpSpPr>
            <p:nvPr/>
          </p:nvGrpSpPr>
          <p:grpSpPr bwMode="auto">
            <a:xfrm>
              <a:off x="89" y="100"/>
              <a:ext cx="1019" cy="1050"/>
              <a:chOff x="0" y="0"/>
              <a:chExt cx="1402080" cy="1444752"/>
            </a:xfrm>
          </p:grpSpPr>
          <p:pic>
            <p:nvPicPr>
              <p:cNvPr id="20504" name="Oval 26"/>
              <p:cNvPicPr>
                <a:picLocks noChangeArrowheads="1"/>
              </p:cNvPicPr>
              <p:nvPr/>
            </p:nvPicPr>
            <p:blipFill>
              <a:blip r:embed="rId3" cstate="print"/>
              <a:srcRect/>
              <a:stretch>
                <a:fillRect/>
              </a:stretch>
            </p:blipFill>
            <p:spPr bwMode="auto">
              <a:xfrm>
                <a:off x="0" y="0"/>
                <a:ext cx="1402080" cy="1444752"/>
              </a:xfrm>
              <a:prstGeom prst="rect">
                <a:avLst/>
              </a:prstGeom>
              <a:noFill/>
              <a:ln w="9525">
                <a:noFill/>
                <a:miter lim="800000"/>
                <a:headEnd/>
                <a:tailEnd/>
              </a:ln>
            </p:spPr>
          </p:pic>
          <p:sp>
            <p:nvSpPr>
              <p:cNvPr id="20505" name="Text Box 9"/>
              <p:cNvSpPr txBox="1">
                <a:spLocks noChangeArrowheads="1"/>
              </p:cNvSpPr>
              <p:nvPr/>
            </p:nvSpPr>
            <p:spPr bwMode="auto">
              <a:xfrm>
                <a:off x="206753" y="209002"/>
                <a:ext cx="989401" cy="1023828"/>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21514" name="Freeform 27"/>
            <p:cNvSpPr>
              <a:spLocks/>
            </p:cNvSpPr>
            <p:nvPr/>
          </p:nvSpPr>
          <p:spPr bwMode="auto">
            <a:xfrm>
              <a:off x="195" y="120"/>
              <a:ext cx="799" cy="36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759 w 1321"/>
                <a:gd name="T85" fmla="*/ 6 h 712"/>
                <a:gd name="T86" fmla="*/ 847 w 1321"/>
                <a:gd name="T87" fmla="*/ 23 h 712"/>
                <a:gd name="T88" fmla="*/ 932 w 1321"/>
                <a:gd name="T89" fmla="*/ 53 h 712"/>
                <a:gd name="T90" fmla="*/ 1010 w 1321"/>
                <a:gd name="T91" fmla="*/ 90 h 712"/>
                <a:gd name="T92" fmla="*/ 1082 w 1321"/>
                <a:gd name="T93" fmla="*/ 137 h 712"/>
                <a:gd name="T94" fmla="*/ 1149 w 1321"/>
                <a:gd name="T95" fmla="*/ 194 h 712"/>
                <a:gd name="T96" fmla="*/ 1208 w 1321"/>
                <a:gd name="T97" fmla="*/ 256 h 712"/>
                <a:gd name="T98" fmla="*/ 1258 w 1321"/>
                <a:gd name="T99" fmla="*/ 325 h 712"/>
                <a:gd name="T100" fmla="*/ 1301 w 1321"/>
                <a:gd name="T101" fmla="*/ 401 h 712"/>
                <a:gd name="T102" fmla="*/ 0 w 1321"/>
                <a:gd name="T103" fmla="*/ 0 h 712"/>
                <a:gd name="T104" fmla="*/ 1321 w 1321"/>
                <a:gd name="T105" fmla="*/ 71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9FFCC">
                    <a:alpha val="17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grpSp>
          <p:nvGrpSpPr>
            <p:cNvPr id="20493" name="Group 11"/>
            <p:cNvGrpSpPr>
              <a:grpSpLocks/>
            </p:cNvGrpSpPr>
            <p:nvPr/>
          </p:nvGrpSpPr>
          <p:grpSpPr bwMode="auto">
            <a:xfrm rot="-1297425" flipH="1" flipV="1">
              <a:off x="168" y="919"/>
              <a:ext cx="888" cy="223"/>
              <a:chOff x="0" y="0"/>
              <a:chExt cx="893" cy="246"/>
            </a:xfrm>
          </p:grpSpPr>
          <p:grpSp>
            <p:nvGrpSpPr>
              <p:cNvPr id="20494" name="Group 12"/>
              <p:cNvGrpSpPr>
                <a:grpSpLocks/>
              </p:cNvGrpSpPr>
              <p:nvPr/>
            </p:nvGrpSpPr>
            <p:grpSpPr bwMode="auto">
              <a:xfrm>
                <a:off x="0" y="0"/>
                <a:ext cx="743" cy="185"/>
                <a:chOff x="0" y="0"/>
                <a:chExt cx="1118" cy="279"/>
              </a:xfrm>
            </p:grpSpPr>
            <p:sp>
              <p:nvSpPr>
                <p:cNvPr id="20500" name="AutoShape 30"/>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20501" name="AutoShape 31"/>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20502" name="AutoShape 32"/>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20503" name="AutoShape 33"/>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20495" name="Group 17"/>
              <p:cNvGrpSpPr>
                <a:grpSpLocks/>
              </p:cNvGrpSpPr>
              <p:nvPr/>
            </p:nvGrpSpPr>
            <p:grpSpPr bwMode="auto">
              <a:xfrm rot="1353540">
                <a:off x="150" y="60"/>
                <a:ext cx="743" cy="186"/>
                <a:chOff x="0" y="0"/>
                <a:chExt cx="1118" cy="279"/>
              </a:xfrm>
            </p:grpSpPr>
            <p:sp>
              <p:nvSpPr>
                <p:cNvPr id="20496" name="AutoShape 35"/>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20497" name="AutoShape 36"/>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20498" name="AutoShape 37"/>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20499" name="AutoShape 38"/>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grpSp>
      <p:sp>
        <p:nvSpPr>
          <p:cNvPr id="21526" name="Text Box 22" descr="金融10"/>
          <p:cNvSpPr txBox="1">
            <a:spLocks noChangeArrowheads="1"/>
          </p:cNvSpPr>
          <p:nvPr/>
        </p:nvSpPr>
        <p:spPr bwMode="auto">
          <a:xfrm>
            <a:off x="987425" y="2409825"/>
            <a:ext cx="863600" cy="1616075"/>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800100" indent="-342900" eaLnBrk="0" hangingPunct="0">
              <a:defRPr>
                <a:solidFill>
                  <a:schemeClr val="tx1"/>
                </a:solidFill>
                <a:latin typeface="Arial" panose="020B0604020202020204" pitchFamily="34" charset="0"/>
                <a:ea typeface="宋体" panose="02010600030101010101" pitchFamily="2" charset="-122"/>
              </a:defRPr>
            </a:lvl2pPr>
            <a:lvl3pPr marL="1257300" indent="-342900" eaLnBrk="0" hangingPunct="0">
              <a:defRPr>
                <a:solidFill>
                  <a:schemeClr val="tx1"/>
                </a:solidFill>
                <a:latin typeface="Arial" panose="020B0604020202020204" pitchFamily="34" charset="0"/>
                <a:ea typeface="宋体" panose="02010600030101010101" pitchFamily="2" charset="-122"/>
              </a:defRPr>
            </a:lvl3pPr>
            <a:lvl4pPr marL="1714500" indent="-342900" eaLnBrk="0" hangingPunct="0">
              <a:defRPr>
                <a:solidFill>
                  <a:schemeClr val="tx1"/>
                </a:solidFill>
                <a:latin typeface="Arial" panose="020B0604020202020204" pitchFamily="34" charset="0"/>
                <a:ea typeface="宋体" panose="02010600030101010101" pitchFamily="2" charset="-122"/>
              </a:defRPr>
            </a:lvl4pPr>
            <a:lvl5pPr marL="2171700" indent="-342900" eaLnBrk="0" hangingPunct="0">
              <a:defRPr>
                <a:solidFill>
                  <a:schemeClr val="tx1"/>
                </a:solidFill>
                <a:latin typeface="Arial" panose="020B0604020202020204" pitchFamily="34" charset="0"/>
                <a:ea typeface="宋体" panose="02010600030101010101" pitchFamily="2" charset="-122"/>
              </a:defRPr>
            </a:lvl5pPr>
            <a:lvl6pPr marL="2628900" indent="-3429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3086100" indent="-3429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543300" indent="-3429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4000500" indent="-3429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 typeface="Arial" panose="020B0604020202020204" pitchFamily="34" charset="0"/>
              <a:buNone/>
              <a:defRPr/>
            </a:pPr>
            <a:r>
              <a:rPr lang="zh-CN" altLang="en-US" dirty="0" smtClean="0">
                <a:solidFill>
                  <a:schemeClr val="tx2"/>
                </a:solidFill>
                <a:effectLst>
                  <a:outerShdw blurRad="38100" dist="38100" dir="2700000" algn="tl">
                    <a:srgbClr val="C0C0C0"/>
                  </a:outerShdw>
                </a:effectLst>
                <a:latin typeface="Times New Roman" panose="02020603050405020304" pitchFamily="18" charset="0"/>
                <a:ea typeface="黑体" panose="02010609060101010101" pitchFamily="49" charset="-122"/>
              </a:rPr>
              <a:t>4</a:t>
            </a:r>
            <a:r>
              <a:rPr lang="en-US" dirty="0" smtClean="0">
                <a:solidFill>
                  <a:schemeClr val="tx2"/>
                </a:solidFill>
                <a:effectLst>
                  <a:outerShdw blurRad="38100" dist="38100" dir="2700000" algn="tl">
                    <a:srgbClr val="C0C0C0"/>
                  </a:outerShdw>
                </a:effectLst>
                <a:latin typeface="Times New Roman" panose="02020603050405020304" pitchFamily="18" charset="0"/>
                <a:ea typeface="黑体" panose="02010609060101010101" pitchFamily="49" charset="-122"/>
              </a:rPr>
              <a:t>.  </a:t>
            </a:r>
            <a:r>
              <a:rPr lang="zh-CN" altLang="en-US" dirty="0" smtClean="0">
                <a:solidFill>
                  <a:schemeClr val="tx2"/>
                </a:solidFill>
                <a:effectLst>
                  <a:outerShdw blurRad="38100" dist="38100" dir="2700000" algn="tl">
                    <a:srgbClr val="C0C0C0"/>
                  </a:outerShdw>
                </a:effectLst>
                <a:latin typeface="Times New Roman" panose="02020603050405020304" pitchFamily="18" charset="0"/>
                <a:ea typeface="黑体" panose="02010609060101010101" pitchFamily="49" charset="-122"/>
              </a:rPr>
              <a:t>统计推断法</a:t>
            </a:r>
          </a:p>
        </p:txBody>
      </p:sp>
      <p:sp>
        <p:nvSpPr>
          <p:cNvPr id="21527" name="Text Box 23" descr="金融10"/>
          <p:cNvSpPr txBox="1">
            <a:spLocks noChangeArrowheads="1"/>
          </p:cNvSpPr>
          <p:nvPr/>
        </p:nvSpPr>
        <p:spPr bwMode="auto">
          <a:xfrm>
            <a:off x="2444750" y="2601913"/>
            <a:ext cx="6119813" cy="2682875"/>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dirty="0">
                <a:effectLst>
                  <a:outerShdw blurRad="38100" dist="38100" dir="2700000" algn="tl">
                    <a:srgbClr val="C0C0C0"/>
                  </a:outerShdw>
                </a:effectLst>
              </a:rPr>
              <a:t>        统计研究中，某些现象所包括的个体是有限的，另一些现象所包括的个体的量</a:t>
            </a:r>
            <a:r>
              <a:rPr lang="zh-CN" altLang="en-US" dirty="0" smtClean="0">
                <a:effectLst>
                  <a:outerShdw blurRad="38100" dist="38100" dir="2700000" algn="tl">
                    <a:srgbClr val="C0C0C0"/>
                  </a:outerShdw>
                </a:effectLst>
              </a:rPr>
              <a:t>测则</a:t>
            </a:r>
            <a:r>
              <a:rPr lang="zh-CN" altLang="en-US" dirty="0">
                <a:effectLst>
                  <a:outerShdw blurRad="38100" dist="38100" dir="2700000" algn="tl">
                    <a:srgbClr val="C0C0C0"/>
                  </a:outerShdw>
                </a:effectLst>
              </a:rPr>
              <a:t>非常大或无限，对于前者可用综合指标进行分析，而对于后者，则采用统计推断法进行分析。</a:t>
            </a:r>
          </a:p>
          <a:p>
            <a:pPr eaLnBrk="1" hangingPunct="1">
              <a:spcBef>
                <a:spcPct val="50000"/>
              </a:spcBef>
              <a:buFont typeface="Arial" panose="020B0604020202020204" pitchFamily="34" charset="0"/>
              <a:buNone/>
              <a:defRPr/>
            </a:pPr>
            <a:r>
              <a:rPr lang="zh-CN" altLang="en-US" dirty="0">
                <a:effectLst>
                  <a:outerShdw blurRad="38100" dist="38100" dir="2700000" algn="tl">
                    <a:srgbClr val="C0C0C0"/>
                  </a:outerShdw>
                </a:effectLst>
              </a:rPr>
              <a:t>        统计推断法是根据局部样本资料，按一定的置信标准，用样本数据来推断总体数量特征的统计分析方法。统计推断法广泛用于对总体数量特征的估计和对总体某些假设的检验。</a:t>
            </a:r>
          </a:p>
        </p:txBody>
      </p:sp>
      <p:sp>
        <p:nvSpPr>
          <p:cNvPr id="20486" name="Text Box 24" descr="金融10"/>
          <p:cNvSpPr txBox="1">
            <a:spLocks noChangeArrowheads="1"/>
          </p:cNvSpPr>
          <p:nvPr/>
        </p:nvSpPr>
        <p:spPr bwMode="auto">
          <a:xfrm>
            <a:off x="2916238" y="260350"/>
            <a:ext cx="6227762" cy="639763"/>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3600">
                <a:solidFill>
                  <a:schemeClr val="bg1"/>
                </a:solidFill>
                <a:latin typeface="黑体" pitchFamily="49" charset="-122"/>
              </a:rPr>
              <a:t>任务一  认识统计</a:t>
            </a:r>
            <a:endParaRPr lang="zh-CN" altLang="en-US" sz="1800" b="0">
              <a:solidFill>
                <a:schemeClr val="tx1"/>
              </a:solidFill>
              <a:latin typeface="Arial" pitchFamily="34" charset="0"/>
              <a:ea typeface="宋体" pitchFamily="2" charset="-122"/>
            </a:endParaRPr>
          </a:p>
        </p:txBody>
      </p:sp>
      <p:sp>
        <p:nvSpPr>
          <p:cNvPr id="20487" name="Rectangle 347"/>
          <p:cNvSpPr>
            <a:spLocks noChangeArrowheads="1"/>
          </p:cNvSpPr>
          <p:nvPr/>
        </p:nvSpPr>
        <p:spPr bwMode="auto">
          <a:xfrm>
            <a:off x="-6350" y="1125538"/>
            <a:ext cx="3348038"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effectLst/>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eaLnBrk="1" hangingPunct="1">
              <a:buFont typeface="Arial" pitchFamily="34" charset="0"/>
              <a:buNone/>
            </a:pPr>
            <a:r>
              <a:rPr lang="zh-CN" altLang="en-US" sz="2400" b="0">
                <a:solidFill>
                  <a:srgbClr val="FFFF00"/>
                </a:solidFill>
              </a:rPr>
              <a:t>三、统计学的研究方法</a:t>
            </a:r>
            <a:endParaRPr lang="zh-CN" altLang="en-US" sz="1800" b="0">
              <a:solidFill>
                <a:schemeClr val="tx1"/>
              </a:solidFill>
              <a:latin typeface="Arial" pitchFamily="34"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 calcmode="lin" valueType="num">
                                      <p:cBhvr additive="base">
                                        <p:cTn id="7" dur="500" fill="hold"/>
                                        <p:tgtEl>
                                          <p:spTgt spid="21506"/>
                                        </p:tgtEl>
                                        <p:attrNameLst>
                                          <p:attrName>ppt_x</p:attrName>
                                        </p:attrNameLst>
                                      </p:cBhvr>
                                      <p:tavLst>
                                        <p:tav tm="0">
                                          <p:val>
                                            <p:strVal val="#ppt_x"/>
                                          </p:val>
                                        </p:tav>
                                        <p:tav tm="100000">
                                          <p:val>
                                            <p:strVal val="#ppt_x"/>
                                          </p:val>
                                        </p:tav>
                                      </p:tavLst>
                                    </p:anim>
                                    <p:anim calcmode="lin" valueType="num">
                                      <p:cBhvr additive="base">
                                        <p:cTn id="8" dur="500" fill="hold"/>
                                        <p:tgtEl>
                                          <p:spTgt spid="2150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3" presetClass="entr" presetSubtype="0" fill="hold" grpId="0" nodeType="clickEffect">
                                  <p:stCondLst>
                                    <p:cond delay="0"/>
                                  </p:stCondLst>
                                  <p:childTnLst>
                                    <p:set>
                                      <p:cBhvr>
                                        <p:cTn id="12" dur="1" fill="hold">
                                          <p:stCondLst>
                                            <p:cond delay="0"/>
                                          </p:stCondLst>
                                        </p:cTn>
                                        <p:tgtEl>
                                          <p:spTgt spid="21526"/>
                                        </p:tgtEl>
                                        <p:attrNameLst>
                                          <p:attrName>style.visibility</p:attrName>
                                        </p:attrNameLst>
                                      </p:cBhvr>
                                      <p:to>
                                        <p:strVal val="visible"/>
                                      </p:to>
                                    </p:set>
                                    <p:animEffect transition="in" filter="fade">
                                      <p:cBhvr>
                                        <p:cTn id="13" dur="100"/>
                                        <p:tgtEl>
                                          <p:spTgt spid="21526"/>
                                        </p:tgtEl>
                                      </p:cBhvr>
                                    </p:animEffect>
                                    <p:anim calcmode="lin" valueType="num">
                                      <p:cBhvr>
                                        <p:cTn id="14" dur="400" fill="hold"/>
                                        <p:tgtEl>
                                          <p:spTgt spid="21526"/>
                                        </p:tgtEl>
                                        <p:attrNameLst>
                                          <p:attrName>ppt_x</p:attrName>
                                        </p:attrNameLst>
                                      </p:cBhvr>
                                      <p:tavLst>
                                        <p:tav tm="0">
                                          <p:val>
                                            <p:strVal val="#ppt_x"/>
                                          </p:val>
                                        </p:tav>
                                        <p:tav tm="100000">
                                          <p:val>
                                            <p:strVal val="#ppt_x"/>
                                          </p:val>
                                        </p:tav>
                                      </p:tavLst>
                                    </p:anim>
                                    <p:anim calcmode="lin" valueType="num">
                                      <p:cBhvr>
                                        <p:cTn id="15" dur="400" fill="hold"/>
                                        <p:tgtEl>
                                          <p:spTgt spid="21526"/>
                                        </p:tgtEl>
                                        <p:attrNameLst>
                                          <p:attrName>ppt_y</p:attrName>
                                        </p:attrNameLst>
                                      </p:cBhvr>
                                      <p:tavLst>
                                        <p:tav tm="0">
                                          <p:val>
                                            <p:strVal val="#ppt_y+0.31"/>
                                          </p:val>
                                        </p:tav>
                                        <p:tav tm="100000">
                                          <p:val>
                                            <p:strVal val="#ppt_y+0.31"/>
                                          </p:val>
                                        </p:tav>
                                      </p:tavLst>
                                    </p:anim>
                                    <p:anim calcmode="lin" valueType="num">
                                      <p:cBhvr>
                                        <p:cTn id="16" dur="600" decel="50000" fill="hold">
                                          <p:stCondLst>
                                            <p:cond delay="400"/>
                                          </p:stCondLst>
                                        </p:cTn>
                                        <p:tgtEl>
                                          <p:spTgt spid="2152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7" dur="600" decel="50000" fill="hold">
                                          <p:stCondLst>
                                            <p:cond delay="400"/>
                                          </p:stCondLst>
                                        </p:cTn>
                                        <p:tgtEl>
                                          <p:spTgt spid="2152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8" presetID="43" presetClass="entr" presetSubtype="0" fill="hold" nodeType="withEffect">
                                  <p:stCondLst>
                                    <p:cond delay="0"/>
                                  </p:stCondLst>
                                  <p:childTnLst>
                                    <p:set>
                                      <p:cBhvr>
                                        <p:cTn id="19" dur="1" fill="hold">
                                          <p:stCondLst>
                                            <p:cond delay="0"/>
                                          </p:stCondLst>
                                        </p:cTn>
                                        <p:tgtEl>
                                          <p:spTgt spid="21507"/>
                                        </p:tgtEl>
                                        <p:attrNameLst>
                                          <p:attrName>style.visibility</p:attrName>
                                        </p:attrNameLst>
                                      </p:cBhvr>
                                      <p:to>
                                        <p:strVal val="visible"/>
                                      </p:to>
                                    </p:set>
                                    <p:animEffect transition="in" filter="fade">
                                      <p:cBhvr>
                                        <p:cTn id="20" dur="100"/>
                                        <p:tgtEl>
                                          <p:spTgt spid="21507"/>
                                        </p:tgtEl>
                                      </p:cBhvr>
                                    </p:animEffect>
                                    <p:anim calcmode="lin" valueType="num">
                                      <p:cBhvr>
                                        <p:cTn id="21" dur="400" fill="hold"/>
                                        <p:tgtEl>
                                          <p:spTgt spid="21507"/>
                                        </p:tgtEl>
                                        <p:attrNameLst>
                                          <p:attrName>ppt_x</p:attrName>
                                        </p:attrNameLst>
                                      </p:cBhvr>
                                      <p:tavLst>
                                        <p:tav tm="0">
                                          <p:val>
                                            <p:strVal val="#ppt_x"/>
                                          </p:val>
                                        </p:tav>
                                        <p:tav tm="100000">
                                          <p:val>
                                            <p:strVal val="#ppt_x"/>
                                          </p:val>
                                        </p:tav>
                                      </p:tavLst>
                                    </p:anim>
                                    <p:anim calcmode="lin" valueType="num">
                                      <p:cBhvr>
                                        <p:cTn id="22" dur="400" fill="hold"/>
                                        <p:tgtEl>
                                          <p:spTgt spid="21507"/>
                                        </p:tgtEl>
                                        <p:attrNameLst>
                                          <p:attrName>ppt_y</p:attrName>
                                        </p:attrNameLst>
                                      </p:cBhvr>
                                      <p:tavLst>
                                        <p:tav tm="0">
                                          <p:val>
                                            <p:strVal val="#ppt_y+0.31"/>
                                          </p:val>
                                        </p:tav>
                                        <p:tav tm="100000">
                                          <p:val>
                                            <p:strVal val="#ppt_y+0.31"/>
                                          </p:val>
                                        </p:tav>
                                      </p:tavLst>
                                    </p:anim>
                                    <p:anim calcmode="lin" valueType="num">
                                      <p:cBhvr>
                                        <p:cTn id="23" dur="600" decel="50000" fill="hold">
                                          <p:stCondLst>
                                            <p:cond delay="400"/>
                                          </p:stCondLst>
                                        </p:cTn>
                                        <p:tgtEl>
                                          <p:spTgt spid="2150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4" dur="600" decel="50000" fill="hold">
                                          <p:stCondLst>
                                            <p:cond delay="400"/>
                                          </p:stCondLst>
                                        </p:cTn>
                                        <p:tgtEl>
                                          <p:spTgt spid="2150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43" presetClass="entr" presetSubtype="0" fill="hold" grpId="0" nodeType="clickEffect">
                                  <p:stCondLst>
                                    <p:cond delay="0"/>
                                  </p:stCondLst>
                                  <p:childTnLst>
                                    <p:set>
                                      <p:cBhvr>
                                        <p:cTn id="28" dur="1" fill="hold">
                                          <p:stCondLst>
                                            <p:cond delay="0"/>
                                          </p:stCondLst>
                                        </p:cTn>
                                        <p:tgtEl>
                                          <p:spTgt spid="21527"/>
                                        </p:tgtEl>
                                        <p:attrNameLst>
                                          <p:attrName>style.visibility</p:attrName>
                                        </p:attrNameLst>
                                      </p:cBhvr>
                                      <p:to>
                                        <p:strVal val="visible"/>
                                      </p:to>
                                    </p:set>
                                    <p:animEffect transition="in" filter="fade">
                                      <p:cBhvr>
                                        <p:cTn id="29" dur="100"/>
                                        <p:tgtEl>
                                          <p:spTgt spid="21527"/>
                                        </p:tgtEl>
                                      </p:cBhvr>
                                    </p:animEffect>
                                    <p:anim calcmode="lin" valueType="num">
                                      <p:cBhvr>
                                        <p:cTn id="30" dur="400" fill="hold"/>
                                        <p:tgtEl>
                                          <p:spTgt spid="21527"/>
                                        </p:tgtEl>
                                        <p:attrNameLst>
                                          <p:attrName>ppt_x</p:attrName>
                                        </p:attrNameLst>
                                      </p:cBhvr>
                                      <p:tavLst>
                                        <p:tav tm="0">
                                          <p:val>
                                            <p:strVal val="#ppt_x"/>
                                          </p:val>
                                        </p:tav>
                                        <p:tav tm="100000">
                                          <p:val>
                                            <p:strVal val="#ppt_x"/>
                                          </p:val>
                                        </p:tav>
                                      </p:tavLst>
                                    </p:anim>
                                    <p:anim calcmode="lin" valueType="num">
                                      <p:cBhvr>
                                        <p:cTn id="31" dur="400" fill="hold"/>
                                        <p:tgtEl>
                                          <p:spTgt spid="21527"/>
                                        </p:tgtEl>
                                        <p:attrNameLst>
                                          <p:attrName>ppt_y</p:attrName>
                                        </p:attrNameLst>
                                      </p:cBhvr>
                                      <p:tavLst>
                                        <p:tav tm="0">
                                          <p:val>
                                            <p:strVal val="#ppt_y+0.31"/>
                                          </p:val>
                                        </p:tav>
                                        <p:tav tm="100000">
                                          <p:val>
                                            <p:strVal val="#ppt_y+0.31"/>
                                          </p:val>
                                        </p:tav>
                                      </p:tavLst>
                                    </p:anim>
                                    <p:anim calcmode="lin" valueType="num">
                                      <p:cBhvr>
                                        <p:cTn id="32" dur="600" decel="50000" fill="hold">
                                          <p:stCondLst>
                                            <p:cond delay="400"/>
                                          </p:stCondLst>
                                        </p:cTn>
                                        <p:tgtEl>
                                          <p:spTgt spid="2152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3" dur="600" decel="50000" fill="hold">
                                          <p:stCondLst>
                                            <p:cond delay="400"/>
                                          </p:stCondLst>
                                        </p:cTn>
                                        <p:tgtEl>
                                          <p:spTgt spid="2152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bldLvl="0" animBg="1" autoUpdateAnimBg="0"/>
      <p:bldP spid="21526" grpId="0" autoUpdateAnimBg="0"/>
      <p:bldP spid="21527"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47"/>
          <p:cNvSpPr>
            <a:spLocks noChangeArrowheads="1"/>
          </p:cNvSpPr>
          <p:nvPr/>
        </p:nvSpPr>
        <p:spPr bwMode="auto">
          <a:xfrm>
            <a:off x="179388" y="1196975"/>
            <a:ext cx="3017837"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effectLst/>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eaLnBrk="1" hangingPunct="1">
              <a:buFont typeface="Arial" pitchFamily="34" charset="0"/>
              <a:buNone/>
            </a:pPr>
            <a:r>
              <a:rPr lang="zh-CN" altLang="en-US" sz="2400" b="0">
                <a:solidFill>
                  <a:srgbClr val="FFFF00"/>
                </a:solidFill>
              </a:rPr>
              <a:t>四、统计的职能</a:t>
            </a:r>
            <a:endParaRPr lang="zh-CN" altLang="en-US" sz="1800" b="0">
              <a:solidFill>
                <a:schemeClr val="tx1"/>
              </a:solidFill>
              <a:latin typeface="Arial" pitchFamily="34" charset="0"/>
              <a:ea typeface="宋体" pitchFamily="2" charset="-122"/>
            </a:endParaRPr>
          </a:p>
        </p:txBody>
      </p:sp>
      <p:sp>
        <p:nvSpPr>
          <p:cNvPr id="22531" name="Rectangle 3"/>
          <p:cNvSpPr>
            <a:spLocks noChangeArrowheads="1"/>
          </p:cNvSpPr>
          <p:nvPr/>
        </p:nvSpPr>
        <p:spPr bwMode="auto">
          <a:xfrm>
            <a:off x="1042988" y="2420938"/>
            <a:ext cx="6408737" cy="3024187"/>
          </a:xfrm>
          <a:prstGeom prst="rect">
            <a:avLst/>
          </a:prstGeom>
          <a:noFill/>
          <a:ln w="9525">
            <a:solidFill>
              <a:srgbClr val="CCFF33"/>
            </a:solidFill>
            <a:miter lim="800000"/>
            <a:headEnd/>
            <a:tailEnd/>
          </a:ln>
          <a:effectLst/>
          <a:scene3d>
            <a:camera prst="legacyObliqueTopRight"/>
            <a:lightRig rig="legacyFlat3" dir="b"/>
          </a:scene3d>
          <a:sp3d extrusionH="430200" prstMaterial="legacyMatte">
            <a:bevelT w="13500" h="13500" prst="angle"/>
            <a:bevelB w="13500" h="13500" prst="angle"/>
            <a:extrusionClr>
              <a:srgbClr val="CCFF33"/>
            </a:extrusionClr>
          </a:sp3d>
        </p:spPr>
        <p:txBody>
          <a:bodyPr>
            <a:flatTx/>
          </a:bodyPr>
          <a:lstStyle/>
          <a:p>
            <a:pPr marL="571500" indent="-571500">
              <a:lnSpc>
                <a:spcPct val="90000"/>
              </a:lnSpc>
              <a:buFont typeface="Wingdings" pitchFamily="2" charset="2"/>
              <a:buNone/>
            </a:pPr>
            <a:endParaRPr lang="zh-CN" altLang="en-US">
              <a:solidFill>
                <a:srgbClr val="204BB6"/>
              </a:solidFill>
            </a:endParaRPr>
          </a:p>
        </p:txBody>
      </p:sp>
      <p:sp>
        <p:nvSpPr>
          <p:cNvPr id="21508" name="Text Box 4" descr="金融10"/>
          <p:cNvSpPr txBox="1">
            <a:spLocks noChangeArrowheads="1"/>
          </p:cNvSpPr>
          <p:nvPr/>
        </p:nvSpPr>
        <p:spPr bwMode="auto">
          <a:xfrm>
            <a:off x="2484438" y="260350"/>
            <a:ext cx="7345362" cy="641350"/>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认识统计</a:t>
            </a:r>
          </a:p>
        </p:txBody>
      </p:sp>
      <p:sp>
        <p:nvSpPr>
          <p:cNvPr id="22533" name="Rectangle 5" descr="金融10"/>
          <p:cNvSpPr>
            <a:spLocks noChangeArrowheads="1"/>
          </p:cNvSpPr>
          <p:nvPr/>
        </p:nvSpPr>
        <p:spPr bwMode="auto">
          <a:xfrm>
            <a:off x="1403350" y="2781300"/>
            <a:ext cx="5976938" cy="19208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buFont typeface="Arial" panose="020B0604020202020204" pitchFamily="34" charset="0"/>
              <a:buNone/>
              <a:defRPr/>
            </a:pPr>
            <a:r>
              <a:rPr lang="zh-CN" altLang="en-US" dirty="0">
                <a:effectLst>
                  <a:outerShdw blurRad="38100" dist="38100" dir="2700000" algn="tl">
                    <a:srgbClr val="C0C0C0"/>
                  </a:outerShdw>
                </a:effectLst>
              </a:rPr>
              <a:t>         按照现代管理科学的理论，国家管理系统应由科学的决策系统、高效的执行系统、灵敏的信息系统、完备的咨询系统和严密的监督系统所组成。统计作为国家管理系统启动、运用所不可缺少的条件和重要的组成部分，同时兼有信</a:t>
            </a:r>
            <a:r>
              <a:rPr lang="zh-CN" altLang="en-US" dirty="0" smtClean="0">
                <a:effectLst>
                  <a:outerShdw blurRad="38100" dist="38100" dir="2700000" algn="tl">
                    <a:srgbClr val="C0C0C0"/>
                  </a:outerShdw>
                </a:effectLst>
              </a:rPr>
              <a:t>息、咨</a:t>
            </a:r>
            <a:r>
              <a:rPr lang="zh-CN" altLang="en-US" dirty="0">
                <a:effectLst>
                  <a:outerShdw blurRad="38100" dist="38100" dir="2700000" algn="tl">
                    <a:srgbClr val="C0C0C0"/>
                  </a:outerShdw>
                </a:effectLst>
              </a:rPr>
              <a:t>询和监督三大职能。</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withEffect">
                                  <p:stCondLst>
                                    <p:cond delay="0"/>
                                  </p:stCondLst>
                                  <p:childTnLst>
                                    <p:set>
                                      <p:cBhvr>
                                        <p:cTn id="6" dur="1" fill="hold">
                                          <p:stCondLst>
                                            <p:cond delay="0"/>
                                          </p:stCondLst>
                                        </p:cTn>
                                        <p:tgtEl>
                                          <p:spTgt spid="22531">
                                            <p:bg/>
                                          </p:spTgt>
                                        </p:tgtEl>
                                        <p:attrNameLst>
                                          <p:attrName>style.visibility</p:attrName>
                                        </p:attrNameLst>
                                      </p:cBhvr>
                                      <p:to>
                                        <p:strVal val="visible"/>
                                      </p:to>
                                    </p:set>
                                    <p:anim calcmode="lin" valueType="num">
                                      <p:cBhvr additive="base">
                                        <p:cTn id="7" dur="1000" fill="hold"/>
                                        <p:tgtEl>
                                          <p:spTgt spid="22531">
                                            <p:bg/>
                                          </p:spTgt>
                                        </p:tgtEl>
                                        <p:attrNameLst>
                                          <p:attrName>ppt_x</p:attrName>
                                        </p:attrNameLst>
                                      </p:cBhvr>
                                      <p:tavLst>
                                        <p:tav tm="0">
                                          <p:val>
                                            <p:strVal val="#ppt_x"/>
                                          </p:val>
                                        </p:tav>
                                        <p:tav tm="100000">
                                          <p:val>
                                            <p:strVal val="#ppt_x"/>
                                          </p:val>
                                        </p:tav>
                                      </p:tavLst>
                                    </p:anim>
                                    <p:anim calcmode="lin" valueType="num">
                                      <p:cBhvr additive="base">
                                        <p:cTn id="8" dur="1000" fill="hold"/>
                                        <p:tgtEl>
                                          <p:spTgt spid="22531">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nodePh="1">
                                  <p:stCondLst>
                                    <p:cond delay="0"/>
                                  </p:stCondLst>
                                  <p:endCondLst>
                                    <p:cond evt="begin" delay="0">
                                      <p:tn val="9"/>
                                    </p:cond>
                                  </p:endCondLst>
                                  <p:childTnLst>
                                    <p:set>
                                      <p:cBhvr>
                                        <p:cTn id="10" dur="1" fill="hold">
                                          <p:stCondLst>
                                            <p:cond delay="0"/>
                                          </p:stCondLst>
                                        </p:cTn>
                                        <p:tgtEl>
                                          <p:spTgt spid="22531">
                                            <p:txEl>
                                              <p:pRg st="0" end="0"/>
                                            </p:txEl>
                                          </p:spTgt>
                                        </p:tgtEl>
                                        <p:attrNameLst>
                                          <p:attrName>style.visibility</p:attrName>
                                        </p:attrNameLst>
                                      </p:cBhvr>
                                      <p:to>
                                        <p:strVal val="visible"/>
                                      </p:to>
                                    </p:set>
                                    <p:anim calcmode="lin" valueType="num">
                                      <p:cBhvr additive="base">
                                        <p:cTn id="11" dur="1000" fill="hold"/>
                                        <p:tgtEl>
                                          <p:spTgt spid="22531">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22531">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页脚占位符 3"/>
          <p:cNvSpPr txBox="1">
            <a:spLocks noGrp="1" noChangeArrowheads="1"/>
          </p:cNvSpPr>
          <p:nvPr/>
        </p:nvSpPr>
        <p:spPr bwMode="auto">
          <a:xfrm>
            <a:off x="7046913" y="6381750"/>
            <a:ext cx="2133600" cy="244475"/>
          </a:xfrm>
          <a:prstGeom prst="rect">
            <a:avLst/>
          </a:prstGeom>
          <a:noFill/>
          <a:ln w="9525">
            <a:noFill/>
            <a:miter lim="800000"/>
            <a:headEnd/>
            <a:tailEnd/>
          </a:ln>
        </p:spPr>
        <p:txBody>
          <a:bodyPr/>
          <a:lstStyle/>
          <a:p>
            <a:pPr eaLnBrk="1" hangingPunct="1">
              <a:buFont typeface="Arial" pitchFamily="34" charset="0"/>
              <a:buNone/>
            </a:pPr>
            <a:r>
              <a:rPr lang="zh-CN" altLang="en-US" sz="1800" b="0">
                <a:solidFill>
                  <a:schemeClr val="tx1"/>
                </a:solidFill>
                <a:latin typeface="Arial" pitchFamily="34" charset="0"/>
                <a:ea typeface="宋体" pitchFamily="2" charset="-122"/>
              </a:rPr>
              <a:t>   </a:t>
            </a:r>
          </a:p>
          <a:p>
            <a:pPr eaLnBrk="1" hangingPunct="1">
              <a:buFont typeface="Arial" pitchFamily="34" charset="0"/>
              <a:buNone/>
            </a:pPr>
            <a:r>
              <a:rPr lang="zh-CN" altLang="en-US" sz="1800" b="0">
                <a:solidFill>
                  <a:schemeClr val="tx1"/>
                </a:solidFill>
                <a:latin typeface="Arial" pitchFamily="34" charset="0"/>
                <a:ea typeface="宋体" pitchFamily="2" charset="-122"/>
              </a:rPr>
              <a:t>   </a:t>
            </a:r>
          </a:p>
        </p:txBody>
      </p:sp>
      <p:sp>
        <p:nvSpPr>
          <p:cNvPr id="5123" name="AutoShape 2"/>
          <p:cNvSpPr>
            <a:spLocks/>
          </p:cNvSpPr>
          <p:nvPr/>
        </p:nvSpPr>
        <p:spPr bwMode="auto">
          <a:xfrm>
            <a:off x="1143000" y="1981200"/>
            <a:ext cx="3833813" cy="3833813"/>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1914 w 21600"/>
              <a:gd name="T11" fmla="*/ 10800 h 21600"/>
              <a:gd name="T12" fmla="*/ 10800 w 21600"/>
              <a:gd name="T13" fmla="*/ 19686 h 21600"/>
              <a:gd name="T14" fmla="*/ 19686 w 21600"/>
              <a:gd name="T15" fmla="*/ 10800 h 21600"/>
              <a:gd name="T16" fmla="*/ 10800 w 21600"/>
              <a:gd name="T17" fmla="*/ 1914 h 21600"/>
              <a:gd name="T18" fmla="*/ 1914 w 21600"/>
              <a:gd name="T19" fmla="*/ 10800 h 21600"/>
              <a:gd name="T20" fmla="*/ 3163 w 21600"/>
              <a:gd name="T21" fmla="*/ 3163 h 21600"/>
              <a:gd name="T22" fmla="*/ 18437 w 21600"/>
              <a:gd name="T23" fmla="*/ 1843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gradFill rotWithShape="1">
            <a:gsLst>
              <a:gs pos="0">
                <a:schemeClr val="tx2"/>
              </a:gs>
              <a:gs pos="50000">
                <a:srgbClr val="646464">
                  <a:alpha val="12000"/>
                </a:srgbClr>
              </a:gs>
              <a:gs pos="100000">
                <a:schemeClr val="tx2"/>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sp>
        <p:nvSpPr>
          <p:cNvPr id="5124" name="Oval 3"/>
          <p:cNvSpPr>
            <a:spLocks noChangeArrowheads="1"/>
          </p:cNvSpPr>
          <p:nvPr/>
        </p:nvSpPr>
        <p:spPr bwMode="auto">
          <a:xfrm>
            <a:off x="1447800" y="2286000"/>
            <a:ext cx="3200400" cy="3200400"/>
          </a:xfrm>
          <a:prstGeom prst="ellipse">
            <a:avLst/>
          </a:prstGeom>
          <a:gradFill rotWithShape="1">
            <a:gsLst>
              <a:gs pos="0">
                <a:srgbClr val="8C8CC5"/>
              </a:gs>
              <a:gs pos="100000">
                <a:schemeClr val="accent2"/>
              </a:gs>
            </a:gsLst>
            <a:path path="shape">
              <a:fillToRect l="50000" t="50000" r="50000" b="50000"/>
            </a:path>
          </a:gradFill>
          <a:ln w="28575">
            <a:solidFill>
              <a:srgbClr val="FFFFFF"/>
            </a:solid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5125" name="AutoShape 5"/>
          <p:cNvSpPr>
            <a:spLocks noChangeArrowheads="1"/>
          </p:cNvSpPr>
          <p:nvPr/>
        </p:nvSpPr>
        <p:spPr bwMode="auto">
          <a:xfrm>
            <a:off x="4140200" y="2565400"/>
            <a:ext cx="4464050" cy="935038"/>
          </a:xfrm>
          <a:prstGeom prst="roundRect">
            <a:avLst>
              <a:gd name="adj" fmla="val 50000"/>
            </a:avLst>
          </a:prstGeom>
          <a:gradFill rotWithShape="1">
            <a:gsLst>
              <a:gs pos="0">
                <a:schemeClr val="tx2"/>
              </a:gs>
              <a:gs pos="100000">
                <a:srgbClr val="F0F0F0"/>
              </a:gs>
            </a:gsLst>
            <a:lin ang="0" scaled="1"/>
          </a:gradFill>
          <a:ln w="38100">
            <a:solidFill>
              <a:schemeClr val="tx1"/>
            </a:solidFill>
            <a:round/>
            <a:headEnd/>
            <a:tailEnd/>
          </a:ln>
        </p:spPr>
        <p:txBody>
          <a:bodyPr wrap="none" anchor="ctr"/>
          <a:lstStyle/>
          <a:p>
            <a:pPr algn="ctr">
              <a:buFont typeface="Arial" pitchFamily="34" charset="0"/>
              <a:buNone/>
            </a:pPr>
            <a:r>
              <a:rPr lang="zh-CN" altLang="en-US">
                <a:solidFill>
                  <a:schemeClr val="bg1"/>
                </a:solidFill>
              </a:rPr>
              <a:t>熟练运用统计语言描述社会经济现象；</a:t>
            </a:r>
          </a:p>
        </p:txBody>
      </p:sp>
      <p:sp>
        <p:nvSpPr>
          <p:cNvPr id="5126" name="AutoShape 6"/>
          <p:cNvSpPr>
            <a:spLocks noChangeArrowheads="1"/>
          </p:cNvSpPr>
          <p:nvPr/>
        </p:nvSpPr>
        <p:spPr bwMode="auto">
          <a:xfrm>
            <a:off x="4140200" y="3860800"/>
            <a:ext cx="4684713" cy="865188"/>
          </a:xfrm>
          <a:prstGeom prst="roundRect">
            <a:avLst>
              <a:gd name="adj" fmla="val 50000"/>
            </a:avLst>
          </a:prstGeom>
          <a:gradFill rotWithShape="1">
            <a:gsLst>
              <a:gs pos="0">
                <a:schemeClr val="accent1"/>
              </a:gs>
              <a:gs pos="100000">
                <a:srgbClr val="FBFDFD"/>
              </a:gs>
            </a:gsLst>
            <a:lin ang="0" scaled="1"/>
          </a:gradFill>
          <a:ln w="38100">
            <a:solidFill>
              <a:schemeClr val="tx1"/>
            </a:solidFill>
            <a:round/>
            <a:headEnd/>
            <a:tailEnd/>
          </a:ln>
        </p:spPr>
        <p:txBody>
          <a:bodyPr wrap="none" anchor="ctr"/>
          <a:lstStyle/>
          <a:p>
            <a:pPr algn="ctr">
              <a:buFont typeface="Arial" pitchFamily="34" charset="0"/>
              <a:buNone/>
            </a:pPr>
            <a:endParaRPr lang="zh-CN" altLang="en-US"/>
          </a:p>
          <a:p>
            <a:pPr algn="ctr">
              <a:buFont typeface="Arial" pitchFamily="34" charset="0"/>
              <a:buNone/>
            </a:pPr>
            <a:r>
              <a:rPr lang="zh-CN" altLang="en-US"/>
              <a:t>树立用统计方法观察和分析问题的理念。</a:t>
            </a:r>
          </a:p>
          <a:p>
            <a:pPr algn="ctr">
              <a:buFont typeface="Arial" pitchFamily="34" charset="0"/>
              <a:buNone/>
            </a:pPr>
            <a:endParaRPr lang="zh-CN" altLang="en-US" sz="1800">
              <a:solidFill>
                <a:schemeClr val="bg1"/>
              </a:solidFill>
              <a:latin typeface="Arial" pitchFamily="34" charset="0"/>
              <a:ea typeface="宋体" pitchFamily="2" charset="-122"/>
            </a:endParaRPr>
          </a:p>
        </p:txBody>
      </p:sp>
      <p:sp>
        <p:nvSpPr>
          <p:cNvPr id="5127" name="Text Box 9"/>
          <p:cNvSpPr txBox="1">
            <a:spLocks noChangeArrowheads="1"/>
          </p:cNvSpPr>
          <p:nvPr/>
        </p:nvSpPr>
        <p:spPr bwMode="auto">
          <a:xfrm>
            <a:off x="2144713" y="3048000"/>
            <a:ext cx="1816100" cy="1066800"/>
          </a:xfrm>
          <a:prstGeom prst="rect">
            <a:avLst/>
          </a:prstGeom>
          <a:noFill/>
          <a:ln>
            <a:noFill/>
          </a:ln>
          <a:effectLst>
            <a:outerShdw dist="35921" dir="2700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defRPr/>
            </a:pPr>
            <a:endParaRPr lang="zh-CN" altLang="en-US" sz="3200" smtClean="0">
              <a:solidFill>
                <a:srgbClr val="FFFFFF"/>
              </a:solidFill>
              <a:effectLst>
                <a:outerShdw blurRad="38100" dist="38100" dir="2700000" algn="tl">
                  <a:srgbClr val="C0C0C0"/>
                </a:outerShdw>
              </a:effectLst>
            </a:endParaRPr>
          </a:p>
          <a:p>
            <a:pPr algn="ctr">
              <a:buFont typeface="Arial" panose="020B0604020202020204" pitchFamily="34" charset="0"/>
              <a:buNone/>
              <a:defRPr/>
            </a:pPr>
            <a:r>
              <a:rPr lang="zh-CN" altLang="en-US" sz="3200" smtClean="0">
                <a:solidFill>
                  <a:srgbClr val="FFFFFF"/>
                </a:solidFill>
                <a:effectLst>
                  <a:outerShdw blurRad="38100" dist="38100" dir="2700000" algn="tl">
                    <a:srgbClr val="C0C0C0"/>
                  </a:outerShdw>
                </a:effectLst>
              </a:rPr>
              <a:t>能力目标</a:t>
            </a:r>
          </a:p>
        </p:txBody>
      </p:sp>
      <p:grpSp>
        <p:nvGrpSpPr>
          <p:cNvPr id="4104" name="Group 8"/>
          <p:cNvGrpSpPr>
            <a:grpSpLocks/>
          </p:cNvGrpSpPr>
          <p:nvPr/>
        </p:nvGrpSpPr>
        <p:grpSpPr bwMode="auto">
          <a:xfrm>
            <a:off x="3276600" y="0"/>
            <a:ext cx="3240088" cy="1700213"/>
            <a:chOff x="0" y="0"/>
            <a:chExt cx="1889" cy="1009"/>
          </a:xfrm>
        </p:grpSpPr>
        <p:grpSp>
          <p:nvGrpSpPr>
            <p:cNvPr id="4106" name="Group 9"/>
            <p:cNvGrpSpPr>
              <a:grpSpLocks/>
            </p:cNvGrpSpPr>
            <p:nvPr/>
          </p:nvGrpSpPr>
          <p:grpSpPr bwMode="auto">
            <a:xfrm>
              <a:off x="0" y="90"/>
              <a:ext cx="1889" cy="919"/>
              <a:chOff x="0" y="0"/>
              <a:chExt cx="1926" cy="937"/>
            </a:xfrm>
          </p:grpSpPr>
          <p:sp>
            <p:nvSpPr>
              <p:cNvPr id="4111" name="Oval 31"/>
              <p:cNvSpPr>
                <a:spLocks noChangeArrowheads="1"/>
              </p:cNvSpPr>
              <p:nvPr/>
            </p:nvSpPr>
            <p:spPr bwMode="auto">
              <a:xfrm>
                <a:off x="21" y="30"/>
                <a:ext cx="1905" cy="907"/>
              </a:xfrm>
              <a:prstGeom prst="ellipse">
                <a:avLst/>
              </a:prstGeom>
              <a:gradFill rotWithShape="1">
                <a:gsLst>
                  <a:gs pos="0">
                    <a:schemeClr val="hlink"/>
                  </a:gs>
                  <a:gs pos="100000">
                    <a:srgbClr val="004A4A"/>
                  </a:gs>
                </a:gsLst>
                <a:lin ang="189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4112" name="Oval 32"/>
              <p:cNvSpPr>
                <a:spLocks noChangeArrowheads="1"/>
              </p:cNvSpPr>
              <p:nvPr/>
            </p:nvSpPr>
            <p:spPr bwMode="auto">
              <a:xfrm>
                <a:off x="0" y="0"/>
                <a:ext cx="1905" cy="907"/>
              </a:xfrm>
              <a:prstGeom prst="ellipse">
                <a:avLst/>
              </a:prstGeom>
              <a:gradFill rotWithShape="1">
                <a:gsLst>
                  <a:gs pos="0">
                    <a:srgbClr val="8ED2D2"/>
                  </a:gs>
                  <a:gs pos="100000">
                    <a:schemeClr val="hlink"/>
                  </a:gs>
                </a:gsLst>
                <a:lin ang="189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4107" name="Oval 33"/>
            <p:cNvSpPr>
              <a:spLocks noChangeArrowheads="1"/>
            </p:cNvSpPr>
            <p:nvPr/>
          </p:nvSpPr>
          <p:spPr bwMode="auto">
            <a:xfrm>
              <a:off x="89" y="0"/>
              <a:ext cx="1691" cy="845"/>
            </a:xfrm>
            <a:prstGeom prst="ellipse">
              <a:avLst/>
            </a:prstGeom>
            <a:gradFill rotWithShape="1">
              <a:gsLst>
                <a:gs pos="0">
                  <a:srgbClr val="576869"/>
                </a:gs>
                <a:gs pos="100000">
                  <a:schemeClr val="accent1"/>
                </a:gs>
              </a:gsLst>
              <a:lin ang="18900000" scaled="1"/>
            </a:gradFill>
            <a:ln w="9525">
              <a:noFill/>
              <a:round/>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4108" name="Oval 34"/>
            <p:cNvSpPr>
              <a:spLocks noChangeArrowheads="1"/>
            </p:cNvSpPr>
            <p:nvPr/>
          </p:nvSpPr>
          <p:spPr bwMode="auto">
            <a:xfrm>
              <a:off x="111" y="5"/>
              <a:ext cx="1650" cy="824"/>
            </a:xfrm>
            <a:prstGeom prst="ellipse">
              <a:avLst/>
            </a:prstGeom>
            <a:gradFill rotWithShape="1">
              <a:gsLst>
                <a:gs pos="0">
                  <a:schemeClr val="accent1">
                    <a:alpha val="0"/>
                  </a:schemeClr>
                </a:gs>
                <a:gs pos="100000">
                  <a:srgbClr val="E7F4F5"/>
                </a:gs>
              </a:gsLst>
              <a:lin ang="18900000" scaled="1"/>
            </a:gradFill>
            <a:ln w="9525">
              <a:noFill/>
              <a:round/>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4109" name="Oval 35"/>
            <p:cNvSpPr>
              <a:spLocks noChangeArrowheads="1"/>
            </p:cNvSpPr>
            <p:nvPr/>
          </p:nvSpPr>
          <p:spPr bwMode="auto">
            <a:xfrm>
              <a:off x="128" y="13"/>
              <a:ext cx="1570" cy="770"/>
            </a:xfrm>
            <a:prstGeom prst="ellipse">
              <a:avLst/>
            </a:prstGeom>
            <a:gradFill rotWithShape="1">
              <a:gsLst>
                <a:gs pos="0">
                  <a:srgbClr val="94B1B4"/>
                </a:gs>
                <a:gs pos="100000">
                  <a:schemeClr val="accent1">
                    <a:alpha val="48000"/>
                  </a:schemeClr>
                </a:gs>
              </a:gsLst>
              <a:lin ang="18900000" scaled="1"/>
            </a:gradFill>
            <a:ln w="9525">
              <a:noFill/>
              <a:round/>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4110" name="Oval 36"/>
            <p:cNvSpPr>
              <a:spLocks noChangeArrowheads="1"/>
            </p:cNvSpPr>
            <p:nvPr/>
          </p:nvSpPr>
          <p:spPr bwMode="auto">
            <a:xfrm>
              <a:off x="211" y="30"/>
              <a:ext cx="1382" cy="624"/>
            </a:xfrm>
            <a:prstGeom prst="ellipse">
              <a:avLst/>
            </a:prstGeom>
            <a:gradFill rotWithShape="1">
              <a:gsLst>
                <a:gs pos="0">
                  <a:srgbClr val="FFFFFF"/>
                </a:gs>
                <a:gs pos="100000">
                  <a:schemeClr val="accent1">
                    <a:alpha val="37999"/>
                  </a:schemeClr>
                </a:gs>
              </a:gsLst>
              <a:lin ang="18900000" scaled="1"/>
            </a:gradFill>
            <a:ln w="9525">
              <a:noFill/>
              <a:round/>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4105" name="Text Box 37"/>
          <p:cNvSpPr txBox="1">
            <a:spLocks noChangeArrowheads="1"/>
          </p:cNvSpPr>
          <p:nvPr/>
        </p:nvSpPr>
        <p:spPr bwMode="auto">
          <a:xfrm>
            <a:off x="3695700" y="333375"/>
            <a:ext cx="2216150" cy="701675"/>
          </a:xfrm>
          <a:prstGeom prst="rect">
            <a:avLst/>
          </a:prstGeom>
          <a:noFill/>
          <a:ln w="9525">
            <a:noFill/>
            <a:miter lim="800000"/>
            <a:headEnd/>
            <a:tailEnd/>
          </a:ln>
        </p:spPr>
        <p:txBody>
          <a:bodyPr wrap="none">
            <a:spAutoFit/>
          </a:bodyPr>
          <a:lstStyle/>
          <a:p>
            <a:pPr algn="ctr">
              <a:buFont typeface="Arial" pitchFamily="34" charset="0"/>
              <a:buNone/>
            </a:pPr>
            <a:r>
              <a:rPr lang="zh-CN" altLang="en-US" sz="4000" b="0">
                <a:solidFill>
                  <a:srgbClr val="000000"/>
                </a:solidFill>
                <a:latin typeface="Arial" pitchFamily="34" charset="0"/>
              </a:rPr>
              <a:t>能力目标</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from="(-#ppt_w/2)" to="(#ppt_x)" calcmode="lin" valueType="num">
                                      <p:cBhvr>
                                        <p:cTn id="7" dur="600" fill="hold">
                                          <p:stCondLst>
                                            <p:cond delay="0"/>
                                          </p:stCondLst>
                                        </p:cTn>
                                        <p:tgtEl>
                                          <p:spTgt spid="5122"/>
                                        </p:tgtEl>
                                        <p:attrNameLst>
                                          <p:attrName>ppt_x</p:attrName>
                                        </p:attrNameLst>
                                      </p:cBhvr>
                                    </p:anim>
                                    <p:anim from="0" to="-1.0" calcmode="lin" valueType="num">
                                      <p:cBhvr>
                                        <p:cTn id="8" dur="200" decel="50000" autoRev="1" fill="hold">
                                          <p:stCondLst>
                                            <p:cond delay="600"/>
                                          </p:stCondLst>
                                        </p:cTn>
                                        <p:tgtEl>
                                          <p:spTgt spid="5122"/>
                                        </p:tgtEl>
                                        <p:attrNameLst>
                                          <p:attrName>xshear</p:attrName>
                                        </p:attrNameLst>
                                      </p:cBhvr>
                                    </p:anim>
                                    <p:animScale>
                                      <p:cBhvr>
                                        <p:cTn id="9" dur="200" decel="100000" autoRev="1" fill="hold">
                                          <p:stCondLst>
                                            <p:cond delay="600"/>
                                          </p:stCondLst>
                                        </p:cTn>
                                        <p:tgtEl>
                                          <p:spTgt spid="5122"/>
                                        </p:tgtEl>
                                      </p:cBhvr>
                                      <p:from x="100000" y="100000"/>
                                      <p:to x="80000" y="100000"/>
                                    </p:animScale>
                                    <p:anim by="(#ppt_h/3+#ppt_w*0.1)" calcmode="lin" valueType="num">
                                      <p:cBhvr additive="sum">
                                        <p:cTn id="10" dur="200" decel="100000" autoRev="1" fill="hold">
                                          <p:stCondLst>
                                            <p:cond delay="600"/>
                                          </p:stCondLst>
                                        </p:cTn>
                                        <p:tgtEl>
                                          <p:spTgt spid="5122"/>
                                        </p:tgtEl>
                                        <p:attrNameLst>
                                          <p:attrName>ppt_x</p:attrName>
                                        </p:attrNameLst>
                                      </p:cBhvr>
                                    </p:anim>
                                  </p:childTnLst>
                                </p:cTn>
                              </p:par>
                              <p:par>
                                <p:cTn id="11" presetID="34" presetClass="entr" presetSubtype="0" fill="hold" nodeType="withEffect">
                                  <p:stCondLst>
                                    <p:cond delay="0"/>
                                  </p:stCondLst>
                                  <p:childTnLst>
                                    <p:set>
                                      <p:cBhvr>
                                        <p:cTn id="12" dur="1" fill="hold">
                                          <p:stCondLst>
                                            <p:cond delay="0"/>
                                          </p:stCondLst>
                                        </p:cTn>
                                        <p:tgtEl>
                                          <p:spTgt spid="5123"/>
                                        </p:tgtEl>
                                        <p:attrNameLst>
                                          <p:attrName>style.visibility</p:attrName>
                                        </p:attrNameLst>
                                      </p:cBhvr>
                                      <p:to>
                                        <p:strVal val="visible"/>
                                      </p:to>
                                    </p:set>
                                    <p:anim from="(-#ppt_w/2)" to="(#ppt_x)" calcmode="lin" valueType="num">
                                      <p:cBhvr>
                                        <p:cTn id="13" dur="600" fill="hold">
                                          <p:stCondLst>
                                            <p:cond delay="0"/>
                                          </p:stCondLst>
                                        </p:cTn>
                                        <p:tgtEl>
                                          <p:spTgt spid="5123"/>
                                        </p:tgtEl>
                                        <p:attrNameLst>
                                          <p:attrName>ppt_x</p:attrName>
                                        </p:attrNameLst>
                                      </p:cBhvr>
                                    </p:anim>
                                    <p:anim from="0" to="-1.0" calcmode="lin" valueType="num">
                                      <p:cBhvr>
                                        <p:cTn id="14" dur="200" decel="50000" autoRev="1" fill="hold">
                                          <p:stCondLst>
                                            <p:cond delay="600"/>
                                          </p:stCondLst>
                                        </p:cTn>
                                        <p:tgtEl>
                                          <p:spTgt spid="5123"/>
                                        </p:tgtEl>
                                        <p:attrNameLst>
                                          <p:attrName>xshear</p:attrName>
                                        </p:attrNameLst>
                                      </p:cBhvr>
                                    </p:anim>
                                    <p:animScale>
                                      <p:cBhvr>
                                        <p:cTn id="15" dur="200" decel="100000" autoRev="1" fill="hold">
                                          <p:stCondLst>
                                            <p:cond delay="600"/>
                                          </p:stCondLst>
                                        </p:cTn>
                                        <p:tgtEl>
                                          <p:spTgt spid="5123"/>
                                        </p:tgtEl>
                                      </p:cBhvr>
                                      <p:from x="100000" y="100000"/>
                                      <p:to x="80000" y="100000"/>
                                    </p:animScale>
                                    <p:anim by="(#ppt_h/3+#ppt_w*0.1)" calcmode="lin" valueType="num">
                                      <p:cBhvr additive="sum">
                                        <p:cTn id="16" dur="200" decel="100000" autoRev="1" fill="hold">
                                          <p:stCondLst>
                                            <p:cond delay="600"/>
                                          </p:stCondLst>
                                        </p:cTn>
                                        <p:tgtEl>
                                          <p:spTgt spid="5123"/>
                                        </p:tgtEl>
                                        <p:attrNameLst>
                                          <p:attrName>ppt_x</p:attrName>
                                        </p:attrNameLst>
                                      </p:cBhvr>
                                    </p:anim>
                                  </p:childTnLst>
                                </p:cTn>
                              </p:par>
                              <p:par>
                                <p:cTn id="17" presetID="34" presetClass="entr" presetSubtype="0" fill="hold" grpId="0" nodeType="withEffect">
                                  <p:stCondLst>
                                    <p:cond delay="0"/>
                                  </p:stCondLst>
                                  <p:childTnLst>
                                    <p:set>
                                      <p:cBhvr>
                                        <p:cTn id="18" dur="1" fill="hold">
                                          <p:stCondLst>
                                            <p:cond delay="0"/>
                                          </p:stCondLst>
                                        </p:cTn>
                                        <p:tgtEl>
                                          <p:spTgt spid="5124"/>
                                        </p:tgtEl>
                                        <p:attrNameLst>
                                          <p:attrName>style.visibility</p:attrName>
                                        </p:attrNameLst>
                                      </p:cBhvr>
                                      <p:to>
                                        <p:strVal val="visible"/>
                                      </p:to>
                                    </p:set>
                                    <p:anim from="(-#ppt_w/2)" to="(#ppt_x)" calcmode="lin" valueType="num">
                                      <p:cBhvr>
                                        <p:cTn id="19" dur="600" fill="hold">
                                          <p:stCondLst>
                                            <p:cond delay="0"/>
                                          </p:stCondLst>
                                        </p:cTn>
                                        <p:tgtEl>
                                          <p:spTgt spid="5124"/>
                                        </p:tgtEl>
                                        <p:attrNameLst>
                                          <p:attrName>ppt_x</p:attrName>
                                        </p:attrNameLst>
                                      </p:cBhvr>
                                    </p:anim>
                                    <p:anim from="0" to="-1.0" calcmode="lin" valueType="num">
                                      <p:cBhvr>
                                        <p:cTn id="20" dur="200" decel="50000" autoRev="1" fill="hold">
                                          <p:stCondLst>
                                            <p:cond delay="600"/>
                                          </p:stCondLst>
                                        </p:cTn>
                                        <p:tgtEl>
                                          <p:spTgt spid="5124"/>
                                        </p:tgtEl>
                                        <p:attrNameLst>
                                          <p:attrName>xshear</p:attrName>
                                        </p:attrNameLst>
                                      </p:cBhvr>
                                    </p:anim>
                                    <p:animScale>
                                      <p:cBhvr>
                                        <p:cTn id="21" dur="200" decel="100000" autoRev="1" fill="hold">
                                          <p:stCondLst>
                                            <p:cond delay="600"/>
                                          </p:stCondLst>
                                        </p:cTn>
                                        <p:tgtEl>
                                          <p:spTgt spid="5124"/>
                                        </p:tgtEl>
                                      </p:cBhvr>
                                      <p:from x="100000" y="100000"/>
                                      <p:to x="80000" y="100000"/>
                                    </p:animScale>
                                    <p:anim by="(#ppt_h/3+#ppt_w*0.1)" calcmode="lin" valueType="num">
                                      <p:cBhvr additive="sum">
                                        <p:cTn id="22" dur="200" decel="100000" autoRev="1" fill="hold">
                                          <p:stCondLst>
                                            <p:cond delay="600"/>
                                          </p:stCondLst>
                                        </p:cTn>
                                        <p:tgtEl>
                                          <p:spTgt spid="5124"/>
                                        </p:tgtEl>
                                        <p:attrNameLst>
                                          <p:attrName>ppt_x</p:attrName>
                                        </p:attrNameLst>
                                      </p:cBhvr>
                                    </p:anim>
                                  </p:childTnLst>
                                </p:cTn>
                              </p:par>
                              <p:par>
                                <p:cTn id="23" presetID="34" presetClass="entr" presetSubtype="0" fill="hold" grpId="0" nodeType="withEffect">
                                  <p:stCondLst>
                                    <p:cond delay="0"/>
                                  </p:stCondLst>
                                  <p:childTnLst>
                                    <p:set>
                                      <p:cBhvr>
                                        <p:cTn id="24" dur="1" fill="hold">
                                          <p:stCondLst>
                                            <p:cond delay="0"/>
                                          </p:stCondLst>
                                        </p:cTn>
                                        <p:tgtEl>
                                          <p:spTgt spid="5125"/>
                                        </p:tgtEl>
                                        <p:attrNameLst>
                                          <p:attrName>style.visibility</p:attrName>
                                        </p:attrNameLst>
                                      </p:cBhvr>
                                      <p:to>
                                        <p:strVal val="visible"/>
                                      </p:to>
                                    </p:set>
                                    <p:anim from="(-#ppt_w/2)" to="(#ppt_x)" calcmode="lin" valueType="num">
                                      <p:cBhvr>
                                        <p:cTn id="25" dur="600" fill="hold">
                                          <p:stCondLst>
                                            <p:cond delay="0"/>
                                          </p:stCondLst>
                                        </p:cTn>
                                        <p:tgtEl>
                                          <p:spTgt spid="5125"/>
                                        </p:tgtEl>
                                        <p:attrNameLst>
                                          <p:attrName>ppt_x</p:attrName>
                                        </p:attrNameLst>
                                      </p:cBhvr>
                                    </p:anim>
                                    <p:anim from="0" to="-1.0" calcmode="lin" valueType="num">
                                      <p:cBhvr>
                                        <p:cTn id="26" dur="200" decel="50000" autoRev="1" fill="hold">
                                          <p:stCondLst>
                                            <p:cond delay="600"/>
                                          </p:stCondLst>
                                        </p:cTn>
                                        <p:tgtEl>
                                          <p:spTgt spid="5125"/>
                                        </p:tgtEl>
                                        <p:attrNameLst>
                                          <p:attrName>xshear</p:attrName>
                                        </p:attrNameLst>
                                      </p:cBhvr>
                                    </p:anim>
                                    <p:animScale>
                                      <p:cBhvr>
                                        <p:cTn id="27" dur="200" decel="100000" autoRev="1" fill="hold">
                                          <p:stCondLst>
                                            <p:cond delay="600"/>
                                          </p:stCondLst>
                                        </p:cTn>
                                        <p:tgtEl>
                                          <p:spTgt spid="5125"/>
                                        </p:tgtEl>
                                      </p:cBhvr>
                                      <p:from x="100000" y="100000"/>
                                      <p:to x="80000" y="100000"/>
                                    </p:animScale>
                                    <p:anim by="(#ppt_h/3+#ppt_w*0.1)" calcmode="lin" valueType="num">
                                      <p:cBhvr additive="sum">
                                        <p:cTn id="28" dur="200" decel="100000" autoRev="1" fill="hold">
                                          <p:stCondLst>
                                            <p:cond delay="600"/>
                                          </p:stCondLst>
                                        </p:cTn>
                                        <p:tgtEl>
                                          <p:spTgt spid="5125"/>
                                        </p:tgtEl>
                                        <p:attrNameLst>
                                          <p:attrName>ppt_x</p:attrName>
                                        </p:attrNameLst>
                                      </p:cBhvr>
                                    </p:anim>
                                  </p:childTnLst>
                                </p:cTn>
                              </p:par>
                              <p:par>
                                <p:cTn id="29" presetID="34" presetClass="entr" presetSubtype="0" fill="hold" grpId="0" nodeType="withEffect">
                                  <p:stCondLst>
                                    <p:cond delay="0"/>
                                  </p:stCondLst>
                                  <p:childTnLst>
                                    <p:set>
                                      <p:cBhvr>
                                        <p:cTn id="30" dur="1" fill="hold">
                                          <p:stCondLst>
                                            <p:cond delay="0"/>
                                          </p:stCondLst>
                                        </p:cTn>
                                        <p:tgtEl>
                                          <p:spTgt spid="5126"/>
                                        </p:tgtEl>
                                        <p:attrNameLst>
                                          <p:attrName>style.visibility</p:attrName>
                                        </p:attrNameLst>
                                      </p:cBhvr>
                                      <p:to>
                                        <p:strVal val="visible"/>
                                      </p:to>
                                    </p:set>
                                    <p:anim from="(-#ppt_w/2)" to="(#ppt_x)" calcmode="lin" valueType="num">
                                      <p:cBhvr>
                                        <p:cTn id="31" dur="600" fill="hold">
                                          <p:stCondLst>
                                            <p:cond delay="0"/>
                                          </p:stCondLst>
                                        </p:cTn>
                                        <p:tgtEl>
                                          <p:spTgt spid="5126"/>
                                        </p:tgtEl>
                                        <p:attrNameLst>
                                          <p:attrName>ppt_x</p:attrName>
                                        </p:attrNameLst>
                                      </p:cBhvr>
                                    </p:anim>
                                    <p:anim from="0" to="-1.0" calcmode="lin" valueType="num">
                                      <p:cBhvr>
                                        <p:cTn id="32" dur="200" decel="50000" autoRev="1" fill="hold">
                                          <p:stCondLst>
                                            <p:cond delay="600"/>
                                          </p:stCondLst>
                                        </p:cTn>
                                        <p:tgtEl>
                                          <p:spTgt spid="5126"/>
                                        </p:tgtEl>
                                        <p:attrNameLst>
                                          <p:attrName>xshear</p:attrName>
                                        </p:attrNameLst>
                                      </p:cBhvr>
                                    </p:anim>
                                    <p:animScale>
                                      <p:cBhvr>
                                        <p:cTn id="33" dur="200" decel="100000" autoRev="1" fill="hold">
                                          <p:stCondLst>
                                            <p:cond delay="600"/>
                                          </p:stCondLst>
                                        </p:cTn>
                                        <p:tgtEl>
                                          <p:spTgt spid="5126"/>
                                        </p:tgtEl>
                                      </p:cBhvr>
                                      <p:from x="100000" y="100000"/>
                                      <p:to x="80000" y="100000"/>
                                    </p:animScale>
                                    <p:anim by="(#ppt_h/3+#ppt_w*0.1)" calcmode="lin" valueType="num">
                                      <p:cBhvr additive="sum">
                                        <p:cTn id="34" dur="200" decel="100000" autoRev="1" fill="hold">
                                          <p:stCondLst>
                                            <p:cond delay="600"/>
                                          </p:stCondLst>
                                        </p:cTn>
                                        <p:tgtEl>
                                          <p:spTgt spid="5126"/>
                                        </p:tgtEl>
                                        <p:attrNameLst>
                                          <p:attrName>ppt_x</p:attrName>
                                        </p:attrNameLst>
                                      </p:cBhvr>
                                    </p:anim>
                                  </p:childTnLst>
                                </p:cTn>
                              </p:par>
                              <p:par>
                                <p:cTn id="35" presetID="34" presetClass="entr" presetSubtype="0" fill="hold" grpId="0" nodeType="withEffect">
                                  <p:stCondLst>
                                    <p:cond delay="0"/>
                                  </p:stCondLst>
                                  <p:childTnLst>
                                    <p:set>
                                      <p:cBhvr>
                                        <p:cTn id="36" dur="1" fill="hold">
                                          <p:stCondLst>
                                            <p:cond delay="0"/>
                                          </p:stCondLst>
                                        </p:cTn>
                                        <p:tgtEl>
                                          <p:spTgt spid="5127"/>
                                        </p:tgtEl>
                                        <p:attrNameLst>
                                          <p:attrName>style.visibility</p:attrName>
                                        </p:attrNameLst>
                                      </p:cBhvr>
                                      <p:to>
                                        <p:strVal val="visible"/>
                                      </p:to>
                                    </p:set>
                                    <p:anim from="(-#ppt_w/2)" to="(#ppt_x)" calcmode="lin" valueType="num">
                                      <p:cBhvr>
                                        <p:cTn id="37" dur="600" fill="hold">
                                          <p:stCondLst>
                                            <p:cond delay="0"/>
                                          </p:stCondLst>
                                        </p:cTn>
                                        <p:tgtEl>
                                          <p:spTgt spid="5127"/>
                                        </p:tgtEl>
                                        <p:attrNameLst>
                                          <p:attrName>ppt_x</p:attrName>
                                        </p:attrNameLst>
                                      </p:cBhvr>
                                    </p:anim>
                                    <p:anim from="0" to="-1.0" calcmode="lin" valueType="num">
                                      <p:cBhvr>
                                        <p:cTn id="38" dur="200" decel="50000" autoRev="1" fill="hold">
                                          <p:stCondLst>
                                            <p:cond delay="600"/>
                                          </p:stCondLst>
                                        </p:cTn>
                                        <p:tgtEl>
                                          <p:spTgt spid="5127"/>
                                        </p:tgtEl>
                                        <p:attrNameLst>
                                          <p:attrName>xshear</p:attrName>
                                        </p:attrNameLst>
                                      </p:cBhvr>
                                    </p:anim>
                                    <p:animScale>
                                      <p:cBhvr>
                                        <p:cTn id="39" dur="200" decel="100000" autoRev="1" fill="hold">
                                          <p:stCondLst>
                                            <p:cond delay="600"/>
                                          </p:stCondLst>
                                        </p:cTn>
                                        <p:tgtEl>
                                          <p:spTgt spid="5127"/>
                                        </p:tgtEl>
                                      </p:cBhvr>
                                      <p:from x="100000" y="100000"/>
                                      <p:to x="80000" y="100000"/>
                                    </p:animScale>
                                    <p:anim by="(#ppt_h/3+#ppt_w*0.1)" calcmode="lin" valueType="num">
                                      <p:cBhvr additive="sum">
                                        <p:cTn id="40" dur="200" decel="100000" autoRev="1" fill="hold">
                                          <p:stCondLst>
                                            <p:cond delay="600"/>
                                          </p:stCondLst>
                                        </p:cTn>
                                        <p:tgtEl>
                                          <p:spTgt spid="5127"/>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P spid="5124" grpId="0" animBg="1" autoUpdateAnimBg="0"/>
      <p:bldP spid="5125" grpId="0" animBg="1" autoUpdateAnimBg="0"/>
      <p:bldP spid="5126" grpId="0" bldLvl="0" animBg="1" autoUpdateAnimBg="0"/>
      <p:bldP spid="5127"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47"/>
          <p:cNvSpPr>
            <a:spLocks noChangeArrowheads="1"/>
          </p:cNvSpPr>
          <p:nvPr/>
        </p:nvSpPr>
        <p:spPr bwMode="auto">
          <a:xfrm>
            <a:off x="180975" y="1196975"/>
            <a:ext cx="331152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effectLst/>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eaLnBrk="1" hangingPunct="1">
              <a:buFont typeface="Arial" pitchFamily="34" charset="0"/>
              <a:buNone/>
            </a:pPr>
            <a:r>
              <a:rPr lang="zh-CN" altLang="en-US" sz="2400" b="0">
                <a:solidFill>
                  <a:srgbClr val="FFFF00"/>
                </a:solidFill>
              </a:rPr>
              <a:t>五、统计的工作过程</a:t>
            </a:r>
            <a:endParaRPr lang="zh-CN" altLang="en-US" sz="1800" b="0">
              <a:solidFill>
                <a:schemeClr val="tx1"/>
              </a:solidFill>
              <a:latin typeface="Arial" pitchFamily="34" charset="0"/>
              <a:ea typeface="宋体" pitchFamily="2" charset="-122"/>
            </a:endParaRPr>
          </a:p>
        </p:txBody>
      </p:sp>
      <p:sp>
        <p:nvSpPr>
          <p:cNvPr id="23555" name="Rectangle 3"/>
          <p:cNvSpPr>
            <a:spLocks noChangeArrowheads="1"/>
          </p:cNvSpPr>
          <p:nvPr/>
        </p:nvSpPr>
        <p:spPr bwMode="auto">
          <a:xfrm>
            <a:off x="612775" y="2278063"/>
            <a:ext cx="7777163" cy="3167062"/>
          </a:xfrm>
          <a:prstGeom prst="rect">
            <a:avLst/>
          </a:prstGeom>
          <a:noFill/>
          <a:ln w="9525">
            <a:solidFill>
              <a:srgbClr val="CCFF33"/>
            </a:solidFill>
            <a:miter lim="800000"/>
            <a:headEnd/>
            <a:tailEnd/>
          </a:ln>
          <a:effectLst/>
          <a:scene3d>
            <a:camera prst="legacyObliqueTopRight"/>
            <a:lightRig rig="legacyFlat3" dir="b"/>
          </a:scene3d>
          <a:sp3d extrusionH="430200" prstMaterial="legacyMatte">
            <a:bevelT w="13500" h="13500" prst="angle"/>
            <a:bevelB w="13500" h="13500" prst="angle"/>
            <a:extrusionClr>
              <a:srgbClr val="CCFF33"/>
            </a:extrusionClr>
          </a:sp3d>
        </p:spPr>
        <p:txBody>
          <a:bodyPr>
            <a:flatTx/>
          </a:bodyPr>
          <a:lstStyle/>
          <a:p>
            <a:pPr marL="571500" indent="-571500">
              <a:lnSpc>
                <a:spcPct val="90000"/>
              </a:lnSpc>
              <a:buFont typeface="Wingdings" pitchFamily="2" charset="2"/>
              <a:buNone/>
            </a:pPr>
            <a:endParaRPr lang="zh-CN" altLang="en-US">
              <a:solidFill>
                <a:srgbClr val="204BB6"/>
              </a:solidFill>
            </a:endParaRPr>
          </a:p>
        </p:txBody>
      </p:sp>
      <p:sp>
        <p:nvSpPr>
          <p:cNvPr id="22532" name="Text Box 4" descr="金融10"/>
          <p:cNvSpPr txBox="1">
            <a:spLocks noChangeArrowheads="1"/>
          </p:cNvSpPr>
          <p:nvPr/>
        </p:nvSpPr>
        <p:spPr bwMode="auto">
          <a:xfrm>
            <a:off x="2484438" y="260350"/>
            <a:ext cx="7345362" cy="641350"/>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认识统计</a:t>
            </a:r>
          </a:p>
        </p:txBody>
      </p:sp>
      <p:sp>
        <p:nvSpPr>
          <p:cNvPr id="23557" name="Rectangle 5" descr="金融10"/>
          <p:cNvSpPr>
            <a:spLocks noChangeArrowheads="1"/>
          </p:cNvSpPr>
          <p:nvPr/>
        </p:nvSpPr>
        <p:spPr bwMode="auto">
          <a:xfrm>
            <a:off x="1260475" y="2493963"/>
            <a:ext cx="6696075" cy="70802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buFont typeface="Arial" panose="020B0604020202020204" pitchFamily="34" charset="0"/>
              <a:buNone/>
              <a:defRPr/>
            </a:pPr>
            <a:r>
              <a:rPr lang="zh-CN" altLang="en-US" dirty="0">
                <a:effectLst>
                  <a:outerShdw blurRad="38100" dist="38100" dir="2700000" algn="tl">
                    <a:srgbClr val="C0C0C0"/>
                  </a:outerShdw>
                </a:effectLst>
              </a:rPr>
              <a:t>         统计工作过程是指统计工作的步骤。统计工作的步骤有：统计设计、统计调查、统计整理和统计分析。</a:t>
            </a:r>
          </a:p>
        </p:txBody>
      </p:sp>
      <p:sp>
        <p:nvSpPr>
          <p:cNvPr id="23558" name="Text Box 6"/>
          <p:cNvSpPr txBox="1">
            <a:spLocks noChangeArrowheads="1"/>
          </p:cNvSpPr>
          <p:nvPr/>
        </p:nvSpPr>
        <p:spPr bwMode="auto">
          <a:xfrm>
            <a:off x="971550" y="3286125"/>
            <a:ext cx="7345363"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zh-CN" altLang="en-US" dirty="0">
                <a:effectLst>
                  <a:outerShdw blurRad="38100" dist="38100" dir="2700000" algn="tl">
                    <a:srgbClr val="C0C0C0"/>
                  </a:outerShdw>
                </a:effectLst>
              </a:rPr>
              <a:t> 1.统计设计</a:t>
            </a:r>
          </a:p>
          <a:p>
            <a:pPr eaLnBrk="1" hangingPunct="1">
              <a:buFont typeface="Arial" panose="020B0604020202020204" pitchFamily="34" charset="0"/>
              <a:buNone/>
              <a:defRPr/>
            </a:pPr>
            <a:r>
              <a:rPr lang="zh-CN" altLang="en-US" dirty="0">
                <a:effectLst>
                  <a:outerShdw blurRad="38100" dist="38100" dir="2700000" algn="tl">
                    <a:srgbClr val="C0C0C0"/>
                  </a:outerShdw>
                </a:effectLst>
              </a:rPr>
              <a:t>        统计设计是根据研究对象的特点和研究的目的、任务，对统计工作的各个方面和各个环节做整体性的规划，是统计工作过程中定性认识的阶段。统计设计的结果表现为各种统计设计方案，如统计指标体</a:t>
            </a:r>
            <a:r>
              <a:rPr lang="zh-CN" altLang="en-US" dirty="0" smtClean="0">
                <a:effectLst>
                  <a:outerShdw blurRad="38100" dist="38100" dir="2700000" algn="tl">
                    <a:srgbClr val="C0C0C0"/>
                  </a:outerShdw>
                </a:effectLst>
              </a:rPr>
              <a:t>系、统</a:t>
            </a:r>
            <a:r>
              <a:rPr lang="zh-CN" altLang="en-US" dirty="0">
                <a:effectLst>
                  <a:outerShdw blurRad="38100" dist="38100" dir="2700000" algn="tl">
                    <a:srgbClr val="C0C0C0"/>
                  </a:outerShdw>
                </a:effectLst>
              </a:rPr>
              <a:t>计分类目录、统计表制度、统计调查方案、资料汇总或整理方案、统计分析提纲等。</a:t>
            </a:r>
          </a:p>
          <a:p>
            <a:pPr eaLnBrk="1" hangingPunct="1">
              <a:buFont typeface="Arial" panose="020B0604020202020204" pitchFamily="34" charset="0"/>
              <a:buNone/>
              <a:defRPr/>
            </a:pPr>
            <a:endParaRPr lang="zh-CN" altLang="en-US" dirty="0">
              <a:effectLst>
                <a:outerShdw blurRad="38100" dist="38100" dir="2700000" algn="tl">
                  <a:srgbClr val="C0C0C0"/>
                </a:outerShdw>
              </a:effectLst>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withEffect">
                                  <p:stCondLst>
                                    <p:cond delay="0"/>
                                  </p:stCondLst>
                                  <p:childTnLst>
                                    <p:set>
                                      <p:cBhvr>
                                        <p:cTn id="6" dur="1" fill="hold">
                                          <p:stCondLst>
                                            <p:cond delay="0"/>
                                          </p:stCondLst>
                                        </p:cTn>
                                        <p:tgtEl>
                                          <p:spTgt spid="23555">
                                            <p:bg/>
                                          </p:spTgt>
                                        </p:tgtEl>
                                        <p:attrNameLst>
                                          <p:attrName>style.visibility</p:attrName>
                                        </p:attrNameLst>
                                      </p:cBhvr>
                                      <p:to>
                                        <p:strVal val="visible"/>
                                      </p:to>
                                    </p:set>
                                    <p:anim calcmode="lin" valueType="num">
                                      <p:cBhvr additive="base">
                                        <p:cTn id="7" dur="1000" fill="hold"/>
                                        <p:tgtEl>
                                          <p:spTgt spid="23555">
                                            <p:bg/>
                                          </p:spTgt>
                                        </p:tgtEl>
                                        <p:attrNameLst>
                                          <p:attrName>ppt_x</p:attrName>
                                        </p:attrNameLst>
                                      </p:cBhvr>
                                      <p:tavLst>
                                        <p:tav tm="0">
                                          <p:val>
                                            <p:strVal val="#ppt_x"/>
                                          </p:val>
                                        </p:tav>
                                        <p:tav tm="100000">
                                          <p:val>
                                            <p:strVal val="#ppt_x"/>
                                          </p:val>
                                        </p:tav>
                                      </p:tavLst>
                                    </p:anim>
                                    <p:anim calcmode="lin" valueType="num">
                                      <p:cBhvr additive="base">
                                        <p:cTn id="8" dur="1000" fill="hold"/>
                                        <p:tgtEl>
                                          <p:spTgt spid="23555">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endCondLst>
                                    <p:cond evt="begin" delay="0">
                                      <p:tn val="9"/>
                                    </p:cond>
                                  </p:endCondLst>
                                  <p:childTnLst>
                                    <p:set>
                                      <p:cBhvr>
                                        <p:cTn id="10" dur="1" fill="hold">
                                          <p:stCondLst>
                                            <p:cond delay="0"/>
                                          </p:stCondLst>
                                        </p:cTn>
                                        <p:tgtEl>
                                          <p:spTgt spid="23555">
                                            <p:txEl>
                                              <p:pRg st="0" end="0"/>
                                            </p:txEl>
                                          </p:spTgt>
                                        </p:tgtEl>
                                        <p:attrNameLst>
                                          <p:attrName>style.visibility</p:attrName>
                                        </p:attrNameLst>
                                      </p:cBhvr>
                                      <p:to>
                                        <p:strVal val="visible"/>
                                      </p:to>
                                    </p:set>
                                    <p:anim calcmode="lin" valueType="num">
                                      <p:cBhvr additive="base">
                                        <p:cTn id="11" dur="1000" fill="hold"/>
                                        <p:tgtEl>
                                          <p:spTgt spid="23555">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23555">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47"/>
          <p:cNvSpPr>
            <a:spLocks noChangeArrowheads="1"/>
          </p:cNvSpPr>
          <p:nvPr/>
        </p:nvSpPr>
        <p:spPr bwMode="auto">
          <a:xfrm>
            <a:off x="180975" y="1196975"/>
            <a:ext cx="331152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effectLst/>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eaLnBrk="1" hangingPunct="1">
              <a:buFont typeface="Arial" pitchFamily="34" charset="0"/>
              <a:buNone/>
            </a:pPr>
            <a:r>
              <a:rPr lang="zh-CN" altLang="en-US" sz="2400" b="0">
                <a:solidFill>
                  <a:srgbClr val="FFFF00"/>
                </a:solidFill>
              </a:rPr>
              <a:t>五、统计的工作过程</a:t>
            </a:r>
            <a:endParaRPr lang="zh-CN" altLang="en-US" sz="1800" b="0">
              <a:solidFill>
                <a:schemeClr val="tx1"/>
              </a:solidFill>
              <a:latin typeface="Arial" pitchFamily="34" charset="0"/>
              <a:ea typeface="宋体" pitchFamily="2" charset="-122"/>
            </a:endParaRPr>
          </a:p>
        </p:txBody>
      </p:sp>
      <p:sp>
        <p:nvSpPr>
          <p:cNvPr id="24579" name="Rectangle 3"/>
          <p:cNvSpPr>
            <a:spLocks noChangeArrowheads="1"/>
          </p:cNvSpPr>
          <p:nvPr/>
        </p:nvSpPr>
        <p:spPr bwMode="auto">
          <a:xfrm>
            <a:off x="612775" y="2278063"/>
            <a:ext cx="7777163" cy="3167062"/>
          </a:xfrm>
          <a:prstGeom prst="rect">
            <a:avLst/>
          </a:prstGeom>
          <a:noFill/>
          <a:ln w="9525">
            <a:solidFill>
              <a:srgbClr val="CCFF33"/>
            </a:solidFill>
            <a:miter lim="800000"/>
            <a:headEnd/>
            <a:tailEnd/>
          </a:ln>
          <a:effectLst/>
          <a:scene3d>
            <a:camera prst="legacyObliqueTopRight"/>
            <a:lightRig rig="legacyFlat3" dir="b"/>
          </a:scene3d>
          <a:sp3d extrusionH="430200" prstMaterial="legacyMatte">
            <a:bevelT w="13500" h="13500" prst="angle"/>
            <a:bevelB w="13500" h="13500" prst="angle"/>
            <a:extrusionClr>
              <a:srgbClr val="CCFF33"/>
            </a:extrusionClr>
          </a:sp3d>
        </p:spPr>
        <p:txBody>
          <a:bodyPr>
            <a:flatTx/>
          </a:bodyPr>
          <a:lstStyle/>
          <a:p>
            <a:pPr marL="571500" indent="-571500">
              <a:lnSpc>
                <a:spcPct val="90000"/>
              </a:lnSpc>
              <a:buFont typeface="Wingdings" pitchFamily="2" charset="2"/>
              <a:buNone/>
            </a:pPr>
            <a:endParaRPr lang="zh-CN" altLang="en-US">
              <a:solidFill>
                <a:srgbClr val="204BB6"/>
              </a:solidFill>
            </a:endParaRPr>
          </a:p>
        </p:txBody>
      </p:sp>
      <p:sp>
        <p:nvSpPr>
          <p:cNvPr id="23556" name="Text Box 4" descr="金融10"/>
          <p:cNvSpPr txBox="1">
            <a:spLocks noChangeArrowheads="1"/>
          </p:cNvSpPr>
          <p:nvPr/>
        </p:nvSpPr>
        <p:spPr bwMode="auto">
          <a:xfrm>
            <a:off x="2484438" y="260350"/>
            <a:ext cx="7345362" cy="641350"/>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认识统计</a:t>
            </a:r>
          </a:p>
        </p:txBody>
      </p:sp>
      <p:sp>
        <p:nvSpPr>
          <p:cNvPr id="24581" name="Text Box 5"/>
          <p:cNvSpPr txBox="1">
            <a:spLocks noChangeArrowheads="1"/>
          </p:cNvSpPr>
          <p:nvPr/>
        </p:nvSpPr>
        <p:spPr bwMode="auto">
          <a:xfrm>
            <a:off x="971550" y="2565400"/>
            <a:ext cx="7345363"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zh-CN" altLang="en-US" dirty="0">
                <a:effectLst>
                  <a:outerShdw blurRad="38100" dist="38100" dir="2700000" algn="tl">
                    <a:srgbClr val="C0C0C0"/>
                  </a:outerShdw>
                </a:effectLst>
              </a:rPr>
              <a:t>2.统计调查</a:t>
            </a:r>
          </a:p>
          <a:p>
            <a:pPr eaLnBrk="1" hangingPunct="1">
              <a:buFont typeface="Arial" panose="020B0604020202020204" pitchFamily="34" charset="0"/>
              <a:buNone/>
              <a:defRPr/>
            </a:pPr>
            <a:endParaRPr lang="zh-CN" altLang="en-US" dirty="0">
              <a:effectLst>
                <a:outerShdw blurRad="38100" dist="38100" dir="2700000" algn="tl">
                  <a:srgbClr val="C0C0C0"/>
                </a:outerShdw>
              </a:effectLst>
            </a:endParaRPr>
          </a:p>
          <a:p>
            <a:pPr eaLnBrk="1" hangingPunct="1">
              <a:buFont typeface="Arial" panose="020B0604020202020204" pitchFamily="34" charset="0"/>
              <a:buNone/>
              <a:defRPr/>
            </a:pPr>
            <a:r>
              <a:rPr lang="zh-CN" altLang="en-US" dirty="0">
                <a:effectLst>
                  <a:outerShdw blurRad="38100" dist="38100" dir="2700000" algn="tl">
                    <a:srgbClr val="C0C0C0"/>
                  </a:outerShdw>
                </a:effectLst>
              </a:rPr>
              <a:t>        统计调查是根据统计设计的要求，采用科学的方法，针对调查对象有计</a:t>
            </a:r>
            <a:r>
              <a:rPr lang="zh-CN" altLang="en-US" dirty="0" smtClean="0">
                <a:effectLst>
                  <a:outerShdw blurRad="38100" dist="38100" dir="2700000" algn="tl">
                    <a:srgbClr val="C0C0C0"/>
                  </a:outerShdw>
                </a:effectLst>
              </a:rPr>
              <a:t>划、有系统地收集资料的过程。</a:t>
            </a:r>
            <a:r>
              <a:rPr lang="zh-CN" altLang="en-US" dirty="0">
                <a:effectLst>
                  <a:outerShdw blurRad="38100" dist="38100" dir="2700000" algn="tl">
                    <a:srgbClr val="C0C0C0"/>
                  </a:outerShdw>
                </a:effectLst>
              </a:rPr>
              <a:t>统计调查是统计工作的基础阶段，没有调查，就没有发言权。该阶段工作担负着收集基础资料的任务，其所收集的资料是否准确，关系到统计工作的质量。</a:t>
            </a:r>
          </a:p>
          <a:p>
            <a:pPr eaLnBrk="1" hangingPunct="1">
              <a:buFont typeface="Arial" panose="020B0604020202020204" pitchFamily="34" charset="0"/>
              <a:buNone/>
              <a:defRPr/>
            </a:pPr>
            <a:endParaRPr lang="zh-CN" altLang="en-US" dirty="0">
              <a:effectLst>
                <a:outerShdw blurRad="38100" dist="38100" dir="2700000" algn="tl">
                  <a:srgbClr val="C0C0C0"/>
                </a:outerShdw>
              </a:effectLst>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withEffect">
                                  <p:stCondLst>
                                    <p:cond delay="0"/>
                                  </p:stCondLst>
                                  <p:childTnLst>
                                    <p:set>
                                      <p:cBhvr>
                                        <p:cTn id="6" dur="1" fill="hold">
                                          <p:stCondLst>
                                            <p:cond delay="0"/>
                                          </p:stCondLst>
                                        </p:cTn>
                                        <p:tgtEl>
                                          <p:spTgt spid="24579">
                                            <p:bg/>
                                          </p:spTgt>
                                        </p:tgtEl>
                                        <p:attrNameLst>
                                          <p:attrName>style.visibility</p:attrName>
                                        </p:attrNameLst>
                                      </p:cBhvr>
                                      <p:to>
                                        <p:strVal val="visible"/>
                                      </p:to>
                                    </p:set>
                                    <p:anim calcmode="lin" valueType="num">
                                      <p:cBhvr additive="base">
                                        <p:cTn id="7" dur="1000" fill="hold"/>
                                        <p:tgtEl>
                                          <p:spTgt spid="24579">
                                            <p:bg/>
                                          </p:spTgt>
                                        </p:tgtEl>
                                        <p:attrNameLst>
                                          <p:attrName>ppt_x</p:attrName>
                                        </p:attrNameLst>
                                      </p:cBhvr>
                                      <p:tavLst>
                                        <p:tav tm="0">
                                          <p:val>
                                            <p:strVal val="#ppt_x"/>
                                          </p:val>
                                        </p:tav>
                                        <p:tav tm="100000">
                                          <p:val>
                                            <p:strVal val="#ppt_x"/>
                                          </p:val>
                                        </p:tav>
                                      </p:tavLst>
                                    </p:anim>
                                    <p:anim calcmode="lin" valueType="num">
                                      <p:cBhvr additive="base">
                                        <p:cTn id="8" dur="1000" fill="hold"/>
                                        <p:tgtEl>
                                          <p:spTgt spid="24579">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endCondLst>
                                    <p:cond evt="begin" delay="0">
                                      <p:tn val="9"/>
                                    </p:cond>
                                  </p:endCondLst>
                                  <p:childTnLst>
                                    <p:set>
                                      <p:cBhvr>
                                        <p:cTn id="10" dur="1" fill="hold">
                                          <p:stCondLst>
                                            <p:cond delay="0"/>
                                          </p:stCondLst>
                                        </p:cTn>
                                        <p:tgtEl>
                                          <p:spTgt spid="24579">
                                            <p:txEl>
                                              <p:pRg st="0" end="0"/>
                                            </p:txEl>
                                          </p:spTgt>
                                        </p:tgtEl>
                                        <p:attrNameLst>
                                          <p:attrName>style.visibility</p:attrName>
                                        </p:attrNameLst>
                                      </p:cBhvr>
                                      <p:to>
                                        <p:strVal val="visible"/>
                                      </p:to>
                                    </p:set>
                                    <p:anim calcmode="lin" valueType="num">
                                      <p:cBhvr additive="base">
                                        <p:cTn id="11" dur="1000" fill="hold"/>
                                        <p:tgtEl>
                                          <p:spTgt spid="24579">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24579">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47"/>
          <p:cNvSpPr>
            <a:spLocks noChangeArrowheads="1"/>
          </p:cNvSpPr>
          <p:nvPr/>
        </p:nvSpPr>
        <p:spPr bwMode="auto">
          <a:xfrm>
            <a:off x="180975" y="1196975"/>
            <a:ext cx="331152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effectLst/>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eaLnBrk="1" hangingPunct="1">
              <a:buFont typeface="Arial" pitchFamily="34" charset="0"/>
              <a:buNone/>
            </a:pPr>
            <a:r>
              <a:rPr lang="zh-CN" altLang="en-US" sz="2400" b="0">
                <a:solidFill>
                  <a:srgbClr val="FFFF00"/>
                </a:solidFill>
              </a:rPr>
              <a:t>五、统计的工作过程</a:t>
            </a:r>
            <a:endParaRPr lang="zh-CN" altLang="en-US" sz="1800" b="0">
              <a:solidFill>
                <a:schemeClr val="tx1"/>
              </a:solidFill>
              <a:latin typeface="Arial" pitchFamily="34" charset="0"/>
              <a:ea typeface="宋体" pitchFamily="2" charset="-122"/>
            </a:endParaRPr>
          </a:p>
        </p:txBody>
      </p:sp>
      <p:sp>
        <p:nvSpPr>
          <p:cNvPr id="25603" name="Rectangle 3"/>
          <p:cNvSpPr>
            <a:spLocks noChangeArrowheads="1"/>
          </p:cNvSpPr>
          <p:nvPr/>
        </p:nvSpPr>
        <p:spPr bwMode="auto">
          <a:xfrm>
            <a:off x="612775" y="2278063"/>
            <a:ext cx="7777163" cy="3167062"/>
          </a:xfrm>
          <a:prstGeom prst="rect">
            <a:avLst/>
          </a:prstGeom>
          <a:noFill/>
          <a:ln w="9525">
            <a:solidFill>
              <a:srgbClr val="CCFF33"/>
            </a:solidFill>
            <a:miter lim="800000"/>
            <a:headEnd/>
            <a:tailEnd/>
          </a:ln>
          <a:effectLst/>
          <a:scene3d>
            <a:camera prst="legacyObliqueTopRight"/>
            <a:lightRig rig="legacyFlat3" dir="b"/>
          </a:scene3d>
          <a:sp3d extrusionH="430200" prstMaterial="legacyMatte">
            <a:bevelT w="13500" h="13500" prst="angle"/>
            <a:bevelB w="13500" h="13500" prst="angle"/>
            <a:extrusionClr>
              <a:srgbClr val="CCFF33"/>
            </a:extrusionClr>
          </a:sp3d>
        </p:spPr>
        <p:txBody>
          <a:bodyPr>
            <a:flatTx/>
          </a:bodyPr>
          <a:lstStyle/>
          <a:p>
            <a:pPr marL="571500" indent="-571500">
              <a:lnSpc>
                <a:spcPct val="90000"/>
              </a:lnSpc>
              <a:buFont typeface="Wingdings" pitchFamily="2" charset="2"/>
              <a:buNone/>
            </a:pPr>
            <a:endParaRPr lang="zh-CN" altLang="en-US">
              <a:solidFill>
                <a:srgbClr val="204BB6"/>
              </a:solidFill>
            </a:endParaRPr>
          </a:p>
        </p:txBody>
      </p:sp>
      <p:sp>
        <p:nvSpPr>
          <p:cNvPr id="24580" name="Text Box 4" descr="金融10"/>
          <p:cNvSpPr txBox="1">
            <a:spLocks noChangeArrowheads="1"/>
          </p:cNvSpPr>
          <p:nvPr/>
        </p:nvSpPr>
        <p:spPr bwMode="auto">
          <a:xfrm>
            <a:off x="2484438" y="260350"/>
            <a:ext cx="7345362" cy="641350"/>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认识统计</a:t>
            </a:r>
          </a:p>
        </p:txBody>
      </p:sp>
      <p:sp>
        <p:nvSpPr>
          <p:cNvPr id="25605" name="Text Box 5"/>
          <p:cNvSpPr txBox="1">
            <a:spLocks noChangeArrowheads="1"/>
          </p:cNvSpPr>
          <p:nvPr/>
        </p:nvSpPr>
        <p:spPr bwMode="auto">
          <a:xfrm>
            <a:off x="971550" y="2565400"/>
            <a:ext cx="7345363" cy="253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zh-CN" altLang="en-US" dirty="0">
                <a:effectLst>
                  <a:outerShdw blurRad="38100" dist="38100" dir="2700000" algn="tl">
                    <a:srgbClr val="C0C0C0"/>
                  </a:outerShdw>
                </a:effectLst>
              </a:rPr>
              <a:t>3.统计整理</a:t>
            </a:r>
          </a:p>
          <a:p>
            <a:pPr eaLnBrk="1" hangingPunct="1">
              <a:buFont typeface="Arial" panose="020B0604020202020204" pitchFamily="34" charset="0"/>
              <a:buNone/>
              <a:defRPr/>
            </a:pPr>
            <a:endParaRPr lang="zh-CN" altLang="en-US" dirty="0">
              <a:effectLst>
                <a:outerShdw blurRad="38100" dist="38100" dir="2700000" algn="tl">
                  <a:srgbClr val="C0C0C0"/>
                </a:outerShdw>
              </a:effectLst>
            </a:endParaRPr>
          </a:p>
          <a:p>
            <a:pPr eaLnBrk="1" hangingPunct="1">
              <a:buFont typeface="Arial" panose="020B0604020202020204" pitchFamily="34" charset="0"/>
              <a:buNone/>
              <a:defRPr/>
            </a:pPr>
            <a:r>
              <a:rPr lang="zh-CN" altLang="en-US" dirty="0">
                <a:effectLst>
                  <a:outerShdw blurRad="38100" dist="38100" dir="2700000" algn="tl">
                    <a:srgbClr val="C0C0C0"/>
                  </a:outerShdw>
                </a:effectLst>
              </a:rPr>
              <a:t>        统计整理是根据统计的目的，采用科学的方法，对调查资料进行分组汇总，使之系统化、条理化的过程。统计整</a:t>
            </a:r>
            <a:r>
              <a:rPr lang="zh-CN" altLang="en-US" dirty="0" smtClean="0">
                <a:effectLst>
                  <a:outerShdw blurRad="38100" dist="38100" dir="2700000" algn="tl">
                    <a:srgbClr val="C0C0C0"/>
                  </a:outerShdw>
                </a:effectLst>
              </a:rPr>
              <a:t>理是统</a:t>
            </a:r>
            <a:r>
              <a:rPr lang="zh-CN" altLang="en-US" dirty="0">
                <a:effectLst>
                  <a:outerShdw blurRad="38100" dist="38100" dir="2700000" algn="tl">
                    <a:srgbClr val="C0C0C0"/>
                  </a:outerShdw>
                </a:effectLst>
              </a:rPr>
              <a:t>计工作的第三阶段，这个阶段的主要任务就是为统计分析阶段准备能在一定程度上说明总体特征的统计资料。它是统计调查的继续</a:t>
            </a:r>
            <a:r>
              <a:rPr lang="zh-CN" altLang="en-US" dirty="0" smtClean="0">
                <a:effectLst>
                  <a:outerShdw blurRad="38100" dist="38100" dir="2700000" algn="tl">
                    <a:srgbClr val="C0C0C0"/>
                  </a:outerShdw>
                </a:effectLst>
              </a:rPr>
              <a:t>，</a:t>
            </a:r>
            <a:r>
              <a:rPr lang="zh-CN" altLang="en-US" dirty="0">
                <a:effectLst>
                  <a:outerShdw blurRad="38100" dist="38100" dir="2700000" algn="tl">
                    <a:srgbClr val="C0C0C0"/>
                  </a:outerShdw>
                </a:effectLst>
              </a:rPr>
              <a:t>统计</a:t>
            </a:r>
            <a:r>
              <a:rPr lang="zh-CN" altLang="en-US" dirty="0" smtClean="0">
                <a:effectLst>
                  <a:outerShdw blurRad="38100" dist="38100" dir="2700000" algn="tl">
                    <a:srgbClr val="C0C0C0"/>
                  </a:outerShdw>
                </a:effectLst>
              </a:rPr>
              <a:t>调</a:t>
            </a:r>
            <a:r>
              <a:rPr lang="zh-CN" altLang="en-US" dirty="0">
                <a:effectLst>
                  <a:outerShdw blurRad="38100" dist="38100" dir="2700000" algn="tl">
                    <a:srgbClr val="C0C0C0"/>
                  </a:outerShdw>
                </a:effectLst>
              </a:rPr>
              <a:t>查和统计整理都是一种定量认识活动。</a:t>
            </a:r>
          </a:p>
          <a:p>
            <a:pPr eaLnBrk="1" hangingPunct="1">
              <a:buFont typeface="Arial" panose="020B0604020202020204" pitchFamily="34" charset="0"/>
              <a:buNone/>
              <a:defRPr/>
            </a:pPr>
            <a:endParaRPr lang="zh-CN" altLang="en-US" dirty="0">
              <a:effectLst>
                <a:outerShdw blurRad="38100" dist="38100" dir="2700000" algn="tl">
                  <a:srgbClr val="C0C0C0"/>
                </a:outerShdw>
              </a:effectLst>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withEffect">
                                  <p:stCondLst>
                                    <p:cond delay="0"/>
                                  </p:stCondLst>
                                  <p:childTnLst>
                                    <p:set>
                                      <p:cBhvr>
                                        <p:cTn id="6" dur="1" fill="hold">
                                          <p:stCondLst>
                                            <p:cond delay="0"/>
                                          </p:stCondLst>
                                        </p:cTn>
                                        <p:tgtEl>
                                          <p:spTgt spid="25603">
                                            <p:bg/>
                                          </p:spTgt>
                                        </p:tgtEl>
                                        <p:attrNameLst>
                                          <p:attrName>style.visibility</p:attrName>
                                        </p:attrNameLst>
                                      </p:cBhvr>
                                      <p:to>
                                        <p:strVal val="visible"/>
                                      </p:to>
                                    </p:set>
                                    <p:anim calcmode="lin" valueType="num">
                                      <p:cBhvr additive="base">
                                        <p:cTn id="7" dur="1000" fill="hold"/>
                                        <p:tgtEl>
                                          <p:spTgt spid="25603">
                                            <p:bg/>
                                          </p:spTgt>
                                        </p:tgtEl>
                                        <p:attrNameLst>
                                          <p:attrName>ppt_x</p:attrName>
                                        </p:attrNameLst>
                                      </p:cBhvr>
                                      <p:tavLst>
                                        <p:tav tm="0">
                                          <p:val>
                                            <p:strVal val="#ppt_x"/>
                                          </p:val>
                                        </p:tav>
                                        <p:tav tm="100000">
                                          <p:val>
                                            <p:strVal val="#ppt_x"/>
                                          </p:val>
                                        </p:tav>
                                      </p:tavLst>
                                    </p:anim>
                                    <p:anim calcmode="lin" valueType="num">
                                      <p:cBhvr additive="base">
                                        <p:cTn id="8" dur="1000" fill="hold"/>
                                        <p:tgtEl>
                                          <p:spTgt spid="25603">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endCondLst>
                                    <p:cond evt="begin" delay="0">
                                      <p:tn val="9"/>
                                    </p:cond>
                                  </p:endCondLst>
                                  <p:childTnLst>
                                    <p:set>
                                      <p:cBhvr>
                                        <p:cTn id="10" dur="1" fill="hold">
                                          <p:stCondLst>
                                            <p:cond delay="0"/>
                                          </p:stCondLst>
                                        </p:cTn>
                                        <p:tgtEl>
                                          <p:spTgt spid="25603">
                                            <p:txEl>
                                              <p:pRg st="0" end="0"/>
                                            </p:txEl>
                                          </p:spTgt>
                                        </p:tgtEl>
                                        <p:attrNameLst>
                                          <p:attrName>style.visibility</p:attrName>
                                        </p:attrNameLst>
                                      </p:cBhvr>
                                      <p:to>
                                        <p:strVal val="visible"/>
                                      </p:to>
                                    </p:set>
                                    <p:anim calcmode="lin" valueType="num">
                                      <p:cBhvr additive="base">
                                        <p:cTn id="11" dur="1000" fill="hold"/>
                                        <p:tgtEl>
                                          <p:spTgt spid="25603">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25603">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47"/>
          <p:cNvSpPr>
            <a:spLocks noChangeArrowheads="1"/>
          </p:cNvSpPr>
          <p:nvPr/>
        </p:nvSpPr>
        <p:spPr bwMode="auto">
          <a:xfrm>
            <a:off x="180975" y="1196975"/>
            <a:ext cx="331152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effectLst/>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eaLnBrk="1" hangingPunct="1">
              <a:buFont typeface="Arial" pitchFamily="34" charset="0"/>
              <a:buNone/>
            </a:pPr>
            <a:r>
              <a:rPr lang="zh-CN" altLang="en-US" sz="2400" b="0">
                <a:solidFill>
                  <a:srgbClr val="FFFF00"/>
                </a:solidFill>
              </a:rPr>
              <a:t>五、统计的工作过程</a:t>
            </a:r>
            <a:endParaRPr lang="zh-CN" altLang="en-US" sz="1800" b="0">
              <a:solidFill>
                <a:schemeClr val="tx1"/>
              </a:solidFill>
              <a:latin typeface="Arial" pitchFamily="34" charset="0"/>
              <a:ea typeface="宋体" pitchFamily="2" charset="-122"/>
            </a:endParaRPr>
          </a:p>
        </p:txBody>
      </p:sp>
      <p:sp>
        <p:nvSpPr>
          <p:cNvPr id="26627" name="Rectangle 3"/>
          <p:cNvSpPr>
            <a:spLocks noChangeArrowheads="1"/>
          </p:cNvSpPr>
          <p:nvPr/>
        </p:nvSpPr>
        <p:spPr bwMode="auto">
          <a:xfrm>
            <a:off x="612775" y="2278063"/>
            <a:ext cx="7777163" cy="3167062"/>
          </a:xfrm>
          <a:prstGeom prst="rect">
            <a:avLst/>
          </a:prstGeom>
          <a:noFill/>
          <a:ln w="9525">
            <a:solidFill>
              <a:srgbClr val="CCFF33"/>
            </a:solidFill>
            <a:miter lim="800000"/>
            <a:headEnd/>
            <a:tailEnd/>
          </a:ln>
          <a:effectLst/>
          <a:scene3d>
            <a:camera prst="legacyObliqueTopRight"/>
            <a:lightRig rig="legacyFlat3" dir="b"/>
          </a:scene3d>
          <a:sp3d extrusionH="430200" prstMaterial="legacyMatte">
            <a:bevelT w="13500" h="13500" prst="angle"/>
            <a:bevelB w="13500" h="13500" prst="angle"/>
            <a:extrusionClr>
              <a:srgbClr val="CCFF33"/>
            </a:extrusionClr>
          </a:sp3d>
        </p:spPr>
        <p:txBody>
          <a:bodyPr>
            <a:flatTx/>
          </a:bodyPr>
          <a:lstStyle/>
          <a:p>
            <a:pPr marL="571500" indent="-571500">
              <a:lnSpc>
                <a:spcPct val="90000"/>
              </a:lnSpc>
              <a:buFont typeface="Wingdings" pitchFamily="2" charset="2"/>
              <a:buNone/>
            </a:pPr>
            <a:endParaRPr lang="zh-CN" altLang="en-US">
              <a:solidFill>
                <a:srgbClr val="204BB6"/>
              </a:solidFill>
            </a:endParaRPr>
          </a:p>
        </p:txBody>
      </p:sp>
      <p:sp>
        <p:nvSpPr>
          <p:cNvPr id="25604" name="Text Box 4" descr="金融10"/>
          <p:cNvSpPr txBox="1">
            <a:spLocks noChangeArrowheads="1"/>
          </p:cNvSpPr>
          <p:nvPr/>
        </p:nvSpPr>
        <p:spPr bwMode="auto">
          <a:xfrm>
            <a:off x="2484438" y="260350"/>
            <a:ext cx="7345362" cy="641350"/>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认识统计</a:t>
            </a:r>
          </a:p>
        </p:txBody>
      </p:sp>
      <p:sp>
        <p:nvSpPr>
          <p:cNvPr id="26629" name="Text Box 5"/>
          <p:cNvSpPr txBox="1">
            <a:spLocks noChangeArrowheads="1"/>
          </p:cNvSpPr>
          <p:nvPr/>
        </p:nvSpPr>
        <p:spPr bwMode="auto">
          <a:xfrm>
            <a:off x="971550" y="2565400"/>
            <a:ext cx="7345363" cy="253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zh-CN" altLang="en-US" dirty="0">
                <a:effectLst>
                  <a:outerShdw blurRad="38100" dist="38100" dir="2700000" algn="tl">
                    <a:srgbClr val="C0C0C0"/>
                  </a:outerShdw>
                </a:effectLst>
              </a:rPr>
              <a:t>4.统计分析</a:t>
            </a:r>
          </a:p>
          <a:p>
            <a:pPr eaLnBrk="1" hangingPunct="1">
              <a:buFont typeface="Arial" panose="020B0604020202020204" pitchFamily="34" charset="0"/>
              <a:buNone/>
              <a:defRPr/>
            </a:pPr>
            <a:endParaRPr lang="zh-CN" altLang="en-US" dirty="0">
              <a:effectLst>
                <a:outerShdw blurRad="38100" dist="38100" dir="2700000" algn="tl">
                  <a:srgbClr val="C0C0C0"/>
                </a:outerShdw>
              </a:effectLst>
            </a:endParaRPr>
          </a:p>
          <a:p>
            <a:pPr eaLnBrk="1" hangingPunct="1">
              <a:buFont typeface="Arial" panose="020B0604020202020204" pitchFamily="34" charset="0"/>
              <a:buNone/>
              <a:defRPr/>
            </a:pPr>
            <a:r>
              <a:rPr lang="zh-CN" altLang="en-US" dirty="0">
                <a:effectLst>
                  <a:outerShdw blurRad="38100" dist="38100" dir="2700000" algn="tl">
                    <a:srgbClr val="C0C0C0"/>
                  </a:outerShdw>
                </a:effectLst>
              </a:rPr>
              <a:t>        统计分析是在统计整理的基础上，根据研究目的和任务，利用科学的统计分析方法，对统计研究对象的数量方面进行计算和分析，揭示现象的数量特征和内在联系，阐明现象的发展趋势和规律，并根据分析研究作出科学结论的过程。统计认识的结论要从分析中得出，因此，统计分析是统计工作最后阶段。这一阶</a:t>
            </a:r>
            <a:r>
              <a:rPr lang="zh-CN" altLang="en-US" dirty="0" smtClean="0">
                <a:effectLst>
                  <a:outerShdw blurRad="38100" dist="38100" dir="2700000" algn="tl">
                    <a:srgbClr val="C0C0C0"/>
                  </a:outerShdw>
                </a:effectLst>
              </a:rPr>
              <a:t>段是</a:t>
            </a:r>
            <a:r>
              <a:rPr lang="zh-CN" altLang="en-US" dirty="0">
                <a:effectLst>
                  <a:outerShdw blurRad="38100" dist="38100" dir="2700000" algn="tl">
                    <a:srgbClr val="C0C0C0"/>
                  </a:outerShdw>
                </a:effectLst>
              </a:rPr>
              <a:t>对统计资料的计算分</a:t>
            </a:r>
            <a:r>
              <a:rPr lang="zh-CN" altLang="en-US" dirty="0" smtClean="0">
                <a:effectLst>
                  <a:outerShdw blurRad="38100" dist="38100" dir="2700000" algn="tl">
                    <a:srgbClr val="C0C0C0"/>
                  </a:outerShdw>
                </a:effectLst>
              </a:rPr>
              <a:t>析，是</a:t>
            </a:r>
            <a:r>
              <a:rPr lang="zh-CN" altLang="en-US" dirty="0">
                <a:effectLst>
                  <a:outerShdw blurRad="38100" dist="38100" dir="2700000" algn="tl">
                    <a:srgbClr val="C0C0C0"/>
                  </a:outerShdw>
                </a:effectLst>
              </a:rPr>
              <a:t>统计工作获取成果的阶段。</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withEffect">
                                  <p:stCondLst>
                                    <p:cond delay="0"/>
                                  </p:stCondLst>
                                  <p:childTnLst>
                                    <p:set>
                                      <p:cBhvr>
                                        <p:cTn id="6" dur="1" fill="hold">
                                          <p:stCondLst>
                                            <p:cond delay="0"/>
                                          </p:stCondLst>
                                        </p:cTn>
                                        <p:tgtEl>
                                          <p:spTgt spid="26627">
                                            <p:bg/>
                                          </p:spTgt>
                                        </p:tgtEl>
                                        <p:attrNameLst>
                                          <p:attrName>style.visibility</p:attrName>
                                        </p:attrNameLst>
                                      </p:cBhvr>
                                      <p:to>
                                        <p:strVal val="visible"/>
                                      </p:to>
                                    </p:set>
                                    <p:anim calcmode="lin" valueType="num">
                                      <p:cBhvr additive="base">
                                        <p:cTn id="7" dur="1000" fill="hold"/>
                                        <p:tgtEl>
                                          <p:spTgt spid="26627">
                                            <p:bg/>
                                          </p:spTgt>
                                        </p:tgtEl>
                                        <p:attrNameLst>
                                          <p:attrName>ppt_x</p:attrName>
                                        </p:attrNameLst>
                                      </p:cBhvr>
                                      <p:tavLst>
                                        <p:tav tm="0">
                                          <p:val>
                                            <p:strVal val="#ppt_x"/>
                                          </p:val>
                                        </p:tav>
                                        <p:tav tm="100000">
                                          <p:val>
                                            <p:strVal val="#ppt_x"/>
                                          </p:val>
                                        </p:tav>
                                      </p:tavLst>
                                    </p:anim>
                                    <p:anim calcmode="lin" valueType="num">
                                      <p:cBhvr additive="base">
                                        <p:cTn id="8" dur="1000" fill="hold"/>
                                        <p:tgtEl>
                                          <p:spTgt spid="26627">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endCondLst>
                                    <p:cond evt="begin" delay="0">
                                      <p:tn val="9"/>
                                    </p:cond>
                                  </p:endCondLst>
                                  <p:childTnLst>
                                    <p:set>
                                      <p:cBhvr>
                                        <p:cTn id="10" dur="1" fill="hold">
                                          <p:stCondLst>
                                            <p:cond delay="0"/>
                                          </p:stCondLst>
                                        </p:cTn>
                                        <p:tgtEl>
                                          <p:spTgt spid="26627">
                                            <p:txEl>
                                              <p:pRg st="0" end="0"/>
                                            </p:txEl>
                                          </p:spTgt>
                                        </p:tgtEl>
                                        <p:attrNameLst>
                                          <p:attrName>style.visibility</p:attrName>
                                        </p:attrNameLst>
                                      </p:cBhvr>
                                      <p:to>
                                        <p:strVal val="visible"/>
                                      </p:to>
                                    </p:set>
                                    <p:anim calcmode="lin" valueType="num">
                                      <p:cBhvr additive="base">
                                        <p:cTn id="11" dur="1000" fill="hold"/>
                                        <p:tgtEl>
                                          <p:spTgt spid="26627">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26627">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47"/>
          <p:cNvSpPr>
            <a:spLocks noChangeArrowheads="1"/>
          </p:cNvSpPr>
          <p:nvPr/>
        </p:nvSpPr>
        <p:spPr bwMode="auto">
          <a:xfrm>
            <a:off x="612775" y="1473200"/>
            <a:ext cx="331152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effectLst/>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eaLnBrk="1" hangingPunct="1">
              <a:buFont typeface="Arial" pitchFamily="34" charset="0"/>
              <a:buNone/>
            </a:pPr>
            <a:r>
              <a:rPr lang="zh-CN" altLang="en-US" sz="3200">
                <a:solidFill>
                  <a:schemeClr val="bg1"/>
                </a:solidFill>
                <a:latin typeface="Arial" pitchFamily="34" charset="0"/>
                <a:ea typeface="宋体" pitchFamily="2" charset="-122"/>
              </a:rPr>
              <a:t>思    考</a:t>
            </a:r>
          </a:p>
        </p:txBody>
      </p:sp>
      <p:sp>
        <p:nvSpPr>
          <p:cNvPr id="26627" name="Rectangle 3"/>
          <p:cNvSpPr>
            <a:spLocks noChangeArrowheads="1"/>
          </p:cNvSpPr>
          <p:nvPr/>
        </p:nvSpPr>
        <p:spPr bwMode="auto">
          <a:xfrm>
            <a:off x="612775" y="2565400"/>
            <a:ext cx="7777163" cy="2878138"/>
          </a:xfrm>
          <a:prstGeom prst="rect">
            <a:avLst/>
          </a:prstGeom>
          <a:noFill/>
          <a:ln w="9525">
            <a:solidFill>
              <a:srgbClr val="CCFF33"/>
            </a:solidFill>
            <a:miter lim="800000"/>
            <a:headEnd/>
            <a:tailEnd/>
          </a:ln>
          <a:effectLst/>
          <a:scene3d>
            <a:camera prst="legacyObliqueTopRight"/>
            <a:lightRig rig="legacyFlat3" dir="b"/>
          </a:scene3d>
          <a:sp3d extrusionH="430200" prstMaterial="legacyMatte">
            <a:bevelT w="13500" h="13500" prst="angle"/>
            <a:bevelB w="13500" h="13500" prst="angle"/>
            <a:extrusionClr>
              <a:srgbClr val="CCFF33"/>
            </a:extrusionClr>
          </a:sp3d>
        </p:spPr>
        <p:txBody>
          <a:bodyPr>
            <a:flatTx/>
          </a:bodyPr>
          <a:lstStyle/>
          <a:p>
            <a:pPr marL="571500" indent="-571500">
              <a:lnSpc>
                <a:spcPct val="90000"/>
              </a:lnSpc>
              <a:buFont typeface="Wingdings" pitchFamily="2" charset="2"/>
              <a:buNone/>
            </a:pPr>
            <a:endParaRPr lang="zh-CN" altLang="en-US">
              <a:solidFill>
                <a:srgbClr val="204BB6"/>
              </a:solidFill>
            </a:endParaRPr>
          </a:p>
        </p:txBody>
      </p:sp>
      <p:sp>
        <p:nvSpPr>
          <p:cNvPr id="26628" name="Text Box 4" descr="金融10"/>
          <p:cNvSpPr txBox="1">
            <a:spLocks noChangeArrowheads="1"/>
          </p:cNvSpPr>
          <p:nvPr/>
        </p:nvSpPr>
        <p:spPr bwMode="auto">
          <a:xfrm>
            <a:off x="2484438" y="260350"/>
            <a:ext cx="7345362" cy="641350"/>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认识统计</a:t>
            </a:r>
          </a:p>
        </p:txBody>
      </p:sp>
      <p:sp>
        <p:nvSpPr>
          <p:cNvPr id="26629" name="Text Box 5"/>
          <p:cNvSpPr txBox="1">
            <a:spLocks noChangeArrowheads="1"/>
          </p:cNvSpPr>
          <p:nvPr/>
        </p:nvSpPr>
        <p:spPr bwMode="auto">
          <a:xfrm>
            <a:off x="938213" y="2708275"/>
            <a:ext cx="7345362"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buFont typeface="Arial" panose="020B0604020202020204" pitchFamily="34" charset="0"/>
              <a:buNone/>
              <a:defRPr/>
            </a:pPr>
            <a:r>
              <a:rPr lang="en-US" altLang="zh-CN" dirty="0">
                <a:effectLst>
                  <a:outerShdw blurRad="38100" dist="38100" dir="2700000" algn="tl">
                    <a:srgbClr val="C0C0C0"/>
                  </a:outerShdw>
                </a:effectLst>
              </a:rPr>
              <a:t>1.</a:t>
            </a:r>
            <a:r>
              <a:rPr lang="zh-CN" altLang="en-US" dirty="0">
                <a:effectLst>
                  <a:outerShdw blurRad="38100" dist="38100" dir="2700000" algn="tl">
                    <a:srgbClr val="C0C0C0"/>
                  </a:outerShdw>
                </a:effectLst>
              </a:rPr>
              <a:t>什么是统计和统计学？为什么要学统计？它能帮助我们解决生活中</a:t>
            </a:r>
            <a:r>
              <a:rPr lang="zh-CN" altLang="en-US" dirty="0" smtClean="0">
                <a:effectLst>
                  <a:outerShdw blurRad="38100" dist="38100" dir="2700000" algn="tl">
                    <a:srgbClr val="C0C0C0"/>
                  </a:outerShdw>
                </a:effectLst>
              </a:rPr>
              <a:t>的哪些</a:t>
            </a:r>
            <a:r>
              <a:rPr lang="zh-CN" altLang="en-US" dirty="0">
                <a:effectLst>
                  <a:outerShdw blurRad="38100" dist="38100" dir="2700000" algn="tl">
                    <a:srgbClr val="C0C0C0"/>
                  </a:outerShdw>
                </a:effectLst>
              </a:rPr>
              <a:t>问题？</a:t>
            </a:r>
            <a:endParaRPr lang="en-US" altLang="zh-CN" dirty="0">
              <a:effectLst>
                <a:outerShdw blurRad="38100" dist="38100" dir="2700000" algn="tl">
                  <a:srgbClr val="C0C0C0"/>
                </a:outerShdw>
              </a:effectLst>
            </a:endParaRPr>
          </a:p>
          <a:p>
            <a:pPr eaLnBrk="1" hangingPunct="1">
              <a:buFont typeface="Arial" panose="020B0604020202020204" pitchFamily="34" charset="0"/>
              <a:buNone/>
              <a:defRPr/>
            </a:pPr>
            <a:endParaRPr lang="en-US" altLang="zh-CN" dirty="0">
              <a:effectLst>
                <a:outerShdw blurRad="38100" dist="38100" dir="2700000" algn="tl">
                  <a:srgbClr val="C0C0C0"/>
                </a:outerShdw>
              </a:effectLst>
            </a:endParaRPr>
          </a:p>
          <a:p>
            <a:pPr eaLnBrk="1" hangingPunct="1">
              <a:buFont typeface="Arial" panose="020B0604020202020204" pitchFamily="34" charset="0"/>
              <a:buNone/>
              <a:defRPr/>
            </a:pPr>
            <a:r>
              <a:rPr lang="en-US" altLang="zh-CN" dirty="0">
                <a:effectLst>
                  <a:outerShdw blurRad="38100" dist="38100" dir="2700000" algn="tl">
                    <a:srgbClr val="C0C0C0"/>
                  </a:outerShdw>
                </a:effectLst>
              </a:rPr>
              <a:t>2.</a:t>
            </a:r>
            <a:r>
              <a:rPr lang="zh-CN" altLang="en-US" dirty="0">
                <a:effectLst>
                  <a:outerShdw blurRad="38100" dist="38100" dir="2700000" algn="tl">
                    <a:srgbClr val="C0C0C0"/>
                  </a:outerShdw>
                </a:effectLst>
              </a:rPr>
              <a:t>电子商务企业如何应用统计进行数据整理和分</a:t>
            </a:r>
            <a:r>
              <a:rPr lang="zh-CN" altLang="en-US" dirty="0" smtClean="0">
                <a:effectLst>
                  <a:outerShdw blurRad="38100" dist="38100" dir="2700000" algn="tl">
                    <a:srgbClr val="C0C0C0"/>
                  </a:outerShdw>
                </a:effectLst>
              </a:rPr>
              <a:t>析？</a:t>
            </a:r>
            <a:endParaRPr lang="en-US" altLang="zh-CN" dirty="0">
              <a:effectLst>
                <a:outerShdw blurRad="38100" dist="38100" dir="2700000" algn="tl">
                  <a:srgbClr val="C0C0C0"/>
                </a:outerShdw>
              </a:effectLst>
            </a:endParaRPr>
          </a:p>
          <a:p>
            <a:pPr eaLnBrk="1" hangingPunct="1">
              <a:buFont typeface="Arial" panose="020B0604020202020204" pitchFamily="34" charset="0"/>
              <a:buNone/>
              <a:defRPr/>
            </a:pPr>
            <a:endParaRPr lang="en-US" altLang="zh-CN" dirty="0">
              <a:effectLst>
                <a:outerShdw blurRad="38100" dist="38100" dir="2700000" algn="tl">
                  <a:srgbClr val="C0C0C0"/>
                </a:outerShdw>
              </a:effectLst>
            </a:endParaRPr>
          </a:p>
          <a:p>
            <a:pPr eaLnBrk="1" hangingPunct="1">
              <a:buFont typeface="Arial" panose="020B0604020202020204" pitchFamily="34" charset="0"/>
              <a:buNone/>
              <a:defRPr/>
            </a:pPr>
            <a:r>
              <a:rPr lang="en-US" altLang="zh-CN" dirty="0">
                <a:effectLst>
                  <a:outerShdw blurRad="38100" dist="38100" dir="2700000" algn="tl">
                    <a:srgbClr val="C0C0C0"/>
                  </a:outerShdw>
                </a:effectLst>
              </a:rPr>
              <a:t>3.</a:t>
            </a:r>
            <a:r>
              <a:rPr lang="zh-CN" altLang="en-US" dirty="0">
                <a:effectLst>
                  <a:outerShdw blurRad="38100" dist="38100" dir="2700000" algn="tl">
                    <a:srgbClr val="C0C0C0"/>
                  </a:outerShdw>
                </a:effectLst>
              </a:rPr>
              <a:t>了</a:t>
            </a:r>
            <a:r>
              <a:rPr lang="zh-CN" altLang="en-US" dirty="0" smtClean="0">
                <a:effectLst>
                  <a:outerShdw blurRad="38100" dist="38100" dir="2700000" algn="tl">
                    <a:srgbClr val="C0C0C0"/>
                  </a:outerShdw>
                </a:effectLst>
              </a:rPr>
              <a:t>解</a:t>
            </a:r>
            <a:r>
              <a:rPr lang="zh-CN" altLang="en-US" dirty="0">
                <a:effectLst>
                  <a:outerShdw blurRad="38100" dist="38100" dir="2700000" algn="tl">
                    <a:srgbClr val="C0C0C0"/>
                  </a:outerShdw>
                </a:effectLst>
              </a:rPr>
              <a:t>前一</a:t>
            </a:r>
            <a:r>
              <a:rPr lang="zh-CN" altLang="en-US" dirty="0" smtClean="0">
                <a:effectLst>
                  <a:outerShdw blurRad="38100" dist="38100" dir="2700000" algn="tl">
                    <a:srgbClr val="C0C0C0"/>
                  </a:outerShdw>
                </a:effectLst>
              </a:rPr>
              <a:t>年</a:t>
            </a:r>
            <a:r>
              <a:rPr lang="zh-CN" altLang="en-US" dirty="0">
                <a:effectLst>
                  <a:outerShdw blurRad="38100" dist="38100" dir="2700000" algn="tl">
                    <a:srgbClr val="C0C0C0"/>
                  </a:outerShdw>
                </a:effectLst>
              </a:rPr>
              <a:t>度电子商务企业发展报告。</a:t>
            </a:r>
            <a:endParaRPr lang="en-US" altLang="zh-CN" dirty="0">
              <a:effectLst>
                <a:outerShdw blurRad="38100" dist="38100" dir="2700000" algn="tl">
                  <a:srgbClr val="C0C0C0"/>
                </a:outerShdw>
              </a:effectLst>
            </a:endParaRPr>
          </a:p>
          <a:p>
            <a:pPr eaLnBrk="1" hangingPunct="1">
              <a:buFont typeface="Arial" panose="020B0604020202020204" pitchFamily="34" charset="0"/>
              <a:buNone/>
              <a:defRPr/>
            </a:pPr>
            <a:endParaRPr lang="en-US" altLang="zh-CN" dirty="0">
              <a:effectLst>
                <a:outerShdw blurRad="38100" dist="38100" dir="2700000" algn="tl">
                  <a:srgbClr val="C0C0C0"/>
                </a:outerShdw>
              </a:effectLst>
            </a:endParaRPr>
          </a:p>
          <a:p>
            <a:pPr eaLnBrk="1" hangingPunct="1">
              <a:buFont typeface="Arial" panose="020B0604020202020204" pitchFamily="34" charset="0"/>
              <a:buNone/>
              <a:defRPr/>
            </a:pPr>
            <a:r>
              <a:rPr lang="en-US" altLang="zh-CN" dirty="0">
                <a:effectLst>
                  <a:outerShdw blurRad="38100" dist="38100" dir="2700000" algn="tl">
                    <a:srgbClr val="C0C0C0"/>
                  </a:outerShdw>
                </a:effectLst>
              </a:rPr>
              <a:t>4.</a:t>
            </a:r>
            <a:r>
              <a:rPr lang="zh-CN" altLang="en-US" dirty="0">
                <a:effectLst>
                  <a:outerShdw blurRad="38100" dist="38100" dir="2700000" algn="tl">
                    <a:srgbClr val="C0C0C0"/>
                  </a:outerShdw>
                </a:effectLst>
              </a:rPr>
              <a:t>中美贸易战对跨境电商的影响。</a:t>
            </a:r>
          </a:p>
          <a:p>
            <a:pPr eaLnBrk="1" hangingPunct="1">
              <a:buFont typeface="Arial" panose="020B0604020202020204" pitchFamily="34" charset="0"/>
              <a:buNone/>
              <a:defRPr/>
            </a:pPr>
            <a:endParaRPr lang="zh-CN" altLang="en-US" dirty="0">
              <a:effectLst>
                <a:outerShdw blurRad="38100" dist="38100" dir="2700000" algn="tl">
                  <a:srgbClr val="C0C0C0"/>
                </a:outerShdw>
              </a:effectLst>
            </a:endParaRPr>
          </a:p>
          <a:p>
            <a:pPr eaLnBrk="1" hangingPunct="1">
              <a:buFont typeface="Arial" panose="020B0604020202020204" pitchFamily="34" charset="0"/>
              <a:buNone/>
              <a:defRPr/>
            </a:pPr>
            <a:r>
              <a:rPr lang="zh-CN" altLang="en-US" dirty="0">
                <a:effectLst>
                  <a:outerShdw blurRad="38100" dist="38100" dir="2700000" algn="tl">
                    <a:srgbClr val="C0C0C0"/>
                  </a:outerShdw>
                </a:effectLst>
              </a:rPr>
              <a:t>        </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withEffect">
                                  <p:stCondLst>
                                    <p:cond delay="0"/>
                                  </p:stCondLst>
                                  <p:childTnLst>
                                    <p:set>
                                      <p:cBhvr>
                                        <p:cTn id="6" dur="1" fill="hold">
                                          <p:stCondLst>
                                            <p:cond delay="0"/>
                                          </p:stCondLst>
                                        </p:cTn>
                                        <p:tgtEl>
                                          <p:spTgt spid="26627">
                                            <p:bg/>
                                          </p:spTgt>
                                        </p:tgtEl>
                                        <p:attrNameLst>
                                          <p:attrName>style.visibility</p:attrName>
                                        </p:attrNameLst>
                                      </p:cBhvr>
                                      <p:to>
                                        <p:strVal val="visible"/>
                                      </p:to>
                                    </p:set>
                                    <p:anim calcmode="lin" valueType="num">
                                      <p:cBhvr additive="base">
                                        <p:cTn id="7" dur="1000" fill="hold"/>
                                        <p:tgtEl>
                                          <p:spTgt spid="26627">
                                            <p:bg/>
                                          </p:spTgt>
                                        </p:tgtEl>
                                        <p:attrNameLst>
                                          <p:attrName>ppt_x</p:attrName>
                                        </p:attrNameLst>
                                      </p:cBhvr>
                                      <p:tavLst>
                                        <p:tav tm="0">
                                          <p:val>
                                            <p:strVal val="#ppt_x"/>
                                          </p:val>
                                        </p:tav>
                                        <p:tav tm="100000">
                                          <p:val>
                                            <p:strVal val="#ppt_x"/>
                                          </p:val>
                                        </p:tav>
                                      </p:tavLst>
                                    </p:anim>
                                    <p:anim calcmode="lin" valueType="num">
                                      <p:cBhvr additive="base">
                                        <p:cTn id="8" dur="1000" fill="hold"/>
                                        <p:tgtEl>
                                          <p:spTgt spid="26627">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endCondLst>
                                    <p:cond evt="begin" delay="0">
                                      <p:tn val="9"/>
                                    </p:cond>
                                  </p:endCondLst>
                                  <p:childTnLst>
                                    <p:set>
                                      <p:cBhvr>
                                        <p:cTn id="10" dur="1" fill="hold">
                                          <p:stCondLst>
                                            <p:cond delay="0"/>
                                          </p:stCondLst>
                                        </p:cTn>
                                        <p:tgtEl>
                                          <p:spTgt spid="26627">
                                            <p:txEl>
                                              <p:pRg st="0" end="0"/>
                                            </p:txEl>
                                          </p:spTgt>
                                        </p:tgtEl>
                                        <p:attrNameLst>
                                          <p:attrName>style.visibility</p:attrName>
                                        </p:attrNameLst>
                                      </p:cBhvr>
                                      <p:to>
                                        <p:strVal val="visible"/>
                                      </p:to>
                                    </p:set>
                                    <p:anim calcmode="lin" valueType="num">
                                      <p:cBhvr additive="base">
                                        <p:cTn id="11" dur="1000" fill="hold"/>
                                        <p:tgtEl>
                                          <p:spTgt spid="26627">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26627">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ChangeArrowheads="1"/>
          </p:cNvSpPr>
          <p:nvPr/>
        </p:nvSpPr>
        <p:spPr bwMode="auto">
          <a:xfrm>
            <a:off x="612775" y="1484313"/>
            <a:ext cx="8062913" cy="4608512"/>
          </a:xfrm>
          <a:prstGeom prst="rect">
            <a:avLst/>
          </a:prstGeom>
          <a:noFill/>
          <a:ln w="9525">
            <a:solidFill>
              <a:srgbClr val="CCFF33"/>
            </a:solidFill>
            <a:miter lim="800000"/>
            <a:headEnd/>
            <a:tailEnd/>
          </a:ln>
          <a:effectLst/>
          <a:scene3d>
            <a:camera prst="legacyObliqueTopRight"/>
            <a:lightRig rig="legacyFlat3" dir="b"/>
          </a:scene3d>
          <a:sp3d extrusionH="430200" prstMaterial="legacyMatte">
            <a:bevelT w="13500" h="13500" prst="angle"/>
            <a:bevelB w="13500" h="13500" prst="angle"/>
            <a:extrusionClr>
              <a:srgbClr val="CCFF33"/>
            </a:extrusionClr>
          </a:sp3d>
        </p:spPr>
        <p:txBody>
          <a:bodyPr>
            <a:flatTx/>
          </a:bodyPr>
          <a:lstStyle/>
          <a:p>
            <a:pPr marL="571500" indent="-571500">
              <a:lnSpc>
                <a:spcPct val="90000"/>
              </a:lnSpc>
              <a:buFont typeface="Wingdings" pitchFamily="2" charset="2"/>
              <a:buNone/>
            </a:pPr>
            <a:endParaRPr lang="zh-CN" altLang="en-US">
              <a:solidFill>
                <a:srgbClr val="204BB6"/>
              </a:solidFill>
            </a:endParaRPr>
          </a:p>
        </p:txBody>
      </p:sp>
      <p:sp>
        <p:nvSpPr>
          <p:cNvPr id="27651" name="Text Box 4" descr="金融10"/>
          <p:cNvSpPr txBox="1">
            <a:spLocks noChangeArrowheads="1"/>
          </p:cNvSpPr>
          <p:nvPr/>
        </p:nvSpPr>
        <p:spPr bwMode="auto">
          <a:xfrm>
            <a:off x="2484438" y="260350"/>
            <a:ext cx="7345362" cy="641350"/>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3600">
                <a:solidFill>
                  <a:schemeClr val="bg1"/>
                </a:solidFill>
                <a:latin typeface="华文新魏" pitchFamily="2" charset="-122"/>
                <a:ea typeface="华文新魏" pitchFamily="2" charset="-122"/>
              </a:rPr>
              <a:t>  </a:t>
            </a:r>
            <a:r>
              <a:rPr lang="zh-CN" altLang="en-US" sz="3600">
                <a:solidFill>
                  <a:schemeClr val="bg1"/>
                </a:solidFill>
                <a:latin typeface="黑体" pitchFamily="49" charset="-122"/>
              </a:rPr>
              <a:t>任务一  认识统计</a:t>
            </a:r>
          </a:p>
        </p:txBody>
      </p:sp>
      <p:sp>
        <p:nvSpPr>
          <p:cNvPr id="26629" name="Text Box 5"/>
          <p:cNvSpPr txBox="1">
            <a:spLocks noChangeArrowheads="1"/>
          </p:cNvSpPr>
          <p:nvPr/>
        </p:nvSpPr>
        <p:spPr bwMode="auto">
          <a:xfrm>
            <a:off x="957263" y="1476375"/>
            <a:ext cx="7718425" cy="514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ltLang="zh-CN" sz="1800" dirty="0"/>
              <a:t>2017—2018</a:t>
            </a:r>
            <a:r>
              <a:rPr lang="zh-CN" altLang="en-US" sz="1800" dirty="0"/>
              <a:t>年中国电子商务发展报告在厦门发布</a:t>
            </a:r>
          </a:p>
          <a:p>
            <a:pPr>
              <a:defRPr/>
            </a:pPr>
            <a:r>
              <a:rPr lang="en-US" altLang="zh-CN" sz="1800" b="0" dirty="0"/>
              <a:t>www.ijjnews.com    </a:t>
            </a:r>
            <a:r>
              <a:rPr lang="zh-CN" altLang="en-US" sz="1800" b="0" dirty="0"/>
              <a:t>福建日报 </a:t>
            </a:r>
            <a:r>
              <a:rPr lang="en-US" altLang="zh-CN" sz="1800" b="0" dirty="0"/>
              <a:t>2018-09-09 11:36</a:t>
            </a:r>
            <a:r>
              <a:rPr lang="zh-CN" altLang="en-US" sz="1800" b="0" dirty="0"/>
              <a:t> </a:t>
            </a:r>
          </a:p>
          <a:p>
            <a:pPr>
              <a:defRPr/>
            </a:pPr>
            <a:r>
              <a:rPr lang="zh-CN" altLang="en-US" sz="1800" b="0" dirty="0"/>
              <a:t>　　</a:t>
            </a:r>
            <a:r>
              <a:rPr lang="en-US" altLang="zh-CN" sz="1800" b="0" dirty="0"/>
              <a:t>8</a:t>
            </a:r>
            <a:r>
              <a:rPr lang="zh-CN" altLang="en-US" sz="1800" b="0" dirty="0"/>
              <a:t>日，</a:t>
            </a:r>
            <a:r>
              <a:rPr lang="en-US" altLang="zh-CN" sz="1800" b="0" dirty="0"/>
              <a:t>《2017—2018</a:t>
            </a:r>
            <a:r>
              <a:rPr lang="zh-CN" altLang="en-US" sz="1800" b="0" dirty="0"/>
              <a:t>年中国电子商务发展报告</a:t>
            </a:r>
            <a:r>
              <a:rPr lang="en-US" altLang="zh-CN" sz="1800" b="0" dirty="0"/>
              <a:t>》</a:t>
            </a:r>
            <a:r>
              <a:rPr lang="zh-CN" altLang="en-US" sz="1800" b="0" dirty="0"/>
              <a:t>在厦门发布。</a:t>
            </a:r>
          </a:p>
          <a:p>
            <a:pPr>
              <a:defRPr/>
            </a:pPr>
            <a:r>
              <a:rPr lang="zh-CN" altLang="en-US" sz="1800" b="0" dirty="0"/>
              <a:t>　　报告显示，去年，我国电子商务规模持续扩大，辐射作用日益增强，全年社会电子商务交易规模达</a:t>
            </a:r>
            <a:r>
              <a:rPr lang="en-US" altLang="zh-CN" sz="1800" b="0" dirty="0"/>
              <a:t>29.16</a:t>
            </a:r>
            <a:r>
              <a:rPr lang="zh-CN" altLang="en-US" sz="1800" b="0" dirty="0"/>
              <a:t>万亿元，交易额同比增长</a:t>
            </a:r>
            <a:r>
              <a:rPr lang="en-US" altLang="zh-CN" sz="1800" b="0" dirty="0"/>
              <a:t>11.7%</a:t>
            </a:r>
            <a:r>
              <a:rPr lang="zh-CN" altLang="en-US" sz="1800" b="0" dirty="0"/>
              <a:t>，是</a:t>
            </a:r>
            <a:r>
              <a:rPr lang="en-US" altLang="zh-CN" sz="1800" b="0" dirty="0"/>
              <a:t>2013</a:t>
            </a:r>
            <a:r>
              <a:rPr lang="zh-CN" altLang="en-US" sz="1800" b="0" dirty="0"/>
              <a:t>年的</a:t>
            </a:r>
            <a:r>
              <a:rPr lang="en-US" altLang="zh-CN" sz="1800" b="0" dirty="0"/>
              <a:t>2.8</a:t>
            </a:r>
            <a:r>
              <a:rPr lang="zh-CN" altLang="en-US" sz="1800" b="0" dirty="0"/>
              <a:t>倍，完成了</a:t>
            </a:r>
            <a:r>
              <a:rPr lang="en-US" altLang="zh-CN" sz="1800" b="0" dirty="0"/>
              <a:t>2020</a:t>
            </a:r>
            <a:r>
              <a:rPr lang="zh-CN" altLang="en-US" sz="1800" b="0" dirty="0"/>
              <a:t>年电子商务交易额预期目标</a:t>
            </a:r>
            <a:r>
              <a:rPr lang="en-US" altLang="zh-CN" sz="1800" b="0" dirty="0"/>
              <a:t>40</a:t>
            </a:r>
            <a:r>
              <a:rPr lang="zh-CN" altLang="en-US" sz="1800" b="0" dirty="0"/>
              <a:t>万亿元的</a:t>
            </a:r>
            <a:r>
              <a:rPr lang="en-US" altLang="zh-CN" sz="1800" b="0" dirty="0"/>
              <a:t>72.9%</a:t>
            </a:r>
            <a:r>
              <a:rPr lang="zh-CN" altLang="en-US" sz="1800" b="0" dirty="0"/>
              <a:t>，电子商务已经成为我国国民经济发展的强大动力源。</a:t>
            </a:r>
          </a:p>
          <a:p>
            <a:pPr>
              <a:defRPr/>
            </a:pPr>
            <a:r>
              <a:rPr lang="zh-CN" altLang="en-US" sz="1800" b="0" dirty="0"/>
              <a:t>　　在去年全国电子商务交易额中，商品电子商务交易额达</a:t>
            </a:r>
            <a:r>
              <a:rPr lang="en-US" altLang="zh-CN" sz="1800" b="0" dirty="0"/>
              <a:t>16.87</a:t>
            </a:r>
            <a:r>
              <a:rPr lang="zh-CN" altLang="en-US" sz="1800" b="0" dirty="0"/>
              <a:t>万亿元，占比</a:t>
            </a:r>
            <a:r>
              <a:rPr lang="en-US" altLang="zh-CN" sz="1800" b="0" dirty="0"/>
              <a:t>57.9%</a:t>
            </a:r>
            <a:r>
              <a:rPr lang="zh-CN" altLang="en-US" sz="1800" b="0" dirty="0"/>
              <a:t>，同比增长</a:t>
            </a:r>
            <a:r>
              <a:rPr lang="en-US" altLang="zh-CN" sz="1800" b="0" dirty="0"/>
              <a:t>21.0%</a:t>
            </a:r>
            <a:r>
              <a:rPr lang="zh-CN" altLang="en-US" sz="1800" b="0" dirty="0"/>
              <a:t>；服务类电子商务交易额达</a:t>
            </a:r>
            <a:r>
              <a:rPr lang="en-US" altLang="zh-CN" sz="1800" b="0" dirty="0"/>
              <a:t>4.96</a:t>
            </a:r>
            <a:r>
              <a:rPr lang="zh-CN" altLang="en-US" sz="1800" b="0" dirty="0"/>
              <a:t>万亿元，占比</a:t>
            </a:r>
            <a:r>
              <a:rPr lang="en-US" altLang="zh-CN" sz="1800" b="0" dirty="0"/>
              <a:t>17%</a:t>
            </a:r>
            <a:r>
              <a:rPr lang="zh-CN" altLang="en-US" sz="1800" b="0" dirty="0"/>
              <a:t>，同比增长</a:t>
            </a:r>
            <a:r>
              <a:rPr lang="en-US" altLang="zh-CN" sz="1800" b="0" dirty="0"/>
              <a:t>35.1%</a:t>
            </a:r>
            <a:r>
              <a:rPr lang="zh-CN" altLang="en-US" sz="1800" b="0" dirty="0"/>
              <a:t>；以电子合约为交易对象的合约类电子商务交易额为</a:t>
            </a:r>
            <a:r>
              <a:rPr lang="en-US" altLang="zh-CN" sz="1800" b="0" dirty="0"/>
              <a:t>7.33</a:t>
            </a:r>
            <a:r>
              <a:rPr lang="zh-CN" altLang="en-US" sz="1800" b="0" dirty="0"/>
              <a:t>万亿元，占比</a:t>
            </a:r>
            <a:r>
              <a:rPr lang="en-US" altLang="zh-CN" sz="1800" b="0" dirty="0"/>
              <a:t>25.1%</a:t>
            </a:r>
            <a:r>
              <a:rPr lang="zh-CN" altLang="en-US" sz="1800" b="0" dirty="0"/>
              <a:t>。</a:t>
            </a:r>
          </a:p>
          <a:p>
            <a:pPr>
              <a:defRPr/>
            </a:pPr>
            <a:r>
              <a:rPr lang="zh-CN" altLang="en-US" sz="1800" b="0" dirty="0"/>
              <a:t>　　报告指出，在新一轮信息技术革命的驱动下，全球电子商务与传统经济进一步融合，呈现出多元化、无边界化、服务化、全球化的发展趋势。同时，电子商务在壮大数字经济、共建“一带一路”、助力乡村振兴、带动创新创业、促进新旧动能转换、培育经济发展新动能等方面均发挥积极作用，取得新进展。</a:t>
            </a:r>
          </a:p>
          <a:p>
            <a:pPr eaLnBrk="1" hangingPunct="1">
              <a:buFont typeface="Arial" panose="020B0604020202020204" pitchFamily="34" charset="0"/>
              <a:buNone/>
              <a:defRPr/>
            </a:pPr>
            <a:endParaRPr lang="zh-CN" altLang="en-US" dirty="0">
              <a:effectLst>
                <a:outerShdw blurRad="38100" dist="38100" dir="2700000" algn="tl">
                  <a:srgbClr val="C0C0C0"/>
                </a:outerShdw>
              </a:effectLst>
            </a:endParaRPr>
          </a:p>
          <a:p>
            <a:pPr eaLnBrk="1" hangingPunct="1">
              <a:buFont typeface="Arial" panose="020B0604020202020204" pitchFamily="34" charset="0"/>
              <a:buNone/>
              <a:defRPr/>
            </a:pPr>
            <a:r>
              <a:rPr lang="zh-CN" altLang="en-US" dirty="0">
                <a:effectLst>
                  <a:outerShdw blurRad="38100" dist="38100" dir="2700000" algn="tl">
                    <a:srgbClr val="C0C0C0"/>
                  </a:outerShdw>
                </a:effectLst>
              </a:rPr>
              <a:t>        </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withEffect">
                                  <p:stCondLst>
                                    <p:cond delay="0"/>
                                  </p:stCondLst>
                                  <p:childTnLst>
                                    <p:set>
                                      <p:cBhvr>
                                        <p:cTn id="6" dur="1" fill="hold">
                                          <p:stCondLst>
                                            <p:cond delay="0"/>
                                          </p:stCondLst>
                                        </p:cTn>
                                        <p:tgtEl>
                                          <p:spTgt spid="26627">
                                            <p:bg/>
                                          </p:spTgt>
                                        </p:tgtEl>
                                        <p:attrNameLst>
                                          <p:attrName>style.visibility</p:attrName>
                                        </p:attrNameLst>
                                      </p:cBhvr>
                                      <p:to>
                                        <p:strVal val="visible"/>
                                      </p:to>
                                    </p:set>
                                    <p:anim calcmode="lin" valueType="num">
                                      <p:cBhvr additive="base">
                                        <p:cTn id="7" dur="1000" fill="hold"/>
                                        <p:tgtEl>
                                          <p:spTgt spid="26627">
                                            <p:bg/>
                                          </p:spTgt>
                                        </p:tgtEl>
                                        <p:attrNameLst>
                                          <p:attrName>ppt_x</p:attrName>
                                        </p:attrNameLst>
                                      </p:cBhvr>
                                      <p:tavLst>
                                        <p:tav tm="0">
                                          <p:val>
                                            <p:strVal val="#ppt_x"/>
                                          </p:val>
                                        </p:tav>
                                        <p:tav tm="100000">
                                          <p:val>
                                            <p:strVal val="#ppt_x"/>
                                          </p:val>
                                        </p:tav>
                                      </p:tavLst>
                                    </p:anim>
                                    <p:anim calcmode="lin" valueType="num">
                                      <p:cBhvr additive="base">
                                        <p:cTn id="8" dur="1000" fill="hold"/>
                                        <p:tgtEl>
                                          <p:spTgt spid="26627">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endCondLst>
                                    <p:cond evt="begin" delay="0">
                                      <p:tn val="9"/>
                                    </p:cond>
                                  </p:endCondLst>
                                  <p:childTnLst>
                                    <p:set>
                                      <p:cBhvr>
                                        <p:cTn id="10" dur="1" fill="hold">
                                          <p:stCondLst>
                                            <p:cond delay="0"/>
                                          </p:stCondLst>
                                        </p:cTn>
                                        <p:tgtEl>
                                          <p:spTgt spid="26627">
                                            <p:txEl>
                                              <p:pRg st="0" end="0"/>
                                            </p:txEl>
                                          </p:spTgt>
                                        </p:tgtEl>
                                        <p:attrNameLst>
                                          <p:attrName>style.visibility</p:attrName>
                                        </p:attrNameLst>
                                      </p:cBhvr>
                                      <p:to>
                                        <p:strVal val="visible"/>
                                      </p:to>
                                    </p:set>
                                    <p:anim calcmode="lin" valueType="num">
                                      <p:cBhvr additive="base">
                                        <p:cTn id="11" dur="1000" fill="hold"/>
                                        <p:tgtEl>
                                          <p:spTgt spid="26627">
                                            <p:txEl>
                                              <p:pRg st="0" end="0"/>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26627">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animBg="1"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AutoShape 4"/>
          <p:cNvSpPr>
            <a:spLocks noChangeArrowheads="1"/>
          </p:cNvSpPr>
          <p:nvPr/>
        </p:nvSpPr>
        <p:spPr bwMode="auto">
          <a:xfrm>
            <a:off x="252413" y="1414463"/>
            <a:ext cx="3095625" cy="719137"/>
          </a:xfrm>
          <a:prstGeom prst="roundRect">
            <a:avLst>
              <a:gd name="adj" fmla="val 9106"/>
            </a:avLst>
          </a:prstGeom>
          <a:gradFill rotWithShape="1">
            <a:gsLst>
              <a:gs pos="0">
                <a:schemeClr val="accent1"/>
              </a:gs>
              <a:gs pos="100000">
                <a:srgbClr val="576869"/>
              </a:gs>
            </a:gsLst>
            <a:lin ang="5400000" scaled="1"/>
          </a:gradFill>
          <a:ln w="25400">
            <a:solidFill>
              <a:schemeClr val="tx2"/>
            </a:solidFill>
            <a:round/>
            <a:headEnd/>
            <a:tailEnd/>
          </a:ln>
        </p:spPr>
        <p:txBody>
          <a:bodyPr wrap="none" anchor="ctr"/>
          <a:lstStyle/>
          <a:p>
            <a:pPr algn="ctr">
              <a:buFont typeface="Arial" pitchFamily="34" charset="0"/>
              <a:buNone/>
            </a:pPr>
            <a:endParaRPr lang="en-US" altLang="zh-CN" sz="1800" b="0">
              <a:latin typeface="Arial" pitchFamily="34" charset="0"/>
              <a:ea typeface="宋体" pitchFamily="2" charset="-122"/>
            </a:endParaRPr>
          </a:p>
        </p:txBody>
      </p:sp>
      <p:sp>
        <p:nvSpPr>
          <p:cNvPr id="28675" name="Text Box 3" descr="金融10"/>
          <p:cNvSpPr txBox="1">
            <a:spLocks noChangeArrowheads="1"/>
          </p:cNvSpPr>
          <p:nvPr/>
        </p:nvSpPr>
        <p:spPr bwMode="auto">
          <a:xfrm>
            <a:off x="1116013" y="3357563"/>
            <a:ext cx="3097212" cy="701675"/>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en-US" altLang="zh-CN">
                <a:solidFill>
                  <a:schemeClr val="bg1"/>
                </a:solidFill>
              </a:rPr>
              <a:t>1.</a:t>
            </a:r>
            <a:r>
              <a:rPr lang="zh-CN" altLang="en-US">
                <a:solidFill>
                  <a:schemeClr val="bg1"/>
                </a:solidFill>
              </a:rPr>
              <a:t>发挥财政制度对宏观经济运行的自动稳定器作用</a:t>
            </a:r>
            <a:endParaRPr lang="en-US">
              <a:solidFill>
                <a:schemeClr val="bg1"/>
              </a:solidFill>
            </a:endParaRPr>
          </a:p>
        </p:txBody>
      </p:sp>
      <p:sp>
        <p:nvSpPr>
          <p:cNvPr id="28676" name="Text Box 4" descr="金融10"/>
          <p:cNvSpPr txBox="1">
            <a:spLocks noChangeArrowheads="1"/>
          </p:cNvSpPr>
          <p:nvPr/>
        </p:nvSpPr>
        <p:spPr bwMode="auto">
          <a:xfrm>
            <a:off x="1908175" y="260350"/>
            <a:ext cx="7524750" cy="641350"/>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3200">
                <a:solidFill>
                  <a:schemeClr val="bg1"/>
                </a:solidFill>
              </a:rPr>
              <a:t>     任务二 </a:t>
            </a:r>
            <a:r>
              <a:rPr lang="zh-CN" altLang="en-US" sz="3600">
                <a:solidFill>
                  <a:schemeClr val="bg1"/>
                </a:solidFill>
                <a:latin typeface="黑体" pitchFamily="49" charset="-122"/>
              </a:rPr>
              <a:t> 统计学的基本概念</a:t>
            </a:r>
          </a:p>
        </p:txBody>
      </p:sp>
      <p:pic>
        <p:nvPicPr>
          <p:cNvPr id="27653" name="Picture 5" descr="57"/>
          <p:cNvPicPr>
            <a:picLocks noChangeAspect="1" noChangeArrowheads="1"/>
          </p:cNvPicPr>
          <p:nvPr/>
        </p:nvPicPr>
        <p:blipFill>
          <a:blip r:embed="rId2" cstate="print"/>
          <a:srcRect l="3410" t="3204" r="2625" b="3352"/>
          <a:stretch>
            <a:fillRect/>
          </a:stretch>
        </p:blipFill>
        <p:spPr bwMode="auto">
          <a:xfrm>
            <a:off x="1619250" y="2492375"/>
            <a:ext cx="5545138" cy="3105150"/>
          </a:xfrm>
          <a:prstGeom prst="rect">
            <a:avLst/>
          </a:prstGeom>
          <a:noFill/>
          <a:ln w="9525">
            <a:noFill/>
            <a:miter lim="800000"/>
            <a:headEnd/>
            <a:tailEnd/>
          </a:ln>
          <a:effectLst/>
        </p:spPr>
      </p:pic>
      <p:sp>
        <p:nvSpPr>
          <p:cNvPr id="28678" name="Text Box 6" descr="金融10"/>
          <p:cNvSpPr txBox="1">
            <a:spLocks noChangeArrowheads="1"/>
          </p:cNvSpPr>
          <p:nvPr/>
        </p:nvSpPr>
        <p:spPr bwMode="auto">
          <a:xfrm>
            <a:off x="2051050" y="2781300"/>
            <a:ext cx="4897438" cy="2530475"/>
          </a:xfrm>
          <a:prstGeom prst="rect">
            <a:avLst/>
          </a:prstGeom>
          <a:noFill/>
          <a:ln w="9525">
            <a:noFill/>
            <a:miter lim="800000"/>
            <a:headEnd/>
            <a:tailEnd/>
          </a:ln>
          <a:effectLst/>
        </p:spPr>
        <p:txBody>
          <a:bodyPr>
            <a:spAutoFit/>
          </a:bodyPr>
          <a:lstStyle/>
          <a:p>
            <a:pPr eaLnBrk="1" hangingPunct="1">
              <a:buFont typeface="Arial" pitchFamily="34" charset="0"/>
              <a:buNone/>
            </a:pPr>
            <a:endParaRPr lang="zh-CN" altLang="en-US"/>
          </a:p>
          <a:p>
            <a:pPr eaLnBrk="1" hangingPunct="1">
              <a:buFont typeface="Arial" pitchFamily="34" charset="0"/>
              <a:buNone/>
            </a:pPr>
            <a:r>
              <a:rPr lang="zh-CN" altLang="en-US"/>
              <a:t>（一）总体和总体单位的概念</a:t>
            </a:r>
          </a:p>
          <a:p>
            <a:pPr eaLnBrk="1" hangingPunct="1">
              <a:buFont typeface="Arial" pitchFamily="34" charset="0"/>
              <a:buNone/>
            </a:pPr>
            <a:endParaRPr lang="zh-CN" altLang="en-US"/>
          </a:p>
          <a:p>
            <a:pPr eaLnBrk="1" hangingPunct="1">
              <a:buFont typeface="Arial" pitchFamily="34" charset="0"/>
              <a:buNone/>
            </a:pPr>
            <a:r>
              <a:rPr lang="zh-CN" altLang="en-US"/>
              <a:t>        总体是由客观存在的、具有某种共同性质的许多个别事物组成的整体，而构成总体的每个个别事物就是总体单位。</a:t>
            </a:r>
          </a:p>
          <a:p>
            <a:pPr eaLnBrk="1" hangingPunct="1">
              <a:buFont typeface="Arial" pitchFamily="34" charset="0"/>
              <a:buNone/>
            </a:pPr>
            <a:r>
              <a:rPr lang="zh-CN" altLang="en-US"/>
              <a:t>例如：研究某校学生出勤状况时，全校学生是总体，每名学生是总体单位。</a:t>
            </a:r>
          </a:p>
        </p:txBody>
      </p:sp>
      <p:pic>
        <p:nvPicPr>
          <p:cNvPr id="28679" name="Picture 7" descr="913145081"/>
          <p:cNvPicPr>
            <a:picLocks noChangeAspect="1" noChangeArrowheads="1"/>
          </p:cNvPicPr>
          <p:nvPr/>
        </p:nvPicPr>
        <p:blipFill>
          <a:blip r:embed="rId3" cstate="print"/>
          <a:srcRect/>
          <a:stretch>
            <a:fillRect/>
          </a:stretch>
        </p:blipFill>
        <p:spPr bwMode="auto">
          <a:xfrm>
            <a:off x="6877050" y="1484313"/>
            <a:ext cx="1582738" cy="1727200"/>
          </a:xfrm>
          <a:prstGeom prst="rect">
            <a:avLst/>
          </a:prstGeom>
          <a:noFill/>
          <a:ln w="9525">
            <a:noFill/>
            <a:miter lim="800000"/>
            <a:headEnd/>
            <a:tailEnd/>
          </a:ln>
          <a:effectLst/>
        </p:spPr>
      </p:pic>
      <p:sp>
        <p:nvSpPr>
          <p:cNvPr id="28680" name="Text Box 8" descr="金融10"/>
          <p:cNvSpPr txBox="1">
            <a:spLocks noChangeArrowheads="1"/>
          </p:cNvSpPr>
          <p:nvPr/>
        </p:nvSpPr>
        <p:spPr bwMode="auto">
          <a:xfrm>
            <a:off x="215900" y="1543050"/>
            <a:ext cx="3384550" cy="461963"/>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2400">
                <a:solidFill>
                  <a:srgbClr val="FFFF00"/>
                </a:solidFill>
              </a:rPr>
              <a:t>一、 总体和总体单位</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nodeType="withEffect">
                                  <p:stCondLst>
                                    <p:cond delay="0"/>
                                  </p:stCondLst>
                                  <p:childTnLst>
                                    <p:set>
                                      <p:cBhvr>
                                        <p:cTn id="6" dur="1" fill="hold">
                                          <p:stCondLst>
                                            <p:cond delay="0"/>
                                          </p:stCondLst>
                                        </p:cTn>
                                        <p:tgtEl>
                                          <p:spTgt spid="27653"/>
                                        </p:tgtEl>
                                        <p:attrNameLst>
                                          <p:attrName>style.visibility</p:attrName>
                                        </p:attrNameLst>
                                      </p:cBhvr>
                                      <p:to>
                                        <p:strVal val="visible"/>
                                      </p:to>
                                    </p:set>
                                    <p:animEffect transition="in" filter="slide(fromBottom)">
                                      <p:cBhvr>
                                        <p:cTn id="7" dur="1000"/>
                                        <p:tgtEl>
                                          <p:spTgt spid="276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descr="金融10"/>
          <p:cNvSpPr txBox="1">
            <a:spLocks noChangeArrowheads="1"/>
          </p:cNvSpPr>
          <p:nvPr/>
        </p:nvSpPr>
        <p:spPr bwMode="auto">
          <a:xfrm>
            <a:off x="1116013" y="3357563"/>
            <a:ext cx="3097212" cy="701675"/>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en-US" altLang="zh-CN">
                <a:solidFill>
                  <a:schemeClr val="bg1"/>
                </a:solidFill>
              </a:rPr>
              <a:t>1.</a:t>
            </a:r>
            <a:r>
              <a:rPr lang="zh-CN" altLang="en-US">
                <a:solidFill>
                  <a:schemeClr val="bg1"/>
                </a:solidFill>
              </a:rPr>
              <a:t>发挥财政制度对宏观经济运行的自动稳定器作用</a:t>
            </a:r>
            <a:endParaRPr lang="en-US">
              <a:solidFill>
                <a:schemeClr val="bg1"/>
              </a:solidFill>
            </a:endParaRPr>
          </a:p>
        </p:txBody>
      </p:sp>
      <p:pic>
        <p:nvPicPr>
          <p:cNvPr id="29700" name="Picture 4" descr="57"/>
          <p:cNvPicPr>
            <a:picLocks noChangeAspect="1" noChangeArrowheads="1"/>
          </p:cNvPicPr>
          <p:nvPr/>
        </p:nvPicPr>
        <p:blipFill>
          <a:blip r:embed="rId2" cstate="print"/>
          <a:srcRect l="3410" t="3204" r="2625" b="3352"/>
          <a:stretch>
            <a:fillRect/>
          </a:stretch>
        </p:blipFill>
        <p:spPr bwMode="auto">
          <a:xfrm>
            <a:off x="503238" y="2151063"/>
            <a:ext cx="8210550" cy="3816350"/>
          </a:xfrm>
          <a:prstGeom prst="rect">
            <a:avLst/>
          </a:prstGeom>
          <a:noFill/>
          <a:ln w="9525">
            <a:noFill/>
            <a:miter lim="800000"/>
            <a:headEnd/>
            <a:tailEnd/>
          </a:ln>
          <a:effectLst/>
        </p:spPr>
      </p:pic>
      <p:sp>
        <p:nvSpPr>
          <p:cNvPr id="2" name="Text Box 5" descr="金融10"/>
          <p:cNvSpPr txBox="1">
            <a:spLocks noChangeArrowheads="1"/>
          </p:cNvSpPr>
          <p:nvPr/>
        </p:nvSpPr>
        <p:spPr bwMode="auto">
          <a:xfrm>
            <a:off x="1068388" y="2708275"/>
            <a:ext cx="7129462" cy="3785652"/>
          </a:xfrm>
          <a:prstGeom prst="rect">
            <a:avLst/>
          </a:prstGeom>
          <a:noFill/>
          <a:ln w="9525">
            <a:noFill/>
            <a:miter lim="800000"/>
            <a:headEnd/>
            <a:tailEnd/>
          </a:ln>
          <a:effectLst/>
        </p:spPr>
        <p:txBody>
          <a:bodyPr>
            <a:spAutoFit/>
          </a:bodyPr>
          <a:lstStyle/>
          <a:p>
            <a:pPr eaLnBrk="1" hangingPunct="1">
              <a:buFont typeface="Arial" pitchFamily="34" charset="0"/>
              <a:buNone/>
            </a:pPr>
            <a:r>
              <a:rPr lang="zh-CN" altLang="en-US" dirty="0"/>
              <a:t>（二）</a:t>
            </a:r>
            <a:r>
              <a:rPr lang="en-US" dirty="0"/>
              <a:t> </a:t>
            </a:r>
            <a:r>
              <a:rPr lang="zh-CN" altLang="en-US" dirty="0"/>
              <a:t>总体的特征</a:t>
            </a:r>
          </a:p>
          <a:p>
            <a:pPr eaLnBrk="1" hangingPunct="1">
              <a:buFont typeface="Arial" pitchFamily="34" charset="0"/>
              <a:buNone/>
            </a:pPr>
            <a:r>
              <a:rPr lang="zh-CN" altLang="en-US" dirty="0"/>
              <a:t>       形成总体必须具备三个特点，即大量性、同质性和差异性。</a:t>
            </a:r>
          </a:p>
          <a:p>
            <a:pPr eaLnBrk="1" hangingPunct="1">
              <a:buFont typeface="Arial" pitchFamily="34" charset="0"/>
              <a:buNone/>
            </a:pPr>
            <a:endParaRPr lang="zh-CN" altLang="en-US" dirty="0"/>
          </a:p>
          <a:p>
            <a:pPr eaLnBrk="1" hangingPunct="1">
              <a:buFont typeface="Arial" pitchFamily="34" charset="0"/>
              <a:buNone/>
            </a:pPr>
            <a:r>
              <a:rPr lang="zh-CN" altLang="en-US" dirty="0">
                <a:solidFill>
                  <a:schemeClr val="accent1"/>
                </a:solidFill>
              </a:rPr>
              <a:t>大量性</a:t>
            </a:r>
            <a:r>
              <a:rPr lang="zh-CN" altLang="en-US" dirty="0"/>
              <a:t>指总体应包括足够的单位数，这是由统计的研究对象决定的。</a:t>
            </a:r>
          </a:p>
          <a:p>
            <a:pPr eaLnBrk="1" hangingPunct="1">
              <a:buFont typeface="Arial" pitchFamily="34" charset="0"/>
              <a:buNone/>
            </a:pPr>
            <a:r>
              <a:rPr lang="zh-CN" altLang="en-US" dirty="0">
                <a:solidFill>
                  <a:schemeClr val="accent1"/>
                </a:solidFill>
              </a:rPr>
              <a:t>同质性</a:t>
            </a:r>
            <a:r>
              <a:rPr lang="zh-CN" altLang="en-US" dirty="0"/>
              <a:t>是指构成统计总体的每一个个体必须至少在某一方面具有共同性</a:t>
            </a:r>
            <a:r>
              <a:rPr lang="zh-CN" altLang="en-US" dirty="0" smtClean="0"/>
              <a:t>质，就</a:t>
            </a:r>
            <a:r>
              <a:rPr lang="zh-CN" altLang="en-US" dirty="0"/>
              <a:t>是这个共同性质使这些个体结合成一个整体。</a:t>
            </a:r>
          </a:p>
          <a:p>
            <a:pPr eaLnBrk="1" hangingPunct="1">
              <a:buFont typeface="Arial" pitchFamily="34" charset="0"/>
              <a:buNone/>
            </a:pPr>
            <a:r>
              <a:rPr lang="zh-CN" altLang="en-US" dirty="0">
                <a:solidFill>
                  <a:schemeClr val="accent1"/>
                </a:solidFill>
              </a:rPr>
              <a:t>变异性</a:t>
            </a:r>
            <a:r>
              <a:rPr lang="zh-CN" altLang="en-US" dirty="0"/>
              <a:t>是指构成总体的个体除了至少在某一方面具有共同性质外，在其他方面还应存在差异。</a:t>
            </a:r>
          </a:p>
          <a:p>
            <a:pPr eaLnBrk="1" hangingPunct="1">
              <a:buFont typeface="Arial" pitchFamily="34" charset="0"/>
              <a:buNone/>
            </a:pPr>
            <a:endParaRPr lang="zh-CN" altLang="en-US" dirty="0"/>
          </a:p>
          <a:p>
            <a:pPr eaLnBrk="1" hangingPunct="1">
              <a:buFont typeface="Arial" pitchFamily="34" charset="0"/>
              <a:buNone/>
            </a:pPr>
            <a:endParaRPr lang="zh-CN" altLang="en-US" dirty="0"/>
          </a:p>
          <a:p>
            <a:pPr eaLnBrk="1" hangingPunct="1">
              <a:buFont typeface="Arial" pitchFamily="34" charset="0"/>
              <a:buNone/>
            </a:pPr>
            <a:endParaRPr lang="zh-CN" altLang="en-US" dirty="0"/>
          </a:p>
        </p:txBody>
      </p:sp>
      <p:pic>
        <p:nvPicPr>
          <p:cNvPr id="29701" name="Picture 6" descr="913145081"/>
          <p:cNvPicPr>
            <a:picLocks noChangeAspect="1" noChangeArrowheads="1"/>
          </p:cNvPicPr>
          <p:nvPr/>
        </p:nvPicPr>
        <p:blipFill>
          <a:blip r:embed="rId3" cstate="print"/>
          <a:srcRect/>
          <a:stretch>
            <a:fillRect/>
          </a:stretch>
        </p:blipFill>
        <p:spPr bwMode="auto">
          <a:xfrm>
            <a:off x="7524750" y="981075"/>
            <a:ext cx="1582738" cy="1727200"/>
          </a:xfrm>
          <a:prstGeom prst="rect">
            <a:avLst/>
          </a:prstGeom>
          <a:noFill/>
          <a:ln w="9525">
            <a:noFill/>
            <a:miter lim="800000"/>
            <a:headEnd/>
            <a:tailEnd/>
          </a:ln>
          <a:effectLst/>
        </p:spPr>
      </p:pic>
      <p:sp>
        <p:nvSpPr>
          <p:cNvPr id="29702" name="Text Box 7" descr="金融10"/>
          <p:cNvSpPr txBox="1">
            <a:spLocks noChangeArrowheads="1"/>
          </p:cNvSpPr>
          <p:nvPr/>
        </p:nvSpPr>
        <p:spPr bwMode="auto">
          <a:xfrm>
            <a:off x="2484438" y="260350"/>
            <a:ext cx="6443662" cy="579438"/>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3200">
                <a:solidFill>
                  <a:schemeClr val="bg1"/>
                </a:solidFill>
              </a:rPr>
              <a:t>任务二     统计学的基本概念</a:t>
            </a:r>
          </a:p>
        </p:txBody>
      </p:sp>
      <p:sp>
        <p:nvSpPr>
          <p:cNvPr id="29703" name="AutoShape 4"/>
          <p:cNvSpPr>
            <a:spLocks noChangeArrowheads="1"/>
          </p:cNvSpPr>
          <p:nvPr/>
        </p:nvSpPr>
        <p:spPr bwMode="auto">
          <a:xfrm>
            <a:off x="252413" y="1414463"/>
            <a:ext cx="3095625" cy="719137"/>
          </a:xfrm>
          <a:prstGeom prst="roundRect">
            <a:avLst>
              <a:gd name="adj" fmla="val 9106"/>
            </a:avLst>
          </a:prstGeom>
          <a:gradFill rotWithShape="1">
            <a:gsLst>
              <a:gs pos="0">
                <a:schemeClr val="accent1"/>
              </a:gs>
              <a:gs pos="100000">
                <a:srgbClr val="576869"/>
              </a:gs>
            </a:gsLst>
            <a:lin ang="5400000" scaled="1"/>
          </a:gradFill>
          <a:ln w="25400">
            <a:solidFill>
              <a:schemeClr val="tx2"/>
            </a:solidFill>
            <a:round/>
            <a:headEnd/>
            <a:tailEnd/>
          </a:ln>
        </p:spPr>
        <p:txBody>
          <a:bodyPr wrap="none" anchor="ctr"/>
          <a:lstStyle/>
          <a:p>
            <a:pPr algn="ctr">
              <a:buFont typeface="Arial" pitchFamily="34" charset="0"/>
              <a:buNone/>
            </a:pPr>
            <a:endParaRPr lang="en-US" altLang="zh-CN" sz="1800" b="0">
              <a:latin typeface="Arial" pitchFamily="34" charset="0"/>
              <a:ea typeface="宋体" pitchFamily="2" charset="-122"/>
            </a:endParaRPr>
          </a:p>
        </p:txBody>
      </p:sp>
      <p:sp>
        <p:nvSpPr>
          <p:cNvPr id="29704" name="Text Box 8" descr="金融10"/>
          <p:cNvSpPr txBox="1">
            <a:spLocks noChangeArrowheads="1"/>
          </p:cNvSpPr>
          <p:nvPr/>
        </p:nvSpPr>
        <p:spPr bwMode="auto">
          <a:xfrm>
            <a:off x="215900" y="1543050"/>
            <a:ext cx="3384550" cy="461963"/>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2400">
                <a:solidFill>
                  <a:srgbClr val="FFFF00"/>
                </a:solidFill>
              </a:rPr>
              <a:t>一、 总体和总体单位</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nodeType="withEffect">
                                  <p:stCondLst>
                                    <p:cond delay="0"/>
                                  </p:stCondLst>
                                  <p:childTnLst>
                                    <p:set>
                                      <p:cBhvr>
                                        <p:cTn id="6" dur="1" fill="hold">
                                          <p:stCondLst>
                                            <p:cond delay="0"/>
                                          </p:stCondLst>
                                        </p:cTn>
                                        <p:tgtEl>
                                          <p:spTgt spid="29700"/>
                                        </p:tgtEl>
                                        <p:attrNameLst>
                                          <p:attrName>style.visibility</p:attrName>
                                        </p:attrNameLst>
                                      </p:cBhvr>
                                      <p:to>
                                        <p:strVal val="visible"/>
                                      </p:to>
                                    </p:set>
                                    <p:animEffect transition="in" filter="slide(fromBottom)">
                                      <p:cBhvr>
                                        <p:cTn id="7" dur="1000"/>
                                        <p:tgtEl>
                                          <p:spTgt spid="297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descr="金融10"/>
          <p:cNvSpPr txBox="1">
            <a:spLocks noChangeArrowheads="1"/>
          </p:cNvSpPr>
          <p:nvPr/>
        </p:nvSpPr>
        <p:spPr bwMode="auto">
          <a:xfrm>
            <a:off x="1116013" y="3357563"/>
            <a:ext cx="3097212" cy="701675"/>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en-US" altLang="zh-CN">
                <a:solidFill>
                  <a:schemeClr val="bg1"/>
                </a:solidFill>
              </a:rPr>
              <a:t>1.</a:t>
            </a:r>
            <a:r>
              <a:rPr lang="zh-CN" altLang="en-US">
                <a:solidFill>
                  <a:schemeClr val="bg1"/>
                </a:solidFill>
              </a:rPr>
              <a:t>发挥财政制度对宏观经济运行的自动稳定器作用</a:t>
            </a:r>
            <a:endParaRPr lang="en-US">
              <a:solidFill>
                <a:schemeClr val="bg1"/>
              </a:solidFill>
            </a:endParaRPr>
          </a:p>
        </p:txBody>
      </p:sp>
      <p:pic>
        <p:nvPicPr>
          <p:cNvPr id="30724" name="Picture 4" descr="57"/>
          <p:cNvPicPr>
            <a:picLocks noChangeAspect="1" noChangeArrowheads="1"/>
          </p:cNvPicPr>
          <p:nvPr/>
        </p:nvPicPr>
        <p:blipFill>
          <a:blip r:embed="rId2" cstate="print"/>
          <a:srcRect l="3410" t="3204" r="2625" b="3352"/>
          <a:stretch>
            <a:fillRect/>
          </a:stretch>
        </p:blipFill>
        <p:spPr bwMode="auto">
          <a:xfrm>
            <a:off x="1131888" y="2273300"/>
            <a:ext cx="6624637" cy="3576638"/>
          </a:xfrm>
          <a:prstGeom prst="rect">
            <a:avLst/>
          </a:prstGeom>
          <a:noFill/>
          <a:ln w="9525">
            <a:noFill/>
            <a:miter lim="800000"/>
            <a:headEnd/>
            <a:tailEnd/>
          </a:ln>
          <a:effectLst/>
        </p:spPr>
      </p:pic>
      <p:sp>
        <p:nvSpPr>
          <p:cNvPr id="30725" name="Text Box 5" descr="金融10"/>
          <p:cNvSpPr txBox="1">
            <a:spLocks noChangeArrowheads="1"/>
          </p:cNvSpPr>
          <p:nvPr/>
        </p:nvSpPr>
        <p:spPr bwMode="auto">
          <a:xfrm>
            <a:off x="1635125" y="2794000"/>
            <a:ext cx="5616575" cy="2530475"/>
          </a:xfrm>
          <a:prstGeom prst="rect">
            <a:avLst/>
          </a:prstGeom>
          <a:noFill/>
          <a:ln>
            <a:noFill/>
          </a:ln>
          <a:effectLst/>
          <a:extLst>
            <a:ext uri="{909E8E84-426E-40DD-AFC4-6F175D3DCCD1}">
              <a14:hiddenFill xmlns:a14="http://schemas.microsoft.com/office/drawing/2010/main">
                <a:blipFill dpi="0" rotWithShape="0">
                  <a:blip r:embed="rId3"/>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buFont typeface="Arial" panose="020B0604020202020204" pitchFamily="34" charset="0"/>
              <a:buNone/>
              <a:defRPr/>
            </a:pPr>
            <a:r>
              <a:rPr lang="zh-CN" altLang="en-US" dirty="0"/>
              <a:t>（三）</a:t>
            </a:r>
            <a:r>
              <a:rPr lang="en-US" dirty="0"/>
              <a:t> </a:t>
            </a:r>
            <a:r>
              <a:rPr lang="zh-CN" altLang="en-US" dirty="0"/>
              <a:t>总体的种类</a:t>
            </a:r>
          </a:p>
          <a:p>
            <a:pPr eaLnBrk="1" hangingPunct="1">
              <a:buFont typeface="Arial" panose="020B0604020202020204" pitchFamily="34" charset="0"/>
              <a:buNone/>
              <a:defRPr/>
            </a:pPr>
            <a:r>
              <a:rPr lang="zh-CN" altLang="en-US" dirty="0"/>
              <a:t>       按总体单位数是否可数，总体可分为有限总体和无限总体。</a:t>
            </a:r>
          </a:p>
          <a:p>
            <a:pPr eaLnBrk="1" hangingPunct="1">
              <a:buFont typeface="Arial" panose="020B0604020202020204" pitchFamily="34" charset="0"/>
              <a:buNone/>
              <a:defRPr/>
            </a:pPr>
            <a:r>
              <a:rPr lang="zh-CN" altLang="en-US" dirty="0">
                <a:solidFill>
                  <a:schemeClr val="accent1"/>
                </a:solidFill>
              </a:rPr>
              <a:t>有限总体</a:t>
            </a:r>
            <a:r>
              <a:rPr lang="zh-CN" altLang="en-US" dirty="0"/>
              <a:t>指总体所包括的总体单位是有限的，是可以计数的。</a:t>
            </a:r>
            <a:r>
              <a:rPr lang="zh-CN" altLang="en-US" dirty="0">
                <a:effectLst>
                  <a:outerShdw blurRad="38100" dist="38100" dir="2700000" algn="tl">
                    <a:srgbClr val="C0C0C0"/>
                  </a:outerShdw>
                </a:effectLst>
              </a:rPr>
              <a:t> </a:t>
            </a:r>
          </a:p>
          <a:p>
            <a:pPr eaLnBrk="1" hangingPunct="1">
              <a:buFont typeface="Arial" panose="020B0604020202020204" pitchFamily="34" charset="0"/>
              <a:buNone/>
              <a:defRPr/>
            </a:pPr>
            <a:r>
              <a:rPr lang="zh-CN" altLang="en-US" dirty="0">
                <a:solidFill>
                  <a:schemeClr val="accent1"/>
                </a:solidFill>
              </a:rPr>
              <a:t>无限总体</a:t>
            </a:r>
            <a:r>
              <a:rPr lang="zh-CN" altLang="en-US" dirty="0"/>
              <a:t>指总体所包括的单位是无限的，是不可以计数的。</a:t>
            </a:r>
            <a:r>
              <a:rPr lang="zh-CN" altLang="en-US" dirty="0">
                <a:effectLst>
                  <a:outerShdw blurRad="38100" dist="38100" dir="2700000" algn="tl">
                    <a:srgbClr val="C0C0C0"/>
                  </a:outerShdw>
                </a:effectLst>
              </a:rPr>
              <a:t> </a:t>
            </a:r>
            <a:endParaRPr lang="zh-CN" altLang="en-US" dirty="0"/>
          </a:p>
          <a:p>
            <a:pPr eaLnBrk="1" hangingPunct="1">
              <a:buFont typeface="Arial" panose="020B0604020202020204" pitchFamily="34" charset="0"/>
              <a:buNone/>
              <a:defRPr/>
            </a:pPr>
            <a:endParaRPr lang="zh-CN" altLang="en-US" dirty="0"/>
          </a:p>
        </p:txBody>
      </p:sp>
      <p:pic>
        <p:nvPicPr>
          <p:cNvPr id="2" name="Picture 6" descr="913145081"/>
          <p:cNvPicPr>
            <a:picLocks noChangeAspect="1" noChangeArrowheads="1"/>
          </p:cNvPicPr>
          <p:nvPr/>
        </p:nvPicPr>
        <p:blipFill>
          <a:blip r:embed="rId4" cstate="print"/>
          <a:srcRect/>
          <a:stretch>
            <a:fillRect/>
          </a:stretch>
        </p:blipFill>
        <p:spPr bwMode="auto">
          <a:xfrm>
            <a:off x="7380288" y="1125538"/>
            <a:ext cx="1582737" cy="1727200"/>
          </a:xfrm>
          <a:prstGeom prst="rect">
            <a:avLst/>
          </a:prstGeom>
          <a:noFill/>
          <a:ln w="9525">
            <a:noFill/>
            <a:miter lim="800000"/>
            <a:headEnd/>
            <a:tailEnd/>
          </a:ln>
          <a:effectLst/>
        </p:spPr>
      </p:pic>
      <p:sp>
        <p:nvSpPr>
          <p:cNvPr id="30726" name="Text Box 7" descr="金融10"/>
          <p:cNvSpPr txBox="1">
            <a:spLocks noChangeArrowheads="1"/>
          </p:cNvSpPr>
          <p:nvPr/>
        </p:nvSpPr>
        <p:spPr bwMode="auto">
          <a:xfrm>
            <a:off x="2700338" y="260350"/>
            <a:ext cx="6443662" cy="641350"/>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3600">
                <a:solidFill>
                  <a:schemeClr val="bg1"/>
                </a:solidFill>
              </a:rPr>
              <a:t>任务二   统计学的基本概念</a:t>
            </a:r>
          </a:p>
        </p:txBody>
      </p:sp>
      <p:sp>
        <p:nvSpPr>
          <p:cNvPr id="30727" name="AutoShape 4"/>
          <p:cNvSpPr>
            <a:spLocks noChangeArrowheads="1"/>
          </p:cNvSpPr>
          <p:nvPr/>
        </p:nvSpPr>
        <p:spPr bwMode="auto">
          <a:xfrm>
            <a:off x="252413" y="1414463"/>
            <a:ext cx="3095625" cy="719137"/>
          </a:xfrm>
          <a:prstGeom prst="roundRect">
            <a:avLst>
              <a:gd name="adj" fmla="val 9106"/>
            </a:avLst>
          </a:prstGeom>
          <a:gradFill rotWithShape="1">
            <a:gsLst>
              <a:gs pos="0">
                <a:schemeClr val="accent1"/>
              </a:gs>
              <a:gs pos="100000">
                <a:srgbClr val="576869"/>
              </a:gs>
            </a:gsLst>
            <a:lin ang="5400000" scaled="1"/>
          </a:gradFill>
          <a:ln w="25400">
            <a:solidFill>
              <a:schemeClr val="tx2"/>
            </a:solidFill>
            <a:round/>
            <a:headEnd/>
            <a:tailEnd/>
          </a:ln>
        </p:spPr>
        <p:txBody>
          <a:bodyPr wrap="none" anchor="ctr"/>
          <a:lstStyle/>
          <a:p>
            <a:pPr algn="ctr">
              <a:buFont typeface="Arial" pitchFamily="34" charset="0"/>
              <a:buNone/>
            </a:pPr>
            <a:endParaRPr lang="en-US" altLang="zh-CN" sz="1800" b="0">
              <a:latin typeface="Arial" pitchFamily="34" charset="0"/>
              <a:ea typeface="宋体" pitchFamily="2" charset="-122"/>
            </a:endParaRPr>
          </a:p>
        </p:txBody>
      </p:sp>
      <p:sp>
        <p:nvSpPr>
          <p:cNvPr id="30728" name="Text Box 8" descr="金融10"/>
          <p:cNvSpPr txBox="1">
            <a:spLocks noChangeArrowheads="1"/>
          </p:cNvSpPr>
          <p:nvPr/>
        </p:nvSpPr>
        <p:spPr bwMode="auto">
          <a:xfrm>
            <a:off x="215900" y="1543050"/>
            <a:ext cx="3384550" cy="461963"/>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2400">
                <a:solidFill>
                  <a:srgbClr val="FFFF00"/>
                </a:solidFill>
              </a:rPr>
              <a:t>一、 总体和总体单位</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nodeType="withEffect">
                                  <p:stCondLst>
                                    <p:cond delay="0"/>
                                  </p:stCondLst>
                                  <p:childTnLst>
                                    <p:set>
                                      <p:cBhvr>
                                        <p:cTn id="6" dur="1" fill="hold">
                                          <p:stCondLst>
                                            <p:cond delay="0"/>
                                          </p:stCondLst>
                                        </p:cTn>
                                        <p:tgtEl>
                                          <p:spTgt spid="30724"/>
                                        </p:tgtEl>
                                        <p:attrNameLst>
                                          <p:attrName>style.visibility</p:attrName>
                                        </p:attrNameLst>
                                      </p:cBhvr>
                                      <p:to>
                                        <p:strVal val="visible"/>
                                      </p:to>
                                    </p:set>
                                    <p:animEffect transition="in" filter="slide(fromBottom)">
                                      <p:cBhvr>
                                        <p:cTn id="7" dur="1000"/>
                                        <p:tgtEl>
                                          <p:spTgt spid="307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descr="金融10"/>
          <p:cNvSpPr txBox="1">
            <a:spLocks noChangeArrowheads="1"/>
          </p:cNvSpPr>
          <p:nvPr/>
        </p:nvSpPr>
        <p:spPr bwMode="auto">
          <a:xfrm>
            <a:off x="1116013" y="3357563"/>
            <a:ext cx="3097212" cy="701675"/>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en-US" altLang="zh-CN">
                <a:solidFill>
                  <a:schemeClr val="bg1"/>
                </a:solidFill>
              </a:rPr>
              <a:t>1.</a:t>
            </a:r>
            <a:r>
              <a:rPr lang="zh-CN" altLang="en-US">
                <a:solidFill>
                  <a:schemeClr val="bg1"/>
                </a:solidFill>
              </a:rPr>
              <a:t>发挥财政制度对宏观经济运行的自动稳定器作用</a:t>
            </a:r>
            <a:endParaRPr lang="en-US">
              <a:solidFill>
                <a:schemeClr val="bg1"/>
              </a:solidFill>
            </a:endParaRPr>
          </a:p>
        </p:txBody>
      </p:sp>
      <p:sp>
        <p:nvSpPr>
          <p:cNvPr id="31747" name="Text Box 3" descr="金融10"/>
          <p:cNvSpPr txBox="1">
            <a:spLocks noChangeArrowheads="1"/>
          </p:cNvSpPr>
          <p:nvPr/>
        </p:nvSpPr>
        <p:spPr bwMode="auto">
          <a:xfrm>
            <a:off x="5148263" y="3357563"/>
            <a:ext cx="3455987" cy="701675"/>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en-US" altLang="zh-CN">
                <a:solidFill>
                  <a:schemeClr val="bg1"/>
                </a:solidFill>
              </a:rPr>
              <a:t>2.</a:t>
            </a:r>
            <a:r>
              <a:rPr lang="zh-CN" altLang="en-US">
                <a:solidFill>
                  <a:schemeClr val="bg1"/>
                </a:solidFill>
              </a:rPr>
              <a:t>通过相机抉择的财政政策，促进社会总供需的平衡</a:t>
            </a:r>
            <a:endParaRPr lang="en-US">
              <a:solidFill>
                <a:schemeClr val="bg1"/>
              </a:solidFill>
            </a:endParaRPr>
          </a:p>
        </p:txBody>
      </p:sp>
      <p:pic>
        <p:nvPicPr>
          <p:cNvPr id="28676" name="Picture 4" descr="1"/>
          <p:cNvPicPr>
            <a:picLocks noChangeAspect="1" noChangeArrowheads="1"/>
          </p:cNvPicPr>
          <p:nvPr/>
        </p:nvPicPr>
        <p:blipFill>
          <a:blip r:embed="rId2" cstate="print"/>
          <a:srcRect/>
          <a:stretch>
            <a:fillRect/>
          </a:stretch>
        </p:blipFill>
        <p:spPr bwMode="auto">
          <a:xfrm>
            <a:off x="889000" y="1860550"/>
            <a:ext cx="7559675" cy="4160838"/>
          </a:xfrm>
          <a:prstGeom prst="rect">
            <a:avLst/>
          </a:prstGeom>
          <a:noFill/>
          <a:ln w="9525">
            <a:noFill/>
            <a:miter lim="800000"/>
            <a:headEnd/>
            <a:tailEnd/>
          </a:ln>
        </p:spPr>
      </p:pic>
      <p:grpSp>
        <p:nvGrpSpPr>
          <p:cNvPr id="31749" name="Group 5"/>
          <p:cNvGrpSpPr>
            <a:grpSpLocks/>
          </p:cNvGrpSpPr>
          <p:nvPr/>
        </p:nvGrpSpPr>
        <p:grpSpPr bwMode="auto">
          <a:xfrm>
            <a:off x="6659563" y="1125538"/>
            <a:ext cx="2249487" cy="1609725"/>
            <a:chOff x="0" y="0"/>
            <a:chExt cx="3542" cy="2536"/>
          </a:xfrm>
        </p:grpSpPr>
        <p:pic>
          <p:nvPicPr>
            <p:cNvPr id="31756" name="Picture 6" descr="1b9b8f60_55d8_4de8_8292_449409154d08"/>
            <p:cNvPicPr>
              <a:picLocks noChangeAspect="1" noChangeArrowheads="1"/>
            </p:cNvPicPr>
            <p:nvPr/>
          </p:nvPicPr>
          <p:blipFill>
            <a:blip r:embed="rId3" cstate="print">
              <a:clrChange>
                <a:clrFrom>
                  <a:srgbClr val="FFFFFF"/>
                </a:clrFrom>
                <a:clrTo>
                  <a:srgbClr val="FFFFFF">
                    <a:alpha val="0"/>
                  </a:srgbClr>
                </a:clrTo>
              </a:clrChange>
            </a:blip>
            <a:srcRect l="11058" t="10039" r="12737"/>
            <a:stretch>
              <a:fillRect/>
            </a:stretch>
          </p:blipFill>
          <p:spPr bwMode="auto">
            <a:xfrm>
              <a:off x="0" y="0"/>
              <a:ext cx="3542" cy="2536"/>
            </a:xfrm>
            <a:prstGeom prst="rect">
              <a:avLst/>
            </a:prstGeom>
            <a:noFill/>
            <a:ln w="9525">
              <a:noFill/>
              <a:miter lim="800000"/>
              <a:headEnd/>
              <a:tailEnd/>
            </a:ln>
          </p:spPr>
        </p:pic>
        <p:sp>
          <p:nvSpPr>
            <p:cNvPr id="31757" name="Text Box 7"/>
            <p:cNvSpPr txBox="1">
              <a:spLocks noChangeArrowheads="1"/>
            </p:cNvSpPr>
            <p:nvPr/>
          </p:nvSpPr>
          <p:spPr bwMode="auto">
            <a:xfrm rot="-120000">
              <a:off x="162" y="393"/>
              <a:ext cx="2608" cy="720"/>
            </a:xfrm>
            <a:prstGeom prst="rect">
              <a:avLst/>
            </a:prstGeom>
            <a:noFill/>
            <a:ln w="9525">
              <a:noFill/>
              <a:miter lim="800000"/>
              <a:headEnd/>
              <a:tailEnd/>
            </a:ln>
            <a:effectLst/>
          </p:spPr>
          <p:txBody>
            <a:bodyPr>
              <a:spAutoFit/>
            </a:bodyPr>
            <a:lstStyle/>
            <a:p>
              <a:pPr eaLnBrk="1" hangingPunct="1">
                <a:buFont typeface="Arial" pitchFamily="34" charset="0"/>
                <a:buNone/>
              </a:pPr>
              <a:r>
                <a:rPr lang="zh-CN" altLang="en-US" sz="2400">
                  <a:solidFill>
                    <a:srgbClr val="F02AD8"/>
                  </a:solidFill>
                </a:rPr>
                <a:t>资料卡</a:t>
              </a:r>
            </a:p>
          </p:txBody>
        </p:sp>
      </p:grpSp>
      <p:sp>
        <p:nvSpPr>
          <p:cNvPr id="31750" name="Text Box 8" descr="金融10"/>
          <p:cNvSpPr txBox="1">
            <a:spLocks noChangeArrowheads="1"/>
          </p:cNvSpPr>
          <p:nvPr/>
        </p:nvSpPr>
        <p:spPr bwMode="auto">
          <a:xfrm>
            <a:off x="1681163" y="2420938"/>
            <a:ext cx="5975350" cy="3708400"/>
          </a:xfrm>
          <a:prstGeom prst="rect">
            <a:avLst/>
          </a:prstGeom>
          <a:noFill/>
          <a:ln w="9525">
            <a:noFill/>
            <a:miter lim="800000"/>
            <a:headEnd/>
            <a:tailEnd/>
          </a:ln>
          <a:effectLst/>
        </p:spPr>
        <p:txBody>
          <a:bodyPr>
            <a:spAutoFit/>
          </a:bodyPr>
          <a:lstStyle/>
          <a:p>
            <a:pPr eaLnBrk="1" hangingPunct="1">
              <a:lnSpc>
                <a:spcPct val="120000"/>
              </a:lnSpc>
              <a:buFont typeface="Arial" pitchFamily="34" charset="0"/>
              <a:buNone/>
            </a:pPr>
            <a:r>
              <a:rPr lang="zh-CN" altLang="en-US" b="0"/>
              <a:t>        总体和总体单位的角色不是一成不变的，随着研究目的的不同，它们是可以相互转化的。同一个客观事物，在某项研究中属于总体单位，但在另一项研究中又可能变成总体。例如，在北京市高校这个统计总体中，每所高校都是总体单位，如北京大学就是其中一个总体单位；但要研究一所典型高校内部的教学情况，如果选中了北京大学，则它就成为了统计总体，学校的各院系或学校的每位教职工就是总体单位。</a:t>
            </a:r>
          </a:p>
          <a:p>
            <a:pPr eaLnBrk="1" hangingPunct="1">
              <a:lnSpc>
                <a:spcPct val="120000"/>
              </a:lnSpc>
              <a:buFont typeface="Arial" pitchFamily="34" charset="0"/>
              <a:buNone/>
            </a:pPr>
            <a:endParaRPr lang="zh-CN" altLang="en-US" sz="1800" b="0"/>
          </a:p>
        </p:txBody>
      </p:sp>
      <p:sp>
        <p:nvSpPr>
          <p:cNvPr id="31751" name="Text Box 9" descr="金融10"/>
          <p:cNvSpPr txBox="1">
            <a:spLocks noChangeArrowheads="1"/>
          </p:cNvSpPr>
          <p:nvPr/>
        </p:nvSpPr>
        <p:spPr bwMode="auto">
          <a:xfrm>
            <a:off x="1763713" y="260350"/>
            <a:ext cx="7632700" cy="641350"/>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3600">
                <a:solidFill>
                  <a:schemeClr val="bg1"/>
                </a:solidFill>
                <a:ea typeface="华文新魏" pitchFamily="2" charset="-122"/>
              </a:rPr>
              <a:t>     </a:t>
            </a:r>
          </a:p>
        </p:txBody>
      </p:sp>
      <p:sp>
        <p:nvSpPr>
          <p:cNvPr id="28682" name="Text Box 10" descr="金融10"/>
          <p:cNvSpPr txBox="1">
            <a:spLocks noChangeArrowheads="1"/>
          </p:cNvSpPr>
          <p:nvPr/>
        </p:nvSpPr>
        <p:spPr bwMode="auto">
          <a:xfrm>
            <a:off x="2484438" y="2024063"/>
            <a:ext cx="3600450" cy="396875"/>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dirty="0">
                <a:effectLst>
                  <a:outerShdw blurRad="38100" dist="38100" dir="2700000" algn="tl">
                    <a:srgbClr val="C0C0C0"/>
                  </a:outerShdw>
                </a:effectLst>
              </a:rPr>
              <a:t>（四）总体和总体单位的关系</a:t>
            </a:r>
          </a:p>
        </p:txBody>
      </p:sp>
      <p:sp>
        <p:nvSpPr>
          <p:cNvPr id="31753" name="Rectangle 11" descr="金融10"/>
          <p:cNvSpPr>
            <a:spLocks noChangeArrowheads="1"/>
          </p:cNvSpPr>
          <p:nvPr/>
        </p:nvSpPr>
        <p:spPr bwMode="auto">
          <a:xfrm>
            <a:off x="1404938" y="260350"/>
            <a:ext cx="7739062" cy="641350"/>
          </a:xfrm>
          <a:prstGeom prst="rect">
            <a:avLst/>
          </a:prstGeom>
          <a:noFill/>
          <a:ln w="9525">
            <a:noFill/>
            <a:miter lim="800000"/>
            <a:headEnd/>
            <a:tailEnd/>
          </a:ln>
          <a:effectLst/>
        </p:spPr>
        <p:txBody>
          <a:bodyPr>
            <a:spAutoFit/>
          </a:bodyPr>
          <a:lstStyle/>
          <a:p>
            <a:pPr eaLnBrk="1" hangingPunct="1">
              <a:buFont typeface="Arial" pitchFamily="34" charset="0"/>
              <a:buNone/>
            </a:pPr>
            <a:r>
              <a:rPr lang="zh-CN" altLang="en-US" sz="3200">
                <a:solidFill>
                  <a:schemeClr val="bg1"/>
                </a:solidFill>
              </a:rPr>
              <a:t>     </a:t>
            </a:r>
            <a:r>
              <a:rPr lang="zh-CN" altLang="en-US" sz="3600">
                <a:solidFill>
                  <a:schemeClr val="bg1"/>
                </a:solidFill>
              </a:rPr>
              <a:t>任务二   统计学的基本的概念</a:t>
            </a:r>
          </a:p>
        </p:txBody>
      </p:sp>
      <p:sp>
        <p:nvSpPr>
          <p:cNvPr id="31754" name="AutoShape 4"/>
          <p:cNvSpPr>
            <a:spLocks noChangeArrowheads="1"/>
          </p:cNvSpPr>
          <p:nvPr/>
        </p:nvSpPr>
        <p:spPr bwMode="auto">
          <a:xfrm>
            <a:off x="228600" y="1089025"/>
            <a:ext cx="3095625" cy="719138"/>
          </a:xfrm>
          <a:prstGeom prst="roundRect">
            <a:avLst>
              <a:gd name="adj" fmla="val 9106"/>
            </a:avLst>
          </a:prstGeom>
          <a:gradFill rotWithShape="1">
            <a:gsLst>
              <a:gs pos="0">
                <a:schemeClr val="accent1"/>
              </a:gs>
              <a:gs pos="100000">
                <a:srgbClr val="576869"/>
              </a:gs>
            </a:gsLst>
            <a:lin ang="5400000" scaled="1"/>
          </a:gradFill>
          <a:ln w="25400">
            <a:solidFill>
              <a:schemeClr val="tx2"/>
            </a:solidFill>
            <a:round/>
            <a:headEnd/>
            <a:tailEnd/>
          </a:ln>
        </p:spPr>
        <p:txBody>
          <a:bodyPr wrap="none" anchor="ctr"/>
          <a:lstStyle/>
          <a:p>
            <a:pPr algn="ctr">
              <a:buFont typeface="Arial" pitchFamily="34" charset="0"/>
              <a:buNone/>
            </a:pPr>
            <a:endParaRPr lang="en-US" altLang="zh-CN" sz="1800" b="0">
              <a:latin typeface="Arial" pitchFamily="34" charset="0"/>
              <a:ea typeface="宋体" pitchFamily="2" charset="-122"/>
            </a:endParaRPr>
          </a:p>
        </p:txBody>
      </p:sp>
      <p:sp>
        <p:nvSpPr>
          <p:cNvPr id="31755" name="Text Box 8" descr="金融10"/>
          <p:cNvSpPr txBox="1">
            <a:spLocks noChangeArrowheads="1"/>
          </p:cNvSpPr>
          <p:nvPr/>
        </p:nvSpPr>
        <p:spPr bwMode="auto">
          <a:xfrm>
            <a:off x="188913" y="1319213"/>
            <a:ext cx="3384550" cy="461962"/>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2400">
                <a:solidFill>
                  <a:srgbClr val="FFFF00"/>
                </a:solidFill>
              </a:rPr>
              <a:t>一、 总体和总体单位</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withEffect">
                                  <p:stCondLst>
                                    <p:cond delay="0"/>
                                  </p:stCondLst>
                                  <p:childTnLst>
                                    <p:set>
                                      <p:cBhvr>
                                        <p:cTn id="6" dur="1" fill="hold">
                                          <p:stCondLst>
                                            <p:cond delay="0"/>
                                          </p:stCondLst>
                                        </p:cTn>
                                        <p:tgtEl>
                                          <p:spTgt spid="28676"/>
                                        </p:tgtEl>
                                        <p:attrNameLst>
                                          <p:attrName>style.visibility</p:attrName>
                                        </p:attrNameLst>
                                      </p:cBhvr>
                                      <p:to>
                                        <p:strVal val="visible"/>
                                      </p:to>
                                    </p:set>
                                    <p:animEffect transition="in" filter="slide(fromTop)">
                                      <p:cBhvr>
                                        <p:cTn id="7" dur="1000"/>
                                        <p:tgtEl>
                                          <p:spTgt spid="286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未知" descr="colored_paper2">
            <a:hlinkClick r:id="" action="ppaction://hlinkshowjump?jump=nextslide"/>
          </p:cNvPr>
          <p:cNvSpPr>
            <a:spLocks/>
          </p:cNvSpPr>
          <p:nvPr/>
        </p:nvSpPr>
        <p:spPr bwMode="auto">
          <a:xfrm>
            <a:off x="395288" y="1484313"/>
            <a:ext cx="7848600" cy="4465637"/>
          </a:xfrm>
          <a:custGeom>
            <a:avLst/>
            <a:gdLst>
              <a:gd name="T0" fmla="*/ 119 w 5585"/>
              <a:gd name="T1" fmla="*/ 70 h 7200"/>
              <a:gd name="T2" fmla="*/ 685 w 5585"/>
              <a:gd name="T3" fmla="*/ 305 h 7200"/>
              <a:gd name="T4" fmla="*/ 1463 w 5585"/>
              <a:gd name="T5" fmla="*/ 70 h 7200"/>
              <a:gd name="T6" fmla="*/ 1886 w 5585"/>
              <a:gd name="T7" fmla="*/ 305 h 7200"/>
              <a:gd name="T8" fmla="*/ 2687 w 5585"/>
              <a:gd name="T9" fmla="*/ 24 h 7200"/>
              <a:gd name="T10" fmla="*/ 3182 w 5585"/>
              <a:gd name="T11" fmla="*/ 351 h 7200"/>
              <a:gd name="T12" fmla="*/ 4124 w 5585"/>
              <a:gd name="T13" fmla="*/ 0 h 7200"/>
              <a:gd name="T14" fmla="*/ 4501 w 5585"/>
              <a:gd name="T15" fmla="*/ 351 h 7200"/>
              <a:gd name="T16" fmla="*/ 5420 w 5585"/>
              <a:gd name="T17" fmla="*/ 46 h 7200"/>
              <a:gd name="T18" fmla="*/ 5361 w 5585"/>
              <a:gd name="T19" fmla="*/ 598 h 7200"/>
              <a:gd name="T20" fmla="*/ 5538 w 5585"/>
              <a:gd name="T21" fmla="*/ 938 h 7200"/>
              <a:gd name="T22" fmla="*/ 5396 w 5585"/>
              <a:gd name="T23" fmla="*/ 1454 h 7200"/>
              <a:gd name="T24" fmla="*/ 5585 w 5585"/>
              <a:gd name="T25" fmla="*/ 2182 h 7200"/>
              <a:gd name="T26" fmla="*/ 5361 w 5585"/>
              <a:gd name="T27" fmla="*/ 2636 h 7200"/>
              <a:gd name="T28" fmla="*/ 5585 w 5585"/>
              <a:gd name="T29" fmla="*/ 3587 h 7200"/>
              <a:gd name="T30" fmla="*/ 5349 w 5585"/>
              <a:gd name="T31" fmla="*/ 4407 h 7200"/>
              <a:gd name="T32" fmla="*/ 5479 w 5585"/>
              <a:gd name="T33" fmla="*/ 5323 h 7200"/>
              <a:gd name="T34" fmla="*/ 5349 w 5585"/>
              <a:gd name="T35" fmla="*/ 6003 h 7200"/>
              <a:gd name="T36" fmla="*/ 5514 w 5585"/>
              <a:gd name="T37" fmla="*/ 6543 h 7200"/>
              <a:gd name="T38" fmla="*/ 5409 w 5585"/>
              <a:gd name="T39" fmla="*/ 6753 h 7200"/>
              <a:gd name="T40" fmla="*/ 5490 w 5585"/>
              <a:gd name="T41" fmla="*/ 7083 h 7200"/>
              <a:gd name="T42" fmla="*/ 4972 w 5585"/>
              <a:gd name="T43" fmla="*/ 6919 h 7200"/>
              <a:gd name="T44" fmla="*/ 4360 w 5585"/>
              <a:gd name="T45" fmla="*/ 7154 h 7200"/>
              <a:gd name="T46" fmla="*/ 4124 w 5585"/>
              <a:gd name="T47" fmla="*/ 7001 h 7200"/>
              <a:gd name="T48" fmla="*/ 3393 w 5585"/>
              <a:gd name="T49" fmla="*/ 7200 h 7200"/>
              <a:gd name="T50" fmla="*/ 2839 w 5585"/>
              <a:gd name="T51" fmla="*/ 6977 h 7200"/>
              <a:gd name="T52" fmla="*/ 2098 w 5585"/>
              <a:gd name="T53" fmla="*/ 7154 h 7200"/>
              <a:gd name="T54" fmla="*/ 1379 w 5585"/>
              <a:gd name="T55" fmla="*/ 6919 h 7200"/>
              <a:gd name="T56" fmla="*/ 414 w 5585"/>
              <a:gd name="T57" fmla="*/ 7119 h 7200"/>
              <a:gd name="T58" fmla="*/ 236 w 5585"/>
              <a:gd name="T59" fmla="*/ 6919 h 7200"/>
              <a:gd name="T60" fmla="*/ 165 w 5585"/>
              <a:gd name="T61" fmla="*/ 6801 h 7200"/>
              <a:gd name="T62" fmla="*/ 0 w 5585"/>
              <a:gd name="T63" fmla="*/ 6260 h 7200"/>
              <a:gd name="T64" fmla="*/ 260 w 5585"/>
              <a:gd name="T65" fmla="*/ 5510 h 7200"/>
              <a:gd name="T66" fmla="*/ 48 w 5585"/>
              <a:gd name="T67" fmla="*/ 4525 h 7200"/>
              <a:gd name="T68" fmla="*/ 165 w 5585"/>
              <a:gd name="T69" fmla="*/ 3751 h 7200"/>
              <a:gd name="T70" fmla="*/ 24 w 5585"/>
              <a:gd name="T71" fmla="*/ 3023 h 7200"/>
              <a:gd name="T72" fmla="*/ 189 w 5585"/>
              <a:gd name="T73" fmla="*/ 2439 h 7200"/>
              <a:gd name="T74" fmla="*/ 48 w 5585"/>
              <a:gd name="T75" fmla="*/ 1877 h 7200"/>
              <a:gd name="T76" fmla="*/ 189 w 5585"/>
              <a:gd name="T77" fmla="*/ 985 h 7200"/>
              <a:gd name="T78" fmla="*/ 119 w 5585"/>
              <a:gd name="T79" fmla="*/ 70 h 7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85" h="7200">
                <a:moveTo>
                  <a:pt x="119" y="70"/>
                </a:moveTo>
                <a:lnTo>
                  <a:pt x="685" y="305"/>
                </a:lnTo>
                <a:lnTo>
                  <a:pt x="1463" y="70"/>
                </a:lnTo>
                <a:lnTo>
                  <a:pt x="1886" y="305"/>
                </a:lnTo>
                <a:lnTo>
                  <a:pt x="2687" y="24"/>
                </a:lnTo>
                <a:lnTo>
                  <a:pt x="3182" y="351"/>
                </a:lnTo>
                <a:lnTo>
                  <a:pt x="4124" y="0"/>
                </a:lnTo>
                <a:lnTo>
                  <a:pt x="4501" y="351"/>
                </a:lnTo>
                <a:lnTo>
                  <a:pt x="5420" y="46"/>
                </a:lnTo>
                <a:lnTo>
                  <a:pt x="5361" y="598"/>
                </a:lnTo>
                <a:lnTo>
                  <a:pt x="5538" y="938"/>
                </a:lnTo>
                <a:lnTo>
                  <a:pt x="5396" y="1454"/>
                </a:lnTo>
                <a:lnTo>
                  <a:pt x="5585" y="2182"/>
                </a:lnTo>
                <a:lnTo>
                  <a:pt x="5361" y="2636"/>
                </a:lnTo>
                <a:lnTo>
                  <a:pt x="5585" y="3587"/>
                </a:lnTo>
                <a:lnTo>
                  <a:pt x="5349" y="4407"/>
                </a:lnTo>
                <a:lnTo>
                  <a:pt x="5479" y="5323"/>
                </a:lnTo>
                <a:lnTo>
                  <a:pt x="5349" y="6003"/>
                </a:lnTo>
                <a:lnTo>
                  <a:pt x="5514" y="6543"/>
                </a:lnTo>
                <a:lnTo>
                  <a:pt x="5409" y="6753"/>
                </a:lnTo>
                <a:lnTo>
                  <a:pt x="5490" y="7083"/>
                </a:lnTo>
                <a:lnTo>
                  <a:pt x="4972" y="6919"/>
                </a:lnTo>
                <a:lnTo>
                  <a:pt x="4360" y="7154"/>
                </a:lnTo>
                <a:lnTo>
                  <a:pt x="4124" y="7001"/>
                </a:lnTo>
                <a:lnTo>
                  <a:pt x="3393" y="7200"/>
                </a:lnTo>
                <a:lnTo>
                  <a:pt x="2839" y="6977"/>
                </a:lnTo>
                <a:lnTo>
                  <a:pt x="2098" y="7154"/>
                </a:lnTo>
                <a:lnTo>
                  <a:pt x="1379" y="6919"/>
                </a:lnTo>
                <a:lnTo>
                  <a:pt x="414" y="7119"/>
                </a:lnTo>
                <a:lnTo>
                  <a:pt x="236" y="6919"/>
                </a:lnTo>
                <a:lnTo>
                  <a:pt x="165" y="6801"/>
                </a:lnTo>
                <a:lnTo>
                  <a:pt x="0" y="6260"/>
                </a:lnTo>
                <a:lnTo>
                  <a:pt x="260" y="5510"/>
                </a:lnTo>
                <a:lnTo>
                  <a:pt x="48" y="4525"/>
                </a:lnTo>
                <a:lnTo>
                  <a:pt x="165" y="3751"/>
                </a:lnTo>
                <a:lnTo>
                  <a:pt x="24" y="3023"/>
                </a:lnTo>
                <a:lnTo>
                  <a:pt x="189" y="2439"/>
                </a:lnTo>
                <a:lnTo>
                  <a:pt x="48" y="1877"/>
                </a:lnTo>
                <a:lnTo>
                  <a:pt x="189" y="985"/>
                </a:lnTo>
                <a:lnTo>
                  <a:pt x="119" y="70"/>
                </a:lnTo>
                <a:close/>
              </a:path>
            </a:pathLst>
          </a:custGeom>
          <a:blipFill dpi="0" rotWithShape="0">
            <a:blip r:embed="rId2" cstate="print"/>
            <a:srcRect/>
            <a:tile tx="0" ty="0" sx="100000" sy="100000" flip="none" algn="tl"/>
          </a:bli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sp>
        <p:nvSpPr>
          <p:cNvPr id="6147" name="Text Box 3"/>
          <p:cNvSpPr txBox="1">
            <a:spLocks noChangeArrowheads="1"/>
          </p:cNvSpPr>
          <p:nvPr/>
        </p:nvSpPr>
        <p:spPr bwMode="auto">
          <a:xfrm>
            <a:off x="684213" y="1773238"/>
            <a:ext cx="7345362" cy="4054475"/>
          </a:xfrm>
          <a:prstGeom prst="rect">
            <a:avLst/>
          </a:prstGeom>
          <a:noFill/>
          <a:ln w="9525">
            <a:noFill/>
            <a:miter lim="800000"/>
            <a:headEnd/>
            <a:tailEnd/>
          </a:ln>
          <a:effectLst/>
        </p:spPr>
        <p:txBody>
          <a:bodyPr>
            <a:spAutoFit/>
          </a:bodyPr>
          <a:lstStyle/>
          <a:p>
            <a:pPr indent="266700" eaLnBrk="1" hangingPunct="1">
              <a:buFont typeface="Arial" pitchFamily="34" charset="0"/>
              <a:buNone/>
            </a:pPr>
            <a:r>
              <a:rPr lang="zh-CN" altLang="en-US" b="0" dirty="0">
                <a:sym typeface="宋体" pitchFamily="2" charset="-122"/>
              </a:rPr>
              <a:t>    </a:t>
            </a:r>
            <a:r>
              <a:rPr lang="zh-CN" altLang="en-US" dirty="0">
                <a:sym typeface="宋体" pitchFamily="2" charset="-122"/>
              </a:rPr>
              <a:t>结绳计数这种方法，不但在远古时候使用，而且一直在某些民族中沿用下来。</a:t>
            </a:r>
          </a:p>
          <a:p>
            <a:pPr indent="266700" eaLnBrk="1" hangingPunct="1">
              <a:buFont typeface="Arial" pitchFamily="34" charset="0"/>
              <a:buNone/>
            </a:pPr>
            <a:r>
              <a:rPr lang="zh-CN" altLang="en-US" dirty="0">
                <a:sym typeface="宋体" pitchFamily="2" charset="-122"/>
              </a:rPr>
              <a:t>    宋朝人在一本书中说：“鞑靼无文字，每调发军马，即结草为约，使人传达，急于星火。”这是用结草来调发军马，传达要调的人数呢！其他如藏族、彝族等，虽都有文字，但在一般不识字的人中间都还长期使用这种方法。中央民族大学就收藏着一副高山族的结绳，由两条绳组成：每条上有两个结，再把两条绳结在一起。有趣的是，不但我们东方有过结绳，西方也结过绳。看样子，咱们这个星球早就像个地球村了，只不过那时还没有电报电话。传说古波斯王有一次打仗，命令手下兵马守一座桥，要守</a:t>
            </a:r>
            <a:r>
              <a:rPr lang="en-US" altLang="zh-CN" dirty="0">
                <a:sym typeface="宋体" pitchFamily="2" charset="-122"/>
              </a:rPr>
              <a:t>60</a:t>
            </a:r>
            <a:r>
              <a:rPr lang="zh-CN" altLang="en-US" dirty="0">
                <a:sym typeface="宋体" pitchFamily="2" charset="-122"/>
              </a:rPr>
              <a:t>天。为了让将士们不少守一天也不多守一天，波斯王用一根长长的皮条</a:t>
            </a:r>
            <a:r>
              <a:rPr lang="zh-CN" altLang="en-US" dirty="0" smtClean="0">
                <a:sym typeface="宋体" pitchFamily="2" charset="-122"/>
              </a:rPr>
              <a:t>，在上</a:t>
            </a:r>
            <a:r>
              <a:rPr lang="zh-CN" altLang="en-US" dirty="0">
                <a:sym typeface="宋体" pitchFamily="2" charset="-122"/>
              </a:rPr>
              <a:t>面系了</a:t>
            </a:r>
            <a:r>
              <a:rPr lang="en-US" altLang="zh-CN" dirty="0">
                <a:sym typeface="宋体" pitchFamily="2" charset="-122"/>
              </a:rPr>
              <a:t>60</a:t>
            </a:r>
            <a:r>
              <a:rPr lang="zh-CN" altLang="en-US" dirty="0">
                <a:sym typeface="宋体" pitchFamily="2" charset="-122"/>
              </a:rPr>
              <a:t>个扣。他对守桥的官兵们说：“我走后你们一天解一个扣，什么时候解完了，你们就可以回家了。”</a:t>
            </a:r>
          </a:p>
        </p:txBody>
      </p:sp>
      <p:grpSp>
        <p:nvGrpSpPr>
          <p:cNvPr id="5124" name="Group 4"/>
          <p:cNvGrpSpPr>
            <a:grpSpLocks/>
          </p:cNvGrpSpPr>
          <p:nvPr/>
        </p:nvGrpSpPr>
        <p:grpSpPr bwMode="auto">
          <a:xfrm>
            <a:off x="6894513" y="765175"/>
            <a:ext cx="2249487" cy="1611313"/>
            <a:chOff x="0" y="0"/>
            <a:chExt cx="3542" cy="2536"/>
          </a:xfrm>
        </p:grpSpPr>
        <p:pic>
          <p:nvPicPr>
            <p:cNvPr id="5125" name="Picture 5" descr="1b9b8f60_55d8_4de8_8292_449409154d08"/>
            <p:cNvPicPr>
              <a:picLocks noChangeAspect="1" noChangeArrowheads="1"/>
            </p:cNvPicPr>
            <p:nvPr/>
          </p:nvPicPr>
          <p:blipFill>
            <a:blip r:embed="rId3" cstate="print">
              <a:clrChange>
                <a:clrFrom>
                  <a:srgbClr val="FFFFFF"/>
                </a:clrFrom>
                <a:clrTo>
                  <a:srgbClr val="FFFFFF">
                    <a:alpha val="0"/>
                  </a:srgbClr>
                </a:clrTo>
              </a:clrChange>
            </a:blip>
            <a:srcRect l="11058" t="10039" r="12737"/>
            <a:stretch>
              <a:fillRect/>
            </a:stretch>
          </p:blipFill>
          <p:spPr bwMode="auto">
            <a:xfrm>
              <a:off x="0" y="0"/>
              <a:ext cx="3542" cy="2536"/>
            </a:xfrm>
            <a:prstGeom prst="rect">
              <a:avLst/>
            </a:prstGeom>
            <a:noFill/>
            <a:ln w="9525">
              <a:noFill/>
              <a:miter lim="800000"/>
              <a:headEnd/>
              <a:tailEnd/>
            </a:ln>
            <a:effectLst/>
          </p:spPr>
        </p:pic>
        <p:sp>
          <p:nvSpPr>
            <p:cNvPr id="6150" name="Text Box 6"/>
            <p:cNvSpPr txBox="1">
              <a:spLocks noChangeArrowheads="1"/>
            </p:cNvSpPr>
            <p:nvPr/>
          </p:nvSpPr>
          <p:spPr bwMode="auto">
            <a:xfrm rot="21480000">
              <a:off x="165" y="395"/>
              <a:ext cx="2607" cy="7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eaLnBrk="1" hangingPunct="1">
                <a:buFont typeface="Arial" panose="020B0604020202020204" pitchFamily="34" charset="0"/>
                <a:buNone/>
                <a:defRPr/>
              </a:pPr>
              <a:r>
                <a:rPr lang="zh-CN" altLang="en-US" sz="2400">
                  <a:solidFill>
                    <a:srgbClr val="F02AD8"/>
                  </a:solidFill>
                  <a:latin typeface="Arial" panose="020B0604020202020204" pitchFamily="34" charset="0"/>
                </a:rPr>
                <a:t>资料卡</a:t>
              </a:r>
              <a:endParaRPr lang="zh-CN" altLang="en-US" sz="2400">
                <a:solidFill>
                  <a:srgbClr val="F02AD8"/>
                </a:solidFill>
                <a:effectLst>
                  <a:outerShdw blurRad="38100" dist="38100" dir="2700000" algn="tl">
                    <a:srgbClr val="C0C0C0"/>
                  </a:outerShdw>
                </a:effectLst>
              </a:endParaRPr>
            </a:p>
          </p:txBody>
        </p:sp>
      </p:gr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dissolve">
                                      <p:cBhvr>
                                        <p:cTn id="7" dur="1000"/>
                                        <p:tgtEl>
                                          <p:spTgt spid="6146"/>
                                        </p:tgtEl>
                                      </p:cBhvr>
                                    </p:animEffect>
                                  </p:childTnLst>
                                </p:cTn>
                              </p:par>
                              <p:par>
                                <p:cTn id="8" presetID="9" presetClass="entr" presetSubtype="0" fill="hold" grpId="1" nodeType="withEffect">
                                  <p:stCondLst>
                                    <p:cond delay="0"/>
                                  </p:stCondLst>
                                  <p:childTnLst>
                                    <p:set>
                                      <p:cBhvr>
                                        <p:cTn id="9" dur="1" fill="hold">
                                          <p:stCondLst>
                                            <p:cond delay="0"/>
                                          </p:stCondLst>
                                        </p:cTn>
                                        <p:tgtEl>
                                          <p:spTgt spid="6147"/>
                                        </p:tgtEl>
                                        <p:attrNameLst>
                                          <p:attrName>style.visibility</p:attrName>
                                        </p:attrNameLst>
                                      </p:cBhvr>
                                      <p:to>
                                        <p:strVal val="visible"/>
                                      </p:to>
                                    </p:set>
                                    <p:animEffect transition="in" filter="dissolve">
                                      <p:cBhvr>
                                        <p:cTn id="10" dur="10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ldLvl="0" autoUpdateAnimBg="0"/>
      <p:bldP spid="6147" grpId="1" bldLvl="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AutoShape 53"/>
          <p:cNvSpPr>
            <a:spLocks noChangeArrowheads="1"/>
          </p:cNvSpPr>
          <p:nvPr/>
        </p:nvSpPr>
        <p:spPr bwMode="auto">
          <a:xfrm>
            <a:off x="3348038" y="2492375"/>
            <a:ext cx="2098675" cy="2816225"/>
          </a:xfrm>
          <a:prstGeom prst="roundRect">
            <a:avLst>
              <a:gd name="adj" fmla="val 16667"/>
            </a:avLst>
          </a:prstGeom>
          <a:solidFill>
            <a:srgbClr val="3CA1E6"/>
          </a:soli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2771" name="AutoShape 4"/>
          <p:cNvSpPr>
            <a:spLocks noChangeArrowheads="1"/>
          </p:cNvSpPr>
          <p:nvPr/>
        </p:nvSpPr>
        <p:spPr bwMode="auto">
          <a:xfrm>
            <a:off x="323850" y="1412875"/>
            <a:ext cx="2519363" cy="719138"/>
          </a:xfrm>
          <a:prstGeom prst="roundRect">
            <a:avLst>
              <a:gd name="adj" fmla="val 9106"/>
            </a:avLst>
          </a:prstGeom>
          <a:gradFill rotWithShape="1">
            <a:gsLst>
              <a:gs pos="0">
                <a:schemeClr val="accent1"/>
              </a:gs>
              <a:gs pos="100000">
                <a:srgbClr val="576869"/>
              </a:gs>
            </a:gsLst>
            <a:lin ang="5400000" scaled="1"/>
          </a:gradFill>
          <a:ln w="25400">
            <a:solidFill>
              <a:schemeClr val="tx2"/>
            </a:solidFill>
            <a:round/>
            <a:headEnd/>
            <a:tailEnd/>
          </a:ln>
        </p:spPr>
        <p:txBody>
          <a:bodyPr wrap="none" anchor="ctr"/>
          <a:lstStyle/>
          <a:p>
            <a:pPr algn="ctr">
              <a:buFont typeface="Arial" pitchFamily="34" charset="0"/>
              <a:buNone/>
            </a:pPr>
            <a:endParaRPr lang="en-US" altLang="zh-CN" sz="1800" b="0">
              <a:latin typeface="Arial" pitchFamily="34" charset="0"/>
              <a:ea typeface="宋体" pitchFamily="2" charset="-122"/>
            </a:endParaRPr>
          </a:p>
        </p:txBody>
      </p:sp>
      <p:sp>
        <p:nvSpPr>
          <p:cNvPr id="32772" name="Text Box 6" descr="金融10"/>
          <p:cNvSpPr txBox="1">
            <a:spLocks noChangeArrowheads="1"/>
          </p:cNvSpPr>
          <p:nvPr/>
        </p:nvSpPr>
        <p:spPr bwMode="auto">
          <a:xfrm>
            <a:off x="323850" y="1557338"/>
            <a:ext cx="2590800" cy="461962"/>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2400"/>
              <a:t>二、 标志和指标</a:t>
            </a:r>
          </a:p>
        </p:txBody>
      </p:sp>
      <p:sp>
        <p:nvSpPr>
          <p:cNvPr id="32773" name="AutoShape 82"/>
          <p:cNvSpPr>
            <a:spLocks noChangeArrowheads="1"/>
          </p:cNvSpPr>
          <p:nvPr/>
        </p:nvSpPr>
        <p:spPr bwMode="auto">
          <a:xfrm>
            <a:off x="468313" y="2492375"/>
            <a:ext cx="2098675" cy="2803525"/>
          </a:xfrm>
          <a:prstGeom prst="roundRect">
            <a:avLst>
              <a:gd name="adj" fmla="val 16667"/>
            </a:avLst>
          </a:prstGeom>
          <a:solidFill>
            <a:srgbClr val="E9E065"/>
          </a:soli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2774" name="AutoShape 82"/>
          <p:cNvSpPr>
            <a:spLocks noChangeArrowheads="1"/>
          </p:cNvSpPr>
          <p:nvPr/>
        </p:nvSpPr>
        <p:spPr bwMode="auto">
          <a:xfrm>
            <a:off x="6084888" y="2492375"/>
            <a:ext cx="2098675" cy="2803525"/>
          </a:xfrm>
          <a:prstGeom prst="roundRect">
            <a:avLst>
              <a:gd name="adj" fmla="val 16667"/>
            </a:avLst>
          </a:prstGeom>
          <a:solidFill>
            <a:srgbClr val="E9E065"/>
          </a:soli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2775" name="AutoShape 94"/>
          <p:cNvSpPr>
            <a:spLocks noChangeArrowheads="1"/>
          </p:cNvSpPr>
          <p:nvPr/>
        </p:nvSpPr>
        <p:spPr bwMode="auto">
          <a:xfrm>
            <a:off x="6156325" y="5229225"/>
            <a:ext cx="2070100" cy="773113"/>
          </a:xfrm>
          <a:prstGeom prst="roundRect">
            <a:avLst>
              <a:gd name="adj" fmla="val 50000"/>
            </a:avLst>
          </a:prstGeom>
          <a:gradFill rotWithShape="1">
            <a:gsLst>
              <a:gs pos="0">
                <a:srgbClr val="E9E065"/>
              </a:gs>
              <a:gs pos="100000">
                <a:srgbClr val="003295"/>
              </a:gs>
            </a:gsLst>
            <a:lin ang="5400000" scaled="1"/>
          </a:gradFill>
          <a:ln w="9525">
            <a:noFill/>
            <a:round/>
            <a:headEnd/>
            <a:tailEnd/>
          </a:ln>
        </p:spPr>
        <p:txBody>
          <a:bodyPr wrap="none" anchor="ctr"/>
          <a:lstStyle/>
          <a:p>
            <a:pPr eaLnBrk="1" hangingPunct="1">
              <a:buFont typeface="Arial" pitchFamily="34" charset="0"/>
              <a:buNone/>
            </a:pPr>
            <a:endParaRPr lang="zh-CN" altLang="en-US" b="0"/>
          </a:p>
        </p:txBody>
      </p:sp>
      <p:sp>
        <p:nvSpPr>
          <p:cNvPr id="31757" name="Text Box 13" descr="金融10"/>
          <p:cNvSpPr txBox="1">
            <a:spLocks noChangeArrowheads="1"/>
          </p:cNvSpPr>
          <p:nvPr/>
        </p:nvSpPr>
        <p:spPr bwMode="auto">
          <a:xfrm>
            <a:off x="6011863" y="5373688"/>
            <a:ext cx="2159000" cy="3968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（三） 指标体系</a:t>
            </a:r>
          </a:p>
        </p:txBody>
      </p:sp>
      <p:sp>
        <p:nvSpPr>
          <p:cNvPr id="31760" name="Text Box 16" descr="金融10"/>
          <p:cNvSpPr txBox="1">
            <a:spLocks noChangeArrowheads="1"/>
          </p:cNvSpPr>
          <p:nvPr/>
        </p:nvSpPr>
        <p:spPr bwMode="auto">
          <a:xfrm>
            <a:off x="827088" y="2781300"/>
            <a:ext cx="1439862" cy="703263"/>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endParaRPr lang="zh-CN" altLang="en-US" sz="1600">
              <a:effectLst>
                <a:outerShdw blurRad="38100" dist="38100" dir="2700000" algn="tl">
                  <a:srgbClr val="C0C0C0"/>
                </a:outerShdw>
              </a:effectLst>
            </a:endParaRPr>
          </a:p>
          <a:p>
            <a:pPr eaLnBrk="1" hangingPunct="1">
              <a:spcBef>
                <a:spcPct val="50000"/>
              </a:spcBef>
              <a:buFont typeface="Arial" panose="020B0604020202020204" pitchFamily="34" charset="0"/>
              <a:buNone/>
              <a:defRPr/>
            </a:pPr>
            <a:endParaRPr lang="zh-CN" altLang="en-US" sz="1600">
              <a:effectLst>
                <a:outerShdw blurRad="38100" dist="38100" dir="2700000" algn="tl">
                  <a:srgbClr val="C0C0C0"/>
                </a:outerShdw>
              </a:effectLst>
            </a:endParaRPr>
          </a:p>
        </p:txBody>
      </p:sp>
      <p:sp>
        <p:nvSpPr>
          <p:cNvPr id="31762" name="Text Box 18" descr="金融10"/>
          <p:cNvSpPr txBox="1">
            <a:spLocks noChangeArrowheads="1"/>
          </p:cNvSpPr>
          <p:nvPr/>
        </p:nvSpPr>
        <p:spPr bwMode="auto">
          <a:xfrm>
            <a:off x="827088" y="2781300"/>
            <a:ext cx="1439862" cy="336550"/>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endParaRPr lang="zh-CN" altLang="en-US" sz="1600">
              <a:effectLst>
                <a:outerShdw blurRad="38100" dist="38100" dir="2700000" algn="tl">
                  <a:srgbClr val="C0C0C0"/>
                </a:outerShdw>
              </a:effectLst>
            </a:endParaRPr>
          </a:p>
        </p:txBody>
      </p:sp>
      <p:sp>
        <p:nvSpPr>
          <p:cNvPr id="31766" name="Text Box 22" descr="金融10"/>
          <p:cNvSpPr txBox="1">
            <a:spLocks noChangeArrowheads="1"/>
          </p:cNvSpPr>
          <p:nvPr/>
        </p:nvSpPr>
        <p:spPr bwMode="auto">
          <a:xfrm>
            <a:off x="6207125" y="2659063"/>
            <a:ext cx="1854200" cy="2586037"/>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sz="1800" dirty="0">
                <a:effectLst>
                  <a:outerShdw blurRad="38100" dist="38100" dir="2700000" algn="tl">
                    <a:srgbClr val="C0C0C0"/>
                  </a:outerShdw>
                </a:effectLst>
              </a:rPr>
              <a:t>所谓统计指标体系，是指由若干个相互联系、相互作用的统计指标组成的整体，用以说明所研究社会经济现象各方面相互依存和相互制约的关系。</a:t>
            </a:r>
          </a:p>
        </p:txBody>
      </p:sp>
      <p:sp>
        <p:nvSpPr>
          <p:cNvPr id="32780" name="AutoShape 94"/>
          <p:cNvSpPr>
            <a:spLocks noChangeArrowheads="1"/>
          </p:cNvSpPr>
          <p:nvPr/>
        </p:nvSpPr>
        <p:spPr bwMode="auto">
          <a:xfrm>
            <a:off x="539750" y="5229225"/>
            <a:ext cx="2070100" cy="773113"/>
          </a:xfrm>
          <a:prstGeom prst="roundRect">
            <a:avLst>
              <a:gd name="adj" fmla="val 50000"/>
            </a:avLst>
          </a:prstGeom>
          <a:gradFill rotWithShape="1">
            <a:gsLst>
              <a:gs pos="0">
                <a:srgbClr val="E9E065"/>
              </a:gs>
              <a:gs pos="100000">
                <a:srgbClr val="003295"/>
              </a:gs>
            </a:gsLst>
            <a:lin ang="5400000" scaled="1"/>
          </a:gradFill>
          <a:ln w="9525">
            <a:noFill/>
            <a:round/>
            <a:headEnd/>
            <a:tailEnd/>
          </a:ln>
        </p:spPr>
        <p:txBody>
          <a:bodyPr wrap="none" anchor="ctr"/>
          <a:lstStyle/>
          <a:p>
            <a:pPr eaLnBrk="1" hangingPunct="1">
              <a:buFont typeface="Arial" pitchFamily="34" charset="0"/>
              <a:buNone/>
            </a:pPr>
            <a:r>
              <a:rPr lang="zh-CN" altLang="en-US" b="0"/>
              <a:t>（一） 标志</a:t>
            </a:r>
          </a:p>
        </p:txBody>
      </p:sp>
      <p:sp>
        <p:nvSpPr>
          <p:cNvPr id="31768" name="Text Box 24" descr="金融10"/>
          <p:cNvSpPr txBox="1">
            <a:spLocks noChangeArrowheads="1"/>
          </p:cNvSpPr>
          <p:nvPr/>
        </p:nvSpPr>
        <p:spPr bwMode="auto">
          <a:xfrm>
            <a:off x="755650" y="3068638"/>
            <a:ext cx="1584325" cy="1677987"/>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反映总体单位属性或特征的概念称为标志。</a:t>
            </a:r>
          </a:p>
          <a:p>
            <a:pPr eaLnBrk="1" hangingPunct="1">
              <a:spcBef>
                <a:spcPct val="50000"/>
              </a:spcBef>
              <a:buFont typeface="Arial" panose="020B0604020202020204" pitchFamily="34" charset="0"/>
              <a:buNone/>
              <a:defRPr/>
            </a:pPr>
            <a:endParaRPr lang="zh-CN" altLang="en-US" sz="1600">
              <a:effectLst>
                <a:outerShdw blurRad="38100" dist="38100" dir="2700000" algn="tl">
                  <a:srgbClr val="C0C0C0"/>
                </a:outerShdw>
              </a:effectLst>
            </a:endParaRPr>
          </a:p>
        </p:txBody>
      </p:sp>
      <p:sp>
        <p:nvSpPr>
          <p:cNvPr id="32782" name="AutoShape 79"/>
          <p:cNvSpPr>
            <a:spLocks noChangeArrowheads="1"/>
          </p:cNvSpPr>
          <p:nvPr/>
        </p:nvSpPr>
        <p:spPr bwMode="auto">
          <a:xfrm>
            <a:off x="3348038" y="5229225"/>
            <a:ext cx="2070100" cy="773113"/>
          </a:xfrm>
          <a:prstGeom prst="roundRect">
            <a:avLst>
              <a:gd name="adj" fmla="val 50000"/>
            </a:avLst>
          </a:prstGeom>
          <a:gradFill rotWithShape="1">
            <a:gsLst>
              <a:gs pos="0">
                <a:srgbClr val="73E77E"/>
              </a:gs>
              <a:gs pos="100000">
                <a:srgbClr val="002F8D"/>
              </a:gs>
            </a:gsLst>
            <a:lin ang="5400000" scaled="1"/>
          </a:gradFill>
          <a:ln w="9525">
            <a:noFill/>
            <a:round/>
            <a:headEnd/>
            <a:tailEnd/>
          </a:ln>
        </p:spPr>
        <p:txBody>
          <a:bodyPr wrap="none" anchor="ctr"/>
          <a:lstStyle/>
          <a:p>
            <a:pPr eaLnBrk="1" hangingPunct="1">
              <a:buFont typeface="Arial" pitchFamily="34" charset="0"/>
              <a:buNone/>
            </a:pPr>
            <a:r>
              <a:rPr lang="zh-CN" altLang="en-US" b="0"/>
              <a:t>（二） 指标</a:t>
            </a:r>
          </a:p>
        </p:txBody>
      </p:sp>
      <p:sp>
        <p:nvSpPr>
          <p:cNvPr id="31770" name="Text Box 26" descr="金融10"/>
          <p:cNvSpPr txBox="1">
            <a:spLocks noChangeArrowheads="1"/>
          </p:cNvSpPr>
          <p:nvPr/>
        </p:nvSpPr>
        <p:spPr bwMode="auto">
          <a:xfrm>
            <a:off x="3492500" y="3068638"/>
            <a:ext cx="1800225" cy="16160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统计指标简称指标，是指反映统计总体数量特征的概念和具体数值。</a:t>
            </a:r>
          </a:p>
        </p:txBody>
      </p:sp>
      <p:sp>
        <p:nvSpPr>
          <p:cNvPr id="32784" name="Rectangle 27" descr="金融10"/>
          <p:cNvSpPr>
            <a:spLocks noChangeArrowheads="1"/>
          </p:cNvSpPr>
          <p:nvPr/>
        </p:nvSpPr>
        <p:spPr bwMode="auto">
          <a:xfrm>
            <a:off x="1763713" y="260350"/>
            <a:ext cx="7739062" cy="641350"/>
          </a:xfrm>
          <a:prstGeom prst="rect">
            <a:avLst/>
          </a:prstGeom>
          <a:noFill/>
          <a:ln w="9525">
            <a:noFill/>
            <a:miter lim="800000"/>
            <a:headEnd/>
            <a:tailEnd/>
          </a:ln>
          <a:effectLst/>
        </p:spPr>
        <p:txBody>
          <a:bodyPr>
            <a:spAutoFit/>
          </a:bodyPr>
          <a:lstStyle/>
          <a:p>
            <a:pPr eaLnBrk="1" hangingPunct="1">
              <a:buFont typeface="Arial" pitchFamily="34" charset="0"/>
              <a:buNone/>
            </a:pPr>
            <a:r>
              <a:rPr lang="zh-CN" altLang="en-US" sz="3200">
                <a:solidFill>
                  <a:schemeClr val="bg1"/>
                </a:solidFill>
              </a:rPr>
              <a:t>     </a:t>
            </a:r>
            <a:r>
              <a:rPr lang="zh-CN" altLang="en-US" sz="3600">
                <a:solidFill>
                  <a:schemeClr val="bg1"/>
                </a:solidFill>
              </a:rPr>
              <a:t>任务二   统计学的基本的概念</a:t>
            </a:r>
          </a:p>
        </p:txBody>
      </p:sp>
    </p:spTree>
  </p:cSld>
  <p:clrMapOvr>
    <a:masterClrMapping/>
  </p:clrMapOvr>
  <p:transition>
    <p:zo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4" name="Group 2"/>
          <p:cNvGrpSpPr>
            <a:grpSpLocks/>
          </p:cNvGrpSpPr>
          <p:nvPr/>
        </p:nvGrpSpPr>
        <p:grpSpPr bwMode="auto">
          <a:xfrm>
            <a:off x="755650" y="2636838"/>
            <a:ext cx="3040063" cy="1152525"/>
            <a:chOff x="0" y="0"/>
            <a:chExt cx="1894" cy="2902"/>
          </a:xfrm>
        </p:grpSpPr>
        <p:sp>
          <p:nvSpPr>
            <p:cNvPr id="2" name="AutoShape 5"/>
            <p:cNvSpPr>
              <a:spLocks noChangeArrowheads="1"/>
            </p:cNvSpPr>
            <p:nvPr/>
          </p:nvSpPr>
          <p:spPr bwMode="auto">
            <a:xfrm>
              <a:off x="0" y="0"/>
              <a:ext cx="1894" cy="2902"/>
            </a:xfrm>
            <a:prstGeom prst="roundRect">
              <a:avLst>
                <a:gd name="adj" fmla="val 16667"/>
              </a:avLst>
            </a:prstGeom>
            <a:gradFill rotWithShape="0">
              <a:gsLst>
                <a:gs pos="0">
                  <a:srgbClr val="7193FF"/>
                </a:gs>
                <a:gs pos="100000">
                  <a:srgbClr val="0000FF"/>
                </a:gs>
              </a:gsLst>
              <a:lin ang="189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 name="AutoShape 6"/>
            <p:cNvSpPr>
              <a:spLocks noChangeArrowheads="1"/>
            </p:cNvSpPr>
            <p:nvPr/>
          </p:nvSpPr>
          <p:spPr bwMode="auto">
            <a:xfrm>
              <a:off x="74" y="80"/>
              <a:ext cx="1737" cy="2736"/>
            </a:xfrm>
            <a:prstGeom prst="roundRect">
              <a:avLst>
                <a:gd name="adj" fmla="val 16667"/>
              </a:avLst>
            </a:prstGeom>
            <a:gradFill rotWithShape="0">
              <a:gsLst>
                <a:gs pos="0">
                  <a:srgbClr val="0000FF"/>
                </a:gs>
                <a:gs pos="100000">
                  <a:srgbClr val="7193FF"/>
                </a:gs>
              </a:gsLst>
              <a:lin ang="189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33795" name="AutoShape 94"/>
          <p:cNvSpPr>
            <a:spLocks noChangeArrowheads="1"/>
          </p:cNvSpPr>
          <p:nvPr/>
        </p:nvSpPr>
        <p:spPr bwMode="auto">
          <a:xfrm>
            <a:off x="1187450" y="1557338"/>
            <a:ext cx="1728788" cy="773112"/>
          </a:xfrm>
          <a:prstGeom prst="roundRect">
            <a:avLst>
              <a:gd name="adj" fmla="val 50000"/>
            </a:avLst>
          </a:prstGeom>
          <a:gradFill rotWithShape="1">
            <a:gsLst>
              <a:gs pos="0">
                <a:srgbClr val="E9E065"/>
              </a:gs>
              <a:gs pos="100000">
                <a:srgbClr val="003295"/>
              </a:gs>
            </a:gsLst>
            <a:lin ang="5400000" scaled="1"/>
          </a:gradFill>
          <a:ln w="9525">
            <a:noFill/>
            <a:round/>
            <a:headEnd/>
            <a:tailEnd/>
          </a:ln>
        </p:spPr>
        <p:txBody>
          <a:bodyPr wrap="none" anchor="ctr"/>
          <a:lstStyle/>
          <a:p>
            <a:pPr eaLnBrk="1" hangingPunct="1">
              <a:buFont typeface="Arial" pitchFamily="34" charset="0"/>
              <a:buNone/>
            </a:pPr>
            <a:endParaRPr lang="zh-CN" altLang="en-US" b="0"/>
          </a:p>
        </p:txBody>
      </p:sp>
      <p:grpSp>
        <p:nvGrpSpPr>
          <p:cNvPr id="33796" name="Group 7"/>
          <p:cNvGrpSpPr>
            <a:grpSpLocks/>
          </p:cNvGrpSpPr>
          <p:nvPr/>
        </p:nvGrpSpPr>
        <p:grpSpPr bwMode="auto">
          <a:xfrm>
            <a:off x="250825" y="1557338"/>
            <a:ext cx="936625" cy="812800"/>
            <a:chOff x="0" y="0"/>
            <a:chExt cx="1549" cy="1351"/>
          </a:xfrm>
        </p:grpSpPr>
        <p:sp>
          <p:nvSpPr>
            <p:cNvPr id="33809" name="AutoShape 3"/>
            <p:cNvSpPr>
              <a:spLocks noChangeArrowheads="1"/>
            </p:cNvSpPr>
            <p:nvPr/>
          </p:nvSpPr>
          <p:spPr bwMode="auto">
            <a:xfrm>
              <a:off x="13" y="23"/>
              <a:ext cx="1536" cy="1328"/>
            </a:xfrm>
            <a:prstGeom prst="hexagon">
              <a:avLst>
                <a:gd name="adj" fmla="val 28916"/>
                <a:gd name="vf" fmla="val 115470"/>
              </a:avLst>
            </a:prstGeom>
            <a:solidFill>
              <a:srgbClr val="808080"/>
            </a:solid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4" name="AutoShape 4"/>
            <p:cNvSpPr>
              <a:spLocks noChangeArrowheads="1"/>
            </p:cNvSpPr>
            <p:nvPr/>
          </p:nvSpPr>
          <p:spPr bwMode="auto">
            <a:xfrm>
              <a:off x="0" y="0"/>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18900000" scaled="1"/>
            </a:gradFill>
            <a:ln w="9525">
              <a:solidFill>
                <a:srgbClr val="C0C0C0"/>
              </a:solid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5" name="AutoShape 5"/>
            <p:cNvSpPr>
              <a:spLocks noChangeArrowheads="1"/>
            </p:cNvSpPr>
            <p:nvPr/>
          </p:nvSpPr>
          <p:spPr bwMode="auto">
            <a:xfrm>
              <a:off x="90" y="81"/>
              <a:ext cx="1349" cy="1167"/>
            </a:xfrm>
            <a:prstGeom prst="hexagon">
              <a:avLst>
                <a:gd name="adj" fmla="val 28894"/>
                <a:gd name="vf" fmla="val 115470"/>
              </a:avLst>
            </a:prstGeom>
            <a:gradFill rotWithShape="1">
              <a:gsLst>
                <a:gs pos="0">
                  <a:srgbClr val="004747"/>
                </a:gs>
                <a:gs pos="100000">
                  <a:schemeClr val="hlink"/>
                </a:gs>
              </a:gsLst>
              <a:lin ang="18900000" scaled="1"/>
            </a:gradFill>
            <a:ln w="9525">
              <a:solidFill>
                <a:schemeClr val="tx1"/>
              </a:solid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33803" name="Line 10"/>
          <p:cNvSpPr>
            <a:spLocks noChangeShapeType="1"/>
          </p:cNvSpPr>
          <p:nvPr/>
        </p:nvSpPr>
        <p:spPr bwMode="auto">
          <a:xfrm>
            <a:off x="1042988" y="2349500"/>
            <a:ext cx="4800600" cy="0"/>
          </a:xfrm>
          <a:prstGeom prst="line">
            <a:avLst/>
          </a:prstGeom>
          <a:noFill/>
          <a:ln w="25400">
            <a:solidFill>
              <a:schemeClr val="tx2"/>
            </a:solidFill>
            <a:prstDash val="sysDot"/>
            <a:round/>
            <a:headEnd/>
            <a:tailEnd type="oval" w="med" len="med"/>
          </a:ln>
          <a:extLst>
            <a:ext uri="{909E8E84-426E-40DD-AFC4-6F175D3DCCD1}">
              <a14:hiddenFill xmlns:a14="http://schemas.microsoft.com/office/drawing/2010/main">
                <a:noFill/>
              </a14:hiddenFill>
            </a:ext>
          </a:extLst>
        </p:spPr>
        <p:txBody>
          <a:bodyPr wrap="none" anchor="ct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sp>
        <p:nvSpPr>
          <p:cNvPr id="33804" name="Text Box 12" descr="金融10"/>
          <p:cNvSpPr txBox="1">
            <a:spLocks noChangeArrowheads="1"/>
          </p:cNvSpPr>
          <p:nvPr/>
        </p:nvSpPr>
        <p:spPr bwMode="auto">
          <a:xfrm>
            <a:off x="250825" y="1773238"/>
            <a:ext cx="1225550" cy="3968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solidFill>
                  <a:srgbClr val="FFFF00"/>
                </a:solidFill>
                <a:effectLst>
                  <a:outerShdw blurRad="38100" dist="38100" dir="2700000" algn="tl">
                    <a:srgbClr val="C0C0C0"/>
                  </a:outerShdw>
                </a:effectLst>
              </a:rPr>
              <a:t>（一）</a:t>
            </a:r>
          </a:p>
        </p:txBody>
      </p:sp>
      <p:sp>
        <p:nvSpPr>
          <p:cNvPr id="33805" name="Text Box 13" descr="金融10"/>
          <p:cNvSpPr txBox="1">
            <a:spLocks noChangeArrowheads="1"/>
          </p:cNvSpPr>
          <p:nvPr/>
        </p:nvSpPr>
        <p:spPr bwMode="auto">
          <a:xfrm>
            <a:off x="1476375" y="1700213"/>
            <a:ext cx="1873250" cy="457200"/>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sz="2400">
                <a:effectLst>
                  <a:outerShdw blurRad="38100" dist="38100" dir="2700000" algn="tl">
                    <a:srgbClr val="C0C0C0"/>
                  </a:outerShdw>
                </a:effectLst>
                <a:ea typeface="幼圆" panose="02010509060101010101" pitchFamily="49" charset="-122"/>
              </a:rPr>
              <a:t>标   志</a:t>
            </a:r>
          </a:p>
        </p:txBody>
      </p:sp>
      <p:grpSp>
        <p:nvGrpSpPr>
          <p:cNvPr id="33806" name="Group 14"/>
          <p:cNvGrpSpPr>
            <a:grpSpLocks/>
          </p:cNvGrpSpPr>
          <p:nvPr/>
        </p:nvGrpSpPr>
        <p:grpSpPr bwMode="auto">
          <a:xfrm>
            <a:off x="5003800" y="2636838"/>
            <a:ext cx="3040063" cy="1152525"/>
            <a:chOff x="0" y="0"/>
            <a:chExt cx="1894" cy="2902"/>
          </a:xfrm>
        </p:grpSpPr>
        <p:sp>
          <p:nvSpPr>
            <p:cNvPr id="33807" name="AutoShape 5"/>
            <p:cNvSpPr>
              <a:spLocks noChangeArrowheads="1"/>
            </p:cNvSpPr>
            <p:nvPr/>
          </p:nvSpPr>
          <p:spPr bwMode="auto">
            <a:xfrm>
              <a:off x="0" y="0"/>
              <a:ext cx="1894" cy="2902"/>
            </a:xfrm>
            <a:prstGeom prst="roundRect">
              <a:avLst>
                <a:gd name="adj" fmla="val 16667"/>
              </a:avLst>
            </a:prstGeom>
            <a:gradFill rotWithShape="0">
              <a:gsLst>
                <a:gs pos="0">
                  <a:srgbClr val="7193FF"/>
                </a:gs>
                <a:gs pos="100000">
                  <a:srgbClr val="0000FF"/>
                </a:gs>
              </a:gsLst>
              <a:lin ang="189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3808" name="AutoShape 6"/>
            <p:cNvSpPr>
              <a:spLocks noChangeArrowheads="1"/>
            </p:cNvSpPr>
            <p:nvPr/>
          </p:nvSpPr>
          <p:spPr bwMode="auto">
            <a:xfrm>
              <a:off x="74" y="80"/>
              <a:ext cx="1737" cy="2736"/>
            </a:xfrm>
            <a:prstGeom prst="roundRect">
              <a:avLst>
                <a:gd name="adj" fmla="val 16667"/>
              </a:avLst>
            </a:prstGeom>
            <a:gradFill rotWithShape="0">
              <a:gsLst>
                <a:gs pos="0">
                  <a:srgbClr val="0000FF"/>
                </a:gs>
                <a:gs pos="100000">
                  <a:srgbClr val="7193FF"/>
                </a:gs>
              </a:gsLst>
              <a:lin ang="189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33810" name="Text Box 18" descr="金融10"/>
          <p:cNvSpPr txBox="1">
            <a:spLocks noChangeArrowheads="1"/>
          </p:cNvSpPr>
          <p:nvPr/>
        </p:nvSpPr>
        <p:spPr bwMode="auto">
          <a:xfrm>
            <a:off x="5292725" y="2708275"/>
            <a:ext cx="2519363" cy="10064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dirty="0">
                <a:effectLst>
                  <a:outerShdw blurRad="38100" dist="38100" dir="2700000" algn="tl">
                    <a:srgbClr val="C0C0C0"/>
                  </a:outerShdw>
                </a:effectLst>
              </a:rPr>
              <a:t>标志按其标志表</a:t>
            </a:r>
            <a:r>
              <a:rPr lang="zh-CN" altLang="en-US" dirty="0" smtClean="0">
                <a:effectLst>
                  <a:outerShdw blurRad="38100" dist="38100" dir="2700000" algn="tl">
                    <a:srgbClr val="C0C0C0"/>
                  </a:outerShdw>
                </a:effectLst>
              </a:rPr>
              <a:t>现有无</a:t>
            </a:r>
            <a:r>
              <a:rPr lang="zh-CN" altLang="en-US" dirty="0">
                <a:effectLst>
                  <a:outerShdw blurRad="38100" dist="38100" dir="2700000" algn="tl">
                    <a:srgbClr val="C0C0C0"/>
                  </a:outerShdw>
                </a:effectLst>
              </a:rPr>
              <a:t>差异可分为不变标志和可变标志。</a:t>
            </a:r>
          </a:p>
        </p:txBody>
      </p:sp>
      <p:sp>
        <p:nvSpPr>
          <p:cNvPr id="33811" name="Text Box 19" descr="金融10"/>
          <p:cNvSpPr txBox="1">
            <a:spLocks noChangeArrowheads="1"/>
          </p:cNvSpPr>
          <p:nvPr/>
        </p:nvSpPr>
        <p:spPr bwMode="auto">
          <a:xfrm>
            <a:off x="1042988" y="2708275"/>
            <a:ext cx="2520950" cy="10064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标志按其性质不同可分为品质标志和数量标志。</a:t>
            </a:r>
          </a:p>
        </p:txBody>
      </p:sp>
      <p:sp>
        <p:nvSpPr>
          <p:cNvPr id="33812" name="Rectangle 20" descr="金融10"/>
          <p:cNvSpPr>
            <a:spLocks noChangeArrowheads="1"/>
          </p:cNvSpPr>
          <p:nvPr/>
        </p:nvSpPr>
        <p:spPr bwMode="auto">
          <a:xfrm>
            <a:off x="468313" y="4005263"/>
            <a:ext cx="3889375" cy="671512"/>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CC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buFont typeface="Arial" panose="020B0604020202020204" pitchFamily="34" charset="0"/>
              <a:buNone/>
              <a:defRPr/>
            </a:pPr>
            <a:r>
              <a:rPr lang="zh-CN" altLang="en-US" sz="1800" dirty="0">
                <a:solidFill>
                  <a:srgbClr val="FF0000"/>
                </a:solidFill>
              </a:rPr>
              <a:t>品质标志</a:t>
            </a:r>
            <a:r>
              <a:rPr lang="zh-CN" altLang="en-US" sz="1800" dirty="0"/>
              <a:t>是反映总体单位属性的标志，用文字表示其属</a:t>
            </a:r>
            <a:r>
              <a:rPr lang="zh-CN" altLang="en-US" sz="1800" dirty="0" smtClean="0"/>
              <a:t>性。</a:t>
            </a:r>
            <a:r>
              <a:rPr lang="zh-CN" altLang="en-US" dirty="0" smtClean="0">
                <a:effectLst>
                  <a:outerShdw blurRad="38100" dist="38100" dir="2700000" algn="tl">
                    <a:srgbClr val="C0C0C0"/>
                  </a:outerShdw>
                </a:effectLst>
              </a:rPr>
              <a:t> </a:t>
            </a:r>
            <a:endParaRPr lang="zh-CN" altLang="en-US" dirty="0">
              <a:effectLst>
                <a:outerShdw blurRad="38100" dist="38100" dir="2700000" algn="tl">
                  <a:srgbClr val="C0C0C0"/>
                </a:outerShdw>
              </a:effectLst>
            </a:endParaRPr>
          </a:p>
        </p:txBody>
      </p:sp>
      <p:sp>
        <p:nvSpPr>
          <p:cNvPr id="33813" name="Rectangle 21" descr="金融10"/>
          <p:cNvSpPr>
            <a:spLocks noChangeArrowheads="1"/>
          </p:cNvSpPr>
          <p:nvPr/>
        </p:nvSpPr>
        <p:spPr bwMode="auto">
          <a:xfrm>
            <a:off x="468313" y="4933950"/>
            <a:ext cx="4110037" cy="915988"/>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CC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buFont typeface="Arial" panose="020B0604020202020204" pitchFamily="34" charset="0"/>
              <a:buNone/>
              <a:defRPr/>
            </a:pPr>
            <a:r>
              <a:rPr lang="zh-CN" altLang="en-US" sz="1800" dirty="0">
                <a:solidFill>
                  <a:srgbClr val="FF0000"/>
                </a:solidFill>
              </a:rPr>
              <a:t>数量标志</a:t>
            </a:r>
            <a:r>
              <a:rPr lang="zh-CN" altLang="en-US" sz="1800" dirty="0"/>
              <a:t>是反映总体单位数量特征的</a:t>
            </a:r>
          </a:p>
          <a:p>
            <a:pPr>
              <a:buFont typeface="Arial" panose="020B0604020202020204" pitchFamily="34" charset="0"/>
              <a:buNone/>
              <a:defRPr/>
            </a:pPr>
            <a:r>
              <a:rPr lang="zh-CN" altLang="en-US" sz="1800" dirty="0"/>
              <a:t>标志，用数值表示其数量特</a:t>
            </a:r>
            <a:r>
              <a:rPr lang="zh-CN" altLang="en-US" sz="1800" dirty="0" smtClean="0"/>
              <a:t>征，</a:t>
            </a:r>
            <a:r>
              <a:rPr lang="zh-CN" altLang="en-US" sz="1800" dirty="0"/>
              <a:t>故</a:t>
            </a:r>
          </a:p>
          <a:p>
            <a:pPr>
              <a:buFont typeface="Arial" panose="020B0604020202020204" pitchFamily="34" charset="0"/>
              <a:buNone/>
              <a:defRPr/>
            </a:pPr>
            <a:r>
              <a:rPr lang="zh-CN" altLang="en-US" sz="1800" dirty="0"/>
              <a:t>又称为标志值。</a:t>
            </a:r>
            <a:r>
              <a:rPr lang="zh-CN" altLang="en-US" sz="1800" dirty="0">
                <a:effectLst>
                  <a:outerShdw blurRad="38100" dist="38100" dir="2700000" algn="tl">
                    <a:srgbClr val="C0C0C0"/>
                  </a:outerShdw>
                </a:effectLst>
              </a:rPr>
              <a:t>  </a:t>
            </a:r>
          </a:p>
        </p:txBody>
      </p:sp>
      <p:sp>
        <p:nvSpPr>
          <p:cNvPr id="33820" name="Rectangle 28" descr="金融10"/>
          <p:cNvSpPr>
            <a:spLocks noChangeArrowheads="1"/>
          </p:cNvSpPr>
          <p:nvPr/>
        </p:nvSpPr>
        <p:spPr bwMode="auto">
          <a:xfrm>
            <a:off x="4859338" y="4149725"/>
            <a:ext cx="3386137" cy="149542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CC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buFont typeface="Arial" panose="020B0604020202020204" pitchFamily="34" charset="0"/>
              <a:buNone/>
              <a:defRPr/>
            </a:pPr>
            <a:r>
              <a:rPr lang="zh-CN" altLang="en-US" sz="1800"/>
              <a:t>在一个总体中，对于某一个标志来说，如果总体各单位具有相同的标志，则该标志叫</a:t>
            </a:r>
            <a:r>
              <a:rPr lang="zh-CN" altLang="en-US" sz="1800">
                <a:solidFill>
                  <a:srgbClr val="FF0000"/>
                </a:solidFill>
              </a:rPr>
              <a:t>不变标志</a:t>
            </a:r>
            <a:r>
              <a:rPr lang="zh-CN" altLang="en-US" sz="1800"/>
              <a:t>，如果总体各单位具有不同的标志表现，则该标志叫</a:t>
            </a:r>
            <a:r>
              <a:rPr lang="zh-CN" altLang="en-US" sz="1800">
                <a:solidFill>
                  <a:srgbClr val="FF0000"/>
                </a:solidFill>
              </a:rPr>
              <a:t>可变标志</a:t>
            </a:r>
            <a:r>
              <a:rPr lang="zh-CN" altLang="en-US" sz="1800"/>
              <a:t>。</a:t>
            </a:r>
            <a:r>
              <a:rPr lang="zh-CN" altLang="en-US">
                <a:effectLst>
                  <a:outerShdw blurRad="38100" dist="38100" dir="2700000" algn="tl">
                    <a:srgbClr val="C0C0C0"/>
                  </a:outerShdw>
                </a:effectLst>
              </a:rPr>
              <a:t> </a:t>
            </a:r>
          </a:p>
        </p:txBody>
      </p:sp>
      <p:sp>
        <p:nvSpPr>
          <p:cNvPr id="33821" name="Rectangle 29" descr="金融10"/>
          <p:cNvSpPr>
            <a:spLocks noChangeArrowheads="1"/>
          </p:cNvSpPr>
          <p:nvPr/>
        </p:nvSpPr>
        <p:spPr bwMode="auto">
          <a:xfrm>
            <a:off x="3059113" y="1700213"/>
            <a:ext cx="4502150" cy="3968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CC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buFont typeface="Arial" panose="020B0604020202020204" pitchFamily="34" charset="0"/>
              <a:buNone/>
              <a:defRPr/>
            </a:pPr>
            <a:r>
              <a:rPr lang="zh-CN" altLang="en-US">
                <a:solidFill>
                  <a:srgbClr val="C72DED"/>
                </a:solidFill>
                <a:effectLst>
                  <a:outerShdw blurRad="38100" dist="38100" dir="2700000" algn="tl">
                    <a:srgbClr val="C0C0C0"/>
                  </a:outerShdw>
                </a:effectLst>
              </a:rPr>
              <a:t>反映总体单位属性或特征的统计指标。</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3794"/>
                                        </p:tgtEl>
                                        <p:attrNameLst>
                                          <p:attrName>style.visibility</p:attrName>
                                        </p:attrNameLst>
                                      </p:cBhvr>
                                      <p:to>
                                        <p:strVal val="visible"/>
                                      </p:to>
                                    </p:set>
                                    <p:anim calcmode="lin" valueType="num">
                                      <p:cBhvr additive="base">
                                        <p:cTn id="7" dur="500" fill="hold"/>
                                        <p:tgtEl>
                                          <p:spTgt spid="33794"/>
                                        </p:tgtEl>
                                        <p:attrNameLst>
                                          <p:attrName>ppt_x</p:attrName>
                                        </p:attrNameLst>
                                      </p:cBhvr>
                                      <p:tavLst>
                                        <p:tav tm="0">
                                          <p:val>
                                            <p:strVal val="#ppt_x"/>
                                          </p:val>
                                        </p:tav>
                                        <p:tav tm="100000">
                                          <p:val>
                                            <p:strVal val="#ppt_x"/>
                                          </p:val>
                                        </p:tav>
                                      </p:tavLst>
                                    </p:anim>
                                    <p:anim calcmode="lin" valueType="num">
                                      <p:cBhvr additive="base">
                                        <p:cTn id="8" dur="500" fill="hold"/>
                                        <p:tgtEl>
                                          <p:spTgt spid="3379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33806"/>
                                        </p:tgtEl>
                                        <p:attrNameLst>
                                          <p:attrName>style.visibility</p:attrName>
                                        </p:attrNameLst>
                                      </p:cBhvr>
                                      <p:to>
                                        <p:strVal val="visible"/>
                                      </p:to>
                                    </p:set>
                                    <p:anim calcmode="lin" valueType="num">
                                      <p:cBhvr additive="base">
                                        <p:cTn id="13" dur="500" fill="hold"/>
                                        <p:tgtEl>
                                          <p:spTgt spid="33806"/>
                                        </p:tgtEl>
                                        <p:attrNameLst>
                                          <p:attrName>ppt_x</p:attrName>
                                        </p:attrNameLst>
                                      </p:cBhvr>
                                      <p:tavLst>
                                        <p:tav tm="0">
                                          <p:val>
                                            <p:strVal val="#ppt_x"/>
                                          </p:val>
                                        </p:tav>
                                        <p:tav tm="100000">
                                          <p:val>
                                            <p:strVal val="#ppt_x"/>
                                          </p:val>
                                        </p:tav>
                                      </p:tavLst>
                                    </p:anim>
                                    <p:anim calcmode="lin" valueType="num">
                                      <p:cBhvr additive="base">
                                        <p:cTn id="14" dur="500" fill="hold"/>
                                        <p:tgtEl>
                                          <p:spTgt spid="33806"/>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3810"/>
                                        </p:tgtEl>
                                        <p:attrNameLst>
                                          <p:attrName>style.visibility</p:attrName>
                                        </p:attrNameLst>
                                      </p:cBhvr>
                                      <p:to>
                                        <p:strVal val="visible"/>
                                      </p:to>
                                    </p:set>
                                    <p:anim calcmode="lin" valueType="num">
                                      <p:cBhvr additive="base">
                                        <p:cTn id="19" dur="500" fill="hold"/>
                                        <p:tgtEl>
                                          <p:spTgt spid="33810"/>
                                        </p:tgtEl>
                                        <p:attrNameLst>
                                          <p:attrName>ppt_x</p:attrName>
                                        </p:attrNameLst>
                                      </p:cBhvr>
                                      <p:tavLst>
                                        <p:tav tm="0">
                                          <p:val>
                                            <p:strVal val="#ppt_x"/>
                                          </p:val>
                                        </p:tav>
                                        <p:tav tm="100000">
                                          <p:val>
                                            <p:strVal val="#ppt_x"/>
                                          </p:val>
                                        </p:tav>
                                      </p:tavLst>
                                    </p:anim>
                                    <p:anim calcmode="lin" valueType="num">
                                      <p:cBhvr additive="base">
                                        <p:cTn id="20" dur="500" fill="hold"/>
                                        <p:tgtEl>
                                          <p:spTgt spid="338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10"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Oval 33"/>
          <p:cNvSpPr>
            <a:spLocks noChangeArrowheads="1"/>
          </p:cNvSpPr>
          <p:nvPr/>
        </p:nvSpPr>
        <p:spPr bwMode="auto">
          <a:xfrm>
            <a:off x="3348038" y="2852738"/>
            <a:ext cx="1643062" cy="1644650"/>
          </a:xfrm>
          <a:prstGeom prst="ellipse">
            <a:avLst/>
          </a:prstGeom>
          <a:gradFill rotWithShape="1">
            <a:gsLst>
              <a:gs pos="0">
                <a:srgbClr val="FFFF00">
                  <a:alpha val="45000"/>
                </a:srgbClr>
              </a:gs>
              <a:gs pos="100000">
                <a:srgbClr val="434300">
                  <a:alpha val="89998"/>
                </a:srgbClr>
              </a:gs>
            </a:gsLst>
            <a:lin ang="189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4819" name="AutoShape 94"/>
          <p:cNvSpPr>
            <a:spLocks noChangeArrowheads="1"/>
          </p:cNvSpPr>
          <p:nvPr/>
        </p:nvSpPr>
        <p:spPr bwMode="auto">
          <a:xfrm>
            <a:off x="1187450" y="1557338"/>
            <a:ext cx="1655763" cy="773112"/>
          </a:xfrm>
          <a:prstGeom prst="roundRect">
            <a:avLst>
              <a:gd name="adj" fmla="val 50000"/>
            </a:avLst>
          </a:prstGeom>
          <a:gradFill rotWithShape="1">
            <a:gsLst>
              <a:gs pos="0">
                <a:srgbClr val="E9E065"/>
              </a:gs>
              <a:gs pos="100000">
                <a:srgbClr val="003295"/>
              </a:gs>
            </a:gsLst>
            <a:lin ang="5400000" scaled="1"/>
          </a:gradFill>
          <a:ln w="9525">
            <a:noFill/>
            <a:round/>
            <a:headEnd/>
            <a:tailEnd/>
          </a:ln>
        </p:spPr>
        <p:txBody>
          <a:bodyPr wrap="none" anchor="ctr"/>
          <a:lstStyle/>
          <a:p>
            <a:pPr eaLnBrk="1" hangingPunct="1">
              <a:buFont typeface="Arial" pitchFamily="34" charset="0"/>
              <a:buNone/>
            </a:pPr>
            <a:endParaRPr lang="zh-CN" altLang="en-US" b="0"/>
          </a:p>
        </p:txBody>
      </p:sp>
      <p:grpSp>
        <p:nvGrpSpPr>
          <p:cNvPr id="34820" name="Group 5"/>
          <p:cNvGrpSpPr>
            <a:grpSpLocks/>
          </p:cNvGrpSpPr>
          <p:nvPr/>
        </p:nvGrpSpPr>
        <p:grpSpPr bwMode="auto">
          <a:xfrm>
            <a:off x="250825" y="1557338"/>
            <a:ext cx="936625" cy="812800"/>
            <a:chOff x="0" y="0"/>
            <a:chExt cx="1549" cy="1351"/>
          </a:xfrm>
        </p:grpSpPr>
        <p:sp>
          <p:nvSpPr>
            <p:cNvPr id="34865" name="AutoShape 3"/>
            <p:cNvSpPr>
              <a:spLocks noChangeArrowheads="1"/>
            </p:cNvSpPr>
            <p:nvPr/>
          </p:nvSpPr>
          <p:spPr bwMode="auto">
            <a:xfrm>
              <a:off x="13" y="23"/>
              <a:ext cx="1536" cy="1328"/>
            </a:xfrm>
            <a:prstGeom prst="hexagon">
              <a:avLst>
                <a:gd name="adj" fmla="val 28916"/>
                <a:gd name="vf" fmla="val 115470"/>
              </a:avLst>
            </a:prstGeom>
            <a:solidFill>
              <a:srgbClr val="808080"/>
            </a:solid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4866" name="AutoShape 4"/>
            <p:cNvSpPr>
              <a:spLocks noChangeArrowheads="1"/>
            </p:cNvSpPr>
            <p:nvPr/>
          </p:nvSpPr>
          <p:spPr bwMode="auto">
            <a:xfrm>
              <a:off x="0" y="0"/>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18900000" scaled="1"/>
            </a:gradFill>
            <a:ln w="9525">
              <a:solidFill>
                <a:srgbClr val="C0C0C0"/>
              </a:solid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2" name="AutoShape 5"/>
            <p:cNvSpPr>
              <a:spLocks noChangeArrowheads="1"/>
            </p:cNvSpPr>
            <p:nvPr/>
          </p:nvSpPr>
          <p:spPr bwMode="auto">
            <a:xfrm>
              <a:off x="90" y="81"/>
              <a:ext cx="1349" cy="1167"/>
            </a:xfrm>
            <a:prstGeom prst="hexagon">
              <a:avLst>
                <a:gd name="adj" fmla="val 28894"/>
                <a:gd name="vf" fmla="val 115470"/>
              </a:avLst>
            </a:prstGeom>
            <a:gradFill rotWithShape="1">
              <a:gsLst>
                <a:gs pos="0">
                  <a:srgbClr val="004747"/>
                </a:gs>
                <a:gs pos="100000">
                  <a:schemeClr val="hlink"/>
                </a:gs>
              </a:gsLst>
              <a:lin ang="18900000" scaled="1"/>
            </a:gradFill>
            <a:ln w="9525">
              <a:solidFill>
                <a:schemeClr val="tx1"/>
              </a:solid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34825" name="Line 10"/>
          <p:cNvSpPr>
            <a:spLocks noChangeShapeType="1"/>
          </p:cNvSpPr>
          <p:nvPr/>
        </p:nvSpPr>
        <p:spPr bwMode="auto">
          <a:xfrm>
            <a:off x="1042988" y="2349500"/>
            <a:ext cx="4800600" cy="0"/>
          </a:xfrm>
          <a:prstGeom prst="line">
            <a:avLst/>
          </a:prstGeom>
          <a:noFill/>
          <a:ln w="25400">
            <a:solidFill>
              <a:schemeClr val="tx2"/>
            </a:solidFill>
            <a:prstDash val="sysDot"/>
            <a:round/>
            <a:headEnd/>
            <a:tailEnd type="oval" w="med" len="med"/>
          </a:ln>
          <a:extLst>
            <a:ext uri="{909E8E84-426E-40DD-AFC4-6F175D3DCCD1}">
              <a14:hiddenFill xmlns:a14="http://schemas.microsoft.com/office/drawing/2010/main">
                <a:noFill/>
              </a14:hiddenFill>
            </a:ext>
          </a:extLst>
        </p:spPr>
        <p:txBody>
          <a:bodyPr wrap="none" anchor="ct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sp>
        <p:nvSpPr>
          <p:cNvPr id="34826" name="Text Box 10" descr="金融10"/>
          <p:cNvSpPr txBox="1">
            <a:spLocks noChangeArrowheads="1"/>
          </p:cNvSpPr>
          <p:nvPr/>
        </p:nvSpPr>
        <p:spPr bwMode="auto">
          <a:xfrm>
            <a:off x="179388" y="1700213"/>
            <a:ext cx="1225550" cy="457200"/>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sz="2400">
                <a:solidFill>
                  <a:srgbClr val="FFFF00"/>
                </a:solidFill>
                <a:effectLst>
                  <a:outerShdw blurRad="38100" dist="38100" dir="2700000" algn="tl">
                    <a:srgbClr val="C0C0C0"/>
                  </a:outerShdw>
                </a:effectLst>
              </a:rPr>
              <a:t>（二）</a:t>
            </a:r>
          </a:p>
        </p:txBody>
      </p:sp>
      <p:sp>
        <p:nvSpPr>
          <p:cNvPr id="34827" name="Text Box 11" descr="金融10"/>
          <p:cNvSpPr txBox="1">
            <a:spLocks noChangeArrowheads="1"/>
          </p:cNvSpPr>
          <p:nvPr/>
        </p:nvSpPr>
        <p:spPr bwMode="auto">
          <a:xfrm>
            <a:off x="1476375" y="1700213"/>
            <a:ext cx="1150938" cy="457200"/>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sz="2400">
                <a:effectLst>
                  <a:outerShdw blurRad="38100" dist="38100" dir="2700000" algn="tl">
                    <a:srgbClr val="C0C0C0"/>
                  </a:outerShdw>
                </a:effectLst>
                <a:ea typeface="幼圆" panose="02010509060101010101" pitchFamily="49" charset="-122"/>
              </a:rPr>
              <a:t>指  标</a:t>
            </a:r>
          </a:p>
        </p:txBody>
      </p:sp>
      <p:sp>
        <p:nvSpPr>
          <p:cNvPr id="34828" name="Text Box 12" descr="金融10"/>
          <p:cNvSpPr txBox="1">
            <a:spLocks noChangeArrowheads="1"/>
          </p:cNvSpPr>
          <p:nvPr/>
        </p:nvSpPr>
        <p:spPr bwMode="auto">
          <a:xfrm>
            <a:off x="3708400" y="3141663"/>
            <a:ext cx="1150938" cy="10064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统计指标的特点</a:t>
            </a:r>
          </a:p>
        </p:txBody>
      </p:sp>
      <p:sp>
        <p:nvSpPr>
          <p:cNvPr id="34829" name="Freeform 7"/>
          <p:cNvSpPr>
            <a:spLocks/>
          </p:cNvSpPr>
          <p:nvPr/>
        </p:nvSpPr>
        <p:spPr bwMode="auto">
          <a:xfrm>
            <a:off x="6372225" y="2924175"/>
            <a:ext cx="1066800" cy="471488"/>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759 w 1321"/>
              <a:gd name="T85" fmla="*/ 6 h 712"/>
              <a:gd name="T86" fmla="*/ 847 w 1321"/>
              <a:gd name="T87" fmla="*/ 23 h 712"/>
              <a:gd name="T88" fmla="*/ 932 w 1321"/>
              <a:gd name="T89" fmla="*/ 53 h 712"/>
              <a:gd name="T90" fmla="*/ 1010 w 1321"/>
              <a:gd name="T91" fmla="*/ 90 h 712"/>
              <a:gd name="T92" fmla="*/ 1082 w 1321"/>
              <a:gd name="T93" fmla="*/ 137 h 712"/>
              <a:gd name="T94" fmla="*/ 1149 w 1321"/>
              <a:gd name="T95" fmla="*/ 194 h 712"/>
              <a:gd name="T96" fmla="*/ 1208 w 1321"/>
              <a:gd name="T97" fmla="*/ 256 h 712"/>
              <a:gd name="T98" fmla="*/ 1258 w 1321"/>
              <a:gd name="T99" fmla="*/ 325 h 712"/>
              <a:gd name="T100" fmla="*/ 1301 w 1321"/>
              <a:gd name="T101" fmla="*/ 401 h 712"/>
              <a:gd name="T102" fmla="*/ 0 w 1321"/>
              <a:gd name="T103" fmla="*/ 0 h 712"/>
              <a:gd name="T104" fmla="*/ 1321 w 1321"/>
              <a:gd name="T105" fmla="*/ 71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00CC66">
                  <a:alpha val="17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grpSp>
        <p:nvGrpSpPr>
          <p:cNvPr id="34830" name="Group 14"/>
          <p:cNvGrpSpPr>
            <a:grpSpLocks/>
          </p:cNvGrpSpPr>
          <p:nvPr/>
        </p:nvGrpSpPr>
        <p:grpSpPr bwMode="auto">
          <a:xfrm rot="-1297425" flipH="1" flipV="1">
            <a:off x="5867400" y="3886200"/>
            <a:ext cx="1184275" cy="288925"/>
            <a:chOff x="0" y="0"/>
            <a:chExt cx="893" cy="246"/>
          </a:xfrm>
        </p:grpSpPr>
        <p:grpSp>
          <p:nvGrpSpPr>
            <p:cNvPr id="34855" name="Group 15"/>
            <p:cNvGrpSpPr>
              <a:grpSpLocks/>
            </p:cNvGrpSpPr>
            <p:nvPr/>
          </p:nvGrpSpPr>
          <p:grpSpPr bwMode="auto">
            <a:xfrm>
              <a:off x="0" y="0"/>
              <a:ext cx="743" cy="185"/>
              <a:chOff x="0" y="0"/>
              <a:chExt cx="1118" cy="279"/>
            </a:xfrm>
          </p:grpSpPr>
          <p:sp>
            <p:nvSpPr>
              <p:cNvPr id="3" name="AutoShape 10"/>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4" name="AutoShape 11"/>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5" name="AutoShape 12"/>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6" name="AutoShape 13"/>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34856" name="Group 20"/>
            <p:cNvGrpSpPr>
              <a:grpSpLocks/>
            </p:cNvGrpSpPr>
            <p:nvPr/>
          </p:nvGrpSpPr>
          <p:grpSpPr bwMode="auto">
            <a:xfrm rot="1353540">
              <a:off x="150" y="60"/>
              <a:ext cx="743" cy="186"/>
              <a:chOff x="0" y="0"/>
              <a:chExt cx="1118" cy="279"/>
            </a:xfrm>
          </p:grpSpPr>
          <p:sp>
            <p:nvSpPr>
              <p:cNvPr id="7" name="AutoShape 15"/>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4858" name="AutoShape 16"/>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4859" name="AutoShape 17"/>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8" name="AutoShape 18"/>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grpSp>
        <p:nvGrpSpPr>
          <p:cNvPr id="34841" name="Group 25"/>
          <p:cNvGrpSpPr>
            <a:grpSpLocks/>
          </p:cNvGrpSpPr>
          <p:nvPr/>
        </p:nvGrpSpPr>
        <p:grpSpPr bwMode="auto">
          <a:xfrm>
            <a:off x="1619250" y="2492375"/>
            <a:ext cx="1169988" cy="1169988"/>
            <a:chOff x="0" y="0"/>
            <a:chExt cx="737" cy="737"/>
          </a:xfrm>
        </p:grpSpPr>
        <p:pic>
          <p:nvPicPr>
            <p:cNvPr id="34853" name="Oval 20"/>
            <p:cNvPicPr>
              <a:picLocks noChangeArrowheads="1"/>
            </p:cNvPicPr>
            <p:nvPr/>
          </p:nvPicPr>
          <p:blipFill>
            <a:blip r:embed="rId3" cstate="print"/>
            <a:srcRect/>
            <a:stretch>
              <a:fillRect/>
            </a:stretch>
          </p:blipFill>
          <p:spPr bwMode="auto">
            <a:xfrm>
              <a:off x="0" y="0"/>
              <a:ext cx="737" cy="737"/>
            </a:xfrm>
            <a:prstGeom prst="rect">
              <a:avLst/>
            </a:prstGeom>
            <a:noFill/>
            <a:ln w="9525">
              <a:noFill/>
              <a:miter lim="800000"/>
              <a:headEnd/>
              <a:tailEnd/>
            </a:ln>
          </p:spPr>
        </p:pic>
        <p:sp>
          <p:nvSpPr>
            <p:cNvPr id="9" name="Text Box 27"/>
            <p:cNvSpPr txBox="1">
              <a:spLocks noChangeArrowheads="1"/>
            </p:cNvSpPr>
            <p:nvPr/>
          </p:nvSpPr>
          <p:spPr bwMode="auto">
            <a:xfrm>
              <a:off x="108" y="109"/>
              <a:ext cx="522" cy="522"/>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34844" name="Freeform 34"/>
          <p:cNvSpPr>
            <a:spLocks/>
          </p:cNvSpPr>
          <p:nvPr/>
        </p:nvSpPr>
        <p:spPr bwMode="auto">
          <a:xfrm>
            <a:off x="3492500" y="2781300"/>
            <a:ext cx="1292225" cy="569913"/>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759 w 1321"/>
              <a:gd name="T85" fmla="*/ 6 h 712"/>
              <a:gd name="T86" fmla="*/ 847 w 1321"/>
              <a:gd name="T87" fmla="*/ 23 h 712"/>
              <a:gd name="T88" fmla="*/ 932 w 1321"/>
              <a:gd name="T89" fmla="*/ 53 h 712"/>
              <a:gd name="T90" fmla="*/ 1010 w 1321"/>
              <a:gd name="T91" fmla="*/ 90 h 712"/>
              <a:gd name="T92" fmla="*/ 1082 w 1321"/>
              <a:gd name="T93" fmla="*/ 137 h 712"/>
              <a:gd name="T94" fmla="*/ 1149 w 1321"/>
              <a:gd name="T95" fmla="*/ 194 h 712"/>
              <a:gd name="T96" fmla="*/ 1208 w 1321"/>
              <a:gd name="T97" fmla="*/ 256 h 712"/>
              <a:gd name="T98" fmla="*/ 1258 w 1321"/>
              <a:gd name="T99" fmla="*/ 325 h 712"/>
              <a:gd name="T100" fmla="*/ 1301 w 1321"/>
              <a:gd name="T101" fmla="*/ 401 h 712"/>
              <a:gd name="T102" fmla="*/ 0 w 1321"/>
              <a:gd name="T103" fmla="*/ 0 h 712"/>
              <a:gd name="T104" fmla="*/ 1321 w 1321"/>
              <a:gd name="T105" fmla="*/ 71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C0BC00">
                  <a:alpha val="17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grpSp>
        <p:nvGrpSpPr>
          <p:cNvPr id="34845" name="Group 29"/>
          <p:cNvGrpSpPr>
            <a:grpSpLocks/>
          </p:cNvGrpSpPr>
          <p:nvPr/>
        </p:nvGrpSpPr>
        <p:grpSpPr bwMode="auto">
          <a:xfrm>
            <a:off x="1692275" y="4508500"/>
            <a:ext cx="1419225" cy="1420813"/>
            <a:chOff x="0" y="0"/>
            <a:chExt cx="894" cy="895"/>
          </a:xfrm>
        </p:grpSpPr>
        <p:pic>
          <p:nvPicPr>
            <p:cNvPr id="10" name="Oval 53"/>
            <p:cNvPicPr>
              <a:picLocks noChangeArrowheads="1"/>
            </p:cNvPicPr>
            <p:nvPr/>
          </p:nvPicPr>
          <p:blipFill>
            <a:blip r:embed="rId4" cstate="print"/>
            <a:srcRect/>
            <a:stretch>
              <a:fillRect/>
            </a:stretch>
          </p:blipFill>
          <p:spPr bwMode="auto">
            <a:xfrm>
              <a:off x="0" y="0"/>
              <a:ext cx="894" cy="895"/>
            </a:xfrm>
            <a:prstGeom prst="rect">
              <a:avLst/>
            </a:prstGeom>
            <a:noFill/>
            <a:ln w="9525">
              <a:noFill/>
              <a:miter lim="800000"/>
              <a:headEnd/>
              <a:tailEnd/>
            </a:ln>
          </p:spPr>
        </p:pic>
        <p:sp>
          <p:nvSpPr>
            <p:cNvPr id="34852" name="Text Box 31"/>
            <p:cNvSpPr txBox="1">
              <a:spLocks noChangeArrowheads="1"/>
            </p:cNvSpPr>
            <p:nvPr/>
          </p:nvSpPr>
          <p:spPr bwMode="auto">
            <a:xfrm>
              <a:off x="130" y="132"/>
              <a:ext cx="634" cy="634"/>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34848" name="Group 32"/>
          <p:cNvGrpSpPr>
            <a:grpSpLocks/>
          </p:cNvGrpSpPr>
          <p:nvPr/>
        </p:nvGrpSpPr>
        <p:grpSpPr bwMode="auto">
          <a:xfrm>
            <a:off x="6227763" y="3068638"/>
            <a:ext cx="1352550" cy="1358900"/>
            <a:chOff x="0" y="0"/>
            <a:chExt cx="852" cy="856"/>
          </a:xfrm>
        </p:grpSpPr>
        <p:pic>
          <p:nvPicPr>
            <p:cNvPr id="34849" name="Oval 6"/>
            <p:cNvPicPr>
              <a:picLocks noChangeArrowheads="1"/>
            </p:cNvPicPr>
            <p:nvPr/>
          </p:nvPicPr>
          <p:blipFill>
            <a:blip r:embed="rId5" cstate="print"/>
            <a:srcRect/>
            <a:stretch>
              <a:fillRect/>
            </a:stretch>
          </p:blipFill>
          <p:spPr bwMode="auto">
            <a:xfrm>
              <a:off x="0" y="0"/>
              <a:ext cx="852" cy="856"/>
            </a:xfrm>
            <a:prstGeom prst="rect">
              <a:avLst/>
            </a:prstGeom>
            <a:noFill/>
            <a:ln w="9525">
              <a:noFill/>
              <a:miter lim="800000"/>
              <a:headEnd/>
              <a:tailEnd/>
            </a:ln>
          </p:spPr>
        </p:pic>
        <p:sp>
          <p:nvSpPr>
            <p:cNvPr id="34850" name="Text Box 34"/>
            <p:cNvSpPr txBox="1">
              <a:spLocks noChangeArrowheads="1"/>
            </p:cNvSpPr>
            <p:nvPr/>
          </p:nvSpPr>
          <p:spPr bwMode="auto">
            <a:xfrm>
              <a:off x="124" y="126"/>
              <a:ext cx="605" cy="604"/>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34851" name="Group 35"/>
          <p:cNvGrpSpPr>
            <a:grpSpLocks/>
          </p:cNvGrpSpPr>
          <p:nvPr/>
        </p:nvGrpSpPr>
        <p:grpSpPr bwMode="auto">
          <a:xfrm>
            <a:off x="2555875" y="2565400"/>
            <a:ext cx="579438" cy="1350963"/>
            <a:chOff x="0" y="0"/>
            <a:chExt cx="365" cy="851"/>
          </a:xfrm>
        </p:grpSpPr>
        <p:sp>
          <p:nvSpPr>
            <p:cNvPr id="34847" name="Oval 27"/>
            <p:cNvSpPr>
              <a:spLocks noChangeArrowheads="1"/>
            </p:cNvSpPr>
            <p:nvPr/>
          </p:nvSpPr>
          <p:spPr bwMode="auto">
            <a:xfrm rot="-2509211">
              <a:off x="0" y="117"/>
              <a:ext cx="101" cy="30"/>
            </a:xfrm>
            <a:prstGeom prst="ellipse">
              <a:avLst/>
            </a:prstGeom>
            <a:gradFill rotWithShape="1">
              <a:gsLst>
                <a:gs pos="0">
                  <a:srgbClr val="C299C2"/>
                </a:gs>
                <a:gs pos="50000">
                  <a:srgbClr val="660066"/>
                </a:gs>
                <a:gs pos="100000">
                  <a:srgbClr val="C299C2"/>
                </a:gs>
              </a:gsLst>
              <a:lin ang="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1" name="AutoShape 28"/>
            <p:cNvSpPr>
              <a:spLocks noChangeArrowheads="1"/>
            </p:cNvSpPr>
            <p:nvPr/>
          </p:nvSpPr>
          <p:spPr bwMode="auto">
            <a:xfrm rot="8122410">
              <a:off x="310" y="0"/>
              <a:ext cx="55" cy="851"/>
            </a:xfrm>
            <a:prstGeom prst="can">
              <a:avLst>
                <a:gd name="adj" fmla="val 41332"/>
              </a:avLst>
            </a:prstGeom>
            <a:gradFill rotWithShape="1">
              <a:gsLst>
                <a:gs pos="0">
                  <a:srgbClr val="FFFFFF"/>
                </a:gs>
                <a:gs pos="50000">
                  <a:srgbClr val="808080"/>
                </a:gs>
                <a:gs pos="100000">
                  <a:srgbClr val="FFFFFF"/>
                </a:gs>
              </a:gsLst>
              <a:lin ang="0" scaled="1"/>
            </a:gradFill>
            <a:ln w="9525">
              <a:noFill/>
              <a:round/>
              <a:headEnd/>
              <a:tailEnd/>
            </a:ln>
          </p:spPr>
          <p:txBody>
            <a:bodyPr rot="10800000"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34854" name="Group 38"/>
          <p:cNvGrpSpPr>
            <a:grpSpLocks/>
          </p:cNvGrpSpPr>
          <p:nvPr/>
        </p:nvGrpSpPr>
        <p:grpSpPr bwMode="auto">
          <a:xfrm>
            <a:off x="4787900" y="3573463"/>
            <a:ext cx="1474788" cy="139700"/>
            <a:chOff x="0" y="0"/>
            <a:chExt cx="1098" cy="55"/>
          </a:xfrm>
        </p:grpSpPr>
        <p:sp>
          <p:nvSpPr>
            <p:cNvPr id="12" name="Oval 30"/>
            <p:cNvSpPr>
              <a:spLocks noChangeArrowheads="1"/>
            </p:cNvSpPr>
            <p:nvPr/>
          </p:nvSpPr>
          <p:spPr bwMode="auto">
            <a:xfrm rot="5607574">
              <a:off x="1042" y="4"/>
              <a:ext cx="55" cy="48"/>
            </a:xfrm>
            <a:prstGeom prst="ellipse">
              <a:avLst/>
            </a:prstGeom>
            <a:gradFill rotWithShape="1">
              <a:gsLst>
                <a:gs pos="0">
                  <a:srgbClr val="00FFFF"/>
                </a:gs>
                <a:gs pos="50000">
                  <a:srgbClr val="003333"/>
                </a:gs>
                <a:gs pos="100000">
                  <a:srgbClr val="00FFFF"/>
                </a:gs>
              </a:gsLst>
              <a:lin ang="0" scaled="1"/>
            </a:gradFill>
            <a:ln w="9525">
              <a:noFill/>
              <a:round/>
              <a:headEnd/>
              <a:tailEnd/>
            </a:ln>
          </p:spPr>
          <p:txBody>
            <a:bodyPr rot="10800000"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4846" name="AutoShape 31"/>
            <p:cNvSpPr>
              <a:spLocks noChangeArrowheads="1"/>
            </p:cNvSpPr>
            <p:nvPr/>
          </p:nvSpPr>
          <p:spPr bwMode="auto">
            <a:xfrm rot="16242395" flipH="1">
              <a:off x="523" y="-523"/>
              <a:ext cx="40" cy="1086"/>
            </a:xfrm>
            <a:prstGeom prst="can">
              <a:avLst>
                <a:gd name="adj" fmla="val 72526"/>
              </a:avLst>
            </a:prstGeom>
            <a:gradFill rotWithShape="1">
              <a:gsLst>
                <a:gs pos="0">
                  <a:srgbClr val="FFFFFF"/>
                </a:gs>
                <a:gs pos="50000">
                  <a:srgbClr val="808080"/>
                </a:gs>
                <a:gs pos="100000">
                  <a:srgbClr val="FFFFFF"/>
                </a:gs>
              </a:gsLst>
              <a:lin ang="0" scaled="1"/>
            </a:gradFill>
            <a:ln w="9525">
              <a:noFill/>
              <a:round/>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34857" name="Group 41"/>
          <p:cNvGrpSpPr>
            <a:grpSpLocks/>
          </p:cNvGrpSpPr>
          <p:nvPr/>
        </p:nvGrpSpPr>
        <p:grpSpPr bwMode="auto">
          <a:xfrm>
            <a:off x="2268538" y="3789363"/>
            <a:ext cx="1458912" cy="576262"/>
            <a:chOff x="0" y="0"/>
            <a:chExt cx="919" cy="363"/>
          </a:xfrm>
        </p:grpSpPr>
        <p:sp>
          <p:nvSpPr>
            <p:cNvPr id="34843" name="Oval 48"/>
            <p:cNvSpPr>
              <a:spLocks noChangeArrowheads="1"/>
            </p:cNvSpPr>
            <p:nvPr/>
          </p:nvSpPr>
          <p:spPr bwMode="auto">
            <a:xfrm rot="3461289">
              <a:off x="757" y="25"/>
              <a:ext cx="110" cy="60"/>
            </a:xfrm>
            <a:prstGeom prst="ellipse">
              <a:avLst/>
            </a:prstGeom>
            <a:gradFill rotWithShape="1">
              <a:gsLst>
                <a:gs pos="0">
                  <a:srgbClr val="D6C299"/>
                </a:gs>
                <a:gs pos="50000">
                  <a:srgbClr val="996600"/>
                </a:gs>
                <a:gs pos="100000">
                  <a:srgbClr val="D6C299"/>
                </a:gs>
              </a:gsLst>
              <a:lin ang="0" scaled="1"/>
            </a:gradFill>
            <a:ln w="9525">
              <a:noFill/>
              <a:round/>
              <a:headEnd/>
              <a:tailEnd/>
            </a:ln>
          </p:spPr>
          <p:txBody>
            <a:bodyPr rot="10800000"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3" name="AutoShape 49"/>
            <p:cNvSpPr>
              <a:spLocks noChangeArrowheads="1"/>
            </p:cNvSpPr>
            <p:nvPr/>
          </p:nvSpPr>
          <p:spPr bwMode="auto">
            <a:xfrm rot="13955520" flipH="1">
              <a:off x="426" y="-131"/>
              <a:ext cx="68" cy="919"/>
            </a:xfrm>
            <a:prstGeom prst="can">
              <a:avLst>
                <a:gd name="adj" fmla="val 36102"/>
              </a:avLst>
            </a:prstGeom>
            <a:gradFill rotWithShape="1">
              <a:gsLst>
                <a:gs pos="0">
                  <a:srgbClr val="FFFFFF"/>
                </a:gs>
                <a:gs pos="50000">
                  <a:srgbClr val="808080"/>
                </a:gs>
                <a:gs pos="100000">
                  <a:srgbClr val="FFFFFF"/>
                </a:gs>
              </a:gsLst>
              <a:lin ang="0" scaled="1"/>
            </a:gradFill>
            <a:ln w="9525">
              <a:noFill/>
              <a:round/>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34860" name="Rectangle 44" descr="金融10"/>
          <p:cNvSpPr>
            <a:spLocks noChangeArrowheads="1"/>
          </p:cNvSpPr>
          <p:nvPr/>
        </p:nvSpPr>
        <p:spPr bwMode="auto">
          <a:xfrm>
            <a:off x="1692275" y="2781300"/>
            <a:ext cx="950913" cy="3968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buFont typeface="Arial" panose="020B0604020202020204" pitchFamily="34" charset="0"/>
              <a:buNone/>
              <a:defRPr/>
            </a:pPr>
            <a:r>
              <a:rPr lang="zh-CN" altLang="en-US">
                <a:effectLst>
                  <a:outerShdw blurRad="38100" dist="38100" dir="2700000" algn="tl">
                    <a:srgbClr val="C0C0C0"/>
                  </a:outerShdw>
                </a:effectLst>
              </a:rPr>
              <a:t>总体性</a:t>
            </a:r>
          </a:p>
        </p:txBody>
      </p:sp>
      <p:sp>
        <p:nvSpPr>
          <p:cNvPr id="34861" name="Rectangle 45" descr="金融10"/>
          <p:cNvSpPr>
            <a:spLocks noChangeArrowheads="1"/>
          </p:cNvSpPr>
          <p:nvPr/>
        </p:nvSpPr>
        <p:spPr bwMode="auto">
          <a:xfrm>
            <a:off x="6443663" y="3429000"/>
            <a:ext cx="950912" cy="3968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buFont typeface="Arial" panose="020B0604020202020204" pitchFamily="34" charset="0"/>
              <a:buNone/>
              <a:defRPr/>
            </a:pPr>
            <a:r>
              <a:rPr lang="zh-CN" altLang="en-US">
                <a:effectLst>
                  <a:outerShdw blurRad="38100" dist="38100" dir="2700000" algn="tl">
                    <a:srgbClr val="C0C0C0"/>
                  </a:outerShdw>
                </a:effectLst>
              </a:rPr>
              <a:t>可量性</a:t>
            </a:r>
          </a:p>
        </p:txBody>
      </p:sp>
      <p:sp>
        <p:nvSpPr>
          <p:cNvPr id="34862" name="Rectangle 46" descr="金融10"/>
          <p:cNvSpPr>
            <a:spLocks noChangeArrowheads="1"/>
          </p:cNvSpPr>
          <p:nvPr/>
        </p:nvSpPr>
        <p:spPr bwMode="auto">
          <a:xfrm>
            <a:off x="1979613" y="4941888"/>
            <a:ext cx="950912" cy="3968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buFont typeface="Arial" panose="020B0604020202020204" pitchFamily="34" charset="0"/>
              <a:buNone/>
              <a:defRPr/>
            </a:pPr>
            <a:r>
              <a:rPr lang="zh-CN" altLang="en-US">
                <a:effectLst>
                  <a:outerShdw blurRad="38100" dist="38100" dir="2700000" algn="tl">
                    <a:srgbClr val="C0C0C0"/>
                  </a:outerShdw>
                </a:effectLst>
              </a:rPr>
              <a:t>客观性</a:t>
            </a:r>
          </a:p>
        </p:txBody>
      </p:sp>
      <p:sp>
        <p:nvSpPr>
          <p:cNvPr id="34863" name="Rectangle 47" descr="金融10"/>
          <p:cNvSpPr>
            <a:spLocks noChangeArrowheads="1"/>
          </p:cNvSpPr>
          <p:nvPr/>
        </p:nvSpPr>
        <p:spPr bwMode="auto">
          <a:xfrm>
            <a:off x="1692275" y="2781300"/>
            <a:ext cx="950913" cy="3968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buFont typeface="Arial" panose="020B0604020202020204" pitchFamily="34" charset="0"/>
              <a:buNone/>
              <a:defRPr/>
            </a:pPr>
            <a:r>
              <a:rPr lang="zh-CN" altLang="en-US">
                <a:effectLst>
                  <a:outerShdw blurRad="38100" dist="38100" dir="2700000" algn="tl">
                    <a:srgbClr val="C0C0C0"/>
                  </a:outerShdw>
                </a:effectLst>
              </a:rPr>
              <a:t>总体性</a:t>
            </a:r>
          </a:p>
        </p:txBody>
      </p:sp>
      <p:grpSp>
        <p:nvGrpSpPr>
          <p:cNvPr id="34864" name="Group 48"/>
          <p:cNvGrpSpPr>
            <a:grpSpLocks/>
          </p:cNvGrpSpPr>
          <p:nvPr/>
        </p:nvGrpSpPr>
        <p:grpSpPr bwMode="auto">
          <a:xfrm>
            <a:off x="1619250" y="2492375"/>
            <a:ext cx="1169988" cy="1169988"/>
            <a:chOff x="0" y="0"/>
            <a:chExt cx="737" cy="737"/>
          </a:xfrm>
        </p:grpSpPr>
        <p:pic>
          <p:nvPicPr>
            <p:cNvPr id="14" name="Oval 20"/>
            <p:cNvPicPr>
              <a:picLocks noChangeArrowheads="1"/>
            </p:cNvPicPr>
            <p:nvPr/>
          </p:nvPicPr>
          <p:blipFill>
            <a:blip r:embed="rId3" cstate="print"/>
            <a:srcRect/>
            <a:stretch>
              <a:fillRect/>
            </a:stretch>
          </p:blipFill>
          <p:spPr bwMode="auto">
            <a:xfrm>
              <a:off x="0" y="0"/>
              <a:ext cx="737" cy="737"/>
            </a:xfrm>
            <a:prstGeom prst="rect">
              <a:avLst/>
            </a:prstGeom>
            <a:noFill/>
            <a:ln w="9525">
              <a:noFill/>
              <a:miter lim="800000"/>
              <a:headEnd/>
              <a:tailEnd/>
            </a:ln>
          </p:spPr>
        </p:pic>
        <p:sp>
          <p:nvSpPr>
            <p:cNvPr id="34842" name="Text Box 50"/>
            <p:cNvSpPr txBox="1">
              <a:spLocks noChangeArrowheads="1"/>
            </p:cNvSpPr>
            <p:nvPr/>
          </p:nvSpPr>
          <p:spPr bwMode="auto">
            <a:xfrm>
              <a:off x="108" y="109"/>
              <a:ext cx="522" cy="522"/>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34867" name="Rectangle 51" descr="金融10"/>
          <p:cNvSpPr>
            <a:spLocks noChangeArrowheads="1"/>
          </p:cNvSpPr>
          <p:nvPr/>
        </p:nvSpPr>
        <p:spPr bwMode="auto">
          <a:xfrm>
            <a:off x="1692275" y="2781300"/>
            <a:ext cx="950913" cy="3968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buFont typeface="Arial" panose="020B0604020202020204" pitchFamily="34" charset="0"/>
              <a:buNone/>
              <a:defRPr/>
            </a:pPr>
            <a:r>
              <a:rPr lang="zh-CN" altLang="en-US">
                <a:effectLst>
                  <a:outerShdw blurRad="38100" dist="38100" dir="2700000" algn="tl">
                    <a:srgbClr val="C0C0C0"/>
                  </a:outerShdw>
                </a:effectLst>
              </a:rPr>
              <a:t>总体性</a:t>
            </a:r>
          </a:p>
        </p:txBody>
      </p:sp>
      <p:sp>
        <p:nvSpPr>
          <p:cNvPr id="34868" name="Rectangle 52" descr="金融10"/>
          <p:cNvSpPr>
            <a:spLocks noChangeArrowheads="1"/>
          </p:cNvSpPr>
          <p:nvPr/>
        </p:nvSpPr>
        <p:spPr bwMode="auto">
          <a:xfrm>
            <a:off x="3059113" y="1700213"/>
            <a:ext cx="4565650" cy="3968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CC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buFont typeface="Arial" panose="020B0604020202020204" pitchFamily="34" charset="0"/>
              <a:buNone/>
              <a:defRPr/>
            </a:pPr>
            <a:r>
              <a:rPr lang="zh-CN" altLang="en-US">
                <a:solidFill>
                  <a:srgbClr val="000099"/>
                </a:solidFill>
              </a:rPr>
              <a:t>反映总体数量特征的概念和具体数值。</a:t>
            </a:r>
            <a:r>
              <a:rPr lang="zh-CN" altLang="en-US">
                <a:effectLst>
                  <a:outerShdw blurRad="38100" dist="38100" dir="2700000" algn="tl">
                    <a:srgbClr val="C0C0C0"/>
                  </a:outerShdw>
                </a:effectLst>
              </a:rPr>
              <a:t> </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fade">
                                      <p:cBhvr>
                                        <p:cTn id="7" dur="100"/>
                                        <p:tgtEl>
                                          <p:spTgt spid="34818"/>
                                        </p:tgtEl>
                                      </p:cBhvr>
                                    </p:animEffect>
                                    <p:anim calcmode="lin" valueType="num">
                                      <p:cBhvr>
                                        <p:cTn id="8" dur="400" fill="hold"/>
                                        <p:tgtEl>
                                          <p:spTgt spid="34818"/>
                                        </p:tgtEl>
                                        <p:attrNameLst>
                                          <p:attrName>ppt_x</p:attrName>
                                        </p:attrNameLst>
                                      </p:cBhvr>
                                      <p:tavLst>
                                        <p:tav tm="0">
                                          <p:val>
                                            <p:strVal val="#ppt_x"/>
                                          </p:val>
                                        </p:tav>
                                        <p:tav tm="100000">
                                          <p:val>
                                            <p:strVal val="#ppt_x"/>
                                          </p:val>
                                        </p:tav>
                                      </p:tavLst>
                                    </p:anim>
                                    <p:anim calcmode="lin" valueType="num">
                                      <p:cBhvr>
                                        <p:cTn id="9" dur="400" fill="hold"/>
                                        <p:tgtEl>
                                          <p:spTgt spid="34818"/>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481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481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grpId="0" nodeType="withEffect">
                                  <p:stCondLst>
                                    <p:cond delay="0"/>
                                  </p:stCondLst>
                                  <p:childTnLst>
                                    <p:set>
                                      <p:cBhvr>
                                        <p:cTn id="13" dur="1" fill="hold">
                                          <p:stCondLst>
                                            <p:cond delay="0"/>
                                          </p:stCondLst>
                                        </p:cTn>
                                        <p:tgtEl>
                                          <p:spTgt spid="34828"/>
                                        </p:tgtEl>
                                        <p:attrNameLst>
                                          <p:attrName>style.visibility</p:attrName>
                                        </p:attrNameLst>
                                      </p:cBhvr>
                                      <p:to>
                                        <p:strVal val="visible"/>
                                      </p:to>
                                    </p:set>
                                    <p:animEffect transition="in" filter="fade">
                                      <p:cBhvr>
                                        <p:cTn id="14" dur="100"/>
                                        <p:tgtEl>
                                          <p:spTgt spid="34828"/>
                                        </p:tgtEl>
                                      </p:cBhvr>
                                    </p:animEffect>
                                    <p:anim calcmode="lin" valueType="num">
                                      <p:cBhvr>
                                        <p:cTn id="15" dur="400" fill="hold"/>
                                        <p:tgtEl>
                                          <p:spTgt spid="34828"/>
                                        </p:tgtEl>
                                        <p:attrNameLst>
                                          <p:attrName>ppt_x</p:attrName>
                                        </p:attrNameLst>
                                      </p:cBhvr>
                                      <p:tavLst>
                                        <p:tav tm="0">
                                          <p:val>
                                            <p:strVal val="#ppt_x"/>
                                          </p:val>
                                        </p:tav>
                                        <p:tav tm="100000">
                                          <p:val>
                                            <p:strVal val="#ppt_x"/>
                                          </p:val>
                                        </p:tav>
                                      </p:tavLst>
                                    </p:anim>
                                    <p:anim calcmode="lin" valueType="num">
                                      <p:cBhvr>
                                        <p:cTn id="16" dur="400" fill="hold"/>
                                        <p:tgtEl>
                                          <p:spTgt spid="34828"/>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3482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3482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9" presetID="43" presetClass="entr" presetSubtype="0" fill="hold" nodeType="withEffect">
                                  <p:stCondLst>
                                    <p:cond delay="0"/>
                                  </p:stCondLst>
                                  <p:childTnLst>
                                    <p:set>
                                      <p:cBhvr>
                                        <p:cTn id="20" dur="1" fill="hold">
                                          <p:stCondLst>
                                            <p:cond delay="0"/>
                                          </p:stCondLst>
                                        </p:cTn>
                                        <p:tgtEl>
                                          <p:spTgt spid="34829"/>
                                        </p:tgtEl>
                                        <p:attrNameLst>
                                          <p:attrName>style.visibility</p:attrName>
                                        </p:attrNameLst>
                                      </p:cBhvr>
                                      <p:to>
                                        <p:strVal val="visible"/>
                                      </p:to>
                                    </p:set>
                                    <p:animEffect transition="in" filter="fade">
                                      <p:cBhvr>
                                        <p:cTn id="21" dur="100"/>
                                        <p:tgtEl>
                                          <p:spTgt spid="34829"/>
                                        </p:tgtEl>
                                      </p:cBhvr>
                                    </p:animEffect>
                                    <p:anim calcmode="lin" valueType="num">
                                      <p:cBhvr>
                                        <p:cTn id="22" dur="400" fill="hold"/>
                                        <p:tgtEl>
                                          <p:spTgt spid="34829"/>
                                        </p:tgtEl>
                                        <p:attrNameLst>
                                          <p:attrName>ppt_x</p:attrName>
                                        </p:attrNameLst>
                                      </p:cBhvr>
                                      <p:tavLst>
                                        <p:tav tm="0">
                                          <p:val>
                                            <p:strVal val="#ppt_x"/>
                                          </p:val>
                                        </p:tav>
                                        <p:tav tm="100000">
                                          <p:val>
                                            <p:strVal val="#ppt_x"/>
                                          </p:val>
                                        </p:tav>
                                      </p:tavLst>
                                    </p:anim>
                                    <p:anim calcmode="lin" valueType="num">
                                      <p:cBhvr>
                                        <p:cTn id="23" dur="400" fill="hold"/>
                                        <p:tgtEl>
                                          <p:spTgt spid="34829"/>
                                        </p:tgtEl>
                                        <p:attrNameLst>
                                          <p:attrName>ppt_y</p:attrName>
                                        </p:attrNameLst>
                                      </p:cBhvr>
                                      <p:tavLst>
                                        <p:tav tm="0">
                                          <p:val>
                                            <p:strVal val="#ppt_y+0.31"/>
                                          </p:val>
                                        </p:tav>
                                        <p:tav tm="100000">
                                          <p:val>
                                            <p:strVal val="#ppt_y+0.31"/>
                                          </p:val>
                                        </p:tav>
                                      </p:tavLst>
                                    </p:anim>
                                    <p:anim calcmode="lin" valueType="num">
                                      <p:cBhvr>
                                        <p:cTn id="24" dur="600" decel="50000" fill="hold">
                                          <p:stCondLst>
                                            <p:cond delay="400"/>
                                          </p:stCondLst>
                                        </p:cTn>
                                        <p:tgtEl>
                                          <p:spTgt spid="3482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5" dur="600" decel="50000" fill="hold">
                                          <p:stCondLst>
                                            <p:cond delay="400"/>
                                          </p:stCondLst>
                                        </p:cTn>
                                        <p:tgtEl>
                                          <p:spTgt spid="3482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26" presetID="43" presetClass="entr" presetSubtype="0" fill="hold" nodeType="withEffect">
                                  <p:stCondLst>
                                    <p:cond delay="0"/>
                                  </p:stCondLst>
                                  <p:childTnLst>
                                    <p:set>
                                      <p:cBhvr>
                                        <p:cTn id="27" dur="1" fill="hold">
                                          <p:stCondLst>
                                            <p:cond delay="0"/>
                                          </p:stCondLst>
                                        </p:cTn>
                                        <p:tgtEl>
                                          <p:spTgt spid="34830"/>
                                        </p:tgtEl>
                                        <p:attrNameLst>
                                          <p:attrName>style.visibility</p:attrName>
                                        </p:attrNameLst>
                                      </p:cBhvr>
                                      <p:to>
                                        <p:strVal val="visible"/>
                                      </p:to>
                                    </p:set>
                                    <p:animEffect transition="in" filter="fade">
                                      <p:cBhvr>
                                        <p:cTn id="28" dur="100"/>
                                        <p:tgtEl>
                                          <p:spTgt spid="34830"/>
                                        </p:tgtEl>
                                      </p:cBhvr>
                                    </p:animEffect>
                                    <p:anim calcmode="lin" valueType="num">
                                      <p:cBhvr>
                                        <p:cTn id="29" dur="400" fill="hold"/>
                                        <p:tgtEl>
                                          <p:spTgt spid="34830"/>
                                        </p:tgtEl>
                                        <p:attrNameLst>
                                          <p:attrName>ppt_x</p:attrName>
                                        </p:attrNameLst>
                                      </p:cBhvr>
                                      <p:tavLst>
                                        <p:tav tm="0">
                                          <p:val>
                                            <p:strVal val="#ppt_x"/>
                                          </p:val>
                                        </p:tav>
                                        <p:tav tm="100000">
                                          <p:val>
                                            <p:strVal val="#ppt_x"/>
                                          </p:val>
                                        </p:tav>
                                      </p:tavLst>
                                    </p:anim>
                                    <p:anim calcmode="lin" valueType="num">
                                      <p:cBhvr>
                                        <p:cTn id="30" dur="400" fill="hold"/>
                                        <p:tgtEl>
                                          <p:spTgt spid="34830"/>
                                        </p:tgtEl>
                                        <p:attrNameLst>
                                          <p:attrName>ppt_y</p:attrName>
                                        </p:attrNameLst>
                                      </p:cBhvr>
                                      <p:tavLst>
                                        <p:tav tm="0">
                                          <p:val>
                                            <p:strVal val="#ppt_y+0.31"/>
                                          </p:val>
                                        </p:tav>
                                        <p:tav tm="100000">
                                          <p:val>
                                            <p:strVal val="#ppt_y+0.31"/>
                                          </p:val>
                                        </p:tav>
                                      </p:tavLst>
                                    </p:anim>
                                    <p:anim calcmode="lin" valueType="num">
                                      <p:cBhvr>
                                        <p:cTn id="31" dur="600" decel="50000" fill="hold">
                                          <p:stCondLst>
                                            <p:cond delay="400"/>
                                          </p:stCondLst>
                                        </p:cTn>
                                        <p:tgtEl>
                                          <p:spTgt spid="34830"/>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2" dur="600" decel="50000" fill="hold">
                                          <p:stCondLst>
                                            <p:cond delay="400"/>
                                          </p:stCondLst>
                                        </p:cTn>
                                        <p:tgtEl>
                                          <p:spTgt spid="34830"/>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33" presetID="43" presetClass="entr" presetSubtype="0" fill="hold" nodeType="withEffect">
                                  <p:stCondLst>
                                    <p:cond delay="0"/>
                                  </p:stCondLst>
                                  <p:childTnLst>
                                    <p:set>
                                      <p:cBhvr>
                                        <p:cTn id="34" dur="1" fill="hold">
                                          <p:stCondLst>
                                            <p:cond delay="0"/>
                                          </p:stCondLst>
                                        </p:cTn>
                                        <p:tgtEl>
                                          <p:spTgt spid="34841"/>
                                        </p:tgtEl>
                                        <p:attrNameLst>
                                          <p:attrName>style.visibility</p:attrName>
                                        </p:attrNameLst>
                                      </p:cBhvr>
                                      <p:to>
                                        <p:strVal val="visible"/>
                                      </p:to>
                                    </p:set>
                                    <p:animEffect transition="in" filter="fade">
                                      <p:cBhvr>
                                        <p:cTn id="35" dur="100"/>
                                        <p:tgtEl>
                                          <p:spTgt spid="34841"/>
                                        </p:tgtEl>
                                      </p:cBhvr>
                                    </p:animEffect>
                                    <p:anim calcmode="lin" valueType="num">
                                      <p:cBhvr>
                                        <p:cTn id="36" dur="400" fill="hold"/>
                                        <p:tgtEl>
                                          <p:spTgt spid="34841"/>
                                        </p:tgtEl>
                                        <p:attrNameLst>
                                          <p:attrName>ppt_x</p:attrName>
                                        </p:attrNameLst>
                                      </p:cBhvr>
                                      <p:tavLst>
                                        <p:tav tm="0">
                                          <p:val>
                                            <p:strVal val="#ppt_x"/>
                                          </p:val>
                                        </p:tav>
                                        <p:tav tm="100000">
                                          <p:val>
                                            <p:strVal val="#ppt_x"/>
                                          </p:val>
                                        </p:tav>
                                      </p:tavLst>
                                    </p:anim>
                                    <p:anim calcmode="lin" valueType="num">
                                      <p:cBhvr>
                                        <p:cTn id="37" dur="400" fill="hold"/>
                                        <p:tgtEl>
                                          <p:spTgt spid="34841"/>
                                        </p:tgtEl>
                                        <p:attrNameLst>
                                          <p:attrName>ppt_y</p:attrName>
                                        </p:attrNameLst>
                                      </p:cBhvr>
                                      <p:tavLst>
                                        <p:tav tm="0">
                                          <p:val>
                                            <p:strVal val="#ppt_y+0.31"/>
                                          </p:val>
                                        </p:tav>
                                        <p:tav tm="100000">
                                          <p:val>
                                            <p:strVal val="#ppt_y+0.31"/>
                                          </p:val>
                                        </p:tav>
                                      </p:tavLst>
                                    </p:anim>
                                    <p:anim calcmode="lin" valueType="num">
                                      <p:cBhvr>
                                        <p:cTn id="38" dur="600" decel="50000" fill="hold">
                                          <p:stCondLst>
                                            <p:cond delay="400"/>
                                          </p:stCondLst>
                                        </p:cTn>
                                        <p:tgtEl>
                                          <p:spTgt spid="3484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9" dur="600" decel="50000" fill="hold">
                                          <p:stCondLst>
                                            <p:cond delay="400"/>
                                          </p:stCondLst>
                                        </p:cTn>
                                        <p:tgtEl>
                                          <p:spTgt spid="34841"/>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40" presetID="43" presetClass="entr" presetSubtype="0" fill="hold" nodeType="withEffect">
                                  <p:stCondLst>
                                    <p:cond delay="0"/>
                                  </p:stCondLst>
                                  <p:childTnLst>
                                    <p:set>
                                      <p:cBhvr>
                                        <p:cTn id="41" dur="1" fill="hold">
                                          <p:stCondLst>
                                            <p:cond delay="0"/>
                                          </p:stCondLst>
                                        </p:cTn>
                                        <p:tgtEl>
                                          <p:spTgt spid="34844"/>
                                        </p:tgtEl>
                                        <p:attrNameLst>
                                          <p:attrName>style.visibility</p:attrName>
                                        </p:attrNameLst>
                                      </p:cBhvr>
                                      <p:to>
                                        <p:strVal val="visible"/>
                                      </p:to>
                                    </p:set>
                                    <p:animEffect transition="in" filter="fade">
                                      <p:cBhvr>
                                        <p:cTn id="42" dur="100"/>
                                        <p:tgtEl>
                                          <p:spTgt spid="34844"/>
                                        </p:tgtEl>
                                      </p:cBhvr>
                                    </p:animEffect>
                                    <p:anim calcmode="lin" valueType="num">
                                      <p:cBhvr>
                                        <p:cTn id="43" dur="400" fill="hold"/>
                                        <p:tgtEl>
                                          <p:spTgt spid="34844"/>
                                        </p:tgtEl>
                                        <p:attrNameLst>
                                          <p:attrName>ppt_x</p:attrName>
                                        </p:attrNameLst>
                                      </p:cBhvr>
                                      <p:tavLst>
                                        <p:tav tm="0">
                                          <p:val>
                                            <p:strVal val="#ppt_x"/>
                                          </p:val>
                                        </p:tav>
                                        <p:tav tm="100000">
                                          <p:val>
                                            <p:strVal val="#ppt_x"/>
                                          </p:val>
                                        </p:tav>
                                      </p:tavLst>
                                    </p:anim>
                                    <p:anim calcmode="lin" valueType="num">
                                      <p:cBhvr>
                                        <p:cTn id="44" dur="400" fill="hold"/>
                                        <p:tgtEl>
                                          <p:spTgt spid="34844"/>
                                        </p:tgtEl>
                                        <p:attrNameLst>
                                          <p:attrName>ppt_y</p:attrName>
                                        </p:attrNameLst>
                                      </p:cBhvr>
                                      <p:tavLst>
                                        <p:tav tm="0">
                                          <p:val>
                                            <p:strVal val="#ppt_y+0.31"/>
                                          </p:val>
                                        </p:tav>
                                        <p:tav tm="100000">
                                          <p:val>
                                            <p:strVal val="#ppt_y+0.31"/>
                                          </p:val>
                                        </p:tav>
                                      </p:tavLst>
                                    </p:anim>
                                    <p:anim calcmode="lin" valueType="num">
                                      <p:cBhvr>
                                        <p:cTn id="45" dur="600" decel="50000" fill="hold">
                                          <p:stCondLst>
                                            <p:cond delay="400"/>
                                          </p:stCondLst>
                                        </p:cTn>
                                        <p:tgtEl>
                                          <p:spTgt spid="3484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6" dur="600" decel="50000" fill="hold">
                                          <p:stCondLst>
                                            <p:cond delay="400"/>
                                          </p:stCondLst>
                                        </p:cTn>
                                        <p:tgtEl>
                                          <p:spTgt spid="3484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47" presetID="43" presetClass="entr" presetSubtype="0" fill="hold" nodeType="withEffect">
                                  <p:stCondLst>
                                    <p:cond delay="0"/>
                                  </p:stCondLst>
                                  <p:childTnLst>
                                    <p:set>
                                      <p:cBhvr>
                                        <p:cTn id="48" dur="1" fill="hold">
                                          <p:stCondLst>
                                            <p:cond delay="0"/>
                                          </p:stCondLst>
                                        </p:cTn>
                                        <p:tgtEl>
                                          <p:spTgt spid="34845"/>
                                        </p:tgtEl>
                                        <p:attrNameLst>
                                          <p:attrName>style.visibility</p:attrName>
                                        </p:attrNameLst>
                                      </p:cBhvr>
                                      <p:to>
                                        <p:strVal val="visible"/>
                                      </p:to>
                                    </p:set>
                                    <p:animEffect transition="in" filter="fade">
                                      <p:cBhvr>
                                        <p:cTn id="49" dur="100"/>
                                        <p:tgtEl>
                                          <p:spTgt spid="34845"/>
                                        </p:tgtEl>
                                      </p:cBhvr>
                                    </p:animEffect>
                                    <p:anim calcmode="lin" valueType="num">
                                      <p:cBhvr>
                                        <p:cTn id="50" dur="400" fill="hold"/>
                                        <p:tgtEl>
                                          <p:spTgt spid="34845"/>
                                        </p:tgtEl>
                                        <p:attrNameLst>
                                          <p:attrName>ppt_x</p:attrName>
                                        </p:attrNameLst>
                                      </p:cBhvr>
                                      <p:tavLst>
                                        <p:tav tm="0">
                                          <p:val>
                                            <p:strVal val="#ppt_x"/>
                                          </p:val>
                                        </p:tav>
                                        <p:tav tm="100000">
                                          <p:val>
                                            <p:strVal val="#ppt_x"/>
                                          </p:val>
                                        </p:tav>
                                      </p:tavLst>
                                    </p:anim>
                                    <p:anim calcmode="lin" valueType="num">
                                      <p:cBhvr>
                                        <p:cTn id="51" dur="400" fill="hold"/>
                                        <p:tgtEl>
                                          <p:spTgt spid="34845"/>
                                        </p:tgtEl>
                                        <p:attrNameLst>
                                          <p:attrName>ppt_y</p:attrName>
                                        </p:attrNameLst>
                                      </p:cBhvr>
                                      <p:tavLst>
                                        <p:tav tm="0">
                                          <p:val>
                                            <p:strVal val="#ppt_y+0.31"/>
                                          </p:val>
                                        </p:tav>
                                        <p:tav tm="100000">
                                          <p:val>
                                            <p:strVal val="#ppt_y+0.31"/>
                                          </p:val>
                                        </p:tav>
                                      </p:tavLst>
                                    </p:anim>
                                    <p:anim calcmode="lin" valueType="num">
                                      <p:cBhvr>
                                        <p:cTn id="52" dur="600" decel="50000" fill="hold">
                                          <p:stCondLst>
                                            <p:cond delay="400"/>
                                          </p:stCondLst>
                                        </p:cTn>
                                        <p:tgtEl>
                                          <p:spTgt spid="3484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3" dur="600" decel="50000" fill="hold">
                                          <p:stCondLst>
                                            <p:cond delay="400"/>
                                          </p:stCondLst>
                                        </p:cTn>
                                        <p:tgtEl>
                                          <p:spTgt spid="3484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54" presetID="43" presetClass="entr" presetSubtype="0" fill="hold" nodeType="withEffect">
                                  <p:stCondLst>
                                    <p:cond delay="0"/>
                                  </p:stCondLst>
                                  <p:childTnLst>
                                    <p:set>
                                      <p:cBhvr>
                                        <p:cTn id="55" dur="1" fill="hold">
                                          <p:stCondLst>
                                            <p:cond delay="0"/>
                                          </p:stCondLst>
                                        </p:cTn>
                                        <p:tgtEl>
                                          <p:spTgt spid="34848"/>
                                        </p:tgtEl>
                                        <p:attrNameLst>
                                          <p:attrName>style.visibility</p:attrName>
                                        </p:attrNameLst>
                                      </p:cBhvr>
                                      <p:to>
                                        <p:strVal val="visible"/>
                                      </p:to>
                                    </p:set>
                                    <p:animEffect transition="in" filter="fade">
                                      <p:cBhvr>
                                        <p:cTn id="56" dur="100"/>
                                        <p:tgtEl>
                                          <p:spTgt spid="34848"/>
                                        </p:tgtEl>
                                      </p:cBhvr>
                                    </p:animEffect>
                                    <p:anim calcmode="lin" valueType="num">
                                      <p:cBhvr>
                                        <p:cTn id="57" dur="400" fill="hold"/>
                                        <p:tgtEl>
                                          <p:spTgt spid="34848"/>
                                        </p:tgtEl>
                                        <p:attrNameLst>
                                          <p:attrName>ppt_x</p:attrName>
                                        </p:attrNameLst>
                                      </p:cBhvr>
                                      <p:tavLst>
                                        <p:tav tm="0">
                                          <p:val>
                                            <p:strVal val="#ppt_x"/>
                                          </p:val>
                                        </p:tav>
                                        <p:tav tm="100000">
                                          <p:val>
                                            <p:strVal val="#ppt_x"/>
                                          </p:val>
                                        </p:tav>
                                      </p:tavLst>
                                    </p:anim>
                                    <p:anim calcmode="lin" valueType="num">
                                      <p:cBhvr>
                                        <p:cTn id="58" dur="400" fill="hold"/>
                                        <p:tgtEl>
                                          <p:spTgt spid="34848"/>
                                        </p:tgtEl>
                                        <p:attrNameLst>
                                          <p:attrName>ppt_y</p:attrName>
                                        </p:attrNameLst>
                                      </p:cBhvr>
                                      <p:tavLst>
                                        <p:tav tm="0">
                                          <p:val>
                                            <p:strVal val="#ppt_y+0.31"/>
                                          </p:val>
                                        </p:tav>
                                        <p:tav tm="100000">
                                          <p:val>
                                            <p:strVal val="#ppt_y+0.31"/>
                                          </p:val>
                                        </p:tav>
                                      </p:tavLst>
                                    </p:anim>
                                    <p:anim calcmode="lin" valueType="num">
                                      <p:cBhvr>
                                        <p:cTn id="59" dur="600" decel="50000" fill="hold">
                                          <p:stCondLst>
                                            <p:cond delay="400"/>
                                          </p:stCondLst>
                                        </p:cTn>
                                        <p:tgtEl>
                                          <p:spTgt spid="3484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0" dur="600" decel="50000" fill="hold">
                                          <p:stCondLst>
                                            <p:cond delay="400"/>
                                          </p:stCondLst>
                                        </p:cTn>
                                        <p:tgtEl>
                                          <p:spTgt spid="3484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61" presetID="43" presetClass="entr" presetSubtype="0" fill="hold" nodeType="withEffect">
                                  <p:stCondLst>
                                    <p:cond delay="0"/>
                                  </p:stCondLst>
                                  <p:childTnLst>
                                    <p:set>
                                      <p:cBhvr>
                                        <p:cTn id="62" dur="1" fill="hold">
                                          <p:stCondLst>
                                            <p:cond delay="0"/>
                                          </p:stCondLst>
                                        </p:cTn>
                                        <p:tgtEl>
                                          <p:spTgt spid="34851"/>
                                        </p:tgtEl>
                                        <p:attrNameLst>
                                          <p:attrName>style.visibility</p:attrName>
                                        </p:attrNameLst>
                                      </p:cBhvr>
                                      <p:to>
                                        <p:strVal val="visible"/>
                                      </p:to>
                                    </p:set>
                                    <p:animEffect transition="in" filter="fade">
                                      <p:cBhvr>
                                        <p:cTn id="63" dur="100"/>
                                        <p:tgtEl>
                                          <p:spTgt spid="34851"/>
                                        </p:tgtEl>
                                      </p:cBhvr>
                                    </p:animEffect>
                                    <p:anim calcmode="lin" valueType="num">
                                      <p:cBhvr>
                                        <p:cTn id="64" dur="400" fill="hold"/>
                                        <p:tgtEl>
                                          <p:spTgt spid="34851"/>
                                        </p:tgtEl>
                                        <p:attrNameLst>
                                          <p:attrName>ppt_x</p:attrName>
                                        </p:attrNameLst>
                                      </p:cBhvr>
                                      <p:tavLst>
                                        <p:tav tm="0">
                                          <p:val>
                                            <p:strVal val="#ppt_x"/>
                                          </p:val>
                                        </p:tav>
                                        <p:tav tm="100000">
                                          <p:val>
                                            <p:strVal val="#ppt_x"/>
                                          </p:val>
                                        </p:tav>
                                      </p:tavLst>
                                    </p:anim>
                                    <p:anim calcmode="lin" valueType="num">
                                      <p:cBhvr>
                                        <p:cTn id="65" dur="400" fill="hold"/>
                                        <p:tgtEl>
                                          <p:spTgt spid="34851"/>
                                        </p:tgtEl>
                                        <p:attrNameLst>
                                          <p:attrName>ppt_y</p:attrName>
                                        </p:attrNameLst>
                                      </p:cBhvr>
                                      <p:tavLst>
                                        <p:tav tm="0">
                                          <p:val>
                                            <p:strVal val="#ppt_y+0.31"/>
                                          </p:val>
                                        </p:tav>
                                        <p:tav tm="100000">
                                          <p:val>
                                            <p:strVal val="#ppt_y+0.31"/>
                                          </p:val>
                                        </p:tav>
                                      </p:tavLst>
                                    </p:anim>
                                    <p:anim calcmode="lin" valueType="num">
                                      <p:cBhvr>
                                        <p:cTn id="66" dur="600" decel="50000" fill="hold">
                                          <p:stCondLst>
                                            <p:cond delay="400"/>
                                          </p:stCondLst>
                                        </p:cTn>
                                        <p:tgtEl>
                                          <p:spTgt spid="3485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7" dur="600" decel="50000" fill="hold">
                                          <p:stCondLst>
                                            <p:cond delay="400"/>
                                          </p:stCondLst>
                                        </p:cTn>
                                        <p:tgtEl>
                                          <p:spTgt spid="34851"/>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68" presetID="43" presetClass="entr" presetSubtype="0" fill="hold" nodeType="withEffect">
                                  <p:stCondLst>
                                    <p:cond delay="0"/>
                                  </p:stCondLst>
                                  <p:childTnLst>
                                    <p:set>
                                      <p:cBhvr>
                                        <p:cTn id="69" dur="1" fill="hold">
                                          <p:stCondLst>
                                            <p:cond delay="0"/>
                                          </p:stCondLst>
                                        </p:cTn>
                                        <p:tgtEl>
                                          <p:spTgt spid="34854"/>
                                        </p:tgtEl>
                                        <p:attrNameLst>
                                          <p:attrName>style.visibility</p:attrName>
                                        </p:attrNameLst>
                                      </p:cBhvr>
                                      <p:to>
                                        <p:strVal val="visible"/>
                                      </p:to>
                                    </p:set>
                                    <p:animEffect transition="in" filter="fade">
                                      <p:cBhvr>
                                        <p:cTn id="70" dur="100"/>
                                        <p:tgtEl>
                                          <p:spTgt spid="34854"/>
                                        </p:tgtEl>
                                      </p:cBhvr>
                                    </p:animEffect>
                                    <p:anim calcmode="lin" valueType="num">
                                      <p:cBhvr>
                                        <p:cTn id="71" dur="400" fill="hold"/>
                                        <p:tgtEl>
                                          <p:spTgt spid="34854"/>
                                        </p:tgtEl>
                                        <p:attrNameLst>
                                          <p:attrName>ppt_x</p:attrName>
                                        </p:attrNameLst>
                                      </p:cBhvr>
                                      <p:tavLst>
                                        <p:tav tm="0">
                                          <p:val>
                                            <p:strVal val="#ppt_x"/>
                                          </p:val>
                                        </p:tav>
                                        <p:tav tm="100000">
                                          <p:val>
                                            <p:strVal val="#ppt_x"/>
                                          </p:val>
                                        </p:tav>
                                      </p:tavLst>
                                    </p:anim>
                                    <p:anim calcmode="lin" valueType="num">
                                      <p:cBhvr>
                                        <p:cTn id="72" dur="400" fill="hold"/>
                                        <p:tgtEl>
                                          <p:spTgt spid="34854"/>
                                        </p:tgtEl>
                                        <p:attrNameLst>
                                          <p:attrName>ppt_y</p:attrName>
                                        </p:attrNameLst>
                                      </p:cBhvr>
                                      <p:tavLst>
                                        <p:tav tm="0">
                                          <p:val>
                                            <p:strVal val="#ppt_y+0.31"/>
                                          </p:val>
                                        </p:tav>
                                        <p:tav tm="100000">
                                          <p:val>
                                            <p:strVal val="#ppt_y+0.31"/>
                                          </p:val>
                                        </p:tav>
                                      </p:tavLst>
                                    </p:anim>
                                    <p:anim calcmode="lin" valueType="num">
                                      <p:cBhvr>
                                        <p:cTn id="73" dur="600" decel="50000" fill="hold">
                                          <p:stCondLst>
                                            <p:cond delay="400"/>
                                          </p:stCondLst>
                                        </p:cTn>
                                        <p:tgtEl>
                                          <p:spTgt spid="3485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4" dur="600" decel="50000" fill="hold">
                                          <p:stCondLst>
                                            <p:cond delay="400"/>
                                          </p:stCondLst>
                                        </p:cTn>
                                        <p:tgtEl>
                                          <p:spTgt spid="3485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75" presetID="43" presetClass="entr" presetSubtype="0" fill="hold" nodeType="withEffect">
                                  <p:stCondLst>
                                    <p:cond delay="0"/>
                                  </p:stCondLst>
                                  <p:childTnLst>
                                    <p:set>
                                      <p:cBhvr>
                                        <p:cTn id="76" dur="1" fill="hold">
                                          <p:stCondLst>
                                            <p:cond delay="0"/>
                                          </p:stCondLst>
                                        </p:cTn>
                                        <p:tgtEl>
                                          <p:spTgt spid="34857"/>
                                        </p:tgtEl>
                                        <p:attrNameLst>
                                          <p:attrName>style.visibility</p:attrName>
                                        </p:attrNameLst>
                                      </p:cBhvr>
                                      <p:to>
                                        <p:strVal val="visible"/>
                                      </p:to>
                                    </p:set>
                                    <p:animEffect transition="in" filter="fade">
                                      <p:cBhvr>
                                        <p:cTn id="77" dur="100"/>
                                        <p:tgtEl>
                                          <p:spTgt spid="34857"/>
                                        </p:tgtEl>
                                      </p:cBhvr>
                                    </p:animEffect>
                                    <p:anim calcmode="lin" valueType="num">
                                      <p:cBhvr>
                                        <p:cTn id="78" dur="400" fill="hold"/>
                                        <p:tgtEl>
                                          <p:spTgt spid="34857"/>
                                        </p:tgtEl>
                                        <p:attrNameLst>
                                          <p:attrName>ppt_x</p:attrName>
                                        </p:attrNameLst>
                                      </p:cBhvr>
                                      <p:tavLst>
                                        <p:tav tm="0">
                                          <p:val>
                                            <p:strVal val="#ppt_x"/>
                                          </p:val>
                                        </p:tav>
                                        <p:tav tm="100000">
                                          <p:val>
                                            <p:strVal val="#ppt_x"/>
                                          </p:val>
                                        </p:tav>
                                      </p:tavLst>
                                    </p:anim>
                                    <p:anim calcmode="lin" valueType="num">
                                      <p:cBhvr>
                                        <p:cTn id="79" dur="400" fill="hold"/>
                                        <p:tgtEl>
                                          <p:spTgt spid="34857"/>
                                        </p:tgtEl>
                                        <p:attrNameLst>
                                          <p:attrName>ppt_y</p:attrName>
                                        </p:attrNameLst>
                                      </p:cBhvr>
                                      <p:tavLst>
                                        <p:tav tm="0">
                                          <p:val>
                                            <p:strVal val="#ppt_y+0.31"/>
                                          </p:val>
                                        </p:tav>
                                        <p:tav tm="100000">
                                          <p:val>
                                            <p:strVal val="#ppt_y+0.31"/>
                                          </p:val>
                                        </p:tav>
                                      </p:tavLst>
                                    </p:anim>
                                    <p:anim calcmode="lin" valueType="num">
                                      <p:cBhvr>
                                        <p:cTn id="80" dur="600" decel="50000" fill="hold">
                                          <p:stCondLst>
                                            <p:cond delay="400"/>
                                          </p:stCondLst>
                                        </p:cTn>
                                        <p:tgtEl>
                                          <p:spTgt spid="3485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81" dur="600" decel="50000" fill="hold">
                                          <p:stCondLst>
                                            <p:cond delay="400"/>
                                          </p:stCondLst>
                                        </p:cTn>
                                        <p:tgtEl>
                                          <p:spTgt spid="3485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82" presetID="43" presetClass="entr" presetSubtype="0" fill="hold" grpId="0" nodeType="withEffect">
                                  <p:stCondLst>
                                    <p:cond delay="0"/>
                                  </p:stCondLst>
                                  <p:childTnLst>
                                    <p:set>
                                      <p:cBhvr>
                                        <p:cTn id="83" dur="1" fill="hold">
                                          <p:stCondLst>
                                            <p:cond delay="0"/>
                                          </p:stCondLst>
                                        </p:cTn>
                                        <p:tgtEl>
                                          <p:spTgt spid="34860"/>
                                        </p:tgtEl>
                                        <p:attrNameLst>
                                          <p:attrName>style.visibility</p:attrName>
                                        </p:attrNameLst>
                                      </p:cBhvr>
                                      <p:to>
                                        <p:strVal val="visible"/>
                                      </p:to>
                                    </p:set>
                                    <p:animEffect transition="in" filter="fade">
                                      <p:cBhvr>
                                        <p:cTn id="84" dur="100"/>
                                        <p:tgtEl>
                                          <p:spTgt spid="34860"/>
                                        </p:tgtEl>
                                      </p:cBhvr>
                                    </p:animEffect>
                                    <p:anim calcmode="lin" valueType="num">
                                      <p:cBhvr>
                                        <p:cTn id="85" dur="400" fill="hold"/>
                                        <p:tgtEl>
                                          <p:spTgt spid="34860"/>
                                        </p:tgtEl>
                                        <p:attrNameLst>
                                          <p:attrName>ppt_x</p:attrName>
                                        </p:attrNameLst>
                                      </p:cBhvr>
                                      <p:tavLst>
                                        <p:tav tm="0">
                                          <p:val>
                                            <p:strVal val="#ppt_x"/>
                                          </p:val>
                                        </p:tav>
                                        <p:tav tm="100000">
                                          <p:val>
                                            <p:strVal val="#ppt_x"/>
                                          </p:val>
                                        </p:tav>
                                      </p:tavLst>
                                    </p:anim>
                                    <p:anim calcmode="lin" valueType="num">
                                      <p:cBhvr>
                                        <p:cTn id="86" dur="400" fill="hold"/>
                                        <p:tgtEl>
                                          <p:spTgt spid="34860"/>
                                        </p:tgtEl>
                                        <p:attrNameLst>
                                          <p:attrName>ppt_y</p:attrName>
                                        </p:attrNameLst>
                                      </p:cBhvr>
                                      <p:tavLst>
                                        <p:tav tm="0">
                                          <p:val>
                                            <p:strVal val="#ppt_y+0.31"/>
                                          </p:val>
                                        </p:tav>
                                        <p:tav tm="100000">
                                          <p:val>
                                            <p:strVal val="#ppt_y+0.31"/>
                                          </p:val>
                                        </p:tav>
                                      </p:tavLst>
                                    </p:anim>
                                    <p:anim calcmode="lin" valueType="num">
                                      <p:cBhvr>
                                        <p:cTn id="87" dur="600" decel="50000" fill="hold">
                                          <p:stCondLst>
                                            <p:cond delay="400"/>
                                          </p:stCondLst>
                                        </p:cTn>
                                        <p:tgtEl>
                                          <p:spTgt spid="34860"/>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88" dur="600" decel="50000" fill="hold">
                                          <p:stCondLst>
                                            <p:cond delay="400"/>
                                          </p:stCondLst>
                                        </p:cTn>
                                        <p:tgtEl>
                                          <p:spTgt spid="34860"/>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89" presetID="43" presetClass="entr" presetSubtype="0" fill="hold" grpId="0" nodeType="withEffect">
                                  <p:stCondLst>
                                    <p:cond delay="0"/>
                                  </p:stCondLst>
                                  <p:childTnLst>
                                    <p:set>
                                      <p:cBhvr>
                                        <p:cTn id="90" dur="1" fill="hold">
                                          <p:stCondLst>
                                            <p:cond delay="0"/>
                                          </p:stCondLst>
                                        </p:cTn>
                                        <p:tgtEl>
                                          <p:spTgt spid="34861"/>
                                        </p:tgtEl>
                                        <p:attrNameLst>
                                          <p:attrName>style.visibility</p:attrName>
                                        </p:attrNameLst>
                                      </p:cBhvr>
                                      <p:to>
                                        <p:strVal val="visible"/>
                                      </p:to>
                                    </p:set>
                                    <p:animEffect transition="in" filter="fade">
                                      <p:cBhvr>
                                        <p:cTn id="91" dur="100"/>
                                        <p:tgtEl>
                                          <p:spTgt spid="34861"/>
                                        </p:tgtEl>
                                      </p:cBhvr>
                                    </p:animEffect>
                                    <p:anim calcmode="lin" valueType="num">
                                      <p:cBhvr>
                                        <p:cTn id="92" dur="400" fill="hold"/>
                                        <p:tgtEl>
                                          <p:spTgt spid="34861"/>
                                        </p:tgtEl>
                                        <p:attrNameLst>
                                          <p:attrName>ppt_x</p:attrName>
                                        </p:attrNameLst>
                                      </p:cBhvr>
                                      <p:tavLst>
                                        <p:tav tm="0">
                                          <p:val>
                                            <p:strVal val="#ppt_x"/>
                                          </p:val>
                                        </p:tav>
                                        <p:tav tm="100000">
                                          <p:val>
                                            <p:strVal val="#ppt_x"/>
                                          </p:val>
                                        </p:tav>
                                      </p:tavLst>
                                    </p:anim>
                                    <p:anim calcmode="lin" valueType="num">
                                      <p:cBhvr>
                                        <p:cTn id="93" dur="400" fill="hold"/>
                                        <p:tgtEl>
                                          <p:spTgt spid="34861"/>
                                        </p:tgtEl>
                                        <p:attrNameLst>
                                          <p:attrName>ppt_y</p:attrName>
                                        </p:attrNameLst>
                                      </p:cBhvr>
                                      <p:tavLst>
                                        <p:tav tm="0">
                                          <p:val>
                                            <p:strVal val="#ppt_y+0.31"/>
                                          </p:val>
                                        </p:tav>
                                        <p:tav tm="100000">
                                          <p:val>
                                            <p:strVal val="#ppt_y+0.31"/>
                                          </p:val>
                                        </p:tav>
                                      </p:tavLst>
                                    </p:anim>
                                    <p:anim calcmode="lin" valueType="num">
                                      <p:cBhvr>
                                        <p:cTn id="94" dur="600" decel="50000" fill="hold">
                                          <p:stCondLst>
                                            <p:cond delay="400"/>
                                          </p:stCondLst>
                                        </p:cTn>
                                        <p:tgtEl>
                                          <p:spTgt spid="3486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95" dur="600" decel="50000" fill="hold">
                                          <p:stCondLst>
                                            <p:cond delay="400"/>
                                          </p:stCondLst>
                                        </p:cTn>
                                        <p:tgtEl>
                                          <p:spTgt spid="34861"/>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96" presetID="43" presetClass="entr" presetSubtype="0" fill="hold" grpId="0" nodeType="withEffect">
                                  <p:stCondLst>
                                    <p:cond delay="0"/>
                                  </p:stCondLst>
                                  <p:childTnLst>
                                    <p:set>
                                      <p:cBhvr>
                                        <p:cTn id="97" dur="1" fill="hold">
                                          <p:stCondLst>
                                            <p:cond delay="0"/>
                                          </p:stCondLst>
                                        </p:cTn>
                                        <p:tgtEl>
                                          <p:spTgt spid="34862"/>
                                        </p:tgtEl>
                                        <p:attrNameLst>
                                          <p:attrName>style.visibility</p:attrName>
                                        </p:attrNameLst>
                                      </p:cBhvr>
                                      <p:to>
                                        <p:strVal val="visible"/>
                                      </p:to>
                                    </p:set>
                                    <p:animEffect transition="in" filter="fade">
                                      <p:cBhvr>
                                        <p:cTn id="98" dur="100"/>
                                        <p:tgtEl>
                                          <p:spTgt spid="34862"/>
                                        </p:tgtEl>
                                      </p:cBhvr>
                                    </p:animEffect>
                                    <p:anim calcmode="lin" valueType="num">
                                      <p:cBhvr>
                                        <p:cTn id="99" dur="400" fill="hold"/>
                                        <p:tgtEl>
                                          <p:spTgt spid="34862"/>
                                        </p:tgtEl>
                                        <p:attrNameLst>
                                          <p:attrName>ppt_x</p:attrName>
                                        </p:attrNameLst>
                                      </p:cBhvr>
                                      <p:tavLst>
                                        <p:tav tm="0">
                                          <p:val>
                                            <p:strVal val="#ppt_x"/>
                                          </p:val>
                                        </p:tav>
                                        <p:tav tm="100000">
                                          <p:val>
                                            <p:strVal val="#ppt_x"/>
                                          </p:val>
                                        </p:tav>
                                      </p:tavLst>
                                    </p:anim>
                                    <p:anim calcmode="lin" valueType="num">
                                      <p:cBhvr>
                                        <p:cTn id="100" dur="400" fill="hold"/>
                                        <p:tgtEl>
                                          <p:spTgt spid="34862"/>
                                        </p:tgtEl>
                                        <p:attrNameLst>
                                          <p:attrName>ppt_y</p:attrName>
                                        </p:attrNameLst>
                                      </p:cBhvr>
                                      <p:tavLst>
                                        <p:tav tm="0">
                                          <p:val>
                                            <p:strVal val="#ppt_y+0.31"/>
                                          </p:val>
                                        </p:tav>
                                        <p:tav tm="100000">
                                          <p:val>
                                            <p:strVal val="#ppt_y+0.31"/>
                                          </p:val>
                                        </p:tav>
                                      </p:tavLst>
                                    </p:anim>
                                    <p:anim calcmode="lin" valueType="num">
                                      <p:cBhvr>
                                        <p:cTn id="101" dur="600" decel="50000" fill="hold">
                                          <p:stCondLst>
                                            <p:cond delay="400"/>
                                          </p:stCondLst>
                                        </p:cTn>
                                        <p:tgtEl>
                                          <p:spTgt spid="3486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02" dur="600" decel="50000" fill="hold">
                                          <p:stCondLst>
                                            <p:cond delay="400"/>
                                          </p:stCondLst>
                                        </p:cTn>
                                        <p:tgtEl>
                                          <p:spTgt spid="3486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03" presetID="43" presetClass="entr" presetSubtype="0" fill="hold" grpId="0" nodeType="withEffect">
                                  <p:stCondLst>
                                    <p:cond delay="0"/>
                                  </p:stCondLst>
                                  <p:childTnLst>
                                    <p:set>
                                      <p:cBhvr>
                                        <p:cTn id="104" dur="1" fill="hold">
                                          <p:stCondLst>
                                            <p:cond delay="0"/>
                                          </p:stCondLst>
                                        </p:cTn>
                                        <p:tgtEl>
                                          <p:spTgt spid="34863"/>
                                        </p:tgtEl>
                                        <p:attrNameLst>
                                          <p:attrName>style.visibility</p:attrName>
                                        </p:attrNameLst>
                                      </p:cBhvr>
                                      <p:to>
                                        <p:strVal val="visible"/>
                                      </p:to>
                                    </p:set>
                                    <p:animEffect transition="in" filter="fade">
                                      <p:cBhvr>
                                        <p:cTn id="105" dur="100"/>
                                        <p:tgtEl>
                                          <p:spTgt spid="34863"/>
                                        </p:tgtEl>
                                      </p:cBhvr>
                                    </p:animEffect>
                                    <p:anim calcmode="lin" valueType="num">
                                      <p:cBhvr>
                                        <p:cTn id="106" dur="400" fill="hold"/>
                                        <p:tgtEl>
                                          <p:spTgt spid="34863"/>
                                        </p:tgtEl>
                                        <p:attrNameLst>
                                          <p:attrName>ppt_x</p:attrName>
                                        </p:attrNameLst>
                                      </p:cBhvr>
                                      <p:tavLst>
                                        <p:tav tm="0">
                                          <p:val>
                                            <p:strVal val="#ppt_x"/>
                                          </p:val>
                                        </p:tav>
                                        <p:tav tm="100000">
                                          <p:val>
                                            <p:strVal val="#ppt_x"/>
                                          </p:val>
                                        </p:tav>
                                      </p:tavLst>
                                    </p:anim>
                                    <p:anim calcmode="lin" valueType="num">
                                      <p:cBhvr>
                                        <p:cTn id="107" dur="400" fill="hold"/>
                                        <p:tgtEl>
                                          <p:spTgt spid="34863"/>
                                        </p:tgtEl>
                                        <p:attrNameLst>
                                          <p:attrName>ppt_y</p:attrName>
                                        </p:attrNameLst>
                                      </p:cBhvr>
                                      <p:tavLst>
                                        <p:tav tm="0">
                                          <p:val>
                                            <p:strVal val="#ppt_y+0.31"/>
                                          </p:val>
                                        </p:tav>
                                        <p:tav tm="100000">
                                          <p:val>
                                            <p:strVal val="#ppt_y+0.31"/>
                                          </p:val>
                                        </p:tav>
                                      </p:tavLst>
                                    </p:anim>
                                    <p:anim calcmode="lin" valueType="num">
                                      <p:cBhvr>
                                        <p:cTn id="108" dur="600" decel="50000" fill="hold">
                                          <p:stCondLst>
                                            <p:cond delay="400"/>
                                          </p:stCondLst>
                                        </p:cTn>
                                        <p:tgtEl>
                                          <p:spTgt spid="3486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09" dur="600" decel="50000" fill="hold">
                                          <p:stCondLst>
                                            <p:cond delay="400"/>
                                          </p:stCondLst>
                                        </p:cTn>
                                        <p:tgtEl>
                                          <p:spTgt spid="3486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10" presetID="43" presetClass="entr" presetSubtype="0" fill="hold" nodeType="withEffect">
                                  <p:stCondLst>
                                    <p:cond delay="0"/>
                                  </p:stCondLst>
                                  <p:childTnLst>
                                    <p:set>
                                      <p:cBhvr>
                                        <p:cTn id="111" dur="1" fill="hold">
                                          <p:stCondLst>
                                            <p:cond delay="0"/>
                                          </p:stCondLst>
                                        </p:cTn>
                                        <p:tgtEl>
                                          <p:spTgt spid="34864"/>
                                        </p:tgtEl>
                                        <p:attrNameLst>
                                          <p:attrName>style.visibility</p:attrName>
                                        </p:attrNameLst>
                                      </p:cBhvr>
                                      <p:to>
                                        <p:strVal val="visible"/>
                                      </p:to>
                                    </p:set>
                                    <p:animEffect transition="in" filter="fade">
                                      <p:cBhvr>
                                        <p:cTn id="112" dur="100"/>
                                        <p:tgtEl>
                                          <p:spTgt spid="34864"/>
                                        </p:tgtEl>
                                      </p:cBhvr>
                                    </p:animEffect>
                                    <p:anim calcmode="lin" valueType="num">
                                      <p:cBhvr>
                                        <p:cTn id="113" dur="400" fill="hold"/>
                                        <p:tgtEl>
                                          <p:spTgt spid="34864"/>
                                        </p:tgtEl>
                                        <p:attrNameLst>
                                          <p:attrName>ppt_x</p:attrName>
                                        </p:attrNameLst>
                                      </p:cBhvr>
                                      <p:tavLst>
                                        <p:tav tm="0">
                                          <p:val>
                                            <p:strVal val="#ppt_x"/>
                                          </p:val>
                                        </p:tav>
                                        <p:tav tm="100000">
                                          <p:val>
                                            <p:strVal val="#ppt_x"/>
                                          </p:val>
                                        </p:tav>
                                      </p:tavLst>
                                    </p:anim>
                                    <p:anim calcmode="lin" valueType="num">
                                      <p:cBhvr>
                                        <p:cTn id="114" dur="400" fill="hold"/>
                                        <p:tgtEl>
                                          <p:spTgt spid="34864"/>
                                        </p:tgtEl>
                                        <p:attrNameLst>
                                          <p:attrName>ppt_y</p:attrName>
                                        </p:attrNameLst>
                                      </p:cBhvr>
                                      <p:tavLst>
                                        <p:tav tm="0">
                                          <p:val>
                                            <p:strVal val="#ppt_y+0.31"/>
                                          </p:val>
                                        </p:tav>
                                        <p:tav tm="100000">
                                          <p:val>
                                            <p:strVal val="#ppt_y+0.31"/>
                                          </p:val>
                                        </p:tav>
                                      </p:tavLst>
                                    </p:anim>
                                    <p:anim calcmode="lin" valueType="num">
                                      <p:cBhvr>
                                        <p:cTn id="115" dur="600" decel="50000" fill="hold">
                                          <p:stCondLst>
                                            <p:cond delay="400"/>
                                          </p:stCondLst>
                                        </p:cTn>
                                        <p:tgtEl>
                                          <p:spTgt spid="3486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6" dur="600" decel="50000" fill="hold">
                                          <p:stCondLst>
                                            <p:cond delay="400"/>
                                          </p:stCondLst>
                                        </p:cTn>
                                        <p:tgtEl>
                                          <p:spTgt spid="3486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17" presetID="43" presetClass="entr" presetSubtype="0" fill="hold" grpId="0" nodeType="withEffect">
                                  <p:stCondLst>
                                    <p:cond delay="0"/>
                                  </p:stCondLst>
                                  <p:childTnLst>
                                    <p:set>
                                      <p:cBhvr>
                                        <p:cTn id="118" dur="1" fill="hold">
                                          <p:stCondLst>
                                            <p:cond delay="0"/>
                                          </p:stCondLst>
                                        </p:cTn>
                                        <p:tgtEl>
                                          <p:spTgt spid="34867"/>
                                        </p:tgtEl>
                                        <p:attrNameLst>
                                          <p:attrName>style.visibility</p:attrName>
                                        </p:attrNameLst>
                                      </p:cBhvr>
                                      <p:to>
                                        <p:strVal val="visible"/>
                                      </p:to>
                                    </p:set>
                                    <p:animEffect transition="in" filter="fade">
                                      <p:cBhvr>
                                        <p:cTn id="119" dur="100"/>
                                        <p:tgtEl>
                                          <p:spTgt spid="34867"/>
                                        </p:tgtEl>
                                      </p:cBhvr>
                                    </p:animEffect>
                                    <p:anim calcmode="lin" valueType="num">
                                      <p:cBhvr>
                                        <p:cTn id="120" dur="400" fill="hold"/>
                                        <p:tgtEl>
                                          <p:spTgt spid="34867"/>
                                        </p:tgtEl>
                                        <p:attrNameLst>
                                          <p:attrName>ppt_x</p:attrName>
                                        </p:attrNameLst>
                                      </p:cBhvr>
                                      <p:tavLst>
                                        <p:tav tm="0">
                                          <p:val>
                                            <p:strVal val="#ppt_x"/>
                                          </p:val>
                                        </p:tav>
                                        <p:tav tm="100000">
                                          <p:val>
                                            <p:strVal val="#ppt_x"/>
                                          </p:val>
                                        </p:tav>
                                      </p:tavLst>
                                    </p:anim>
                                    <p:anim calcmode="lin" valueType="num">
                                      <p:cBhvr>
                                        <p:cTn id="121" dur="400" fill="hold"/>
                                        <p:tgtEl>
                                          <p:spTgt spid="34867"/>
                                        </p:tgtEl>
                                        <p:attrNameLst>
                                          <p:attrName>ppt_y</p:attrName>
                                        </p:attrNameLst>
                                      </p:cBhvr>
                                      <p:tavLst>
                                        <p:tav tm="0">
                                          <p:val>
                                            <p:strVal val="#ppt_y+0.31"/>
                                          </p:val>
                                        </p:tav>
                                        <p:tav tm="100000">
                                          <p:val>
                                            <p:strVal val="#ppt_y+0.31"/>
                                          </p:val>
                                        </p:tav>
                                      </p:tavLst>
                                    </p:anim>
                                    <p:anim calcmode="lin" valueType="num">
                                      <p:cBhvr>
                                        <p:cTn id="122" dur="600" decel="50000" fill="hold">
                                          <p:stCondLst>
                                            <p:cond delay="400"/>
                                          </p:stCondLst>
                                        </p:cTn>
                                        <p:tgtEl>
                                          <p:spTgt spid="3486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23" dur="600" decel="50000" fill="hold">
                                          <p:stCondLst>
                                            <p:cond delay="400"/>
                                          </p:stCondLst>
                                        </p:cTn>
                                        <p:tgtEl>
                                          <p:spTgt spid="3486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nimBg="1" autoUpdateAnimBg="0"/>
      <p:bldP spid="34828" grpId="0" autoUpdateAnimBg="0"/>
      <p:bldP spid="34860" grpId="0" autoUpdateAnimBg="0"/>
      <p:bldP spid="34861" grpId="0" autoUpdateAnimBg="0"/>
      <p:bldP spid="34862" grpId="0" autoUpdateAnimBg="0"/>
      <p:bldP spid="34863" grpId="0" autoUpdateAnimBg="0"/>
      <p:bldP spid="34867"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3" name="Group 3"/>
          <p:cNvGrpSpPr>
            <a:grpSpLocks/>
          </p:cNvGrpSpPr>
          <p:nvPr/>
        </p:nvGrpSpPr>
        <p:grpSpPr bwMode="auto">
          <a:xfrm>
            <a:off x="395288" y="3068638"/>
            <a:ext cx="2555875" cy="2160587"/>
            <a:chOff x="0" y="0"/>
            <a:chExt cx="1894" cy="2902"/>
          </a:xfrm>
        </p:grpSpPr>
        <p:sp>
          <p:nvSpPr>
            <p:cNvPr id="35858" name="AutoShape 5"/>
            <p:cNvSpPr>
              <a:spLocks noChangeArrowheads="1"/>
            </p:cNvSpPr>
            <p:nvPr/>
          </p:nvSpPr>
          <p:spPr bwMode="auto">
            <a:xfrm>
              <a:off x="0" y="0"/>
              <a:ext cx="1894" cy="2902"/>
            </a:xfrm>
            <a:prstGeom prst="roundRect">
              <a:avLst>
                <a:gd name="adj" fmla="val 16667"/>
              </a:avLst>
            </a:prstGeom>
            <a:gradFill rotWithShape="0">
              <a:gsLst>
                <a:gs pos="0">
                  <a:srgbClr val="7193FF"/>
                </a:gs>
                <a:gs pos="100000">
                  <a:srgbClr val="0000FF"/>
                </a:gs>
              </a:gsLst>
              <a:lin ang="189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5859" name="AutoShape 6"/>
            <p:cNvSpPr>
              <a:spLocks noChangeArrowheads="1"/>
            </p:cNvSpPr>
            <p:nvPr/>
          </p:nvSpPr>
          <p:spPr bwMode="auto">
            <a:xfrm>
              <a:off x="74" y="80"/>
              <a:ext cx="1737" cy="2736"/>
            </a:xfrm>
            <a:prstGeom prst="roundRect">
              <a:avLst>
                <a:gd name="adj" fmla="val 16667"/>
              </a:avLst>
            </a:prstGeom>
            <a:gradFill rotWithShape="0">
              <a:gsLst>
                <a:gs pos="0">
                  <a:srgbClr val="0000FF"/>
                </a:gs>
                <a:gs pos="100000">
                  <a:srgbClr val="7193FF"/>
                </a:gs>
              </a:gsLst>
              <a:lin ang="189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2" name="AutoShape 94"/>
          <p:cNvSpPr>
            <a:spLocks noChangeArrowheads="1"/>
          </p:cNvSpPr>
          <p:nvPr/>
        </p:nvSpPr>
        <p:spPr bwMode="auto">
          <a:xfrm>
            <a:off x="395288" y="1700213"/>
            <a:ext cx="2735262" cy="773112"/>
          </a:xfrm>
          <a:prstGeom prst="roundRect">
            <a:avLst>
              <a:gd name="adj" fmla="val 50000"/>
            </a:avLst>
          </a:prstGeom>
          <a:gradFill rotWithShape="1">
            <a:gsLst>
              <a:gs pos="0">
                <a:srgbClr val="E9E065"/>
              </a:gs>
              <a:gs pos="100000">
                <a:srgbClr val="003295"/>
              </a:gs>
            </a:gsLst>
            <a:lin ang="5400000" scaled="1"/>
          </a:gradFill>
          <a:ln w="9525">
            <a:noFill/>
            <a:round/>
            <a:headEnd/>
            <a:tailEnd/>
          </a:ln>
        </p:spPr>
        <p:txBody>
          <a:bodyPr wrap="none" anchor="ctr"/>
          <a:lstStyle/>
          <a:p>
            <a:pPr eaLnBrk="1" hangingPunct="1">
              <a:buFont typeface="Arial" pitchFamily="34" charset="0"/>
              <a:buNone/>
            </a:pPr>
            <a:endParaRPr lang="zh-CN" altLang="en-US" b="0"/>
          </a:p>
        </p:txBody>
      </p:sp>
      <p:sp>
        <p:nvSpPr>
          <p:cNvPr id="35847" name="Text Box 7" descr="金融10"/>
          <p:cNvSpPr txBox="1">
            <a:spLocks noChangeArrowheads="1"/>
          </p:cNvSpPr>
          <p:nvPr/>
        </p:nvSpPr>
        <p:spPr bwMode="auto">
          <a:xfrm>
            <a:off x="755650" y="1844675"/>
            <a:ext cx="2232025" cy="3968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 统计指标的分类</a:t>
            </a:r>
          </a:p>
        </p:txBody>
      </p:sp>
      <p:sp>
        <p:nvSpPr>
          <p:cNvPr id="35854" name="Text Box 14" descr="金融10"/>
          <p:cNvSpPr txBox="1">
            <a:spLocks noChangeArrowheads="1"/>
          </p:cNvSpPr>
          <p:nvPr/>
        </p:nvSpPr>
        <p:spPr bwMode="auto">
          <a:xfrm>
            <a:off x="827088" y="3284538"/>
            <a:ext cx="1800225" cy="19208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按说明的总体现象的内容不同，统计指标可以分为数量指标和质量指标两类。</a:t>
            </a:r>
          </a:p>
        </p:txBody>
      </p:sp>
      <p:grpSp>
        <p:nvGrpSpPr>
          <p:cNvPr id="35857" name="Group 17"/>
          <p:cNvGrpSpPr>
            <a:grpSpLocks/>
          </p:cNvGrpSpPr>
          <p:nvPr/>
        </p:nvGrpSpPr>
        <p:grpSpPr bwMode="auto">
          <a:xfrm>
            <a:off x="395288" y="3068638"/>
            <a:ext cx="2555875" cy="2160587"/>
            <a:chOff x="0" y="0"/>
            <a:chExt cx="1894" cy="2902"/>
          </a:xfrm>
        </p:grpSpPr>
        <p:sp>
          <p:nvSpPr>
            <p:cNvPr id="35856" name="AutoShape 5"/>
            <p:cNvSpPr>
              <a:spLocks noChangeArrowheads="1"/>
            </p:cNvSpPr>
            <p:nvPr/>
          </p:nvSpPr>
          <p:spPr bwMode="auto">
            <a:xfrm>
              <a:off x="0" y="0"/>
              <a:ext cx="1894" cy="2902"/>
            </a:xfrm>
            <a:prstGeom prst="roundRect">
              <a:avLst>
                <a:gd name="adj" fmla="val 16667"/>
              </a:avLst>
            </a:prstGeom>
            <a:gradFill rotWithShape="0">
              <a:gsLst>
                <a:gs pos="0">
                  <a:srgbClr val="7193FF"/>
                </a:gs>
                <a:gs pos="100000">
                  <a:srgbClr val="0000FF"/>
                </a:gs>
              </a:gsLst>
              <a:lin ang="189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 name="AutoShape 6"/>
            <p:cNvSpPr>
              <a:spLocks noChangeArrowheads="1"/>
            </p:cNvSpPr>
            <p:nvPr/>
          </p:nvSpPr>
          <p:spPr bwMode="auto">
            <a:xfrm>
              <a:off x="74" y="80"/>
              <a:ext cx="1737" cy="2736"/>
            </a:xfrm>
            <a:prstGeom prst="roundRect">
              <a:avLst>
                <a:gd name="adj" fmla="val 16667"/>
              </a:avLst>
            </a:prstGeom>
            <a:gradFill rotWithShape="0">
              <a:gsLst>
                <a:gs pos="0">
                  <a:srgbClr val="0000FF"/>
                </a:gs>
                <a:gs pos="100000">
                  <a:srgbClr val="7193FF"/>
                </a:gs>
              </a:gsLst>
              <a:lin ang="189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35860" name="Group 20"/>
          <p:cNvGrpSpPr>
            <a:grpSpLocks/>
          </p:cNvGrpSpPr>
          <p:nvPr/>
        </p:nvGrpSpPr>
        <p:grpSpPr bwMode="auto">
          <a:xfrm>
            <a:off x="3492500" y="2636838"/>
            <a:ext cx="5184775" cy="1512887"/>
            <a:chOff x="0" y="0"/>
            <a:chExt cx="1894" cy="2902"/>
          </a:xfrm>
        </p:grpSpPr>
        <p:sp>
          <p:nvSpPr>
            <p:cNvPr id="4" name="AutoShape 5"/>
            <p:cNvSpPr>
              <a:spLocks noChangeArrowheads="1"/>
            </p:cNvSpPr>
            <p:nvPr/>
          </p:nvSpPr>
          <p:spPr bwMode="auto">
            <a:xfrm>
              <a:off x="0" y="0"/>
              <a:ext cx="1894" cy="2902"/>
            </a:xfrm>
            <a:prstGeom prst="roundRect">
              <a:avLst>
                <a:gd name="adj" fmla="val 16667"/>
              </a:avLst>
            </a:prstGeom>
            <a:gradFill rotWithShape="0">
              <a:gsLst>
                <a:gs pos="0">
                  <a:srgbClr val="7193FF"/>
                </a:gs>
                <a:gs pos="100000">
                  <a:srgbClr val="0000FF"/>
                </a:gs>
              </a:gsLst>
              <a:lin ang="189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5855" name="AutoShape 6"/>
            <p:cNvSpPr>
              <a:spLocks noChangeArrowheads="1"/>
            </p:cNvSpPr>
            <p:nvPr/>
          </p:nvSpPr>
          <p:spPr bwMode="auto">
            <a:xfrm>
              <a:off x="74" y="80"/>
              <a:ext cx="1737" cy="2736"/>
            </a:xfrm>
            <a:prstGeom prst="roundRect">
              <a:avLst>
                <a:gd name="adj" fmla="val 16667"/>
              </a:avLst>
            </a:prstGeom>
            <a:gradFill rotWithShape="0">
              <a:gsLst>
                <a:gs pos="0">
                  <a:srgbClr val="0000FF"/>
                </a:gs>
                <a:gs pos="100000">
                  <a:srgbClr val="7193FF"/>
                </a:gs>
              </a:gsLst>
              <a:lin ang="189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35866" name="Text Box 26" descr="金融10"/>
          <p:cNvSpPr txBox="1">
            <a:spLocks noChangeArrowheads="1"/>
          </p:cNvSpPr>
          <p:nvPr/>
        </p:nvSpPr>
        <p:spPr bwMode="auto">
          <a:xfrm>
            <a:off x="827088" y="3284538"/>
            <a:ext cx="1800225" cy="16160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solidFill>
                  <a:schemeClr val="bg1"/>
                </a:solidFill>
                <a:effectLst>
                  <a:outerShdw blurRad="38100" dist="38100" dir="2700000" algn="tl">
                    <a:srgbClr val="C0C0C0"/>
                  </a:outerShdw>
                </a:effectLst>
              </a:rPr>
              <a:t>按说明的总体现象的数量特点不同，指标分为数量指标和质量指标。</a:t>
            </a:r>
          </a:p>
        </p:txBody>
      </p:sp>
      <p:grpSp>
        <p:nvGrpSpPr>
          <p:cNvPr id="35870" name="Group 30"/>
          <p:cNvGrpSpPr>
            <a:grpSpLocks/>
          </p:cNvGrpSpPr>
          <p:nvPr/>
        </p:nvGrpSpPr>
        <p:grpSpPr bwMode="auto">
          <a:xfrm>
            <a:off x="3563938" y="4508500"/>
            <a:ext cx="5184775" cy="1512888"/>
            <a:chOff x="0" y="0"/>
            <a:chExt cx="1894" cy="2902"/>
          </a:xfrm>
        </p:grpSpPr>
        <p:sp>
          <p:nvSpPr>
            <p:cNvPr id="35852" name="AutoShape 5"/>
            <p:cNvSpPr>
              <a:spLocks noChangeArrowheads="1"/>
            </p:cNvSpPr>
            <p:nvPr/>
          </p:nvSpPr>
          <p:spPr bwMode="auto">
            <a:xfrm>
              <a:off x="0" y="0"/>
              <a:ext cx="1894" cy="2902"/>
            </a:xfrm>
            <a:prstGeom prst="roundRect">
              <a:avLst>
                <a:gd name="adj" fmla="val 16667"/>
              </a:avLst>
            </a:prstGeom>
            <a:gradFill rotWithShape="0">
              <a:gsLst>
                <a:gs pos="0">
                  <a:srgbClr val="7193FF"/>
                </a:gs>
                <a:gs pos="100000">
                  <a:srgbClr val="0000FF"/>
                </a:gs>
              </a:gsLst>
              <a:lin ang="189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5853" name="AutoShape 6"/>
            <p:cNvSpPr>
              <a:spLocks noChangeArrowheads="1"/>
            </p:cNvSpPr>
            <p:nvPr/>
          </p:nvSpPr>
          <p:spPr bwMode="auto">
            <a:xfrm>
              <a:off x="74" y="80"/>
              <a:ext cx="1737" cy="2736"/>
            </a:xfrm>
            <a:prstGeom prst="roundRect">
              <a:avLst>
                <a:gd name="adj" fmla="val 16667"/>
              </a:avLst>
            </a:prstGeom>
            <a:gradFill rotWithShape="0">
              <a:gsLst>
                <a:gs pos="0">
                  <a:srgbClr val="0000FF"/>
                </a:gs>
                <a:gs pos="100000">
                  <a:srgbClr val="7193FF"/>
                </a:gs>
              </a:gsLst>
              <a:lin ang="189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35873" name="Rectangle 33" descr="金融10"/>
          <p:cNvSpPr>
            <a:spLocks noChangeArrowheads="1"/>
          </p:cNvSpPr>
          <p:nvPr/>
        </p:nvSpPr>
        <p:spPr bwMode="auto">
          <a:xfrm>
            <a:off x="3851275" y="2773363"/>
            <a:ext cx="4537075" cy="13112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CC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buFont typeface="Arial" panose="020B0604020202020204" pitchFamily="34" charset="0"/>
              <a:buNone/>
              <a:defRPr/>
            </a:pPr>
            <a:r>
              <a:rPr lang="zh-CN" altLang="en-US">
                <a:solidFill>
                  <a:schemeClr val="bg1"/>
                </a:solidFill>
              </a:rPr>
              <a:t>数量指标</a:t>
            </a:r>
            <a:r>
              <a:rPr lang="zh-CN" altLang="en-US"/>
              <a:t>是反映总体总规模、总水平的绝对数量多少的指标，又称总量指标，用绝对数表示。</a:t>
            </a:r>
            <a:r>
              <a:rPr lang="zh-CN" altLang="en-US">
                <a:effectLst>
                  <a:outerShdw blurRad="38100" dist="38100" dir="2700000" algn="tl">
                    <a:srgbClr val="C0C0C0"/>
                  </a:outerShdw>
                </a:effectLst>
              </a:rPr>
              <a:t>其特点是指标数值随总体范围的增减而增减。 </a:t>
            </a:r>
          </a:p>
        </p:txBody>
      </p:sp>
      <p:sp>
        <p:nvSpPr>
          <p:cNvPr id="35874" name="Rectangle 34" descr="金融10"/>
          <p:cNvSpPr>
            <a:spLocks noChangeArrowheads="1"/>
          </p:cNvSpPr>
          <p:nvPr/>
        </p:nvSpPr>
        <p:spPr bwMode="auto">
          <a:xfrm>
            <a:off x="3924300" y="4572000"/>
            <a:ext cx="4608513" cy="13112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CC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buFont typeface="Arial" panose="020B0604020202020204" pitchFamily="34" charset="0"/>
              <a:buNone/>
              <a:defRPr/>
            </a:pPr>
            <a:r>
              <a:rPr lang="zh-CN" altLang="en-US">
                <a:solidFill>
                  <a:schemeClr val="bg1"/>
                </a:solidFill>
              </a:rPr>
              <a:t>质量指标</a:t>
            </a:r>
            <a:r>
              <a:rPr lang="zh-CN" altLang="en-US"/>
              <a:t>是反映总体相对水平或平均水平的指标，表明现象的对比关系，用相对数或平均数表示。</a:t>
            </a:r>
            <a:r>
              <a:rPr lang="zh-CN" altLang="en-US">
                <a:effectLst>
                  <a:outerShdw blurRad="38100" dist="38100" dir="2700000" algn="tl">
                    <a:srgbClr val="C0C0C0"/>
                  </a:outerShdw>
                </a:effectLst>
              </a:rPr>
              <a:t>其特点是指标数值的大小不会随总体范围的增减而增减。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35843"/>
                                        </p:tgtEl>
                                        <p:attrNameLst>
                                          <p:attrName>style.visibility</p:attrName>
                                        </p:attrNameLst>
                                      </p:cBhvr>
                                      <p:to>
                                        <p:strVal val="visible"/>
                                      </p:to>
                                    </p:set>
                                    <p:animEffect transition="in" filter="wedge">
                                      <p:cBhvr>
                                        <p:cTn id="7" dur="2000"/>
                                        <p:tgtEl>
                                          <p:spTgt spid="35843"/>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35854"/>
                                        </p:tgtEl>
                                        <p:attrNameLst>
                                          <p:attrName>style.visibility</p:attrName>
                                        </p:attrNameLst>
                                      </p:cBhvr>
                                      <p:to>
                                        <p:strVal val="visible"/>
                                      </p:to>
                                    </p:set>
                                    <p:animEffect transition="in" filter="wedge">
                                      <p:cBhvr>
                                        <p:cTn id="10" dur="2000"/>
                                        <p:tgtEl>
                                          <p:spTgt spid="35854"/>
                                        </p:tgtEl>
                                      </p:cBhvr>
                                    </p:animEffect>
                                  </p:childTnLst>
                                </p:cTn>
                              </p:par>
                              <p:par>
                                <p:cTn id="11" presetID="20" presetClass="entr" presetSubtype="0" fill="hold" nodeType="withEffect">
                                  <p:stCondLst>
                                    <p:cond delay="0"/>
                                  </p:stCondLst>
                                  <p:childTnLst>
                                    <p:set>
                                      <p:cBhvr>
                                        <p:cTn id="12" dur="1" fill="hold">
                                          <p:stCondLst>
                                            <p:cond delay="0"/>
                                          </p:stCondLst>
                                        </p:cTn>
                                        <p:tgtEl>
                                          <p:spTgt spid="35857"/>
                                        </p:tgtEl>
                                        <p:attrNameLst>
                                          <p:attrName>style.visibility</p:attrName>
                                        </p:attrNameLst>
                                      </p:cBhvr>
                                      <p:to>
                                        <p:strVal val="visible"/>
                                      </p:to>
                                    </p:set>
                                    <p:animEffect transition="in" filter="wedge">
                                      <p:cBhvr>
                                        <p:cTn id="13" dur="2000"/>
                                        <p:tgtEl>
                                          <p:spTgt spid="35857"/>
                                        </p:tgtEl>
                                      </p:cBhvr>
                                    </p:animEffect>
                                  </p:childTnLst>
                                </p:cTn>
                              </p:par>
                              <p:par>
                                <p:cTn id="14" presetID="20" presetClass="entr" presetSubtype="0" fill="hold" nodeType="withEffect">
                                  <p:stCondLst>
                                    <p:cond delay="0"/>
                                  </p:stCondLst>
                                  <p:childTnLst>
                                    <p:set>
                                      <p:cBhvr>
                                        <p:cTn id="15" dur="1" fill="hold">
                                          <p:stCondLst>
                                            <p:cond delay="0"/>
                                          </p:stCondLst>
                                        </p:cTn>
                                        <p:tgtEl>
                                          <p:spTgt spid="35860"/>
                                        </p:tgtEl>
                                        <p:attrNameLst>
                                          <p:attrName>style.visibility</p:attrName>
                                        </p:attrNameLst>
                                      </p:cBhvr>
                                      <p:to>
                                        <p:strVal val="visible"/>
                                      </p:to>
                                    </p:set>
                                    <p:animEffect transition="in" filter="wedge">
                                      <p:cBhvr>
                                        <p:cTn id="16" dur="2000"/>
                                        <p:tgtEl>
                                          <p:spTgt spid="35860"/>
                                        </p:tgtEl>
                                      </p:cBhvr>
                                    </p:animEffect>
                                  </p:childTnLst>
                                </p:cTn>
                              </p:par>
                              <p:par>
                                <p:cTn id="17" presetID="20" presetClass="entr" presetSubtype="0" fill="hold" grpId="0" nodeType="withEffect">
                                  <p:stCondLst>
                                    <p:cond delay="0"/>
                                  </p:stCondLst>
                                  <p:childTnLst>
                                    <p:set>
                                      <p:cBhvr>
                                        <p:cTn id="18" dur="1" fill="hold">
                                          <p:stCondLst>
                                            <p:cond delay="0"/>
                                          </p:stCondLst>
                                        </p:cTn>
                                        <p:tgtEl>
                                          <p:spTgt spid="35866"/>
                                        </p:tgtEl>
                                        <p:attrNameLst>
                                          <p:attrName>style.visibility</p:attrName>
                                        </p:attrNameLst>
                                      </p:cBhvr>
                                      <p:to>
                                        <p:strVal val="visible"/>
                                      </p:to>
                                    </p:set>
                                    <p:animEffect transition="in" filter="wedge">
                                      <p:cBhvr>
                                        <p:cTn id="19" dur="2000"/>
                                        <p:tgtEl>
                                          <p:spTgt spid="35866"/>
                                        </p:tgtEl>
                                      </p:cBhvr>
                                    </p:animEffect>
                                  </p:childTnLst>
                                </p:cTn>
                              </p:par>
                              <p:par>
                                <p:cTn id="20" presetID="20" presetClass="entr" presetSubtype="0" fill="hold" nodeType="withEffect">
                                  <p:stCondLst>
                                    <p:cond delay="0"/>
                                  </p:stCondLst>
                                  <p:childTnLst>
                                    <p:set>
                                      <p:cBhvr>
                                        <p:cTn id="21" dur="1" fill="hold">
                                          <p:stCondLst>
                                            <p:cond delay="0"/>
                                          </p:stCondLst>
                                        </p:cTn>
                                        <p:tgtEl>
                                          <p:spTgt spid="35870"/>
                                        </p:tgtEl>
                                        <p:attrNameLst>
                                          <p:attrName>style.visibility</p:attrName>
                                        </p:attrNameLst>
                                      </p:cBhvr>
                                      <p:to>
                                        <p:strVal val="visible"/>
                                      </p:to>
                                    </p:set>
                                    <p:animEffect transition="in" filter="wedge">
                                      <p:cBhvr>
                                        <p:cTn id="22" dur="2000"/>
                                        <p:tgtEl>
                                          <p:spTgt spid="358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54" grpId="0" autoUpdateAnimBg="0"/>
      <p:bldP spid="35866"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descr="金融10"/>
          <p:cNvSpPr txBox="1">
            <a:spLocks noChangeArrowheads="1"/>
          </p:cNvSpPr>
          <p:nvPr/>
        </p:nvSpPr>
        <p:spPr bwMode="auto">
          <a:xfrm>
            <a:off x="1116013" y="3357563"/>
            <a:ext cx="3097212" cy="701675"/>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en-US" altLang="zh-CN">
                <a:solidFill>
                  <a:schemeClr val="bg1"/>
                </a:solidFill>
              </a:rPr>
              <a:t>1.</a:t>
            </a:r>
            <a:r>
              <a:rPr lang="zh-CN" altLang="en-US">
                <a:solidFill>
                  <a:schemeClr val="bg1"/>
                </a:solidFill>
              </a:rPr>
              <a:t>发挥财政制度对宏观经济运行的自动稳定器作用</a:t>
            </a:r>
            <a:endParaRPr lang="en-US">
              <a:solidFill>
                <a:schemeClr val="bg1"/>
              </a:solidFill>
            </a:endParaRPr>
          </a:p>
        </p:txBody>
      </p:sp>
      <p:sp>
        <p:nvSpPr>
          <p:cNvPr id="36867" name="Text Box 3" descr="金融10"/>
          <p:cNvSpPr txBox="1">
            <a:spLocks noChangeArrowheads="1"/>
          </p:cNvSpPr>
          <p:nvPr/>
        </p:nvSpPr>
        <p:spPr bwMode="auto">
          <a:xfrm>
            <a:off x="5148263" y="3357563"/>
            <a:ext cx="3455987" cy="701675"/>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en-US" altLang="zh-CN">
                <a:solidFill>
                  <a:schemeClr val="bg1"/>
                </a:solidFill>
              </a:rPr>
              <a:t>2.</a:t>
            </a:r>
            <a:r>
              <a:rPr lang="zh-CN" altLang="en-US">
                <a:solidFill>
                  <a:schemeClr val="bg1"/>
                </a:solidFill>
              </a:rPr>
              <a:t>通过相机抉择的财政政策，促进社会总供需的平衡</a:t>
            </a:r>
            <a:endParaRPr lang="en-US">
              <a:solidFill>
                <a:schemeClr val="bg1"/>
              </a:solidFill>
            </a:endParaRPr>
          </a:p>
        </p:txBody>
      </p:sp>
      <p:pic>
        <p:nvPicPr>
          <p:cNvPr id="32772" name="Picture 4" descr="1"/>
          <p:cNvPicPr>
            <a:picLocks noChangeAspect="1" noChangeArrowheads="1"/>
          </p:cNvPicPr>
          <p:nvPr/>
        </p:nvPicPr>
        <p:blipFill>
          <a:blip r:embed="rId2" cstate="print"/>
          <a:srcRect/>
          <a:stretch>
            <a:fillRect/>
          </a:stretch>
        </p:blipFill>
        <p:spPr bwMode="auto">
          <a:xfrm>
            <a:off x="827088" y="1700213"/>
            <a:ext cx="7559675" cy="4160837"/>
          </a:xfrm>
          <a:prstGeom prst="rect">
            <a:avLst/>
          </a:prstGeom>
          <a:noFill/>
          <a:ln w="9525">
            <a:noFill/>
            <a:miter lim="800000"/>
            <a:headEnd/>
            <a:tailEnd/>
          </a:ln>
        </p:spPr>
      </p:pic>
      <p:grpSp>
        <p:nvGrpSpPr>
          <p:cNvPr id="36869" name="Group 5"/>
          <p:cNvGrpSpPr>
            <a:grpSpLocks/>
          </p:cNvGrpSpPr>
          <p:nvPr/>
        </p:nvGrpSpPr>
        <p:grpSpPr bwMode="auto">
          <a:xfrm>
            <a:off x="6659563" y="1125538"/>
            <a:ext cx="2249487" cy="1609725"/>
            <a:chOff x="0" y="0"/>
            <a:chExt cx="3542" cy="2536"/>
          </a:xfrm>
        </p:grpSpPr>
        <p:pic>
          <p:nvPicPr>
            <p:cNvPr id="36873" name="Picture 6" descr="1b9b8f60_55d8_4de8_8292_449409154d08"/>
            <p:cNvPicPr>
              <a:picLocks noChangeAspect="1" noChangeArrowheads="1"/>
            </p:cNvPicPr>
            <p:nvPr/>
          </p:nvPicPr>
          <p:blipFill>
            <a:blip r:embed="rId3" cstate="print">
              <a:clrChange>
                <a:clrFrom>
                  <a:srgbClr val="FFFFFF"/>
                </a:clrFrom>
                <a:clrTo>
                  <a:srgbClr val="FFFFFF">
                    <a:alpha val="0"/>
                  </a:srgbClr>
                </a:clrTo>
              </a:clrChange>
            </a:blip>
            <a:srcRect l="11058" t="10039" r="12737"/>
            <a:stretch>
              <a:fillRect/>
            </a:stretch>
          </p:blipFill>
          <p:spPr bwMode="auto">
            <a:xfrm>
              <a:off x="0" y="0"/>
              <a:ext cx="3542" cy="2536"/>
            </a:xfrm>
            <a:prstGeom prst="rect">
              <a:avLst/>
            </a:prstGeom>
            <a:noFill/>
            <a:ln w="9525">
              <a:noFill/>
              <a:miter lim="800000"/>
              <a:headEnd/>
              <a:tailEnd/>
            </a:ln>
          </p:spPr>
        </p:pic>
        <p:sp>
          <p:nvSpPr>
            <p:cNvPr id="36874" name="Text Box 7"/>
            <p:cNvSpPr txBox="1">
              <a:spLocks noChangeArrowheads="1"/>
            </p:cNvSpPr>
            <p:nvPr/>
          </p:nvSpPr>
          <p:spPr bwMode="auto">
            <a:xfrm rot="-120000">
              <a:off x="162" y="393"/>
              <a:ext cx="2608" cy="720"/>
            </a:xfrm>
            <a:prstGeom prst="rect">
              <a:avLst/>
            </a:prstGeom>
            <a:noFill/>
            <a:ln w="9525">
              <a:noFill/>
              <a:miter lim="800000"/>
              <a:headEnd/>
              <a:tailEnd/>
            </a:ln>
            <a:effectLst/>
          </p:spPr>
          <p:txBody>
            <a:bodyPr>
              <a:spAutoFit/>
            </a:bodyPr>
            <a:lstStyle/>
            <a:p>
              <a:pPr eaLnBrk="1" hangingPunct="1">
                <a:buFont typeface="Arial" pitchFamily="34" charset="0"/>
                <a:buNone/>
              </a:pPr>
              <a:r>
                <a:rPr lang="zh-CN" altLang="en-US" sz="2400">
                  <a:solidFill>
                    <a:srgbClr val="F02AD8"/>
                  </a:solidFill>
                </a:rPr>
                <a:t>资料卡</a:t>
              </a:r>
            </a:p>
          </p:txBody>
        </p:sp>
      </p:grpSp>
      <p:sp>
        <p:nvSpPr>
          <p:cNvPr id="36870" name="Text Box 8" descr="金融10"/>
          <p:cNvSpPr txBox="1">
            <a:spLocks noChangeArrowheads="1"/>
          </p:cNvSpPr>
          <p:nvPr/>
        </p:nvSpPr>
        <p:spPr bwMode="auto">
          <a:xfrm>
            <a:off x="1692275" y="2060575"/>
            <a:ext cx="5975350" cy="3775075"/>
          </a:xfrm>
          <a:prstGeom prst="rect">
            <a:avLst/>
          </a:prstGeom>
          <a:noFill/>
          <a:ln w="9525">
            <a:noFill/>
            <a:miter lim="800000"/>
            <a:headEnd/>
            <a:tailEnd/>
          </a:ln>
          <a:effectLst/>
        </p:spPr>
        <p:txBody>
          <a:bodyPr>
            <a:spAutoFit/>
          </a:bodyPr>
          <a:lstStyle/>
          <a:p>
            <a:pPr eaLnBrk="1" hangingPunct="1">
              <a:buFont typeface="Arial" pitchFamily="34" charset="0"/>
              <a:buNone/>
            </a:pPr>
            <a:endParaRPr lang="zh-CN" altLang="en-US" b="0"/>
          </a:p>
          <a:p>
            <a:pPr eaLnBrk="1" hangingPunct="1">
              <a:buFont typeface="Arial" pitchFamily="34" charset="0"/>
              <a:buNone/>
            </a:pPr>
            <a:r>
              <a:rPr lang="zh-CN" altLang="en-US" b="0"/>
              <a:t>指标与标志既有区别又有联系。两者的区别在于：指标是说明总体特征的，而标志是说明总体单位特征的；指标都是用数值表示的，而标志中的品质标志只能用文字表示。</a:t>
            </a:r>
          </a:p>
          <a:p>
            <a:pPr eaLnBrk="1" hangingPunct="1">
              <a:buFont typeface="Arial" pitchFamily="34" charset="0"/>
              <a:buNone/>
            </a:pPr>
            <a:r>
              <a:rPr lang="zh-CN" altLang="en-US" b="0"/>
              <a:t>两者的联系在于：指标的数值是从数量标志值汇总而来的，如一个连锁经营集团的总销售额，是从各个连锁门店的销售额汇总得来的；指标与数量标志之间存在变换关系，由于研究目的不同，原来的统计总体如果变成总体单位，则相对应的统计指标也就变成数量标志。</a:t>
            </a:r>
          </a:p>
          <a:p>
            <a:pPr eaLnBrk="1" hangingPunct="1">
              <a:lnSpc>
                <a:spcPct val="120000"/>
              </a:lnSpc>
              <a:buFont typeface="Arial" pitchFamily="34" charset="0"/>
              <a:buNone/>
            </a:pPr>
            <a:endParaRPr lang="zh-CN" altLang="en-US" sz="1800" b="0"/>
          </a:p>
        </p:txBody>
      </p:sp>
      <p:sp>
        <p:nvSpPr>
          <p:cNvPr id="36871" name="Text Box 9" descr="金融10"/>
          <p:cNvSpPr txBox="1">
            <a:spLocks noChangeArrowheads="1"/>
          </p:cNvSpPr>
          <p:nvPr/>
        </p:nvSpPr>
        <p:spPr bwMode="auto">
          <a:xfrm>
            <a:off x="1763713" y="260350"/>
            <a:ext cx="7632700" cy="641350"/>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3600">
                <a:solidFill>
                  <a:schemeClr val="bg1"/>
                </a:solidFill>
                <a:ea typeface="华文新魏" pitchFamily="2" charset="-122"/>
              </a:rPr>
              <a:t>     </a:t>
            </a:r>
          </a:p>
        </p:txBody>
      </p:sp>
      <p:sp>
        <p:nvSpPr>
          <p:cNvPr id="32778" name="Text Box 10" descr="金融10"/>
          <p:cNvSpPr txBox="1">
            <a:spLocks noChangeArrowheads="1"/>
          </p:cNvSpPr>
          <p:nvPr/>
        </p:nvSpPr>
        <p:spPr bwMode="auto">
          <a:xfrm>
            <a:off x="2916238" y="1989138"/>
            <a:ext cx="3168650" cy="396875"/>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（三）指标与标志的关系</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withEffect">
                                  <p:stCondLst>
                                    <p:cond delay="0"/>
                                  </p:stCondLst>
                                  <p:childTnLst>
                                    <p:set>
                                      <p:cBhvr>
                                        <p:cTn id="6" dur="1" fill="hold">
                                          <p:stCondLst>
                                            <p:cond delay="0"/>
                                          </p:stCondLst>
                                        </p:cTn>
                                        <p:tgtEl>
                                          <p:spTgt spid="32772"/>
                                        </p:tgtEl>
                                        <p:attrNameLst>
                                          <p:attrName>style.visibility</p:attrName>
                                        </p:attrNameLst>
                                      </p:cBhvr>
                                      <p:to>
                                        <p:strVal val="visible"/>
                                      </p:to>
                                    </p:set>
                                    <p:animEffect transition="in" filter="slide(fromTop)">
                                      <p:cBhvr>
                                        <p:cTn id="7" dur="1000"/>
                                        <p:tgtEl>
                                          <p:spTgt spid="32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descr="金融10"/>
          <p:cNvSpPr txBox="1">
            <a:spLocks noChangeArrowheads="1"/>
          </p:cNvSpPr>
          <p:nvPr/>
        </p:nvSpPr>
        <p:spPr bwMode="auto">
          <a:xfrm>
            <a:off x="1116013" y="3357563"/>
            <a:ext cx="3097212" cy="701675"/>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en-US" altLang="zh-CN">
                <a:solidFill>
                  <a:schemeClr val="bg1"/>
                </a:solidFill>
              </a:rPr>
              <a:t>1.</a:t>
            </a:r>
            <a:r>
              <a:rPr lang="zh-CN" altLang="en-US">
                <a:solidFill>
                  <a:schemeClr val="bg1"/>
                </a:solidFill>
              </a:rPr>
              <a:t>发挥财政制度对宏观经济运行的自动稳定器作用</a:t>
            </a:r>
            <a:endParaRPr lang="en-US">
              <a:solidFill>
                <a:schemeClr val="bg1"/>
              </a:solidFill>
            </a:endParaRPr>
          </a:p>
        </p:txBody>
      </p:sp>
      <p:sp>
        <p:nvSpPr>
          <p:cNvPr id="37891" name="Text Box 3" descr="金融10"/>
          <p:cNvSpPr txBox="1">
            <a:spLocks noChangeArrowheads="1"/>
          </p:cNvSpPr>
          <p:nvPr/>
        </p:nvSpPr>
        <p:spPr bwMode="auto">
          <a:xfrm>
            <a:off x="5148263" y="3357563"/>
            <a:ext cx="3455987" cy="701675"/>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en-US" altLang="zh-CN">
                <a:solidFill>
                  <a:schemeClr val="bg1"/>
                </a:solidFill>
              </a:rPr>
              <a:t>2.</a:t>
            </a:r>
            <a:r>
              <a:rPr lang="zh-CN" altLang="en-US">
                <a:solidFill>
                  <a:schemeClr val="bg1"/>
                </a:solidFill>
              </a:rPr>
              <a:t>通过相机抉择的财政政策，促进社会总供需的平衡</a:t>
            </a:r>
            <a:endParaRPr lang="en-US">
              <a:solidFill>
                <a:schemeClr val="bg1"/>
              </a:solidFill>
            </a:endParaRPr>
          </a:p>
        </p:txBody>
      </p:sp>
      <p:pic>
        <p:nvPicPr>
          <p:cNvPr id="47108" name="Picture 4" descr="1"/>
          <p:cNvPicPr>
            <a:picLocks noChangeAspect="1" noChangeArrowheads="1"/>
          </p:cNvPicPr>
          <p:nvPr/>
        </p:nvPicPr>
        <p:blipFill>
          <a:blip r:embed="rId2" cstate="print"/>
          <a:srcRect/>
          <a:stretch>
            <a:fillRect/>
          </a:stretch>
        </p:blipFill>
        <p:spPr bwMode="auto">
          <a:xfrm>
            <a:off x="827088" y="1700213"/>
            <a:ext cx="7559675" cy="4160837"/>
          </a:xfrm>
          <a:prstGeom prst="rect">
            <a:avLst/>
          </a:prstGeom>
          <a:noFill/>
          <a:ln w="9525">
            <a:noFill/>
            <a:miter lim="800000"/>
            <a:headEnd/>
            <a:tailEnd/>
          </a:ln>
        </p:spPr>
      </p:pic>
      <p:grpSp>
        <p:nvGrpSpPr>
          <p:cNvPr id="37893" name="Group 5"/>
          <p:cNvGrpSpPr>
            <a:grpSpLocks/>
          </p:cNvGrpSpPr>
          <p:nvPr/>
        </p:nvGrpSpPr>
        <p:grpSpPr bwMode="auto">
          <a:xfrm>
            <a:off x="6659563" y="1125538"/>
            <a:ext cx="2249487" cy="1609725"/>
            <a:chOff x="0" y="0"/>
            <a:chExt cx="3542" cy="2536"/>
          </a:xfrm>
        </p:grpSpPr>
        <p:pic>
          <p:nvPicPr>
            <p:cNvPr id="37927" name="Picture 6" descr="1b9b8f60_55d8_4de8_8292_449409154d08"/>
            <p:cNvPicPr>
              <a:picLocks noChangeAspect="1" noChangeArrowheads="1"/>
            </p:cNvPicPr>
            <p:nvPr/>
          </p:nvPicPr>
          <p:blipFill>
            <a:blip r:embed="rId3" cstate="print">
              <a:clrChange>
                <a:clrFrom>
                  <a:srgbClr val="FFFFFF"/>
                </a:clrFrom>
                <a:clrTo>
                  <a:srgbClr val="FFFFFF">
                    <a:alpha val="0"/>
                  </a:srgbClr>
                </a:clrTo>
              </a:clrChange>
            </a:blip>
            <a:srcRect l="11058" t="10039" r="12737"/>
            <a:stretch>
              <a:fillRect/>
            </a:stretch>
          </p:blipFill>
          <p:spPr bwMode="auto">
            <a:xfrm>
              <a:off x="0" y="0"/>
              <a:ext cx="3542" cy="2536"/>
            </a:xfrm>
            <a:prstGeom prst="rect">
              <a:avLst/>
            </a:prstGeom>
            <a:noFill/>
            <a:ln w="9525">
              <a:noFill/>
              <a:miter lim="800000"/>
              <a:headEnd/>
              <a:tailEnd/>
            </a:ln>
          </p:spPr>
        </p:pic>
        <p:sp>
          <p:nvSpPr>
            <p:cNvPr id="37928" name="Text Box 7"/>
            <p:cNvSpPr txBox="1">
              <a:spLocks noChangeArrowheads="1"/>
            </p:cNvSpPr>
            <p:nvPr/>
          </p:nvSpPr>
          <p:spPr bwMode="auto">
            <a:xfrm rot="-120000">
              <a:off x="162" y="393"/>
              <a:ext cx="2608" cy="720"/>
            </a:xfrm>
            <a:prstGeom prst="rect">
              <a:avLst/>
            </a:prstGeom>
            <a:noFill/>
            <a:ln w="9525">
              <a:noFill/>
              <a:miter lim="800000"/>
              <a:headEnd/>
              <a:tailEnd/>
            </a:ln>
            <a:effectLst/>
          </p:spPr>
          <p:txBody>
            <a:bodyPr>
              <a:spAutoFit/>
            </a:bodyPr>
            <a:lstStyle/>
            <a:p>
              <a:pPr eaLnBrk="1" hangingPunct="1">
                <a:buFont typeface="Arial" pitchFamily="34" charset="0"/>
                <a:buNone/>
              </a:pPr>
              <a:r>
                <a:rPr lang="zh-CN" altLang="en-US" sz="2400">
                  <a:solidFill>
                    <a:srgbClr val="F02AD8"/>
                  </a:solidFill>
                </a:rPr>
                <a:t>资料卡</a:t>
              </a:r>
            </a:p>
          </p:txBody>
        </p:sp>
      </p:grpSp>
      <p:sp>
        <p:nvSpPr>
          <p:cNvPr id="37894" name="Text Box 8" descr="金融10"/>
          <p:cNvSpPr txBox="1">
            <a:spLocks noChangeArrowheads="1"/>
          </p:cNvSpPr>
          <p:nvPr/>
        </p:nvSpPr>
        <p:spPr bwMode="auto">
          <a:xfrm>
            <a:off x="1692275" y="2060575"/>
            <a:ext cx="5975350" cy="727075"/>
          </a:xfrm>
          <a:prstGeom prst="rect">
            <a:avLst/>
          </a:prstGeom>
          <a:noFill/>
          <a:ln w="9525">
            <a:noFill/>
            <a:miter lim="800000"/>
            <a:headEnd/>
            <a:tailEnd/>
          </a:ln>
          <a:effectLst/>
        </p:spPr>
        <p:txBody>
          <a:bodyPr>
            <a:spAutoFit/>
          </a:bodyPr>
          <a:lstStyle/>
          <a:p>
            <a:pPr eaLnBrk="1" hangingPunct="1">
              <a:buFont typeface="Arial" pitchFamily="34" charset="0"/>
              <a:buNone/>
            </a:pPr>
            <a:endParaRPr lang="zh-CN" altLang="en-US" b="0"/>
          </a:p>
          <a:p>
            <a:pPr eaLnBrk="1" hangingPunct="1">
              <a:lnSpc>
                <a:spcPct val="120000"/>
              </a:lnSpc>
              <a:buFont typeface="Arial" pitchFamily="34" charset="0"/>
              <a:buNone/>
            </a:pPr>
            <a:endParaRPr lang="zh-CN" altLang="en-US" sz="1800" b="0"/>
          </a:p>
        </p:txBody>
      </p:sp>
      <p:sp>
        <p:nvSpPr>
          <p:cNvPr id="37895" name="Text Box 9" descr="金融10"/>
          <p:cNvSpPr txBox="1">
            <a:spLocks noChangeArrowheads="1"/>
          </p:cNvSpPr>
          <p:nvPr/>
        </p:nvSpPr>
        <p:spPr bwMode="auto">
          <a:xfrm>
            <a:off x="1763713" y="260350"/>
            <a:ext cx="7632700" cy="641350"/>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3600">
                <a:solidFill>
                  <a:schemeClr val="bg1"/>
                </a:solidFill>
                <a:ea typeface="华文新魏" pitchFamily="2" charset="-122"/>
              </a:rPr>
              <a:t>     </a:t>
            </a:r>
          </a:p>
        </p:txBody>
      </p:sp>
      <p:sp>
        <p:nvSpPr>
          <p:cNvPr id="47114" name="Text Box 10" descr="金融10"/>
          <p:cNvSpPr txBox="1">
            <a:spLocks noChangeArrowheads="1"/>
          </p:cNvSpPr>
          <p:nvPr/>
        </p:nvSpPr>
        <p:spPr bwMode="auto">
          <a:xfrm>
            <a:off x="2916238" y="1989138"/>
            <a:ext cx="3168650" cy="396875"/>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（三）指标与标志的关系</a:t>
            </a:r>
          </a:p>
        </p:txBody>
      </p:sp>
      <p:grpSp>
        <p:nvGrpSpPr>
          <p:cNvPr id="37897" name="Group 11"/>
          <p:cNvGrpSpPr>
            <a:grpSpLocks/>
          </p:cNvGrpSpPr>
          <p:nvPr/>
        </p:nvGrpSpPr>
        <p:grpSpPr bwMode="auto">
          <a:xfrm>
            <a:off x="1908175" y="2708275"/>
            <a:ext cx="5473700" cy="2665413"/>
            <a:chOff x="2520" y="4092"/>
            <a:chExt cx="5643" cy="2561"/>
          </a:xfrm>
        </p:grpSpPr>
        <p:cxnSp>
          <p:nvCxnSpPr>
            <p:cNvPr id="37898" name="直接箭头连接符 347"/>
            <p:cNvCxnSpPr>
              <a:cxnSpLocks noChangeShapeType="1"/>
            </p:cNvCxnSpPr>
            <p:nvPr/>
          </p:nvCxnSpPr>
          <p:spPr bwMode="auto">
            <a:xfrm flipH="1">
              <a:off x="4097" y="6154"/>
              <a:ext cx="874" cy="0"/>
            </a:xfrm>
            <a:prstGeom prst="straightConnector1">
              <a:avLst/>
            </a:prstGeom>
            <a:noFill/>
            <a:ln w="9525" algn="ctr">
              <a:solidFill>
                <a:srgbClr val="4A7EBB"/>
              </a:solidFill>
              <a:round/>
              <a:headEnd/>
              <a:tailEnd type="arrow" w="med" len="med"/>
            </a:ln>
          </p:spPr>
        </p:cxnSp>
        <p:sp>
          <p:nvSpPr>
            <p:cNvPr id="352" name="文本框 352"/>
            <p:cNvSpPr txBox="1">
              <a:spLocks noChangeArrowheads="1"/>
            </p:cNvSpPr>
            <p:nvPr/>
          </p:nvSpPr>
          <p:spPr bwMode="auto">
            <a:xfrm>
              <a:off x="2520" y="5029"/>
              <a:ext cx="630" cy="595"/>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vert="eaVert"/>
            <a:lstStyle/>
            <a:p>
              <a:pPr eaLnBrk="1" hangingPunct="1">
                <a:lnSpc>
                  <a:spcPct val="72000"/>
                </a:lnSpc>
                <a:buFont typeface="Arial" panose="020B0604020202020204" pitchFamily="34" charset="0"/>
                <a:buNone/>
                <a:defRPr/>
              </a:pPr>
              <a:r>
                <a:rPr lang="zh-CN" altLang="en-US" sz="1800">
                  <a:ea typeface="宋体" panose="02010600030101010101" pitchFamily="2" charset="-122"/>
                </a:rPr>
                <a:t>包含</a:t>
              </a:r>
              <a:endParaRPr lang="zh-CN" altLang="en-US" sz="1800">
                <a:effectLst>
                  <a:outerShdw blurRad="38100" dist="38100" dir="2700000" algn="tl">
                    <a:srgbClr val="C0C0C0"/>
                  </a:outerShdw>
                </a:effectLst>
              </a:endParaRPr>
            </a:p>
          </p:txBody>
        </p:sp>
        <p:sp>
          <p:nvSpPr>
            <p:cNvPr id="353" name="文本框 353"/>
            <p:cNvSpPr txBox="1">
              <a:spLocks noChangeArrowheads="1"/>
            </p:cNvSpPr>
            <p:nvPr/>
          </p:nvSpPr>
          <p:spPr bwMode="auto">
            <a:xfrm>
              <a:off x="3420" y="5029"/>
              <a:ext cx="540" cy="595"/>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vert="eaVert"/>
            <a:lstStyle/>
            <a:p>
              <a:pPr eaLnBrk="1" hangingPunct="1">
                <a:lnSpc>
                  <a:spcPct val="72000"/>
                </a:lnSpc>
                <a:buFont typeface="Arial" panose="020B0604020202020204" pitchFamily="34" charset="0"/>
                <a:buNone/>
                <a:defRPr/>
              </a:pPr>
              <a:r>
                <a:rPr lang="zh-CN" altLang="en-US" sz="1800">
                  <a:ea typeface="宋体" panose="02010600030101010101" pitchFamily="2" charset="-122"/>
                </a:rPr>
                <a:t>构成</a:t>
              </a:r>
              <a:endParaRPr lang="zh-CN" altLang="en-US" sz="1800">
                <a:effectLst>
                  <a:outerShdw blurRad="38100" dist="38100" dir="2700000" algn="tl">
                    <a:srgbClr val="C0C0C0"/>
                  </a:outerShdw>
                </a:effectLst>
              </a:endParaRPr>
            </a:p>
          </p:txBody>
        </p:sp>
        <p:grpSp>
          <p:nvGrpSpPr>
            <p:cNvPr id="37901" name="组合 325"/>
            <p:cNvGrpSpPr>
              <a:grpSpLocks/>
            </p:cNvGrpSpPr>
            <p:nvPr/>
          </p:nvGrpSpPr>
          <p:grpSpPr bwMode="auto">
            <a:xfrm>
              <a:off x="4971" y="4092"/>
              <a:ext cx="3192" cy="1031"/>
              <a:chOff x="0" y="0"/>
              <a:chExt cx="2405542" cy="680497"/>
            </a:xfrm>
          </p:grpSpPr>
          <p:grpSp>
            <p:nvGrpSpPr>
              <p:cNvPr id="37919" name="组合 324"/>
              <p:cNvGrpSpPr>
                <a:grpSpLocks/>
              </p:cNvGrpSpPr>
              <p:nvPr/>
            </p:nvGrpSpPr>
            <p:grpSpPr bwMode="auto">
              <a:xfrm>
                <a:off x="1020725" y="159489"/>
                <a:ext cx="405385" cy="372140"/>
                <a:chOff x="0" y="0"/>
                <a:chExt cx="405385" cy="372140"/>
              </a:xfrm>
            </p:grpSpPr>
            <p:cxnSp>
              <p:nvCxnSpPr>
                <p:cNvPr id="37923" name="直接连接符 311"/>
                <p:cNvCxnSpPr>
                  <a:cxnSpLocks noChangeShapeType="1"/>
                </p:cNvCxnSpPr>
                <p:nvPr/>
              </p:nvCxnSpPr>
              <p:spPr bwMode="auto">
                <a:xfrm>
                  <a:off x="0" y="191386"/>
                  <a:ext cx="200713" cy="0"/>
                </a:xfrm>
                <a:prstGeom prst="line">
                  <a:avLst/>
                </a:prstGeom>
                <a:noFill/>
                <a:ln w="9525" algn="ctr">
                  <a:solidFill>
                    <a:srgbClr val="000000"/>
                  </a:solidFill>
                  <a:round/>
                  <a:headEnd/>
                  <a:tailEnd/>
                </a:ln>
              </p:spPr>
            </p:cxnSp>
            <p:cxnSp>
              <p:nvCxnSpPr>
                <p:cNvPr id="37924" name="直接连接符 312"/>
                <p:cNvCxnSpPr>
                  <a:cxnSpLocks noChangeShapeType="1"/>
                </p:cNvCxnSpPr>
                <p:nvPr/>
              </p:nvCxnSpPr>
              <p:spPr bwMode="auto">
                <a:xfrm>
                  <a:off x="202019" y="0"/>
                  <a:ext cx="0" cy="372060"/>
                </a:xfrm>
                <a:prstGeom prst="line">
                  <a:avLst/>
                </a:prstGeom>
                <a:noFill/>
                <a:ln w="9525" algn="ctr">
                  <a:solidFill>
                    <a:srgbClr val="000000"/>
                  </a:solidFill>
                  <a:round/>
                  <a:headEnd/>
                  <a:tailEnd/>
                </a:ln>
              </p:spPr>
            </p:cxnSp>
            <p:cxnSp>
              <p:nvCxnSpPr>
                <p:cNvPr id="37925" name="直接连接符 313"/>
                <p:cNvCxnSpPr>
                  <a:cxnSpLocks noChangeShapeType="1"/>
                </p:cNvCxnSpPr>
                <p:nvPr/>
              </p:nvCxnSpPr>
              <p:spPr bwMode="auto">
                <a:xfrm>
                  <a:off x="202019" y="0"/>
                  <a:ext cx="203366" cy="0"/>
                </a:xfrm>
                <a:prstGeom prst="line">
                  <a:avLst/>
                </a:prstGeom>
                <a:noFill/>
                <a:ln w="9525" algn="ctr">
                  <a:solidFill>
                    <a:srgbClr val="4A7EBB"/>
                  </a:solidFill>
                  <a:round/>
                  <a:headEnd/>
                  <a:tailEnd/>
                </a:ln>
              </p:spPr>
            </p:cxnSp>
            <p:cxnSp>
              <p:nvCxnSpPr>
                <p:cNvPr id="37926" name="直接连接符 314"/>
                <p:cNvCxnSpPr>
                  <a:cxnSpLocks noChangeShapeType="1"/>
                </p:cNvCxnSpPr>
                <p:nvPr/>
              </p:nvCxnSpPr>
              <p:spPr bwMode="auto">
                <a:xfrm>
                  <a:off x="202019" y="372140"/>
                  <a:ext cx="200083" cy="0"/>
                </a:xfrm>
                <a:prstGeom prst="line">
                  <a:avLst/>
                </a:prstGeom>
                <a:noFill/>
                <a:ln w="9525" algn="ctr">
                  <a:solidFill>
                    <a:srgbClr val="4A7EBB"/>
                  </a:solidFill>
                  <a:round/>
                  <a:headEnd/>
                  <a:tailEnd/>
                </a:ln>
              </p:spPr>
            </p:cxnSp>
          </p:grpSp>
          <p:sp>
            <p:nvSpPr>
              <p:cNvPr id="318" name="文本框 318"/>
              <p:cNvSpPr txBox="1">
                <a:spLocks noChangeArrowheads="1"/>
              </p:cNvSpPr>
              <p:nvPr/>
            </p:nvSpPr>
            <p:spPr bwMode="auto">
              <a:xfrm>
                <a:off x="473" y="191285"/>
                <a:ext cx="1044664" cy="276860"/>
              </a:xfrm>
              <a:prstGeom prst="rect">
                <a:avLst/>
              </a:prstGeom>
              <a:solidFill>
                <a:srgbClr val="FFFFFF"/>
              </a:solidFill>
              <a:ln w="6350">
                <a:solidFill>
                  <a:srgbClr val="000000"/>
                </a:solidFill>
                <a:miter lim="800000"/>
                <a:headEnd/>
                <a:tailEnd/>
              </a:ln>
            </p:spPr>
            <p:txBody>
              <a:bodyPr/>
              <a:lstStyle/>
              <a:p>
                <a:pPr algn="ctr" eaLnBrk="1" hangingPunct="1">
                  <a:buFont typeface="Arial" panose="020B0604020202020204" pitchFamily="34" charset="0"/>
                  <a:buNone/>
                  <a:defRPr/>
                </a:pPr>
                <a:r>
                  <a:rPr lang="zh-CN" altLang="en-US" sz="1800">
                    <a:ea typeface="宋体" panose="02010600030101010101" pitchFamily="2" charset="-122"/>
                  </a:rPr>
                  <a:t>指   标</a:t>
                </a:r>
                <a:endParaRPr lang="zh-CN" altLang="en-US" sz="1800">
                  <a:effectLst>
                    <a:outerShdw blurRad="38100" dist="38100" dir="2700000" algn="tl">
                      <a:srgbClr val="C0C0C0"/>
                    </a:outerShdw>
                  </a:effectLst>
                </a:endParaRPr>
              </a:p>
            </p:txBody>
          </p:sp>
          <p:sp>
            <p:nvSpPr>
              <p:cNvPr id="320" name="文本框 320"/>
              <p:cNvSpPr txBox="1">
                <a:spLocks noChangeArrowheads="1"/>
              </p:cNvSpPr>
              <p:nvPr/>
            </p:nvSpPr>
            <p:spPr bwMode="auto">
              <a:xfrm>
                <a:off x="1360879" y="414786"/>
                <a:ext cx="1044663" cy="265785"/>
              </a:xfrm>
              <a:prstGeom prst="rect">
                <a:avLst/>
              </a:prstGeom>
              <a:solidFill>
                <a:srgbClr val="FFFFFF"/>
              </a:solidFill>
              <a:ln w="6350">
                <a:solidFill>
                  <a:srgbClr val="000000"/>
                </a:solidFill>
                <a:miter lim="800000"/>
                <a:headEnd/>
                <a:tailEnd/>
              </a:ln>
            </p:spPr>
            <p:txBody>
              <a:bodyPr/>
              <a:lstStyle/>
              <a:p>
                <a:pPr algn="ctr" eaLnBrk="1" hangingPunct="1">
                  <a:buFont typeface="Arial" panose="020B0604020202020204" pitchFamily="34" charset="0"/>
                  <a:buNone/>
                  <a:defRPr/>
                </a:pPr>
                <a:r>
                  <a:rPr lang="zh-CN" altLang="en-US" sz="1800">
                    <a:ea typeface="宋体" panose="02010600030101010101" pitchFamily="2" charset="-122"/>
                  </a:rPr>
                  <a:t>质量指标</a:t>
                </a:r>
                <a:endParaRPr lang="zh-CN" altLang="en-US" sz="1800">
                  <a:effectLst>
                    <a:outerShdw blurRad="38100" dist="38100" dir="2700000" algn="tl">
                      <a:srgbClr val="C0C0C0"/>
                    </a:outerShdw>
                  </a:effectLst>
                </a:endParaRPr>
              </a:p>
            </p:txBody>
          </p:sp>
          <p:sp>
            <p:nvSpPr>
              <p:cNvPr id="321" name="文本框 321"/>
              <p:cNvSpPr txBox="1">
                <a:spLocks noChangeArrowheads="1"/>
              </p:cNvSpPr>
              <p:nvPr/>
            </p:nvSpPr>
            <p:spPr bwMode="auto">
              <a:xfrm>
                <a:off x="1351012" y="0"/>
                <a:ext cx="1043430" cy="276860"/>
              </a:xfrm>
              <a:prstGeom prst="rect">
                <a:avLst/>
              </a:prstGeom>
              <a:solidFill>
                <a:srgbClr val="FFFFFF"/>
              </a:solidFill>
              <a:ln w="6350">
                <a:solidFill>
                  <a:srgbClr val="000000"/>
                </a:solidFill>
                <a:miter lim="800000"/>
                <a:headEnd/>
                <a:tailEnd/>
              </a:ln>
            </p:spPr>
            <p:txBody>
              <a:bodyPr/>
              <a:lstStyle/>
              <a:p>
                <a:pPr algn="ctr" eaLnBrk="1" hangingPunct="1">
                  <a:buFont typeface="Arial" panose="020B0604020202020204" pitchFamily="34" charset="0"/>
                  <a:buNone/>
                  <a:defRPr/>
                </a:pPr>
                <a:r>
                  <a:rPr lang="zh-CN" altLang="en-US" sz="1800">
                    <a:ea typeface="宋体" panose="02010600030101010101" pitchFamily="2" charset="-122"/>
                  </a:rPr>
                  <a:t>数量指标</a:t>
                </a:r>
                <a:endParaRPr lang="zh-CN" altLang="en-US" sz="1800">
                  <a:effectLst>
                    <a:outerShdw blurRad="38100" dist="38100" dir="2700000" algn="tl">
                      <a:srgbClr val="C0C0C0"/>
                    </a:outerShdw>
                  </a:effectLst>
                </a:endParaRPr>
              </a:p>
            </p:txBody>
          </p:sp>
        </p:grpSp>
        <p:grpSp>
          <p:nvGrpSpPr>
            <p:cNvPr id="37902" name="组合 335"/>
            <p:cNvGrpSpPr>
              <a:grpSpLocks/>
            </p:cNvGrpSpPr>
            <p:nvPr/>
          </p:nvGrpSpPr>
          <p:grpSpPr bwMode="auto">
            <a:xfrm>
              <a:off x="4971" y="5622"/>
              <a:ext cx="3192" cy="1031"/>
              <a:chOff x="0" y="0"/>
              <a:chExt cx="2405542" cy="680497"/>
            </a:xfrm>
          </p:grpSpPr>
          <p:grpSp>
            <p:nvGrpSpPr>
              <p:cNvPr id="37911" name="组合 336"/>
              <p:cNvGrpSpPr>
                <a:grpSpLocks/>
              </p:cNvGrpSpPr>
              <p:nvPr/>
            </p:nvGrpSpPr>
            <p:grpSpPr bwMode="auto">
              <a:xfrm>
                <a:off x="1020725" y="159489"/>
                <a:ext cx="405385" cy="372140"/>
                <a:chOff x="0" y="0"/>
                <a:chExt cx="405385" cy="372140"/>
              </a:xfrm>
            </p:grpSpPr>
            <p:cxnSp>
              <p:nvCxnSpPr>
                <p:cNvPr id="37915" name="直接连接符 337"/>
                <p:cNvCxnSpPr>
                  <a:cxnSpLocks noChangeShapeType="1"/>
                </p:cNvCxnSpPr>
                <p:nvPr/>
              </p:nvCxnSpPr>
              <p:spPr bwMode="auto">
                <a:xfrm>
                  <a:off x="0" y="191386"/>
                  <a:ext cx="200713" cy="0"/>
                </a:xfrm>
                <a:prstGeom prst="line">
                  <a:avLst/>
                </a:prstGeom>
                <a:noFill/>
                <a:ln w="9525" algn="ctr">
                  <a:solidFill>
                    <a:srgbClr val="000000"/>
                  </a:solidFill>
                  <a:round/>
                  <a:headEnd/>
                  <a:tailEnd/>
                </a:ln>
              </p:spPr>
            </p:cxnSp>
            <p:cxnSp>
              <p:nvCxnSpPr>
                <p:cNvPr id="37916" name="直接连接符 338"/>
                <p:cNvCxnSpPr>
                  <a:cxnSpLocks noChangeShapeType="1"/>
                </p:cNvCxnSpPr>
                <p:nvPr/>
              </p:nvCxnSpPr>
              <p:spPr bwMode="auto">
                <a:xfrm>
                  <a:off x="202019" y="0"/>
                  <a:ext cx="0" cy="372060"/>
                </a:xfrm>
                <a:prstGeom prst="line">
                  <a:avLst/>
                </a:prstGeom>
                <a:noFill/>
                <a:ln w="9525" algn="ctr">
                  <a:solidFill>
                    <a:srgbClr val="000000"/>
                  </a:solidFill>
                  <a:round/>
                  <a:headEnd/>
                  <a:tailEnd/>
                </a:ln>
              </p:spPr>
            </p:cxnSp>
            <p:cxnSp>
              <p:nvCxnSpPr>
                <p:cNvPr id="37917" name="直接连接符 339"/>
                <p:cNvCxnSpPr>
                  <a:cxnSpLocks noChangeShapeType="1"/>
                </p:cNvCxnSpPr>
                <p:nvPr/>
              </p:nvCxnSpPr>
              <p:spPr bwMode="auto">
                <a:xfrm>
                  <a:off x="202019" y="0"/>
                  <a:ext cx="203366" cy="0"/>
                </a:xfrm>
                <a:prstGeom prst="line">
                  <a:avLst/>
                </a:prstGeom>
                <a:noFill/>
                <a:ln w="9525" algn="ctr">
                  <a:solidFill>
                    <a:srgbClr val="4A7EBB"/>
                  </a:solidFill>
                  <a:round/>
                  <a:headEnd/>
                  <a:tailEnd/>
                </a:ln>
              </p:spPr>
            </p:cxnSp>
            <p:cxnSp>
              <p:nvCxnSpPr>
                <p:cNvPr id="37918" name="直接连接符 340"/>
                <p:cNvCxnSpPr>
                  <a:cxnSpLocks noChangeShapeType="1"/>
                </p:cNvCxnSpPr>
                <p:nvPr/>
              </p:nvCxnSpPr>
              <p:spPr bwMode="auto">
                <a:xfrm>
                  <a:off x="202019" y="372140"/>
                  <a:ext cx="200083" cy="0"/>
                </a:xfrm>
                <a:prstGeom prst="line">
                  <a:avLst/>
                </a:prstGeom>
                <a:noFill/>
                <a:ln w="9525" algn="ctr">
                  <a:solidFill>
                    <a:srgbClr val="4A7EBB"/>
                  </a:solidFill>
                  <a:round/>
                  <a:headEnd/>
                  <a:tailEnd/>
                </a:ln>
              </p:spPr>
            </p:cxnSp>
          </p:grpSp>
          <p:sp>
            <p:nvSpPr>
              <p:cNvPr id="341" name="文本框 341"/>
              <p:cNvSpPr txBox="1">
                <a:spLocks noChangeArrowheads="1"/>
              </p:cNvSpPr>
              <p:nvPr/>
            </p:nvSpPr>
            <p:spPr bwMode="auto">
              <a:xfrm>
                <a:off x="473" y="191211"/>
                <a:ext cx="1044664" cy="276859"/>
              </a:xfrm>
              <a:prstGeom prst="rect">
                <a:avLst/>
              </a:prstGeom>
              <a:solidFill>
                <a:srgbClr val="FFFFFF"/>
              </a:solidFill>
              <a:ln w="6350">
                <a:solidFill>
                  <a:srgbClr val="000000"/>
                </a:solidFill>
                <a:miter lim="800000"/>
                <a:headEnd/>
                <a:tailEnd/>
              </a:ln>
            </p:spPr>
            <p:txBody>
              <a:bodyPr/>
              <a:lstStyle/>
              <a:p>
                <a:pPr algn="ctr" eaLnBrk="1" hangingPunct="1">
                  <a:buFont typeface="Arial" panose="020B0604020202020204" pitchFamily="34" charset="0"/>
                  <a:buNone/>
                  <a:defRPr/>
                </a:pPr>
                <a:r>
                  <a:rPr lang="zh-CN" altLang="en-US" sz="1800">
                    <a:ea typeface="宋体" panose="02010600030101010101" pitchFamily="2" charset="-122"/>
                  </a:rPr>
                  <a:t>标志</a:t>
                </a:r>
                <a:endParaRPr lang="zh-CN" altLang="en-US" sz="1800">
                  <a:effectLst>
                    <a:outerShdw blurRad="38100" dist="38100" dir="2700000" algn="tl">
                      <a:srgbClr val="C0C0C0"/>
                    </a:outerShdw>
                  </a:effectLst>
                </a:endParaRPr>
              </a:p>
            </p:txBody>
          </p:sp>
          <p:sp>
            <p:nvSpPr>
              <p:cNvPr id="342" name="文本框 342"/>
              <p:cNvSpPr txBox="1">
                <a:spLocks noChangeArrowheads="1"/>
              </p:cNvSpPr>
              <p:nvPr/>
            </p:nvSpPr>
            <p:spPr bwMode="auto">
              <a:xfrm>
                <a:off x="1360879" y="414712"/>
                <a:ext cx="1044663" cy="265785"/>
              </a:xfrm>
              <a:prstGeom prst="rect">
                <a:avLst/>
              </a:prstGeom>
              <a:solidFill>
                <a:srgbClr val="FFFFFF"/>
              </a:solidFill>
              <a:ln w="6350">
                <a:solidFill>
                  <a:srgbClr val="000000"/>
                </a:solidFill>
                <a:miter lim="800000"/>
                <a:headEnd/>
                <a:tailEnd/>
              </a:ln>
            </p:spPr>
            <p:txBody>
              <a:bodyPr/>
              <a:lstStyle/>
              <a:p>
                <a:pPr algn="ctr" eaLnBrk="1" hangingPunct="1">
                  <a:buFont typeface="Arial" panose="020B0604020202020204" pitchFamily="34" charset="0"/>
                  <a:buNone/>
                  <a:defRPr/>
                </a:pPr>
                <a:r>
                  <a:rPr lang="zh-CN" altLang="en-US" sz="1800">
                    <a:ea typeface="宋体" panose="02010600030101010101" pitchFamily="2" charset="-122"/>
                  </a:rPr>
                  <a:t>品质标志</a:t>
                </a:r>
                <a:endParaRPr lang="zh-CN" altLang="en-US" sz="1800">
                  <a:effectLst>
                    <a:outerShdw blurRad="38100" dist="38100" dir="2700000" algn="tl">
                      <a:srgbClr val="C0C0C0"/>
                    </a:outerShdw>
                  </a:effectLst>
                </a:endParaRPr>
              </a:p>
            </p:txBody>
          </p:sp>
          <p:sp>
            <p:nvSpPr>
              <p:cNvPr id="343" name="文本框 343"/>
              <p:cNvSpPr txBox="1">
                <a:spLocks noChangeArrowheads="1"/>
              </p:cNvSpPr>
              <p:nvPr/>
            </p:nvSpPr>
            <p:spPr bwMode="auto">
              <a:xfrm>
                <a:off x="1351012" y="-74"/>
                <a:ext cx="1043430" cy="276859"/>
              </a:xfrm>
              <a:prstGeom prst="rect">
                <a:avLst/>
              </a:prstGeom>
              <a:solidFill>
                <a:srgbClr val="FFFFFF"/>
              </a:solidFill>
              <a:ln w="6350">
                <a:solidFill>
                  <a:srgbClr val="000000"/>
                </a:solidFill>
                <a:miter lim="800000"/>
                <a:headEnd/>
                <a:tailEnd/>
              </a:ln>
            </p:spPr>
            <p:txBody>
              <a:bodyPr/>
              <a:lstStyle/>
              <a:p>
                <a:pPr algn="ctr" eaLnBrk="1" hangingPunct="1">
                  <a:buFont typeface="Arial" panose="020B0604020202020204" pitchFamily="34" charset="0"/>
                  <a:buNone/>
                  <a:defRPr/>
                </a:pPr>
                <a:r>
                  <a:rPr lang="zh-CN" altLang="en-US" sz="1800">
                    <a:ea typeface="宋体" panose="02010600030101010101" pitchFamily="2" charset="-122"/>
                  </a:rPr>
                  <a:t>数量标志</a:t>
                </a:r>
                <a:endParaRPr lang="zh-CN" altLang="en-US" sz="1800">
                  <a:effectLst>
                    <a:outerShdw blurRad="38100" dist="38100" dir="2700000" algn="tl">
                      <a:srgbClr val="C0C0C0"/>
                    </a:outerShdw>
                  </a:effectLst>
                </a:endParaRPr>
              </a:p>
            </p:txBody>
          </p:sp>
        </p:grpSp>
        <p:sp>
          <p:nvSpPr>
            <p:cNvPr id="344" name="文本框 344"/>
            <p:cNvSpPr txBox="1">
              <a:spLocks noChangeArrowheads="1"/>
            </p:cNvSpPr>
            <p:nvPr/>
          </p:nvSpPr>
          <p:spPr bwMode="auto">
            <a:xfrm>
              <a:off x="2700" y="4382"/>
              <a:ext cx="1386" cy="418"/>
            </a:xfrm>
            <a:prstGeom prst="rect">
              <a:avLst/>
            </a:prstGeom>
            <a:solidFill>
              <a:srgbClr val="FFFFFF"/>
            </a:solidFill>
            <a:ln w="6350">
              <a:solidFill>
                <a:srgbClr val="000000"/>
              </a:solidFill>
              <a:miter lim="800000"/>
              <a:headEnd/>
              <a:tailEnd/>
            </a:ln>
          </p:spPr>
          <p:txBody>
            <a:bodyPr/>
            <a:lstStyle/>
            <a:p>
              <a:pPr algn="ctr" eaLnBrk="1" hangingPunct="1">
                <a:buFont typeface="Arial" panose="020B0604020202020204" pitchFamily="34" charset="0"/>
                <a:buNone/>
                <a:defRPr/>
              </a:pPr>
              <a:r>
                <a:rPr lang="zh-CN" altLang="en-US" sz="1800">
                  <a:ea typeface="宋体" panose="02010600030101010101" pitchFamily="2" charset="-122"/>
                </a:rPr>
                <a:t>总   体</a:t>
              </a:r>
              <a:endParaRPr lang="zh-CN" altLang="en-US" sz="1800">
                <a:effectLst>
                  <a:outerShdw blurRad="38100" dist="38100" dir="2700000" algn="tl">
                    <a:srgbClr val="C0C0C0"/>
                  </a:outerShdw>
                </a:effectLst>
              </a:endParaRPr>
            </a:p>
          </p:txBody>
        </p:sp>
        <p:sp>
          <p:nvSpPr>
            <p:cNvPr id="345" name="文本框 345"/>
            <p:cNvSpPr txBox="1">
              <a:spLocks noChangeArrowheads="1"/>
            </p:cNvSpPr>
            <p:nvPr/>
          </p:nvSpPr>
          <p:spPr bwMode="auto">
            <a:xfrm>
              <a:off x="2700" y="5912"/>
              <a:ext cx="1386" cy="419"/>
            </a:xfrm>
            <a:prstGeom prst="rect">
              <a:avLst/>
            </a:prstGeom>
            <a:solidFill>
              <a:srgbClr val="FFFFFF"/>
            </a:solidFill>
            <a:ln w="6350">
              <a:solidFill>
                <a:srgbClr val="000000"/>
              </a:solidFill>
              <a:miter lim="800000"/>
              <a:headEnd/>
              <a:tailEnd/>
            </a:ln>
          </p:spPr>
          <p:txBody>
            <a:bodyPr/>
            <a:lstStyle/>
            <a:p>
              <a:pPr algn="ctr" eaLnBrk="1" hangingPunct="1">
                <a:buFont typeface="Arial" panose="020B0604020202020204" pitchFamily="34" charset="0"/>
                <a:buNone/>
                <a:defRPr/>
              </a:pPr>
              <a:r>
                <a:rPr lang="zh-CN" altLang="en-US" sz="1800">
                  <a:ea typeface="宋体" panose="02010600030101010101" pitchFamily="2" charset="-122"/>
                </a:rPr>
                <a:t>总体单位</a:t>
              </a:r>
              <a:endParaRPr lang="zh-CN" altLang="en-US" sz="1800">
                <a:effectLst>
                  <a:outerShdw blurRad="38100" dist="38100" dir="2700000" algn="tl">
                    <a:srgbClr val="C0C0C0"/>
                  </a:outerShdw>
                </a:effectLst>
              </a:endParaRPr>
            </a:p>
          </p:txBody>
        </p:sp>
        <p:cxnSp>
          <p:nvCxnSpPr>
            <p:cNvPr id="37905" name="直接箭头连接符 346"/>
            <p:cNvCxnSpPr>
              <a:cxnSpLocks noChangeShapeType="1"/>
            </p:cNvCxnSpPr>
            <p:nvPr/>
          </p:nvCxnSpPr>
          <p:spPr bwMode="auto">
            <a:xfrm flipH="1">
              <a:off x="4097" y="4624"/>
              <a:ext cx="885" cy="0"/>
            </a:xfrm>
            <a:prstGeom prst="straightConnector1">
              <a:avLst/>
            </a:prstGeom>
            <a:noFill/>
            <a:ln w="9525" algn="ctr">
              <a:solidFill>
                <a:srgbClr val="4A7EBB"/>
              </a:solidFill>
              <a:round/>
              <a:headEnd/>
              <a:tailEnd type="arrow" w="med" len="med"/>
            </a:ln>
          </p:spPr>
        </p:cxnSp>
        <p:cxnSp>
          <p:nvCxnSpPr>
            <p:cNvPr id="37906" name="直接箭头连接符 348"/>
            <p:cNvCxnSpPr>
              <a:cxnSpLocks noChangeShapeType="1"/>
            </p:cNvCxnSpPr>
            <p:nvPr/>
          </p:nvCxnSpPr>
          <p:spPr bwMode="auto">
            <a:xfrm flipH="1" flipV="1">
              <a:off x="5677" y="4801"/>
              <a:ext cx="14" cy="1111"/>
            </a:xfrm>
            <a:prstGeom prst="straightConnector1">
              <a:avLst/>
            </a:prstGeom>
            <a:noFill/>
            <a:ln w="9525" algn="ctr">
              <a:solidFill>
                <a:srgbClr val="4A7EBB"/>
              </a:solidFill>
              <a:round/>
              <a:headEnd/>
              <a:tailEnd type="arrow" w="med" len="med"/>
            </a:ln>
          </p:spPr>
        </p:cxnSp>
        <p:cxnSp>
          <p:nvCxnSpPr>
            <p:cNvPr id="37907" name="直接箭头连接符 349"/>
            <p:cNvCxnSpPr>
              <a:cxnSpLocks noChangeShapeType="1"/>
            </p:cNvCxnSpPr>
            <p:nvPr/>
          </p:nvCxnSpPr>
          <p:spPr bwMode="auto">
            <a:xfrm>
              <a:off x="3194" y="4801"/>
              <a:ext cx="0" cy="1063"/>
            </a:xfrm>
            <a:prstGeom prst="straightConnector1">
              <a:avLst/>
            </a:prstGeom>
            <a:noFill/>
            <a:ln w="9525" algn="ctr">
              <a:solidFill>
                <a:srgbClr val="4A7EBB"/>
              </a:solidFill>
              <a:round/>
              <a:headEnd/>
              <a:tailEnd type="arrow" w="med" len="med"/>
            </a:ln>
          </p:spPr>
        </p:cxnSp>
        <p:cxnSp>
          <p:nvCxnSpPr>
            <p:cNvPr id="37908" name="直接箭头连接符 350"/>
            <p:cNvCxnSpPr>
              <a:cxnSpLocks noChangeShapeType="1"/>
            </p:cNvCxnSpPr>
            <p:nvPr/>
          </p:nvCxnSpPr>
          <p:spPr bwMode="auto">
            <a:xfrm flipH="1" flipV="1">
              <a:off x="3420" y="4801"/>
              <a:ext cx="28" cy="1111"/>
            </a:xfrm>
            <a:prstGeom prst="straightConnector1">
              <a:avLst/>
            </a:prstGeom>
            <a:noFill/>
            <a:ln w="9525" algn="ctr">
              <a:solidFill>
                <a:srgbClr val="4A7EBB"/>
              </a:solidFill>
              <a:round/>
              <a:headEnd/>
              <a:tailEnd type="arrow" w="med" len="med"/>
            </a:ln>
          </p:spPr>
        </p:cxnSp>
        <p:sp>
          <p:nvSpPr>
            <p:cNvPr id="37909" name="文本框 2"/>
            <p:cNvSpPr txBox="1">
              <a:spLocks noChangeArrowheads="1"/>
            </p:cNvSpPr>
            <p:nvPr/>
          </p:nvSpPr>
          <p:spPr bwMode="auto">
            <a:xfrm>
              <a:off x="4210" y="4189"/>
              <a:ext cx="676" cy="433"/>
            </a:xfrm>
            <a:prstGeom prst="rect">
              <a:avLst/>
            </a:prstGeom>
            <a:solidFill>
              <a:srgbClr val="FFFFFF"/>
            </a:solidFill>
            <a:ln w="9525">
              <a:noFill/>
              <a:miter lim="800000"/>
              <a:headEnd/>
              <a:tailEnd/>
            </a:ln>
          </p:spPr>
          <p:txBody>
            <a:bodyPr/>
            <a:lstStyle/>
            <a:p>
              <a:pPr algn="ctr" eaLnBrk="1" hangingPunct="1">
                <a:buFont typeface="Arial" pitchFamily="34" charset="0"/>
                <a:buNone/>
              </a:pPr>
              <a:r>
                <a:rPr lang="zh-CN" altLang="en-US" sz="1800">
                  <a:ea typeface="宋体" pitchFamily="2" charset="-122"/>
                </a:rPr>
                <a:t>反映</a:t>
              </a:r>
            </a:p>
          </p:txBody>
        </p:sp>
        <p:sp>
          <p:nvSpPr>
            <p:cNvPr id="357" name="文本框 2"/>
            <p:cNvSpPr txBox="1">
              <a:spLocks noChangeArrowheads="1"/>
            </p:cNvSpPr>
            <p:nvPr/>
          </p:nvSpPr>
          <p:spPr bwMode="auto">
            <a:xfrm>
              <a:off x="4140" y="5652"/>
              <a:ext cx="676" cy="43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eaLnBrk="1" hangingPunct="1">
                <a:buFont typeface="Arial" panose="020B0604020202020204" pitchFamily="34" charset="0"/>
                <a:buNone/>
                <a:defRPr/>
              </a:pPr>
              <a:r>
                <a:rPr lang="zh-CN" altLang="en-US" sz="1800">
                  <a:ea typeface="宋体" panose="02010600030101010101" pitchFamily="2" charset="-122"/>
                </a:rPr>
                <a:t>反映</a:t>
              </a:r>
              <a:endParaRPr lang="zh-CN" altLang="en-US" sz="1800">
                <a:effectLst>
                  <a:outerShdw blurRad="38100" dist="38100" dir="2700000" algn="tl">
                    <a:srgbClr val="C0C0C0"/>
                  </a:outerShdw>
                </a:effectLst>
              </a:endParaRPr>
            </a:p>
          </p:txBody>
        </p:sp>
      </p:gr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withEffect">
                                  <p:stCondLst>
                                    <p:cond delay="0"/>
                                  </p:stCondLst>
                                  <p:childTnLst>
                                    <p:set>
                                      <p:cBhvr>
                                        <p:cTn id="6" dur="1" fill="hold">
                                          <p:stCondLst>
                                            <p:cond delay="0"/>
                                          </p:stCondLst>
                                        </p:cTn>
                                        <p:tgtEl>
                                          <p:spTgt spid="47108"/>
                                        </p:tgtEl>
                                        <p:attrNameLst>
                                          <p:attrName>style.visibility</p:attrName>
                                        </p:attrNameLst>
                                      </p:cBhvr>
                                      <p:to>
                                        <p:strVal val="visible"/>
                                      </p:to>
                                    </p:set>
                                    <p:animEffect transition="in" filter="slide(fromTop)">
                                      <p:cBhvr>
                                        <p:cTn id="7" dur="1000"/>
                                        <p:tgtEl>
                                          <p:spTgt spid="47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AutoShape 94"/>
          <p:cNvSpPr>
            <a:spLocks noChangeArrowheads="1"/>
          </p:cNvSpPr>
          <p:nvPr/>
        </p:nvSpPr>
        <p:spPr bwMode="auto">
          <a:xfrm>
            <a:off x="1187450" y="1557338"/>
            <a:ext cx="2070100" cy="773112"/>
          </a:xfrm>
          <a:prstGeom prst="roundRect">
            <a:avLst>
              <a:gd name="adj" fmla="val 50000"/>
            </a:avLst>
          </a:prstGeom>
          <a:gradFill rotWithShape="1">
            <a:gsLst>
              <a:gs pos="0">
                <a:srgbClr val="E9E065"/>
              </a:gs>
              <a:gs pos="100000">
                <a:srgbClr val="003295"/>
              </a:gs>
            </a:gsLst>
            <a:lin ang="5400000" scaled="1"/>
          </a:gradFill>
          <a:ln w="9525">
            <a:noFill/>
            <a:round/>
            <a:headEnd/>
            <a:tailEnd/>
          </a:ln>
        </p:spPr>
        <p:txBody>
          <a:bodyPr wrap="none" anchor="ctr"/>
          <a:lstStyle/>
          <a:p>
            <a:pPr eaLnBrk="1" hangingPunct="1">
              <a:buFont typeface="Arial" pitchFamily="34" charset="0"/>
              <a:buNone/>
            </a:pPr>
            <a:endParaRPr lang="zh-CN" altLang="en-US" b="0"/>
          </a:p>
        </p:txBody>
      </p:sp>
      <p:grpSp>
        <p:nvGrpSpPr>
          <p:cNvPr id="38915" name="Group 4"/>
          <p:cNvGrpSpPr>
            <a:grpSpLocks/>
          </p:cNvGrpSpPr>
          <p:nvPr/>
        </p:nvGrpSpPr>
        <p:grpSpPr bwMode="auto">
          <a:xfrm>
            <a:off x="250825" y="1557338"/>
            <a:ext cx="936625" cy="812800"/>
            <a:chOff x="0" y="0"/>
            <a:chExt cx="1549" cy="1351"/>
          </a:xfrm>
        </p:grpSpPr>
        <p:sp>
          <p:nvSpPr>
            <p:cNvPr id="38983" name="AutoShape 3"/>
            <p:cNvSpPr>
              <a:spLocks noChangeArrowheads="1"/>
            </p:cNvSpPr>
            <p:nvPr/>
          </p:nvSpPr>
          <p:spPr bwMode="auto">
            <a:xfrm>
              <a:off x="13" y="23"/>
              <a:ext cx="1536" cy="1328"/>
            </a:xfrm>
            <a:prstGeom prst="hexagon">
              <a:avLst>
                <a:gd name="adj" fmla="val 28916"/>
                <a:gd name="vf" fmla="val 115470"/>
              </a:avLst>
            </a:prstGeom>
            <a:solidFill>
              <a:srgbClr val="808080"/>
            </a:solid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84" name="AutoShape 4"/>
            <p:cNvSpPr>
              <a:spLocks noChangeArrowheads="1"/>
            </p:cNvSpPr>
            <p:nvPr/>
          </p:nvSpPr>
          <p:spPr bwMode="auto">
            <a:xfrm>
              <a:off x="0" y="0"/>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18900000" scaled="1"/>
            </a:gradFill>
            <a:ln w="9525">
              <a:solidFill>
                <a:srgbClr val="C0C0C0"/>
              </a:solid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85" name="AutoShape 5"/>
            <p:cNvSpPr>
              <a:spLocks noChangeArrowheads="1"/>
            </p:cNvSpPr>
            <p:nvPr/>
          </p:nvSpPr>
          <p:spPr bwMode="auto">
            <a:xfrm>
              <a:off x="90" y="81"/>
              <a:ext cx="1349" cy="1167"/>
            </a:xfrm>
            <a:prstGeom prst="hexagon">
              <a:avLst>
                <a:gd name="adj" fmla="val 28894"/>
                <a:gd name="vf" fmla="val 115470"/>
              </a:avLst>
            </a:prstGeom>
            <a:gradFill rotWithShape="1">
              <a:gsLst>
                <a:gs pos="0">
                  <a:srgbClr val="004747"/>
                </a:gs>
                <a:gs pos="100000">
                  <a:schemeClr val="hlink"/>
                </a:gs>
              </a:gsLst>
              <a:lin ang="18900000" scaled="1"/>
            </a:gradFill>
            <a:ln w="9525">
              <a:solidFill>
                <a:schemeClr val="tx1"/>
              </a:solid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36872" name="Line 10"/>
          <p:cNvSpPr>
            <a:spLocks noChangeShapeType="1"/>
          </p:cNvSpPr>
          <p:nvPr/>
        </p:nvSpPr>
        <p:spPr bwMode="auto">
          <a:xfrm>
            <a:off x="1042988" y="2349500"/>
            <a:ext cx="4800600" cy="0"/>
          </a:xfrm>
          <a:prstGeom prst="line">
            <a:avLst/>
          </a:prstGeom>
          <a:noFill/>
          <a:ln w="25400">
            <a:solidFill>
              <a:schemeClr val="tx2"/>
            </a:solidFill>
            <a:prstDash val="sysDot"/>
            <a:round/>
            <a:headEnd/>
            <a:tailEnd type="oval" w="med" len="med"/>
          </a:ln>
          <a:extLst>
            <a:ext uri="{909E8E84-426E-40DD-AFC4-6F175D3DCCD1}">
              <a14:hiddenFill xmlns:a14="http://schemas.microsoft.com/office/drawing/2010/main">
                <a:noFill/>
              </a14:hiddenFill>
            </a:ext>
          </a:extLst>
        </p:spPr>
        <p:txBody>
          <a:bodyPr wrap="none" anchor="ct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sp>
        <p:nvSpPr>
          <p:cNvPr id="36873" name="Text Box 9" descr="金融10"/>
          <p:cNvSpPr txBox="1">
            <a:spLocks noChangeArrowheads="1"/>
          </p:cNvSpPr>
          <p:nvPr/>
        </p:nvSpPr>
        <p:spPr bwMode="auto">
          <a:xfrm>
            <a:off x="179388" y="1700213"/>
            <a:ext cx="1225550" cy="457200"/>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sz="2400">
                <a:solidFill>
                  <a:srgbClr val="FFFF00"/>
                </a:solidFill>
                <a:effectLst>
                  <a:outerShdw blurRad="38100" dist="38100" dir="2700000" algn="tl">
                    <a:srgbClr val="C0C0C0"/>
                  </a:outerShdw>
                </a:effectLst>
              </a:rPr>
              <a:t>（三）</a:t>
            </a:r>
          </a:p>
        </p:txBody>
      </p:sp>
      <p:sp>
        <p:nvSpPr>
          <p:cNvPr id="36875" name="Freeform 7"/>
          <p:cNvSpPr>
            <a:spLocks/>
          </p:cNvSpPr>
          <p:nvPr/>
        </p:nvSpPr>
        <p:spPr bwMode="auto">
          <a:xfrm>
            <a:off x="5940425" y="2852738"/>
            <a:ext cx="1066800" cy="47148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759 w 1321"/>
              <a:gd name="T85" fmla="*/ 6 h 712"/>
              <a:gd name="T86" fmla="*/ 847 w 1321"/>
              <a:gd name="T87" fmla="*/ 23 h 712"/>
              <a:gd name="T88" fmla="*/ 932 w 1321"/>
              <a:gd name="T89" fmla="*/ 53 h 712"/>
              <a:gd name="T90" fmla="*/ 1010 w 1321"/>
              <a:gd name="T91" fmla="*/ 90 h 712"/>
              <a:gd name="T92" fmla="*/ 1082 w 1321"/>
              <a:gd name="T93" fmla="*/ 137 h 712"/>
              <a:gd name="T94" fmla="*/ 1149 w 1321"/>
              <a:gd name="T95" fmla="*/ 194 h 712"/>
              <a:gd name="T96" fmla="*/ 1208 w 1321"/>
              <a:gd name="T97" fmla="*/ 256 h 712"/>
              <a:gd name="T98" fmla="*/ 1258 w 1321"/>
              <a:gd name="T99" fmla="*/ 325 h 712"/>
              <a:gd name="T100" fmla="*/ 1301 w 1321"/>
              <a:gd name="T101" fmla="*/ 401 h 712"/>
              <a:gd name="T102" fmla="*/ 0 w 1321"/>
              <a:gd name="T103" fmla="*/ 0 h 712"/>
              <a:gd name="T104" fmla="*/ 1321 w 1321"/>
              <a:gd name="T105" fmla="*/ 71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00CC66">
                  <a:alpha val="17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grpSp>
        <p:nvGrpSpPr>
          <p:cNvPr id="38919" name="Group 12"/>
          <p:cNvGrpSpPr>
            <a:grpSpLocks/>
          </p:cNvGrpSpPr>
          <p:nvPr/>
        </p:nvGrpSpPr>
        <p:grpSpPr bwMode="auto">
          <a:xfrm rot="-1297425" flipH="1" flipV="1">
            <a:off x="5867400" y="3886200"/>
            <a:ext cx="1184275" cy="288925"/>
            <a:chOff x="0" y="0"/>
            <a:chExt cx="893" cy="246"/>
          </a:xfrm>
        </p:grpSpPr>
        <p:grpSp>
          <p:nvGrpSpPr>
            <p:cNvPr id="38973" name="Group 13"/>
            <p:cNvGrpSpPr>
              <a:grpSpLocks/>
            </p:cNvGrpSpPr>
            <p:nvPr/>
          </p:nvGrpSpPr>
          <p:grpSpPr bwMode="auto">
            <a:xfrm>
              <a:off x="0" y="0"/>
              <a:ext cx="743" cy="185"/>
              <a:chOff x="0" y="0"/>
              <a:chExt cx="1118" cy="279"/>
            </a:xfrm>
          </p:grpSpPr>
          <p:sp>
            <p:nvSpPr>
              <p:cNvPr id="38979" name="AutoShape 10"/>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80" name="AutoShape 11"/>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81" name="AutoShape 12"/>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82" name="AutoShape 13"/>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38974" name="Group 18"/>
            <p:cNvGrpSpPr>
              <a:grpSpLocks/>
            </p:cNvGrpSpPr>
            <p:nvPr/>
          </p:nvGrpSpPr>
          <p:grpSpPr bwMode="auto">
            <a:xfrm rot="1353540">
              <a:off x="150" y="60"/>
              <a:ext cx="743" cy="186"/>
              <a:chOff x="0" y="0"/>
              <a:chExt cx="1118" cy="279"/>
            </a:xfrm>
          </p:grpSpPr>
          <p:sp>
            <p:nvSpPr>
              <p:cNvPr id="38975" name="AutoShape 15"/>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76" name="AutoShape 16"/>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77" name="AutoShape 17"/>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78" name="AutoShape 18"/>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grpSp>
        <p:nvGrpSpPr>
          <p:cNvPr id="38920" name="Group 23"/>
          <p:cNvGrpSpPr>
            <a:grpSpLocks/>
          </p:cNvGrpSpPr>
          <p:nvPr/>
        </p:nvGrpSpPr>
        <p:grpSpPr bwMode="auto">
          <a:xfrm>
            <a:off x="1331913" y="2636838"/>
            <a:ext cx="6408737" cy="3336925"/>
            <a:chOff x="0" y="0"/>
            <a:chExt cx="4626" cy="3044"/>
          </a:xfrm>
        </p:grpSpPr>
        <p:sp>
          <p:nvSpPr>
            <p:cNvPr id="38966" name="AutoShape 2"/>
            <p:cNvSpPr>
              <a:spLocks noChangeArrowheads="1"/>
            </p:cNvSpPr>
            <p:nvPr/>
          </p:nvSpPr>
          <p:spPr bwMode="auto">
            <a:xfrm>
              <a:off x="0" y="533"/>
              <a:ext cx="4626" cy="2511"/>
            </a:xfrm>
            <a:prstGeom prst="roundRect">
              <a:avLst>
                <a:gd name="adj" fmla="val 4843"/>
              </a:avLst>
            </a:prstGeom>
            <a:solidFill>
              <a:schemeClr val="bg2"/>
            </a:soli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67" name="AutoShape 4"/>
            <p:cNvSpPr>
              <a:spLocks noChangeArrowheads="1"/>
            </p:cNvSpPr>
            <p:nvPr/>
          </p:nvSpPr>
          <p:spPr bwMode="auto">
            <a:xfrm>
              <a:off x="2734" y="121"/>
              <a:ext cx="696" cy="230"/>
            </a:xfrm>
            <a:prstGeom prst="downArrow">
              <a:avLst>
                <a:gd name="adj1" fmla="val 50000"/>
                <a:gd name="adj2" fmla="val 50005"/>
              </a:avLst>
            </a:prstGeom>
            <a:gradFill rotWithShape="0">
              <a:gsLst>
                <a:gs pos="0">
                  <a:schemeClr val="bg1"/>
                </a:gs>
                <a:gs pos="100000">
                  <a:srgbClr val="D2D2D2"/>
                </a:gs>
              </a:gsLst>
              <a:lin ang="5400000" scaled="1"/>
            </a:gradFill>
            <a:ln w="9525">
              <a:noFill/>
              <a:miter lim="800000"/>
              <a:headEnd/>
              <a:tailEnd/>
            </a:ln>
            <a:effectLst>
              <a:outerShdw dist="89803" dir="2700000" algn="ctr" rotWithShape="0">
                <a:schemeClr val="bg2"/>
              </a:outerShdw>
            </a:effectLst>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68" name="AutoShape 5"/>
            <p:cNvSpPr>
              <a:spLocks noChangeArrowheads="1"/>
            </p:cNvSpPr>
            <p:nvPr/>
          </p:nvSpPr>
          <p:spPr bwMode="auto">
            <a:xfrm>
              <a:off x="29" y="0"/>
              <a:ext cx="4556" cy="396"/>
            </a:xfrm>
            <a:prstGeom prst="roundRect">
              <a:avLst>
                <a:gd name="adj" fmla="val 48991"/>
              </a:avLst>
            </a:prstGeom>
            <a:gradFill rotWithShape="1">
              <a:gsLst>
                <a:gs pos="0">
                  <a:schemeClr val="accent1"/>
                </a:gs>
                <a:gs pos="100000">
                  <a:schemeClr val="tx2"/>
                </a:gs>
              </a:gsLst>
              <a:lin ang="5400000" scaled="1"/>
            </a:gradFill>
            <a:ln w="38100">
              <a:solidFill>
                <a:schemeClr val="bg2"/>
              </a:solidFill>
              <a:round/>
              <a:headEnd/>
              <a:tailEnd/>
            </a:ln>
          </p:spPr>
          <p:txBody>
            <a:bodyPr wrap="none" anchor="ctr"/>
            <a:lstStyle/>
            <a:p>
              <a:pPr algn="ctr" eaLnBrk="1" latinLnBrk="1" hangingPunct="1">
                <a:buFont typeface="Arial" pitchFamily="34" charset="0"/>
                <a:buNone/>
              </a:pPr>
              <a:r>
                <a:rPr lang="zh-CN" altLang="en-US" sz="2400">
                  <a:solidFill>
                    <a:schemeClr val="bg1"/>
                  </a:solidFill>
                  <a:latin typeface="Arial" pitchFamily="34" charset="0"/>
                  <a:ea typeface="华文新魏" pitchFamily="2" charset="-122"/>
                </a:rPr>
                <a:t>统计指标体系的表现</a:t>
              </a:r>
            </a:p>
          </p:txBody>
        </p:sp>
        <p:sp>
          <p:nvSpPr>
            <p:cNvPr id="38969" name="Rectangle 6"/>
            <p:cNvSpPr>
              <a:spLocks noChangeArrowheads="1"/>
            </p:cNvSpPr>
            <p:nvPr/>
          </p:nvSpPr>
          <p:spPr bwMode="auto">
            <a:xfrm flipH="1">
              <a:off x="2350" y="905"/>
              <a:ext cx="2133" cy="1985"/>
            </a:xfrm>
            <a:prstGeom prst="rect">
              <a:avLst/>
            </a:prstGeom>
            <a:gradFill rotWithShape="1">
              <a:gsLst>
                <a:gs pos="0">
                  <a:schemeClr val="accent1"/>
                </a:gs>
                <a:gs pos="100000">
                  <a:srgbClr val="0C0E0E"/>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pPr algn="ctr" eaLnBrk="1" latinLnBrk="1" hangingPunct="1">
                <a:buFont typeface="Arial" pitchFamily="34" charset="0"/>
                <a:buNone/>
              </a:pPr>
              <a:r>
                <a:rPr lang="zh-CN" altLang="en-US"/>
                <a:t>指标之间不存在数学</a:t>
              </a:r>
            </a:p>
            <a:p>
              <a:pPr algn="ctr" eaLnBrk="1" latinLnBrk="1" hangingPunct="1">
                <a:buFont typeface="Arial" pitchFamily="34" charset="0"/>
                <a:buNone/>
              </a:pPr>
              <a:r>
                <a:rPr lang="zh-CN" altLang="en-US"/>
                <a:t>公式形式的关系，而只</a:t>
              </a:r>
            </a:p>
            <a:p>
              <a:pPr algn="ctr" eaLnBrk="1" latinLnBrk="1" hangingPunct="1">
                <a:buFont typeface="Arial" pitchFamily="34" charset="0"/>
                <a:buNone/>
              </a:pPr>
              <a:r>
                <a:rPr lang="zh-CN" altLang="en-US"/>
                <a:t>是存在着一种相互联系、</a:t>
              </a:r>
            </a:p>
            <a:p>
              <a:pPr algn="ctr" eaLnBrk="1" latinLnBrk="1" hangingPunct="1">
                <a:buFont typeface="Arial" pitchFamily="34" charset="0"/>
                <a:buNone/>
              </a:pPr>
              <a:r>
                <a:rPr lang="zh-CN" altLang="en-US"/>
                <a:t>相互补充的关系。</a:t>
              </a:r>
              <a:endParaRPr lang="en-US"/>
            </a:p>
          </p:txBody>
        </p:sp>
        <p:sp>
          <p:nvSpPr>
            <p:cNvPr id="38970" name="Rectangle 7"/>
            <p:cNvSpPr>
              <a:spLocks noChangeArrowheads="1"/>
            </p:cNvSpPr>
            <p:nvPr/>
          </p:nvSpPr>
          <p:spPr bwMode="auto">
            <a:xfrm flipH="1">
              <a:off x="144" y="905"/>
              <a:ext cx="2133" cy="1985"/>
            </a:xfrm>
            <a:prstGeom prst="rect">
              <a:avLst/>
            </a:prstGeom>
            <a:gradFill rotWithShape="1">
              <a:gsLst>
                <a:gs pos="0">
                  <a:schemeClr val="accent1"/>
                </a:gs>
                <a:gs pos="100000">
                  <a:srgbClr val="0C0E0E"/>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chemeClr val="accent1"/>
              </a:extrusionClr>
            </a:sp3d>
          </p:spPr>
          <p:txBody>
            <a:bodyPr wrap="none" anchor="ctr">
              <a:flatTx/>
            </a:bodyPr>
            <a:lstStyle/>
            <a:p>
              <a:pPr algn="ctr" eaLnBrk="1" latinLnBrk="1" hangingPunct="1">
                <a:buFont typeface="Arial" pitchFamily="34" charset="0"/>
                <a:buNone/>
              </a:pPr>
              <a:r>
                <a:rPr lang="zh-CN" altLang="en-US"/>
                <a:t>可以通过数学公式形式</a:t>
              </a:r>
            </a:p>
            <a:p>
              <a:pPr algn="ctr" eaLnBrk="1" latinLnBrk="1" hangingPunct="1">
                <a:buFont typeface="Arial" pitchFamily="34" charset="0"/>
                <a:buNone/>
              </a:pPr>
              <a:r>
                <a:rPr lang="zh-CN" altLang="en-US"/>
                <a:t>表现出来的统计指标体系。</a:t>
              </a:r>
            </a:p>
            <a:p>
              <a:pPr algn="ctr" eaLnBrk="1" latinLnBrk="1" hangingPunct="1">
                <a:buFont typeface="Arial" pitchFamily="34" charset="0"/>
                <a:buNone/>
              </a:pPr>
              <a:r>
                <a:rPr lang="zh-CN" altLang="en-US"/>
                <a:t>例如，工业总产值</a:t>
              </a:r>
              <a:r>
                <a:rPr lang="en-US" altLang="zh-CN"/>
                <a:t>=</a:t>
              </a:r>
            </a:p>
            <a:p>
              <a:pPr algn="ctr" eaLnBrk="1" latinLnBrk="1" hangingPunct="1">
                <a:buFont typeface="Arial" pitchFamily="34" charset="0"/>
                <a:buNone/>
              </a:pPr>
              <a:r>
                <a:rPr lang="zh-CN" altLang="en-US"/>
                <a:t>工业产品产量</a:t>
              </a:r>
              <a:r>
                <a:rPr lang="en-US" altLang="zh-CN"/>
                <a:t>×</a:t>
              </a:r>
              <a:r>
                <a:rPr lang="zh-CN" altLang="en-US"/>
                <a:t>产品价格</a:t>
              </a:r>
              <a:endParaRPr lang="en-US" sz="2800">
                <a:solidFill>
                  <a:srgbClr val="000000"/>
                </a:solidFill>
                <a:latin typeface="Arial" pitchFamily="34" charset="0"/>
                <a:ea typeface="Gulim" pitchFamily="34" charset="-127"/>
              </a:endParaRPr>
            </a:p>
          </p:txBody>
        </p:sp>
        <p:sp>
          <p:nvSpPr>
            <p:cNvPr id="38971" name="AutoShape 8"/>
            <p:cNvSpPr>
              <a:spLocks noChangeArrowheads="1"/>
            </p:cNvSpPr>
            <p:nvPr/>
          </p:nvSpPr>
          <p:spPr bwMode="auto">
            <a:xfrm flipV="1">
              <a:off x="998" y="625"/>
              <a:ext cx="406" cy="304"/>
            </a:xfrm>
            <a:prstGeom prst="triangle">
              <a:avLst>
                <a:gd name="adj" fmla="val 50000"/>
              </a:avLst>
            </a:prstGeom>
            <a:solidFill>
              <a:schemeClr val="hlink"/>
            </a:solidFill>
            <a:ln w="12700">
              <a:solidFill>
                <a:schemeClr val="bg2"/>
              </a:solidFill>
              <a:miter lim="800000"/>
              <a:headEnd/>
              <a:tailEnd/>
            </a:ln>
            <a:effectLst>
              <a:outerShdw sy="50000" rotWithShape="0">
                <a:schemeClr val="tx2">
                  <a:alpha val="50000"/>
                </a:schemeClr>
              </a:outerShdw>
            </a:effectLst>
          </p:spPr>
          <p:txBody>
            <a:bodyPr rot="10800000"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72" name="AutoShape 9"/>
            <p:cNvSpPr>
              <a:spLocks noChangeArrowheads="1"/>
            </p:cNvSpPr>
            <p:nvPr/>
          </p:nvSpPr>
          <p:spPr bwMode="auto">
            <a:xfrm flipV="1">
              <a:off x="3220" y="617"/>
              <a:ext cx="406" cy="304"/>
            </a:xfrm>
            <a:prstGeom prst="triangle">
              <a:avLst>
                <a:gd name="adj" fmla="val 50000"/>
              </a:avLst>
            </a:prstGeom>
            <a:solidFill>
              <a:schemeClr val="hlink"/>
            </a:solidFill>
            <a:ln w="12700">
              <a:solidFill>
                <a:schemeClr val="bg2"/>
              </a:solidFill>
              <a:miter lim="800000"/>
              <a:headEnd/>
              <a:tailEnd/>
            </a:ln>
            <a:effectLst>
              <a:outerShdw sy="50000" rotWithShape="0">
                <a:schemeClr val="tx2">
                  <a:alpha val="50000"/>
                </a:schemeClr>
              </a:outerShdw>
            </a:effectLst>
          </p:spPr>
          <p:txBody>
            <a:bodyPr rot="10800000"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38921" name="AutoShape 94"/>
          <p:cNvSpPr>
            <a:spLocks noChangeArrowheads="1"/>
          </p:cNvSpPr>
          <p:nvPr/>
        </p:nvSpPr>
        <p:spPr bwMode="auto">
          <a:xfrm>
            <a:off x="1187450" y="1557338"/>
            <a:ext cx="1871663" cy="773112"/>
          </a:xfrm>
          <a:prstGeom prst="roundRect">
            <a:avLst>
              <a:gd name="adj" fmla="val 50000"/>
            </a:avLst>
          </a:prstGeom>
          <a:gradFill rotWithShape="1">
            <a:gsLst>
              <a:gs pos="0">
                <a:srgbClr val="E9E065"/>
              </a:gs>
              <a:gs pos="100000">
                <a:srgbClr val="003295"/>
              </a:gs>
            </a:gsLst>
            <a:lin ang="5400000" scaled="1"/>
          </a:gradFill>
          <a:ln w="9525">
            <a:noFill/>
            <a:round/>
            <a:headEnd/>
            <a:tailEnd/>
          </a:ln>
        </p:spPr>
        <p:txBody>
          <a:bodyPr wrap="none" anchor="ctr"/>
          <a:lstStyle/>
          <a:p>
            <a:pPr eaLnBrk="1" hangingPunct="1">
              <a:buFont typeface="Arial" pitchFamily="34" charset="0"/>
              <a:buNone/>
            </a:pPr>
            <a:endParaRPr lang="zh-CN" altLang="en-US" b="0"/>
          </a:p>
        </p:txBody>
      </p:sp>
      <p:grpSp>
        <p:nvGrpSpPr>
          <p:cNvPr id="38922" name="Group 33"/>
          <p:cNvGrpSpPr>
            <a:grpSpLocks/>
          </p:cNvGrpSpPr>
          <p:nvPr/>
        </p:nvGrpSpPr>
        <p:grpSpPr bwMode="auto">
          <a:xfrm>
            <a:off x="250825" y="1557338"/>
            <a:ext cx="936625" cy="812800"/>
            <a:chOff x="0" y="0"/>
            <a:chExt cx="1549" cy="1351"/>
          </a:xfrm>
        </p:grpSpPr>
        <p:sp>
          <p:nvSpPr>
            <p:cNvPr id="38963" name="AutoShape 3"/>
            <p:cNvSpPr>
              <a:spLocks noChangeArrowheads="1"/>
            </p:cNvSpPr>
            <p:nvPr/>
          </p:nvSpPr>
          <p:spPr bwMode="auto">
            <a:xfrm>
              <a:off x="13" y="23"/>
              <a:ext cx="1536" cy="1328"/>
            </a:xfrm>
            <a:prstGeom prst="hexagon">
              <a:avLst>
                <a:gd name="adj" fmla="val 28916"/>
                <a:gd name="vf" fmla="val 115470"/>
              </a:avLst>
            </a:prstGeom>
            <a:solidFill>
              <a:srgbClr val="808080"/>
            </a:solid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64" name="AutoShape 4"/>
            <p:cNvSpPr>
              <a:spLocks noChangeArrowheads="1"/>
            </p:cNvSpPr>
            <p:nvPr/>
          </p:nvSpPr>
          <p:spPr bwMode="auto">
            <a:xfrm>
              <a:off x="0" y="0"/>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18900000" scaled="1"/>
            </a:gradFill>
            <a:ln w="9525">
              <a:solidFill>
                <a:srgbClr val="C0C0C0"/>
              </a:solid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65" name="AutoShape 5"/>
            <p:cNvSpPr>
              <a:spLocks noChangeArrowheads="1"/>
            </p:cNvSpPr>
            <p:nvPr/>
          </p:nvSpPr>
          <p:spPr bwMode="auto">
            <a:xfrm>
              <a:off x="90" y="81"/>
              <a:ext cx="1349" cy="1167"/>
            </a:xfrm>
            <a:prstGeom prst="hexagon">
              <a:avLst>
                <a:gd name="adj" fmla="val 28894"/>
                <a:gd name="vf" fmla="val 115470"/>
              </a:avLst>
            </a:prstGeom>
            <a:gradFill rotWithShape="1">
              <a:gsLst>
                <a:gs pos="0">
                  <a:srgbClr val="004747"/>
                </a:gs>
                <a:gs pos="100000">
                  <a:schemeClr val="hlink"/>
                </a:gs>
              </a:gsLst>
              <a:lin ang="18900000" scaled="1"/>
            </a:gradFill>
            <a:ln w="9525">
              <a:solidFill>
                <a:schemeClr val="tx1"/>
              </a:solid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36901" name="Line 10"/>
          <p:cNvSpPr>
            <a:spLocks noChangeShapeType="1"/>
          </p:cNvSpPr>
          <p:nvPr/>
        </p:nvSpPr>
        <p:spPr bwMode="auto">
          <a:xfrm>
            <a:off x="1042988" y="2349500"/>
            <a:ext cx="4800600" cy="0"/>
          </a:xfrm>
          <a:prstGeom prst="line">
            <a:avLst/>
          </a:prstGeom>
          <a:noFill/>
          <a:ln w="25400">
            <a:solidFill>
              <a:schemeClr val="tx2"/>
            </a:solidFill>
            <a:prstDash val="sysDot"/>
            <a:round/>
            <a:headEnd/>
            <a:tailEnd type="oval" w="med" len="med"/>
          </a:ln>
          <a:extLst>
            <a:ext uri="{909E8E84-426E-40DD-AFC4-6F175D3DCCD1}">
              <a14:hiddenFill xmlns:a14="http://schemas.microsoft.com/office/drawing/2010/main">
                <a:noFill/>
              </a14:hiddenFill>
            </a:ext>
          </a:extLst>
        </p:spPr>
        <p:txBody>
          <a:bodyPr wrap="none" anchor="ct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sp>
        <p:nvSpPr>
          <p:cNvPr id="36902" name="Text Box 38" descr="金融10"/>
          <p:cNvSpPr txBox="1">
            <a:spLocks noChangeArrowheads="1"/>
          </p:cNvSpPr>
          <p:nvPr/>
        </p:nvSpPr>
        <p:spPr bwMode="auto">
          <a:xfrm>
            <a:off x="179388" y="1700213"/>
            <a:ext cx="1225550" cy="457200"/>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sz="2400">
                <a:solidFill>
                  <a:srgbClr val="FFFF00"/>
                </a:solidFill>
                <a:effectLst>
                  <a:outerShdw blurRad="38100" dist="38100" dir="2700000" algn="tl">
                    <a:srgbClr val="C0C0C0"/>
                  </a:outerShdw>
                </a:effectLst>
              </a:rPr>
              <a:t>（四）</a:t>
            </a:r>
          </a:p>
        </p:txBody>
      </p:sp>
      <p:sp>
        <p:nvSpPr>
          <p:cNvPr id="36903" name="Text Box 39" descr="金融10"/>
          <p:cNvSpPr txBox="1">
            <a:spLocks noChangeArrowheads="1"/>
          </p:cNvSpPr>
          <p:nvPr/>
        </p:nvSpPr>
        <p:spPr bwMode="auto">
          <a:xfrm>
            <a:off x="1403350" y="1700213"/>
            <a:ext cx="2159000" cy="457200"/>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sz="2400">
                <a:effectLst>
                  <a:outerShdw blurRad="38100" dist="38100" dir="2700000" algn="tl">
                    <a:srgbClr val="C0C0C0"/>
                  </a:outerShdw>
                </a:effectLst>
                <a:ea typeface="幼圆" panose="02010509060101010101" pitchFamily="49" charset="-122"/>
              </a:rPr>
              <a:t>指标体系</a:t>
            </a:r>
            <a:endParaRPr lang="en-US" sz="2400">
              <a:effectLst>
                <a:outerShdw blurRad="38100" dist="38100" dir="2700000" algn="tl">
                  <a:srgbClr val="C0C0C0"/>
                </a:outerShdw>
              </a:effectLst>
              <a:ea typeface="幼圆" panose="02010509060101010101" pitchFamily="49" charset="-122"/>
            </a:endParaRPr>
          </a:p>
        </p:txBody>
      </p:sp>
      <p:sp>
        <p:nvSpPr>
          <p:cNvPr id="36904" name="Freeform 7"/>
          <p:cNvSpPr>
            <a:spLocks/>
          </p:cNvSpPr>
          <p:nvPr/>
        </p:nvSpPr>
        <p:spPr bwMode="auto">
          <a:xfrm>
            <a:off x="5940425" y="2852738"/>
            <a:ext cx="1066800" cy="47148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759 w 1321"/>
              <a:gd name="T85" fmla="*/ 6 h 712"/>
              <a:gd name="T86" fmla="*/ 847 w 1321"/>
              <a:gd name="T87" fmla="*/ 23 h 712"/>
              <a:gd name="T88" fmla="*/ 932 w 1321"/>
              <a:gd name="T89" fmla="*/ 53 h 712"/>
              <a:gd name="T90" fmla="*/ 1010 w 1321"/>
              <a:gd name="T91" fmla="*/ 90 h 712"/>
              <a:gd name="T92" fmla="*/ 1082 w 1321"/>
              <a:gd name="T93" fmla="*/ 137 h 712"/>
              <a:gd name="T94" fmla="*/ 1149 w 1321"/>
              <a:gd name="T95" fmla="*/ 194 h 712"/>
              <a:gd name="T96" fmla="*/ 1208 w 1321"/>
              <a:gd name="T97" fmla="*/ 256 h 712"/>
              <a:gd name="T98" fmla="*/ 1258 w 1321"/>
              <a:gd name="T99" fmla="*/ 325 h 712"/>
              <a:gd name="T100" fmla="*/ 1301 w 1321"/>
              <a:gd name="T101" fmla="*/ 401 h 712"/>
              <a:gd name="T102" fmla="*/ 0 w 1321"/>
              <a:gd name="T103" fmla="*/ 0 h 712"/>
              <a:gd name="T104" fmla="*/ 1321 w 1321"/>
              <a:gd name="T105" fmla="*/ 71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00CC66">
                  <a:alpha val="17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grpSp>
        <p:nvGrpSpPr>
          <p:cNvPr id="38927" name="Group 41"/>
          <p:cNvGrpSpPr>
            <a:grpSpLocks/>
          </p:cNvGrpSpPr>
          <p:nvPr/>
        </p:nvGrpSpPr>
        <p:grpSpPr bwMode="auto">
          <a:xfrm rot="-1297425" flipH="1" flipV="1">
            <a:off x="5867400" y="3886200"/>
            <a:ext cx="1184275" cy="288925"/>
            <a:chOff x="0" y="0"/>
            <a:chExt cx="893" cy="246"/>
          </a:xfrm>
        </p:grpSpPr>
        <p:grpSp>
          <p:nvGrpSpPr>
            <p:cNvPr id="38953" name="Group 42"/>
            <p:cNvGrpSpPr>
              <a:grpSpLocks/>
            </p:cNvGrpSpPr>
            <p:nvPr/>
          </p:nvGrpSpPr>
          <p:grpSpPr bwMode="auto">
            <a:xfrm>
              <a:off x="0" y="0"/>
              <a:ext cx="743" cy="185"/>
              <a:chOff x="0" y="0"/>
              <a:chExt cx="1118" cy="279"/>
            </a:xfrm>
          </p:grpSpPr>
          <p:sp>
            <p:nvSpPr>
              <p:cNvPr id="38959" name="AutoShape 10"/>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60" name="AutoShape 11"/>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61" name="AutoShape 12"/>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62" name="AutoShape 13"/>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38954" name="Group 47"/>
            <p:cNvGrpSpPr>
              <a:grpSpLocks/>
            </p:cNvGrpSpPr>
            <p:nvPr/>
          </p:nvGrpSpPr>
          <p:grpSpPr bwMode="auto">
            <a:xfrm rot="1353540">
              <a:off x="150" y="60"/>
              <a:ext cx="743" cy="186"/>
              <a:chOff x="0" y="0"/>
              <a:chExt cx="1118" cy="279"/>
            </a:xfrm>
          </p:grpSpPr>
          <p:sp>
            <p:nvSpPr>
              <p:cNvPr id="38955" name="AutoShape 15"/>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56" name="AutoShape 16"/>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57" name="AutoShape 17"/>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58" name="AutoShape 18"/>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grpSp>
        <p:nvGrpSpPr>
          <p:cNvPr id="38928" name="Group 52"/>
          <p:cNvGrpSpPr>
            <a:grpSpLocks/>
          </p:cNvGrpSpPr>
          <p:nvPr/>
        </p:nvGrpSpPr>
        <p:grpSpPr bwMode="auto">
          <a:xfrm>
            <a:off x="1331913" y="2636838"/>
            <a:ext cx="6408737" cy="3336925"/>
            <a:chOff x="0" y="0"/>
            <a:chExt cx="4626" cy="3044"/>
          </a:xfrm>
        </p:grpSpPr>
        <p:sp>
          <p:nvSpPr>
            <p:cNvPr id="38946" name="AutoShape 2"/>
            <p:cNvSpPr>
              <a:spLocks noChangeArrowheads="1"/>
            </p:cNvSpPr>
            <p:nvPr/>
          </p:nvSpPr>
          <p:spPr bwMode="auto">
            <a:xfrm>
              <a:off x="0" y="533"/>
              <a:ext cx="4626" cy="2511"/>
            </a:xfrm>
            <a:prstGeom prst="roundRect">
              <a:avLst>
                <a:gd name="adj" fmla="val 4843"/>
              </a:avLst>
            </a:prstGeom>
            <a:solidFill>
              <a:schemeClr val="bg2"/>
            </a:soli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47" name="AutoShape 4"/>
            <p:cNvSpPr>
              <a:spLocks noChangeArrowheads="1"/>
            </p:cNvSpPr>
            <p:nvPr/>
          </p:nvSpPr>
          <p:spPr bwMode="auto">
            <a:xfrm>
              <a:off x="2734" y="121"/>
              <a:ext cx="696" cy="230"/>
            </a:xfrm>
            <a:prstGeom prst="downArrow">
              <a:avLst>
                <a:gd name="adj1" fmla="val 50000"/>
                <a:gd name="adj2" fmla="val 50005"/>
              </a:avLst>
            </a:prstGeom>
            <a:gradFill rotWithShape="0">
              <a:gsLst>
                <a:gs pos="0">
                  <a:schemeClr val="bg1"/>
                </a:gs>
                <a:gs pos="100000">
                  <a:srgbClr val="D2D2D2"/>
                </a:gs>
              </a:gsLst>
              <a:lin ang="5400000" scaled="1"/>
            </a:gradFill>
            <a:ln w="9525">
              <a:noFill/>
              <a:miter lim="800000"/>
              <a:headEnd/>
              <a:tailEnd/>
            </a:ln>
            <a:effectLst>
              <a:outerShdw dist="89803" dir="2700000" algn="ctr" rotWithShape="0">
                <a:schemeClr val="bg2"/>
              </a:outerShdw>
            </a:effectLst>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48" name="AutoShape 5"/>
            <p:cNvSpPr>
              <a:spLocks noChangeArrowheads="1"/>
            </p:cNvSpPr>
            <p:nvPr/>
          </p:nvSpPr>
          <p:spPr bwMode="auto">
            <a:xfrm>
              <a:off x="29" y="0"/>
              <a:ext cx="4556" cy="396"/>
            </a:xfrm>
            <a:prstGeom prst="roundRect">
              <a:avLst>
                <a:gd name="adj" fmla="val 48991"/>
              </a:avLst>
            </a:prstGeom>
            <a:gradFill rotWithShape="1">
              <a:gsLst>
                <a:gs pos="0">
                  <a:schemeClr val="accent1"/>
                </a:gs>
                <a:gs pos="100000">
                  <a:schemeClr val="tx2"/>
                </a:gs>
              </a:gsLst>
              <a:lin ang="5400000" scaled="1"/>
            </a:gradFill>
            <a:ln w="38100">
              <a:solidFill>
                <a:schemeClr val="bg2"/>
              </a:solidFill>
              <a:round/>
              <a:headEnd/>
              <a:tailEnd/>
            </a:ln>
          </p:spPr>
          <p:txBody>
            <a:bodyPr wrap="none" anchor="ctr"/>
            <a:lstStyle/>
            <a:p>
              <a:pPr algn="ctr" eaLnBrk="1" latinLnBrk="1" hangingPunct="1">
                <a:buFont typeface="Arial" pitchFamily="34" charset="0"/>
                <a:buNone/>
              </a:pPr>
              <a:r>
                <a:rPr lang="zh-CN" altLang="en-US" sz="2400">
                  <a:solidFill>
                    <a:schemeClr val="bg1"/>
                  </a:solidFill>
                  <a:latin typeface="Arial" pitchFamily="34" charset="0"/>
                  <a:ea typeface="华文新魏" pitchFamily="2" charset="-122"/>
                </a:rPr>
                <a:t>统计指标体系的表现</a:t>
              </a:r>
            </a:p>
          </p:txBody>
        </p:sp>
        <p:sp>
          <p:nvSpPr>
            <p:cNvPr id="38949" name="Rectangle 6"/>
            <p:cNvSpPr>
              <a:spLocks noChangeArrowheads="1"/>
            </p:cNvSpPr>
            <p:nvPr/>
          </p:nvSpPr>
          <p:spPr bwMode="auto">
            <a:xfrm flipH="1">
              <a:off x="2350" y="905"/>
              <a:ext cx="2133" cy="1985"/>
            </a:xfrm>
            <a:prstGeom prst="rect">
              <a:avLst/>
            </a:prstGeom>
            <a:gradFill rotWithShape="1">
              <a:gsLst>
                <a:gs pos="0">
                  <a:schemeClr val="accent1"/>
                </a:gs>
                <a:gs pos="100000">
                  <a:srgbClr val="0C0E0E"/>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pPr algn="ctr" eaLnBrk="1" latinLnBrk="1" hangingPunct="1">
                <a:buFont typeface="Arial" pitchFamily="34" charset="0"/>
                <a:buNone/>
              </a:pPr>
              <a:r>
                <a:rPr lang="zh-CN" altLang="en-US"/>
                <a:t>指标之间不存在数学</a:t>
              </a:r>
            </a:p>
            <a:p>
              <a:pPr algn="ctr" eaLnBrk="1" latinLnBrk="1" hangingPunct="1">
                <a:buFont typeface="Arial" pitchFamily="34" charset="0"/>
                <a:buNone/>
              </a:pPr>
              <a:r>
                <a:rPr lang="zh-CN" altLang="en-US"/>
                <a:t>公式形式的关系，而只</a:t>
              </a:r>
            </a:p>
            <a:p>
              <a:pPr algn="ctr" eaLnBrk="1" latinLnBrk="1" hangingPunct="1">
                <a:buFont typeface="Arial" pitchFamily="34" charset="0"/>
                <a:buNone/>
              </a:pPr>
              <a:r>
                <a:rPr lang="zh-CN" altLang="en-US"/>
                <a:t>是存在着一种相互联系、</a:t>
              </a:r>
            </a:p>
            <a:p>
              <a:pPr algn="ctr" eaLnBrk="1" latinLnBrk="1" hangingPunct="1">
                <a:buFont typeface="Arial" pitchFamily="34" charset="0"/>
                <a:buNone/>
              </a:pPr>
              <a:r>
                <a:rPr lang="zh-CN" altLang="en-US"/>
                <a:t>相互补充的关系。</a:t>
              </a:r>
              <a:endParaRPr lang="en-US"/>
            </a:p>
          </p:txBody>
        </p:sp>
        <p:sp>
          <p:nvSpPr>
            <p:cNvPr id="38950" name="Rectangle 7"/>
            <p:cNvSpPr>
              <a:spLocks noChangeArrowheads="1"/>
            </p:cNvSpPr>
            <p:nvPr/>
          </p:nvSpPr>
          <p:spPr bwMode="auto">
            <a:xfrm flipH="1">
              <a:off x="144" y="905"/>
              <a:ext cx="2133" cy="1985"/>
            </a:xfrm>
            <a:prstGeom prst="rect">
              <a:avLst/>
            </a:prstGeom>
            <a:gradFill rotWithShape="1">
              <a:gsLst>
                <a:gs pos="0">
                  <a:schemeClr val="accent1"/>
                </a:gs>
                <a:gs pos="100000">
                  <a:srgbClr val="0C0E0E"/>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chemeClr val="accent1"/>
              </a:extrusionClr>
            </a:sp3d>
          </p:spPr>
          <p:txBody>
            <a:bodyPr wrap="none" anchor="ctr">
              <a:flatTx/>
            </a:bodyPr>
            <a:lstStyle/>
            <a:p>
              <a:pPr algn="ctr" eaLnBrk="1" latinLnBrk="1" hangingPunct="1">
                <a:buFont typeface="Arial" pitchFamily="34" charset="0"/>
                <a:buNone/>
              </a:pPr>
              <a:r>
                <a:rPr lang="zh-CN" altLang="en-US"/>
                <a:t>可以通过数学公式形式</a:t>
              </a:r>
            </a:p>
            <a:p>
              <a:pPr algn="ctr" eaLnBrk="1" latinLnBrk="1" hangingPunct="1">
                <a:buFont typeface="Arial" pitchFamily="34" charset="0"/>
                <a:buNone/>
              </a:pPr>
              <a:r>
                <a:rPr lang="zh-CN" altLang="en-US"/>
                <a:t>表现出来的统计指标体系。</a:t>
              </a:r>
            </a:p>
            <a:p>
              <a:pPr algn="ctr" eaLnBrk="1" latinLnBrk="1" hangingPunct="1">
                <a:buFont typeface="Arial" pitchFamily="34" charset="0"/>
                <a:buNone/>
              </a:pPr>
              <a:r>
                <a:rPr lang="zh-CN" altLang="en-US"/>
                <a:t>例如，工业总产值</a:t>
              </a:r>
              <a:r>
                <a:rPr lang="en-US" altLang="zh-CN"/>
                <a:t>=</a:t>
              </a:r>
            </a:p>
            <a:p>
              <a:pPr algn="ctr" eaLnBrk="1" latinLnBrk="1" hangingPunct="1">
                <a:buFont typeface="Arial" pitchFamily="34" charset="0"/>
                <a:buNone/>
              </a:pPr>
              <a:r>
                <a:rPr lang="zh-CN" altLang="en-US"/>
                <a:t>工业产品产量</a:t>
              </a:r>
              <a:r>
                <a:rPr lang="en-US" altLang="zh-CN"/>
                <a:t>×</a:t>
              </a:r>
              <a:r>
                <a:rPr lang="zh-CN" altLang="en-US"/>
                <a:t>产品价格</a:t>
              </a:r>
              <a:endParaRPr lang="en-US" sz="2800">
                <a:solidFill>
                  <a:srgbClr val="000000"/>
                </a:solidFill>
                <a:latin typeface="Arial" pitchFamily="34" charset="0"/>
                <a:ea typeface="Gulim" pitchFamily="34" charset="-127"/>
              </a:endParaRPr>
            </a:p>
          </p:txBody>
        </p:sp>
        <p:sp>
          <p:nvSpPr>
            <p:cNvPr id="38951" name="AutoShape 8"/>
            <p:cNvSpPr>
              <a:spLocks noChangeArrowheads="1"/>
            </p:cNvSpPr>
            <p:nvPr/>
          </p:nvSpPr>
          <p:spPr bwMode="auto">
            <a:xfrm flipV="1">
              <a:off x="998" y="625"/>
              <a:ext cx="406" cy="304"/>
            </a:xfrm>
            <a:prstGeom prst="triangle">
              <a:avLst>
                <a:gd name="adj" fmla="val 50000"/>
              </a:avLst>
            </a:prstGeom>
            <a:solidFill>
              <a:schemeClr val="hlink"/>
            </a:solidFill>
            <a:ln w="12700">
              <a:solidFill>
                <a:schemeClr val="bg2"/>
              </a:solidFill>
              <a:miter lim="800000"/>
              <a:headEnd/>
              <a:tailEnd/>
            </a:ln>
            <a:effectLst>
              <a:outerShdw sy="50000" rotWithShape="0">
                <a:schemeClr val="tx2">
                  <a:alpha val="50000"/>
                </a:schemeClr>
              </a:outerShdw>
            </a:effectLst>
          </p:spPr>
          <p:txBody>
            <a:bodyPr rot="10800000"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52" name="AutoShape 9"/>
            <p:cNvSpPr>
              <a:spLocks noChangeArrowheads="1"/>
            </p:cNvSpPr>
            <p:nvPr/>
          </p:nvSpPr>
          <p:spPr bwMode="auto">
            <a:xfrm flipV="1">
              <a:off x="3220" y="617"/>
              <a:ext cx="406" cy="304"/>
            </a:xfrm>
            <a:prstGeom prst="triangle">
              <a:avLst>
                <a:gd name="adj" fmla="val 50000"/>
              </a:avLst>
            </a:prstGeom>
            <a:solidFill>
              <a:schemeClr val="hlink"/>
            </a:solidFill>
            <a:ln w="12700">
              <a:solidFill>
                <a:schemeClr val="bg2"/>
              </a:solidFill>
              <a:miter lim="800000"/>
              <a:headEnd/>
              <a:tailEnd/>
            </a:ln>
            <a:effectLst>
              <a:outerShdw sy="50000" rotWithShape="0">
                <a:schemeClr val="tx2">
                  <a:alpha val="50000"/>
                </a:schemeClr>
              </a:outerShdw>
            </a:effectLst>
          </p:spPr>
          <p:txBody>
            <a:bodyPr rot="10800000"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38929" name="Group 60"/>
          <p:cNvGrpSpPr>
            <a:grpSpLocks/>
          </p:cNvGrpSpPr>
          <p:nvPr/>
        </p:nvGrpSpPr>
        <p:grpSpPr bwMode="auto">
          <a:xfrm>
            <a:off x="1331913" y="2636838"/>
            <a:ext cx="6408737" cy="3336925"/>
            <a:chOff x="0" y="0"/>
            <a:chExt cx="4626" cy="3044"/>
          </a:xfrm>
        </p:grpSpPr>
        <p:sp>
          <p:nvSpPr>
            <p:cNvPr id="38939" name="AutoShape 2"/>
            <p:cNvSpPr>
              <a:spLocks noChangeArrowheads="1"/>
            </p:cNvSpPr>
            <p:nvPr/>
          </p:nvSpPr>
          <p:spPr bwMode="auto">
            <a:xfrm>
              <a:off x="0" y="533"/>
              <a:ext cx="4626" cy="2511"/>
            </a:xfrm>
            <a:prstGeom prst="roundRect">
              <a:avLst>
                <a:gd name="adj" fmla="val 4843"/>
              </a:avLst>
            </a:prstGeom>
            <a:solidFill>
              <a:schemeClr val="bg2"/>
            </a:soli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40" name="AutoShape 4"/>
            <p:cNvSpPr>
              <a:spLocks noChangeArrowheads="1"/>
            </p:cNvSpPr>
            <p:nvPr/>
          </p:nvSpPr>
          <p:spPr bwMode="auto">
            <a:xfrm>
              <a:off x="2734" y="121"/>
              <a:ext cx="696" cy="230"/>
            </a:xfrm>
            <a:prstGeom prst="downArrow">
              <a:avLst>
                <a:gd name="adj1" fmla="val 50000"/>
                <a:gd name="adj2" fmla="val 50005"/>
              </a:avLst>
            </a:prstGeom>
            <a:gradFill rotWithShape="0">
              <a:gsLst>
                <a:gs pos="0">
                  <a:schemeClr val="bg1"/>
                </a:gs>
                <a:gs pos="100000">
                  <a:srgbClr val="D2D2D2"/>
                </a:gs>
              </a:gsLst>
              <a:lin ang="5400000" scaled="1"/>
            </a:gradFill>
            <a:ln w="9525">
              <a:noFill/>
              <a:miter lim="800000"/>
              <a:headEnd/>
              <a:tailEnd/>
            </a:ln>
            <a:effectLst>
              <a:outerShdw dist="89803" dir="2700000" algn="ctr" rotWithShape="0">
                <a:schemeClr val="bg2"/>
              </a:outerShdw>
            </a:effectLst>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41" name="AutoShape 5"/>
            <p:cNvSpPr>
              <a:spLocks noChangeArrowheads="1"/>
            </p:cNvSpPr>
            <p:nvPr/>
          </p:nvSpPr>
          <p:spPr bwMode="auto">
            <a:xfrm>
              <a:off x="29" y="0"/>
              <a:ext cx="4556" cy="396"/>
            </a:xfrm>
            <a:prstGeom prst="roundRect">
              <a:avLst>
                <a:gd name="adj" fmla="val 48991"/>
              </a:avLst>
            </a:prstGeom>
            <a:gradFill rotWithShape="1">
              <a:gsLst>
                <a:gs pos="0">
                  <a:schemeClr val="accent1"/>
                </a:gs>
                <a:gs pos="100000">
                  <a:schemeClr val="tx2"/>
                </a:gs>
              </a:gsLst>
              <a:lin ang="5400000" scaled="1"/>
            </a:gradFill>
            <a:ln w="38100">
              <a:solidFill>
                <a:schemeClr val="bg2"/>
              </a:solidFill>
              <a:round/>
              <a:headEnd/>
              <a:tailEnd/>
            </a:ln>
          </p:spPr>
          <p:txBody>
            <a:bodyPr wrap="none" anchor="ctr"/>
            <a:lstStyle/>
            <a:p>
              <a:pPr algn="ctr" eaLnBrk="1" latinLnBrk="1" hangingPunct="1">
                <a:buFont typeface="Arial" pitchFamily="34" charset="0"/>
                <a:buNone/>
              </a:pPr>
              <a:r>
                <a:rPr lang="zh-CN" altLang="en-US" sz="2400">
                  <a:solidFill>
                    <a:schemeClr val="bg1"/>
                  </a:solidFill>
                  <a:latin typeface="Arial" pitchFamily="34" charset="0"/>
                  <a:ea typeface="华文新魏" pitchFamily="2" charset="-122"/>
                </a:rPr>
                <a:t>统计指标体系的表现</a:t>
              </a:r>
            </a:p>
          </p:txBody>
        </p:sp>
        <p:sp>
          <p:nvSpPr>
            <p:cNvPr id="38942" name="Rectangle 6"/>
            <p:cNvSpPr>
              <a:spLocks noChangeArrowheads="1"/>
            </p:cNvSpPr>
            <p:nvPr/>
          </p:nvSpPr>
          <p:spPr bwMode="auto">
            <a:xfrm flipH="1">
              <a:off x="2350" y="905"/>
              <a:ext cx="2133" cy="1985"/>
            </a:xfrm>
            <a:prstGeom prst="rect">
              <a:avLst/>
            </a:prstGeom>
            <a:gradFill rotWithShape="1">
              <a:gsLst>
                <a:gs pos="0">
                  <a:schemeClr val="accent1"/>
                </a:gs>
                <a:gs pos="100000">
                  <a:srgbClr val="0C0E0E"/>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pPr algn="ctr" eaLnBrk="1" latinLnBrk="1" hangingPunct="1">
                <a:buFont typeface="Arial" pitchFamily="34" charset="0"/>
                <a:buNone/>
              </a:pPr>
              <a:r>
                <a:rPr lang="zh-CN" altLang="en-US"/>
                <a:t>指标之间不存在数学</a:t>
              </a:r>
            </a:p>
            <a:p>
              <a:pPr algn="ctr" eaLnBrk="1" latinLnBrk="1" hangingPunct="1">
                <a:buFont typeface="Arial" pitchFamily="34" charset="0"/>
                <a:buNone/>
              </a:pPr>
              <a:r>
                <a:rPr lang="zh-CN" altLang="en-US"/>
                <a:t>公式形式的关系，而只</a:t>
              </a:r>
            </a:p>
            <a:p>
              <a:pPr algn="ctr" eaLnBrk="1" latinLnBrk="1" hangingPunct="1">
                <a:buFont typeface="Arial" pitchFamily="34" charset="0"/>
                <a:buNone/>
              </a:pPr>
              <a:r>
                <a:rPr lang="zh-CN" altLang="en-US"/>
                <a:t>是存在着一种相互联系、</a:t>
              </a:r>
            </a:p>
            <a:p>
              <a:pPr algn="ctr" eaLnBrk="1" latinLnBrk="1" hangingPunct="1">
                <a:buFont typeface="Arial" pitchFamily="34" charset="0"/>
                <a:buNone/>
              </a:pPr>
              <a:r>
                <a:rPr lang="zh-CN" altLang="en-US"/>
                <a:t>相互补充的关系。</a:t>
              </a:r>
              <a:endParaRPr lang="en-US"/>
            </a:p>
          </p:txBody>
        </p:sp>
        <p:sp>
          <p:nvSpPr>
            <p:cNvPr id="38943" name="Rectangle 7"/>
            <p:cNvSpPr>
              <a:spLocks noChangeArrowheads="1"/>
            </p:cNvSpPr>
            <p:nvPr/>
          </p:nvSpPr>
          <p:spPr bwMode="auto">
            <a:xfrm flipH="1">
              <a:off x="144" y="905"/>
              <a:ext cx="2133" cy="1985"/>
            </a:xfrm>
            <a:prstGeom prst="rect">
              <a:avLst/>
            </a:prstGeom>
            <a:gradFill rotWithShape="1">
              <a:gsLst>
                <a:gs pos="0">
                  <a:schemeClr val="accent1"/>
                </a:gs>
                <a:gs pos="100000">
                  <a:srgbClr val="0C0E0E"/>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chemeClr val="accent1"/>
              </a:extrusionClr>
            </a:sp3d>
          </p:spPr>
          <p:txBody>
            <a:bodyPr wrap="none" anchor="ctr">
              <a:flatTx/>
            </a:bodyPr>
            <a:lstStyle/>
            <a:p>
              <a:pPr algn="ctr" eaLnBrk="1" latinLnBrk="1" hangingPunct="1">
                <a:buFont typeface="Arial" pitchFamily="34" charset="0"/>
                <a:buNone/>
              </a:pPr>
              <a:r>
                <a:rPr lang="zh-CN" altLang="en-US"/>
                <a:t>可以通过数学公式形式</a:t>
              </a:r>
            </a:p>
            <a:p>
              <a:pPr algn="ctr" eaLnBrk="1" latinLnBrk="1" hangingPunct="1">
                <a:buFont typeface="Arial" pitchFamily="34" charset="0"/>
                <a:buNone/>
              </a:pPr>
              <a:r>
                <a:rPr lang="zh-CN" altLang="en-US"/>
                <a:t>表现出来的统计指标体系。</a:t>
              </a:r>
            </a:p>
            <a:p>
              <a:pPr algn="ctr" eaLnBrk="1" latinLnBrk="1" hangingPunct="1">
                <a:buFont typeface="Arial" pitchFamily="34" charset="0"/>
                <a:buNone/>
              </a:pPr>
              <a:r>
                <a:rPr lang="zh-CN" altLang="en-US"/>
                <a:t>例如，工业总产值</a:t>
              </a:r>
              <a:r>
                <a:rPr lang="en-US" altLang="zh-CN"/>
                <a:t>=</a:t>
              </a:r>
            </a:p>
            <a:p>
              <a:pPr algn="ctr" eaLnBrk="1" latinLnBrk="1" hangingPunct="1">
                <a:buFont typeface="Arial" pitchFamily="34" charset="0"/>
                <a:buNone/>
              </a:pPr>
              <a:r>
                <a:rPr lang="zh-CN" altLang="en-US"/>
                <a:t>工业产品产量</a:t>
              </a:r>
              <a:r>
                <a:rPr lang="en-US" altLang="zh-CN"/>
                <a:t>×</a:t>
              </a:r>
              <a:r>
                <a:rPr lang="zh-CN" altLang="en-US"/>
                <a:t>产品价格</a:t>
              </a:r>
              <a:endParaRPr lang="en-US" sz="2800">
                <a:solidFill>
                  <a:srgbClr val="000000"/>
                </a:solidFill>
                <a:latin typeface="Arial" pitchFamily="34" charset="0"/>
                <a:ea typeface="Gulim" pitchFamily="34" charset="-127"/>
              </a:endParaRPr>
            </a:p>
          </p:txBody>
        </p:sp>
        <p:sp>
          <p:nvSpPr>
            <p:cNvPr id="38944" name="AutoShape 8"/>
            <p:cNvSpPr>
              <a:spLocks noChangeArrowheads="1"/>
            </p:cNvSpPr>
            <p:nvPr/>
          </p:nvSpPr>
          <p:spPr bwMode="auto">
            <a:xfrm flipV="1">
              <a:off x="998" y="625"/>
              <a:ext cx="406" cy="304"/>
            </a:xfrm>
            <a:prstGeom prst="triangle">
              <a:avLst>
                <a:gd name="adj" fmla="val 50000"/>
              </a:avLst>
            </a:prstGeom>
            <a:solidFill>
              <a:schemeClr val="hlink"/>
            </a:solidFill>
            <a:ln w="12700">
              <a:solidFill>
                <a:schemeClr val="bg2"/>
              </a:solidFill>
              <a:miter lim="800000"/>
              <a:headEnd/>
              <a:tailEnd/>
            </a:ln>
            <a:effectLst>
              <a:outerShdw sy="50000" rotWithShape="0">
                <a:schemeClr val="tx2">
                  <a:alpha val="50000"/>
                </a:schemeClr>
              </a:outerShdw>
            </a:effectLst>
          </p:spPr>
          <p:txBody>
            <a:bodyPr rot="10800000"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45" name="AutoShape 9"/>
            <p:cNvSpPr>
              <a:spLocks noChangeArrowheads="1"/>
            </p:cNvSpPr>
            <p:nvPr/>
          </p:nvSpPr>
          <p:spPr bwMode="auto">
            <a:xfrm flipV="1">
              <a:off x="3220" y="617"/>
              <a:ext cx="406" cy="304"/>
            </a:xfrm>
            <a:prstGeom prst="triangle">
              <a:avLst>
                <a:gd name="adj" fmla="val 50000"/>
              </a:avLst>
            </a:prstGeom>
            <a:solidFill>
              <a:schemeClr val="hlink"/>
            </a:solidFill>
            <a:ln w="12700">
              <a:solidFill>
                <a:schemeClr val="bg2"/>
              </a:solidFill>
              <a:miter lim="800000"/>
              <a:headEnd/>
              <a:tailEnd/>
            </a:ln>
            <a:effectLst>
              <a:outerShdw sy="50000" rotWithShape="0">
                <a:schemeClr val="tx2">
                  <a:alpha val="50000"/>
                </a:schemeClr>
              </a:outerShdw>
            </a:effectLst>
          </p:spPr>
          <p:txBody>
            <a:bodyPr rot="10800000"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38930" name="Group 68"/>
          <p:cNvGrpSpPr>
            <a:grpSpLocks/>
          </p:cNvGrpSpPr>
          <p:nvPr/>
        </p:nvGrpSpPr>
        <p:grpSpPr bwMode="auto">
          <a:xfrm>
            <a:off x="1331913" y="2636838"/>
            <a:ext cx="6408737" cy="3336925"/>
            <a:chOff x="0" y="0"/>
            <a:chExt cx="4626" cy="3044"/>
          </a:xfrm>
        </p:grpSpPr>
        <p:sp>
          <p:nvSpPr>
            <p:cNvPr id="38932" name="AutoShape 2"/>
            <p:cNvSpPr>
              <a:spLocks noChangeArrowheads="1"/>
            </p:cNvSpPr>
            <p:nvPr/>
          </p:nvSpPr>
          <p:spPr bwMode="auto">
            <a:xfrm>
              <a:off x="0" y="533"/>
              <a:ext cx="4626" cy="2511"/>
            </a:xfrm>
            <a:prstGeom prst="roundRect">
              <a:avLst>
                <a:gd name="adj" fmla="val 4843"/>
              </a:avLst>
            </a:prstGeom>
            <a:solidFill>
              <a:schemeClr val="bg2"/>
            </a:soli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33" name="AutoShape 4"/>
            <p:cNvSpPr>
              <a:spLocks noChangeArrowheads="1"/>
            </p:cNvSpPr>
            <p:nvPr/>
          </p:nvSpPr>
          <p:spPr bwMode="auto">
            <a:xfrm>
              <a:off x="2734" y="121"/>
              <a:ext cx="696" cy="230"/>
            </a:xfrm>
            <a:prstGeom prst="downArrow">
              <a:avLst>
                <a:gd name="adj1" fmla="val 50000"/>
                <a:gd name="adj2" fmla="val 50005"/>
              </a:avLst>
            </a:prstGeom>
            <a:gradFill rotWithShape="0">
              <a:gsLst>
                <a:gs pos="0">
                  <a:schemeClr val="bg1"/>
                </a:gs>
                <a:gs pos="100000">
                  <a:srgbClr val="D2D2D2"/>
                </a:gs>
              </a:gsLst>
              <a:lin ang="5400000" scaled="1"/>
            </a:gradFill>
            <a:ln w="9525">
              <a:noFill/>
              <a:miter lim="800000"/>
              <a:headEnd/>
              <a:tailEnd/>
            </a:ln>
            <a:effectLst>
              <a:outerShdw dist="89803" dir="2700000" algn="ctr" rotWithShape="0">
                <a:schemeClr val="bg2"/>
              </a:outerShdw>
            </a:effectLst>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34" name="AutoShape 5"/>
            <p:cNvSpPr>
              <a:spLocks noChangeArrowheads="1"/>
            </p:cNvSpPr>
            <p:nvPr/>
          </p:nvSpPr>
          <p:spPr bwMode="auto">
            <a:xfrm>
              <a:off x="29" y="0"/>
              <a:ext cx="4556" cy="396"/>
            </a:xfrm>
            <a:prstGeom prst="roundRect">
              <a:avLst>
                <a:gd name="adj" fmla="val 48991"/>
              </a:avLst>
            </a:prstGeom>
            <a:gradFill rotWithShape="1">
              <a:gsLst>
                <a:gs pos="0">
                  <a:schemeClr val="accent1"/>
                </a:gs>
                <a:gs pos="100000">
                  <a:schemeClr val="tx2"/>
                </a:gs>
              </a:gsLst>
              <a:lin ang="5400000" scaled="1"/>
            </a:gradFill>
            <a:ln w="38100">
              <a:solidFill>
                <a:schemeClr val="bg2"/>
              </a:solidFill>
              <a:round/>
              <a:headEnd/>
              <a:tailEnd/>
            </a:ln>
          </p:spPr>
          <p:txBody>
            <a:bodyPr wrap="none" anchor="ctr"/>
            <a:lstStyle/>
            <a:p>
              <a:pPr algn="ctr" eaLnBrk="1" latinLnBrk="1" hangingPunct="1">
                <a:buFont typeface="Arial" pitchFamily="34" charset="0"/>
                <a:buNone/>
              </a:pPr>
              <a:r>
                <a:rPr lang="zh-CN" altLang="en-US" sz="2400">
                  <a:solidFill>
                    <a:schemeClr val="bg1"/>
                  </a:solidFill>
                  <a:latin typeface="Arial" pitchFamily="34" charset="0"/>
                  <a:ea typeface="华文新魏" pitchFamily="2" charset="-122"/>
                </a:rPr>
                <a:t>统计指标体系的表现</a:t>
              </a:r>
            </a:p>
          </p:txBody>
        </p:sp>
        <p:sp>
          <p:nvSpPr>
            <p:cNvPr id="38935" name="Rectangle 6"/>
            <p:cNvSpPr>
              <a:spLocks noChangeArrowheads="1"/>
            </p:cNvSpPr>
            <p:nvPr/>
          </p:nvSpPr>
          <p:spPr bwMode="auto">
            <a:xfrm flipH="1">
              <a:off x="2350" y="905"/>
              <a:ext cx="2133" cy="1985"/>
            </a:xfrm>
            <a:prstGeom prst="rect">
              <a:avLst/>
            </a:prstGeom>
            <a:gradFill rotWithShape="1">
              <a:gsLst>
                <a:gs pos="0">
                  <a:schemeClr val="accent1"/>
                </a:gs>
                <a:gs pos="100000">
                  <a:srgbClr val="0C0E0E"/>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pPr algn="ctr" eaLnBrk="1" latinLnBrk="1" hangingPunct="1">
                <a:buFont typeface="Arial" pitchFamily="34" charset="0"/>
                <a:buNone/>
              </a:pPr>
              <a:r>
                <a:rPr lang="zh-CN" altLang="en-US">
                  <a:solidFill>
                    <a:schemeClr val="bg1"/>
                  </a:solidFill>
                </a:rPr>
                <a:t>指标之间不存在数学</a:t>
              </a:r>
            </a:p>
            <a:p>
              <a:pPr algn="ctr" eaLnBrk="1" latinLnBrk="1" hangingPunct="1">
                <a:buFont typeface="Arial" pitchFamily="34" charset="0"/>
                <a:buNone/>
              </a:pPr>
              <a:r>
                <a:rPr lang="zh-CN" altLang="en-US">
                  <a:solidFill>
                    <a:schemeClr val="bg1"/>
                  </a:solidFill>
                </a:rPr>
                <a:t>公式形式的关系，而只</a:t>
              </a:r>
            </a:p>
            <a:p>
              <a:pPr algn="ctr" eaLnBrk="1" latinLnBrk="1" hangingPunct="1">
                <a:buFont typeface="Arial" pitchFamily="34" charset="0"/>
                <a:buNone/>
              </a:pPr>
              <a:r>
                <a:rPr lang="zh-CN" altLang="en-US">
                  <a:solidFill>
                    <a:schemeClr val="bg1"/>
                  </a:solidFill>
                </a:rPr>
                <a:t>是存在着一种相互联系、</a:t>
              </a:r>
            </a:p>
            <a:p>
              <a:pPr algn="ctr" eaLnBrk="1" latinLnBrk="1" hangingPunct="1">
                <a:buFont typeface="Arial" pitchFamily="34" charset="0"/>
                <a:buNone/>
              </a:pPr>
              <a:r>
                <a:rPr lang="zh-CN" altLang="en-US">
                  <a:solidFill>
                    <a:schemeClr val="bg1"/>
                  </a:solidFill>
                </a:rPr>
                <a:t>相互补充的关系。</a:t>
              </a:r>
              <a:endParaRPr lang="en-US">
                <a:solidFill>
                  <a:schemeClr val="bg1"/>
                </a:solidFill>
              </a:endParaRPr>
            </a:p>
          </p:txBody>
        </p:sp>
        <p:sp>
          <p:nvSpPr>
            <p:cNvPr id="38936" name="Rectangle 7"/>
            <p:cNvSpPr>
              <a:spLocks noChangeArrowheads="1"/>
            </p:cNvSpPr>
            <p:nvPr/>
          </p:nvSpPr>
          <p:spPr bwMode="auto">
            <a:xfrm flipH="1">
              <a:off x="144" y="905"/>
              <a:ext cx="2133" cy="1985"/>
            </a:xfrm>
            <a:prstGeom prst="rect">
              <a:avLst/>
            </a:prstGeom>
            <a:gradFill rotWithShape="1">
              <a:gsLst>
                <a:gs pos="0">
                  <a:schemeClr val="accent1"/>
                </a:gs>
                <a:gs pos="100000">
                  <a:srgbClr val="0C0E0E"/>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chemeClr val="accent1"/>
              </a:extrusionClr>
            </a:sp3d>
          </p:spPr>
          <p:txBody>
            <a:bodyPr wrap="none" anchor="ctr">
              <a:flatTx/>
            </a:bodyPr>
            <a:lstStyle/>
            <a:p>
              <a:pPr algn="ctr" eaLnBrk="1" latinLnBrk="1" hangingPunct="1">
                <a:buFont typeface="Arial" pitchFamily="34" charset="0"/>
                <a:buNone/>
              </a:pPr>
              <a:r>
                <a:rPr lang="zh-CN" altLang="en-US">
                  <a:solidFill>
                    <a:schemeClr val="bg1"/>
                  </a:solidFill>
                </a:rPr>
                <a:t>可以通过数学公式形式</a:t>
              </a:r>
            </a:p>
            <a:p>
              <a:pPr algn="ctr" eaLnBrk="1" latinLnBrk="1" hangingPunct="1">
                <a:buFont typeface="Arial" pitchFamily="34" charset="0"/>
                <a:buNone/>
              </a:pPr>
              <a:r>
                <a:rPr lang="zh-CN" altLang="en-US">
                  <a:solidFill>
                    <a:schemeClr val="bg1"/>
                  </a:solidFill>
                </a:rPr>
                <a:t>表现出来的统计指标体系。</a:t>
              </a:r>
            </a:p>
            <a:p>
              <a:pPr algn="ctr" eaLnBrk="1" latinLnBrk="1" hangingPunct="1">
                <a:buFont typeface="Arial" pitchFamily="34" charset="0"/>
                <a:buNone/>
              </a:pPr>
              <a:r>
                <a:rPr lang="zh-CN" altLang="en-US">
                  <a:solidFill>
                    <a:schemeClr val="bg1"/>
                  </a:solidFill>
                </a:rPr>
                <a:t>例如，工业总产值</a:t>
              </a:r>
              <a:r>
                <a:rPr lang="en-US" altLang="zh-CN">
                  <a:solidFill>
                    <a:schemeClr val="bg1"/>
                  </a:solidFill>
                </a:rPr>
                <a:t>=</a:t>
              </a:r>
            </a:p>
            <a:p>
              <a:pPr algn="ctr" eaLnBrk="1" latinLnBrk="1" hangingPunct="1">
                <a:buFont typeface="Arial" pitchFamily="34" charset="0"/>
                <a:buNone/>
              </a:pPr>
              <a:r>
                <a:rPr lang="zh-CN" altLang="en-US">
                  <a:solidFill>
                    <a:schemeClr val="bg1"/>
                  </a:solidFill>
                </a:rPr>
                <a:t>工业产品产量</a:t>
              </a:r>
              <a:r>
                <a:rPr lang="en-US" altLang="zh-CN">
                  <a:solidFill>
                    <a:schemeClr val="bg1"/>
                  </a:solidFill>
                </a:rPr>
                <a:t>×</a:t>
              </a:r>
              <a:r>
                <a:rPr lang="zh-CN" altLang="en-US">
                  <a:solidFill>
                    <a:schemeClr val="bg1"/>
                  </a:solidFill>
                </a:rPr>
                <a:t>产品价格</a:t>
              </a:r>
              <a:endParaRPr lang="en-US" sz="2800">
                <a:solidFill>
                  <a:schemeClr val="bg1"/>
                </a:solidFill>
                <a:latin typeface="Arial" pitchFamily="34" charset="0"/>
                <a:ea typeface="Gulim" pitchFamily="34" charset="-127"/>
              </a:endParaRPr>
            </a:p>
          </p:txBody>
        </p:sp>
        <p:sp>
          <p:nvSpPr>
            <p:cNvPr id="38937" name="AutoShape 8"/>
            <p:cNvSpPr>
              <a:spLocks noChangeArrowheads="1"/>
            </p:cNvSpPr>
            <p:nvPr/>
          </p:nvSpPr>
          <p:spPr bwMode="auto">
            <a:xfrm flipV="1">
              <a:off x="998" y="625"/>
              <a:ext cx="406" cy="304"/>
            </a:xfrm>
            <a:prstGeom prst="triangle">
              <a:avLst>
                <a:gd name="adj" fmla="val 50000"/>
              </a:avLst>
            </a:prstGeom>
            <a:solidFill>
              <a:schemeClr val="hlink"/>
            </a:solidFill>
            <a:ln w="12700">
              <a:solidFill>
                <a:schemeClr val="bg2"/>
              </a:solidFill>
              <a:miter lim="800000"/>
              <a:headEnd/>
              <a:tailEnd/>
            </a:ln>
            <a:effectLst>
              <a:outerShdw sy="50000" rotWithShape="0">
                <a:schemeClr val="tx2">
                  <a:alpha val="50000"/>
                </a:schemeClr>
              </a:outerShdw>
            </a:effectLst>
          </p:spPr>
          <p:txBody>
            <a:bodyPr rot="10800000"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8938" name="AutoShape 9"/>
            <p:cNvSpPr>
              <a:spLocks noChangeArrowheads="1"/>
            </p:cNvSpPr>
            <p:nvPr/>
          </p:nvSpPr>
          <p:spPr bwMode="auto">
            <a:xfrm flipV="1">
              <a:off x="3220" y="617"/>
              <a:ext cx="406" cy="304"/>
            </a:xfrm>
            <a:prstGeom prst="triangle">
              <a:avLst>
                <a:gd name="adj" fmla="val 50000"/>
              </a:avLst>
            </a:prstGeom>
            <a:solidFill>
              <a:schemeClr val="hlink"/>
            </a:solidFill>
            <a:ln w="12700">
              <a:solidFill>
                <a:schemeClr val="bg2"/>
              </a:solidFill>
              <a:miter lim="800000"/>
              <a:headEnd/>
              <a:tailEnd/>
            </a:ln>
            <a:effectLst>
              <a:outerShdw sy="50000" rotWithShape="0">
                <a:schemeClr val="tx2">
                  <a:alpha val="50000"/>
                </a:schemeClr>
              </a:outerShdw>
            </a:effectLst>
          </p:spPr>
          <p:txBody>
            <a:bodyPr rot="10800000"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36940" name="Rectangle 76" descr="金融10"/>
          <p:cNvSpPr>
            <a:spLocks noChangeArrowheads="1"/>
          </p:cNvSpPr>
          <p:nvPr/>
        </p:nvSpPr>
        <p:spPr bwMode="auto">
          <a:xfrm>
            <a:off x="3276600" y="1628775"/>
            <a:ext cx="5867400" cy="58102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CC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buFont typeface="Arial" panose="020B0604020202020204" pitchFamily="34" charset="0"/>
              <a:buNone/>
              <a:defRPr/>
            </a:pPr>
            <a:r>
              <a:rPr lang="zh-CN" altLang="en-US" sz="1600">
                <a:effectLst>
                  <a:outerShdw blurRad="38100" dist="38100" dir="2700000" algn="tl">
                    <a:srgbClr val="C0C0C0"/>
                  </a:outerShdw>
                </a:effectLst>
              </a:rPr>
              <a:t>是指由若干个相互联系、相互作用的统计指标组成的整体，用以说明所研究社会经济现象各方面相互依存和相互制约的关系。</a:t>
            </a:r>
          </a:p>
        </p:txBody>
      </p:sp>
    </p:spTree>
  </p:cSld>
  <p:clrMapOvr>
    <a:masterClrMapping/>
  </p:clrMapOvr>
  <p:transition>
    <p:zo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91" name="Group 3"/>
          <p:cNvGrpSpPr>
            <a:grpSpLocks/>
          </p:cNvGrpSpPr>
          <p:nvPr/>
        </p:nvGrpSpPr>
        <p:grpSpPr bwMode="auto">
          <a:xfrm>
            <a:off x="1692275" y="1412875"/>
            <a:ext cx="6192838" cy="4489450"/>
            <a:chOff x="0" y="0"/>
            <a:chExt cx="4354" cy="3266"/>
          </a:xfrm>
        </p:grpSpPr>
        <p:sp>
          <p:nvSpPr>
            <p:cNvPr id="39943" name="AutoShape 2"/>
            <p:cNvSpPr>
              <a:spLocks noChangeArrowheads="1"/>
            </p:cNvSpPr>
            <p:nvPr/>
          </p:nvSpPr>
          <p:spPr bwMode="auto">
            <a:xfrm>
              <a:off x="0" y="0"/>
              <a:ext cx="4354" cy="3266"/>
            </a:xfrm>
            <a:prstGeom prst="roundRect">
              <a:avLst>
                <a:gd name="adj" fmla="val 4843"/>
              </a:avLst>
            </a:prstGeom>
            <a:solidFill>
              <a:schemeClr val="bg2"/>
            </a:soli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9944" name="AutoShape 4"/>
            <p:cNvSpPr>
              <a:spLocks noChangeArrowheads="1"/>
            </p:cNvSpPr>
            <p:nvPr/>
          </p:nvSpPr>
          <p:spPr bwMode="auto">
            <a:xfrm>
              <a:off x="236" y="1663"/>
              <a:ext cx="663" cy="1360"/>
            </a:xfrm>
            <a:prstGeom prst="downArrow">
              <a:avLst>
                <a:gd name="adj1" fmla="val 50000"/>
                <a:gd name="adj2" fmla="val 39117"/>
              </a:avLst>
            </a:prstGeom>
            <a:gradFill rotWithShape="0">
              <a:gsLst>
                <a:gs pos="0">
                  <a:schemeClr val="folHlink"/>
                </a:gs>
                <a:gs pos="100000">
                  <a:srgbClr val="0A0D00"/>
                </a:gs>
              </a:gsLst>
              <a:lin ang="5400000" scaled="1"/>
            </a:gra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9945" name="AutoShape 5"/>
            <p:cNvSpPr>
              <a:spLocks noChangeArrowheads="1"/>
            </p:cNvSpPr>
            <p:nvPr/>
          </p:nvSpPr>
          <p:spPr bwMode="auto">
            <a:xfrm>
              <a:off x="236" y="302"/>
              <a:ext cx="660" cy="1285"/>
            </a:xfrm>
            <a:prstGeom prst="upArrow">
              <a:avLst>
                <a:gd name="adj1" fmla="val 50000"/>
                <a:gd name="adj2" fmla="val 36938"/>
              </a:avLst>
            </a:prstGeom>
            <a:gradFill rotWithShape="0">
              <a:gsLst>
                <a:gs pos="0">
                  <a:schemeClr val="tx2"/>
                </a:gs>
                <a:gs pos="100000">
                  <a:schemeClr val="folHlink"/>
                </a:gs>
              </a:gsLst>
              <a:lin ang="5400000" scaled="1"/>
            </a:gra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9946" name="Rectangle 6"/>
            <p:cNvSpPr>
              <a:spLocks noChangeArrowheads="1"/>
            </p:cNvSpPr>
            <p:nvPr/>
          </p:nvSpPr>
          <p:spPr bwMode="auto">
            <a:xfrm>
              <a:off x="501" y="3017"/>
              <a:ext cx="130" cy="247"/>
            </a:xfrm>
            <a:prstGeom prst="rect">
              <a:avLst/>
            </a:prstGeom>
            <a:noFill/>
            <a:ln w="9525">
              <a:noFill/>
              <a:miter lim="800000"/>
              <a:headEnd/>
              <a:tailEnd/>
            </a:ln>
          </p:spPr>
          <p:txBody>
            <a:bodyPr wrap="none" lIns="92075" tIns="46038" rIns="92075" bIns="46038">
              <a:spAutoFit/>
            </a:bodyPr>
            <a:lstStyle/>
            <a:p>
              <a:pPr algn="ctr">
                <a:lnSpc>
                  <a:spcPct val="90000"/>
                </a:lnSpc>
                <a:buFont typeface="Arial" pitchFamily="34" charset="0"/>
                <a:buNone/>
              </a:pPr>
              <a:endParaRPr lang="en-US" altLang="zh-CN" sz="1800">
                <a:latin typeface="Arial" pitchFamily="34" charset="0"/>
                <a:ea typeface="Gulim" pitchFamily="34" charset="-127"/>
              </a:endParaRPr>
            </a:p>
          </p:txBody>
        </p:sp>
        <p:sp>
          <p:nvSpPr>
            <p:cNvPr id="39947" name="Rectangle 7"/>
            <p:cNvSpPr>
              <a:spLocks noChangeArrowheads="1"/>
            </p:cNvSpPr>
            <p:nvPr/>
          </p:nvSpPr>
          <p:spPr bwMode="auto">
            <a:xfrm>
              <a:off x="490" y="75"/>
              <a:ext cx="129" cy="427"/>
            </a:xfrm>
            <a:prstGeom prst="rect">
              <a:avLst/>
            </a:prstGeom>
            <a:noFill/>
            <a:ln w="9525">
              <a:noFill/>
              <a:miter lim="800000"/>
              <a:headEnd/>
              <a:tailEnd/>
            </a:ln>
          </p:spPr>
          <p:txBody>
            <a:bodyPr wrap="none" lIns="92075" tIns="46038" rIns="92075" bIns="46038">
              <a:spAutoFit/>
            </a:bodyPr>
            <a:lstStyle/>
            <a:p>
              <a:pPr algn="ctr">
                <a:lnSpc>
                  <a:spcPct val="90000"/>
                </a:lnSpc>
                <a:buFont typeface="Arial" pitchFamily="34" charset="0"/>
                <a:buNone/>
              </a:pPr>
              <a:endParaRPr lang="en-US" altLang="zh-CN" sz="1800">
                <a:solidFill>
                  <a:srgbClr val="000000"/>
                </a:solidFill>
                <a:latin typeface="Arial" pitchFamily="34" charset="0"/>
                <a:ea typeface="Gulim" pitchFamily="34" charset="-127"/>
              </a:endParaRPr>
            </a:p>
            <a:p>
              <a:pPr algn="ctr">
                <a:lnSpc>
                  <a:spcPct val="90000"/>
                </a:lnSpc>
                <a:buFont typeface="Arial" pitchFamily="34" charset="0"/>
                <a:buNone/>
              </a:pPr>
              <a:endParaRPr lang="ko-KR" altLang="en-US" sz="1800">
                <a:solidFill>
                  <a:srgbClr val="000000"/>
                </a:solidFill>
                <a:latin typeface="Arial" pitchFamily="34" charset="0"/>
                <a:ea typeface="Gulim" pitchFamily="34" charset="-127"/>
              </a:endParaRPr>
            </a:p>
          </p:txBody>
        </p:sp>
        <p:sp>
          <p:nvSpPr>
            <p:cNvPr id="39948" name="AutoShape 8"/>
            <p:cNvSpPr>
              <a:spLocks noChangeArrowheads="1"/>
            </p:cNvSpPr>
            <p:nvPr/>
          </p:nvSpPr>
          <p:spPr bwMode="auto">
            <a:xfrm rot="5400000">
              <a:off x="2026" y="-834"/>
              <a:ext cx="1144" cy="2968"/>
            </a:xfrm>
            <a:prstGeom prst="cube">
              <a:avLst>
                <a:gd name="adj" fmla="val 14579"/>
              </a:avLst>
            </a:prstGeom>
            <a:solidFill>
              <a:srgbClr val="CC99FF"/>
            </a:solidFill>
            <a:ln w="9525">
              <a:noFill/>
              <a:miter lim="800000"/>
              <a:headEnd/>
              <a:tailEnd/>
            </a:ln>
          </p:spPr>
          <p:txBody>
            <a:bodyPr rot="10800000" vert="eaVert" wrap="none" lIns="92075" tIns="46038" rIns="92075" bIns="46038" anchor="ctr"/>
            <a:lstStyle/>
            <a:p>
              <a:pPr algn="ctr">
                <a:lnSpc>
                  <a:spcPct val="90000"/>
                </a:lnSpc>
                <a:buFont typeface="Arial" pitchFamily="34" charset="0"/>
                <a:buNone/>
              </a:pPr>
              <a:endParaRPr lang="en-US" altLang="zh-CN" sz="1800">
                <a:solidFill>
                  <a:srgbClr val="000000"/>
                </a:solidFill>
                <a:latin typeface="Arial" pitchFamily="34" charset="0"/>
                <a:ea typeface="Gulim" pitchFamily="34" charset="-127"/>
              </a:endParaRPr>
            </a:p>
          </p:txBody>
        </p:sp>
        <p:sp>
          <p:nvSpPr>
            <p:cNvPr id="39949" name="AutoShape 9"/>
            <p:cNvSpPr>
              <a:spLocks noChangeArrowheads="1"/>
            </p:cNvSpPr>
            <p:nvPr/>
          </p:nvSpPr>
          <p:spPr bwMode="auto">
            <a:xfrm rot="5400000">
              <a:off x="2027" y="150"/>
              <a:ext cx="1142" cy="2968"/>
            </a:xfrm>
            <a:prstGeom prst="cube">
              <a:avLst>
                <a:gd name="adj" fmla="val 14579"/>
              </a:avLst>
            </a:prstGeom>
            <a:gradFill rotWithShape="1">
              <a:gsLst>
                <a:gs pos="0">
                  <a:srgbClr val="2C2C84"/>
                </a:gs>
                <a:gs pos="100000">
                  <a:schemeClr val="accent2"/>
                </a:gs>
              </a:gsLst>
              <a:lin ang="0" scaled="1"/>
            </a:gradFill>
            <a:ln w="9525">
              <a:noFill/>
              <a:miter lim="800000"/>
              <a:headEnd/>
              <a:tailEnd/>
            </a:ln>
          </p:spPr>
          <p:txBody>
            <a:bodyPr rot="10800000" vert="eaVert" wrap="none" lIns="92075" tIns="46038" rIns="92075" bIns="46038" anchor="ctr"/>
            <a:lstStyle/>
            <a:p>
              <a:pPr algn="ctr">
                <a:lnSpc>
                  <a:spcPct val="90000"/>
                </a:lnSpc>
                <a:buFont typeface="Arial" pitchFamily="34" charset="0"/>
                <a:buNone/>
              </a:pPr>
              <a:endParaRPr lang="en-US" altLang="zh-CN" sz="1800">
                <a:solidFill>
                  <a:srgbClr val="000000"/>
                </a:solidFill>
                <a:latin typeface="Arial" pitchFamily="34" charset="0"/>
                <a:ea typeface="Gulim" pitchFamily="34" charset="-127"/>
              </a:endParaRPr>
            </a:p>
          </p:txBody>
        </p:sp>
        <p:sp>
          <p:nvSpPr>
            <p:cNvPr id="39950" name="AutoShape 10"/>
            <p:cNvSpPr>
              <a:spLocks noChangeArrowheads="1"/>
            </p:cNvSpPr>
            <p:nvPr/>
          </p:nvSpPr>
          <p:spPr bwMode="auto">
            <a:xfrm rot="5400000">
              <a:off x="2027" y="1134"/>
              <a:ext cx="1142" cy="2968"/>
            </a:xfrm>
            <a:prstGeom prst="cube">
              <a:avLst>
                <a:gd name="adj" fmla="val 14579"/>
              </a:avLst>
            </a:prstGeom>
            <a:gradFill rotWithShape="1">
              <a:gsLst>
                <a:gs pos="0">
                  <a:srgbClr val="A1C1C4"/>
                </a:gs>
                <a:gs pos="100000">
                  <a:schemeClr val="accent1"/>
                </a:gs>
              </a:gsLst>
              <a:lin ang="0" scaled="1"/>
            </a:gradFill>
            <a:ln w="9525">
              <a:noFill/>
              <a:miter lim="800000"/>
              <a:headEnd/>
              <a:tailEnd/>
            </a:ln>
          </p:spPr>
          <p:txBody>
            <a:bodyPr rot="10800000" vert="eaVert" wrap="none" lIns="92075" tIns="46038" rIns="92075" bIns="46038" anchor="ctr"/>
            <a:lstStyle/>
            <a:p>
              <a:pPr algn="ctr">
                <a:lnSpc>
                  <a:spcPct val="90000"/>
                </a:lnSpc>
                <a:buFont typeface="Arial" pitchFamily="34" charset="0"/>
                <a:buNone/>
              </a:pPr>
              <a:endParaRPr lang="en-US" altLang="zh-CN" sz="1800">
                <a:solidFill>
                  <a:srgbClr val="000000"/>
                </a:solidFill>
                <a:latin typeface="Arial" pitchFamily="34" charset="0"/>
                <a:ea typeface="Gulim" pitchFamily="34" charset="-127"/>
              </a:endParaRPr>
            </a:p>
          </p:txBody>
        </p:sp>
      </p:grpSp>
      <p:sp>
        <p:nvSpPr>
          <p:cNvPr id="37900" name="Text Box 12" descr="金融10"/>
          <p:cNvSpPr txBox="1">
            <a:spLocks noChangeArrowheads="1"/>
          </p:cNvSpPr>
          <p:nvPr/>
        </p:nvSpPr>
        <p:spPr bwMode="auto">
          <a:xfrm>
            <a:off x="2268538" y="2349500"/>
            <a:ext cx="488950" cy="3455988"/>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统计指标体系的分类</a:t>
            </a:r>
          </a:p>
        </p:txBody>
      </p:sp>
      <p:sp>
        <p:nvSpPr>
          <p:cNvPr id="37901" name="Text Box 13" descr="金融10"/>
          <p:cNvSpPr txBox="1">
            <a:spLocks noChangeArrowheads="1"/>
          </p:cNvSpPr>
          <p:nvPr/>
        </p:nvSpPr>
        <p:spPr bwMode="auto">
          <a:xfrm>
            <a:off x="3419475" y="1557338"/>
            <a:ext cx="3889375" cy="13112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根据反映内容的不同，统计指标体系可分为社会统计指标体系、经济统计指标体系和科学技术统计指标体系。</a:t>
            </a:r>
          </a:p>
        </p:txBody>
      </p:sp>
      <p:sp>
        <p:nvSpPr>
          <p:cNvPr id="37902" name="Text Box 14" descr="金融10"/>
          <p:cNvSpPr txBox="1">
            <a:spLocks noChangeArrowheads="1"/>
          </p:cNvSpPr>
          <p:nvPr/>
        </p:nvSpPr>
        <p:spPr bwMode="auto">
          <a:xfrm>
            <a:off x="3419475" y="2997200"/>
            <a:ext cx="3816350" cy="10064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根据考核范围的不同，统计指标体系可分为宏观指标体系、中观指标体系和微观指标体系。</a:t>
            </a:r>
          </a:p>
        </p:txBody>
      </p:sp>
      <p:sp>
        <p:nvSpPr>
          <p:cNvPr id="37903" name="Text Box 15" descr="金融10"/>
          <p:cNvSpPr txBox="1">
            <a:spLocks noChangeArrowheads="1"/>
          </p:cNvSpPr>
          <p:nvPr/>
        </p:nvSpPr>
        <p:spPr bwMode="auto">
          <a:xfrm>
            <a:off x="3419475" y="4292600"/>
            <a:ext cx="3744913" cy="13112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根据作用功能的不同，统计指标体系可分为描述性指标体系、评价性指标体系和预警性指标体系。</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37891"/>
                                        </p:tgtEl>
                                        <p:attrNameLst>
                                          <p:attrName>style.visibility</p:attrName>
                                        </p:attrNameLst>
                                      </p:cBhvr>
                                      <p:to>
                                        <p:strVal val="visible"/>
                                      </p:to>
                                    </p:set>
                                    <p:anim calcmode="lin" valueType="num">
                                      <p:cBhvr>
                                        <p:cTn id="7" dur="1000" fill="hold"/>
                                        <p:tgtEl>
                                          <p:spTgt spid="37891"/>
                                        </p:tgtEl>
                                        <p:attrNameLst>
                                          <p:attrName>ppt_w</p:attrName>
                                        </p:attrNameLst>
                                      </p:cBhvr>
                                      <p:tavLst>
                                        <p:tav tm="0">
                                          <p:val>
                                            <p:fltVal val="0"/>
                                          </p:val>
                                        </p:tav>
                                        <p:tav tm="100000">
                                          <p:val>
                                            <p:strVal val="#ppt_w"/>
                                          </p:val>
                                        </p:tav>
                                      </p:tavLst>
                                    </p:anim>
                                    <p:anim calcmode="lin" valueType="num">
                                      <p:cBhvr>
                                        <p:cTn id="8" dur="1000" fill="hold"/>
                                        <p:tgtEl>
                                          <p:spTgt spid="37891"/>
                                        </p:tgtEl>
                                        <p:attrNameLst>
                                          <p:attrName>ppt_h</p:attrName>
                                        </p:attrNameLst>
                                      </p:cBhvr>
                                      <p:tavLst>
                                        <p:tav tm="0">
                                          <p:val>
                                            <p:fltVal val="0"/>
                                          </p:val>
                                        </p:tav>
                                        <p:tav tm="100000">
                                          <p:val>
                                            <p:strVal val="#ppt_h"/>
                                          </p:val>
                                        </p:tav>
                                      </p:tavLst>
                                    </p:anim>
                                    <p:anim calcmode="lin" valueType="num">
                                      <p:cBhvr>
                                        <p:cTn id="9" dur="1000" fill="hold"/>
                                        <p:tgtEl>
                                          <p:spTgt spid="3789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789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AutoShape 3"/>
          <p:cNvSpPr>
            <a:spLocks noChangeArrowheads="1"/>
          </p:cNvSpPr>
          <p:nvPr/>
        </p:nvSpPr>
        <p:spPr bwMode="auto">
          <a:xfrm>
            <a:off x="611188" y="1628775"/>
            <a:ext cx="2743200" cy="4419600"/>
          </a:xfrm>
          <a:prstGeom prst="rightArrow">
            <a:avLst>
              <a:gd name="adj1" fmla="val 62787"/>
              <a:gd name="adj2" fmla="val 41259"/>
            </a:avLst>
          </a:prstGeom>
          <a:gradFill rotWithShape="1">
            <a:gsLst>
              <a:gs pos="0">
                <a:srgbClr val="FFFFFF">
                  <a:alpha val="0"/>
                </a:srgbClr>
              </a:gs>
              <a:gs pos="100000">
                <a:schemeClr val="bg2">
                  <a:alpha val="50000"/>
                </a:schemeClr>
              </a:gs>
            </a:gsLst>
            <a:lin ang="0" scaled="1"/>
          </a:gradFill>
          <a:ln w="19050" cap="rnd">
            <a:solidFill>
              <a:schemeClr val="bg2"/>
            </a:solidFill>
            <a:prstDash val="sysDot"/>
            <a:miter lim="800000"/>
            <a:headEnd/>
            <a:tailEnd/>
          </a:ln>
        </p:spPr>
        <p:txBody>
          <a:bodyPr wrap="none" anchor="ctr"/>
          <a:lstStyle/>
          <a:p>
            <a:pPr algn="ct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nvGrpSpPr>
          <p:cNvPr id="38916" name="Group 4"/>
          <p:cNvGrpSpPr>
            <a:grpSpLocks/>
          </p:cNvGrpSpPr>
          <p:nvPr/>
        </p:nvGrpSpPr>
        <p:grpSpPr bwMode="auto">
          <a:xfrm>
            <a:off x="3563938" y="2276475"/>
            <a:ext cx="4924425" cy="1228725"/>
            <a:chOff x="0" y="0"/>
            <a:chExt cx="3102" cy="774"/>
          </a:xfrm>
        </p:grpSpPr>
        <p:sp>
          <p:nvSpPr>
            <p:cNvPr id="40970" name="AutoShape 7"/>
            <p:cNvSpPr>
              <a:spLocks noChangeArrowheads="1"/>
            </p:cNvSpPr>
            <p:nvPr/>
          </p:nvSpPr>
          <p:spPr bwMode="auto">
            <a:xfrm>
              <a:off x="30" y="0"/>
              <a:ext cx="3072" cy="774"/>
            </a:xfrm>
            <a:prstGeom prst="roundRect">
              <a:avLst>
                <a:gd name="adj" fmla="val 10889"/>
              </a:avLst>
            </a:prstGeom>
            <a:gradFill rotWithShape="1">
              <a:gsLst>
                <a:gs pos="0">
                  <a:schemeClr val="accent1"/>
                </a:gs>
                <a:gs pos="100000">
                  <a:srgbClr val="F1F8F9"/>
                </a:gs>
              </a:gsLst>
              <a:lin ang="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40971" name="AutoShape 8"/>
            <p:cNvSpPr>
              <a:spLocks noChangeArrowheads="1"/>
            </p:cNvSpPr>
            <p:nvPr/>
          </p:nvSpPr>
          <p:spPr bwMode="auto">
            <a:xfrm>
              <a:off x="0" y="288"/>
              <a:ext cx="336" cy="240"/>
            </a:xfrm>
            <a:prstGeom prst="rightArrow">
              <a:avLst>
                <a:gd name="adj1" fmla="val 50000"/>
                <a:gd name="adj2" fmla="val 58333"/>
              </a:avLst>
            </a:prstGeom>
            <a:solidFill>
              <a:schemeClr val="bg1"/>
            </a:solid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38919" name="Group 7"/>
          <p:cNvGrpSpPr>
            <a:grpSpLocks/>
          </p:cNvGrpSpPr>
          <p:nvPr/>
        </p:nvGrpSpPr>
        <p:grpSpPr bwMode="auto">
          <a:xfrm>
            <a:off x="3492500" y="4076700"/>
            <a:ext cx="4924425" cy="1228725"/>
            <a:chOff x="0" y="0"/>
            <a:chExt cx="3102" cy="774"/>
          </a:xfrm>
        </p:grpSpPr>
        <p:sp>
          <p:nvSpPr>
            <p:cNvPr id="40968" name="AutoShape 13"/>
            <p:cNvSpPr>
              <a:spLocks noChangeArrowheads="1"/>
            </p:cNvSpPr>
            <p:nvPr/>
          </p:nvSpPr>
          <p:spPr bwMode="auto">
            <a:xfrm>
              <a:off x="30" y="0"/>
              <a:ext cx="3072" cy="774"/>
            </a:xfrm>
            <a:prstGeom prst="roundRect">
              <a:avLst>
                <a:gd name="adj" fmla="val 10889"/>
              </a:avLst>
            </a:prstGeom>
            <a:gradFill rotWithShape="1">
              <a:gsLst>
                <a:gs pos="0">
                  <a:schemeClr val="accent2"/>
                </a:gs>
                <a:gs pos="100000">
                  <a:srgbClr val="D4D4E9"/>
                </a:gs>
              </a:gsLst>
              <a:lin ang="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40969" name="AutoShape 14"/>
            <p:cNvSpPr>
              <a:spLocks noChangeArrowheads="1"/>
            </p:cNvSpPr>
            <p:nvPr/>
          </p:nvSpPr>
          <p:spPr bwMode="auto">
            <a:xfrm>
              <a:off x="0" y="288"/>
              <a:ext cx="336" cy="240"/>
            </a:xfrm>
            <a:prstGeom prst="rightArrow">
              <a:avLst>
                <a:gd name="adj1" fmla="val 50000"/>
                <a:gd name="adj2" fmla="val 58333"/>
              </a:avLst>
            </a:prstGeom>
            <a:solidFill>
              <a:schemeClr val="bg1"/>
            </a:solid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38922" name="Text Box 10" descr="金融10"/>
          <p:cNvSpPr txBox="1">
            <a:spLocks noChangeArrowheads="1"/>
          </p:cNvSpPr>
          <p:nvPr/>
        </p:nvSpPr>
        <p:spPr bwMode="auto">
          <a:xfrm>
            <a:off x="1042988" y="2924175"/>
            <a:ext cx="865187" cy="1917700"/>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sz="2400">
                <a:effectLst>
                  <a:outerShdw blurRad="38100" dist="38100" dir="2700000" algn="tl">
                    <a:srgbClr val="C0C0C0"/>
                  </a:outerShdw>
                </a:effectLst>
              </a:rPr>
              <a:t>统计指标体系的作用</a:t>
            </a:r>
          </a:p>
        </p:txBody>
      </p:sp>
      <p:sp>
        <p:nvSpPr>
          <p:cNvPr id="38923" name="Text Box 11" descr="金融10"/>
          <p:cNvSpPr txBox="1">
            <a:spLocks noChangeArrowheads="1"/>
          </p:cNvSpPr>
          <p:nvPr/>
        </p:nvSpPr>
        <p:spPr bwMode="auto">
          <a:xfrm>
            <a:off x="4140200" y="2565400"/>
            <a:ext cx="3960813" cy="7016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可以认识现象的全貌和发展的全过程</a:t>
            </a:r>
          </a:p>
        </p:txBody>
      </p:sp>
      <p:sp>
        <p:nvSpPr>
          <p:cNvPr id="38924" name="Text Box 12" descr="金融10"/>
          <p:cNvSpPr txBox="1">
            <a:spLocks noChangeArrowheads="1"/>
          </p:cNvSpPr>
          <p:nvPr/>
        </p:nvSpPr>
        <p:spPr bwMode="auto">
          <a:xfrm>
            <a:off x="4140200" y="4365625"/>
            <a:ext cx="3960813" cy="7016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可以反映总体的内部联系，分析各个因素对现象总体的影响。</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8915"/>
                                        </p:tgtEl>
                                        <p:attrNameLst>
                                          <p:attrName>style.visibility</p:attrName>
                                        </p:attrNameLst>
                                      </p:cBhvr>
                                      <p:to>
                                        <p:strVal val="visible"/>
                                      </p:to>
                                    </p:set>
                                    <p:animEffect transition="in" filter="fade">
                                      <p:cBhvr>
                                        <p:cTn id="7" dur="800" decel="100000"/>
                                        <p:tgtEl>
                                          <p:spTgt spid="38915"/>
                                        </p:tgtEl>
                                      </p:cBhvr>
                                    </p:animEffect>
                                    <p:anim calcmode="lin" valueType="num">
                                      <p:cBhvr>
                                        <p:cTn id="8" dur="800" decel="100000" fill="hold"/>
                                        <p:tgtEl>
                                          <p:spTgt spid="38915"/>
                                        </p:tgtEl>
                                        <p:attrNameLst>
                                          <p:attrName>style.rotation</p:attrName>
                                        </p:attrNameLst>
                                      </p:cBhvr>
                                      <p:tavLst>
                                        <p:tav tm="0">
                                          <p:val>
                                            <p:fltVal val="-90"/>
                                          </p:val>
                                        </p:tav>
                                        <p:tav tm="100000">
                                          <p:val>
                                            <p:fltVal val="0"/>
                                          </p:val>
                                        </p:tav>
                                      </p:tavLst>
                                    </p:anim>
                                    <p:anim calcmode="lin" valueType="num">
                                      <p:cBhvr>
                                        <p:cTn id="9" dur="800" decel="100000" fill="hold"/>
                                        <p:tgtEl>
                                          <p:spTgt spid="38915"/>
                                        </p:tgtEl>
                                        <p:attrNameLst>
                                          <p:attrName>ppt_x</p:attrName>
                                        </p:attrNameLst>
                                      </p:cBhvr>
                                      <p:tavLst>
                                        <p:tav tm="0">
                                          <p:val>
                                            <p:strVal val="#ppt_x+0.4"/>
                                          </p:val>
                                        </p:tav>
                                        <p:tav tm="100000">
                                          <p:val>
                                            <p:strVal val="#ppt_x-0.05"/>
                                          </p:val>
                                        </p:tav>
                                      </p:tavLst>
                                    </p:anim>
                                    <p:anim calcmode="lin" valueType="num">
                                      <p:cBhvr>
                                        <p:cTn id="10" dur="800" decel="100000" fill="hold"/>
                                        <p:tgtEl>
                                          <p:spTgt spid="3891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891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8915"/>
                                        </p:tgtEl>
                                        <p:attrNameLst>
                                          <p:attrName>ppt_y</p:attrName>
                                        </p:attrNameLst>
                                      </p:cBhvr>
                                      <p:tavLst>
                                        <p:tav tm="0">
                                          <p:val>
                                            <p:strVal val="#ppt_y+0.1"/>
                                          </p:val>
                                        </p:tav>
                                        <p:tav tm="100000">
                                          <p:val>
                                            <p:strVal val="#ppt_y"/>
                                          </p:val>
                                        </p:tav>
                                      </p:tavLst>
                                    </p:anim>
                                  </p:childTnLst>
                                </p:cTn>
                              </p:par>
                              <p:par>
                                <p:cTn id="13" presetID="30" presetClass="entr" presetSubtype="0" fill="hold" grpId="0" nodeType="withEffect">
                                  <p:stCondLst>
                                    <p:cond delay="0"/>
                                  </p:stCondLst>
                                  <p:childTnLst>
                                    <p:set>
                                      <p:cBhvr>
                                        <p:cTn id="14" dur="1" fill="hold">
                                          <p:stCondLst>
                                            <p:cond delay="0"/>
                                          </p:stCondLst>
                                        </p:cTn>
                                        <p:tgtEl>
                                          <p:spTgt spid="38922"/>
                                        </p:tgtEl>
                                        <p:attrNameLst>
                                          <p:attrName>style.visibility</p:attrName>
                                        </p:attrNameLst>
                                      </p:cBhvr>
                                      <p:to>
                                        <p:strVal val="visible"/>
                                      </p:to>
                                    </p:set>
                                    <p:animEffect transition="in" filter="fade">
                                      <p:cBhvr>
                                        <p:cTn id="15" dur="800" decel="100000"/>
                                        <p:tgtEl>
                                          <p:spTgt spid="38922"/>
                                        </p:tgtEl>
                                      </p:cBhvr>
                                    </p:animEffect>
                                    <p:anim calcmode="lin" valueType="num">
                                      <p:cBhvr>
                                        <p:cTn id="16" dur="800" decel="100000" fill="hold"/>
                                        <p:tgtEl>
                                          <p:spTgt spid="38922"/>
                                        </p:tgtEl>
                                        <p:attrNameLst>
                                          <p:attrName>style.rotation</p:attrName>
                                        </p:attrNameLst>
                                      </p:cBhvr>
                                      <p:tavLst>
                                        <p:tav tm="0">
                                          <p:val>
                                            <p:fltVal val="-90"/>
                                          </p:val>
                                        </p:tav>
                                        <p:tav tm="100000">
                                          <p:val>
                                            <p:fltVal val="0"/>
                                          </p:val>
                                        </p:tav>
                                      </p:tavLst>
                                    </p:anim>
                                    <p:anim calcmode="lin" valueType="num">
                                      <p:cBhvr>
                                        <p:cTn id="17" dur="800" decel="100000" fill="hold"/>
                                        <p:tgtEl>
                                          <p:spTgt spid="38922"/>
                                        </p:tgtEl>
                                        <p:attrNameLst>
                                          <p:attrName>ppt_x</p:attrName>
                                        </p:attrNameLst>
                                      </p:cBhvr>
                                      <p:tavLst>
                                        <p:tav tm="0">
                                          <p:val>
                                            <p:strVal val="#ppt_x+0.4"/>
                                          </p:val>
                                        </p:tav>
                                        <p:tav tm="100000">
                                          <p:val>
                                            <p:strVal val="#ppt_x-0.05"/>
                                          </p:val>
                                        </p:tav>
                                      </p:tavLst>
                                    </p:anim>
                                    <p:anim calcmode="lin" valueType="num">
                                      <p:cBhvr>
                                        <p:cTn id="18" dur="800" decel="100000" fill="hold"/>
                                        <p:tgtEl>
                                          <p:spTgt spid="38922"/>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38922"/>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38922"/>
                                        </p:tgtEl>
                                        <p:attrNameLst>
                                          <p:attrName>ppt_y</p:attrName>
                                        </p:attrNameLst>
                                      </p:cBhvr>
                                      <p:tavLst>
                                        <p:tav tm="0">
                                          <p:val>
                                            <p:strVal val="#ppt_y+0.1"/>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34" presetClass="entr" presetSubtype="0" fill="hold" nodeType="clickEffect">
                                  <p:stCondLst>
                                    <p:cond delay="0"/>
                                  </p:stCondLst>
                                  <p:childTnLst>
                                    <p:set>
                                      <p:cBhvr>
                                        <p:cTn id="24" dur="1" fill="hold">
                                          <p:stCondLst>
                                            <p:cond delay="0"/>
                                          </p:stCondLst>
                                        </p:cTn>
                                        <p:tgtEl>
                                          <p:spTgt spid="38916"/>
                                        </p:tgtEl>
                                        <p:attrNameLst>
                                          <p:attrName>style.visibility</p:attrName>
                                        </p:attrNameLst>
                                      </p:cBhvr>
                                      <p:to>
                                        <p:strVal val="visible"/>
                                      </p:to>
                                    </p:set>
                                    <p:anim from="(-#ppt_w/2)" to="(#ppt_x)" calcmode="lin" valueType="num">
                                      <p:cBhvr>
                                        <p:cTn id="25" dur="600" fill="hold">
                                          <p:stCondLst>
                                            <p:cond delay="0"/>
                                          </p:stCondLst>
                                        </p:cTn>
                                        <p:tgtEl>
                                          <p:spTgt spid="38916"/>
                                        </p:tgtEl>
                                        <p:attrNameLst>
                                          <p:attrName>ppt_x</p:attrName>
                                        </p:attrNameLst>
                                      </p:cBhvr>
                                    </p:anim>
                                    <p:anim from="0" to="-1.0" calcmode="lin" valueType="num">
                                      <p:cBhvr>
                                        <p:cTn id="26" dur="200" decel="50000" autoRev="1" fill="hold">
                                          <p:stCondLst>
                                            <p:cond delay="600"/>
                                          </p:stCondLst>
                                        </p:cTn>
                                        <p:tgtEl>
                                          <p:spTgt spid="38916"/>
                                        </p:tgtEl>
                                        <p:attrNameLst>
                                          <p:attrName>xshear</p:attrName>
                                        </p:attrNameLst>
                                      </p:cBhvr>
                                    </p:anim>
                                    <p:animScale>
                                      <p:cBhvr>
                                        <p:cTn id="27" dur="200" decel="100000" autoRev="1" fill="hold">
                                          <p:stCondLst>
                                            <p:cond delay="600"/>
                                          </p:stCondLst>
                                        </p:cTn>
                                        <p:tgtEl>
                                          <p:spTgt spid="38916"/>
                                        </p:tgtEl>
                                      </p:cBhvr>
                                      <p:from x="100000" y="100000"/>
                                      <p:to x="80000" y="100000"/>
                                    </p:animScale>
                                    <p:anim by="(#ppt_h/3+#ppt_w*0.1)" calcmode="lin" valueType="num">
                                      <p:cBhvr additive="sum">
                                        <p:cTn id="28" dur="200" decel="100000" autoRev="1" fill="hold">
                                          <p:stCondLst>
                                            <p:cond delay="600"/>
                                          </p:stCondLst>
                                        </p:cTn>
                                        <p:tgtEl>
                                          <p:spTgt spid="38916"/>
                                        </p:tgtEl>
                                        <p:attrNameLst>
                                          <p:attrName>ppt_x</p:attrName>
                                        </p:attrNameLst>
                                      </p:cBhvr>
                                    </p:anim>
                                  </p:childTnLst>
                                </p:cTn>
                              </p:par>
                              <p:par>
                                <p:cTn id="29" presetID="34" presetClass="entr" presetSubtype="0" fill="hold" grpId="0" nodeType="withEffect">
                                  <p:stCondLst>
                                    <p:cond delay="0"/>
                                  </p:stCondLst>
                                  <p:childTnLst>
                                    <p:set>
                                      <p:cBhvr>
                                        <p:cTn id="30" dur="1" fill="hold">
                                          <p:stCondLst>
                                            <p:cond delay="0"/>
                                          </p:stCondLst>
                                        </p:cTn>
                                        <p:tgtEl>
                                          <p:spTgt spid="38923"/>
                                        </p:tgtEl>
                                        <p:attrNameLst>
                                          <p:attrName>style.visibility</p:attrName>
                                        </p:attrNameLst>
                                      </p:cBhvr>
                                      <p:to>
                                        <p:strVal val="visible"/>
                                      </p:to>
                                    </p:set>
                                    <p:anim from="(-#ppt_w/2)" to="(#ppt_x)" calcmode="lin" valueType="num">
                                      <p:cBhvr>
                                        <p:cTn id="31" dur="600" fill="hold">
                                          <p:stCondLst>
                                            <p:cond delay="0"/>
                                          </p:stCondLst>
                                        </p:cTn>
                                        <p:tgtEl>
                                          <p:spTgt spid="38923"/>
                                        </p:tgtEl>
                                        <p:attrNameLst>
                                          <p:attrName>ppt_x</p:attrName>
                                        </p:attrNameLst>
                                      </p:cBhvr>
                                    </p:anim>
                                    <p:anim from="0" to="-1.0" calcmode="lin" valueType="num">
                                      <p:cBhvr>
                                        <p:cTn id="32" dur="200" decel="50000" autoRev="1" fill="hold">
                                          <p:stCondLst>
                                            <p:cond delay="600"/>
                                          </p:stCondLst>
                                        </p:cTn>
                                        <p:tgtEl>
                                          <p:spTgt spid="38923"/>
                                        </p:tgtEl>
                                        <p:attrNameLst>
                                          <p:attrName>xshear</p:attrName>
                                        </p:attrNameLst>
                                      </p:cBhvr>
                                    </p:anim>
                                    <p:animScale>
                                      <p:cBhvr>
                                        <p:cTn id="33" dur="200" decel="100000" autoRev="1" fill="hold">
                                          <p:stCondLst>
                                            <p:cond delay="600"/>
                                          </p:stCondLst>
                                        </p:cTn>
                                        <p:tgtEl>
                                          <p:spTgt spid="38923"/>
                                        </p:tgtEl>
                                      </p:cBhvr>
                                      <p:from x="100000" y="100000"/>
                                      <p:to x="80000" y="100000"/>
                                    </p:animScale>
                                    <p:anim by="(#ppt_h/3+#ppt_w*0.1)" calcmode="lin" valueType="num">
                                      <p:cBhvr additive="sum">
                                        <p:cTn id="34" dur="200" decel="100000" autoRev="1" fill="hold">
                                          <p:stCondLst>
                                            <p:cond delay="600"/>
                                          </p:stCondLst>
                                        </p:cTn>
                                        <p:tgtEl>
                                          <p:spTgt spid="38923"/>
                                        </p:tgtEl>
                                        <p:attrNameLst>
                                          <p:attrName>ppt_x</p:attrName>
                                        </p:attrNameLst>
                                      </p:cBhvr>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0" presetClass="entr" presetSubtype="0" fill="hold" nodeType="clickEffect">
                                  <p:stCondLst>
                                    <p:cond delay="0"/>
                                  </p:stCondLst>
                                  <p:childTnLst>
                                    <p:set>
                                      <p:cBhvr>
                                        <p:cTn id="38" dur="1" fill="hold">
                                          <p:stCondLst>
                                            <p:cond delay="0"/>
                                          </p:stCondLst>
                                        </p:cTn>
                                        <p:tgtEl>
                                          <p:spTgt spid="38919"/>
                                        </p:tgtEl>
                                        <p:attrNameLst>
                                          <p:attrName>style.visibility</p:attrName>
                                        </p:attrNameLst>
                                      </p:cBhvr>
                                      <p:to>
                                        <p:strVal val="visible"/>
                                      </p:to>
                                    </p:set>
                                    <p:animEffect transition="in" filter="fade">
                                      <p:cBhvr>
                                        <p:cTn id="39" dur="800" decel="100000"/>
                                        <p:tgtEl>
                                          <p:spTgt spid="38919"/>
                                        </p:tgtEl>
                                      </p:cBhvr>
                                    </p:animEffect>
                                    <p:anim calcmode="lin" valueType="num">
                                      <p:cBhvr>
                                        <p:cTn id="40" dur="800" decel="100000" fill="hold"/>
                                        <p:tgtEl>
                                          <p:spTgt spid="38919"/>
                                        </p:tgtEl>
                                        <p:attrNameLst>
                                          <p:attrName>style.rotation</p:attrName>
                                        </p:attrNameLst>
                                      </p:cBhvr>
                                      <p:tavLst>
                                        <p:tav tm="0">
                                          <p:val>
                                            <p:fltVal val="-90"/>
                                          </p:val>
                                        </p:tav>
                                        <p:tav tm="100000">
                                          <p:val>
                                            <p:fltVal val="0"/>
                                          </p:val>
                                        </p:tav>
                                      </p:tavLst>
                                    </p:anim>
                                    <p:anim calcmode="lin" valueType="num">
                                      <p:cBhvr>
                                        <p:cTn id="41" dur="800" decel="100000" fill="hold"/>
                                        <p:tgtEl>
                                          <p:spTgt spid="38919"/>
                                        </p:tgtEl>
                                        <p:attrNameLst>
                                          <p:attrName>ppt_x</p:attrName>
                                        </p:attrNameLst>
                                      </p:cBhvr>
                                      <p:tavLst>
                                        <p:tav tm="0">
                                          <p:val>
                                            <p:strVal val="#ppt_x+0.4"/>
                                          </p:val>
                                        </p:tav>
                                        <p:tav tm="100000">
                                          <p:val>
                                            <p:strVal val="#ppt_x-0.05"/>
                                          </p:val>
                                        </p:tav>
                                      </p:tavLst>
                                    </p:anim>
                                    <p:anim calcmode="lin" valueType="num">
                                      <p:cBhvr>
                                        <p:cTn id="42" dur="800" decel="100000" fill="hold"/>
                                        <p:tgtEl>
                                          <p:spTgt spid="38919"/>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38919"/>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38919"/>
                                        </p:tgtEl>
                                        <p:attrNameLst>
                                          <p:attrName>ppt_y</p:attrName>
                                        </p:attrNameLst>
                                      </p:cBhvr>
                                      <p:tavLst>
                                        <p:tav tm="0">
                                          <p:val>
                                            <p:strVal val="#ppt_y+0.1"/>
                                          </p:val>
                                        </p:tav>
                                        <p:tav tm="100000">
                                          <p:val>
                                            <p:strVal val="#ppt_y"/>
                                          </p:val>
                                        </p:tav>
                                      </p:tavLst>
                                    </p:anim>
                                  </p:childTnLst>
                                </p:cTn>
                              </p:par>
                              <p:par>
                                <p:cTn id="45" presetID="30" presetClass="entr" presetSubtype="0" fill="hold" grpId="0" nodeType="withEffect">
                                  <p:stCondLst>
                                    <p:cond delay="0"/>
                                  </p:stCondLst>
                                  <p:childTnLst>
                                    <p:set>
                                      <p:cBhvr>
                                        <p:cTn id="46" dur="1" fill="hold">
                                          <p:stCondLst>
                                            <p:cond delay="0"/>
                                          </p:stCondLst>
                                        </p:cTn>
                                        <p:tgtEl>
                                          <p:spTgt spid="38924"/>
                                        </p:tgtEl>
                                        <p:attrNameLst>
                                          <p:attrName>style.visibility</p:attrName>
                                        </p:attrNameLst>
                                      </p:cBhvr>
                                      <p:to>
                                        <p:strVal val="visible"/>
                                      </p:to>
                                    </p:set>
                                    <p:animEffect transition="in" filter="fade">
                                      <p:cBhvr>
                                        <p:cTn id="47" dur="800" decel="100000"/>
                                        <p:tgtEl>
                                          <p:spTgt spid="38924"/>
                                        </p:tgtEl>
                                      </p:cBhvr>
                                    </p:animEffect>
                                    <p:anim calcmode="lin" valueType="num">
                                      <p:cBhvr>
                                        <p:cTn id="48" dur="800" decel="100000" fill="hold"/>
                                        <p:tgtEl>
                                          <p:spTgt spid="38924"/>
                                        </p:tgtEl>
                                        <p:attrNameLst>
                                          <p:attrName>style.rotation</p:attrName>
                                        </p:attrNameLst>
                                      </p:cBhvr>
                                      <p:tavLst>
                                        <p:tav tm="0">
                                          <p:val>
                                            <p:fltVal val="-90"/>
                                          </p:val>
                                        </p:tav>
                                        <p:tav tm="100000">
                                          <p:val>
                                            <p:fltVal val="0"/>
                                          </p:val>
                                        </p:tav>
                                      </p:tavLst>
                                    </p:anim>
                                    <p:anim calcmode="lin" valueType="num">
                                      <p:cBhvr>
                                        <p:cTn id="49" dur="800" decel="100000" fill="hold"/>
                                        <p:tgtEl>
                                          <p:spTgt spid="38924"/>
                                        </p:tgtEl>
                                        <p:attrNameLst>
                                          <p:attrName>ppt_x</p:attrName>
                                        </p:attrNameLst>
                                      </p:cBhvr>
                                      <p:tavLst>
                                        <p:tav tm="0">
                                          <p:val>
                                            <p:strVal val="#ppt_x+0.4"/>
                                          </p:val>
                                        </p:tav>
                                        <p:tav tm="100000">
                                          <p:val>
                                            <p:strVal val="#ppt_x-0.05"/>
                                          </p:val>
                                        </p:tav>
                                      </p:tavLst>
                                    </p:anim>
                                    <p:anim calcmode="lin" valueType="num">
                                      <p:cBhvr>
                                        <p:cTn id="50" dur="800" decel="100000" fill="hold"/>
                                        <p:tgtEl>
                                          <p:spTgt spid="38924"/>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38924"/>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3892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animBg="1" autoUpdateAnimBg="0"/>
      <p:bldP spid="38922" grpId="0" autoUpdateAnimBg="0"/>
      <p:bldP spid="38923" grpId="0" autoUpdateAnimBg="0"/>
      <p:bldP spid="38924"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AutoShape 14"/>
          <p:cNvSpPr>
            <a:spLocks noChangeArrowheads="1"/>
          </p:cNvSpPr>
          <p:nvPr/>
        </p:nvSpPr>
        <p:spPr bwMode="auto">
          <a:xfrm>
            <a:off x="611188" y="3070225"/>
            <a:ext cx="3825875" cy="2303463"/>
          </a:xfrm>
          <a:prstGeom prst="flowChartDocument">
            <a:avLst/>
          </a:prstGeom>
          <a:solidFill>
            <a:srgbClr val="D5DFCB"/>
          </a:solidFill>
          <a:ln w="9525">
            <a:noFill/>
            <a:miter lim="800000"/>
            <a:headEnd/>
            <a:tailEnd/>
          </a:ln>
          <a:effectLst>
            <a:outerShdw dist="35921" dir="2700000" algn="ctr" rotWithShape="0">
              <a:srgbClr val="1C1C1C">
                <a:alpha val="50000"/>
              </a:srgbClr>
            </a:outerShdw>
          </a:effectLst>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41987" name="AutoShape 19"/>
          <p:cNvSpPr>
            <a:spLocks noChangeArrowheads="1"/>
          </p:cNvSpPr>
          <p:nvPr/>
        </p:nvSpPr>
        <p:spPr bwMode="auto">
          <a:xfrm>
            <a:off x="611188" y="2781300"/>
            <a:ext cx="3860800" cy="422275"/>
          </a:xfrm>
          <a:prstGeom prst="bevel">
            <a:avLst>
              <a:gd name="adj" fmla="val 9569"/>
            </a:avLst>
          </a:prstGeom>
          <a:solidFill>
            <a:srgbClr val="A5BB8F"/>
          </a:solid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41988" name="AutoShape 20"/>
          <p:cNvSpPr>
            <a:spLocks noChangeArrowheads="1"/>
          </p:cNvSpPr>
          <p:nvPr/>
        </p:nvSpPr>
        <p:spPr bwMode="auto">
          <a:xfrm>
            <a:off x="4932363" y="2708275"/>
            <a:ext cx="3876675" cy="444500"/>
          </a:xfrm>
          <a:prstGeom prst="bevel">
            <a:avLst>
              <a:gd name="adj" fmla="val 9569"/>
            </a:avLst>
          </a:prstGeom>
          <a:solidFill>
            <a:srgbClr val="BB8FB8"/>
          </a:solid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41989" name="AutoShape 4"/>
          <p:cNvSpPr>
            <a:spLocks noChangeArrowheads="1"/>
          </p:cNvSpPr>
          <p:nvPr/>
        </p:nvSpPr>
        <p:spPr bwMode="auto">
          <a:xfrm>
            <a:off x="611188" y="1628775"/>
            <a:ext cx="2843212" cy="719138"/>
          </a:xfrm>
          <a:prstGeom prst="roundRect">
            <a:avLst>
              <a:gd name="adj" fmla="val 9106"/>
            </a:avLst>
          </a:prstGeom>
          <a:gradFill rotWithShape="1">
            <a:gsLst>
              <a:gs pos="0">
                <a:schemeClr val="accent1"/>
              </a:gs>
              <a:gs pos="100000">
                <a:srgbClr val="576869"/>
              </a:gs>
            </a:gsLst>
            <a:lin ang="5400000" scaled="1"/>
          </a:gradFill>
          <a:ln w="25400">
            <a:solidFill>
              <a:schemeClr val="tx2"/>
            </a:solidFill>
            <a:round/>
            <a:headEnd/>
            <a:tailEnd/>
          </a:ln>
        </p:spPr>
        <p:txBody>
          <a:bodyPr wrap="none" anchor="ctr"/>
          <a:lstStyle/>
          <a:p>
            <a:pPr algn="ctr">
              <a:buFont typeface="Arial" pitchFamily="34" charset="0"/>
              <a:buNone/>
            </a:pPr>
            <a:endParaRPr lang="en-US" altLang="zh-CN" sz="1800" b="0">
              <a:latin typeface="Arial" pitchFamily="34" charset="0"/>
              <a:ea typeface="宋体" pitchFamily="2" charset="-122"/>
            </a:endParaRPr>
          </a:p>
        </p:txBody>
      </p:sp>
      <p:sp>
        <p:nvSpPr>
          <p:cNvPr id="41990" name="Text Box 7" descr="金融10"/>
          <p:cNvSpPr txBox="1">
            <a:spLocks noChangeArrowheads="1"/>
          </p:cNvSpPr>
          <p:nvPr/>
        </p:nvSpPr>
        <p:spPr bwMode="auto">
          <a:xfrm>
            <a:off x="684213" y="1700213"/>
            <a:ext cx="2951162" cy="427037"/>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2200"/>
              <a:t>三、变异与变量</a:t>
            </a:r>
          </a:p>
        </p:txBody>
      </p:sp>
      <p:sp>
        <p:nvSpPr>
          <p:cNvPr id="41991" name="AutoShape 14"/>
          <p:cNvSpPr>
            <a:spLocks noChangeArrowheads="1"/>
          </p:cNvSpPr>
          <p:nvPr/>
        </p:nvSpPr>
        <p:spPr bwMode="auto">
          <a:xfrm>
            <a:off x="611188" y="3070225"/>
            <a:ext cx="3816350" cy="2159000"/>
          </a:xfrm>
          <a:prstGeom prst="flowChartDocument">
            <a:avLst/>
          </a:prstGeom>
          <a:solidFill>
            <a:srgbClr val="D5DFCB"/>
          </a:solidFill>
          <a:ln w="9525">
            <a:noFill/>
            <a:miter lim="800000"/>
            <a:headEnd/>
            <a:tailEnd/>
          </a:ln>
          <a:effectLst>
            <a:outerShdw dist="35921" dir="2700000" algn="ctr" rotWithShape="0">
              <a:srgbClr val="1C1C1C">
                <a:alpha val="50000"/>
              </a:srgbClr>
            </a:outerShdw>
          </a:effectLst>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nvGrpSpPr>
          <p:cNvPr id="41992" name="Group 9"/>
          <p:cNvGrpSpPr>
            <a:grpSpLocks/>
          </p:cNvGrpSpPr>
          <p:nvPr/>
        </p:nvGrpSpPr>
        <p:grpSpPr bwMode="auto">
          <a:xfrm>
            <a:off x="2051050" y="2349500"/>
            <a:ext cx="1771650" cy="1770063"/>
            <a:chOff x="0" y="0"/>
            <a:chExt cx="1088" cy="1088"/>
          </a:xfrm>
        </p:grpSpPr>
        <p:sp>
          <p:nvSpPr>
            <p:cNvPr id="42006" name="Oval 8"/>
            <p:cNvSpPr>
              <a:spLocks noChangeArrowheads="1"/>
            </p:cNvSpPr>
            <p:nvPr/>
          </p:nvSpPr>
          <p:spPr bwMode="auto">
            <a:xfrm>
              <a:off x="0" y="0"/>
              <a:ext cx="1088" cy="1088"/>
            </a:xfrm>
            <a:prstGeom prst="ellipse">
              <a:avLst/>
            </a:prstGeom>
            <a:noFill/>
            <a:ln w="76200">
              <a:solidFill>
                <a:srgbClr val="C0C0C0">
                  <a:alpha val="50195"/>
                </a:srgbClr>
              </a:solid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42007" name="Oval 9"/>
            <p:cNvSpPr>
              <a:spLocks noChangeArrowheads="1"/>
            </p:cNvSpPr>
            <p:nvPr/>
          </p:nvSpPr>
          <p:spPr bwMode="auto">
            <a:xfrm>
              <a:off x="115" y="116"/>
              <a:ext cx="856" cy="856"/>
            </a:xfrm>
            <a:prstGeom prst="ellipse">
              <a:avLst/>
            </a:prstGeom>
            <a:noFill/>
            <a:ln w="117475">
              <a:solidFill>
                <a:srgbClr val="C0C0C0">
                  <a:alpha val="50195"/>
                </a:srgbClr>
              </a:solid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42008" name="Oval 10"/>
            <p:cNvSpPr>
              <a:spLocks noChangeArrowheads="1"/>
            </p:cNvSpPr>
            <p:nvPr/>
          </p:nvSpPr>
          <p:spPr bwMode="auto">
            <a:xfrm>
              <a:off x="289" y="289"/>
              <a:ext cx="510" cy="510"/>
            </a:xfrm>
            <a:prstGeom prst="ellipse">
              <a:avLst/>
            </a:prstGeom>
            <a:noFill/>
            <a:ln w="177800">
              <a:solidFill>
                <a:srgbClr val="C0C0C0">
                  <a:alpha val="50195"/>
                </a:srgbClr>
              </a:solid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41993" name="Text Box 23"/>
          <p:cNvSpPr txBox="1">
            <a:spLocks noChangeArrowheads="1"/>
          </p:cNvSpPr>
          <p:nvPr/>
        </p:nvSpPr>
        <p:spPr bwMode="auto">
          <a:xfrm>
            <a:off x="539750" y="2925763"/>
            <a:ext cx="3825875" cy="336550"/>
          </a:xfrm>
          <a:prstGeom prst="rect">
            <a:avLst/>
          </a:prstGeom>
          <a:noFill/>
          <a:ln w="9525">
            <a:noFill/>
            <a:miter lim="800000"/>
            <a:headEnd/>
            <a:tailEnd/>
          </a:ln>
        </p:spPr>
        <p:txBody>
          <a:bodyPr>
            <a:spAutoFit/>
          </a:bodyPr>
          <a:lstStyle/>
          <a:p>
            <a:pPr algn="ctr" eaLnBrk="1" hangingPunct="1">
              <a:spcBef>
                <a:spcPct val="50000"/>
              </a:spcBef>
              <a:buFont typeface="Arial" pitchFamily="34" charset="0"/>
              <a:buNone/>
            </a:pPr>
            <a:endParaRPr lang="en-US" altLang="zh-CN" sz="1600">
              <a:solidFill>
                <a:srgbClr val="CC3300"/>
              </a:solidFill>
              <a:latin typeface="Arial" pitchFamily="34" charset="0"/>
              <a:ea typeface="宋体" pitchFamily="2" charset="-122"/>
            </a:endParaRPr>
          </a:p>
        </p:txBody>
      </p:sp>
      <p:grpSp>
        <p:nvGrpSpPr>
          <p:cNvPr id="41994" name="Group 14"/>
          <p:cNvGrpSpPr>
            <a:grpSpLocks/>
          </p:cNvGrpSpPr>
          <p:nvPr/>
        </p:nvGrpSpPr>
        <p:grpSpPr bwMode="auto">
          <a:xfrm>
            <a:off x="6300788" y="2133600"/>
            <a:ext cx="1770062" cy="1771650"/>
            <a:chOff x="0" y="0"/>
            <a:chExt cx="1088" cy="1088"/>
          </a:xfrm>
        </p:grpSpPr>
        <p:sp>
          <p:nvSpPr>
            <p:cNvPr id="42003" name="Oval 4"/>
            <p:cNvSpPr>
              <a:spLocks noChangeArrowheads="1"/>
            </p:cNvSpPr>
            <p:nvPr/>
          </p:nvSpPr>
          <p:spPr bwMode="auto">
            <a:xfrm>
              <a:off x="0" y="0"/>
              <a:ext cx="1088" cy="1088"/>
            </a:xfrm>
            <a:prstGeom prst="ellipse">
              <a:avLst/>
            </a:prstGeom>
            <a:noFill/>
            <a:ln w="76200">
              <a:solidFill>
                <a:srgbClr val="C0C0C0">
                  <a:alpha val="50195"/>
                </a:srgbClr>
              </a:solid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42004" name="Oval 5"/>
            <p:cNvSpPr>
              <a:spLocks noChangeArrowheads="1"/>
            </p:cNvSpPr>
            <p:nvPr/>
          </p:nvSpPr>
          <p:spPr bwMode="auto">
            <a:xfrm>
              <a:off x="115" y="116"/>
              <a:ext cx="856" cy="856"/>
            </a:xfrm>
            <a:prstGeom prst="ellipse">
              <a:avLst/>
            </a:prstGeom>
            <a:noFill/>
            <a:ln w="117475">
              <a:solidFill>
                <a:srgbClr val="C0C0C0">
                  <a:alpha val="50195"/>
                </a:srgbClr>
              </a:solid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42005" name="Oval 6"/>
            <p:cNvSpPr>
              <a:spLocks noChangeArrowheads="1"/>
            </p:cNvSpPr>
            <p:nvPr/>
          </p:nvSpPr>
          <p:spPr bwMode="auto">
            <a:xfrm>
              <a:off x="289" y="289"/>
              <a:ext cx="510" cy="510"/>
            </a:xfrm>
            <a:prstGeom prst="ellipse">
              <a:avLst/>
            </a:prstGeom>
            <a:noFill/>
            <a:ln w="177800">
              <a:solidFill>
                <a:srgbClr val="C0C0C0">
                  <a:alpha val="50195"/>
                </a:srgbClr>
              </a:solid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41995" name="AutoShape 18"/>
          <p:cNvSpPr>
            <a:spLocks noChangeArrowheads="1"/>
          </p:cNvSpPr>
          <p:nvPr/>
        </p:nvSpPr>
        <p:spPr bwMode="auto">
          <a:xfrm>
            <a:off x="4932363" y="3068638"/>
            <a:ext cx="3833812" cy="2466975"/>
          </a:xfrm>
          <a:prstGeom prst="flowChartDocument">
            <a:avLst/>
          </a:prstGeom>
          <a:solidFill>
            <a:srgbClr val="D9C1D7"/>
          </a:solidFill>
          <a:ln w="9525">
            <a:noFill/>
            <a:miter lim="800000"/>
            <a:headEnd/>
            <a:tailEnd/>
          </a:ln>
          <a:effectLst>
            <a:outerShdw dist="35921" dir="2700000" algn="ctr" rotWithShape="0">
              <a:srgbClr val="1C1C1C">
                <a:alpha val="50000"/>
              </a:srgbClr>
            </a:outerShdw>
          </a:effectLst>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41996" name="AutoShape 20"/>
          <p:cNvSpPr>
            <a:spLocks noChangeArrowheads="1"/>
          </p:cNvSpPr>
          <p:nvPr/>
        </p:nvSpPr>
        <p:spPr bwMode="auto">
          <a:xfrm>
            <a:off x="4932363" y="2708275"/>
            <a:ext cx="3876675" cy="444500"/>
          </a:xfrm>
          <a:prstGeom prst="bevel">
            <a:avLst>
              <a:gd name="adj" fmla="val 9569"/>
            </a:avLst>
          </a:prstGeom>
          <a:solidFill>
            <a:srgbClr val="BB8FB8"/>
          </a:solid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9956" name="Text Box 20" descr="金融10"/>
          <p:cNvSpPr txBox="1">
            <a:spLocks noChangeArrowheads="1"/>
          </p:cNvSpPr>
          <p:nvPr/>
        </p:nvSpPr>
        <p:spPr bwMode="auto">
          <a:xfrm>
            <a:off x="827088" y="2709863"/>
            <a:ext cx="3521075" cy="3968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buFont typeface="Arial" panose="020B0604020202020204" pitchFamily="34" charset="0"/>
              <a:buNone/>
              <a:defRPr/>
            </a:pPr>
            <a:r>
              <a:rPr lang="zh-CN" altLang="en-US" b="0">
                <a:effectLst>
                  <a:outerShdw blurRad="38100" dist="38100" dir="2700000" algn="tl">
                    <a:srgbClr val="C0C0C0"/>
                  </a:outerShdw>
                </a:effectLst>
              </a:rPr>
              <a:t>变异</a:t>
            </a:r>
          </a:p>
        </p:txBody>
      </p:sp>
      <p:sp>
        <p:nvSpPr>
          <p:cNvPr id="39957" name="Text Box 21" descr="金融10"/>
          <p:cNvSpPr txBox="1">
            <a:spLocks noChangeArrowheads="1"/>
          </p:cNvSpPr>
          <p:nvPr/>
        </p:nvSpPr>
        <p:spPr bwMode="auto">
          <a:xfrm>
            <a:off x="5148263" y="2636838"/>
            <a:ext cx="3303587" cy="3968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50000"/>
              </a:spcBef>
              <a:buFont typeface="Arial" panose="020B0604020202020204" pitchFamily="34" charset="0"/>
              <a:buNone/>
              <a:defRPr/>
            </a:pPr>
            <a:r>
              <a:rPr lang="zh-CN" altLang="en-US" b="0">
                <a:effectLst>
                  <a:outerShdw blurRad="38100" dist="38100" dir="2700000" algn="tl">
                    <a:srgbClr val="C0C0C0"/>
                  </a:outerShdw>
                </a:effectLst>
              </a:rPr>
              <a:t>变量</a:t>
            </a:r>
          </a:p>
        </p:txBody>
      </p:sp>
      <p:sp>
        <p:nvSpPr>
          <p:cNvPr id="39958" name="Text Box 22" descr="金融10"/>
          <p:cNvSpPr txBox="1">
            <a:spLocks noChangeArrowheads="1"/>
          </p:cNvSpPr>
          <p:nvPr/>
        </p:nvSpPr>
        <p:spPr bwMode="auto">
          <a:xfrm>
            <a:off x="755650" y="3429000"/>
            <a:ext cx="3600450" cy="14636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solidFill>
                  <a:srgbClr val="000099"/>
                </a:solidFill>
                <a:effectLst>
                  <a:outerShdw blurRad="38100" dist="38100" dir="2700000" algn="tl">
                    <a:srgbClr val="C0C0C0"/>
                  </a:outerShdw>
                </a:effectLst>
              </a:rPr>
              <a:t>变异</a:t>
            </a:r>
            <a:r>
              <a:rPr lang="zh-CN" altLang="en-US">
                <a:effectLst>
                  <a:outerShdw blurRad="38100" dist="38100" dir="2700000" algn="tl">
                    <a:srgbClr val="C0C0C0"/>
                  </a:outerShdw>
                </a:effectLst>
              </a:rPr>
              <a:t>是指可变标志具体表现在各单位总体之间的差异，包括品质变异和数量变异。 </a:t>
            </a:r>
          </a:p>
          <a:p>
            <a:pPr eaLnBrk="1" hangingPunct="1">
              <a:spcBef>
                <a:spcPct val="50000"/>
              </a:spcBef>
              <a:buFont typeface="Arial" panose="020B0604020202020204" pitchFamily="34" charset="0"/>
              <a:buNone/>
              <a:defRPr/>
            </a:pPr>
            <a:endParaRPr lang="zh-CN" altLang="en-US">
              <a:effectLst>
                <a:outerShdw blurRad="38100" dist="38100" dir="2700000" algn="tl">
                  <a:srgbClr val="C0C0C0"/>
                </a:outerShdw>
              </a:effectLst>
            </a:endParaRPr>
          </a:p>
        </p:txBody>
      </p:sp>
      <p:sp>
        <p:nvSpPr>
          <p:cNvPr id="39959" name="Text Box 23" descr="金融10"/>
          <p:cNvSpPr txBox="1">
            <a:spLocks noChangeArrowheads="1"/>
          </p:cNvSpPr>
          <p:nvPr/>
        </p:nvSpPr>
        <p:spPr bwMode="auto">
          <a:xfrm>
            <a:off x="5003800" y="3140075"/>
            <a:ext cx="3671888" cy="16160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在数量标志中，不变的数量标志称为常量，可变的数量标志称为变量。变量按其数值是否连续，可分为连续型变量和离散型变量。</a:t>
            </a:r>
          </a:p>
        </p:txBody>
      </p:sp>
      <p:sp>
        <p:nvSpPr>
          <p:cNvPr id="42001" name="AutoShape 18"/>
          <p:cNvSpPr>
            <a:spLocks noChangeArrowheads="1"/>
          </p:cNvSpPr>
          <p:nvPr/>
        </p:nvSpPr>
        <p:spPr bwMode="auto">
          <a:xfrm>
            <a:off x="4932363" y="3068638"/>
            <a:ext cx="3833812" cy="2466975"/>
          </a:xfrm>
          <a:prstGeom prst="flowChartDocument">
            <a:avLst/>
          </a:prstGeom>
          <a:solidFill>
            <a:srgbClr val="D9C1D7"/>
          </a:solidFill>
          <a:ln w="9525">
            <a:noFill/>
            <a:miter lim="800000"/>
            <a:headEnd/>
            <a:tailEnd/>
          </a:ln>
          <a:effectLst>
            <a:outerShdw dist="35921" dir="2700000" algn="ctr" rotWithShape="0">
              <a:srgbClr val="1C1C1C">
                <a:alpha val="50000"/>
              </a:srgbClr>
            </a:outerShdw>
          </a:effectLst>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39962" name="Text Box 26" descr="金融10"/>
          <p:cNvSpPr txBox="1">
            <a:spLocks noChangeArrowheads="1"/>
          </p:cNvSpPr>
          <p:nvPr/>
        </p:nvSpPr>
        <p:spPr bwMode="auto">
          <a:xfrm>
            <a:off x="5003800" y="3140075"/>
            <a:ext cx="3671888" cy="19208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solidFill>
                  <a:srgbClr val="000099"/>
                </a:solidFill>
                <a:effectLst>
                  <a:outerShdw blurRad="38100" dist="38100" dir="2700000" algn="tl">
                    <a:srgbClr val="C0C0C0"/>
                  </a:outerShdw>
                </a:effectLst>
              </a:rPr>
              <a:t>变量</a:t>
            </a:r>
            <a:r>
              <a:rPr lang="zh-CN" altLang="en-US">
                <a:effectLst>
                  <a:outerShdw blurRad="38100" dist="38100" dir="2700000" algn="tl">
                    <a:srgbClr val="C0C0C0"/>
                  </a:outerShdw>
                </a:effectLst>
              </a:rPr>
              <a:t>是指可变的数字标志。在数量标志中，不变的数量标志称为常量，可变的数量标志称为变量。变量按其数值是否连续，可分为连续型变量和离散型变量。</a:t>
            </a:r>
          </a:p>
        </p:txBody>
      </p:sp>
    </p:spTree>
  </p:cSld>
  <p:clrMapOvr>
    <a:masterClrMapping/>
  </p:clrMapOvr>
  <p:transition>
    <p:zo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47"/>
          <p:cNvSpPr>
            <a:spLocks noChangeArrowheads="1"/>
          </p:cNvSpPr>
          <p:nvPr/>
        </p:nvSpPr>
        <p:spPr bwMode="auto">
          <a:xfrm>
            <a:off x="0" y="981075"/>
            <a:ext cx="31623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effectLst/>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eaLnBrk="1" hangingPunct="1">
              <a:buFont typeface="Arial" pitchFamily="34" charset="0"/>
              <a:buNone/>
            </a:pPr>
            <a:r>
              <a:rPr lang="zh-CN" altLang="en-US" sz="2400" b="0">
                <a:solidFill>
                  <a:srgbClr val="FFFF00"/>
                </a:solidFill>
              </a:rPr>
              <a:t>一、统计的含义</a:t>
            </a:r>
            <a:endParaRPr lang="zh-CN" altLang="en-US" sz="1800" b="0">
              <a:solidFill>
                <a:schemeClr val="tx1"/>
              </a:solidFill>
              <a:latin typeface="Arial" pitchFamily="34" charset="0"/>
              <a:ea typeface="宋体" pitchFamily="2" charset="-122"/>
            </a:endParaRPr>
          </a:p>
        </p:txBody>
      </p:sp>
      <p:sp>
        <p:nvSpPr>
          <p:cNvPr id="6147" name="Text Box 3" descr="金融10"/>
          <p:cNvSpPr txBox="1">
            <a:spLocks noChangeArrowheads="1"/>
          </p:cNvSpPr>
          <p:nvPr/>
        </p:nvSpPr>
        <p:spPr bwMode="auto">
          <a:xfrm>
            <a:off x="3022600" y="260350"/>
            <a:ext cx="6121400" cy="641350"/>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3600">
                <a:solidFill>
                  <a:schemeClr val="bg1"/>
                </a:solidFill>
                <a:latin typeface="黑体" pitchFamily="49" charset="-122"/>
              </a:rPr>
              <a:t>任务一   认识统计</a:t>
            </a:r>
          </a:p>
        </p:txBody>
      </p:sp>
      <p:sp>
        <p:nvSpPr>
          <p:cNvPr id="7172" name="AutoShape 2"/>
          <p:cNvSpPr>
            <a:spLocks noChangeArrowheads="1"/>
          </p:cNvSpPr>
          <p:nvPr/>
        </p:nvSpPr>
        <p:spPr bwMode="auto">
          <a:xfrm>
            <a:off x="539750" y="1700213"/>
            <a:ext cx="7999413" cy="3816350"/>
          </a:xfrm>
          <a:prstGeom prst="roundRect">
            <a:avLst>
              <a:gd name="adj" fmla="val 11648"/>
            </a:avLst>
          </a:prstGeom>
          <a:gradFill rotWithShape="1">
            <a:gsLst>
              <a:gs pos="0">
                <a:schemeClr val="accent2"/>
              </a:gs>
              <a:gs pos="100000">
                <a:srgbClr val="181847"/>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b="0" smtClean="0">
                <a:solidFill>
                  <a:schemeClr val="tx2"/>
                </a:solidFill>
                <a:latin typeface="Times New Roman" panose="02020603050405020304" pitchFamily="18" charset="0"/>
                <a:ea typeface="黑体" panose="02010609060101010101" pitchFamily="49" charset="-122"/>
              </a:rPr>
              <a:t>        </a:t>
            </a:r>
            <a:r>
              <a:rPr lang="zh-CN" altLang="en-US" smtClean="0">
                <a:solidFill>
                  <a:schemeClr val="tx2"/>
                </a:solidFill>
                <a:effectLst>
                  <a:outerShdw blurRad="38100" dist="38100" dir="2700000" algn="tl">
                    <a:srgbClr val="FFFFFF"/>
                  </a:outerShdw>
                </a:effectLst>
                <a:latin typeface="Times New Roman" panose="02020603050405020304" pitchFamily="18" charset="0"/>
                <a:ea typeface="黑体" panose="02010609060101010101" pitchFamily="49" charset="-122"/>
              </a:rPr>
              <a:t> </a:t>
            </a:r>
            <a:r>
              <a:rPr lang="zh-CN" altLang="en-US" sz="2400" b="0" smtClean="0">
                <a:solidFill>
                  <a:schemeClr val="tx2"/>
                </a:solidFill>
                <a:latin typeface="Times New Roman" panose="02020603050405020304" pitchFamily="18" charset="0"/>
                <a:ea typeface="黑体" panose="02010609060101010101" pitchFamily="49" charset="-122"/>
              </a:rPr>
              <a:t>统计：合计、总计的意思。指对某一现象有关的数据</a:t>
            </a:r>
          </a:p>
          <a:p>
            <a:pPr eaLnBrk="1" hangingPunct="1">
              <a:buFont typeface="Arial" panose="020B0604020202020204" pitchFamily="34" charset="0"/>
              <a:buNone/>
              <a:defRPr/>
            </a:pPr>
            <a:r>
              <a:rPr lang="zh-CN" altLang="en-US" sz="2400" b="0" smtClean="0">
                <a:solidFill>
                  <a:schemeClr val="tx2"/>
                </a:solidFill>
                <a:latin typeface="Times New Roman" panose="02020603050405020304" pitchFamily="18" charset="0"/>
                <a:ea typeface="黑体" panose="02010609060101010101" pitchFamily="49" charset="-122"/>
              </a:rPr>
              <a:t>的搜集、整理、计算、分析、解释、表述等的活动。一般</a:t>
            </a:r>
          </a:p>
          <a:p>
            <a:pPr eaLnBrk="1" hangingPunct="1">
              <a:buFont typeface="Arial" panose="020B0604020202020204" pitchFamily="34" charset="0"/>
              <a:buNone/>
              <a:defRPr/>
            </a:pPr>
            <a:r>
              <a:rPr lang="zh-CN" altLang="en-US" sz="2400" b="0" smtClean="0">
                <a:solidFill>
                  <a:schemeClr val="tx2"/>
                </a:solidFill>
                <a:latin typeface="Times New Roman" panose="02020603050405020304" pitchFamily="18" charset="0"/>
                <a:ea typeface="黑体" panose="02010609060101010101" pitchFamily="49" charset="-122"/>
              </a:rPr>
              <a:t>来说，统计包括三个含义：统计工作、统计资料和统计科</a:t>
            </a:r>
          </a:p>
          <a:p>
            <a:pPr eaLnBrk="1" hangingPunct="1">
              <a:buFont typeface="Arial" panose="020B0604020202020204" pitchFamily="34" charset="0"/>
              <a:buNone/>
              <a:defRPr/>
            </a:pPr>
            <a:r>
              <a:rPr lang="zh-CN" altLang="en-US" sz="2400" b="0" smtClean="0">
                <a:solidFill>
                  <a:schemeClr val="tx2"/>
                </a:solidFill>
                <a:latin typeface="Times New Roman" panose="02020603050405020304" pitchFamily="18" charset="0"/>
                <a:ea typeface="黑体" panose="02010609060101010101" pitchFamily="49" charset="-122"/>
              </a:rPr>
              <a:t>学。</a:t>
            </a:r>
          </a:p>
          <a:p>
            <a:pPr eaLnBrk="1" hangingPunct="1">
              <a:buFont typeface="Arial" panose="020B0604020202020204" pitchFamily="34" charset="0"/>
              <a:buNone/>
              <a:defRPr/>
            </a:pPr>
            <a:r>
              <a:rPr lang="zh-CN" altLang="en-US" sz="2400" b="0" smtClean="0">
                <a:solidFill>
                  <a:schemeClr val="tx2"/>
                </a:solidFill>
                <a:latin typeface="Times New Roman" panose="02020603050405020304" pitchFamily="18" charset="0"/>
                <a:ea typeface="黑体" panose="02010609060101010101" pitchFamily="49" charset="-122"/>
              </a:rPr>
              <a:t>        统计工作、统计资料、统计科学三者之间的关系是：</a:t>
            </a:r>
          </a:p>
          <a:p>
            <a:pPr eaLnBrk="1" hangingPunct="1">
              <a:buFont typeface="Arial" panose="020B0604020202020204" pitchFamily="34" charset="0"/>
              <a:buNone/>
              <a:defRPr/>
            </a:pPr>
            <a:r>
              <a:rPr lang="zh-CN" altLang="en-US" sz="2400" b="0" smtClean="0">
                <a:solidFill>
                  <a:schemeClr val="tx2"/>
                </a:solidFill>
                <a:latin typeface="Times New Roman" panose="02020603050405020304" pitchFamily="18" charset="0"/>
                <a:ea typeface="黑体" panose="02010609060101010101" pitchFamily="49" charset="-122"/>
              </a:rPr>
              <a:t>统计工作的成果是统计资料，统计资料和统计科学的基础</a:t>
            </a:r>
          </a:p>
          <a:p>
            <a:pPr eaLnBrk="1" hangingPunct="1">
              <a:buFont typeface="Arial" panose="020B0604020202020204" pitchFamily="34" charset="0"/>
              <a:buNone/>
              <a:defRPr/>
            </a:pPr>
            <a:r>
              <a:rPr lang="zh-CN" altLang="en-US" sz="2400" b="0" smtClean="0">
                <a:solidFill>
                  <a:schemeClr val="tx2"/>
                </a:solidFill>
                <a:latin typeface="Times New Roman" panose="02020603050405020304" pitchFamily="18" charset="0"/>
                <a:ea typeface="黑体" panose="02010609060101010101" pitchFamily="49" charset="-122"/>
              </a:rPr>
              <a:t>是统计工作，统计科学既是统计工作经验的理论概括，又</a:t>
            </a:r>
          </a:p>
          <a:p>
            <a:pPr eaLnBrk="1" hangingPunct="1">
              <a:buFont typeface="Arial" panose="020B0604020202020204" pitchFamily="34" charset="0"/>
              <a:buNone/>
              <a:defRPr/>
            </a:pPr>
            <a:r>
              <a:rPr lang="zh-CN" altLang="en-US" sz="2400" b="0" smtClean="0">
                <a:solidFill>
                  <a:schemeClr val="tx2"/>
                </a:solidFill>
                <a:latin typeface="Times New Roman" panose="02020603050405020304" pitchFamily="18" charset="0"/>
                <a:ea typeface="黑体" panose="02010609060101010101" pitchFamily="49" charset="-122"/>
              </a:rPr>
              <a:t>是指导统计工作的原理、原则和方法。</a:t>
            </a:r>
            <a:r>
              <a:rPr lang="zh-CN" altLang="en-US" sz="2400" smtClean="0">
                <a:solidFill>
                  <a:schemeClr val="tx2"/>
                </a:solidFill>
                <a:effectLst>
                  <a:outerShdw blurRad="38100" dist="38100" dir="2700000" algn="tl">
                    <a:srgbClr val="FFFFFF"/>
                  </a:outerShdw>
                </a:effectLst>
                <a:latin typeface="Times New Roman" panose="02020603050405020304" pitchFamily="18" charset="0"/>
                <a:ea typeface="黑体" panose="02010609060101010101" pitchFamily="49" charset="-122"/>
              </a:rPr>
              <a:t> </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2"/>
                                        </p:tgtEl>
                                        <p:attrNameLst>
                                          <p:attrName>style.visibility</p:attrName>
                                        </p:attrNameLst>
                                      </p:cBhvr>
                                      <p:to>
                                        <p:strVal val="visible"/>
                                      </p:to>
                                    </p:set>
                                    <p:anim calcmode="lin" valueType="num">
                                      <p:cBhvr additive="base">
                                        <p:cTn id="7" dur="500" fill="hold"/>
                                        <p:tgtEl>
                                          <p:spTgt spid="7172"/>
                                        </p:tgtEl>
                                        <p:attrNameLst>
                                          <p:attrName>ppt_x</p:attrName>
                                        </p:attrNameLst>
                                      </p:cBhvr>
                                      <p:tavLst>
                                        <p:tav tm="0">
                                          <p:val>
                                            <p:strVal val="#ppt_x"/>
                                          </p:val>
                                        </p:tav>
                                        <p:tav tm="100000">
                                          <p:val>
                                            <p:strVal val="#ppt_x"/>
                                          </p:val>
                                        </p:tav>
                                      </p:tavLst>
                                    </p:anim>
                                    <p:anim calcmode="lin" valueType="num">
                                      <p:cBhvr additive="base">
                                        <p:cTn id="8" dur="500" fill="hold"/>
                                        <p:tgtEl>
                                          <p:spTgt spid="71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animBg="1"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图片 1" descr="白板43"/>
          <p:cNvPicPr>
            <a:picLocks noGrp="1" noChangeAspect="1" noChangeArrowheads="1"/>
          </p:cNvPicPr>
          <p:nvPr/>
        </p:nvPicPr>
        <p:blipFill>
          <a:blip r:embed="rId2" cstate="print">
            <a:clrChange>
              <a:clrFrom>
                <a:srgbClr val="FFFFFF"/>
              </a:clrFrom>
              <a:clrTo>
                <a:srgbClr val="FFFFFF">
                  <a:alpha val="0"/>
                </a:srgbClr>
              </a:clrTo>
            </a:clrChange>
          </a:blip>
          <a:srcRect t="15649"/>
          <a:stretch>
            <a:fillRect/>
          </a:stretch>
        </p:blipFill>
        <p:spPr bwMode="auto">
          <a:xfrm>
            <a:off x="539750" y="1628775"/>
            <a:ext cx="8137525" cy="4465638"/>
          </a:xfrm>
          <a:prstGeom prst="rect">
            <a:avLst/>
          </a:prstGeom>
          <a:noFill/>
          <a:ln w="9525">
            <a:noFill/>
            <a:miter lim="800000"/>
            <a:headEnd/>
            <a:tailEnd/>
          </a:ln>
          <a:effectLst/>
        </p:spPr>
      </p:pic>
      <p:sp>
        <p:nvSpPr>
          <p:cNvPr id="43011" name="Text Box 3" descr="金融10"/>
          <p:cNvSpPr txBox="1">
            <a:spLocks noChangeArrowheads="1"/>
          </p:cNvSpPr>
          <p:nvPr/>
        </p:nvSpPr>
        <p:spPr bwMode="auto">
          <a:xfrm>
            <a:off x="1116013" y="2492375"/>
            <a:ext cx="5184775" cy="2530475"/>
          </a:xfrm>
          <a:prstGeom prst="rect">
            <a:avLst/>
          </a:prstGeom>
          <a:noFill/>
          <a:ln w="9525">
            <a:noFill/>
            <a:miter lim="800000"/>
            <a:headEnd/>
            <a:tailEnd/>
          </a:ln>
          <a:effectLst/>
        </p:spPr>
        <p:txBody>
          <a:bodyPr>
            <a:spAutoFit/>
          </a:bodyPr>
          <a:lstStyle/>
          <a:p>
            <a:pPr eaLnBrk="1" hangingPunct="1">
              <a:buFont typeface="Arial" pitchFamily="34" charset="0"/>
              <a:buNone/>
            </a:pPr>
            <a:r>
              <a:rPr lang="zh-CN" altLang="en-US">
                <a:solidFill>
                  <a:schemeClr val="accent1"/>
                </a:solidFill>
                <a:ea typeface="GulimChe" pitchFamily="49" charset="-127"/>
              </a:rPr>
              <a:t>        本章主要介绍了统计学的起源和发展；统计的含义，统计学的特点、分类及其与其他学科的联系；统计学的研究对象和方法；同时，将理论与实践相结合，介绍了统计学中的几个基本概念，包括统计总体、总体单位、样本、统计标志、统计指标、统计指标体系、变异、变量。目的是使读者对统计学有一个总体的认识。</a:t>
            </a:r>
          </a:p>
        </p:txBody>
      </p:sp>
      <p:sp>
        <p:nvSpPr>
          <p:cNvPr id="43012" name="Text Box 4" descr="金融10"/>
          <p:cNvSpPr txBox="1">
            <a:spLocks noChangeArrowheads="1"/>
          </p:cNvSpPr>
          <p:nvPr/>
        </p:nvSpPr>
        <p:spPr bwMode="auto">
          <a:xfrm>
            <a:off x="2484438" y="260350"/>
            <a:ext cx="5543550" cy="701675"/>
          </a:xfrm>
          <a:prstGeom prst="rect">
            <a:avLst/>
          </a:prstGeom>
          <a:noFill/>
          <a:ln w="9525">
            <a:noFill/>
            <a:miter lim="800000"/>
            <a:headEnd/>
            <a:tailEnd/>
          </a:ln>
          <a:effectLst/>
        </p:spPr>
        <p:txBody>
          <a:bodyPr>
            <a:spAutoFit/>
          </a:bodyPr>
          <a:lstStyle/>
          <a:p>
            <a:pPr algn="ctr" eaLnBrk="1" hangingPunct="1">
              <a:spcBef>
                <a:spcPct val="50000"/>
              </a:spcBef>
              <a:buFont typeface="Arial" pitchFamily="34" charset="0"/>
              <a:buNone/>
            </a:pPr>
            <a:r>
              <a:rPr lang="zh-CN" altLang="en-US" sz="4000">
                <a:solidFill>
                  <a:schemeClr val="bg1"/>
                </a:solidFill>
                <a:latin typeface="Arial" pitchFamily="34" charset="0"/>
                <a:ea typeface="幼圆" pitchFamily="49" charset="-122"/>
              </a:rPr>
              <a:t>知识小结</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nodeType="withEffect">
                                  <p:stCondLst>
                                    <p:cond delay="0"/>
                                  </p:stCondLst>
                                  <p:childTnLst>
                                    <p:set>
                                      <p:cBhvr>
                                        <p:cTn id="6" dur="1" fill="hold">
                                          <p:stCondLst>
                                            <p:cond delay="0"/>
                                          </p:stCondLst>
                                        </p:cTn>
                                        <p:tgtEl>
                                          <p:spTgt spid="40962"/>
                                        </p:tgtEl>
                                        <p:attrNameLst>
                                          <p:attrName>style.visibility</p:attrName>
                                        </p:attrNameLst>
                                      </p:cBhvr>
                                      <p:to>
                                        <p:strVal val="visible"/>
                                      </p:to>
                                    </p:set>
                                    <p:anim calcmode="lin" valueType="num">
                                      <p:cBhvr>
                                        <p:cTn id="7" dur="1000" fill="hold"/>
                                        <p:tgtEl>
                                          <p:spTgt spid="40962"/>
                                        </p:tgtEl>
                                        <p:attrNameLst>
                                          <p:attrName>ppt_w</p:attrName>
                                        </p:attrNameLst>
                                      </p:cBhvr>
                                      <p:tavLst>
                                        <p:tav tm="0">
                                          <p:val>
                                            <p:fltVal val="0"/>
                                          </p:val>
                                        </p:tav>
                                        <p:tav tm="100000">
                                          <p:val>
                                            <p:strVal val="#ppt_w"/>
                                          </p:val>
                                        </p:tav>
                                      </p:tavLst>
                                    </p:anim>
                                    <p:anim calcmode="lin" valueType="num">
                                      <p:cBhvr>
                                        <p:cTn id="8" dur="1000" fill="hold"/>
                                        <p:tgtEl>
                                          <p:spTgt spid="4096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zh-CN" altLang="en-US" smtClean="0"/>
              <a:t>知识巩固</a:t>
            </a:r>
          </a:p>
        </p:txBody>
      </p:sp>
      <p:sp>
        <p:nvSpPr>
          <p:cNvPr id="41987" name="Rectangle 3"/>
          <p:cNvSpPr>
            <a:spLocks noGrp="1" noChangeArrowheads="1"/>
          </p:cNvSpPr>
          <p:nvPr>
            <p:ph idx="1"/>
          </p:nvPr>
        </p:nvSpPr>
        <p:spPr>
          <a:xfrm>
            <a:off x="395288" y="836613"/>
            <a:ext cx="8280400" cy="4608512"/>
          </a:xfrm>
        </p:spPr>
        <p:txBody>
          <a:bodyPr/>
          <a:lstStyle/>
          <a:p>
            <a:pPr marL="0" indent="0">
              <a:lnSpc>
                <a:spcPct val="110000"/>
              </a:lnSpc>
              <a:defRPr/>
            </a:pPr>
            <a:r>
              <a:rPr lang="zh-CN" altLang="en-US" sz="1200" dirty="0" smtClean="0"/>
              <a:t>一、 单项选择题</a:t>
            </a:r>
          </a:p>
          <a:p>
            <a:pPr marL="0" indent="0">
              <a:lnSpc>
                <a:spcPct val="110000"/>
              </a:lnSpc>
              <a:defRPr/>
            </a:pPr>
            <a:r>
              <a:rPr lang="en-US" sz="1200" dirty="0" smtClean="0"/>
              <a:t>1. </a:t>
            </a:r>
            <a:r>
              <a:rPr lang="zh-CN" altLang="en-US" sz="1200" dirty="0" smtClean="0"/>
              <a:t>研究者想要了解</a:t>
            </a:r>
            <a:r>
              <a:rPr lang="en-US" sz="1200" dirty="0" smtClean="0"/>
              <a:t>100</a:t>
            </a:r>
            <a:r>
              <a:rPr lang="zh-CN" altLang="en-US" sz="1200" dirty="0" smtClean="0"/>
              <a:t>名学生的学习情况，则总体单位是（</a:t>
            </a:r>
            <a:r>
              <a:rPr lang="en-US" altLang="zh-CN" sz="1200" dirty="0" smtClean="0"/>
              <a:t>    </a:t>
            </a:r>
            <a:r>
              <a:rPr lang="zh-CN" altLang="en-US" sz="1200" dirty="0" smtClean="0"/>
              <a:t>）。</a:t>
            </a:r>
          </a:p>
          <a:p>
            <a:pPr marL="0" indent="0">
              <a:lnSpc>
                <a:spcPct val="110000"/>
              </a:lnSpc>
              <a:defRPr/>
            </a:pPr>
            <a:r>
              <a:rPr lang="en-US" sz="1200" dirty="0" smtClean="0"/>
              <a:t>A. 100</a:t>
            </a:r>
            <a:r>
              <a:rPr lang="zh-CN" altLang="en-US" sz="1200" dirty="0" smtClean="0"/>
              <a:t>名学生                                                 </a:t>
            </a:r>
            <a:r>
              <a:rPr lang="en-US" sz="1200" dirty="0" smtClean="0"/>
              <a:t>B. </a:t>
            </a:r>
            <a:r>
              <a:rPr lang="zh-CN" altLang="en-US" sz="1200" dirty="0" smtClean="0"/>
              <a:t>每一名学生</a:t>
            </a:r>
          </a:p>
          <a:p>
            <a:pPr marL="0" indent="0">
              <a:lnSpc>
                <a:spcPct val="110000"/>
              </a:lnSpc>
              <a:defRPr/>
            </a:pPr>
            <a:r>
              <a:rPr lang="en-US" sz="1200" dirty="0" smtClean="0"/>
              <a:t>C. 100</a:t>
            </a:r>
            <a:r>
              <a:rPr lang="zh-CN" altLang="en-US" sz="1200" dirty="0" smtClean="0"/>
              <a:t>名学生的成绩                                      </a:t>
            </a:r>
            <a:r>
              <a:rPr lang="en-US" sz="1200" dirty="0" smtClean="0"/>
              <a:t>D. </a:t>
            </a:r>
            <a:r>
              <a:rPr lang="zh-CN" altLang="en-US" sz="1200" dirty="0" smtClean="0"/>
              <a:t>每一名学生的成绩</a:t>
            </a:r>
          </a:p>
          <a:p>
            <a:pPr marL="0" indent="0">
              <a:lnSpc>
                <a:spcPct val="110000"/>
              </a:lnSpc>
              <a:defRPr/>
            </a:pPr>
            <a:r>
              <a:rPr lang="en-US" sz="1200" dirty="0" smtClean="0"/>
              <a:t>2. </a:t>
            </a:r>
            <a:r>
              <a:rPr lang="zh-CN" altLang="en-US" sz="1200" dirty="0" smtClean="0"/>
              <a:t>研究者想要了解天津市全民所有制工业企业的设备情况，则统计总体是（</a:t>
            </a:r>
            <a:r>
              <a:rPr lang="en-US" altLang="zh-CN" sz="1200" dirty="0" smtClean="0"/>
              <a:t>    </a:t>
            </a:r>
            <a:r>
              <a:rPr lang="zh-CN" altLang="en-US" sz="1200" dirty="0" smtClean="0"/>
              <a:t>）。</a:t>
            </a:r>
          </a:p>
          <a:p>
            <a:pPr marL="0" indent="0">
              <a:lnSpc>
                <a:spcPct val="110000"/>
              </a:lnSpc>
              <a:defRPr/>
            </a:pPr>
            <a:r>
              <a:rPr lang="en-US" sz="1200" dirty="0" smtClean="0"/>
              <a:t>A. </a:t>
            </a:r>
            <a:r>
              <a:rPr lang="zh-CN" altLang="en-US" sz="1200" dirty="0" smtClean="0"/>
              <a:t>天津市全民所有制的全部工业企业</a:t>
            </a:r>
          </a:p>
          <a:p>
            <a:pPr marL="0" indent="0">
              <a:lnSpc>
                <a:spcPct val="110000"/>
              </a:lnSpc>
              <a:defRPr/>
            </a:pPr>
            <a:r>
              <a:rPr lang="en-US" sz="1200" dirty="0" smtClean="0"/>
              <a:t>B. </a:t>
            </a:r>
            <a:r>
              <a:rPr lang="zh-CN" altLang="en-US" sz="1200" dirty="0" smtClean="0"/>
              <a:t>天津市全民所有制的每一个工业企业</a:t>
            </a:r>
          </a:p>
          <a:p>
            <a:pPr marL="0" indent="0">
              <a:lnSpc>
                <a:spcPct val="110000"/>
              </a:lnSpc>
              <a:defRPr/>
            </a:pPr>
            <a:r>
              <a:rPr lang="en-US" sz="1200" dirty="0" smtClean="0"/>
              <a:t>C. </a:t>
            </a:r>
            <a:r>
              <a:rPr lang="zh-CN" altLang="en-US" sz="1200" dirty="0" smtClean="0"/>
              <a:t>天津市全民所有制工业企业的某一台设备</a:t>
            </a:r>
          </a:p>
          <a:p>
            <a:pPr marL="0" indent="0">
              <a:lnSpc>
                <a:spcPct val="110000"/>
              </a:lnSpc>
              <a:defRPr/>
            </a:pPr>
            <a:r>
              <a:rPr lang="en-US" sz="1200" dirty="0" smtClean="0"/>
              <a:t>D. </a:t>
            </a:r>
            <a:r>
              <a:rPr lang="zh-CN" altLang="en-US" sz="1200" dirty="0" smtClean="0"/>
              <a:t>天津市全民所有制工业企业的全部设备</a:t>
            </a:r>
          </a:p>
          <a:p>
            <a:pPr marL="0" indent="0">
              <a:lnSpc>
                <a:spcPct val="110000"/>
              </a:lnSpc>
              <a:defRPr/>
            </a:pPr>
            <a:r>
              <a:rPr lang="en-US" sz="1200" dirty="0" smtClean="0"/>
              <a:t>3. </a:t>
            </a:r>
            <a:r>
              <a:rPr lang="zh-CN" altLang="en-US" sz="1200" dirty="0" smtClean="0"/>
              <a:t>对北京市高等学校科研所进行调查，统计总体是（</a:t>
            </a:r>
            <a:r>
              <a:rPr lang="en-US" altLang="zh-CN" sz="1200" dirty="0" smtClean="0"/>
              <a:t>    </a:t>
            </a:r>
            <a:r>
              <a:rPr lang="zh-CN" altLang="en-US" sz="1200" dirty="0" smtClean="0"/>
              <a:t>）。</a:t>
            </a:r>
          </a:p>
          <a:p>
            <a:pPr marL="0" indent="0">
              <a:lnSpc>
                <a:spcPct val="110000"/>
              </a:lnSpc>
              <a:defRPr/>
            </a:pPr>
            <a:r>
              <a:rPr lang="en-US" sz="1200" dirty="0" smtClean="0"/>
              <a:t>A. </a:t>
            </a:r>
            <a:r>
              <a:rPr lang="zh-CN" altLang="en-US" sz="1200" dirty="0" smtClean="0"/>
              <a:t>北京市所有的高等学校                             </a:t>
            </a:r>
            <a:r>
              <a:rPr lang="en-US" sz="1200" dirty="0" smtClean="0"/>
              <a:t>B. </a:t>
            </a:r>
            <a:r>
              <a:rPr lang="zh-CN" altLang="en-US" sz="1200" dirty="0" smtClean="0"/>
              <a:t>某一高等学校科研所</a:t>
            </a:r>
          </a:p>
          <a:p>
            <a:pPr marL="0" indent="0">
              <a:lnSpc>
                <a:spcPct val="110000"/>
              </a:lnSpc>
              <a:defRPr/>
            </a:pPr>
            <a:r>
              <a:rPr lang="en-US" sz="1200" dirty="0" smtClean="0"/>
              <a:t>C. </a:t>
            </a:r>
            <a:r>
              <a:rPr lang="zh-CN" altLang="en-US" sz="1200" dirty="0" smtClean="0"/>
              <a:t>某一高等学校                                             </a:t>
            </a:r>
            <a:r>
              <a:rPr lang="en-US" sz="1200" dirty="0" smtClean="0"/>
              <a:t>D. </a:t>
            </a:r>
            <a:r>
              <a:rPr lang="zh-CN" altLang="en-US" sz="1200" dirty="0" smtClean="0"/>
              <a:t>北京市所有高学校科研所</a:t>
            </a:r>
          </a:p>
          <a:p>
            <a:pPr marL="0" indent="0">
              <a:lnSpc>
                <a:spcPct val="110000"/>
              </a:lnSpc>
              <a:defRPr/>
            </a:pPr>
            <a:r>
              <a:rPr lang="en-US" sz="1200" dirty="0" smtClean="0"/>
              <a:t>4. </a:t>
            </a:r>
            <a:r>
              <a:rPr lang="zh-CN" altLang="en-US" sz="1200" dirty="0" smtClean="0"/>
              <a:t>标志是指（</a:t>
            </a:r>
            <a:r>
              <a:rPr lang="en-US" altLang="zh-CN" sz="1200" dirty="0" smtClean="0"/>
              <a:t>    </a:t>
            </a:r>
            <a:r>
              <a:rPr lang="zh-CN" altLang="en-US" sz="1200" dirty="0" smtClean="0"/>
              <a:t>）。</a:t>
            </a:r>
          </a:p>
          <a:p>
            <a:pPr marL="0" indent="0">
              <a:lnSpc>
                <a:spcPct val="110000"/>
              </a:lnSpc>
              <a:defRPr/>
            </a:pPr>
            <a:r>
              <a:rPr lang="en-US" sz="1200" dirty="0" smtClean="0"/>
              <a:t>A. </a:t>
            </a:r>
            <a:r>
              <a:rPr lang="zh-CN" altLang="en-US" sz="1200" dirty="0" smtClean="0"/>
              <a:t>反映总体单位特征的名称                          </a:t>
            </a:r>
            <a:r>
              <a:rPr lang="en-US" sz="1200" dirty="0" smtClean="0"/>
              <a:t>B. </a:t>
            </a:r>
            <a:r>
              <a:rPr lang="zh-CN" altLang="en-US" sz="1200" dirty="0" smtClean="0"/>
              <a:t>总体单位数量特征</a:t>
            </a:r>
          </a:p>
          <a:p>
            <a:pPr marL="0" indent="0">
              <a:lnSpc>
                <a:spcPct val="110000"/>
              </a:lnSpc>
              <a:defRPr/>
            </a:pPr>
            <a:r>
              <a:rPr lang="en-US" sz="1200" dirty="0" smtClean="0"/>
              <a:t>C. </a:t>
            </a:r>
            <a:r>
              <a:rPr lang="zh-CN" altLang="en-US" sz="1200" dirty="0" smtClean="0"/>
              <a:t>标志名称之后所表明的属性或数值          </a:t>
            </a:r>
            <a:r>
              <a:rPr lang="en-US" sz="1200" dirty="0" smtClean="0"/>
              <a:t>D. </a:t>
            </a:r>
            <a:r>
              <a:rPr lang="zh-CN" altLang="en-US" sz="1200" dirty="0" smtClean="0"/>
              <a:t>总体单位所具有的特征</a:t>
            </a:r>
          </a:p>
          <a:p>
            <a:pPr marL="0" indent="0">
              <a:lnSpc>
                <a:spcPct val="110000"/>
              </a:lnSpc>
              <a:defRPr/>
            </a:pPr>
            <a:r>
              <a:rPr lang="en-US" sz="1200" dirty="0" smtClean="0"/>
              <a:t>5. </a:t>
            </a:r>
            <a:r>
              <a:rPr lang="zh-CN" altLang="en-US" sz="1200" dirty="0" smtClean="0"/>
              <a:t>某企业的设备台数、产品产值是（</a:t>
            </a:r>
            <a:r>
              <a:rPr lang="en-US" altLang="zh-CN" sz="1200" dirty="0" smtClean="0"/>
              <a:t>    </a:t>
            </a:r>
            <a:r>
              <a:rPr lang="zh-CN" altLang="en-US" sz="1200" dirty="0" smtClean="0"/>
              <a:t>）。</a:t>
            </a:r>
          </a:p>
          <a:p>
            <a:pPr marL="0" indent="0">
              <a:lnSpc>
                <a:spcPct val="110000"/>
              </a:lnSpc>
              <a:defRPr/>
            </a:pPr>
            <a:r>
              <a:rPr lang="en-US" sz="1200" dirty="0" smtClean="0"/>
              <a:t>A. </a:t>
            </a:r>
            <a:r>
              <a:rPr lang="zh-CN" altLang="en-US" sz="1200" dirty="0" smtClean="0"/>
              <a:t>连续型变量                                                  </a:t>
            </a:r>
            <a:r>
              <a:rPr lang="en-US" sz="1200" dirty="0" smtClean="0"/>
              <a:t>B. </a:t>
            </a:r>
            <a:r>
              <a:rPr lang="zh-CN" altLang="en-US" sz="1200" dirty="0" smtClean="0"/>
              <a:t>离散型变量</a:t>
            </a:r>
          </a:p>
          <a:p>
            <a:pPr marL="0" indent="0">
              <a:lnSpc>
                <a:spcPct val="110000"/>
              </a:lnSpc>
              <a:defRPr/>
            </a:pPr>
            <a:r>
              <a:rPr lang="en-US" sz="1200" dirty="0" smtClean="0"/>
              <a:t>C. </a:t>
            </a:r>
            <a:r>
              <a:rPr lang="zh-CN" altLang="en-US" sz="1200" dirty="0" smtClean="0"/>
              <a:t>前者是连续型变量                                      </a:t>
            </a:r>
            <a:r>
              <a:rPr lang="en-US" sz="1200" dirty="0" smtClean="0"/>
              <a:t>D. </a:t>
            </a:r>
            <a:r>
              <a:rPr lang="zh-CN" altLang="en-US" sz="1200" dirty="0" smtClean="0"/>
              <a:t>前者是离散型变量</a:t>
            </a:r>
          </a:p>
          <a:p>
            <a:pPr marL="0" indent="0">
              <a:lnSpc>
                <a:spcPct val="110000"/>
              </a:lnSpc>
              <a:defRPr/>
            </a:pPr>
            <a:r>
              <a:rPr lang="en-US" sz="1200" dirty="0" smtClean="0"/>
              <a:t>6. </a:t>
            </a:r>
            <a:r>
              <a:rPr lang="zh-CN" altLang="en-US" sz="1200" dirty="0" smtClean="0"/>
              <a:t>指标按说明的总体现象的内容不同，可分为（</a:t>
            </a:r>
            <a:r>
              <a:rPr lang="en-US" altLang="zh-CN" sz="1200" dirty="0" smtClean="0"/>
              <a:t>     </a:t>
            </a:r>
            <a:r>
              <a:rPr lang="zh-CN" altLang="en-US" sz="1200" dirty="0" smtClean="0"/>
              <a:t>）。</a:t>
            </a:r>
          </a:p>
          <a:p>
            <a:pPr marL="0" indent="0">
              <a:lnSpc>
                <a:spcPct val="110000"/>
              </a:lnSpc>
              <a:defRPr/>
            </a:pPr>
            <a:r>
              <a:rPr lang="en-US" sz="1200" dirty="0" smtClean="0"/>
              <a:t>A. </a:t>
            </a:r>
            <a:r>
              <a:rPr lang="zh-CN" altLang="en-US" sz="1200" dirty="0" smtClean="0"/>
              <a:t>数量指标和质量指标                                  </a:t>
            </a:r>
            <a:r>
              <a:rPr lang="en-US" sz="1200" dirty="0" smtClean="0"/>
              <a:t>B. </a:t>
            </a:r>
            <a:r>
              <a:rPr lang="zh-CN" altLang="en-US" sz="1200" dirty="0" smtClean="0"/>
              <a:t>客观指标和主观指标</a:t>
            </a:r>
          </a:p>
          <a:p>
            <a:pPr marL="0" indent="0">
              <a:lnSpc>
                <a:spcPct val="110000"/>
              </a:lnSpc>
              <a:defRPr/>
            </a:pPr>
            <a:r>
              <a:rPr lang="en-US" sz="1200" dirty="0" smtClean="0"/>
              <a:t>C. </a:t>
            </a:r>
            <a:r>
              <a:rPr lang="zh-CN" altLang="en-US" sz="1200" dirty="0" smtClean="0"/>
              <a:t>时点指标和时期指标                                   </a:t>
            </a:r>
            <a:r>
              <a:rPr lang="en-US" sz="1200" dirty="0" smtClean="0"/>
              <a:t>D. </a:t>
            </a:r>
            <a:r>
              <a:rPr lang="zh-CN" altLang="en-US" sz="1200" dirty="0" smtClean="0"/>
              <a:t>实物指标和价值指标</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descr="金融10"/>
          <p:cNvSpPr txBox="1">
            <a:spLocks noChangeArrowheads="1"/>
          </p:cNvSpPr>
          <p:nvPr/>
        </p:nvSpPr>
        <p:spPr bwMode="auto">
          <a:xfrm>
            <a:off x="3203575" y="260350"/>
            <a:ext cx="5472113" cy="701675"/>
          </a:xfrm>
          <a:prstGeom prst="rect">
            <a:avLst/>
          </a:prstGeom>
          <a:noFill/>
          <a:ln>
            <a:noFill/>
          </a:ln>
          <a:effectLst/>
          <a:extLst>
            <a:ext uri="{909E8E84-426E-40DD-AFC4-6F175D3DCCD1}">
              <a14:hiddenFill xmlns:a14="http://schemas.microsoft.com/office/drawing/2010/main">
                <a:blipFill dpi="0" rotWithShape="0">
                  <a:blip r:embed="rId3"/>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sz="4000">
                <a:effectLst>
                  <a:outerShdw blurRad="38100" dist="38100" dir="2700000" algn="tl">
                    <a:srgbClr val="C0C0C0"/>
                  </a:outerShdw>
                </a:effectLst>
                <a:ea typeface="华文新魏" panose="02010800040101010101" pitchFamily="2" charset="-122"/>
              </a:rPr>
              <a:t>实践技能训练</a:t>
            </a:r>
          </a:p>
        </p:txBody>
      </p:sp>
      <p:grpSp>
        <p:nvGrpSpPr>
          <p:cNvPr id="43011" name="Group 3"/>
          <p:cNvGrpSpPr>
            <a:grpSpLocks/>
          </p:cNvGrpSpPr>
          <p:nvPr/>
        </p:nvGrpSpPr>
        <p:grpSpPr bwMode="auto">
          <a:xfrm>
            <a:off x="4067175" y="2997200"/>
            <a:ext cx="4889500" cy="835025"/>
            <a:chOff x="0" y="0"/>
            <a:chExt cx="3080" cy="526"/>
          </a:xfrm>
        </p:grpSpPr>
        <p:grpSp>
          <p:nvGrpSpPr>
            <p:cNvPr id="45105" name="Group 4"/>
            <p:cNvGrpSpPr>
              <a:grpSpLocks/>
            </p:cNvGrpSpPr>
            <p:nvPr/>
          </p:nvGrpSpPr>
          <p:grpSpPr bwMode="auto">
            <a:xfrm>
              <a:off x="0" y="498"/>
              <a:ext cx="3018" cy="27"/>
              <a:chOff x="0" y="0"/>
              <a:chExt cx="4791456" cy="42672"/>
            </a:xfrm>
          </p:grpSpPr>
          <p:pic>
            <p:nvPicPr>
              <p:cNvPr id="45114" name="AutoShape 9"/>
              <p:cNvPicPr>
                <a:picLocks noChangeArrowheads="1"/>
              </p:cNvPicPr>
              <p:nvPr/>
            </p:nvPicPr>
            <p:blipFill>
              <a:blip r:embed="rId4" cstate="print"/>
              <a:srcRect/>
              <a:stretch>
                <a:fillRect/>
              </a:stretch>
            </p:blipFill>
            <p:spPr bwMode="auto">
              <a:xfrm>
                <a:off x="0" y="0"/>
                <a:ext cx="4791456" cy="42672"/>
              </a:xfrm>
              <a:prstGeom prst="rect">
                <a:avLst/>
              </a:prstGeom>
              <a:noFill/>
              <a:ln w="9525">
                <a:noFill/>
                <a:miter lim="800000"/>
                <a:headEnd/>
                <a:tailEnd/>
              </a:ln>
            </p:spPr>
          </p:pic>
          <p:sp>
            <p:nvSpPr>
              <p:cNvPr id="45115" name="Text Box 6"/>
              <p:cNvSpPr txBox="1">
                <a:spLocks noChangeArrowheads="1"/>
              </p:cNvSpPr>
              <p:nvPr/>
            </p:nvSpPr>
            <p:spPr bwMode="auto">
              <a:xfrm>
                <a:off x="2262" y="3342"/>
                <a:ext cx="4786234" cy="39609"/>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45106" name="Group 7"/>
            <p:cNvGrpSpPr>
              <a:grpSpLocks/>
            </p:cNvGrpSpPr>
            <p:nvPr/>
          </p:nvGrpSpPr>
          <p:grpSpPr bwMode="auto">
            <a:xfrm>
              <a:off x="139" y="3"/>
              <a:ext cx="2941" cy="522"/>
              <a:chOff x="0" y="0"/>
              <a:chExt cx="2941" cy="522"/>
            </a:xfrm>
          </p:grpSpPr>
          <p:grpSp>
            <p:nvGrpSpPr>
              <p:cNvPr id="45110" name="Group 8"/>
              <p:cNvGrpSpPr>
                <a:grpSpLocks/>
              </p:cNvGrpSpPr>
              <p:nvPr/>
            </p:nvGrpSpPr>
            <p:grpSpPr bwMode="auto">
              <a:xfrm>
                <a:off x="-1" y="0"/>
                <a:ext cx="2941" cy="522"/>
                <a:chOff x="0" y="0"/>
                <a:chExt cx="4669536" cy="829056"/>
              </a:xfrm>
            </p:grpSpPr>
            <p:pic>
              <p:nvPicPr>
                <p:cNvPr id="45112" name="AutoShape 11"/>
                <p:cNvPicPr>
                  <a:picLocks noChangeArrowheads="1"/>
                </p:cNvPicPr>
                <p:nvPr/>
              </p:nvPicPr>
              <p:blipFill>
                <a:blip r:embed="rId5" cstate="print"/>
                <a:srcRect/>
                <a:stretch>
                  <a:fillRect/>
                </a:stretch>
              </p:blipFill>
              <p:spPr bwMode="auto">
                <a:xfrm>
                  <a:off x="0" y="0"/>
                  <a:ext cx="4669536" cy="829056"/>
                </a:xfrm>
                <a:prstGeom prst="rect">
                  <a:avLst/>
                </a:prstGeom>
                <a:noFill/>
                <a:ln w="9525">
                  <a:noFill/>
                  <a:miter lim="800000"/>
                  <a:headEnd/>
                  <a:tailEnd/>
                </a:ln>
              </p:spPr>
            </p:pic>
            <p:sp>
              <p:nvSpPr>
                <p:cNvPr id="45113" name="Text Box 10"/>
                <p:cNvSpPr txBox="1">
                  <a:spLocks noChangeArrowheads="1"/>
                </p:cNvSpPr>
                <p:nvPr/>
              </p:nvSpPr>
              <p:spPr bwMode="auto">
                <a:xfrm>
                  <a:off x="33305" y="32162"/>
                  <a:ext cx="4605912" cy="765749"/>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45111" name="Text Box 12"/>
              <p:cNvSpPr txBox="1">
                <a:spLocks noChangeArrowheads="1"/>
              </p:cNvSpPr>
              <p:nvPr/>
            </p:nvSpPr>
            <p:spPr bwMode="auto">
              <a:xfrm>
                <a:off x="53" y="72"/>
                <a:ext cx="1969" cy="365"/>
              </a:xfrm>
              <a:prstGeom prst="rect">
                <a:avLst/>
              </a:prstGeom>
              <a:noFill/>
              <a:ln w="9525">
                <a:noFill/>
                <a:miter lim="800000"/>
                <a:headEnd/>
                <a:tailEnd/>
              </a:ln>
            </p:spPr>
            <p:txBody>
              <a:bodyPr wrap="none" anchor="ctr"/>
              <a:lstStyle/>
              <a:p>
                <a:pPr eaLnBrk="1" latinLnBrk="1" hangingPunct="1">
                  <a:buFont typeface="Arial" pitchFamily="34" charset="0"/>
                  <a:buNone/>
                </a:pPr>
                <a:r>
                  <a:rPr lang="en-US" b="0" dirty="0" err="1" smtClean="0"/>
                  <a:t>巩固学生对统计学中基本概念的认识</a:t>
                </a:r>
                <a:endParaRPr lang="zh-CN" altLang="en-US" dirty="0"/>
              </a:p>
            </p:txBody>
          </p:sp>
        </p:grpSp>
        <p:grpSp>
          <p:nvGrpSpPr>
            <p:cNvPr id="45107" name="Group 12"/>
            <p:cNvGrpSpPr>
              <a:grpSpLocks/>
            </p:cNvGrpSpPr>
            <p:nvPr/>
          </p:nvGrpSpPr>
          <p:grpSpPr bwMode="auto">
            <a:xfrm>
              <a:off x="0" y="-1"/>
              <a:ext cx="3018" cy="27"/>
              <a:chOff x="0" y="0"/>
              <a:chExt cx="4791456" cy="42672"/>
            </a:xfrm>
          </p:grpSpPr>
          <p:pic>
            <p:nvPicPr>
              <p:cNvPr id="45108" name="AutoShape 13"/>
              <p:cNvPicPr>
                <a:picLocks noChangeArrowheads="1"/>
              </p:cNvPicPr>
              <p:nvPr/>
            </p:nvPicPr>
            <p:blipFill>
              <a:blip r:embed="rId4" cstate="print"/>
              <a:srcRect/>
              <a:stretch>
                <a:fillRect/>
              </a:stretch>
            </p:blipFill>
            <p:spPr bwMode="auto">
              <a:xfrm>
                <a:off x="0" y="0"/>
                <a:ext cx="4791456" cy="42672"/>
              </a:xfrm>
              <a:prstGeom prst="rect">
                <a:avLst/>
              </a:prstGeom>
              <a:noFill/>
              <a:ln w="9525">
                <a:noFill/>
                <a:miter lim="800000"/>
                <a:headEnd/>
                <a:tailEnd/>
              </a:ln>
            </p:spPr>
          </p:pic>
          <p:sp>
            <p:nvSpPr>
              <p:cNvPr id="45109" name="Text Box 14"/>
              <p:cNvSpPr txBox="1">
                <a:spLocks noChangeArrowheads="1"/>
              </p:cNvSpPr>
              <p:nvPr/>
            </p:nvSpPr>
            <p:spPr bwMode="auto">
              <a:xfrm>
                <a:off x="2262" y="3659"/>
                <a:ext cx="4786234" cy="39609"/>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grpSp>
        <p:nvGrpSpPr>
          <p:cNvPr id="43023" name="Group 15"/>
          <p:cNvGrpSpPr>
            <a:grpSpLocks/>
          </p:cNvGrpSpPr>
          <p:nvPr/>
        </p:nvGrpSpPr>
        <p:grpSpPr bwMode="auto">
          <a:xfrm>
            <a:off x="3924300" y="1989138"/>
            <a:ext cx="4889500" cy="835025"/>
            <a:chOff x="0" y="0"/>
            <a:chExt cx="3080" cy="526"/>
          </a:xfrm>
        </p:grpSpPr>
        <p:grpSp>
          <p:nvGrpSpPr>
            <p:cNvPr id="45094" name="Group 16"/>
            <p:cNvGrpSpPr>
              <a:grpSpLocks/>
            </p:cNvGrpSpPr>
            <p:nvPr/>
          </p:nvGrpSpPr>
          <p:grpSpPr bwMode="auto">
            <a:xfrm>
              <a:off x="0" y="501"/>
              <a:ext cx="3018" cy="27"/>
              <a:chOff x="0" y="0"/>
              <a:chExt cx="4791456" cy="42672"/>
            </a:xfrm>
          </p:grpSpPr>
          <p:pic>
            <p:nvPicPr>
              <p:cNvPr id="45103" name="AutoShape 18"/>
              <p:cNvPicPr>
                <a:picLocks noChangeArrowheads="1"/>
              </p:cNvPicPr>
              <p:nvPr/>
            </p:nvPicPr>
            <p:blipFill>
              <a:blip r:embed="rId4" cstate="print"/>
              <a:srcRect/>
              <a:stretch>
                <a:fillRect/>
              </a:stretch>
            </p:blipFill>
            <p:spPr bwMode="auto">
              <a:xfrm>
                <a:off x="0" y="0"/>
                <a:ext cx="4791456" cy="42672"/>
              </a:xfrm>
              <a:prstGeom prst="rect">
                <a:avLst/>
              </a:prstGeom>
              <a:noFill/>
              <a:ln w="9525">
                <a:noFill/>
                <a:miter lim="800000"/>
                <a:headEnd/>
                <a:tailEnd/>
              </a:ln>
            </p:spPr>
          </p:pic>
          <p:sp>
            <p:nvSpPr>
              <p:cNvPr id="45104" name="Text Box 18"/>
              <p:cNvSpPr txBox="1">
                <a:spLocks noChangeArrowheads="1"/>
              </p:cNvSpPr>
              <p:nvPr/>
            </p:nvSpPr>
            <p:spPr bwMode="auto">
              <a:xfrm>
                <a:off x="1691" y="-1293"/>
                <a:ext cx="4786234" cy="39609"/>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45095" name="Group 19"/>
            <p:cNvGrpSpPr>
              <a:grpSpLocks/>
            </p:cNvGrpSpPr>
            <p:nvPr/>
          </p:nvGrpSpPr>
          <p:grpSpPr bwMode="auto">
            <a:xfrm>
              <a:off x="139" y="3"/>
              <a:ext cx="2941" cy="522"/>
              <a:chOff x="0" y="0"/>
              <a:chExt cx="2941" cy="522"/>
            </a:xfrm>
          </p:grpSpPr>
          <p:grpSp>
            <p:nvGrpSpPr>
              <p:cNvPr id="45099" name="Group 20"/>
              <p:cNvGrpSpPr>
                <a:grpSpLocks/>
              </p:cNvGrpSpPr>
              <p:nvPr/>
            </p:nvGrpSpPr>
            <p:grpSpPr bwMode="auto">
              <a:xfrm>
                <a:off x="-1" y="-1"/>
                <a:ext cx="2941" cy="522"/>
                <a:chOff x="0" y="0"/>
                <a:chExt cx="4669536" cy="829056"/>
              </a:xfrm>
            </p:grpSpPr>
            <p:pic>
              <p:nvPicPr>
                <p:cNvPr id="45101" name="AutoShape 20"/>
                <p:cNvPicPr>
                  <a:picLocks noChangeArrowheads="1"/>
                </p:cNvPicPr>
                <p:nvPr/>
              </p:nvPicPr>
              <p:blipFill>
                <a:blip r:embed="rId5" cstate="print"/>
                <a:srcRect/>
                <a:stretch>
                  <a:fillRect/>
                </a:stretch>
              </p:blipFill>
              <p:spPr bwMode="auto">
                <a:xfrm>
                  <a:off x="0" y="0"/>
                  <a:ext cx="4669536" cy="829056"/>
                </a:xfrm>
                <a:prstGeom prst="rect">
                  <a:avLst/>
                </a:prstGeom>
                <a:noFill/>
                <a:ln w="9525">
                  <a:noFill/>
                  <a:miter lim="800000"/>
                  <a:headEnd/>
                  <a:tailEnd/>
                </a:ln>
              </p:spPr>
            </p:pic>
            <p:sp>
              <p:nvSpPr>
                <p:cNvPr id="45102" name="Text Box 22"/>
                <p:cNvSpPr txBox="1">
                  <a:spLocks noChangeArrowheads="1"/>
                </p:cNvSpPr>
                <p:nvPr/>
              </p:nvSpPr>
              <p:spPr bwMode="auto">
                <a:xfrm>
                  <a:off x="32734" y="33623"/>
                  <a:ext cx="4605912" cy="765749"/>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45100" name="Text Box 21"/>
              <p:cNvSpPr txBox="1">
                <a:spLocks noChangeArrowheads="1"/>
              </p:cNvSpPr>
              <p:nvPr/>
            </p:nvSpPr>
            <p:spPr bwMode="auto">
              <a:xfrm>
                <a:off x="53" y="72"/>
                <a:ext cx="1969" cy="365"/>
              </a:xfrm>
              <a:prstGeom prst="rect">
                <a:avLst/>
              </a:prstGeom>
              <a:noFill/>
              <a:ln w="9525">
                <a:noFill/>
                <a:miter lim="800000"/>
                <a:headEnd/>
                <a:tailEnd/>
              </a:ln>
            </p:spPr>
            <p:txBody>
              <a:bodyPr wrap="none" anchor="ctr"/>
              <a:lstStyle/>
              <a:p>
                <a:pPr eaLnBrk="1" latinLnBrk="1" hangingPunct="1">
                  <a:buFont typeface="Arial" pitchFamily="34" charset="0"/>
                  <a:buNone/>
                </a:pPr>
                <a:r>
                  <a:rPr lang="en-US" b="0"/>
                  <a:t>加深学生对统计含义的理解</a:t>
                </a:r>
                <a:r>
                  <a:rPr lang="en-US" sz="3200" b="0">
                    <a:solidFill>
                      <a:schemeClr val="bg1"/>
                    </a:solidFill>
                    <a:latin typeface="Arial" pitchFamily="34" charset="0"/>
                    <a:ea typeface="HY헤드라인M"/>
                    <a:cs typeface="HY헤드라인M"/>
                  </a:rPr>
                  <a:t>      </a:t>
                </a:r>
                <a:endParaRPr lang="zh-CN" altLang="en-US" sz="3200" b="0">
                  <a:solidFill>
                    <a:schemeClr val="bg1"/>
                  </a:solidFill>
                  <a:latin typeface="Arial" pitchFamily="34" charset="0"/>
                  <a:ea typeface="HY헤드라인M"/>
                  <a:cs typeface="HY헤드라인M"/>
                </a:endParaRPr>
              </a:p>
            </p:txBody>
          </p:sp>
        </p:grpSp>
        <p:grpSp>
          <p:nvGrpSpPr>
            <p:cNvPr id="45096" name="Group 24"/>
            <p:cNvGrpSpPr>
              <a:grpSpLocks/>
            </p:cNvGrpSpPr>
            <p:nvPr/>
          </p:nvGrpSpPr>
          <p:grpSpPr bwMode="auto">
            <a:xfrm>
              <a:off x="0" y="2"/>
              <a:ext cx="3018" cy="27"/>
              <a:chOff x="0" y="0"/>
              <a:chExt cx="4791456" cy="42672"/>
            </a:xfrm>
          </p:grpSpPr>
          <p:pic>
            <p:nvPicPr>
              <p:cNvPr id="45097" name="AutoShape 22"/>
              <p:cNvPicPr>
                <a:picLocks noChangeArrowheads="1"/>
              </p:cNvPicPr>
              <p:nvPr/>
            </p:nvPicPr>
            <p:blipFill>
              <a:blip r:embed="rId4" cstate="print"/>
              <a:srcRect/>
              <a:stretch>
                <a:fillRect/>
              </a:stretch>
            </p:blipFill>
            <p:spPr bwMode="auto">
              <a:xfrm>
                <a:off x="0" y="0"/>
                <a:ext cx="4791456" cy="42672"/>
              </a:xfrm>
              <a:prstGeom prst="rect">
                <a:avLst/>
              </a:prstGeom>
              <a:noFill/>
              <a:ln w="9525">
                <a:noFill/>
                <a:miter lim="800000"/>
                <a:headEnd/>
                <a:tailEnd/>
              </a:ln>
            </p:spPr>
          </p:pic>
          <p:sp>
            <p:nvSpPr>
              <p:cNvPr id="45098" name="Text Box 26"/>
              <p:cNvSpPr txBox="1">
                <a:spLocks noChangeArrowheads="1"/>
              </p:cNvSpPr>
              <p:nvPr/>
            </p:nvSpPr>
            <p:spPr bwMode="auto">
              <a:xfrm>
                <a:off x="1691" y="-976"/>
                <a:ext cx="4786234" cy="39609"/>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sp>
        <p:nvSpPr>
          <p:cNvPr id="43035" name="Oval 23" descr="p3"/>
          <p:cNvSpPr>
            <a:spLocks noChangeArrowheads="1"/>
          </p:cNvSpPr>
          <p:nvPr/>
        </p:nvSpPr>
        <p:spPr bwMode="auto">
          <a:xfrm>
            <a:off x="1042988" y="2420938"/>
            <a:ext cx="2362200" cy="2286000"/>
          </a:xfrm>
          <a:prstGeom prst="ellipse">
            <a:avLst/>
          </a:prstGeom>
          <a:blipFill dpi="0" rotWithShape="1">
            <a:blip r:embed="rId6" cstate="print"/>
            <a:srcRect/>
            <a:stretch>
              <a:fillRect/>
            </a:stretch>
          </a:blip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nvGrpSpPr>
          <p:cNvPr id="43036" name="Group 28"/>
          <p:cNvGrpSpPr>
            <a:grpSpLocks/>
          </p:cNvGrpSpPr>
          <p:nvPr/>
        </p:nvGrpSpPr>
        <p:grpSpPr bwMode="auto">
          <a:xfrm>
            <a:off x="3276600" y="1844675"/>
            <a:ext cx="1022350" cy="1033463"/>
            <a:chOff x="0" y="0"/>
            <a:chExt cx="644" cy="651"/>
          </a:xfrm>
        </p:grpSpPr>
        <p:grpSp>
          <p:nvGrpSpPr>
            <p:cNvPr id="45090" name="Group 29"/>
            <p:cNvGrpSpPr>
              <a:grpSpLocks/>
            </p:cNvGrpSpPr>
            <p:nvPr/>
          </p:nvGrpSpPr>
          <p:grpSpPr bwMode="auto">
            <a:xfrm>
              <a:off x="0" y="0"/>
              <a:ext cx="644" cy="651"/>
              <a:chOff x="0" y="0"/>
              <a:chExt cx="1680" cy="1680"/>
            </a:xfrm>
          </p:grpSpPr>
          <p:sp>
            <p:nvSpPr>
              <p:cNvPr id="45092" name="Oval 26"/>
              <p:cNvSpPr>
                <a:spLocks noChangeArrowheads="1"/>
              </p:cNvSpPr>
              <p:nvPr/>
            </p:nvSpPr>
            <p:spPr bwMode="auto">
              <a:xfrm>
                <a:off x="0" y="0"/>
                <a:ext cx="1680" cy="1680"/>
              </a:xfrm>
              <a:prstGeom prst="ellipse">
                <a:avLst/>
              </a:prstGeom>
              <a:gradFill rotWithShape="1">
                <a:gsLst>
                  <a:gs pos="0">
                    <a:srgbClr val="6699FF"/>
                  </a:gs>
                  <a:gs pos="100000">
                    <a:srgbClr val="3E5D9B"/>
                  </a:gs>
                </a:gsLst>
                <a:lin ang="5400000" scaled="1"/>
              </a:gradFill>
              <a:ln w="25400">
                <a:solidFill>
                  <a:schemeClr val="bg1"/>
                </a:solid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43039" name="Freeform 27"/>
              <p:cNvSpPr>
                <a:spLocks/>
              </p:cNvSpPr>
              <p:nvPr/>
            </p:nvSpPr>
            <p:spPr bwMode="auto">
              <a:xfrm>
                <a:off x="193" y="28"/>
                <a:ext cx="1294" cy="635"/>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759 w 1321"/>
                  <a:gd name="T85" fmla="*/ 6 h 712"/>
                  <a:gd name="T86" fmla="*/ 847 w 1321"/>
                  <a:gd name="T87" fmla="*/ 23 h 712"/>
                  <a:gd name="T88" fmla="*/ 932 w 1321"/>
                  <a:gd name="T89" fmla="*/ 53 h 712"/>
                  <a:gd name="T90" fmla="*/ 1010 w 1321"/>
                  <a:gd name="T91" fmla="*/ 90 h 712"/>
                  <a:gd name="T92" fmla="*/ 1082 w 1321"/>
                  <a:gd name="T93" fmla="*/ 137 h 712"/>
                  <a:gd name="T94" fmla="*/ 1149 w 1321"/>
                  <a:gd name="T95" fmla="*/ 194 h 712"/>
                  <a:gd name="T96" fmla="*/ 1208 w 1321"/>
                  <a:gd name="T97" fmla="*/ 256 h 712"/>
                  <a:gd name="T98" fmla="*/ 1258 w 1321"/>
                  <a:gd name="T99" fmla="*/ 325 h 712"/>
                  <a:gd name="T100" fmla="*/ 1301 w 1321"/>
                  <a:gd name="T101" fmla="*/ 401 h 712"/>
                  <a:gd name="T102" fmla="*/ 0 w 1321"/>
                  <a:gd name="T103" fmla="*/ 0 h 712"/>
                  <a:gd name="T104" fmla="*/ 1321 w 1321"/>
                  <a:gd name="T105" fmla="*/ 71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chemeClr val="bg1"/>
                  </a:gs>
                  <a:gs pos="100000">
                    <a:srgbClr val="6699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grpSp>
        <p:sp>
          <p:nvSpPr>
            <p:cNvPr id="45091" name="Rectangle 28"/>
            <p:cNvSpPr>
              <a:spLocks noChangeArrowheads="1"/>
            </p:cNvSpPr>
            <p:nvPr/>
          </p:nvSpPr>
          <p:spPr bwMode="auto">
            <a:xfrm>
              <a:off x="240" y="132"/>
              <a:ext cx="187" cy="365"/>
            </a:xfrm>
            <a:prstGeom prst="rect">
              <a:avLst/>
            </a:prstGeom>
            <a:noFill/>
            <a:ln w="9525">
              <a:noFill/>
              <a:miter lim="800000"/>
              <a:headEnd/>
              <a:tailEnd/>
            </a:ln>
          </p:spPr>
          <p:txBody>
            <a:bodyPr wrap="none">
              <a:spAutoFit/>
            </a:bodyPr>
            <a:lstStyle/>
            <a:p>
              <a:pPr>
                <a:spcBef>
                  <a:spcPct val="50000"/>
                </a:spcBef>
                <a:buFont typeface="Arial" pitchFamily="34" charset="0"/>
                <a:buNone/>
              </a:pPr>
              <a:r>
                <a:rPr lang="en-US" altLang="zh-CN" sz="3200" i="1">
                  <a:solidFill>
                    <a:schemeClr val="bg1"/>
                  </a:solidFill>
                  <a:latin typeface="Arial" pitchFamily="34" charset="0"/>
                  <a:ea typeface="幼圆" pitchFamily="49" charset="-122"/>
                </a:rPr>
                <a:t>I</a:t>
              </a:r>
            </a:p>
          </p:txBody>
        </p:sp>
      </p:grpSp>
      <p:grpSp>
        <p:nvGrpSpPr>
          <p:cNvPr id="43041" name="Group 33"/>
          <p:cNvGrpSpPr>
            <a:grpSpLocks/>
          </p:cNvGrpSpPr>
          <p:nvPr/>
        </p:nvGrpSpPr>
        <p:grpSpPr bwMode="auto">
          <a:xfrm>
            <a:off x="3348038" y="2924175"/>
            <a:ext cx="1022350" cy="1033463"/>
            <a:chOff x="0" y="0"/>
            <a:chExt cx="644" cy="651"/>
          </a:xfrm>
        </p:grpSpPr>
        <p:grpSp>
          <p:nvGrpSpPr>
            <p:cNvPr id="45086" name="Group 34"/>
            <p:cNvGrpSpPr>
              <a:grpSpLocks/>
            </p:cNvGrpSpPr>
            <p:nvPr/>
          </p:nvGrpSpPr>
          <p:grpSpPr bwMode="auto">
            <a:xfrm>
              <a:off x="0" y="0"/>
              <a:ext cx="644" cy="651"/>
              <a:chOff x="0" y="0"/>
              <a:chExt cx="1680" cy="1680"/>
            </a:xfrm>
          </p:grpSpPr>
          <p:sp>
            <p:nvSpPr>
              <p:cNvPr id="45088" name="Oval 31"/>
              <p:cNvSpPr>
                <a:spLocks noChangeArrowheads="1"/>
              </p:cNvSpPr>
              <p:nvPr/>
            </p:nvSpPr>
            <p:spPr bwMode="auto">
              <a:xfrm>
                <a:off x="0" y="0"/>
                <a:ext cx="1680" cy="1680"/>
              </a:xfrm>
              <a:prstGeom prst="ellipse">
                <a:avLst/>
              </a:prstGeom>
              <a:gradFill rotWithShape="1">
                <a:gsLst>
                  <a:gs pos="0">
                    <a:srgbClr val="6699FF"/>
                  </a:gs>
                  <a:gs pos="100000">
                    <a:srgbClr val="3E5D9B"/>
                  </a:gs>
                </a:gsLst>
                <a:lin ang="5400000" scaled="1"/>
              </a:gradFill>
              <a:ln w="25400">
                <a:solidFill>
                  <a:schemeClr val="bg1"/>
                </a:solid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43044" name="Freeform 32"/>
              <p:cNvSpPr>
                <a:spLocks/>
              </p:cNvSpPr>
              <p:nvPr/>
            </p:nvSpPr>
            <p:spPr bwMode="auto">
              <a:xfrm>
                <a:off x="193" y="28"/>
                <a:ext cx="1294" cy="635"/>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759 w 1321"/>
                  <a:gd name="T85" fmla="*/ 6 h 712"/>
                  <a:gd name="T86" fmla="*/ 847 w 1321"/>
                  <a:gd name="T87" fmla="*/ 23 h 712"/>
                  <a:gd name="T88" fmla="*/ 932 w 1321"/>
                  <a:gd name="T89" fmla="*/ 53 h 712"/>
                  <a:gd name="T90" fmla="*/ 1010 w 1321"/>
                  <a:gd name="T91" fmla="*/ 90 h 712"/>
                  <a:gd name="T92" fmla="*/ 1082 w 1321"/>
                  <a:gd name="T93" fmla="*/ 137 h 712"/>
                  <a:gd name="T94" fmla="*/ 1149 w 1321"/>
                  <a:gd name="T95" fmla="*/ 194 h 712"/>
                  <a:gd name="T96" fmla="*/ 1208 w 1321"/>
                  <a:gd name="T97" fmla="*/ 256 h 712"/>
                  <a:gd name="T98" fmla="*/ 1258 w 1321"/>
                  <a:gd name="T99" fmla="*/ 325 h 712"/>
                  <a:gd name="T100" fmla="*/ 1301 w 1321"/>
                  <a:gd name="T101" fmla="*/ 401 h 712"/>
                  <a:gd name="T102" fmla="*/ 0 w 1321"/>
                  <a:gd name="T103" fmla="*/ 0 h 712"/>
                  <a:gd name="T104" fmla="*/ 1321 w 1321"/>
                  <a:gd name="T105" fmla="*/ 71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chemeClr val="bg1"/>
                  </a:gs>
                  <a:gs pos="100000">
                    <a:srgbClr val="6699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grpSp>
        <p:sp>
          <p:nvSpPr>
            <p:cNvPr id="45087" name="Rectangle 33"/>
            <p:cNvSpPr>
              <a:spLocks noChangeArrowheads="1"/>
            </p:cNvSpPr>
            <p:nvPr/>
          </p:nvSpPr>
          <p:spPr bwMode="auto">
            <a:xfrm>
              <a:off x="118" y="98"/>
              <a:ext cx="373" cy="365"/>
            </a:xfrm>
            <a:prstGeom prst="rect">
              <a:avLst/>
            </a:prstGeom>
            <a:noFill/>
            <a:ln w="9525">
              <a:noFill/>
              <a:miter lim="800000"/>
              <a:headEnd/>
              <a:tailEnd/>
            </a:ln>
          </p:spPr>
          <p:txBody>
            <a:bodyPr wrap="none">
              <a:spAutoFit/>
            </a:bodyPr>
            <a:lstStyle/>
            <a:p>
              <a:pPr>
                <a:spcBef>
                  <a:spcPct val="50000"/>
                </a:spcBef>
                <a:buFont typeface="Arial" pitchFamily="34" charset="0"/>
                <a:buNone/>
              </a:pPr>
              <a:r>
                <a:rPr lang="en-US" altLang="zh-CN" sz="3200" i="1">
                  <a:solidFill>
                    <a:schemeClr val="bg1"/>
                  </a:solidFill>
                  <a:latin typeface="Arial" pitchFamily="34" charset="0"/>
                  <a:ea typeface="幼圆" pitchFamily="49" charset="-122"/>
                </a:rPr>
                <a:t>Ⅱ</a:t>
              </a:r>
            </a:p>
          </p:txBody>
        </p:sp>
      </p:grpSp>
      <p:sp>
        <p:nvSpPr>
          <p:cNvPr id="45064" name="Text Box 39"/>
          <p:cNvSpPr txBox="1">
            <a:spLocks noChangeArrowheads="1"/>
          </p:cNvSpPr>
          <p:nvPr/>
        </p:nvSpPr>
        <p:spPr bwMode="auto">
          <a:xfrm>
            <a:off x="1476375" y="2781300"/>
            <a:ext cx="1651000" cy="1555750"/>
          </a:xfrm>
          <a:prstGeom prst="rect">
            <a:avLst/>
          </a:prstGeom>
          <a:noFill/>
          <a:ln w="9525">
            <a:noFill/>
            <a:miter lim="800000"/>
            <a:headEnd/>
            <a:tailEnd/>
          </a:ln>
        </p:spPr>
        <p:txBody>
          <a:bodyPr>
            <a:spAutoFit/>
          </a:bodyPr>
          <a:lstStyle/>
          <a:p>
            <a:pPr>
              <a:spcBef>
                <a:spcPct val="50000"/>
              </a:spcBef>
              <a:buFont typeface="Arial" pitchFamily="34" charset="0"/>
              <a:buNone/>
            </a:pPr>
            <a:r>
              <a:rPr lang="zh-CN" altLang="en-US" sz="4800">
                <a:solidFill>
                  <a:srgbClr val="FF9900"/>
                </a:solidFill>
                <a:latin typeface="Arial" pitchFamily="34" charset="0"/>
                <a:ea typeface="幼圆" pitchFamily="49" charset="-122"/>
              </a:rPr>
              <a:t>实训目标</a:t>
            </a:r>
          </a:p>
        </p:txBody>
      </p:sp>
      <p:grpSp>
        <p:nvGrpSpPr>
          <p:cNvPr id="43047" name="Group 39"/>
          <p:cNvGrpSpPr>
            <a:grpSpLocks/>
          </p:cNvGrpSpPr>
          <p:nvPr/>
        </p:nvGrpSpPr>
        <p:grpSpPr bwMode="auto">
          <a:xfrm>
            <a:off x="3276600" y="4076700"/>
            <a:ext cx="1022350" cy="1033463"/>
            <a:chOff x="0" y="0"/>
            <a:chExt cx="644" cy="651"/>
          </a:xfrm>
        </p:grpSpPr>
        <p:grpSp>
          <p:nvGrpSpPr>
            <p:cNvPr id="45082" name="Group 40"/>
            <p:cNvGrpSpPr>
              <a:grpSpLocks/>
            </p:cNvGrpSpPr>
            <p:nvPr/>
          </p:nvGrpSpPr>
          <p:grpSpPr bwMode="auto">
            <a:xfrm>
              <a:off x="0" y="0"/>
              <a:ext cx="644" cy="651"/>
              <a:chOff x="0" y="0"/>
              <a:chExt cx="1680" cy="1680"/>
            </a:xfrm>
          </p:grpSpPr>
          <p:sp>
            <p:nvSpPr>
              <p:cNvPr id="45084" name="Oval 31"/>
              <p:cNvSpPr>
                <a:spLocks noChangeArrowheads="1"/>
              </p:cNvSpPr>
              <p:nvPr/>
            </p:nvSpPr>
            <p:spPr bwMode="auto">
              <a:xfrm>
                <a:off x="0" y="0"/>
                <a:ext cx="1680" cy="1680"/>
              </a:xfrm>
              <a:prstGeom prst="ellipse">
                <a:avLst/>
              </a:prstGeom>
              <a:gradFill rotWithShape="1">
                <a:gsLst>
                  <a:gs pos="0">
                    <a:srgbClr val="6699FF"/>
                  </a:gs>
                  <a:gs pos="100000">
                    <a:srgbClr val="3E5D9B"/>
                  </a:gs>
                </a:gsLst>
                <a:lin ang="5400000" scaled="1"/>
              </a:gradFill>
              <a:ln w="25400">
                <a:solidFill>
                  <a:schemeClr val="bg1"/>
                </a:solid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43050" name="Freeform 32"/>
              <p:cNvSpPr>
                <a:spLocks/>
              </p:cNvSpPr>
              <p:nvPr/>
            </p:nvSpPr>
            <p:spPr bwMode="auto">
              <a:xfrm>
                <a:off x="193" y="28"/>
                <a:ext cx="1294" cy="635"/>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759 w 1321"/>
                  <a:gd name="T85" fmla="*/ 6 h 712"/>
                  <a:gd name="T86" fmla="*/ 847 w 1321"/>
                  <a:gd name="T87" fmla="*/ 23 h 712"/>
                  <a:gd name="T88" fmla="*/ 932 w 1321"/>
                  <a:gd name="T89" fmla="*/ 53 h 712"/>
                  <a:gd name="T90" fmla="*/ 1010 w 1321"/>
                  <a:gd name="T91" fmla="*/ 90 h 712"/>
                  <a:gd name="T92" fmla="*/ 1082 w 1321"/>
                  <a:gd name="T93" fmla="*/ 137 h 712"/>
                  <a:gd name="T94" fmla="*/ 1149 w 1321"/>
                  <a:gd name="T95" fmla="*/ 194 h 712"/>
                  <a:gd name="T96" fmla="*/ 1208 w 1321"/>
                  <a:gd name="T97" fmla="*/ 256 h 712"/>
                  <a:gd name="T98" fmla="*/ 1258 w 1321"/>
                  <a:gd name="T99" fmla="*/ 325 h 712"/>
                  <a:gd name="T100" fmla="*/ 1301 w 1321"/>
                  <a:gd name="T101" fmla="*/ 401 h 712"/>
                  <a:gd name="T102" fmla="*/ 0 w 1321"/>
                  <a:gd name="T103" fmla="*/ 0 h 712"/>
                  <a:gd name="T104" fmla="*/ 1321 w 1321"/>
                  <a:gd name="T105" fmla="*/ 71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chemeClr val="bg1"/>
                  </a:gs>
                  <a:gs pos="100000">
                    <a:srgbClr val="6699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grpSp>
        <p:sp>
          <p:nvSpPr>
            <p:cNvPr id="45083" name="Rectangle 33"/>
            <p:cNvSpPr>
              <a:spLocks noChangeArrowheads="1"/>
            </p:cNvSpPr>
            <p:nvPr/>
          </p:nvSpPr>
          <p:spPr bwMode="auto">
            <a:xfrm>
              <a:off x="118" y="98"/>
              <a:ext cx="116" cy="365"/>
            </a:xfrm>
            <a:prstGeom prst="rect">
              <a:avLst/>
            </a:prstGeom>
            <a:noFill/>
            <a:ln w="9525">
              <a:noFill/>
              <a:miter lim="800000"/>
              <a:headEnd/>
              <a:tailEnd/>
            </a:ln>
          </p:spPr>
          <p:txBody>
            <a:bodyPr wrap="none">
              <a:spAutoFit/>
            </a:bodyPr>
            <a:lstStyle/>
            <a:p>
              <a:pPr>
                <a:spcBef>
                  <a:spcPct val="50000"/>
                </a:spcBef>
                <a:buFont typeface="Arial" pitchFamily="34" charset="0"/>
                <a:buNone/>
              </a:pPr>
              <a:endParaRPr lang="en-US" altLang="zh-CN" sz="3200" i="1">
                <a:solidFill>
                  <a:schemeClr val="bg1"/>
                </a:solidFill>
                <a:latin typeface="Arial" pitchFamily="34" charset="0"/>
                <a:ea typeface="幼圆" pitchFamily="49" charset="-122"/>
              </a:endParaRPr>
            </a:p>
          </p:txBody>
        </p:sp>
      </p:grpSp>
      <p:grpSp>
        <p:nvGrpSpPr>
          <p:cNvPr id="43052" name="Group 44"/>
          <p:cNvGrpSpPr>
            <a:grpSpLocks/>
          </p:cNvGrpSpPr>
          <p:nvPr/>
        </p:nvGrpSpPr>
        <p:grpSpPr bwMode="auto">
          <a:xfrm>
            <a:off x="3995738" y="4221163"/>
            <a:ext cx="4889500" cy="835025"/>
            <a:chOff x="0" y="0"/>
            <a:chExt cx="3080" cy="526"/>
          </a:xfrm>
        </p:grpSpPr>
        <p:grpSp>
          <p:nvGrpSpPr>
            <p:cNvPr id="45071" name="Group 45"/>
            <p:cNvGrpSpPr>
              <a:grpSpLocks/>
            </p:cNvGrpSpPr>
            <p:nvPr/>
          </p:nvGrpSpPr>
          <p:grpSpPr bwMode="auto">
            <a:xfrm>
              <a:off x="0" y="498"/>
              <a:ext cx="3018" cy="27"/>
              <a:chOff x="0" y="0"/>
              <a:chExt cx="4791456" cy="42672"/>
            </a:xfrm>
          </p:grpSpPr>
          <p:pic>
            <p:nvPicPr>
              <p:cNvPr id="45080" name="AutoShape 9"/>
              <p:cNvPicPr>
                <a:picLocks noChangeArrowheads="1"/>
              </p:cNvPicPr>
              <p:nvPr/>
            </p:nvPicPr>
            <p:blipFill>
              <a:blip r:embed="rId4" cstate="print"/>
              <a:srcRect/>
              <a:stretch>
                <a:fillRect/>
              </a:stretch>
            </p:blipFill>
            <p:spPr bwMode="auto">
              <a:xfrm>
                <a:off x="0" y="0"/>
                <a:ext cx="4791456" cy="42672"/>
              </a:xfrm>
              <a:prstGeom prst="rect">
                <a:avLst/>
              </a:prstGeom>
              <a:noFill/>
              <a:ln w="9525">
                <a:noFill/>
                <a:miter lim="800000"/>
                <a:headEnd/>
                <a:tailEnd/>
              </a:ln>
            </p:spPr>
          </p:pic>
          <p:sp>
            <p:nvSpPr>
              <p:cNvPr id="45081" name="Text Box 47"/>
              <p:cNvSpPr txBox="1">
                <a:spLocks noChangeArrowheads="1"/>
              </p:cNvSpPr>
              <p:nvPr/>
            </p:nvSpPr>
            <p:spPr bwMode="auto">
              <a:xfrm>
                <a:off x="2262" y="3342"/>
                <a:ext cx="4786234" cy="39609"/>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45072" name="Group 48"/>
            <p:cNvGrpSpPr>
              <a:grpSpLocks/>
            </p:cNvGrpSpPr>
            <p:nvPr/>
          </p:nvGrpSpPr>
          <p:grpSpPr bwMode="auto">
            <a:xfrm>
              <a:off x="139" y="3"/>
              <a:ext cx="2941" cy="522"/>
              <a:chOff x="0" y="0"/>
              <a:chExt cx="2941" cy="522"/>
            </a:xfrm>
          </p:grpSpPr>
          <p:grpSp>
            <p:nvGrpSpPr>
              <p:cNvPr id="45076" name="Group 49"/>
              <p:cNvGrpSpPr>
                <a:grpSpLocks/>
              </p:cNvGrpSpPr>
              <p:nvPr/>
            </p:nvGrpSpPr>
            <p:grpSpPr bwMode="auto">
              <a:xfrm>
                <a:off x="-1" y="0"/>
                <a:ext cx="2941" cy="522"/>
                <a:chOff x="0" y="0"/>
                <a:chExt cx="4669536" cy="829056"/>
              </a:xfrm>
            </p:grpSpPr>
            <p:pic>
              <p:nvPicPr>
                <p:cNvPr id="45078" name="AutoShape 11"/>
                <p:cNvPicPr>
                  <a:picLocks noChangeArrowheads="1"/>
                </p:cNvPicPr>
                <p:nvPr/>
              </p:nvPicPr>
              <p:blipFill>
                <a:blip r:embed="rId5" cstate="print"/>
                <a:srcRect/>
                <a:stretch>
                  <a:fillRect/>
                </a:stretch>
              </p:blipFill>
              <p:spPr bwMode="auto">
                <a:xfrm>
                  <a:off x="0" y="0"/>
                  <a:ext cx="4669536" cy="829056"/>
                </a:xfrm>
                <a:prstGeom prst="rect">
                  <a:avLst/>
                </a:prstGeom>
                <a:noFill/>
                <a:ln w="9525">
                  <a:noFill/>
                  <a:miter lim="800000"/>
                  <a:headEnd/>
                  <a:tailEnd/>
                </a:ln>
              </p:spPr>
            </p:pic>
            <p:sp>
              <p:nvSpPr>
                <p:cNvPr id="45079" name="Text Box 51"/>
                <p:cNvSpPr txBox="1">
                  <a:spLocks noChangeArrowheads="1"/>
                </p:cNvSpPr>
                <p:nvPr/>
              </p:nvSpPr>
              <p:spPr bwMode="auto">
                <a:xfrm>
                  <a:off x="33305" y="32162"/>
                  <a:ext cx="4605912" cy="765749"/>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45077" name="Text Box 12"/>
              <p:cNvSpPr txBox="1">
                <a:spLocks noChangeArrowheads="1"/>
              </p:cNvSpPr>
              <p:nvPr/>
            </p:nvSpPr>
            <p:spPr bwMode="auto">
              <a:xfrm>
                <a:off x="53" y="72"/>
                <a:ext cx="1969" cy="365"/>
              </a:xfrm>
              <a:prstGeom prst="rect">
                <a:avLst/>
              </a:prstGeom>
              <a:noFill/>
              <a:ln w="9525">
                <a:noFill/>
                <a:miter lim="800000"/>
                <a:headEnd/>
                <a:tailEnd/>
              </a:ln>
            </p:spPr>
            <p:txBody>
              <a:bodyPr wrap="none" anchor="ctr"/>
              <a:lstStyle/>
              <a:p>
                <a:pPr eaLnBrk="1" latinLnBrk="1" hangingPunct="1">
                  <a:buFont typeface="Arial" pitchFamily="34" charset="0"/>
                  <a:buNone/>
                </a:pPr>
                <a:endParaRPr lang="zh-CN" altLang="en-US"/>
              </a:p>
            </p:txBody>
          </p:sp>
        </p:grpSp>
        <p:grpSp>
          <p:nvGrpSpPr>
            <p:cNvPr id="45073" name="Group 53"/>
            <p:cNvGrpSpPr>
              <a:grpSpLocks/>
            </p:cNvGrpSpPr>
            <p:nvPr/>
          </p:nvGrpSpPr>
          <p:grpSpPr bwMode="auto">
            <a:xfrm>
              <a:off x="0" y="-1"/>
              <a:ext cx="3018" cy="27"/>
              <a:chOff x="0" y="0"/>
              <a:chExt cx="4791456" cy="42672"/>
            </a:xfrm>
          </p:grpSpPr>
          <p:pic>
            <p:nvPicPr>
              <p:cNvPr id="45074" name="AutoShape 13"/>
              <p:cNvPicPr>
                <a:picLocks noChangeArrowheads="1"/>
              </p:cNvPicPr>
              <p:nvPr/>
            </p:nvPicPr>
            <p:blipFill>
              <a:blip r:embed="rId4" cstate="print"/>
              <a:srcRect/>
              <a:stretch>
                <a:fillRect/>
              </a:stretch>
            </p:blipFill>
            <p:spPr bwMode="auto">
              <a:xfrm>
                <a:off x="0" y="0"/>
                <a:ext cx="4791456" cy="42672"/>
              </a:xfrm>
              <a:prstGeom prst="rect">
                <a:avLst/>
              </a:prstGeom>
              <a:noFill/>
              <a:ln w="9525">
                <a:noFill/>
                <a:miter lim="800000"/>
                <a:headEnd/>
                <a:tailEnd/>
              </a:ln>
            </p:spPr>
          </p:pic>
          <p:sp>
            <p:nvSpPr>
              <p:cNvPr id="45075" name="Text Box 55"/>
              <p:cNvSpPr txBox="1">
                <a:spLocks noChangeArrowheads="1"/>
              </p:cNvSpPr>
              <p:nvPr/>
            </p:nvSpPr>
            <p:spPr bwMode="auto">
              <a:xfrm>
                <a:off x="2262" y="3659"/>
                <a:ext cx="4786234" cy="39609"/>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sp>
        <p:nvSpPr>
          <p:cNvPr id="43064" name="Rectangle 56" descr="金融10"/>
          <p:cNvSpPr>
            <a:spLocks noChangeArrowheads="1"/>
          </p:cNvSpPr>
          <p:nvPr/>
        </p:nvSpPr>
        <p:spPr bwMode="auto">
          <a:xfrm>
            <a:off x="4427538" y="4508500"/>
            <a:ext cx="3740150" cy="396875"/>
          </a:xfrm>
          <a:prstGeom prst="rect">
            <a:avLst/>
          </a:prstGeom>
          <a:noFill/>
          <a:ln w="9525">
            <a:noFill/>
            <a:miter lim="800000"/>
            <a:headEnd/>
            <a:tailEnd/>
          </a:ln>
          <a:effectLst/>
        </p:spPr>
        <p:txBody>
          <a:bodyPr wrap="none">
            <a:spAutoFit/>
          </a:bodyPr>
          <a:lstStyle/>
          <a:p>
            <a:pPr eaLnBrk="1" hangingPunct="1">
              <a:buFont typeface="Arial" pitchFamily="34" charset="0"/>
              <a:buNone/>
            </a:pPr>
            <a:r>
              <a:rPr lang="zh-CN" altLang="en-US" b="0"/>
              <a:t>培养学生收集数据的习惯和意识</a:t>
            </a:r>
          </a:p>
        </p:txBody>
      </p:sp>
      <p:graphicFrame>
        <p:nvGraphicFramePr>
          <p:cNvPr id="45068" name="Object 57"/>
          <p:cNvGraphicFramePr>
            <a:graphicFrameLocks noChangeAspect="1"/>
          </p:cNvGraphicFramePr>
          <p:nvPr/>
        </p:nvGraphicFramePr>
        <p:xfrm>
          <a:off x="1476375" y="1412875"/>
          <a:ext cx="6096000" cy="4064000"/>
        </p:xfrm>
        <a:graphic>
          <a:graphicData uri="http://schemas.openxmlformats.org/presentationml/2006/ole">
            <mc:AlternateContent xmlns:mc="http://schemas.openxmlformats.org/markup-compatibility/2006">
              <mc:Choice xmlns:v="urn:schemas-microsoft-com:vml" Requires="v">
                <p:oleObj spid="_x0000_s45077" r:id="rId7" imgW="114748" imgH="216747" progId="Equation.3">
                  <p:embed/>
                </p:oleObj>
              </mc:Choice>
              <mc:Fallback>
                <p:oleObj r:id="rId7" imgW="114748" imgH="216747" progId="Equation.3">
                  <p:embed/>
                  <p:pic>
                    <p:nvPicPr>
                      <p:cNvPr id="0" name="Object 5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76375" y="1412875"/>
                        <a:ext cx="6096000" cy="406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066" name="Rectangle 58" descr="金融10"/>
          <p:cNvSpPr>
            <a:spLocks noChangeArrowheads="1"/>
          </p:cNvSpPr>
          <p:nvPr/>
        </p:nvSpPr>
        <p:spPr bwMode="auto">
          <a:xfrm>
            <a:off x="3563938" y="4292600"/>
            <a:ext cx="539750" cy="519113"/>
          </a:xfrm>
          <a:prstGeom prst="rect">
            <a:avLst/>
          </a:prstGeom>
          <a:noFill/>
          <a:ln>
            <a:noFill/>
          </a:ln>
          <a:effectLst/>
          <a:extLst>
            <a:ext uri="{909E8E84-426E-40DD-AFC4-6F175D3DCCD1}">
              <a14:hiddenFill xmlns:a14="http://schemas.microsoft.com/office/drawing/2010/main">
                <a:blipFill dpi="0" rotWithShape="0">
                  <a:blip r:embed="rId3"/>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buFont typeface="Arial" panose="020B0604020202020204" pitchFamily="34" charset="0"/>
              <a:buNone/>
              <a:defRPr/>
            </a:pPr>
            <a:r>
              <a:rPr lang="en-US" sz="2800" i="1">
                <a:solidFill>
                  <a:schemeClr val="bg1"/>
                </a:solidFill>
                <a:effectLst>
                  <a:outerShdw blurRad="38100" dist="38100" dir="2700000" algn="tl">
                    <a:srgbClr val="C0C0C0"/>
                  </a:outerShdw>
                </a:effectLst>
                <a:ea typeface="华文新魏" panose="02010800040101010101" pitchFamily="2" charset="-122"/>
              </a:rPr>
              <a:t>Ⅲ</a:t>
            </a:r>
            <a:endParaRPr lang="zh-CN" altLang="en-US" sz="2800" i="1">
              <a:solidFill>
                <a:schemeClr val="bg1"/>
              </a:solidFill>
              <a:effectLst>
                <a:outerShdw blurRad="38100" dist="38100" dir="2700000" algn="tl">
                  <a:srgbClr val="C0C0C0"/>
                </a:outerShdw>
              </a:effectLst>
              <a:ea typeface="华文新魏" panose="02010800040101010101" pitchFamily="2" charset="-122"/>
            </a:endParaRPr>
          </a:p>
        </p:txBody>
      </p:sp>
      <p:graphicFrame>
        <p:nvGraphicFramePr>
          <p:cNvPr id="45070" name="Object 59"/>
          <p:cNvGraphicFramePr>
            <a:graphicFrameLocks noChangeAspect="1"/>
          </p:cNvGraphicFramePr>
          <p:nvPr/>
        </p:nvGraphicFramePr>
        <p:xfrm>
          <a:off x="1476375" y="1663700"/>
          <a:ext cx="6096000" cy="4064000"/>
        </p:xfrm>
        <a:graphic>
          <a:graphicData uri="http://schemas.openxmlformats.org/presentationml/2006/ole">
            <mc:AlternateContent xmlns:mc="http://schemas.openxmlformats.org/markup-compatibility/2006">
              <mc:Choice xmlns:v="urn:schemas-microsoft-com:vml" Requires="v">
                <p:oleObj spid="_x0000_s45078" r:id="rId9" imgW="114748" imgH="216747" progId="Equation.3">
                  <p:embed/>
                </p:oleObj>
              </mc:Choice>
              <mc:Fallback>
                <p:oleObj r:id="rId9" imgW="114748" imgH="216747" progId="Equation.3">
                  <p:embed/>
                  <p:pic>
                    <p:nvPicPr>
                      <p:cNvPr id="0" name="Object 5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76375" y="1663700"/>
                        <a:ext cx="6096000" cy="406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43035"/>
                                        </p:tgtEl>
                                        <p:attrNameLst>
                                          <p:attrName>style.visibility</p:attrName>
                                        </p:attrNameLst>
                                      </p:cBhvr>
                                      <p:to>
                                        <p:strVal val="visible"/>
                                      </p:to>
                                    </p:set>
                                    <p:anim calcmode="lin" valueType="num">
                                      <p:cBhvr additive="base">
                                        <p:cTn id="7" dur="500" fill="hold"/>
                                        <p:tgtEl>
                                          <p:spTgt spid="43035"/>
                                        </p:tgtEl>
                                        <p:attrNameLst>
                                          <p:attrName>ppt_x</p:attrName>
                                        </p:attrNameLst>
                                      </p:cBhvr>
                                      <p:tavLst>
                                        <p:tav tm="0">
                                          <p:val>
                                            <p:strVal val="#ppt_x"/>
                                          </p:val>
                                        </p:tav>
                                        <p:tav tm="100000">
                                          <p:val>
                                            <p:strVal val="#ppt_x"/>
                                          </p:val>
                                        </p:tav>
                                      </p:tavLst>
                                    </p:anim>
                                    <p:anim calcmode="lin" valueType="num">
                                      <p:cBhvr additive="base">
                                        <p:cTn id="8" dur="500" fill="hold"/>
                                        <p:tgtEl>
                                          <p:spTgt spid="43035"/>
                                        </p:tgtEl>
                                        <p:attrNameLst>
                                          <p:attrName>ppt_y</p:attrName>
                                        </p:attrNameLst>
                                      </p:cBhvr>
                                      <p:tavLst>
                                        <p:tav tm="0">
                                          <p:val>
                                            <p:strVal val="1+#ppt_h/2"/>
                                          </p:val>
                                        </p:tav>
                                        <p:tav tm="100000">
                                          <p:val>
                                            <p:strVal val="#ppt_y"/>
                                          </p:val>
                                        </p:tav>
                                      </p:tavLst>
                                    </p:anim>
                                  </p:childTnLst>
                                </p:cTn>
                              </p:par>
                              <p:par>
                                <p:cTn id="9" presetID="30" presetClass="entr" presetSubtype="0" fill="hold" nodeType="withEffect">
                                  <p:stCondLst>
                                    <p:cond delay="0"/>
                                  </p:stCondLst>
                                  <p:childTnLst>
                                    <p:set>
                                      <p:cBhvr>
                                        <p:cTn id="10" dur="1" fill="hold">
                                          <p:stCondLst>
                                            <p:cond delay="0"/>
                                          </p:stCondLst>
                                        </p:cTn>
                                        <p:tgtEl>
                                          <p:spTgt spid="43011"/>
                                        </p:tgtEl>
                                        <p:attrNameLst>
                                          <p:attrName>style.visibility</p:attrName>
                                        </p:attrNameLst>
                                      </p:cBhvr>
                                      <p:to>
                                        <p:strVal val="visible"/>
                                      </p:to>
                                    </p:set>
                                    <p:animEffect transition="in" filter="fade">
                                      <p:cBhvr>
                                        <p:cTn id="11" dur="800" decel="100000"/>
                                        <p:tgtEl>
                                          <p:spTgt spid="43011"/>
                                        </p:tgtEl>
                                      </p:cBhvr>
                                    </p:animEffect>
                                    <p:anim calcmode="lin" valueType="num">
                                      <p:cBhvr>
                                        <p:cTn id="12" dur="800" decel="100000" fill="hold"/>
                                        <p:tgtEl>
                                          <p:spTgt spid="43011"/>
                                        </p:tgtEl>
                                        <p:attrNameLst>
                                          <p:attrName>style.rotation</p:attrName>
                                        </p:attrNameLst>
                                      </p:cBhvr>
                                      <p:tavLst>
                                        <p:tav tm="0">
                                          <p:val>
                                            <p:fltVal val="-90"/>
                                          </p:val>
                                        </p:tav>
                                        <p:tav tm="100000">
                                          <p:val>
                                            <p:fltVal val="0"/>
                                          </p:val>
                                        </p:tav>
                                      </p:tavLst>
                                    </p:anim>
                                    <p:anim calcmode="lin" valueType="num">
                                      <p:cBhvr>
                                        <p:cTn id="13" dur="800" decel="100000" fill="hold"/>
                                        <p:tgtEl>
                                          <p:spTgt spid="43011"/>
                                        </p:tgtEl>
                                        <p:attrNameLst>
                                          <p:attrName>ppt_x</p:attrName>
                                        </p:attrNameLst>
                                      </p:cBhvr>
                                      <p:tavLst>
                                        <p:tav tm="0">
                                          <p:val>
                                            <p:strVal val="#ppt_x+0.4"/>
                                          </p:val>
                                        </p:tav>
                                        <p:tav tm="100000">
                                          <p:val>
                                            <p:strVal val="#ppt_x-0.05"/>
                                          </p:val>
                                        </p:tav>
                                      </p:tavLst>
                                    </p:anim>
                                    <p:anim calcmode="lin" valueType="num">
                                      <p:cBhvr>
                                        <p:cTn id="14" dur="800" decel="100000" fill="hold"/>
                                        <p:tgtEl>
                                          <p:spTgt spid="43011"/>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43011"/>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43011"/>
                                        </p:tgtEl>
                                        <p:attrNameLst>
                                          <p:attrName>ppt_y</p:attrName>
                                        </p:attrNameLst>
                                      </p:cBhvr>
                                      <p:tavLst>
                                        <p:tav tm="0">
                                          <p:val>
                                            <p:strVal val="#ppt_y+0.1"/>
                                          </p:val>
                                        </p:tav>
                                        <p:tav tm="100000">
                                          <p:val>
                                            <p:strVal val="#ppt_y"/>
                                          </p:val>
                                        </p:tav>
                                      </p:tavLst>
                                    </p:anim>
                                  </p:childTnLst>
                                </p:cTn>
                              </p:par>
                              <p:par>
                                <p:cTn id="17" presetID="30" presetClass="entr" presetSubtype="0" fill="hold" nodeType="withEffect">
                                  <p:stCondLst>
                                    <p:cond delay="0"/>
                                  </p:stCondLst>
                                  <p:childTnLst>
                                    <p:set>
                                      <p:cBhvr>
                                        <p:cTn id="18" dur="1" fill="hold">
                                          <p:stCondLst>
                                            <p:cond delay="0"/>
                                          </p:stCondLst>
                                        </p:cTn>
                                        <p:tgtEl>
                                          <p:spTgt spid="43023"/>
                                        </p:tgtEl>
                                        <p:attrNameLst>
                                          <p:attrName>style.visibility</p:attrName>
                                        </p:attrNameLst>
                                      </p:cBhvr>
                                      <p:to>
                                        <p:strVal val="visible"/>
                                      </p:to>
                                    </p:set>
                                    <p:animEffect transition="in" filter="fade">
                                      <p:cBhvr>
                                        <p:cTn id="19" dur="800" decel="100000"/>
                                        <p:tgtEl>
                                          <p:spTgt spid="43023"/>
                                        </p:tgtEl>
                                      </p:cBhvr>
                                    </p:animEffect>
                                    <p:anim calcmode="lin" valueType="num">
                                      <p:cBhvr>
                                        <p:cTn id="20" dur="800" decel="100000" fill="hold"/>
                                        <p:tgtEl>
                                          <p:spTgt spid="43023"/>
                                        </p:tgtEl>
                                        <p:attrNameLst>
                                          <p:attrName>style.rotation</p:attrName>
                                        </p:attrNameLst>
                                      </p:cBhvr>
                                      <p:tavLst>
                                        <p:tav tm="0">
                                          <p:val>
                                            <p:fltVal val="-90"/>
                                          </p:val>
                                        </p:tav>
                                        <p:tav tm="100000">
                                          <p:val>
                                            <p:fltVal val="0"/>
                                          </p:val>
                                        </p:tav>
                                      </p:tavLst>
                                    </p:anim>
                                    <p:anim calcmode="lin" valueType="num">
                                      <p:cBhvr>
                                        <p:cTn id="21" dur="800" decel="100000" fill="hold"/>
                                        <p:tgtEl>
                                          <p:spTgt spid="43023"/>
                                        </p:tgtEl>
                                        <p:attrNameLst>
                                          <p:attrName>ppt_x</p:attrName>
                                        </p:attrNameLst>
                                      </p:cBhvr>
                                      <p:tavLst>
                                        <p:tav tm="0">
                                          <p:val>
                                            <p:strVal val="#ppt_x+0.4"/>
                                          </p:val>
                                        </p:tav>
                                        <p:tav tm="100000">
                                          <p:val>
                                            <p:strVal val="#ppt_x-0.05"/>
                                          </p:val>
                                        </p:tav>
                                      </p:tavLst>
                                    </p:anim>
                                    <p:anim calcmode="lin" valueType="num">
                                      <p:cBhvr>
                                        <p:cTn id="22" dur="800" decel="100000" fill="hold"/>
                                        <p:tgtEl>
                                          <p:spTgt spid="43023"/>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43023"/>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43023"/>
                                        </p:tgtEl>
                                        <p:attrNameLst>
                                          <p:attrName>ppt_y</p:attrName>
                                        </p:attrNameLst>
                                      </p:cBhvr>
                                      <p:tavLst>
                                        <p:tav tm="0">
                                          <p:val>
                                            <p:strVal val="#ppt_y+0.1"/>
                                          </p:val>
                                        </p:tav>
                                        <p:tav tm="100000">
                                          <p:val>
                                            <p:strVal val="#ppt_y"/>
                                          </p:val>
                                        </p:tav>
                                      </p:tavLst>
                                    </p:anim>
                                  </p:childTnLst>
                                </p:cTn>
                              </p:par>
                              <p:par>
                                <p:cTn id="25" presetID="30" presetClass="entr" presetSubtype="0" fill="hold" nodeType="withEffect">
                                  <p:stCondLst>
                                    <p:cond delay="0"/>
                                  </p:stCondLst>
                                  <p:childTnLst>
                                    <p:set>
                                      <p:cBhvr>
                                        <p:cTn id="26" dur="1" fill="hold">
                                          <p:stCondLst>
                                            <p:cond delay="0"/>
                                          </p:stCondLst>
                                        </p:cTn>
                                        <p:tgtEl>
                                          <p:spTgt spid="43036"/>
                                        </p:tgtEl>
                                        <p:attrNameLst>
                                          <p:attrName>style.visibility</p:attrName>
                                        </p:attrNameLst>
                                      </p:cBhvr>
                                      <p:to>
                                        <p:strVal val="visible"/>
                                      </p:to>
                                    </p:set>
                                    <p:animEffect transition="in" filter="fade">
                                      <p:cBhvr>
                                        <p:cTn id="27" dur="800" decel="100000"/>
                                        <p:tgtEl>
                                          <p:spTgt spid="43036"/>
                                        </p:tgtEl>
                                      </p:cBhvr>
                                    </p:animEffect>
                                    <p:anim calcmode="lin" valueType="num">
                                      <p:cBhvr>
                                        <p:cTn id="28" dur="800" decel="100000" fill="hold"/>
                                        <p:tgtEl>
                                          <p:spTgt spid="43036"/>
                                        </p:tgtEl>
                                        <p:attrNameLst>
                                          <p:attrName>style.rotation</p:attrName>
                                        </p:attrNameLst>
                                      </p:cBhvr>
                                      <p:tavLst>
                                        <p:tav tm="0">
                                          <p:val>
                                            <p:fltVal val="-90"/>
                                          </p:val>
                                        </p:tav>
                                        <p:tav tm="100000">
                                          <p:val>
                                            <p:fltVal val="0"/>
                                          </p:val>
                                        </p:tav>
                                      </p:tavLst>
                                    </p:anim>
                                    <p:anim calcmode="lin" valueType="num">
                                      <p:cBhvr>
                                        <p:cTn id="29" dur="800" decel="100000" fill="hold"/>
                                        <p:tgtEl>
                                          <p:spTgt spid="43036"/>
                                        </p:tgtEl>
                                        <p:attrNameLst>
                                          <p:attrName>ppt_x</p:attrName>
                                        </p:attrNameLst>
                                      </p:cBhvr>
                                      <p:tavLst>
                                        <p:tav tm="0">
                                          <p:val>
                                            <p:strVal val="#ppt_x+0.4"/>
                                          </p:val>
                                        </p:tav>
                                        <p:tav tm="100000">
                                          <p:val>
                                            <p:strVal val="#ppt_x-0.05"/>
                                          </p:val>
                                        </p:tav>
                                      </p:tavLst>
                                    </p:anim>
                                    <p:anim calcmode="lin" valueType="num">
                                      <p:cBhvr>
                                        <p:cTn id="30" dur="800" decel="100000" fill="hold"/>
                                        <p:tgtEl>
                                          <p:spTgt spid="43036"/>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43036"/>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43036"/>
                                        </p:tgtEl>
                                        <p:attrNameLst>
                                          <p:attrName>ppt_y</p:attrName>
                                        </p:attrNameLst>
                                      </p:cBhvr>
                                      <p:tavLst>
                                        <p:tav tm="0">
                                          <p:val>
                                            <p:strVal val="#ppt_y+0.1"/>
                                          </p:val>
                                        </p:tav>
                                        <p:tav tm="100000">
                                          <p:val>
                                            <p:strVal val="#ppt_y"/>
                                          </p:val>
                                        </p:tav>
                                      </p:tavLst>
                                    </p:anim>
                                  </p:childTnLst>
                                </p:cTn>
                              </p:par>
                              <p:par>
                                <p:cTn id="33" presetID="30" presetClass="entr" presetSubtype="0" fill="hold" nodeType="withEffect">
                                  <p:stCondLst>
                                    <p:cond delay="0"/>
                                  </p:stCondLst>
                                  <p:childTnLst>
                                    <p:set>
                                      <p:cBhvr>
                                        <p:cTn id="34" dur="1" fill="hold">
                                          <p:stCondLst>
                                            <p:cond delay="0"/>
                                          </p:stCondLst>
                                        </p:cTn>
                                        <p:tgtEl>
                                          <p:spTgt spid="43041"/>
                                        </p:tgtEl>
                                        <p:attrNameLst>
                                          <p:attrName>style.visibility</p:attrName>
                                        </p:attrNameLst>
                                      </p:cBhvr>
                                      <p:to>
                                        <p:strVal val="visible"/>
                                      </p:to>
                                    </p:set>
                                    <p:animEffect transition="in" filter="fade">
                                      <p:cBhvr>
                                        <p:cTn id="35" dur="800" decel="100000"/>
                                        <p:tgtEl>
                                          <p:spTgt spid="43041"/>
                                        </p:tgtEl>
                                      </p:cBhvr>
                                    </p:animEffect>
                                    <p:anim calcmode="lin" valueType="num">
                                      <p:cBhvr>
                                        <p:cTn id="36" dur="800" decel="100000" fill="hold"/>
                                        <p:tgtEl>
                                          <p:spTgt spid="43041"/>
                                        </p:tgtEl>
                                        <p:attrNameLst>
                                          <p:attrName>style.rotation</p:attrName>
                                        </p:attrNameLst>
                                      </p:cBhvr>
                                      <p:tavLst>
                                        <p:tav tm="0">
                                          <p:val>
                                            <p:fltVal val="-90"/>
                                          </p:val>
                                        </p:tav>
                                        <p:tav tm="100000">
                                          <p:val>
                                            <p:fltVal val="0"/>
                                          </p:val>
                                        </p:tav>
                                      </p:tavLst>
                                    </p:anim>
                                    <p:anim calcmode="lin" valueType="num">
                                      <p:cBhvr>
                                        <p:cTn id="37" dur="800" decel="100000" fill="hold"/>
                                        <p:tgtEl>
                                          <p:spTgt spid="43041"/>
                                        </p:tgtEl>
                                        <p:attrNameLst>
                                          <p:attrName>ppt_x</p:attrName>
                                        </p:attrNameLst>
                                      </p:cBhvr>
                                      <p:tavLst>
                                        <p:tav tm="0">
                                          <p:val>
                                            <p:strVal val="#ppt_x+0.4"/>
                                          </p:val>
                                        </p:tav>
                                        <p:tav tm="100000">
                                          <p:val>
                                            <p:strVal val="#ppt_x-0.05"/>
                                          </p:val>
                                        </p:tav>
                                      </p:tavLst>
                                    </p:anim>
                                    <p:anim calcmode="lin" valueType="num">
                                      <p:cBhvr>
                                        <p:cTn id="38" dur="800" decel="100000" fill="hold"/>
                                        <p:tgtEl>
                                          <p:spTgt spid="43041"/>
                                        </p:tgtEl>
                                        <p:attrNameLst>
                                          <p:attrName>ppt_y</p:attrName>
                                        </p:attrNameLst>
                                      </p:cBhvr>
                                      <p:tavLst>
                                        <p:tav tm="0">
                                          <p:val>
                                            <p:strVal val="#ppt_y-0.4"/>
                                          </p:val>
                                        </p:tav>
                                        <p:tav tm="100000">
                                          <p:val>
                                            <p:strVal val="#ppt_y+0.1"/>
                                          </p:val>
                                        </p:tav>
                                      </p:tavLst>
                                    </p:anim>
                                    <p:anim calcmode="lin" valueType="num">
                                      <p:cBhvr>
                                        <p:cTn id="39" dur="200" accel="100000" fill="hold">
                                          <p:stCondLst>
                                            <p:cond delay="800"/>
                                          </p:stCondLst>
                                        </p:cTn>
                                        <p:tgtEl>
                                          <p:spTgt spid="43041"/>
                                        </p:tgtEl>
                                        <p:attrNameLst>
                                          <p:attrName>ppt_x</p:attrName>
                                        </p:attrNameLst>
                                      </p:cBhvr>
                                      <p:tavLst>
                                        <p:tav tm="0">
                                          <p:val>
                                            <p:strVal val="#ppt_x-0.05"/>
                                          </p:val>
                                        </p:tav>
                                        <p:tav tm="100000">
                                          <p:val>
                                            <p:strVal val="#ppt_x"/>
                                          </p:val>
                                        </p:tav>
                                      </p:tavLst>
                                    </p:anim>
                                    <p:anim calcmode="lin" valueType="num">
                                      <p:cBhvr>
                                        <p:cTn id="40" dur="200" accel="100000" fill="hold">
                                          <p:stCondLst>
                                            <p:cond delay="800"/>
                                          </p:stCondLst>
                                        </p:cTn>
                                        <p:tgtEl>
                                          <p:spTgt spid="43041"/>
                                        </p:tgtEl>
                                        <p:attrNameLst>
                                          <p:attrName>ppt_y</p:attrName>
                                        </p:attrNameLst>
                                      </p:cBhvr>
                                      <p:tavLst>
                                        <p:tav tm="0">
                                          <p:val>
                                            <p:strVal val="#ppt_y+0.1"/>
                                          </p:val>
                                        </p:tav>
                                        <p:tav tm="100000">
                                          <p:val>
                                            <p:strVal val="#ppt_y"/>
                                          </p:val>
                                        </p:tav>
                                      </p:tavLst>
                                    </p:anim>
                                  </p:childTnLst>
                                </p:cTn>
                              </p:par>
                              <p:par>
                                <p:cTn id="41" presetID="30" presetClass="entr" presetSubtype="0" fill="hold" nodeType="withEffect">
                                  <p:stCondLst>
                                    <p:cond delay="0"/>
                                  </p:stCondLst>
                                  <p:childTnLst>
                                    <p:set>
                                      <p:cBhvr>
                                        <p:cTn id="42" dur="1" fill="hold">
                                          <p:stCondLst>
                                            <p:cond delay="0"/>
                                          </p:stCondLst>
                                        </p:cTn>
                                        <p:tgtEl>
                                          <p:spTgt spid="43047"/>
                                        </p:tgtEl>
                                        <p:attrNameLst>
                                          <p:attrName>style.visibility</p:attrName>
                                        </p:attrNameLst>
                                      </p:cBhvr>
                                      <p:to>
                                        <p:strVal val="visible"/>
                                      </p:to>
                                    </p:set>
                                    <p:animEffect transition="in" filter="fade">
                                      <p:cBhvr>
                                        <p:cTn id="43" dur="800" decel="100000"/>
                                        <p:tgtEl>
                                          <p:spTgt spid="43047"/>
                                        </p:tgtEl>
                                      </p:cBhvr>
                                    </p:animEffect>
                                    <p:anim calcmode="lin" valueType="num">
                                      <p:cBhvr>
                                        <p:cTn id="44" dur="800" decel="100000" fill="hold"/>
                                        <p:tgtEl>
                                          <p:spTgt spid="43047"/>
                                        </p:tgtEl>
                                        <p:attrNameLst>
                                          <p:attrName>style.rotation</p:attrName>
                                        </p:attrNameLst>
                                      </p:cBhvr>
                                      <p:tavLst>
                                        <p:tav tm="0">
                                          <p:val>
                                            <p:fltVal val="-90"/>
                                          </p:val>
                                        </p:tav>
                                        <p:tav tm="100000">
                                          <p:val>
                                            <p:fltVal val="0"/>
                                          </p:val>
                                        </p:tav>
                                      </p:tavLst>
                                    </p:anim>
                                    <p:anim calcmode="lin" valueType="num">
                                      <p:cBhvr>
                                        <p:cTn id="45" dur="800" decel="100000" fill="hold"/>
                                        <p:tgtEl>
                                          <p:spTgt spid="43047"/>
                                        </p:tgtEl>
                                        <p:attrNameLst>
                                          <p:attrName>ppt_x</p:attrName>
                                        </p:attrNameLst>
                                      </p:cBhvr>
                                      <p:tavLst>
                                        <p:tav tm="0">
                                          <p:val>
                                            <p:strVal val="#ppt_x+0.4"/>
                                          </p:val>
                                        </p:tav>
                                        <p:tav tm="100000">
                                          <p:val>
                                            <p:strVal val="#ppt_x-0.05"/>
                                          </p:val>
                                        </p:tav>
                                      </p:tavLst>
                                    </p:anim>
                                    <p:anim calcmode="lin" valueType="num">
                                      <p:cBhvr>
                                        <p:cTn id="46" dur="800" decel="100000" fill="hold"/>
                                        <p:tgtEl>
                                          <p:spTgt spid="43047"/>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43047"/>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43047"/>
                                        </p:tgtEl>
                                        <p:attrNameLst>
                                          <p:attrName>ppt_y</p:attrName>
                                        </p:attrNameLst>
                                      </p:cBhvr>
                                      <p:tavLst>
                                        <p:tav tm="0">
                                          <p:val>
                                            <p:strVal val="#ppt_y+0.1"/>
                                          </p:val>
                                        </p:tav>
                                        <p:tav tm="100000">
                                          <p:val>
                                            <p:strVal val="#ppt_y"/>
                                          </p:val>
                                        </p:tav>
                                      </p:tavLst>
                                    </p:anim>
                                  </p:childTnLst>
                                </p:cTn>
                              </p:par>
                              <p:par>
                                <p:cTn id="49" presetID="30" presetClass="entr" presetSubtype="0" fill="hold" nodeType="withEffect">
                                  <p:stCondLst>
                                    <p:cond delay="0"/>
                                  </p:stCondLst>
                                  <p:childTnLst>
                                    <p:set>
                                      <p:cBhvr>
                                        <p:cTn id="50" dur="1" fill="hold">
                                          <p:stCondLst>
                                            <p:cond delay="0"/>
                                          </p:stCondLst>
                                        </p:cTn>
                                        <p:tgtEl>
                                          <p:spTgt spid="43052"/>
                                        </p:tgtEl>
                                        <p:attrNameLst>
                                          <p:attrName>style.visibility</p:attrName>
                                        </p:attrNameLst>
                                      </p:cBhvr>
                                      <p:to>
                                        <p:strVal val="visible"/>
                                      </p:to>
                                    </p:set>
                                    <p:animEffect transition="in" filter="fade">
                                      <p:cBhvr>
                                        <p:cTn id="51" dur="800" decel="100000"/>
                                        <p:tgtEl>
                                          <p:spTgt spid="43052"/>
                                        </p:tgtEl>
                                      </p:cBhvr>
                                    </p:animEffect>
                                    <p:anim calcmode="lin" valueType="num">
                                      <p:cBhvr>
                                        <p:cTn id="52" dur="800" decel="100000" fill="hold"/>
                                        <p:tgtEl>
                                          <p:spTgt spid="43052"/>
                                        </p:tgtEl>
                                        <p:attrNameLst>
                                          <p:attrName>style.rotation</p:attrName>
                                        </p:attrNameLst>
                                      </p:cBhvr>
                                      <p:tavLst>
                                        <p:tav tm="0">
                                          <p:val>
                                            <p:fltVal val="-90"/>
                                          </p:val>
                                        </p:tav>
                                        <p:tav tm="100000">
                                          <p:val>
                                            <p:fltVal val="0"/>
                                          </p:val>
                                        </p:tav>
                                      </p:tavLst>
                                    </p:anim>
                                    <p:anim calcmode="lin" valueType="num">
                                      <p:cBhvr>
                                        <p:cTn id="53" dur="800" decel="100000" fill="hold"/>
                                        <p:tgtEl>
                                          <p:spTgt spid="43052"/>
                                        </p:tgtEl>
                                        <p:attrNameLst>
                                          <p:attrName>ppt_x</p:attrName>
                                        </p:attrNameLst>
                                      </p:cBhvr>
                                      <p:tavLst>
                                        <p:tav tm="0">
                                          <p:val>
                                            <p:strVal val="#ppt_x+0.4"/>
                                          </p:val>
                                        </p:tav>
                                        <p:tav tm="100000">
                                          <p:val>
                                            <p:strVal val="#ppt_x-0.05"/>
                                          </p:val>
                                        </p:tav>
                                      </p:tavLst>
                                    </p:anim>
                                    <p:anim calcmode="lin" valueType="num">
                                      <p:cBhvr>
                                        <p:cTn id="54" dur="800" decel="100000" fill="hold"/>
                                        <p:tgtEl>
                                          <p:spTgt spid="43052"/>
                                        </p:tgtEl>
                                        <p:attrNameLst>
                                          <p:attrName>ppt_y</p:attrName>
                                        </p:attrNameLst>
                                      </p:cBhvr>
                                      <p:tavLst>
                                        <p:tav tm="0">
                                          <p:val>
                                            <p:strVal val="#ppt_y-0.4"/>
                                          </p:val>
                                        </p:tav>
                                        <p:tav tm="100000">
                                          <p:val>
                                            <p:strVal val="#ppt_y+0.1"/>
                                          </p:val>
                                        </p:tav>
                                      </p:tavLst>
                                    </p:anim>
                                    <p:anim calcmode="lin" valueType="num">
                                      <p:cBhvr>
                                        <p:cTn id="55" dur="200" accel="100000" fill="hold">
                                          <p:stCondLst>
                                            <p:cond delay="800"/>
                                          </p:stCondLst>
                                        </p:cTn>
                                        <p:tgtEl>
                                          <p:spTgt spid="43052"/>
                                        </p:tgtEl>
                                        <p:attrNameLst>
                                          <p:attrName>ppt_x</p:attrName>
                                        </p:attrNameLst>
                                      </p:cBhvr>
                                      <p:tavLst>
                                        <p:tav tm="0">
                                          <p:val>
                                            <p:strVal val="#ppt_x-0.05"/>
                                          </p:val>
                                        </p:tav>
                                        <p:tav tm="100000">
                                          <p:val>
                                            <p:strVal val="#ppt_x"/>
                                          </p:val>
                                        </p:tav>
                                      </p:tavLst>
                                    </p:anim>
                                    <p:anim calcmode="lin" valueType="num">
                                      <p:cBhvr>
                                        <p:cTn id="56" dur="200" accel="100000" fill="hold">
                                          <p:stCondLst>
                                            <p:cond delay="800"/>
                                          </p:stCondLst>
                                        </p:cTn>
                                        <p:tgtEl>
                                          <p:spTgt spid="43052"/>
                                        </p:tgtEl>
                                        <p:attrNameLst>
                                          <p:attrName>ppt_y</p:attrName>
                                        </p:attrNameLst>
                                      </p:cBhvr>
                                      <p:tavLst>
                                        <p:tav tm="0">
                                          <p:val>
                                            <p:strVal val="#ppt_y+0.1"/>
                                          </p:val>
                                        </p:tav>
                                        <p:tav tm="100000">
                                          <p:val>
                                            <p:strVal val="#ppt_y"/>
                                          </p:val>
                                        </p:tav>
                                      </p:tavLst>
                                    </p:anim>
                                  </p:childTnLst>
                                </p:cTn>
                              </p:par>
                              <p:par>
                                <p:cTn id="57" presetID="30" presetClass="entr" presetSubtype="0" fill="hold" grpId="0" nodeType="withEffect">
                                  <p:stCondLst>
                                    <p:cond delay="0"/>
                                  </p:stCondLst>
                                  <p:childTnLst>
                                    <p:set>
                                      <p:cBhvr>
                                        <p:cTn id="58" dur="1" fill="hold">
                                          <p:stCondLst>
                                            <p:cond delay="0"/>
                                          </p:stCondLst>
                                        </p:cTn>
                                        <p:tgtEl>
                                          <p:spTgt spid="43064"/>
                                        </p:tgtEl>
                                        <p:attrNameLst>
                                          <p:attrName>style.visibility</p:attrName>
                                        </p:attrNameLst>
                                      </p:cBhvr>
                                      <p:to>
                                        <p:strVal val="visible"/>
                                      </p:to>
                                    </p:set>
                                    <p:animEffect transition="in" filter="fade">
                                      <p:cBhvr>
                                        <p:cTn id="59" dur="800" decel="100000"/>
                                        <p:tgtEl>
                                          <p:spTgt spid="43064"/>
                                        </p:tgtEl>
                                      </p:cBhvr>
                                    </p:animEffect>
                                    <p:anim calcmode="lin" valueType="num">
                                      <p:cBhvr>
                                        <p:cTn id="60" dur="800" decel="100000" fill="hold"/>
                                        <p:tgtEl>
                                          <p:spTgt spid="43064"/>
                                        </p:tgtEl>
                                        <p:attrNameLst>
                                          <p:attrName>style.rotation</p:attrName>
                                        </p:attrNameLst>
                                      </p:cBhvr>
                                      <p:tavLst>
                                        <p:tav tm="0">
                                          <p:val>
                                            <p:fltVal val="-90"/>
                                          </p:val>
                                        </p:tav>
                                        <p:tav tm="100000">
                                          <p:val>
                                            <p:fltVal val="0"/>
                                          </p:val>
                                        </p:tav>
                                      </p:tavLst>
                                    </p:anim>
                                    <p:anim calcmode="lin" valueType="num">
                                      <p:cBhvr>
                                        <p:cTn id="61" dur="800" decel="100000" fill="hold"/>
                                        <p:tgtEl>
                                          <p:spTgt spid="43064"/>
                                        </p:tgtEl>
                                        <p:attrNameLst>
                                          <p:attrName>ppt_x</p:attrName>
                                        </p:attrNameLst>
                                      </p:cBhvr>
                                      <p:tavLst>
                                        <p:tav tm="0">
                                          <p:val>
                                            <p:strVal val="#ppt_x+0.4"/>
                                          </p:val>
                                        </p:tav>
                                        <p:tav tm="100000">
                                          <p:val>
                                            <p:strVal val="#ppt_x-0.05"/>
                                          </p:val>
                                        </p:tav>
                                      </p:tavLst>
                                    </p:anim>
                                    <p:anim calcmode="lin" valueType="num">
                                      <p:cBhvr>
                                        <p:cTn id="62" dur="800" decel="100000" fill="hold"/>
                                        <p:tgtEl>
                                          <p:spTgt spid="43064"/>
                                        </p:tgtEl>
                                        <p:attrNameLst>
                                          <p:attrName>ppt_y</p:attrName>
                                        </p:attrNameLst>
                                      </p:cBhvr>
                                      <p:tavLst>
                                        <p:tav tm="0">
                                          <p:val>
                                            <p:strVal val="#ppt_y-0.4"/>
                                          </p:val>
                                        </p:tav>
                                        <p:tav tm="100000">
                                          <p:val>
                                            <p:strVal val="#ppt_y+0.1"/>
                                          </p:val>
                                        </p:tav>
                                      </p:tavLst>
                                    </p:anim>
                                    <p:anim calcmode="lin" valueType="num">
                                      <p:cBhvr>
                                        <p:cTn id="63" dur="200" accel="100000" fill="hold">
                                          <p:stCondLst>
                                            <p:cond delay="800"/>
                                          </p:stCondLst>
                                        </p:cTn>
                                        <p:tgtEl>
                                          <p:spTgt spid="43064"/>
                                        </p:tgtEl>
                                        <p:attrNameLst>
                                          <p:attrName>ppt_x</p:attrName>
                                        </p:attrNameLst>
                                      </p:cBhvr>
                                      <p:tavLst>
                                        <p:tav tm="0">
                                          <p:val>
                                            <p:strVal val="#ppt_x-0.05"/>
                                          </p:val>
                                        </p:tav>
                                        <p:tav tm="100000">
                                          <p:val>
                                            <p:strVal val="#ppt_x"/>
                                          </p:val>
                                        </p:tav>
                                      </p:tavLst>
                                    </p:anim>
                                    <p:anim calcmode="lin" valueType="num">
                                      <p:cBhvr>
                                        <p:cTn id="64" dur="200" accel="100000" fill="hold">
                                          <p:stCondLst>
                                            <p:cond delay="800"/>
                                          </p:stCondLst>
                                        </p:cTn>
                                        <p:tgtEl>
                                          <p:spTgt spid="43064"/>
                                        </p:tgtEl>
                                        <p:attrNameLst>
                                          <p:attrName>ppt_y</p:attrName>
                                        </p:attrNameLst>
                                      </p:cBhvr>
                                      <p:tavLst>
                                        <p:tav tm="0">
                                          <p:val>
                                            <p:strVal val="#ppt_y+0.1"/>
                                          </p:val>
                                        </p:tav>
                                        <p:tav tm="100000">
                                          <p:val>
                                            <p:strVal val="#ppt_y"/>
                                          </p:val>
                                        </p:tav>
                                      </p:tavLst>
                                    </p:anim>
                                  </p:childTnLst>
                                </p:cTn>
                              </p:par>
                              <p:par>
                                <p:cTn id="65" presetID="30" presetClass="entr" presetSubtype="0" fill="hold" grpId="0" nodeType="withEffect">
                                  <p:stCondLst>
                                    <p:cond delay="0"/>
                                  </p:stCondLst>
                                  <p:childTnLst>
                                    <p:set>
                                      <p:cBhvr>
                                        <p:cTn id="66" dur="1" fill="hold">
                                          <p:stCondLst>
                                            <p:cond delay="0"/>
                                          </p:stCondLst>
                                        </p:cTn>
                                        <p:tgtEl>
                                          <p:spTgt spid="43066"/>
                                        </p:tgtEl>
                                        <p:attrNameLst>
                                          <p:attrName>style.visibility</p:attrName>
                                        </p:attrNameLst>
                                      </p:cBhvr>
                                      <p:to>
                                        <p:strVal val="visible"/>
                                      </p:to>
                                    </p:set>
                                    <p:animEffect transition="in" filter="fade">
                                      <p:cBhvr>
                                        <p:cTn id="67" dur="800" decel="100000"/>
                                        <p:tgtEl>
                                          <p:spTgt spid="43066"/>
                                        </p:tgtEl>
                                      </p:cBhvr>
                                    </p:animEffect>
                                    <p:anim calcmode="lin" valueType="num">
                                      <p:cBhvr>
                                        <p:cTn id="68" dur="800" decel="100000" fill="hold"/>
                                        <p:tgtEl>
                                          <p:spTgt spid="43066"/>
                                        </p:tgtEl>
                                        <p:attrNameLst>
                                          <p:attrName>style.rotation</p:attrName>
                                        </p:attrNameLst>
                                      </p:cBhvr>
                                      <p:tavLst>
                                        <p:tav tm="0">
                                          <p:val>
                                            <p:fltVal val="-90"/>
                                          </p:val>
                                        </p:tav>
                                        <p:tav tm="100000">
                                          <p:val>
                                            <p:fltVal val="0"/>
                                          </p:val>
                                        </p:tav>
                                      </p:tavLst>
                                    </p:anim>
                                    <p:anim calcmode="lin" valueType="num">
                                      <p:cBhvr>
                                        <p:cTn id="69" dur="800" decel="100000" fill="hold"/>
                                        <p:tgtEl>
                                          <p:spTgt spid="43066"/>
                                        </p:tgtEl>
                                        <p:attrNameLst>
                                          <p:attrName>ppt_x</p:attrName>
                                        </p:attrNameLst>
                                      </p:cBhvr>
                                      <p:tavLst>
                                        <p:tav tm="0">
                                          <p:val>
                                            <p:strVal val="#ppt_x+0.4"/>
                                          </p:val>
                                        </p:tav>
                                        <p:tav tm="100000">
                                          <p:val>
                                            <p:strVal val="#ppt_x-0.05"/>
                                          </p:val>
                                        </p:tav>
                                      </p:tavLst>
                                    </p:anim>
                                    <p:anim calcmode="lin" valueType="num">
                                      <p:cBhvr>
                                        <p:cTn id="70" dur="800" decel="100000" fill="hold"/>
                                        <p:tgtEl>
                                          <p:spTgt spid="43066"/>
                                        </p:tgtEl>
                                        <p:attrNameLst>
                                          <p:attrName>ppt_y</p:attrName>
                                        </p:attrNameLst>
                                      </p:cBhvr>
                                      <p:tavLst>
                                        <p:tav tm="0">
                                          <p:val>
                                            <p:strVal val="#ppt_y-0.4"/>
                                          </p:val>
                                        </p:tav>
                                        <p:tav tm="100000">
                                          <p:val>
                                            <p:strVal val="#ppt_y+0.1"/>
                                          </p:val>
                                        </p:tav>
                                      </p:tavLst>
                                    </p:anim>
                                    <p:anim calcmode="lin" valueType="num">
                                      <p:cBhvr>
                                        <p:cTn id="71" dur="200" accel="100000" fill="hold">
                                          <p:stCondLst>
                                            <p:cond delay="800"/>
                                          </p:stCondLst>
                                        </p:cTn>
                                        <p:tgtEl>
                                          <p:spTgt spid="43066"/>
                                        </p:tgtEl>
                                        <p:attrNameLst>
                                          <p:attrName>ppt_x</p:attrName>
                                        </p:attrNameLst>
                                      </p:cBhvr>
                                      <p:tavLst>
                                        <p:tav tm="0">
                                          <p:val>
                                            <p:strVal val="#ppt_x-0.05"/>
                                          </p:val>
                                        </p:tav>
                                        <p:tav tm="100000">
                                          <p:val>
                                            <p:strVal val="#ppt_x"/>
                                          </p:val>
                                        </p:tav>
                                      </p:tavLst>
                                    </p:anim>
                                    <p:anim calcmode="lin" valueType="num">
                                      <p:cBhvr>
                                        <p:cTn id="72" dur="200" accel="100000" fill="hold">
                                          <p:stCondLst>
                                            <p:cond delay="800"/>
                                          </p:stCondLst>
                                        </p:cTn>
                                        <p:tgtEl>
                                          <p:spTgt spid="4306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35" grpId="0" animBg="1" autoUpdateAnimBg="0"/>
      <p:bldP spid="43064" grpId="0" autoUpdateAnimBg="0"/>
      <p:bldP spid="43066" grpId="0"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913145081"/>
          <p:cNvPicPr>
            <a:picLocks noChangeAspect="1" noChangeArrowheads="1"/>
          </p:cNvPicPr>
          <p:nvPr/>
        </p:nvPicPr>
        <p:blipFill>
          <a:blip r:embed="rId2" cstate="print"/>
          <a:srcRect/>
          <a:stretch>
            <a:fillRect/>
          </a:stretch>
        </p:blipFill>
        <p:spPr bwMode="auto">
          <a:xfrm>
            <a:off x="6948488" y="1196975"/>
            <a:ext cx="1582737" cy="1727200"/>
          </a:xfrm>
          <a:prstGeom prst="rect">
            <a:avLst/>
          </a:prstGeom>
          <a:noFill/>
          <a:ln w="9525">
            <a:noFill/>
            <a:miter lim="800000"/>
            <a:headEnd/>
            <a:tailEnd/>
          </a:ln>
          <a:effectLst/>
        </p:spPr>
      </p:pic>
      <p:pic>
        <p:nvPicPr>
          <p:cNvPr id="44035" name="Picture 5" descr="01章_02-1"/>
          <p:cNvPicPr>
            <a:picLocks noChangeAspect="1" noChangeArrowheads="1"/>
          </p:cNvPicPr>
          <p:nvPr/>
        </p:nvPicPr>
        <p:blipFill>
          <a:blip r:embed="rId3" cstate="print"/>
          <a:srcRect/>
          <a:stretch>
            <a:fillRect/>
          </a:stretch>
        </p:blipFill>
        <p:spPr bwMode="auto">
          <a:xfrm>
            <a:off x="1331913" y="2708275"/>
            <a:ext cx="7761287" cy="2159000"/>
          </a:xfrm>
          <a:prstGeom prst="rect">
            <a:avLst/>
          </a:prstGeom>
          <a:noFill/>
          <a:ln w="9525">
            <a:noFill/>
            <a:miter lim="800000"/>
            <a:headEnd/>
            <a:tailEnd/>
          </a:ln>
        </p:spPr>
      </p:pic>
      <p:grpSp>
        <p:nvGrpSpPr>
          <p:cNvPr id="44036" name="Group 4"/>
          <p:cNvGrpSpPr>
            <a:grpSpLocks noChangeAspect="1"/>
          </p:cNvGrpSpPr>
          <p:nvPr/>
        </p:nvGrpSpPr>
        <p:grpSpPr bwMode="auto">
          <a:xfrm>
            <a:off x="539750" y="1916113"/>
            <a:ext cx="1828800" cy="1828800"/>
            <a:chOff x="0" y="0"/>
            <a:chExt cx="1152" cy="1152"/>
          </a:xfrm>
        </p:grpSpPr>
        <p:pic>
          <p:nvPicPr>
            <p:cNvPr id="46091" name="Picture 7" descr="01章_02-3"/>
            <p:cNvPicPr>
              <a:picLocks noChangeAspect="1" noChangeArrowheads="1"/>
            </p:cNvPicPr>
            <p:nvPr/>
          </p:nvPicPr>
          <p:blipFill>
            <a:blip r:embed="rId4" cstate="print"/>
            <a:srcRect/>
            <a:stretch>
              <a:fillRect/>
            </a:stretch>
          </p:blipFill>
          <p:spPr bwMode="auto">
            <a:xfrm>
              <a:off x="0" y="0"/>
              <a:ext cx="1152" cy="1152"/>
            </a:xfrm>
            <a:prstGeom prst="rect">
              <a:avLst/>
            </a:prstGeom>
            <a:noFill/>
            <a:ln w="9525">
              <a:noFill/>
              <a:miter lim="800000"/>
              <a:headEnd/>
              <a:tailEnd/>
            </a:ln>
          </p:spPr>
        </p:pic>
        <p:pic>
          <p:nvPicPr>
            <p:cNvPr id="46092" name="Picture 8" descr="01章_02-5"/>
            <p:cNvPicPr>
              <a:picLocks noChangeAspect="1" noChangeArrowheads="1"/>
            </p:cNvPicPr>
            <p:nvPr/>
          </p:nvPicPr>
          <p:blipFill>
            <a:blip r:embed="rId5" cstate="print"/>
            <a:srcRect/>
            <a:stretch>
              <a:fillRect/>
            </a:stretch>
          </p:blipFill>
          <p:spPr bwMode="auto">
            <a:xfrm>
              <a:off x="136" y="136"/>
              <a:ext cx="900" cy="900"/>
            </a:xfrm>
            <a:prstGeom prst="rect">
              <a:avLst/>
            </a:prstGeom>
            <a:noFill/>
            <a:ln w="9525">
              <a:noFill/>
              <a:miter lim="800000"/>
              <a:headEnd/>
              <a:tailEnd/>
            </a:ln>
          </p:spPr>
        </p:pic>
      </p:grpSp>
      <p:sp>
        <p:nvSpPr>
          <p:cNvPr id="44039" name="Text Box 7" descr="金融10"/>
          <p:cNvSpPr txBox="1">
            <a:spLocks noChangeArrowheads="1"/>
          </p:cNvSpPr>
          <p:nvPr/>
        </p:nvSpPr>
        <p:spPr bwMode="auto">
          <a:xfrm>
            <a:off x="3203575" y="260350"/>
            <a:ext cx="5472113" cy="701675"/>
          </a:xfrm>
          <a:prstGeom prst="rect">
            <a:avLst/>
          </a:prstGeom>
          <a:noFill/>
          <a:ln>
            <a:noFill/>
          </a:ln>
          <a:effectLst/>
          <a:extLst>
            <a:ext uri="{909E8E84-426E-40DD-AFC4-6F175D3DCCD1}">
              <a14:hiddenFill xmlns:a14="http://schemas.microsoft.com/office/drawing/2010/main">
                <a:blipFill dpi="0" rotWithShape="0">
                  <a:blip r:embed="rId6"/>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sz="4000">
                <a:effectLst>
                  <a:outerShdw blurRad="38100" dist="38100" dir="2700000" algn="tl">
                    <a:srgbClr val="C0C0C0"/>
                  </a:outerShdw>
                </a:effectLst>
                <a:ea typeface="华文新魏" panose="02010800040101010101" pitchFamily="2" charset="-122"/>
              </a:rPr>
              <a:t>实践技能训练</a:t>
            </a:r>
          </a:p>
        </p:txBody>
      </p:sp>
      <p:grpSp>
        <p:nvGrpSpPr>
          <p:cNvPr id="44040" name="Group 8"/>
          <p:cNvGrpSpPr>
            <a:grpSpLocks noChangeAspect="1"/>
          </p:cNvGrpSpPr>
          <p:nvPr/>
        </p:nvGrpSpPr>
        <p:grpSpPr bwMode="auto">
          <a:xfrm>
            <a:off x="539750" y="1916113"/>
            <a:ext cx="1828800" cy="1828800"/>
            <a:chOff x="0" y="0"/>
            <a:chExt cx="1152" cy="1152"/>
          </a:xfrm>
        </p:grpSpPr>
        <p:pic>
          <p:nvPicPr>
            <p:cNvPr id="46089" name="Picture 7" descr="01章_02-3"/>
            <p:cNvPicPr>
              <a:picLocks noChangeAspect="1" noChangeArrowheads="1"/>
            </p:cNvPicPr>
            <p:nvPr/>
          </p:nvPicPr>
          <p:blipFill>
            <a:blip r:embed="rId4" cstate="print"/>
            <a:srcRect/>
            <a:stretch>
              <a:fillRect/>
            </a:stretch>
          </p:blipFill>
          <p:spPr bwMode="auto">
            <a:xfrm>
              <a:off x="0" y="0"/>
              <a:ext cx="1152" cy="1152"/>
            </a:xfrm>
            <a:prstGeom prst="rect">
              <a:avLst/>
            </a:prstGeom>
            <a:noFill/>
            <a:ln w="9525">
              <a:noFill/>
              <a:miter lim="800000"/>
              <a:headEnd/>
              <a:tailEnd/>
            </a:ln>
          </p:spPr>
        </p:pic>
        <p:pic>
          <p:nvPicPr>
            <p:cNvPr id="46090" name="Picture 8" descr="01章_02-5"/>
            <p:cNvPicPr>
              <a:picLocks noChangeAspect="1" noChangeArrowheads="1"/>
            </p:cNvPicPr>
            <p:nvPr/>
          </p:nvPicPr>
          <p:blipFill>
            <a:blip r:embed="rId5" cstate="print"/>
            <a:srcRect/>
            <a:stretch>
              <a:fillRect/>
            </a:stretch>
          </p:blipFill>
          <p:spPr bwMode="auto">
            <a:xfrm>
              <a:off x="136" y="136"/>
              <a:ext cx="900" cy="900"/>
            </a:xfrm>
            <a:prstGeom prst="rect">
              <a:avLst/>
            </a:prstGeom>
            <a:noFill/>
            <a:ln w="9525">
              <a:noFill/>
              <a:miter lim="800000"/>
              <a:headEnd/>
              <a:tailEnd/>
            </a:ln>
          </p:spPr>
        </p:pic>
      </p:grpSp>
      <p:sp>
        <p:nvSpPr>
          <p:cNvPr id="44043" name="Text Box 11" descr="金融10"/>
          <p:cNvSpPr txBox="1">
            <a:spLocks noChangeArrowheads="1"/>
          </p:cNvSpPr>
          <p:nvPr/>
        </p:nvSpPr>
        <p:spPr bwMode="auto">
          <a:xfrm>
            <a:off x="1042988" y="2492375"/>
            <a:ext cx="792162" cy="701675"/>
          </a:xfrm>
          <a:prstGeom prst="rect">
            <a:avLst/>
          </a:prstGeom>
          <a:noFill/>
          <a:ln>
            <a:noFill/>
          </a:ln>
          <a:effectLst/>
          <a:extLst>
            <a:ext uri="{909E8E84-426E-40DD-AFC4-6F175D3DCCD1}">
              <a14:hiddenFill xmlns:a14="http://schemas.microsoft.com/office/drawing/2010/main">
                <a:blipFill dpi="0" rotWithShape="0">
                  <a:blip r:embed="rId6"/>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实训内容</a:t>
            </a:r>
          </a:p>
        </p:txBody>
      </p:sp>
      <p:sp>
        <p:nvSpPr>
          <p:cNvPr id="44045" name="Text Box 13" descr="金融10"/>
          <p:cNvSpPr txBox="1">
            <a:spLocks noChangeArrowheads="1"/>
          </p:cNvSpPr>
          <p:nvPr/>
        </p:nvSpPr>
        <p:spPr bwMode="auto">
          <a:xfrm>
            <a:off x="2525713" y="2784475"/>
            <a:ext cx="6191250" cy="1920875"/>
          </a:xfrm>
          <a:prstGeom prst="rect">
            <a:avLst/>
          </a:prstGeom>
          <a:noFill/>
          <a:ln>
            <a:noFill/>
          </a:ln>
          <a:effectLst/>
          <a:extLst>
            <a:ext uri="{909E8E84-426E-40DD-AFC4-6F175D3DCCD1}">
              <a14:hiddenFill xmlns:a14="http://schemas.microsoft.com/office/drawing/2010/main">
                <a:blipFill dpi="0" rotWithShape="0">
                  <a:blip r:embed="rId6"/>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b="0" dirty="0">
                <a:effectLst>
                  <a:outerShdw blurRad="38100" dist="38100" dir="2700000" algn="tl">
                    <a:srgbClr val="C0C0C0"/>
                  </a:outerShdw>
                </a:effectLst>
              </a:rPr>
              <a:t>全班按</a:t>
            </a:r>
            <a:r>
              <a:rPr lang="en-US" altLang="zh-CN" b="0" dirty="0">
                <a:effectLst>
                  <a:outerShdw blurRad="38100" dist="38100" dir="2700000" algn="tl">
                    <a:srgbClr val="C0C0C0"/>
                  </a:outerShdw>
                </a:effectLst>
              </a:rPr>
              <a:t>4</a:t>
            </a:r>
            <a:r>
              <a:rPr lang="zh-CN" altLang="en-US" b="0" dirty="0">
                <a:effectLst>
                  <a:outerShdw blurRad="38100" dist="38100" dir="2700000" algn="tl">
                    <a:srgbClr val="C0C0C0"/>
                  </a:outerShdw>
                </a:effectLst>
              </a:rPr>
              <a:t>～</a:t>
            </a:r>
            <a:r>
              <a:rPr lang="en-US" altLang="zh-CN" b="0" dirty="0">
                <a:effectLst>
                  <a:outerShdw blurRad="38100" dist="38100" dir="2700000" algn="tl">
                    <a:srgbClr val="C0C0C0"/>
                  </a:outerShdw>
                </a:effectLst>
              </a:rPr>
              <a:t>6</a:t>
            </a:r>
            <a:r>
              <a:rPr lang="zh-CN" altLang="en-US" b="0" dirty="0">
                <a:effectLst>
                  <a:outerShdw blurRad="38100" dist="38100" dir="2700000" algn="tl">
                    <a:srgbClr val="C0C0C0"/>
                  </a:outerShdw>
                </a:effectLst>
              </a:rPr>
              <a:t>人划分学习小组，自选课题确定调查目的并展开统计调查，列出在此目的下的统计总体、总体单位和样本，同时列出统计标志（包括品质标志、数量标志、不变标志、可变标志）、统计指标、变量（包括离散型变量、连续型变量）等，并尝试列出一套指标体系。</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4034"/>
                                        </p:tgtEl>
                                        <p:attrNameLst>
                                          <p:attrName>style.visibility</p:attrName>
                                        </p:attrNameLst>
                                      </p:cBhvr>
                                      <p:to>
                                        <p:strVal val="visible"/>
                                      </p:to>
                                    </p:set>
                                    <p:animEffect transition="in" filter="fade">
                                      <p:cBhvr>
                                        <p:cTn id="7" dur="800" decel="100000"/>
                                        <p:tgtEl>
                                          <p:spTgt spid="44034"/>
                                        </p:tgtEl>
                                      </p:cBhvr>
                                    </p:animEffect>
                                    <p:anim calcmode="lin" valueType="num">
                                      <p:cBhvr>
                                        <p:cTn id="8" dur="800" decel="100000" fill="hold"/>
                                        <p:tgtEl>
                                          <p:spTgt spid="44034"/>
                                        </p:tgtEl>
                                        <p:attrNameLst>
                                          <p:attrName>style.rotation</p:attrName>
                                        </p:attrNameLst>
                                      </p:cBhvr>
                                      <p:tavLst>
                                        <p:tav tm="0">
                                          <p:val>
                                            <p:fltVal val="-90"/>
                                          </p:val>
                                        </p:tav>
                                        <p:tav tm="100000">
                                          <p:val>
                                            <p:fltVal val="0"/>
                                          </p:val>
                                        </p:tav>
                                      </p:tavLst>
                                    </p:anim>
                                    <p:anim calcmode="lin" valueType="num">
                                      <p:cBhvr>
                                        <p:cTn id="9" dur="800" decel="100000" fill="hold"/>
                                        <p:tgtEl>
                                          <p:spTgt spid="44034"/>
                                        </p:tgtEl>
                                        <p:attrNameLst>
                                          <p:attrName>ppt_x</p:attrName>
                                        </p:attrNameLst>
                                      </p:cBhvr>
                                      <p:tavLst>
                                        <p:tav tm="0">
                                          <p:val>
                                            <p:strVal val="#ppt_x+0.4"/>
                                          </p:val>
                                        </p:tav>
                                        <p:tav tm="100000">
                                          <p:val>
                                            <p:strVal val="#ppt_x-0.05"/>
                                          </p:val>
                                        </p:tav>
                                      </p:tavLst>
                                    </p:anim>
                                    <p:anim calcmode="lin" valueType="num">
                                      <p:cBhvr>
                                        <p:cTn id="10" dur="800" decel="100000" fill="hold"/>
                                        <p:tgtEl>
                                          <p:spTgt spid="4403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403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403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44035"/>
                                        </p:tgtEl>
                                        <p:attrNameLst>
                                          <p:attrName>style.visibility</p:attrName>
                                        </p:attrNameLst>
                                      </p:cBhvr>
                                      <p:to>
                                        <p:strVal val="visible"/>
                                      </p:to>
                                    </p:set>
                                    <p:anim calcmode="lin" valueType="num">
                                      <p:cBhvr additive="base">
                                        <p:cTn id="17" dur="500" fill="hold"/>
                                        <p:tgtEl>
                                          <p:spTgt spid="44035"/>
                                        </p:tgtEl>
                                        <p:attrNameLst>
                                          <p:attrName>ppt_x</p:attrName>
                                        </p:attrNameLst>
                                      </p:cBhvr>
                                      <p:tavLst>
                                        <p:tav tm="0">
                                          <p:val>
                                            <p:strVal val="#ppt_x"/>
                                          </p:val>
                                        </p:tav>
                                        <p:tav tm="100000">
                                          <p:val>
                                            <p:strVal val="#ppt_x"/>
                                          </p:val>
                                        </p:tav>
                                      </p:tavLst>
                                    </p:anim>
                                    <p:anim calcmode="lin" valueType="num">
                                      <p:cBhvr additive="base">
                                        <p:cTn id="18" dur="500" fill="hold"/>
                                        <p:tgtEl>
                                          <p:spTgt spid="44035"/>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44036"/>
                                        </p:tgtEl>
                                        <p:attrNameLst>
                                          <p:attrName>style.visibility</p:attrName>
                                        </p:attrNameLst>
                                      </p:cBhvr>
                                      <p:to>
                                        <p:strVal val="visible"/>
                                      </p:to>
                                    </p:set>
                                    <p:anim calcmode="lin" valueType="num">
                                      <p:cBhvr additive="base">
                                        <p:cTn id="21" dur="500" fill="hold"/>
                                        <p:tgtEl>
                                          <p:spTgt spid="44036"/>
                                        </p:tgtEl>
                                        <p:attrNameLst>
                                          <p:attrName>ppt_x</p:attrName>
                                        </p:attrNameLst>
                                      </p:cBhvr>
                                      <p:tavLst>
                                        <p:tav tm="0">
                                          <p:val>
                                            <p:strVal val="#ppt_x"/>
                                          </p:val>
                                        </p:tav>
                                        <p:tav tm="100000">
                                          <p:val>
                                            <p:strVal val="#ppt_x"/>
                                          </p:val>
                                        </p:tav>
                                      </p:tavLst>
                                    </p:anim>
                                    <p:anim calcmode="lin" valueType="num">
                                      <p:cBhvr additive="base">
                                        <p:cTn id="22" dur="500" fill="hold"/>
                                        <p:tgtEl>
                                          <p:spTgt spid="44036"/>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44040"/>
                                        </p:tgtEl>
                                        <p:attrNameLst>
                                          <p:attrName>style.visibility</p:attrName>
                                        </p:attrNameLst>
                                      </p:cBhvr>
                                      <p:to>
                                        <p:strVal val="visible"/>
                                      </p:to>
                                    </p:set>
                                    <p:anim calcmode="lin" valueType="num">
                                      <p:cBhvr additive="base">
                                        <p:cTn id="25" dur="500" fill="hold"/>
                                        <p:tgtEl>
                                          <p:spTgt spid="44040"/>
                                        </p:tgtEl>
                                        <p:attrNameLst>
                                          <p:attrName>ppt_x</p:attrName>
                                        </p:attrNameLst>
                                      </p:cBhvr>
                                      <p:tavLst>
                                        <p:tav tm="0">
                                          <p:val>
                                            <p:strVal val="#ppt_x"/>
                                          </p:val>
                                        </p:tav>
                                        <p:tav tm="100000">
                                          <p:val>
                                            <p:strVal val="#ppt_x"/>
                                          </p:val>
                                        </p:tav>
                                      </p:tavLst>
                                    </p:anim>
                                    <p:anim calcmode="lin" valueType="num">
                                      <p:cBhvr additive="base">
                                        <p:cTn id="26" dur="500" fill="hold"/>
                                        <p:tgtEl>
                                          <p:spTgt spid="4404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4043"/>
                                        </p:tgtEl>
                                        <p:attrNameLst>
                                          <p:attrName>style.visibility</p:attrName>
                                        </p:attrNameLst>
                                      </p:cBhvr>
                                      <p:to>
                                        <p:strVal val="visible"/>
                                      </p:to>
                                    </p:set>
                                    <p:anim calcmode="lin" valueType="num">
                                      <p:cBhvr additive="base">
                                        <p:cTn id="29" dur="500" fill="hold"/>
                                        <p:tgtEl>
                                          <p:spTgt spid="44043"/>
                                        </p:tgtEl>
                                        <p:attrNameLst>
                                          <p:attrName>ppt_x</p:attrName>
                                        </p:attrNameLst>
                                      </p:cBhvr>
                                      <p:tavLst>
                                        <p:tav tm="0">
                                          <p:val>
                                            <p:strVal val="#ppt_x"/>
                                          </p:val>
                                        </p:tav>
                                        <p:tav tm="100000">
                                          <p:val>
                                            <p:strVal val="#ppt_x"/>
                                          </p:val>
                                        </p:tav>
                                      </p:tavLst>
                                    </p:anim>
                                    <p:anim calcmode="lin" valueType="num">
                                      <p:cBhvr additive="base">
                                        <p:cTn id="30" dur="500" fill="hold"/>
                                        <p:tgtEl>
                                          <p:spTgt spid="44043"/>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4045"/>
                                        </p:tgtEl>
                                        <p:attrNameLst>
                                          <p:attrName>style.visibility</p:attrName>
                                        </p:attrNameLst>
                                      </p:cBhvr>
                                      <p:to>
                                        <p:strVal val="visible"/>
                                      </p:to>
                                    </p:set>
                                    <p:anim calcmode="lin" valueType="num">
                                      <p:cBhvr additive="base">
                                        <p:cTn id="33" dur="500" fill="hold"/>
                                        <p:tgtEl>
                                          <p:spTgt spid="44045"/>
                                        </p:tgtEl>
                                        <p:attrNameLst>
                                          <p:attrName>ppt_x</p:attrName>
                                        </p:attrNameLst>
                                      </p:cBhvr>
                                      <p:tavLst>
                                        <p:tav tm="0">
                                          <p:val>
                                            <p:strVal val="#ppt_x"/>
                                          </p:val>
                                        </p:tav>
                                        <p:tav tm="100000">
                                          <p:val>
                                            <p:strVal val="#ppt_x"/>
                                          </p:val>
                                        </p:tav>
                                      </p:tavLst>
                                    </p:anim>
                                    <p:anim calcmode="lin" valueType="num">
                                      <p:cBhvr additive="base">
                                        <p:cTn id="34" dur="500" fill="hold"/>
                                        <p:tgtEl>
                                          <p:spTgt spid="440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43" grpId="0" autoUpdateAnimBg="0"/>
      <p:bldP spid="44045" grpId="0"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descr="金融10"/>
          <p:cNvSpPr txBox="1">
            <a:spLocks noChangeArrowheads="1"/>
          </p:cNvSpPr>
          <p:nvPr/>
        </p:nvSpPr>
        <p:spPr bwMode="auto">
          <a:xfrm>
            <a:off x="3203575" y="260350"/>
            <a:ext cx="5472113" cy="7016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sz="4000">
                <a:effectLst>
                  <a:outerShdw blurRad="38100" dist="38100" dir="2700000" algn="tl">
                    <a:srgbClr val="C0C0C0"/>
                  </a:outerShdw>
                </a:effectLst>
                <a:ea typeface="华文新魏" panose="02010800040101010101" pitchFamily="2" charset="-122"/>
              </a:rPr>
              <a:t>实践技能训练</a:t>
            </a:r>
          </a:p>
        </p:txBody>
      </p:sp>
      <p:pic>
        <p:nvPicPr>
          <p:cNvPr id="45059" name="Picture 5" descr="01章_02-1"/>
          <p:cNvPicPr>
            <a:picLocks noChangeAspect="1" noChangeArrowheads="1"/>
          </p:cNvPicPr>
          <p:nvPr/>
        </p:nvPicPr>
        <p:blipFill>
          <a:blip r:embed="rId3" cstate="print"/>
          <a:srcRect/>
          <a:stretch>
            <a:fillRect/>
          </a:stretch>
        </p:blipFill>
        <p:spPr bwMode="auto">
          <a:xfrm>
            <a:off x="827088" y="2636838"/>
            <a:ext cx="7761287" cy="2159000"/>
          </a:xfrm>
          <a:prstGeom prst="rect">
            <a:avLst/>
          </a:prstGeom>
          <a:noFill/>
          <a:ln w="9525">
            <a:noFill/>
            <a:miter lim="800000"/>
            <a:headEnd/>
            <a:tailEnd/>
          </a:ln>
        </p:spPr>
      </p:pic>
      <p:grpSp>
        <p:nvGrpSpPr>
          <p:cNvPr id="47108" name="Group 4"/>
          <p:cNvGrpSpPr>
            <a:grpSpLocks noChangeAspect="1"/>
          </p:cNvGrpSpPr>
          <p:nvPr/>
        </p:nvGrpSpPr>
        <p:grpSpPr bwMode="auto">
          <a:xfrm>
            <a:off x="539750" y="1916113"/>
            <a:ext cx="1828800" cy="1828800"/>
            <a:chOff x="0" y="0"/>
            <a:chExt cx="1152" cy="1152"/>
          </a:xfrm>
        </p:grpSpPr>
        <p:pic>
          <p:nvPicPr>
            <p:cNvPr id="47116" name="Picture 7" descr="01章_02-3"/>
            <p:cNvPicPr>
              <a:picLocks noChangeAspect="1" noChangeArrowheads="1"/>
            </p:cNvPicPr>
            <p:nvPr/>
          </p:nvPicPr>
          <p:blipFill>
            <a:blip r:embed="rId4" cstate="print"/>
            <a:srcRect/>
            <a:stretch>
              <a:fillRect/>
            </a:stretch>
          </p:blipFill>
          <p:spPr bwMode="auto">
            <a:xfrm>
              <a:off x="0" y="0"/>
              <a:ext cx="1152" cy="1152"/>
            </a:xfrm>
            <a:prstGeom prst="rect">
              <a:avLst/>
            </a:prstGeom>
            <a:noFill/>
            <a:ln w="9525">
              <a:noFill/>
              <a:miter lim="800000"/>
              <a:headEnd/>
              <a:tailEnd/>
            </a:ln>
          </p:spPr>
        </p:pic>
        <p:pic>
          <p:nvPicPr>
            <p:cNvPr id="47117" name="Picture 8" descr="01章_02-5"/>
            <p:cNvPicPr>
              <a:picLocks noChangeAspect="1" noChangeArrowheads="1"/>
            </p:cNvPicPr>
            <p:nvPr/>
          </p:nvPicPr>
          <p:blipFill>
            <a:blip r:embed="rId5" cstate="print"/>
            <a:srcRect/>
            <a:stretch>
              <a:fillRect/>
            </a:stretch>
          </p:blipFill>
          <p:spPr bwMode="auto">
            <a:xfrm>
              <a:off x="136" y="136"/>
              <a:ext cx="900" cy="900"/>
            </a:xfrm>
            <a:prstGeom prst="rect">
              <a:avLst/>
            </a:prstGeom>
            <a:noFill/>
            <a:ln w="9525">
              <a:noFill/>
              <a:miter lim="800000"/>
              <a:headEnd/>
              <a:tailEnd/>
            </a:ln>
          </p:spPr>
        </p:pic>
      </p:grpSp>
      <p:sp>
        <p:nvSpPr>
          <p:cNvPr id="45063" name="Text Box 7" descr="金融10"/>
          <p:cNvSpPr txBox="1">
            <a:spLocks noChangeArrowheads="1"/>
          </p:cNvSpPr>
          <p:nvPr/>
        </p:nvSpPr>
        <p:spPr bwMode="auto">
          <a:xfrm>
            <a:off x="1042988" y="2492375"/>
            <a:ext cx="792162" cy="7016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成果检验</a:t>
            </a:r>
          </a:p>
        </p:txBody>
      </p:sp>
      <p:sp>
        <p:nvSpPr>
          <p:cNvPr id="45064" name="Text Box 8" descr="金融10"/>
          <p:cNvSpPr txBox="1">
            <a:spLocks noChangeArrowheads="1"/>
          </p:cNvSpPr>
          <p:nvPr/>
        </p:nvSpPr>
        <p:spPr bwMode="auto">
          <a:xfrm>
            <a:off x="2195513" y="3213100"/>
            <a:ext cx="6191250" cy="7016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b="0">
                <a:effectLst>
                  <a:outerShdw blurRad="38100" dist="38100" dir="2700000" algn="tl">
                    <a:srgbClr val="C0C0C0"/>
                  </a:outerShdw>
                </a:effectLst>
              </a:rPr>
              <a:t>每个学习小组形成一份实训报告，由老师根据调查内容的丰富性、调查方式的科学性综合评定成绩。</a:t>
            </a:r>
          </a:p>
        </p:txBody>
      </p:sp>
      <p:sp>
        <p:nvSpPr>
          <p:cNvPr id="45065" name="Text Box 9" descr="金融10"/>
          <p:cNvSpPr txBox="1">
            <a:spLocks noChangeArrowheads="1"/>
          </p:cNvSpPr>
          <p:nvPr/>
        </p:nvSpPr>
        <p:spPr bwMode="auto">
          <a:xfrm>
            <a:off x="1042988" y="2492375"/>
            <a:ext cx="792162" cy="7016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成果检验</a:t>
            </a:r>
          </a:p>
        </p:txBody>
      </p:sp>
      <p:grpSp>
        <p:nvGrpSpPr>
          <p:cNvPr id="45066" name="Group 10"/>
          <p:cNvGrpSpPr>
            <a:grpSpLocks noChangeAspect="1"/>
          </p:cNvGrpSpPr>
          <p:nvPr/>
        </p:nvGrpSpPr>
        <p:grpSpPr bwMode="auto">
          <a:xfrm>
            <a:off x="539750" y="1916113"/>
            <a:ext cx="1828800" cy="1828800"/>
            <a:chOff x="0" y="0"/>
            <a:chExt cx="1152" cy="1152"/>
          </a:xfrm>
        </p:grpSpPr>
        <p:pic>
          <p:nvPicPr>
            <p:cNvPr id="47114" name="Picture 7" descr="01章_02-3"/>
            <p:cNvPicPr>
              <a:picLocks noChangeAspect="1" noChangeArrowheads="1"/>
            </p:cNvPicPr>
            <p:nvPr/>
          </p:nvPicPr>
          <p:blipFill>
            <a:blip r:embed="rId4" cstate="print"/>
            <a:srcRect/>
            <a:stretch>
              <a:fillRect/>
            </a:stretch>
          </p:blipFill>
          <p:spPr bwMode="auto">
            <a:xfrm>
              <a:off x="0" y="0"/>
              <a:ext cx="1152" cy="1152"/>
            </a:xfrm>
            <a:prstGeom prst="rect">
              <a:avLst/>
            </a:prstGeom>
            <a:noFill/>
            <a:ln w="9525">
              <a:noFill/>
              <a:miter lim="800000"/>
              <a:headEnd/>
              <a:tailEnd/>
            </a:ln>
          </p:spPr>
        </p:pic>
        <p:pic>
          <p:nvPicPr>
            <p:cNvPr id="47115" name="Picture 8" descr="01章_02-5"/>
            <p:cNvPicPr>
              <a:picLocks noChangeAspect="1" noChangeArrowheads="1"/>
            </p:cNvPicPr>
            <p:nvPr/>
          </p:nvPicPr>
          <p:blipFill>
            <a:blip r:embed="rId5" cstate="print"/>
            <a:srcRect/>
            <a:stretch>
              <a:fillRect/>
            </a:stretch>
          </p:blipFill>
          <p:spPr bwMode="auto">
            <a:xfrm>
              <a:off x="136" y="136"/>
              <a:ext cx="900" cy="900"/>
            </a:xfrm>
            <a:prstGeom prst="rect">
              <a:avLst/>
            </a:prstGeom>
            <a:noFill/>
            <a:ln w="9525">
              <a:noFill/>
              <a:miter lim="800000"/>
              <a:headEnd/>
              <a:tailEnd/>
            </a:ln>
          </p:spPr>
        </p:pic>
      </p:grpSp>
      <p:sp>
        <p:nvSpPr>
          <p:cNvPr id="45069" name="Text Box 13" descr="金融10"/>
          <p:cNvSpPr txBox="1">
            <a:spLocks noChangeArrowheads="1"/>
          </p:cNvSpPr>
          <p:nvPr/>
        </p:nvSpPr>
        <p:spPr bwMode="auto">
          <a:xfrm>
            <a:off x="1042988" y="2492375"/>
            <a:ext cx="792162" cy="701675"/>
          </a:xfrm>
          <a:prstGeom prst="rect">
            <a:avLst/>
          </a:prstGeom>
          <a:noFill/>
          <a:ln>
            <a:noFill/>
          </a:ln>
          <a:effectLst/>
          <a:extLst>
            <a:ext uri="{909E8E84-426E-40DD-AFC4-6F175D3DCCD1}">
              <a14:hiddenFill xmlns:a14="http://schemas.microsoft.com/office/drawing/2010/main">
                <a:blipFill dpi="0" rotWithShape="0">
                  <a:blip r:embed="rId2"/>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成果检验</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5069"/>
                                        </p:tgtEl>
                                        <p:attrNameLst>
                                          <p:attrName>style.visibility</p:attrName>
                                        </p:attrNameLst>
                                      </p:cBhvr>
                                      <p:to>
                                        <p:strVal val="visible"/>
                                      </p:to>
                                    </p:set>
                                    <p:animEffect transition="in" filter="box(in)">
                                      <p:cBhvr>
                                        <p:cTn id="7" dur="500"/>
                                        <p:tgtEl>
                                          <p:spTgt spid="45069"/>
                                        </p:tgtEl>
                                      </p:cBhvr>
                                    </p:animEffect>
                                  </p:childTnLst>
                                </p:cTn>
                              </p:par>
                              <p:par>
                                <p:cTn id="8" presetID="4" presetClass="entr" presetSubtype="16" fill="hold" nodeType="withEffect">
                                  <p:stCondLst>
                                    <p:cond delay="0"/>
                                  </p:stCondLst>
                                  <p:childTnLst>
                                    <p:set>
                                      <p:cBhvr>
                                        <p:cTn id="9" dur="1" fill="hold">
                                          <p:stCondLst>
                                            <p:cond delay="0"/>
                                          </p:stCondLst>
                                        </p:cTn>
                                        <p:tgtEl>
                                          <p:spTgt spid="45066"/>
                                        </p:tgtEl>
                                        <p:attrNameLst>
                                          <p:attrName>style.visibility</p:attrName>
                                        </p:attrNameLst>
                                      </p:cBhvr>
                                      <p:to>
                                        <p:strVal val="visible"/>
                                      </p:to>
                                    </p:set>
                                    <p:animEffect transition="in" filter="box(in)">
                                      <p:cBhvr>
                                        <p:cTn id="10" dur="500"/>
                                        <p:tgtEl>
                                          <p:spTgt spid="4506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54" presetClass="entr" presetSubtype="0" accel="100000" fill="hold" nodeType="clickEffect">
                                  <p:stCondLst>
                                    <p:cond delay="0"/>
                                  </p:stCondLst>
                                  <p:childTnLst>
                                    <p:set>
                                      <p:cBhvr>
                                        <p:cTn id="14" dur="1" fill="hold">
                                          <p:stCondLst>
                                            <p:cond delay="0"/>
                                          </p:stCondLst>
                                        </p:cTn>
                                        <p:tgtEl>
                                          <p:spTgt spid="45059"/>
                                        </p:tgtEl>
                                        <p:attrNameLst>
                                          <p:attrName>style.visibility</p:attrName>
                                        </p:attrNameLst>
                                      </p:cBhvr>
                                      <p:to>
                                        <p:strVal val="visible"/>
                                      </p:to>
                                    </p:set>
                                    <p:anim calcmode="lin" valueType="num">
                                      <p:cBhvr>
                                        <p:cTn id="15" dur="500" fill="hold"/>
                                        <p:tgtEl>
                                          <p:spTgt spid="45059"/>
                                        </p:tgtEl>
                                        <p:attrNameLst>
                                          <p:attrName>ppt_w</p:attrName>
                                        </p:attrNameLst>
                                      </p:cBhvr>
                                      <p:tavLst>
                                        <p:tav tm="0">
                                          <p:val>
                                            <p:strVal val="#ppt_w*0.05"/>
                                          </p:val>
                                        </p:tav>
                                        <p:tav tm="100000">
                                          <p:val>
                                            <p:strVal val="#ppt_w"/>
                                          </p:val>
                                        </p:tav>
                                      </p:tavLst>
                                    </p:anim>
                                    <p:anim calcmode="lin" valueType="num">
                                      <p:cBhvr>
                                        <p:cTn id="16" dur="500" fill="hold"/>
                                        <p:tgtEl>
                                          <p:spTgt spid="45059"/>
                                        </p:tgtEl>
                                        <p:attrNameLst>
                                          <p:attrName>ppt_h</p:attrName>
                                        </p:attrNameLst>
                                      </p:cBhvr>
                                      <p:tavLst>
                                        <p:tav tm="0">
                                          <p:val>
                                            <p:strVal val="#ppt_h"/>
                                          </p:val>
                                        </p:tav>
                                        <p:tav tm="100000">
                                          <p:val>
                                            <p:strVal val="#ppt_h"/>
                                          </p:val>
                                        </p:tav>
                                      </p:tavLst>
                                    </p:anim>
                                    <p:anim calcmode="lin" valueType="num">
                                      <p:cBhvr>
                                        <p:cTn id="17" dur="500" fill="hold"/>
                                        <p:tgtEl>
                                          <p:spTgt spid="45059"/>
                                        </p:tgtEl>
                                        <p:attrNameLst>
                                          <p:attrName>ppt_x</p:attrName>
                                        </p:attrNameLst>
                                      </p:cBhvr>
                                      <p:tavLst>
                                        <p:tav tm="0">
                                          <p:val>
                                            <p:strVal val="#ppt_x-.2"/>
                                          </p:val>
                                        </p:tav>
                                        <p:tav tm="100000">
                                          <p:val>
                                            <p:strVal val="#ppt_x"/>
                                          </p:val>
                                        </p:tav>
                                      </p:tavLst>
                                    </p:anim>
                                    <p:anim calcmode="lin" valueType="num">
                                      <p:cBhvr>
                                        <p:cTn id="18" dur="500" fill="hold"/>
                                        <p:tgtEl>
                                          <p:spTgt spid="45059"/>
                                        </p:tgtEl>
                                        <p:attrNameLst>
                                          <p:attrName>ppt_y</p:attrName>
                                        </p:attrNameLst>
                                      </p:cBhvr>
                                      <p:tavLst>
                                        <p:tav tm="0">
                                          <p:val>
                                            <p:strVal val="#ppt_y"/>
                                          </p:val>
                                        </p:tav>
                                        <p:tav tm="100000">
                                          <p:val>
                                            <p:strVal val="#ppt_y"/>
                                          </p:val>
                                        </p:tav>
                                      </p:tavLst>
                                    </p:anim>
                                    <p:animEffect transition="in" filter="fade">
                                      <p:cBhvr>
                                        <p:cTn id="19" dur="500"/>
                                        <p:tgtEl>
                                          <p:spTgt spid="45059"/>
                                        </p:tgtEl>
                                      </p:cBhvr>
                                    </p:animEffect>
                                  </p:childTnLst>
                                </p:cTn>
                              </p:par>
                              <p:par>
                                <p:cTn id="20" presetID="54" presetClass="entr" presetSubtype="0" accel="100000" fill="hold" grpId="0" nodeType="withEffect">
                                  <p:stCondLst>
                                    <p:cond delay="0"/>
                                  </p:stCondLst>
                                  <p:childTnLst>
                                    <p:set>
                                      <p:cBhvr>
                                        <p:cTn id="21" dur="1" fill="hold">
                                          <p:stCondLst>
                                            <p:cond delay="0"/>
                                          </p:stCondLst>
                                        </p:cTn>
                                        <p:tgtEl>
                                          <p:spTgt spid="45064"/>
                                        </p:tgtEl>
                                        <p:attrNameLst>
                                          <p:attrName>style.visibility</p:attrName>
                                        </p:attrNameLst>
                                      </p:cBhvr>
                                      <p:to>
                                        <p:strVal val="visible"/>
                                      </p:to>
                                    </p:set>
                                    <p:anim calcmode="lin" valueType="num">
                                      <p:cBhvr>
                                        <p:cTn id="22" dur="500" fill="hold"/>
                                        <p:tgtEl>
                                          <p:spTgt spid="45064"/>
                                        </p:tgtEl>
                                        <p:attrNameLst>
                                          <p:attrName>ppt_w</p:attrName>
                                        </p:attrNameLst>
                                      </p:cBhvr>
                                      <p:tavLst>
                                        <p:tav tm="0">
                                          <p:val>
                                            <p:strVal val="#ppt_w*0.05"/>
                                          </p:val>
                                        </p:tav>
                                        <p:tav tm="100000">
                                          <p:val>
                                            <p:strVal val="#ppt_w"/>
                                          </p:val>
                                        </p:tav>
                                      </p:tavLst>
                                    </p:anim>
                                    <p:anim calcmode="lin" valueType="num">
                                      <p:cBhvr>
                                        <p:cTn id="23" dur="500" fill="hold"/>
                                        <p:tgtEl>
                                          <p:spTgt spid="45064"/>
                                        </p:tgtEl>
                                        <p:attrNameLst>
                                          <p:attrName>ppt_h</p:attrName>
                                        </p:attrNameLst>
                                      </p:cBhvr>
                                      <p:tavLst>
                                        <p:tav tm="0">
                                          <p:val>
                                            <p:strVal val="#ppt_h"/>
                                          </p:val>
                                        </p:tav>
                                        <p:tav tm="100000">
                                          <p:val>
                                            <p:strVal val="#ppt_h"/>
                                          </p:val>
                                        </p:tav>
                                      </p:tavLst>
                                    </p:anim>
                                    <p:anim calcmode="lin" valueType="num">
                                      <p:cBhvr>
                                        <p:cTn id="24" dur="500" fill="hold"/>
                                        <p:tgtEl>
                                          <p:spTgt spid="45064"/>
                                        </p:tgtEl>
                                        <p:attrNameLst>
                                          <p:attrName>ppt_x</p:attrName>
                                        </p:attrNameLst>
                                      </p:cBhvr>
                                      <p:tavLst>
                                        <p:tav tm="0">
                                          <p:val>
                                            <p:strVal val="#ppt_x-.2"/>
                                          </p:val>
                                        </p:tav>
                                        <p:tav tm="100000">
                                          <p:val>
                                            <p:strVal val="#ppt_x"/>
                                          </p:val>
                                        </p:tav>
                                      </p:tavLst>
                                    </p:anim>
                                    <p:anim calcmode="lin" valueType="num">
                                      <p:cBhvr>
                                        <p:cTn id="25" dur="500" fill="hold"/>
                                        <p:tgtEl>
                                          <p:spTgt spid="45064"/>
                                        </p:tgtEl>
                                        <p:attrNameLst>
                                          <p:attrName>ppt_y</p:attrName>
                                        </p:attrNameLst>
                                      </p:cBhvr>
                                      <p:tavLst>
                                        <p:tav tm="0">
                                          <p:val>
                                            <p:strVal val="#ppt_y"/>
                                          </p:val>
                                        </p:tav>
                                        <p:tav tm="100000">
                                          <p:val>
                                            <p:strVal val="#ppt_y"/>
                                          </p:val>
                                        </p:tav>
                                      </p:tavLst>
                                    </p:anim>
                                    <p:animEffect transition="in" filter="fade">
                                      <p:cBhvr>
                                        <p:cTn id="26" dur="500"/>
                                        <p:tgtEl>
                                          <p:spTgt spid="450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4" grpId="0" autoUpdateAnimBg="0"/>
      <p:bldP spid="45069"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47"/>
          <p:cNvSpPr>
            <a:spLocks noChangeArrowheads="1"/>
          </p:cNvSpPr>
          <p:nvPr/>
        </p:nvSpPr>
        <p:spPr bwMode="auto">
          <a:xfrm>
            <a:off x="0" y="981075"/>
            <a:ext cx="31623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effectLst/>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eaLnBrk="1" hangingPunct="1">
              <a:buFont typeface="Arial" pitchFamily="34" charset="0"/>
              <a:buNone/>
            </a:pPr>
            <a:r>
              <a:rPr lang="zh-CN" altLang="en-US" sz="2400" b="0">
                <a:solidFill>
                  <a:srgbClr val="FFFF00"/>
                </a:solidFill>
              </a:rPr>
              <a:t>一、统计的含义</a:t>
            </a:r>
            <a:endParaRPr lang="zh-CN" altLang="en-US" sz="1800" b="0">
              <a:solidFill>
                <a:schemeClr val="tx1"/>
              </a:solidFill>
              <a:latin typeface="Arial" pitchFamily="34" charset="0"/>
              <a:ea typeface="宋体" pitchFamily="2" charset="-122"/>
            </a:endParaRPr>
          </a:p>
        </p:txBody>
      </p:sp>
      <p:sp>
        <p:nvSpPr>
          <p:cNvPr id="7171" name="Text Box 3" descr="金融10"/>
          <p:cNvSpPr txBox="1">
            <a:spLocks noChangeArrowheads="1"/>
          </p:cNvSpPr>
          <p:nvPr/>
        </p:nvSpPr>
        <p:spPr bwMode="auto">
          <a:xfrm>
            <a:off x="3022600" y="260350"/>
            <a:ext cx="6121400" cy="641350"/>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3600">
                <a:solidFill>
                  <a:schemeClr val="bg1"/>
                </a:solidFill>
                <a:latin typeface="黑体" pitchFamily="49" charset="-122"/>
              </a:rPr>
              <a:t>任务一   认识统计</a:t>
            </a:r>
          </a:p>
        </p:txBody>
      </p:sp>
      <p:sp>
        <p:nvSpPr>
          <p:cNvPr id="8196" name="AutoShape 14"/>
          <p:cNvSpPr>
            <a:spLocks noChangeArrowheads="1"/>
          </p:cNvSpPr>
          <p:nvPr/>
        </p:nvSpPr>
        <p:spPr bwMode="auto">
          <a:xfrm>
            <a:off x="611188" y="2060575"/>
            <a:ext cx="7848600" cy="3240088"/>
          </a:xfrm>
          <a:prstGeom prst="flowChartDocument">
            <a:avLst/>
          </a:prstGeom>
          <a:solidFill>
            <a:srgbClr val="D5DFCB"/>
          </a:solidFill>
          <a:ln w="9525">
            <a:noFill/>
            <a:miter lim="800000"/>
            <a:headEnd/>
            <a:tailEnd/>
          </a:ln>
          <a:effectLst>
            <a:outerShdw dist="35921" dir="2700000" algn="ctr" rotWithShape="0">
              <a:srgbClr val="1C1C1C">
                <a:alpha val="50000"/>
              </a:srgbClr>
            </a:outerShdw>
          </a:effectLst>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nvGrpSpPr>
          <p:cNvPr id="8197" name="Group 5"/>
          <p:cNvGrpSpPr>
            <a:grpSpLocks/>
          </p:cNvGrpSpPr>
          <p:nvPr/>
        </p:nvGrpSpPr>
        <p:grpSpPr bwMode="auto">
          <a:xfrm>
            <a:off x="539750" y="1916113"/>
            <a:ext cx="1651000" cy="1717675"/>
            <a:chOff x="0" y="0"/>
            <a:chExt cx="1200" cy="1248"/>
          </a:xfrm>
        </p:grpSpPr>
        <p:sp>
          <p:nvSpPr>
            <p:cNvPr id="7176" name="Oval 23"/>
            <p:cNvSpPr>
              <a:spLocks noChangeArrowheads="1"/>
            </p:cNvSpPr>
            <p:nvPr/>
          </p:nvSpPr>
          <p:spPr bwMode="auto">
            <a:xfrm>
              <a:off x="0" y="0"/>
              <a:ext cx="1200" cy="1248"/>
            </a:xfrm>
            <a:prstGeom prst="ellipse">
              <a:avLst/>
            </a:prstGeom>
            <a:gradFill rotWithShape="1">
              <a:gsLst>
                <a:gs pos="0">
                  <a:srgbClr val="B2B2B2"/>
                </a:gs>
                <a:gs pos="100000">
                  <a:srgbClr val="FFFFFF"/>
                </a:gs>
              </a:gsLst>
              <a:lin ang="54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7177" name="Oval 24"/>
            <p:cNvSpPr>
              <a:spLocks noChangeArrowheads="1"/>
            </p:cNvSpPr>
            <p:nvPr/>
          </p:nvSpPr>
          <p:spPr bwMode="auto">
            <a:xfrm>
              <a:off x="50" y="57"/>
              <a:ext cx="1097" cy="1140"/>
            </a:xfrm>
            <a:prstGeom prst="ellipse">
              <a:avLst/>
            </a:prstGeom>
            <a:gradFill rotWithShape="1">
              <a:gsLst>
                <a:gs pos="0">
                  <a:srgbClr val="DDDDDD"/>
                </a:gs>
                <a:gs pos="50000">
                  <a:srgbClr val="F6F6F6"/>
                </a:gs>
                <a:gs pos="100000">
                  <a:srgbClr val="DDDDDD"/>
                </a:gs>
              </a:gsLst>
              <a:lin ang="54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pic>
          <p:nvPicPr>
            <p:cNvPr id="7178" name="Picture 25" descr="circuler_1"/>
            <p:cNvPicPr>
              <a:picLocks noChangeAspect="1" noChangeArrowheads="1"/>
            </p:cNvPicPr>
            <p:nvPr/>
          </p:nvPicPr>
          <p:blipFill>
            <a:blip r:embed="rId2" cstate="print"/>
            <a:srcRect/>
            <a:stretch>
              <a:fillRect/>
            </a:stretch>
          </p:blipFill>
          <p:spPr bwMode="auto">
            <a:xfrm>
              <a:off x="90" y="98"/>
              <a:ext cx="1024" cy="1049"/>
            </a:xfrm>
            <a:prstGeom prst="rect">
              <a:avLst/>
            </a:prstGeom>
            <a:noFill/>
            <a:ln w="9525">
              <a:noFill/>
              <a:miter lim="800000"/>
              <a:headEnd/>
              <a:tailEnd/>
            </a:ln>
          </p:spPr>
        </p:pic>
        <p:grpSp>
          <p:nvGrpSpPr>
            <p:cNvPr id="7179" name="Group 9"/>
            <p:cNvGrpSpPr>
              <a:grpSpLocks/>
            </p:cNvGrpSpPr>
            <p:nvPr/>
          </p:nvGrpSpPr>
          <p:grpSpPr bwMode="auto">
            <a:xfrm>
              <a:off x="89" y="100"/>
              <a:ext cx="1019" cy="1050"/>
              <a:chOff x="0" y="0"/>
              <a:chExt cx="1402080" cy="1444752"/>
            </a:xfrm>
          </p:grpSpPr>
          <p:pic>
            <p:nvPicPr>
              <p:cNvPr id="7192" name="Oval 26"/>
              <p:cNvPicPr>
                <a:picLocks noChangeArrowheads="1"/>
              </p:cNvPicPr>
              <p:nvPr/>
            </p:nvPicPr>
            <p:blipFill>
              <a:blip r:embed="rId3" cstate="print"/>
              <a:srcRect/>
              <a:stretch>
                <a:fillRect/>
              </a:stretch>
            </p:blipFill>
            <p:spPr bwMode="auto">
              <a:xfrm>
                <a:off x="0" y="0"/>
                <a:ext cx="1402080" cy="1444752"/>
              </a:xfrm>
              <a:prstGeom prst="rect">
                <a:avLst/>
              </a:prstGeom>
              <a:noFill/>
              <a:ln w="9525">
                <a:noFill/>
                <a:miter lim="800000"/>
                <a:headEnd/>
                <a:tailEnd/>
              </a:ln>
            </p:spPr>
          </p:pic>
          <p:sp>
            <p:nvSpPr>
              <p:cNvPr id="7193" name="Text Box 11"/>
              <p:cNvSpPr txBox="1">
                <a:spLocks noChangeArrowheads="1"/>
              </p:cNvSpPr>
              <p:nvPr/>
            </p:nvSpPr>
            <p:spPr bwMode="auto">
              <a:xfrm>
                <a:off x="206753" y="209002"/>
                <a:ext cx="989401" cy="1023828"/>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8204" name="Freeform 27"/>
            <p:cNvSpPr>
              <a:spLocks/>
            </p:cNvSpPr>
            <p:nvPr/>
          </p:nvSpPr>
          <p:spPr bwMode="auto">
            <a:xfrm>
              <a:off x="195" y="119"/>
              <a:ext cx="798" cy="366"/>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759 w 1321"/>
                <a:gd name="T85" fmla="*/ 6 h 712"/>
                <a:gd name="T86" fmla="*/ 847 w 1321"/>
                <a:gd name="T87" fmla="*/ 23 h 712"/>
                <a:gd name="T88" fmla="*/ 932 w 1321"/>
                <a:gd name="T89" fmla="*/ 53 h 712"/>
                <a:gd name="T90" fmla="*/ 1010 w 1321"/>
                <a:gd name="T91" fmla="*/ 90 h 712"/>
                <a:gd name="T92" fmla="*/ 1082 w 1321"/>
                <a:gd name="T93" fmla="*/ 137 h 712"/>
                <a:gd name="T94" fmla="*/ 1149 w 1321"/>
                <a:gd name="T95" fmla="*/ 194 h 712"/>
                <a:gd name="T96" fmla="*/ 1208 w 1321"/>
                <a:gd name="T97" fmla="*/ 256 h 712"/>
                <a:gd name="T98" fmla="*/ 1258 w 1321"/>
                <a:gd name="T99" fmla="*/ 325 h 712"/>
                <a:gd name="T100" fmla="*/ 1301 w 1321"/>
                <a:gd name="T101" fmla="*/ 401 h 712"/>
                <a:gd name="T102" fmla="*/ 0 w 1321"/>
                <a:gd name="T103" fmla="*/ 0 h 712"/>
                <a:gd name="T104" fmla="*/ 1321 w 1321"/>
                <a:gd name="T105" fmla="*/ 71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9FFCC">
                    <a:alpha val="17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grpSp>
          <p:nvGrpSpPr>
            <p:cNvPr id="7181" name="Group 13"/>
            <p:cNvGrpSpPr>
              <a:grpSpLocks/>
            </p:cNvGrpSpPr>
            <p:nvPr/>
          </p:nvGrpSpPr>
          <p:grpSpPr bwMode="auto">
            <a:xfrm rot="-1297425" flipH="1" flipV="1">
              <a:off x="168" y="919"/>
              <a:ext cx="888" cy="223"/>
              <a:chOff x="0" y="0"/>
              <a:chExt cx="893" cy="246"/>
            </a:xfrm>
          </p:grpSpPr>
          <p:grpSp>
            <p:nvGrpSpPr>
              <p:cNvPr id="7182" name="Group 14"/>
              <p:cNvGrpSpPr>
                <a:grpSpLocks/>
              </p:cNvGrpSpPr>
              <p:nvPr/>
            </p:nvGrpSpPr>
            <p:grpSpPr bwMode="auto">
              <a:xfrm>
                <a:off x="0" y="0"/>
                <a:ext cx="743" cy="185"/>
                <a:chOff x="0" y="0"/>
                <a:chExt cx="1118" cy="279"/>
              </a:xfrm>
            </p:grpSpPr>
            <p:sp>
              <p:nvSpPr>
                <p:cNvPr id="7188" name="AutoShape 30"/>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7189" name="AutoShape 31"/>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7190" name="AutoShape 32"/>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7191" name="AutoShape 33"/>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7183" name="Group 19"/>
              <p:cNvGrpSpPr>
                <a:grpSpLocks/>
              </p:cNvGrpSpPr>
              <p:nvPr/>
            </p:nvGrpSpPr>
            <p:grpSpPr bwMode="auto">
              <a:xfrm rot="1353540">
                <a:off x="150" y="60"/>
                <a:ext cx="743" cy="186"/>
                <a:chOff x="0" y="0"/>
                <a:chExt cx="1118" cy="279"/>
              </a:xfrm>
            </p:grpSpPr>
            <p:sp>
              <p:nvSpPr>
                <p:cNvPr id="7184" name="AutoShape 35"/>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7185" name="AutoShape 36"/>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7186" name="AutoShape 37"/>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7187" name="AutoShape 38"/>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grpSp>
      <p:sp>
        <p:nvSpPr>
          <p:cNvPr id="8216" name="Text Box 24" descr="金融10"/>
          <p:cNvSpPr txBox="1">
            <a:spLocks noChangeArrowheads="1"/>
          </p:cNvSpPr>
          <p:nvPr/>
        </p:nvSpPr>
        <p:spPr bwMode="auto">
          <a:xfrm>
            <a:off x="827088" y="2349500"/>
            <a:ext cx="1079500" cy="854075"/>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en-US">
                <a:effectLst>
                  <a:outerShdw blurRad="38100" dist="38100" dir="2700000" algn="tl">
                    <a:srgbClr val="C0C0C0"/>
                  </a:outerShdw>
                </a:effectLst>
              </a:rPr>
              <a:t>1.</a:t>
            </a:r>
            <a:r>
              <a:rPr lang="zh-CN" altLang="en-US">
                <a:effectLst>
                  <a:outerShdw blurRad="38100" dist="38100" dir="2700000" algn="tl">
                    <a:srgbClr val="C0C0C0"/>
                  </a:outerShdw>
                </a:effectLst>
              </a:rPr>
              <a:t>统计 </a:t>
            </a:r>
          </a:p>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  工作</a:t>
            </a:r>
          </a:p>
        </p:txBody>
      </p:sp>
      <p:sp>
        <p:nvSpPr>
          <p:cNvPr id="8217" name="Text Box 25" descr="金融10"/>
          <p:cNvSpPr txBox="1">
            <a:spLocks noChangeArrowheads="1"/>
          </p:cNvSpPr>
          <p:nvPr/>
        </p:nvSpPr>
        <p:spPr bwMode="auto">
          <a:xfrm>
            <a:off x="2195513" y="2133600"/>
            <a:ext cx="6264275" cy="2530475"/>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        统计工作，指利用科学的方法搜集、整理和分析和提供关于社会经济现象数量资料的工作的总称，是统计的基础。也称统计实践，或统计活动，是在一定统计理论指导下，采用科学的方法，搜集、整理、分析统计资料的一系列活动过程。现实生活中，统计工作作为一种认识社会经济现象总体和自然现象总体的实践过程，一般包括</a:t>
            </a:r>
            <a:r>
              <a:rPr lang="zh-CN" altLang="en-US">
                <a:effectLst>
                  <a:outerShdw blurRad="38100" dist="38100" dir="2700000" algn="tl">
                    <a:srgbClr val="C0C0C0"/>
                  </a:outerShdw>
                </a:effectLst>
                <a:hlinkClick r:id="rId5"/>
              </a:rPr>
              <a:t>统计设计</a:t>
            </a:r>
            <a:r>
              <a:rPr lang="zh-CN" altLang="en-US">
                <a:effectLst>
                  <a:outerShdw blurRad="38100" dist="38100" dir="2700000" algn="tl">
                    <a:srgbClr val="C0C0C0"/>
                  </a:outerShdw>
                </a:effectLst>
              </a:rPr>
              <a:t>、</a:t>
            </a:r>
            <a:r>
              <a:rPr lang="zh-CN" altLang="en-US">
                <a:effectLst>
                  <a:outerShdw blurRad="38100" dist="38100" dir="2700000" algn="tl">
                    <a:srgbClr val="C0C0C0"/>
                  </a:outerShdw>
                </a:effectLst>
                <a:hlinkClick r:id="rId6"/>
              </a:rPr>
              <a:t>统计调查</a:t>
            </a:r>
            <a:r>
              <a:rPr lang="zh-CN" altLang="en-US">
                <a:effectLst>
                  <a:outerShdw blurRad="38100" dist="38100" dir="2700000" algn="tl">
                    <a:srgbClr val="C0C0C0"/>
                  </a:outerShdw>
                </a:effectLst>
              </a:rPr>
              <a:t>、</a:t>
            </a:r>
            <a:r>
              <a:rPr lang="zh-CN" altLang="en-US">
                <a:effectLst>
                  <a:outerShdw blurRad="38100" dist="38100" dir="2700000" algn="tl">
                    <a:srgbClr val="C0C0C0"/>
                  </a:outerShdw>
                </a:effectLst>
                <a:hlinkClick r:id="rId7"/>
              </a:rPr>
              <a:t>统计整理</a:t>
            </a:r>
            <a:r>
              <a:rPr lang="zh-CN" altLang="en-US">
                <a:effectLst>
                  <a:outerShdw blurRad="38100" dist="38100" dir="2700000" algn="tl">
                    <a:srgbClr val="C0C0C0"/>
                  </a:outerShdw>
                </a:effectLst>
              </a:rPr>
              <a:t>和</a:t>
            </a:r>
            <a:r>
              <a:rPr lang="zh-CN" altLang="en-US">
                <a:effectLst>
                  <a:outerShdw blurRad="38100" dist="38100" dir="2700000" algn="tl">
                    <a:srgbClr val="C0C0C0"/>
                  </a:outerShdw>
                </a:effectLst>
                <a:hlinkClick r:id="rId8"/>
              </a:rPr>
              <a:t>统计分析</a:t>
            </a:r>
            <a:r>
              <a:rPr lang="zh-CN" altLang="en-US">
                <a:effectLst>
                  <a:outerShdw blurRad="38100" dist="38100" dir="2700000" algn="tl">
                    <a:srgbClr val="C0C0C0"/>
                  </a:outerShdw>
                </a:effectLst>
              </a:rPr>
              <a:t>四个环节。 </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8197"/>
                                        </p:tgtEl>
                                        <p:attrNameLst>
                                          <p:attrName>style.visibility</p:attrName>
                                        </p:attrNameLst>
                                      </p:cBhvr>
                                      <p:to>
                                        <p:strVal val="visible"/>
                                      </p:to>
                                    </p:set>
                                    <p:anim calcmode="lin" valueType="num">
                                      <p:cBhvr>
                                        <p:cTn id="7" dur="500" fill="hold"/>
                                        <p:tgtEl>
                                          <p:spTgt spid="8197"/>
                                        </p:tgtEl>
                                        <p:attrNameLst>
                                          <p:attrName>ppt_w</p:attrName>
                                        </p:attrNameLst>
                                      </p:cBhvr>
                                      <p:tavLst>
                                        <p:tav tm="0">
                                          <p:val>
                                            <p:strVal val="#ppt_w*0.05"/>
                                          </p:val>
                                        </p:tav>
                                        <p:tav tm="100000">
                                          <p:val>
                                            <p:strVal val="#ppt_w"/>
                                          </p:val>
                                        </p:tav>
                                      </p:tavLst>
                                    </p:anim>
                                    <p:anim calcmode="lin" valueType="num">
                                      <p:cBhvr>
                                        <p:cTn id="8" dur="500" fill="hold"/>
                                        <p:tgtEl>
                                          <p:spTgt spid="8197"/>
                                        </p:tgtEl>
                                        <p:attrNameLst>
                                          <p:attrName>ppt_h</p:attrName>
                                        </p:attrNameLst>
                                      </p:cBhvr>
                                      <p:tavLst>
                                        <p:tav tm="0">
                                          <p:val>
                                            <p:strVal val="#ppt_h"/>
                                          </p:val>
                                        </p:tav>
                                        <p:tav tm="100000">
                                          <p:val>
                                            <p:strVal val="#ppt_h"/>
                                          </p:val>
                                        </p:tav>
                                      </p:tavLst>
                                    </p:anim>
                                    <p:anim calcmode="lin" valueType="num">
                                      <p:cBhvr>
                                        <p:cTn id="9" dur="500" fill="hold"/>
                                        <p:tgtEl>
                                          <p:spTgt spid="8197"/>
                                        </p:tgtEl>
                                        <p:attrNameLst>
                                          <p:attrName>ppt_x</p:attrName>
                                        </p:attrNameLst>
                                      </p:cBhvr>
                                      <p:tavLst>
                                        <p:tav tm="0">
                                          <p:val>
                                            <p:strVal val="#ppt_x-.2"/>
                                          </p:val>
                                        </p:tav>
                                        <p:tav tm="100000">
                                          <p:val>
                                            <p:strVal val="#ppt_x"/>
                                          </p:val>
                                        </p:tav>
                                      </p:tavLst>
                                    </p:anim>
                                    <p:anim calcmode="lin" valueType="num">
                                      <p:cBhvr>
                                        <p:cTn id="10" dur="500" fill="hold"/>
                                        <p:tgtEl>
                                          <p:spTgt spid="8197"/>
                                        </p:tgtEl>
                                        <p:attrNameLst>
                                          <p:attrName>ppt_y</p:attrName>
                                        </p:attrNameLst>
                                      </p:cBhvr>
                                      <p:tavLst>
                                        <p:tav tm="0">
                                          <p:val>
                                            <p:strVal val="#ppt_y"/>
                                          </p:val>
                                        </p:tav>
                                        <p:tav tm="100000">
                                          <p:val>
                                            <p:strVal val="#ppt_y"/>
                                          </p:val>
                                        </p:tav>
                                      </p:tavLst>
                                    </p:anim>
                                    <p:animEffect transition="in" filter="fade">
                                      <p:cBhvr>
                                        <p:cTn id="11" dur="500"/>
                                        <p:tgtEl>
                                          <p:spTgt spid="8197"/>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4" presetClass="entr" presetSubtype="0" fill="hold" grpId="0" nodeType="clickEffect">
                                  <p:stCondLst>
                                    <p:cond delay="0"/>
                                  </p:stCondLst>
                                  <p:childTnLst>
                                    <p:set>
                                      <p:cBhvr>
                                        <p:cTn id="15" dur="1" fill="hold">
                                          <p:stCondLst>
                                            <p:cond delay="0"/>
                                          </p:stCondLst>
                                        </p:cTn>
                                        <p:tgtEl>
                                          <p:spTgt spid="8216"/>
                                        </p:tgtEl>
                                        <p:attrNameLst>
                                          <p:attrName>style.visibility</p:attrName>
                                        </p:attrNameLst>
                                      </p:cBhvr>
                                      <p:to>
                                        <p:strVal val="visible"/>
                                      </p:to>
                                    </p:set>
                                    <p:anim from="(-#ppt_w/2)" to="(#ppt_x)" calcmode="lin" valueType="num">
                                      <p:cBhvr>
                                        <p:cTn id="16" dur="600" fill="hold">
                                          <p:stCondLst>
                                            <p:cond delay="0"/>
                                          </p:stCondLst>
                                        </p:cTn>
                                        <p:tgtEl>
                                          <p:spTgt spid="8216"/>
                                        </p:tgtEl>
                                        <p:attrNameLst>
                                          <p:attrName>ppt_x</p:attrName>
                                        </p:attrNameLst>
                                      </p:cBhvr>
                                    </p:anim>
                                    <p:anim from="0" to="-1.0" calcmode="lin" valueType="num">
                                      <p:cBhvr>
                                        <p:cTn id="17" dur="200" decel="50000" autoRev="1" fill="hold">
                                          <p:stCondLst>
                                            <p:cond delay="600"/>
                                          </p:stCondLst>
                                        </p:cTn>
                                        <p:tgtEl>
                                          <p:spTgt spid="8216"/>
                                        </p:tgtEl>
                                        <p:attrNameLst>
                                          <p:attrName>xshear</p:attrName>
                                        </p:attrNameLst>
                                      </p:cBhvr>
                                    </p:anim>
                                    <p:animScale>
                                      <p:cBhvr>
                                        <p:cTn id="18" dur="200" decel="100000" autoRev="1" fill="hold">
                                          <p:stCondLst>
                                            <p:cond delay="600"/>
                                          </p:stCondLst>
                                        </p:cTn>
                                        <p:tgtEl>
                                          <p:spTgt spid="8216"/>
                                        </p:tgtEl>
                                      </p:cBhvr>
                                      <p:from x="100000" y="100000"/>
                                      <p:to x="80000" y="100000"/>
                                    </p:animScale>
                                    <p:anim by="(#ppt_h/3+#ppt_w*0.1)" calcmode="lin" valueType="num">
                                      <p:cBhvr additive="sum">
                                        <p:cTn id="19" dur="200" decel="100000" autoRev="1" fill="hold">
                                          <p:stCondLst>
                                            <p:cond delay="600"/>
                                          </p:stCondLst>
                                        </p:cTn>
                                        <p:tgtEl>
                                          <p:spTgt spid="8216"/>
                                        </p:tgtEl>
                                        <p:attrNameLst>
                                          <p:attrName>ppt_x</p:attrName>
                                        </p:attrNameLst>
                                      </p:cBhvr>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8196"/>
                                        </p:tgtEl>
                                        <p:attrNameLst>
                                          <p:attrName>style.visibility</p:attrName>
                                        </p:attrNameLst>
                                      </p:cBhvr>
                                      <p:to>
                                        <p:strVal val="visible"/>
                                      </p:to>
                                    </p:set>
                                    <p:anim calcmode="lin" valueType="num">
                                      <p:cBhvr additive="base">
                                        <p:cTn id="24" dur="500" fill="hold"/>
                                        <p:tgtEl>
                                          <p:spTgt spid="8196"/>
                                        </p:tgtEl>
                                        <p:attrNameLst>
                                          <p:attrName>ppt_x</p:attrName>
                                        </p:attrNameLst>
                                      </p:cBhvr>
                                      <p:tavLst>
                                        <p:tav tm="0">
                                          <p:val>
                                            <p:strVal val="#ppt_x"/>
                                          </p:val>
                                        </p:tav>
                                        <p:tav tm="100000">
                                          <p:val>
                                            <p:strVal val="#ppt_x"/>
                                          </p:val>
                                        </p:tav>
                                      </p:tavLst>
                                    </p:anim>
                                    <p:anim calcmode="lin" valueType="num">
                                      <p:cBhvr additive="base">
                                        <p:cTn id="25" dur="500" fill="hold"/>
                                        <p:tgtEl>
                                          <p:spTgt spid="8196"/>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4" presetClass="entr" presetSubtype="16" fill="hold" grpId="0" nodeType="clickEffect">
                                  <p:stCondLst>
                                    <p:cond delay="0"/>
                                  </p:stCondLst>
                                  <p:childTnLst>
                                    <p:set>
                                      <p:cBhvr>
                                        <p:cTn id="29" dur="1" fill="hold">
                                          <p:stCondLst>
                                            <p:cond delay="0"/>
                                          </p:stCondLst>
                                        </p:cTn>
                                        <p:tgtEl>
                                          <p:spTgt spid="8217"/>
                                        </p:tgtEl>
                                        <p:attrNameLst>
                                          <p:attrName>style.visibility</p:attrName>
                                        </p:attrNameLst>
                                      </p:cBhvr>
                                      <p:to>
                                        <p:strVal val="visible"/>
                                      </p:to>
                                    </p:set>
                                    <p:animEffect transition="in" filter="box(in)">
                                      <p:cBhvr>
                                        <p:cTn id="30" dur="500"/>
                                        <p:tgtEl>
                                          <p:spTgt spid="8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animBg="1" autoUpdateAnimBg="0"/>
      <p:bldP spid="8216" grpId="0" autoUpdateAnimBg="0"/>
      <p:bldP spid="8217"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14"/>
          <p:cNvSpPr>
            <a:spLocks noChangeArrowheads="1"/>
          </p:cNvSpPr>
          <p:nvPr/>
        </p:nvSpPr>
        <p:spPr bwMode="auto">
          <a:xfrm>
            <a:off x="611188" y="1773238"/>
            <a:ext cx="7848600" cy="4033837"/>
          </a:xfrm>
          <a:prstGeom prst="flowChartDocument">
            <a:avLst/>
          </a:prstGeom>
          <a:solidFill>
            <a:srgbClr val="D5DFCB"/>
          </a:solidFill>
          <a:ln w="9525">
            <a:noFill/>
            <a:miter lim="800000"/>
            <a:headEnd/>
            <a:tailEnd/>
          </a:ln>
          <a:effectLst>
            <a:outerShdw dist="35921" dir="2700000" algn="ctr" rotWithShape="0">
              <a:srgbClr val="1C1C1C">
                <a:alpha val="50000"/>
              </a:srgbClr>
            </a:outerShdw>
          </a:effectLst>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nvGrpSpPr>
          <p:cNvPr id="9219" name="Group 3"/>
          <p:cNvGrpSpPr>
            <a:grpSpLocks/>
          </p:cNvGrpSpPr>
          <p:nvPr/>
        </p:nvGrpSpPr>
        <p:grpSpPr bwMode="auto">
          <a:xfrm>
            <a:off x="539750" y="1773238"/>
            <a:ext cx="1651000" cy="1717675"/>
            <a:chOff x="0" y="0"/>
            <a:chExt cx="1200" cy="1248"/>
          </a:xfrm>
        </p:grpSpPr>
        <p:sp>
          <p:nvSpPr>
            <p:cNvPr id="8200" name="Oval 23"/>
            <p:cNvSpPr>
              <a:spLocks noChangeArrowheads="1"/>
            </p:cNvSpPr>
            <p:nvPr/>
          </p:nvSpPr>
          <p:spPr bwMode="auto">
            <a:xfrm>
              <a:off x="0" y="0"/>
              <a:ext cx="1200" cy="1248"/>
            </a:xfrm>
            <a:prstGeom prst="ellipse">
              <a:avLst/>
            </a:prstGeom>
            <a:gradFill rotWithShape="1">
              <a:gsLst>
                <a:gs pos="0">
                  <a:srgbClr val="B2B2B2"/>
                </a:gs>
                <a:gs pos="100000">
                  <a:srgbClr val="FFFFFF"/>
                </a:gs>
              </a:gsLst>
              <a:lin ang="54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8201" name="Oval 24"/>
            <p:cNvSpPr>
              <a:spLocks noChangeArrowheads="1"/>
            </p:cNvSpPr>
            <p:nvPr/>
          </p:nvSpPr>
          <p:spPr bwMode="auto">
            <a:xfrm>
              <a:off x="50" y="57"/>
              <a:ext cx="1097" cy="1140"/>
            </a:xfrm>
            <a:prstGeom prst="ellipse">
              <a:avLst/>
            </a:prstGeom>
            <a:gradFill rotWithShape="1">
              <a:gsLst>
                <a:gs pos="0">
                  <a:srgbClr val="DDDDDD"/>
                </a:gs>
                <a:gs pos="50000">
                  <a:srgbClr val="F6F6F6"/>
                </a:gs>
                <a:gs pos="100000">
                  <a:srgbClr val="DDDDDD"/>
                </a:gs>
              </a:gsLst>
              <a:lin ang="54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pic>
          <p:nvPicPr>
            <p:cNvPr id="8202" name="Picture 25" descr="circuler_1"/>
            <p:cNvPicPr>
              <a:picLocks noChangeAspect="1" noChangeArrowheads="1"/>
            </p:cNvPicPr>
            <p:nvPr/>
          </p:nvPicPr>
          <p:blipFill>
            <a:blip r:embed="rId2" cstate="print"/>
            <a:srcRect/>
            <a:stretch>
              <a:fillRect/>
            </a:stretch>
          </p:blipFill>
          <p:spPr bwMode="auto">
            <a:xfrm>
              <a:off x="90" y="98"/>
              <a:ext cx="1024" cy="1049"/>
            </a:xfrm>
            <a:prstGeom prst="rect">
              <a:avLst/>
            </a:prstGeom>
            <a:noFill/>
            <a:ln w="9525">
              <a:noFill/>
              <a:miter lim="800000"/>
              <a:headEnd/>
              <a:tailEnd/>
            </a:ln>
          </p:spPr>
        </p:pic>
        <p:grpSp>
          <p:nvGrpSpPr>
            <p:cNvPr id="8203" name="Group 7"/>
            <p:cNvGrpSpPr>
              <a:grpSpLocks/>
            </p:cNvGrpSpPr>
            <p:nvPr/>
          </p:nvGrpSpPr>
          <p:grpSpPr bwMode="auto">
            <a:xfrm>
              <a:off x="89" y="100"/>
              <a:ext cx="1019" cy="1050"/>
              <a:chOff x="0" y="0"/>
              <a:chExt cx="1402080" cy="1444752"/>
            </a:xfrm>
          </p:grpSpPr>
          <p:pic>
            <p:nvPicPr>
              <p:cNvPr id="8216" name="Oval 26"/>
              <p:cNvPicPr>
                <a:picLocks noChangeArrowheads="1"/>
              </p:cNvPicPr>
              <p:nvPr/>
            </p:nvPicPr>
            <p:blipFill>
              <a:blip r:embed="rId3" cstate="print"/>
              <a:srcRect/>
              <a:stretch>
                <a:fillRect/>
              </a:stretch>
            </p:blipFill>
            <p:spPr bwMode="auto">
              <a:xfrm>
                <a:off x="0" y="0"/>
                <a:ext cx="1402080" cy="1444752"/>
              </a:xfrm>
              <a:prstGeom prst="rect">
                <a:avLst/>
              </a:prstGeom>
              <a:noFill/>
              <a:ln w="9525">
                <a:noFill/>
                <a:miter lim="800000"/>
                <a:headEnd/>
                <a:tailEnd/>
              </a:ln>
            </p:spPr>
          </p:pic>
          <p:sp>
            <p:nvSpPr>
              <p:cNvPr id="8217" name="Text Box 9"/>
              <p:cNvSpPr txBox="1">
                <a:spLocks noChangeArrowheads="1"/>
              </p:cNvSpPr>
              <p:nvPr/>
            </p:nvSpPr>
            <p:spPr bwMode="auto">
              <a:xfrm>
                <a:off x="206753" y="209002"/>
                <a:ext cx="989401" cy="1023828"/>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9226" name="Freeform 27"/>
            <p:cNvSpPr>
              <a:spLocks/>
            </p:cNvSpPr>
            <p:nvPr/>
          </p:nvSpPr>
          <p:spPr bwMode="auto">
            <a:xfrm>
              <a:off x="195" y="119"/>
              <a:ext cx="798" cy="366"/>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759 w 1321"/>
                <a:gd name="T85" fmla="*/ 6 h 712"/>
                <a:gd name="T86" fmla="*/ 847 w 1321"/>
                <a:gd name="T87" fmla="*/ 23 h 712"/>
                <a:gd name="T88" fmla="*/ 932 w 1321"/>
                <a:gd name="T89" fmla="*/ 53 h 712"/>
                <a:gd name="T90" fmla="*/ 1010 w 1321"/>
                <a:gd name="T91" fmla="*/ 90 h 712"/>
                <a:gd name="T92" fmla="*/ 1082 w 1321"/>
                <a:gd name="T93" fmla="*/ 137 h 712"/>
                <a:gd name="T94" fmla="*/ 1149 w 1321"/>
                <a:gd name="T95" fmla="*/ 194 h 712"/>
                <a:gd name="T96" fmla="*/ 1208 w 1321"/>
                <a:gd name="T97" fmla="*/ 256 h 712"/>
                <a:gd name="T98" fmla="*/ 1258 w 1321"/>
                <a:gd name="T99" fmla="*/ 325 h 712"/>
                <a:gd name="T100" fmla="*/ 1301 w 1321"/>
                <a:gd name="T101" fmla="*/ 401 h 712"/>
                <a:gd name="T102" fmla="*/ 0 w 1321"/>
                <a:gd name="T103" fmla="*/ 0 h 712"/>
                <a:gd name="T104" fmla="*/ 1321 w 1321"/>
                <a:gd name="T105" fmla="*/ 71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9FFCC">
                    <a:alpha val="17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grpSp>
          <p:nvGrpSpPr>
            <p:cNvPr id="8205" name="Group 11"/>
            <p:cNvGrpSpPr>
              <a:grpSpLocks/>
            </p:cNvGrpSpPr>
            <p:nvPr/>
          </p:nvGrpSpPr>
          <p:grpSpPr bwMode="auto">
            <a:xfrm rot="-1297425" flipH="1" flipV="1">
              <a:off x="168" y="919"/>
              <a:ext cx="888" cy="223"/>
              <a:chOff x="0" y="0"/>
              <a:chExt cx="893" cy="246"/>
            </a:xfrm>
          </p:grpSpPr>
          <p:grpSp>
            <p:nvGrpSpPr>
              <p:cNvPr id="8206" name="Group 12"/>
              <p:cNvGrpSpPr>
                <a:grpSpLocks/>
              </p:cNvGrpSpPr>
              <p:nvPr/>
            </p:nvGrpSpPr>
            <p:grpSpPr bwMode="auto">
              <a:xfrm>
                <a:off x="0" y="0"/>
                <a:ext cx="743" cy="185"/>
                <a:chOff x="0" y="0"/>
                <a:chExt cx="1118" cy="279"/>
              </a:xfrm>
            </p:grpSpPr>
            <p:sp>
              <p:nvSpPr>
                <p:cNvPr id="8212" name="AutoShape 30"/>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8213" name="AutoShape 31"/>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8214" name="AutoShape 32"/>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8215" name="AutoShape 33"/>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8207" name="Group 17"/>
              <p:cNvGrpSpPr>
                <a:grpSpLocks/>
              </p:cNvGrpSpPr>
              <p:nvPr/>
            </p:nvGrpSpPr>
            <p:grpSpPr bwMode="auto">
              <a:xfrm rot="1353540">
                <a:off x="150" y="60"/>
                <a:ext cx="743" cy="186"/>
                <a:chOff x="0" y="0"/>
                <a:chExt cx="1118" cy="279"/>
              </a:xfrm>
            </p:grpSpPr>
            <p:sp>
              <p:nvSpPr>
                <p:cNvPr id="8208" name="AutoShape 35"/>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8209" name="AutoShape 36"/>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8210" name="AutoShape 37"/>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8211" name="AutoShape 38"/>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grpSp>
      <p:sp>
        <p:nvSpPr>
          <p:cNvPr id="8196" name="Rectangle 22"/>
          <p:cNvSpPr>
            <a:spLocks noGrp="1" noChangeArrowheads="1"/>
          </p:cNvSpPr>
          <p:nvPr>
            <p:ph type="title"/>
          </p:nvPr>
        </p:nvSpPr>
        <p:spPr bwMode="auto">
          <a:xfrm>
            <a:off x="2411413" y="260350"/>
            <a:ext cx="5267325" cy="706438"/>
          </a:xfrm>
          <a:noFill/>
          <a:ln>
            <a:miter lim="800000"/>
            <a:headEnd/>
            <a:tailEnd/>
          </a:ln>
        </p:spPr>
        <p:txBody>
          <a:bodyPr vert="horz" wrap="square" lIns="91440" tIns="45720" rIns="91440" bIns="45720" numCol="1" anchor="t" anchorCtr="0" compatLnSpc="1">
            <a:prstTxWarp prst="textNoShape">
              <a:avLst/>
            </a:prstTxWarp>
          </a:bodyPr>
          <a:lstStyle/>
          <a:p>
            <a:r>
              <a:rPr lang="zh-CN" altLang="en-US" smtClean="0">
                <a:latin typeface="黑体" pitchFamily="49" charset="-122"/>
                <a:ea typeface="黑体" pitchFamily="49" charset="-122"/>
              </a:rPr>
              <a:t>任务一   认识统计</a:t>
            </a:r>
          </a:p>
        </p:txBody>
      </p:sp>
      <p:sp>
        <p:nvSpPr>
          <p:cNvPr id="9239" name="Text Box 23" descr="金融10"/>
          <p:cNvSpPr txBox="1">
            <a:spLocks noChangeArrowheads="1"/>
          </p:cNvSpPr>
          <p:nvPr/>
        </p:nvSpPr>
        <p:spPr bwMode="auto">
          <a:xfrm>
            <a:off x="900113" y="2205038"/>
            <a:ext cx="1008062" cy="854075"/>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en-US">
                <a:effectLst>
                  <a:outerShdw blurRad="38100" dist="38100" dir="2700000" algn="tl">
                    <a:srgbClr val="C0C0C0"/>
                  </a:outerShdw>
                </a:effectLst>
              </a:rPr>
              <a:t>2.</a:t>
            </a:r>
            <a:r>
              <a:rPr lang="zh-CN" altLang="en-US">
                <a:effectLst>
                  <a:outerShdw blurRad="38100" dist="38100" dir="2700000" algn="tl">
                    <a:srgbClr val="C0C0C0"/>
                  </a:outerShdw>
                </a:effectLst>
              </a:rPr>
              <a:t>统计</a:t>
            </a:r>
          </a:p>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   资料</a:t>
            </a:r>
          </a:p>
        </p:txBody>
      </p:sp>
      <p:sp>
        <p:nvSpPr>
          <p:cNvPr id="9240" name="Text Box 24" descr="金融10"/>
          <p:cNvSpPr txBox="1">
            <a:spLocks noChangeArrowheads="1"/>
          </p:cNvSpPr>
          <p:nvPr/>
        </p:nvSpPr>
        <p:spPr bwMode="auto">
          <a:xfrm>
            <a:off x="2339975" y="1916113"/>
            <a:ext cx="6119813" cy="3140075"/>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        统计资料是指通过统计工作取得的、用来反映社会经济现象的数据资料的总称。统计工作所取得的各项数字资料及有关文字资料，一般反映在统计表、统计图、统计手册、统计年鉴、统计资料汇编和统计分析报告中。也称统计信息，是反映一定社会经济现象总体或自然现象总体的特征或规律的数字资料、文字资料、图表资料及其他相关资料的总称。包括刚刚调查取得的原始资料和经过一定程度整理、加工的次级资料，其形式有：</a:t>
            </a:r>
            <a:r>
              <a:rPr lang="zh-CN" altLang="en-US">
                <a:effectLst>
                  <a:outerShdw blurRad="38100" dist="38100" dir="2700000" algn="tl">
                    <a:srgbClr val="C0C0C0"/>
                  </a:outerShdw>
                </a:effectLst>
                <a:hlinkClick r:id="rId5"/>
              </a:rPr>
              <a:t>统计表</a:t>
            </a:r>
            <a:r>
              <a:rPr lang="zh-CN" altLang="en-US">
                <a:effectLst>
                  <a:outerShdw blurRad="38100" dist="38100" dir="2700000" algn="tl">
                    <a:srgbClr val="C0C0C0"/>
                  </a:outerShdw>
                </a:effectLst>
              </a:rPr>
              <a:t>、</a:t>
            </a:r>
            <a:r>
              <a:rPr lang="zh-CN" altLang="en-US">
                <a:effectLst>
                  <a:outerShdw blurRad="38100" dist="38100" dir="2700000" algn="tl">
                    <a:srgbClr val="C0C0C0"/>
                  </a:outerShdw>
                </a:effectLst>
                <a:hlinkClick r:id="rId6"/>
              </a:rPr>
              <a:t>统计图</a:t>
            </a:r>
            <a:r>
              <a:rPr lang="zh-CN" altLang="en-US">
                <a:effectLst>
                  <a:outerShdw blurRad="38100" dist="38100" dir="2700000" algn="tl">
                    <a:srgbClr val="C0C0C0"/>
                  </a:outerShdw>
                </a:effectLst>
              </a:rPr>
              <a:t>、</a:t>
            </a:r>
            <a:r>
              <a:rPr lang="zh-CN" altLang="en-US" u="sng">
                <a:solidFill>
                  <a:schemeClr val="hlink"/>
                </a:solidFill>
                <a:effectLst>
                  <a:outerShdw blurRad="38100" dist="38100" dir="2700000" algn="tl">
                    <a:srgbClr val="C0C0C0"/>
                  </a:outerShdw>
                </a:effectLst>
              </a:rPr>
              <a:t>统计年鉴</a:t>
            </a:r>
            <a:r>
              <a:rPr lang="zh-CN" altLang="en-US">
                <a:effectLst>
                  <a:outerShdw blurRad="38100" dist="38100" dir="2700000" algn="tl">
                    <a:srgbClr val="C0C0C0"/>
                  </a:outerShdw>
                </a:effectLst>
              </a:rPr>
              <a:t>、</a:t>
            </a:r>
            <a:r>
              <a:rPr lang="zh-CN" altLang="en-US">
                <a:effectLst>
                  <a:outerShdw blurRad="38100" dist="38100" dir="2700000" algn="tl">
                    <a:srgbClr val="C0C0C0"/>
                  </a:outerShdw>
                </a:effectLst>
                <a:hlinkClick r:id="rId7"/>
              </a:rPr>
              <a:t>统计公报</a:t>
            </a:r>
            <a:r>
              <a:rPr lang="zh-CN" altLang="en-US">
                <a:effectLst>
                  <a:outerShdw blurRad="38100" dist="38100" dir="2700000" algn="tl">
                    <a:srgbClr val="C0C0C0"/>
                  </a:outerShdw>
                </a:effectLst>
              </a:rPr>
              <a:t>、</a:t>
            </a:r>
            <a:r>
              <a:rPr lang="zh-CN" altLang="en-US" u="sng">
                <a:solidFill>
                  <a:schemeClr val="hlink"/>
                </a:solidFill>
                <a:effectLst>
                  <a:outerShdw blurRad="38100" dist="38100" dir="2700000" algn="tl">
                    <a:srgbClr val="C0C0C0"/>
                  </a:outerShdw>
                </a:effectLst>
              </a:rPr>
              <a:t>统计报告</a:t>
            </a:r>
            <a:r>
              <a:rPr lang="zh-CN" altLang="en-US">
                <a:effectLst>
                  <a:outerShdw blurRad="38100" dist="38100" dir="2700000" algn="tl">
                    <a:srgbClr val="C0C0C0"/>
                  </a:outerShdw>
                </a:effectLst>
              </a:rPr>
              <a:t>和其他有关统计信息的载体。 </a:t>
            </a:r>
          </a:p>
        </p:txBody>
      </p:sp>
      <p:sp>
        <p:nvSpPr>
          <p:cNvPr id="8199" name="Rectangle 347"/>
          <p:cNvSpPr>
            <a:spLocks noChangeArrowheads="1"/>
          </p:cNvSpPr>
          <p:nvPr/>
        </p:nvSpPr>
        <p:spPr bwMode="auto">
          <a:xfrm>
            <a:off x="0" y="981075"/>
            <a:ext cx="31623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effectLst/>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eaLnBrk="1" hangingPunct="1">
              <a:buFont typeface="Arial" pitchFamily="34" charset="0"/>
              <a:buNone/>
            </a:pPr>
            <a:r>
              <a:rPr lang="zh-CN" altLang="en-US" sz="2400" b="0">
                <a:solidFill>
                  <a:srgbClr val="FFFF00"/>
                </a:solidFill>
              </a:rPr>
              <a:t>一、统计的含义</a:t>
            </a:r>
            <a:endParaRPr lang="zh-CN" altLang="en-US" sz="1800" b="0">
              <a:solidFill>
                <a:schemeClr val="tx1"/>
              </a:solidFill>
              <a:latin typeface="Arial" pitchFamily="34"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ppt_x"/>
                                          </p:val>
                                        </p:tav>
                                        <p:tav tm="100000">
                                          <p:val>
                                            <p:strVal val="#ppt_x"/>
                                          </p:val>
                                        </p:tav>
                                      </p:tavLst>
                                    </p:anim>
                                    <p:anim calcmode="lin" valueType="num">
                                      <p:cBhvr additive="base">
                                        <p:cTn id="8" dur="500" fill="hold"/>
                                        <p:tgtEl>
                                          <p:spTgt spid="921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0" presetClass="entr" presetSubtype="0" fill="hold" nodeType="clickEffect">
                                  <p:stCondLst>
                                    <p:cond delay="0"/>
                                  </p:stCondLst>
                                  <p:childTnLst>
                                    <p:set>
                                      <p:cBhvr>
                                        <p:cTn id="12" dur="1" fill="hold">
                                          <p:stCondLst>
                                            <p:cond delay="0"/>
                                          </p:stCondLst>
                                        </p:cTn>
                                        <p:tgtEl>
                                          <p:spTgt spid="9219"/>
                                        </p:tgtEl>
                                        <p:attrNameLst>
                                          <p:attrName>style.visibility</p:attrName>
                                        </p:attrNameLst>
                                      </p:cBhvr>
                                      <p:to>
                                        <p:strVal val="visible"/>
                                      </p:to>
                                    </p:set>
                                    <p:animEffect transition="in" filter="fade">
                                      <p:cBhvr>
                                        <p:cTn id="13" dur="800" decel="100000"/>
                                        <p:tgtEl>
                                          <p:spTgt spid="9219"/>
                                        </p:tgtEl>
                                      </p:cBhvr>
                                    </p:animEffect>
                                    <p:anim calcmode="lin" valueType="num">
                                      <p:cBhvr>
                                        <p:cTn id="14" dur="800" decel="100000" fill="hold"/>
                                        <p:tgtEl>
                                          <p:spTgt spid="9219"/>
                                        </p:tgtEl>
                                        <p:attrNameLst>
                                          <p:attrName>style.rotation</p:attrName>
                                        </p:attrNameLst>
                                      </p:cBhvr>
                                      <p:tavLst>
                                        <p:tav tm="0">
                                          <p:val>
                                            <p:fltVal val="-90"/>
                                          </p:val>
                                        </p:tav>
                                        <p:tav tm="100000">
                                          <p:val>
                                            <p:fltVal val="0"/>
                                          </p:val>
                                        </p:tav>
                                      </p:tavLst>
                                    </p:anim>
                                    <p:anim calcmode="lin" valueType="num">
                                      <p:cBhvr>
                                        <p:cTn id="15" dur="800" decel="100000" fill="hold"/>
                                        <p:tgtEl>
                                          <p:spTgt spid="9219"/>
                                        </p:tgtEl>
                                        <p:attrNameLst>
                                          <p:attrName>ppt_x</p:attrName>
                                        </p:attrNameLst>
                                      </p:cBhvr>
                                      <p:tavLst>
                                        <p:tav tm="0">
                                          <p:val>
                                            <p:strVal val="#ppt_x+0.4"/>
                                          </p:val>
                                        </p:tav>
                                        <p:tav tm="100000">
                                          <p:val>
                                            <p:strVal val="#ppt_x-0.05"/>
                                          </p:val>
                                        </p:tav>
                                      </p:tavLst>
                                    </p:anim>
                                    <p:anim calcmode="lin" valueType="num">
                                      <p:cBhvr>
                                        <p:cTn id="16" dur="800" decel="100000" fill="hold"/>
                                        <p:tgtEl>
                                          <p:spTgt spid="9219"/>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9219"/>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9219"/>
                                        </p:tgtEl>
                                        <p:attrNameLst>
                                          <p:attrName>ppt_y</p:attrName>
                                        </p:attrNameLst>
                                      </p:cBhvr>
                                      <p:tavLst>
                                        <p:tav tm="0">
                                          <p:val>
                                            <p:strVal val="#ppt_y+0.1"/>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9239"/>
                                        </p:tgtEl>
                                        <p:attrNameLst>
                                          <p:attrName>style.visibility</p:attrName>
                                        </p:attrNameLst>
                                      </p:cBhvr>
                                      <p:to>
                                        <p:strVal val="visible"/>
                                      </p:to>
                                    </p:set>
                                    <p:animEffect transition="in" filter="box(in)">
                                      <p:cBhvr>
                                        <p:cTn id="23" dur="500"/>
                                        <p:tgtEl>
                                          <p:spTgt spid="9239"/>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5" presetClass="entr" presetSubtype="0" fill="hold" grpId="0" nodeType="clickEffect">
                                  <p:stCondLst>
                                    <p:cond delay="0"/>
                                  </p:stCondLst>
                                  <p:childTnLst>
                                    <p:set>
                                      <p:cBhvr>
                                        <p:cTn id="27" dur="1" fill="hold">
                                          <p:stCondLst>
                                            <p:cond delay="0"/>
                                          </p:stCondLst>
                                        </p:cTn>
                                        <p:tgtEl>
                                          <p:spTgt spid="9240"/>
                                        </p:tgtEl>
                                        <p:attrNameLst>
                                          <p:attrName>style.visibility</p:attrName>
                                        </p:attrNameLst>
                                      </p:cBhvr>
                                      <p:to>
                                        <p:strVal val="visible"/>
                                      </p:to>
                                    </p:set>
                                    <p:anim calcmode="lin" valueType="num">
                                      <p:cBhvr>
                                        <p:cTn id="28" dur="1000" fill="hold"/>
                                        <p:tgtEl>
                                          <p:spTgt spid="9240"/>
                                        </p:tgtEl>
                                        <p:attrNameLst>
                                          <p:attrName>ppt_w</p:attrName>
                                        </p:attrNameLst>
                                      </p:cBhvr>
                                      <p:tavLst>
                                        <p:tav tm="0">
                                          <p:val>
                                            <p:fltVal val="0"/>
                                          </p:val>
                                        </p:tav>
                                        <p:tav tm="100000">
                                          <p:val>
                                            <p:strVal val="#ppt_w"/>
                                          </p:val>
                                        </p:tav>
                                      </p:tavLst>
                                    </p:anim>
                                    <p:anim calcmode="lin" valueType="num">
                                      <p:cBhvr>
                                        <p:cTn id="29" dur="1000" fill="hold"/>
                                        <p:tgtEl>
                                          <p:spTgt spid="9240"/>
                                        </p:tgtEl>
                                        <p:attrNameLst>
                                          <p:attrName>ppt_h</p:attrName>
                                        </p:attrNameLst>
                                      </p:cBhvr>
                                      <p:tavLst>
                                        <p:tav tm="0">
                                          <p:val>
                                            <p:fltVal val="0"/>
                                          </p:val>
                                        </p:tav>
                                        <p:tav tm="100000">
                                          <p:val>
                                            <p:strVal val="#ppt_h"/>
                                          </p:val>
                                        </p:tav>
                                      </p:tavLst>
                                    </p:anim>
                                    <p:anim calcmode="lin" valueType="num">
                                      <p:cBhvr>
                                        <p:cTn id="30" dur="1000" fill="hold"/>
                                        <p:tgtEl>
                                          <p:spTgt spid="9240"/>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924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autoUpdateAnimBg="0"/>
      <p:bldP spid="9239" grpId="0" autoUpdateAnimBg="0"/>
      <p:bldP spid="9240"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AutoShape 14"/>
          <p:cNvSpPr>
            <a:spLocks noChangeArrowheads="1"/>
          </p:cNvSpPr>
          <p:nvPr/>
        </p:nvSpPr>
        <p:spPr bwMode="auto">
          <a:xfrm>
            <a:off x="611188" y="1844675"/>
            <a:ext cx="7848600" cy="3600450"/>
          </a:xfrm>
          <a:prstGeom prst="flowChartDocument">
            <a:avLst/>
          </a:prstGeom>
          <a:solidFill>
            <a:srgbClr val="D5DFCB"/>
          </a:solidFill>
          <a:ln w="9525">
            <a:noFill/>
            <a:miter lim="800000"/>
            <a:headEnd/>
            <a:tailEnd/>
          </a:ln>
          <a:effectLst>
            <a:outerShdw dist="35921" dir="2700000" algn="ctr" rotWithShape="0">
              <a:srgbClr val="1C1C1C">
                <a:alpha val="50000"/>
              </a:srgbClr>
            </a:outerShdw>
          </a:effectLst>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nvGrpSpPr>
          <p:cNvPr id="10243" name="Group 3"/>
          <p:cNvGrpSpPr>
            <a:grpSpLocks/>
          </p:cNvGrpSpPr>
          <p:nvPr/>
        </p:nvGrpSpPr>
        <p:grpSpPr bwMode="auto">
          <a:xfrm>
            <a:off x="471488" y="1806575"/>
            <a:ext cx="1651000" cy="1717675"/>
            <a:chOff x="0" y="0"/>
            <a:chExt cx="1200" cy="1248"/>
          </a:xfrm>
        </p:grpSpPr>
        <p:sp>
          <p:nvSpPr>
            <p:cNvPr id="9224" name="Oval 23"/>
            <p:cNvSpPr>
              <a:spLocks noChangeArrowheads="1"/>
            </p:cNvSpPr>
            <p:nvPr/>
          </p:nvSpPr>
          <p:spPr bwMode="auto">
            <a:xfrm>
              <a:off x="0" y="0"/>
              <a:ext cx="1200" cy="1248"/>
            </a:xfrm>
            <a:prstGeom prst="ellipse">
              <a:avLst/>
            </a:prstGeom>
            <a:gradFill rotWithShape="1">
              <a:gsLst>
                <a:gs pos="0">
                  <a:srgbClr val="B2B2B2"/>
                </a:gs>
                <a:gs pos="100000">
                  <a:srgbClr val="FFFFFF"/>
                </a:gs>
              </a:gsLst>
              <a:lin ang="54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9225" name="Oval 24"/>
            <p:cNvSpPr>
              <a:spLocks noChangeArrowheads="1"/>
            </p:cNvSpPr>
            <p:nvPr/>
          </p:nvSpPr>
          <p:spPr bwMode="auto">
            <a:xfrm>
              <a:off x="50" y="57"/>
              <a:ext cx="1097" cy="1140"/>
            </a:xfrm>
            <a:prstGeom prst="ellipse">
              <a:avLst/>
            </a:prstGeom>
            <a:gradFill rotWithShape="1">
              <a:gsLst>
                <a:gs pos="0">
                  <a:srgbClr val="DDDDDD"/>
                </a:gs>
                <a:gs pos="50000">
                  <a:srgbClr val="F6F6F6"/>
                </a:gs>
                <a:gs pos="100000">
                  <a:srgbClr val="DDDDDD"/>
                </a:gs>
              </a:gsLst>
              <a:lin ang="54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pic>
          <p:nvPicPr>
            <p:cNvPr id="9226" name="Picture 25" descr="circuler_1"/>
            <p:cNvPicPr>
              <a:picLocks noChangeAspect="1" noChangeArrowheads="1"/>
            </p:cNvPicPr>
            <p:nvPr/>
          </p:nvPicPr>
          <p:blipFill>
            <a:blip r:embed="rId2" cstate="print"/>
            <a:srcRect/>
            <a:stretch>
              <a:fillRect/>
            </a:stretch>
          </p:blipFill>
          <p:spPr bwMode="auto">
            <a:xfrm>
              <a:off x="90" y="98"/>
              <a:ext cx="1024" cy="1049"/>
            </a:xfrm>
            <a:prstGeom prst="rect">
              <a:avLst/>
            </a:prstGeom>
            <a:noFill/>
            <a:ln w="9525">
              <a:noFill/>
              <a:miter lim="800000"/>
              <a:headEnd/>
              <a:tailEnd/>
            </a:ln>
          </p:spPr>
        </p:pic>
        <p:grpSp>
          <p:nvGrpSpPr>
            <p:cNvPr id="9227" name="Group 7"/>
            <p:cNvGrpSpPr>
              <a:grpSpLocks/>
            </p:cNvGrpSpPr>
            <p:nvPr/>
          </p:nvGrpSpPr>
          <p:grpSpPr bwMode="auto">
            <a:xfrm>
              <a:off x="89" y="100"/>
              <a:ext cx="1019" cy="1050"/>
              <a:chOff x="0" y="0"/>
              <a:chExt cx="1402080" cy="1444752"/>
            </a:xfrm>
          </p:grpSpPr>
          <p:pic>
            <p:nvPicPr>
              <p:cNvPr id="9240" name="Oval 26"/>
              <p:cNvPicPr>
                <a:picLocks noChangeArrowheads="1"/>
              </p:cNvPicPr>
              <p:nvPr/>
            </p:nvPicPr>
            <p:blipFill>
              <a:blip r:embed="rId3" cstate="print"/>
              <a:srcRect/>
              <a:stretch>
                <a:fillRect/>
              </a:stretch>
            </p:blipFill>
            <p:spPr bwMode="auto">
              <a:xfrm>
                <a:off x="0" y="0"/>
                <a:ext cx="1402080" cy="1444752"/>
              </a:xfrm>
              <a:prstGeom prst="rect">
                <a:avLst/>
              </a:prstGeom>
              <a:noFill/>
              <a:ln w="9525">
                <a:noFill/>
                <a:miter lim="800000"/>
                <a:headEnd/>
                <a:tailEnd/>
              </a:ln>
            </p:spPr>
          </p:pic>
          <p:sp>
            <p:nvSpPr>
              <p:cNvPr id="9241" name="Text Box 9"/>
              <p:cNvSpPr txBox="1">
                <a:spLocks noChangeArrowheads="1"/>
              </p:cNvSpPr>
              <p:nvPr/>
            </p:nvSpPr>
            <p:spPr bwMode="auto">
              <a:xfrm>
                <a:off x="206753" y="209002"/>
                <a:ext cx="989401" cy="1023828"/>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10250" name="Freeform 27"/>
            <p:cNvSpPr>
              <a:spLocks/>
            </p:cNvSpPr>
            <p:nvPr/>
          </p:nvSpPr>
          <p:spPr bwMode="auto">
            <a:xfrm>
              <a:off x="195" y="119"/>
              <a:ext cx="798" cy="366"/>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759 w 1321"/>
                <a:gd name="T85" fmla="*/ 6 h 712"/>
                <a:gd name="T86" fmla="*/ 847 w 1321"/>
                <a:gd name="T87" fmla="*/ 23 h 712"/>
                <a:gd name="T88" fmla="*/ 932 w 1321"/>
                <a:gd name="T89" fmla="*/ 53 h 712"/>
                <a:gd name="T90" fmla="*/ 1010 w 1321"/>
                <a:gd name="T91" fmla="*/ 90 h 712"/>
                <a:gd name="T92" fmla="*/ 1082 w 1321"/>
                <a:gd name="T93" fmla="*/ 137 h 712"/>
                <a:gd name="T94" fmla="*/ 1149 w 1321"/>
                <a:gd name="T95" fmla="*/ 194 h 712"/>
                <a:gd name="T96" fmla="*/ 1208 w 1321"/>
                <a:gd name="T97" fmla="*/ 256 h 712"/>
                <a:gd name="T98" fmla="*/ 1258 w 1321"/>
                <a:gd name="T99" fmla="*/ 325 h 712"/>
                <a:gd name="T100" fmla="*/ 1301 w 1321"/>
                <a:gd name="T101" fmla="*/ 401 h 712"/>
                <a:gd name="T102" fmla="*/ 0 w 1321"/>
                <a:gd name="T103" fmla="*/ 0 h 712"/>
                <a:gd name="T104" fmla="*/ 1321 w 1321"/>
                <a:gd name="T105" fmla="*/ 71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9FFCC">
                    <a:alpha val="17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grpSp>
          <p:nvGrpSpPr>
            <p:cNvPr id="9229" name="Group 11"/>
            <p:cNvGrpSpPr>
              <a:grpSpLocks/>
            </p:cNvGrpSpPr>
            <p:nvPr/>
          </p:nvGrpSpPr>
          <p:grpSpPr bwMode="auto">
            <a:xfrm rot="-1297425" flipH="1" flipV="1">
              <a:off x="168" y="919"/>
              <a:ext cx="888" cy="223"/>
              <a:chOff x="0" y="0"/>
              <a:chExt cx="893" cy="246"/>
            </a:xfrm>
          </p:grpSpPr>
          <p:grpSp>
            <p:nvGrpSpPr>
              <p:cNvPr id="9230" name="Group 12"/>
              <p:cNvGrpSpPr>
                <a:grpSpLocks/>
              </p:cNvGrpSpPr>
              <p:nvPr/>
            </p:nvGrpSpPr>
            <p:grpSpPr bwMode="auto">
              <a:xfrm>
                <a:off x="0" y="0"/>
                <a:ext cx="743" cy="185"/>
                <a:chOff x="0" y="0"/>
                <a:chExt cx="1118" cy="279"/>
              </a:xfrm>
            </p:grpSpPr>
            <p:sp>
              <p:nvSpPr>
                <p:cNvPr id="9236" name="AutoShape 30"/>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9237" name="AutoShape 31"/>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9238" name="AutoShape 32"/>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9239" name="AutoShape 33"/>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9231" name="Group 17"/>
              <p:cNvGrpSpPr>
                <a:grpSpLocks/>
              </p:cNvGrpSpPr>
              <p:nvPr/>
            </p:nvGrpSpPr>
            <p:grpSpPr bwMode="auto">
              <a:xfrm rot="1353540">
                <a:off x="150" y="60"/>
                <a:ext cx="743" cy="186"/>
                <a:chOff x="0" y="0"/>
                <a:chExt cx="1118" cy="279"/>
              </a:xfrm>
            </p:grpSpPr>
            <p:sp>
              <p:nvSpPr>
                <p:cNvPr id="9232" name="AutoShape 35"/>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9233" name="AutoShape 36"/>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9234" name="AutoShape 37"/>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9235" name="AutoShape 38"/>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grpSp>
      <p:sp>
        <p:nvSpPr>
          <p:cNvPr id="9220" name="Rectangle 2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zh-CN" altLang="en-US" smtClean="0"/>
              <a:t>   </a:t>
            </a:r>
            <a:r>
              <a:rPr lang="zh-CN" altLang="en-US" smtClean="0">
                <a:latin typeface="黑体" pitchFamily="49" charset="-122"/>
                <a:ea typeface="黑体" pitchFamily="49" charset="-122"/>
              </a:rPr>
              <a:t>任务一   认识统计</a:t>
            </a:r>
          </a:p>
        </p:txBody>
      </p:sp>
      <p:sp>
        <p:nvSpPr>
          <p:cNvPr id="10263" name="Text Box 23" descr="金融10"/>
          <p:cNvSpPr txBox="1">
            <a:spLocks noChangeArrowheads="1"/>
          </p:cNvSpPr>
          <p:nvPr/>
        </p:nvSpPr>
        <p:spPr bwMode="auto">
          <a:xfrm>
            <a:off x="755650" y="2205038"/>
            <a:ext cx="1008063" cy="854075"/>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en-US" dirty="0">
                <a:effectLst>
                  <a:outerShdw blurRad="38100" dist="38100" dir="2700000" algn="tl">
                    <a:srgbClr val="C0C0C0"/>
                  </a:outerShdw>
                </a:effectLst>
              </a:rPr>
              <a:t>3.</a:t>
            </a:r>
            <a:r>
              <a:rPr lang="zh-CN" altLang="en-US" dirty="0">
                <a:effectLst>
                  <a:outerShdw blurRad="38100" dist="38100" dir="2700000" algn="tl">
                    <a:srgbClr val="C0C0C0"/>
                  </a:outerShdw>
                </a:effectLst>
              </a:rPr>
              <a:t>统计</a:t>
            </a:r>
          </a:p>
          <a:p>
            <a:pPr eaLnBrk="1" hangingPunct="1">
              <a:spcBef>
                <a:spcPct val="50000"/>
              </a:spcBef>
              <a:buFont typeface="Arial" panose="020B0604020202020204" pitchFamily="34" charset="0"/>
              <a:buNone/>
              <a:defRPr/>
            </a:pPr>
            <a:r>
              <a:rPr lang="zh-CN" altLang="en-US" dirty="0">
                <a:effectLst>
                  <a:outerShdw blurRad="38100" dist="38100" dir="2700000" algn="tl">
                    <a:srgbClr val="C0C0C0"/>
                  </a:outerShdw>
                </a:effectLst>
              </a:rPr>
              <a:t>   科学</a:t>
            </a:r>
          </a:p>
        </p:txBody>
      </p:sp>
      <p:sp>
        <p:nvSpPr>
          <p:cNvPr id="10264" name="Text Box 24" descr="金融10"/>
          <p:cNvSpPr txBox="1">
            <a:spLocks noChangeArrowheads="1"/>
          </p:cNvSpPr>
          <p:nvPr/>
        </p:nvSpPr>
        <p:spPr bwMode="auto">
          <a:xfrm>
            <a:off x="2195513" y="2060575"/>
            <a:ext cx="6119812" cy="3139321"/>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buFont typeface="Arial" panose="020B0604020202020204" pitchFamily="34" charset="0"/>
              <a:buNone/>
              <a:defRPr/>
            </a:pPr>
            <a:r>
              <a:rPr lang="zh-CN" altLang="en-US" dirty="0">
                <a:effectLst>
                  <a:outerShdw blurRad="38100" dist="38100" dir="2700000" algn="tl">
                    <a:srgbClr val="C0C0C0"/>
                  </a:outerShdw>
                </a:effectLst>
              </a:rPr>
              <a:t>        统计科学，也称</a:t>
            </a:r>
            <a:r>
              <a:rPr lang="zh-CN" altLang="en-US" dirty="0">
                <a:effectLst>
                  <a:outerShdw blurRad="38100" dist="38100" dir="2700000" algn="tl">
                    <a:srgbClr val="C0C0C0"/>
                  </a:outerShdw>
                </a:effectLst>
                <a:hlinkClick r:id="rId5"/>
              </a:rPr>
              <a:t>统计学</a:t>
            </a:r>
            <a:r>
              <a:rPr lang="zh-CN" altLang="en-US" dirty="0">
                <a:effectLst>
                  <a:outerShdw blurRad="38100" dist="38100" dir="2700000" algn="tl">
                    <a:srgbClr val="C0C0C0"/>
                  </a:outerShdw>
                </a:effectLst>
              </a:rPr>
              <a:t>，是统计工作经验的总结和理论概括，是系统化的知识体系。指研究如何搜集、整理和分析统计资料的理论与方法。统计学是应用数学的一个分支，主要通过利用概率论建立数学模型，收集所观察系统的数据，进行量化的分析、总结，并进而进行推断和预测，为相关决策提供依据和参考。它被广</a:t>
            </a:r>
            <a:r>
              <a:rPr lang="zh-CN" altLang="en-US" dirty="0" smtClean="0">
                <a:effectLst>
                  <a:outerShdw blurRad="38100" dist="38100" dir="2700000" algn="tl">
                    <a:srgbClr val="C0C0C0"/>
                  </a:outerShdw>
                </a:effectLst>
              </a:rPr>
              <a:t>泛地应</a:t>
            </a:r>
            <a:r>
              <a:rPr lang="zh-CN" altLang="en-US" dirty="0">
                <a:effectLst>
                  <a:outerShdw blurRad="38100" dist="38100" dir="2700000" algn="tl">
                    <a:srgbClr val="C0C0C0"/>
                  </a:outerShdw>
                </a:effectLst>
              </a:rPr>
              <a:t>用在各门学科之上，从物理和社会科学到人文科学，甚至被</a:t>
            </a:r>
            <a:r>
              <a:rPr lang="zh-CN" altLang="en-US" dirty="0" smtClean="0">
                <a:effectLst>
                  <a:outerShdw blurRad="38100" dist="38100" dir="2700000" algn="tl">
                    <a:srgbClr val="C0C0C0"/>
                  </a:outerShdw>
                </a:effectLst>
              </a:rPr>
              <a:t>用于工</a:t>
            </a:r>
            <a:r>
              <a:rPr lang="zh-CN" altLang="en-US" dirty="0">
                <a:effectLst>
                  <a:outerShdw blurRad="38100" dist="38100" dir="2700000" algn="tl">
                    <a:srgbClr val="C0C0C0"/>
                  </a:outerShdw>
                </a:effectLst>
              </a:rPr>
              <a:t>商业及政府的情报决策之上。 </a:t>
            </a:r>
          </a:p>
          <a:p>
            <a:pPr eaLnBrk="1" hangingPunct="1">
              <a:buFont typeface="Arial" panose="020B0604020202020204" pitchFamily="34" charset="0"/>
              <a:buNone/>
              <a:defRPr/>
            </a:pPr>
            <a:r>
              <a:rPr lang="zh-CN" altLang="en-US" sz="1800" dirty="0">
                <a:effectLst>
                  <a:outerShdw blurRad="38100" dist="38100" dir="2700000" algn="tl">
                    <a:srgbClr val="C0C0C0"/>
                  </a:outerShdw>
                </a:effectLst>
              </a:rPr>
              <a:t>        </a:t>
            </a:r>
          </a:p>
        </p:txBody>
      </p:sp>
      <p:sp>
        <p:nvSpPr>
          <p:cNvPr id="9223" name="Rectangle 347"/>
          <p:cNvSpPr>
            <a:spLocks noChangeArrowheads="1"/>
          </p:cNvSpPr>
          <p:nvPr/>
        </p:nvSpPr>
        <p:spPr bwMode="auto">
          <a:xfrm>
            <a:off x="0" y="981075"/>
            <a:ext cx="3162300"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effectLst/>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eaLnBrk="1" hangingPunct="1">
              <a:buFont typeface="Arial" pitchFamily="34" charset="0"/>
              <a:buNone/>
            </a:pPr>
            <a:r>
              <a:rPr lang="zh-CN" altLang="en-US" sz="2400" b="0">
                <a:solidFill>
                  <a:srgbClr val="FFFF00"/>
                </a:solidFill>
              </a:rPr>
              <a:t>一、统计的含义</a:t>
            </a:r>
            <a:endParaRPr lang="zh-CN" altLang="en-US" sz="1800" b="0">
              <a:solidFill>
                <a:schemeClr val="tx1"/>
              </a:solidFill>
              <a:latin typeface="Arial" pitchFamily="34" charset="0"/>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additive="base">
                                        <p:cTn id="7" dur="500" fill="hold"/>
                                        <p:tgtEl>
                                          <p:spTgt spid="10242"/>
                                        </p:tgtEl>
                                        <p:attrNameLst>
                                          <p:attrName>ppt_x</p:attrName>
                                        </p:attrNameLst>
                                      </p:cBhvr>
                                      <p:tavLst>
                                        <p:tav tm="0">
                                          <p:val>
                                            <p:strVal val="#ppt_x"/>
                                          </p:val>
                                        </p:tav>
                                        <p:tav tm="100000">
                                          <p:val>
                                            <p:strVal val="#ppt_x"/>
                                          </p:val>
                                        </p:tav>
                                      </p:tavLst>
                                    </p:anim>
                                    <p:anim calcmode="lin" valueType="num">
                                      <p:cBhvr additive="base">
                                        <p:cTn id="8" dur="500" fill="hold"/>
                                        <p:tgtEl>
                                          <p:spTgt spid="1024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0" presetClass="entr" presetSubtype="0" fill="hold" nodeType="clickEffect">
                                  <p:stCondLst>
                                    <p:cond delay="0"/>
                                  </p:stCondLst>
                                  <p:childTnLst>
                                    <p:set>
                                      <p:cBhvr>
                                        <p:cTn id="12" dur="1" fill="hold">
                                          <p:stCondLst>
                                            <p:cond delay="0"/>
                                          </p:stCondLst>
                                        </p:cTn>
                                        <p:tgtEl>
                                          <p:spTgt spid="10243"/>
                                        </p:tgtEl>
                                        <p:attrNameLst>
                                          <p:attrName>style.visibility</p:attrName>
                                        </p:attrNameLst>
                                      </p:cBhvr>
                                      <p:to>
                                        <p:strVal val="visible"/>
                                      </p:to>
                                    </p:set>
                                    <p:animEffect transition="in" filter="fade">
                                      <p:cBhvr>
                                        <p:cTn id="13" dur="800" decel="100000"/>
                                        <p:tgtEl>
                                          <p:spTgt spid="10243"/>
                                        </p:tgtEl>
                                      </p:cBhvr>
                                    </p:animEffect>
                                    <p:anim calcmode="lin" valueType="num">
                                      <p:cBhvr>
                                        <p:cTn id="14" dur="800" decel="100000" fill="hold"/>
                                        <p:tgtEl>
                                          <p:spTgt spid="10243"/>
                                        </p:tgtEl>
                                        <p:attrNameLst>
                                          <p:attrName>style.rotation</p:attrName>
                                        </p:attrNameLst>
                                      </p:cBhvr>
                                      <p:tavLst>
                                        <p:tav tm="0">
                                          <p:val>
                                            <p:fltVal val="-90"/>
                                          </p:val>
                                        </p:tav>
                                        <p:tav tm="100000">
                                          <p:val>
                                            <p:fltVal val="0"/>
                                          </p:val>
                                        </p:tav>
                                      </p:tavLst>
                                    </p:anim>
                                    <p:anim calcmode="lin" valueType="num">
                                      <p:cBhvr>
                                        <p:cTn id="15" dur="800" decel="100000" fill="hold"/>
                                        <p:tgtEl>
                                          <p:spTgt spid="10243"/>
                                        </p:tgtEl>
                                        <p:attrNameLst>
                                          <p:attrName>ppt_x</p:attrName>
                                        </p:attrNameLst>
                                      </p:cBhvr>
                                      <p:tavLst>
                                        <p:tav tm="0">
                                          <p:val>
                                            <p:strVal val="#ppt_x+0.4"/>
                                          </p:val>
                                        </p:tav>
                                        <p:tav tm="100000">
                                          <p:val>
                                            <p:strVal val="#ppt_x-0.05"/>
                                          </p:val>
                                        </p:tav>
                                      </p:tavLst>
                                    </p:anim>
                                    <p:anim calcmode="lin" valueType="num">
                                      <p:cBhvr>
                                        <p:cTn id="16" dur="800" decel="100000" fill="hold"/>
                                        <p:tgtEl>
                                          <p:spTgt spid="10243"/>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10243"/>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10243"/>
                                        </p:tgtEl>
                                        <p:attrNameLst>
                                          <p:attrName>ppt_y</p:attrName>
                                        </p:attrNameLst>
                                      </p:cBhvr>
                                      <p:tavLst>
                                        <p:tav tm="0">
                                          <p:val>
                                            <p:strVal val="#ppt_y+0.1"/>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41" presetClass="entr" presetSubtype="0" fill="hold" grpId="0" nodeType="clickEffect">
                                  <p:stCondLst>
                                    <p:cond delay="0"/>
                                  </p:stCondLst>
                                  <p:iterate type="lt">
                                    <p:tmPct val="10000"/>
                                  </p:iterate>
                                  <p:childTnLst>
                                    <p:set>
                                      <p:cBhvr>
                                        <p:cTn id="22" dur="1" fill="hold">
                                          <p:stCondLst>
                                            <p:cond delay="0"/>
                                          </p:stCondLst>
                                        </p:cTn>
                                        <p:tgtEl>
                                          <p:spTgt spid="10263"/>
                                        </p:tgtEl>
                                        <p:attrNameLst>
                                          <p:attrName>style.visibility</p:attrName>
                                        </p:attrNameLst>
                                      </p:cBhvr>
                                      <p:to>
                                        <p:strVal val="visible"/>
                                      </p:to>
                                    </p:set>
                                    <p:anim calcmode="lin" valueType="num">
                                      <p:cBhvr>
                                        <p:cTn id="23" dur="500" fill="hold"/>
                                        <p:tgtEl>
                                          <p:spTgt spid="1026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0263"/>
                                        </p:tgtEl>
                                        <p:attrNameLst>
                                          <p:attrName>ppt_y</p:attrName>
                                        </p:attrNameLst>
                                      </p:cBhvr>
                                      <p:tavLst>
                                        <p:tav tm="0">
                                          <p:val>
                                            <p:strVal val="#ppt_y"/>
                                          </p:val>
                                        </p:tav>
                                        <p:tav tm="100000">
                                          <p:val>
                                            <p:strVal val="#ppt_y"/>
                                          </p:val>
                                        </p:tav>
                                      </p:tavLst>
                                    </p:anim>
                                    <p:anim calcmode="lin" valueType="num">
                                      <p:cBhvr>
                                        <p:cTn id="25" dur="500" fill="hold"/>
                                        <p:tgtEl>
                                          <p:spTgt spid="1026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026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026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7" presetClass="entr" presetSubtype="10" fill="hold" grpId="0" nodeType="clickEffect">
                                  <p:stCondLst>
                                    <p:cond delay="0"/>
                                  </p:stCondLst>
                                  <p:childTnLst>
                                    <p:set>
                                      <p:cBhvr>
                                        <p:cTn id="31" dur="1" fill="hold">
                                          <p:stCondLst>
                                            <p:cond delay="0"/>
                                          </p:stCondLst>
                                        </p:cTn>
                                        <p:tgtEl>
                                          <p:spTgt spid="10264"/>
                                        </p:tgtEl>
                                        <p:attrNameLst>
                                          <p:attrName>style.visibility</p:attrName>
                                        </p:attrNameLst>
                                      </p:cBhvr>
                                      <p:to>
                                        <p:strVal val="visible"/>
                                      </p:to>
                                    </p:set>
                                    <p:anim calcmode="lin" valueType="num">
                                      <p:cBhvr>
                                        <p:cTn id="32" dur="500" fill="hold"/>
                                        <p:tgtEl>
                                          <p:spTgt spid="10264"/>
                                        </p:tgtEl>
                                        <p:attrNameLst>
                                          <p:attrName>ppt_w</p:attrName>
                                        </p:attrNameLst>
                                      </p:cBhvr>
                                      <p:tavLst>
                                        <p:tav tm="0">
                                          <p:val>
                                            <p:fltVal val="0"/>
                                          </p:val>
                                        </p:tav>
                                        <p:tav tm="100000">
                                          <p:val>
                                            <p:strVal val="#ppt_w"/>
                                          </p:val>
                                        </p:tav>
                                      </p:tavLst>
                                    </p:anim>
                                    <p:anim calcmode="lin" valueType="num">
                                      <p:cBhvr>
                                        <p:cTn id="33" dur="500" fill="hold"/>
                                        <p:tgtEl>
                                          <p:spTgt spid="1026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autoUpdateAnimBg="0"/>
      <p:bldP spid="10263" grpId="0" autoUpdateAnimBg="0"/>
      <p:bldP spid="10264"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47"/>
          <p:cNvSpPr>
            <a:spLocks noChangeArrowheads="1"/>
          </p:cNvSpPr>
          <p:nvPr/>
        </p:nvSpPr>
        <p:spPr bwMode="auto">
          <a:xfrm>
            <a:off x="179388" y="908050"/>
            <a:ext cx="410527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effectLst/>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eaLnBrk="1" hangingPunct="1">
              <a:buFont typeface="Arial" pitchFamily="34" charset="0"/>
              <a:buNone/>
            </a:pPr>
            <a:r>
              <a:rPr lang="zh-CN" altLang="en-US" sz="2400" b="0">
                <a:solidFill>
                  <a:srgbClr val="FFFF00"/>
                </a:solidFill>
              </a:rPr>
              <a:t>二、统计的研究对象及其特点</a:t>
            </a:r>
            <a:endParaRPr lang="zh-CN" altLang="en-US" sz="1800" b="0">
              <a:solidFill>
                <a:schemeClr val="tx1"/>
              </a:solidFill>
              <a:latin typeface="Arial" pitchFamily="34" charset="0"/>
              <a:ea typeface="宋体" pitchFamily="2" charset="-122"/>
            </a:endParaRPr>
          </a:p>
        </p:txBody>
      </p:sp>
      <p:sp>
        <p:nvSpPr>
          <p:cNvPr id="10243" name="Text Box 3" descr="金融10"/>
          <p:cNvSpPr txBox="1">
            <a:spLocks noChangeArrowheads="1"/>
          </p:cNvSpPr>
          <p:nvPr/>
        </p:nvSpPr>
        <p:spPr bwMode="auto">
          <a:xfrm>
            <a:off x="2627313" y="260350"/>
            <a:ext cx="6121400" cy="641350"/>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3600">
                <a:solidFill>
                  <a:schemeClr val="bg1"/>
                </a:solidFill>
                <a:latin typeface="黑体" pitchFamily="49" charset="-122"/>
              </a:rPr>
              <a:t>任务一   认识统计</a:t>
            </a:r>
          </a:p>
        </p:txBody>
      </p:sp>
      <p:sp>
        <p:nvSpPr>
          <p:cNvPr id="11268" name="AutoShape 2"/>
          <p:cNvSpPr>
            <a:spLocks noChangeArrowheads="1"/>
          </p:cNvSpPr>
          <p:nvPr/>
        </p:nvSpPr>
        <p:spPr bwMode="auto">
          <a:xfrm>
            <a:off x="611188" y="2492375"/>
            <a:ext cx="7999412" cy="2520950"/>
          </a:xfrm>
          <a:prstGeom prst="roundRect">
            <a:avLst>
              <a:gd name="adj" fmla="val 11648"/>
            </a:avLst>
          </a:prstGeom>
          <a:gradFill rotWithShape="1">
            <a:gsLst>
              <a:gs pos="0">
                <a:schemeClr val="accent2"/>
              </a:gs>
              <a:gs pos="100000">
                <a:srgbClr val="181847"/>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zh-CN" altLang="en-US" b="0" dirty="0" smtClean="0">
                <a:solidFill>
                  <a:schemeClr val="tx2"/>
                </a:solidFill>
                <a:latin typeface="Times New Roman" panose="02020603050405020304" pitchFamily="18" charset="0"/>
                <a:ea typeface="黑体" panose="02010609060101010101" pitchFamily="49" charset="-122"/>
              </a:rPr>
              <a:t>        </a:t>
            </a:r>
            <a:r>
              <a:rPr lang="zh-CN" altLang="en-US" sz="2200" b="0" dirty="0" smtClean="0">
                <a:solidFill>
                  <a:schemeClr val="tx2"/>
                </a:solidFill>
                <a:latin typeface="Times New Roman" panose="02020603050405020304" pitchFamily="18" charset="0"/>
                <a:ea typeface="黑体" panose="02010609060101010101" pitchFamily="49" charset="-122"/>
              </a:rPr>
              <a:t>统计学的研究对象是社会经济现象总体的数量方面，即以</a:t>
            </a:r>
          </a:p>
          <a:p>
            <a:pPr eaLnBrk="1" hangingPunct="1">
              <a:buFont typeface="Arial" panose="020B0604020202020204" pitchFamily="34" charset="0"/>
              <a:buNone/>
              <a:defRPr/>
            </a:pPr>
            <a:endParaRPr lang="zh-CN" altLang="en-US" sz="2200" b="0" dirty="0" smtClean="0">
              <a:solidFill>
                <a:schemeClr val="tx2"/>
              </a:solidFill>
              <a:latin typeface="Times New Roman" panose="02020603050405020304" pitchFamily="18" charset="0"/>
              <a:ea typeface="黑体" panose="02010609060101010101" pitchFamily="49" charset="-122"/>
            </a:endParaRPr>
          </a:p>
          <a:p>
            <a:pPr eaLnBrk="1" hangingPunct="1">
              <a:buFont typeface="Arial" panose="020B0604020202020204" pitchFamily="34" charset="0"/>
              <a:buNone/>
              <a:defRPr/>
            </a:pPr>
            <a:r>
              <a:rPr lang="zh-CN" altLang="en-US" sz="2200" b="0" dirty="0" smtClean="0">
                <a:solidFill>
                  <a:schemeClr val="tx2"/>
                </a:solidFill>
                <a:latin typeface="Times New Roman" panose="02020603050405020304" pitchFamily="18" charset="0"/>
                <a:ea typeface="黑体" panose="02010609060101010101" pitchFamily="49" charset="-122"/>
              </a:rPr>
              <a:t>统计资料为依据具体说明社会经济现象总体的数量特征、数量</a:t>
            </a:r>
          </a:p>
          <a:p>
            <a:pPr eaLnBrk="1" hangingPunct="1">
              <a:buFont typeface="Arial" panose="020B0604020202020204" pitchFamily="34" charset="0"/>
              <a:buNone/>
              <a:defRPr/>
            </a:pPr>
            <a:endParaRPr lang="zh-CN" altLang="en-US" sz="2200" b="0" dirty="0" smtClean="0">
              <a:solidFill>
                <a:schemeClr val="tx2"/>
              </a:solidFill>
              <a:latin typeface="Times New Roman" panose="02020603050405020304" pitchFamily="18" charset="0"/>
              <a:ea typeface="黑体" panose="02010609060101010101" pitchFamily="49" charset="-122"/>
            </a:endParaRPr>
          </a:p>
          <a:p>
            <a:pPr eaLnBrk="1" hangingPunct="1">
              <a:buFont typeface="Arial" panose="020B0604020202020204" pitchFamily="34" charset="0"/>
              <a:buNone/>
              <a:defRPr/>
            </a:pPr>
            <a:r>
              <a:rPr lang="zh-CN" altLang="en-US" sz="2200" b="0" dirty="0" smtClean="0">
                <a:solidFill>
                  <a:schemeClr val="tx2"/>
                </a:solidFill>
                <a:latin typeface="Times New Roman" panose="02020603050405020304" pitchFamily="18" charset="0"/>
                <a:ea typeface="黑体" panose="02010609060101010101" pitchFamily="49" charset="-122"/>
              </a:rPr>
              <a:t>关系及其数量界限。</a:t>
            </a:r>
            <a:r>
              <a:rPr lang="zh-CN" altLang="en-US" sz="2200" dirty="0" smtClean="0">
                <a:solidFill>
                  <a:schemeClr val="tx2"/>
                </a:solidFill>
                <a:effectLst>
                  <a:outerShdw blurRad="38100" dist="38100" dir="2700000" algn="tl">
                    <a:srgbClr val="FFFFFF"/>
                  </a:outerShdw>
                </a:effectLst>
                <a:latin typeface="Times New Roman" panose="02020603050405020304" pitchFamily="18" charset="0"/>
                <a:ea typeface="黑体" panose="02010609060101010101" pitchFamily="49" charset="-122"/>
              </a:rPr>
              <a:t> </a:t>
            </a:r>
          </a:p>
        </p:txBody>
      </p:sp>
      <p:sp>
        <p:nvSpPr>
          <p:cNvPr id="10245" name="Rectangle 5" descr="金融10"/>
          <p:cNvSpPr>
            <a:spLocks noChangeArrowheads="1"/>
          </p:cNvSpPr>
          <p:nvPr/>
        </p:nvSpPr>
        <p:spPr bwMode="auto">
          <a:xfrm>
            <a:off x="827088" y="1863725"/>
            <a:ext cx="3536950" cy="457200"/>
          </a:xfrm>
          <a:prstGeom prst="rect">
            <a:avLst/>
          </a:prstGeom>
          <a:noFill/>
          <a:ln w="9525">
            <a:noFill/>
            <a:miter lim="800000"/>
            <a:headEnd/>
            <a:tailEnd/>
          </a:ln>
          <a:effectLst/>
        </p:spPr>
        <p:txBody>
          <a:bodyPr wrap="none">
            <a:spAutoFit/>
          </a:bodyPr>
          <a:lstStyle/>
          <a:p>
            <a:pPr eaLnBrk="1" hangingPunct="1">
              <a:buFont typeface="Arial" pitchFamily="34" charset="0"/>
              <a:buNone/>
            </a:pPr>
            <a:r>
              <a:rPr lang="zh-CN" altLang="en-US" sz="2400" b="0">
                <a:solidFill>
                  <a:schemeClr val="tx1"/>
                </a:solidFill>
              </a:rPr>
              <a:t>（一）统计学的研究对象</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1268"/>
                                        </p:tgtEl>
                                        <p:attrNameLst>
                                          <p:attrName>style.visibility</p:attrName>
                                        </p:attrNameLst>
                                      </p:cBhvr>
                                      <p:to>
                                        <p:strVal val="visible"/>
                                      </p:to>
                                    </p:set>
                                    <p:animEffect transition="in" filter="fade">
                                      <p:cBhvr>
                                        <p:cTn id="7" dur="800" decel="100000"/>
                                        <p:tgtEl>
                                          <p:spTgt spid="11268"/>
                                        </p:tgtEl>
                                      </p:cBhvr>
                                    </p:animEffect>
                                    <p:anim calcmode="lin" valueType="num">
                                      <p:cBhvr>
                                        <p:cTn id="8" dur="800" decel="100000" fill="hold"/>
                                        <p:tgtEl>
                                          <p:spTgt spid="11268"/>
                                        </p:tgtEl>
                                        <p:attrNameLst>
                                          <p:attrName>style.rotation</p:attrName>
                                        </p:attrNameLst>
                                      </p:cBhvr>
                                      <p:tavLst>
                                        <p:tav tm="0">
                                          <p:val>
                                            <p:fltVal val="-90"/>
                                          </p:val>
                                        </p:tav>
                                        <p:tav tm="100000">
                                          <p:val>
                                            <p:fltVal val="0"/>
                                          </p:val>
                                        </p:tav>
                                      </p:tavLst>
                                    </p:anim>
                                    <p:anim calcmode="lin" valueType="num">
                                      <p:cBhvr>
                                        <p:cTn id="9" dur="800" decel="100000" fill="hold"/>
                                        <p:tgtEl>
                                          <p:spTgt spid="11268"/>
                                        </p:tgtEl>
                                        <p:attrNameLst>
                                          <p:attrName>ppt_x</p:attrName>
                                        </p:attrNameLst>
                                      </p:cBhvr>
                                      <p:tavLst>
                                        <p:tav tm="0">
                                          <p:val>
                                            <p:strVal val="#ppt_x+0.4"/>
                                          </p:val>
                                        </p:tav>
                                        <p:tav tm="100000">
                                          <p:val>
                                            <p:strVal val="#ppt_x-0.05"/>
                                          </p:val>
                                        </p:tav>
                                      </p:tavLst>
                                    </p:anim>
                                    <p:anim calcmode="lin" valueType="num">
                                      <p:cBhvr>
                                        <p:cTn id="10" dur="800" decel="100000" fill="hold"/>
                                        <p:tgtEl>
                                          <p:spTgt spid="1126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126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1268"/>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47"/>
          <p:cNvSpPr>
            <a:spLocks noChangeArrowheads="1"/>
          </p:cNvSpPr>
          <p:nvPr/>
        </p:nvSpPr>
        <p:spPr bwMode="auto">
          <a:xfrm>
            <a:off x="179388" y="908050"/>
            <a:ext cx="4105275" cy="574675"/>
          </a:xfrm>
          <a:prstGeom prst="rect">
            <a:avLst/>
          </a:prstGeom>
          <a:gradFill rotWithShape="0">
            <a:gsLst>
              <a:gs pos="0">
                <a:srgbClr val="990000">
                  <a:alpha val="70000"/>
                </a:srgbClr>
              </a:gs>
              <a:gs pos="100000">
                <a:srgbClr val="470000">
                  <a:alpha val="79999"/>
                </a:srgbClr>
              </a:gs>
            </a:gsLst>
            <a:path path="rect">
              <a:fillToRect r="100000" b="100000"/>
            </a:path>
          </a:gradFill>
          <a:ln w="9525">
            <a:miter lim="800000"/>
            <a:headEnd/>
            <a:tailEnd/>
          </a:ln>
          <a:effectLst/>
          <a:scene3d>
            <a:camera prst="legacyObliqueBottomLeft"/>
            <a:lightRig rig="legacyFlat3" dir="b"/>
          </a:scene3d>
          <a:sp3d extrusionH="100000" prstMaterial="legacyMatte">
            <a:bevelT w="13500" h="13500" prst="angle"/>
            <a:bevelB w="13500" h="13500" prst="angle"/>
            <a:extrusionClr>
              <a:srgbClr val="990000"/>
            </a:extrusionClr>
          </a:sp3d>
        </p:spPr>
        <p:txBody>
          <a:bodyPr wrap="none" anchor="ctr">
            <a:flatTx/>
          </a:bodyPr>
          <a:lstStyle/>
          <a:p>
            <a:pPr algn="ctr" eaLnBrk="1" hangingPunct="1">
              <a:buFont typeface="Arial" pitchFamily="34" charset="0"/>
              <a:buNone/>
            </a:pPr>
            <a:r>
              <a:rPr lang="zh-CN" altLang="en-US" sz="2400" b="0">
                <a:solidFill>
                  <a:srgbClr val="FFFF00"/>
                </a:solidFill>
              </a:rPr>
              <a:t>二、统计的研究对象及其特点</a:t>
            </a:r>
            <a:endParaRPr lang="zh-CN" altLang="en-US" sz="1800" b="0">
              <a:solidFill>
                <a:schemeClr val="tx1"/>
              </a:solidFill>
              <a:latin typeface="Arial" pitchFamily="34" charset="0"/>
              <a:ea typeface="宋体" pitchFamily="2" charset="-122"/>
            </a:endParaRPr>
          </a:p>
        </p:txBody>
      </p:sp>
      <p:sp>
        <p:nvSpPr>
          <p:cNvPr id="11267" name="Text Box 3" descr="金融10"/>
          <p:cNvSpPr txBox="1">
            <a:spLocks noChangeArrowheads="1"/>
          </p:cNvSpPr>
          <p:nvPr/>
        </p:nvSpPr>
        <p:spPr bwMode="auto">
          <a:xfrm>
            <a:off x="2771775" y="117475"/>
            <a:ext cx="6121400" cy="641350"/>
          </a:xfrm>
          <a:prstGeom prst="rect">
            <a:avLst/>
          </a:prstGeom>
          <a:noFill/>
          <a:ln w="9525">
            <a:noFill/>
            <a:miter lim="800000"/>
            <a:headEnd/>
            <a:tailEnd/>
          </a:ln>
          <a:effectLst/>
        </p:spPr>
        <p:txBody>
          <a:bodyPr>
            <a:spAutoFit/>
          </a:bodyPr>
          <a:lstStyle/>
          <a:p>
            <a:pPr eaLnBrk="1" hangingPunct="1">
              <a:spcBef>
                <a:spcPct val="50000"/>
              </a:spcBef>
              <a:buFont typeface="Arial" pitchFamily="34" charset="0"/>
              <a:buNone/>
            </a:pPr>
            <a:r>
              <a:rPr lang="zh-CN" altLang="en-US" sz="3600">
                <a:solidFill>
                  <a:schemeClr val="bg1"/>
                </a:solidFill>
                <a:latin typeface="黑体" pitchFamily="49" charset="-122"/>
              </a:rPr>
              <a:t>任务一   认识统计</a:t>
            </a:r>
          </a:p>
        </p:txBody>
      </p:sp>
      <p:sp>
        <p:nvSpPr>
          <p:cNvPr id="12292" name="AutoShape 14"/>
          <p:cNvSpPr>
            <a:spLocks noChangeArrowheads="1"/>
          </p:cNvSpPr>
          <p:nvPr/>
        </p:nvSpPr>
        <p:spPr bwMode="auto">
          <a:xfrm>
            <a:off x="684213" y="3429000"/>
            <a:ext cx="7993062" cy="2665413"/>
          </a:xfrm>
          <a:prstGeom prst="flowChartDocument">
            <a:avLst/>
          </a:prstGeom>
          <a:solidFill>
            <a:srgbClr val="D5DFCB"/>
          </a:solidFill>
          <a:ln w="9525">
            <a:noFill/>
            <a:miter lim="800000"/>
            <a:headEnd/>
            <a:tailEnd/>
          </a:ln>
          <a:effectLst>
            <a:outerShdw dist="35921" dir="2700000" algn="ctr" rotWithShape="0">
              <a:srgbClr val="1C1C1C">
                <a:alpha val="50000"/>
              </a:srgbClr>
            </a:outerShdw>
          </a:effectLst>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nvGrpSpPr>
          <p:cNvPr id="12293" name="Group 5"/>
          <p:cNvGrpSpPr>
            <a:grpSpLocks/>
          </p:cNvGrpSpPr>
          <p:nvPr/>
        </p:nvGrpSpPr>
        <p:grpSpPr bwMode="auto">
          <a:xfrm>
            <a:off x="468313" y="3284538"/>
            <a:ext cx="1651000" cy="1717675"/>
            <a:chOff x="0" y="0"/>
            <a:chExt cx="1200" cy="1248"/>
          </a:xfrm>
        </p:grpSpPr>
        <p:sp>
          <p:nvSpPr>
            <p:cNvPr id="11274" name="Oval 23"/>
            <p:cNvSpPr>
              <a:spLocks noChangeArrowheads="1"/>
            </p:cNvSpPr>
            <p:nvPr/>
          </p:nvSpPr>
          <p:spPr bwMode="auto">
            <a:xfrm>
              <a:off x="0" y="0"/>
              <a:ext cx="1200" cy="1248"/>
            </a:xfrm>
            <a:prstGeom prst="ellipse">
              <a:avLst/>
            </a:prstGeom>
            <a:gradFill rotWithShape="1">
              <a:gsLst>
                <a:gs pos="0">
                  <a:srgbClr val="B2B2B2"/>
                </a:gs>
                <a:gs pos="100000">
                  <a:srgbClr val="FFFFFF"/>
                </a:gs>
              </a:gsLst>
              <a:lin ang="54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1275" name="Oval 24"/>
            <p:cNvSpPr>
              <a:spLocks noChangeArrowheads="1"/>
            </p:cNvSpPr>
            <p:nvPr/>
          </p:nvSpPr>
          <p:spPr bwMode="auto">
            <a:xfrm>
              <a:off x="50" y="57"/>
              <a:ext cx="1097" cy="1140"/>
            </a:xfrm>
            <a:prstGeom prst="ellipse">
              <a:avLst/>
            </a:prstGeom>
            <a:gradFill rotWithShape="1">
              <a:gsLst>
                <a:gs pos="0">
                  <a:srgbClr val="DDDDDD"/>
                </a:gs>
                <a:gs pos="50000">
                  <a:srgbClr val="F6F6F6"/>
                </a:gs>
                <a:gs pos="100000">
                  <a:srgbClr val="DDDDDD"/>
                </a:gs>
              </a:gsLst>
              <a:lin ang="5400000" scaled="1"/>
            </a:gradFill>
            <a:ln w="9525">
              <a:noFill/>
              <a:round/>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pic>
          <p:nvPicPr>
            <p:cNvPr id="11276" name="Picture 25" descr="circuler_1"/>
            <p:cNvPicPr>
              <a:picLocks noChangeAspect="1" noChangeArrowheads="1"/>
            </p:cNvPicPr>
            <p:nvPr/>
          </p:nvPicPr>
          <p:blipFill>
            <a:blip r:embed="rId2" cstate="print"/>
            <a:srcRect/>
            <a:stretch>
              <a:fillRect/>
            </a:stretch>
          </p:blipFill>
          <p:spPr bwMode="auto">
            <a:xfrm>
              <a:off x="90" y="98"/>
              <a:ext cx="1024" cy="1049"/>
            </a:xfrm>
            <a:prstGeom prst="rect">
              <a:avLst/>
            </a:prstGeom>
            <a:noFill/>
            <a:ln w="9525">
              <a:noFill/>
              <a:miter lim="800000"/>
              <a:headEnd/>
              <a:tailEnd/>
            </a:ln>
          </p:spPr>
        </p:pic>
        <p:grpSp>
          <p:nvGrpSpPr>
            <p:cNvPr id="11277" name="Group 9"/>
            <p:cNvGrpSpPr>
              <a:grpSpLocks/>
            </p:cNvGrpSpPr>
            <p:nvPr/>
          </p:nvGrpSpPr>
          <p:grpSpPr bwMode="auto">
            <a:xfrm>
              <a:off x="89" y="100"/>
              <a:ext cx="1019" cy="1050"/>
              <a:chOff x="0" y="0"/>
              <a:chExt cx="1402080" cy="1444752"/>
            </a:xfrm>
          </p:grpSpPr>
          <p:pic>
            <p:nvPicPr>
              <p:cNvPr id="11290" name="Oval 26"/>
              <p:cNvPicPr>
                <a:picLocks noChangeArrowheads="1"/>
              </p:cNvPicPr>
              <p:nvPr/>
            </p:nvPicPr>
            <p:blipFill>
              <a:blip r:embed="rId3" cstate="print"/>
              <a:srcRect/>
              <a:stretch>
                <a:fillRect/>
              </a:stretch>
            </p:blipFill>
            <p:spPr bwMode="auto">
              <a:xfrm>
                <a:off x="0" y="0"/>
                <a:ext cx="1402080" cy="1444752"/>
              </a:xfrm>
              <a:prstGeom prst="rect">
                <a:avLst/>
              </a:prstGeom>
              <a:noFill/>
              <a:ln w="9525">
                <a:noFill/>
                <a:miter lim="800000"/>
                <a:headEnd/>
                <a:tailEnd/>
              </a:ln>
            </p:spPr>
          </p:pic>
          <p:sp>
            <p:nvSpPr>
              <p:cNvPr id="11291" name="Text Box 11"/>
              <p:cNvSpPr txBox="1">
                <a:spLocks noChangeArrowheads="1"/>
              </p:cNvSpPr>
              <p:nvPr/>
            </p:nvSpPr>
            <p:spPr bwMode="auto">
              <a:xfrm>
                <a:off x="206753" y="209002"/>
                <a:ext cx="989401" cy="1023828"/>
              </a:xfrm>
              <a:prstGeom prst="rect">
                <a:avLst/>
              </a:prstGeom>
              <a:noFill/>
              <a:ln w="9525">
                <a:noFill/>
                <a:miter lim="800000"/>
                <a:headEnd/>
                <a:tailEnd/>
              </a:ln>
            </p:spPr>
            <p:txBody>
              <a:bodyPr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sp>
          <p:nvSpPr>
            <p:cNvPr id="12300" name="Freeform 27"/>
            <p:cNvSpPr>
              <a:spLocks/>
            </p:cNvSpPr>
            <p:nvPr/>
          </p:nvSpPr>
          <p:spPr bwMode="auto">
            <a:xfrm>
              <a:off x="195" y="119"/>
              <a:ext cx="798" cy="366"/>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759 w 1321"/>
                <a:gd name="T85" fmla="*/ 6 h 712"/>
                <a:gd name="T86" fmla="*/ 847 w 1321"/>
                <a:gd name="T87" fmla="*/ 23 h 712"/>
                <a:gd name="T88" fmla="*/ 932 w 1321"/>
                <a:gd name="T89" fmla="*/ 53 h 712"/>
                <a:gd name="T90" fmla="*/ 1010 w 1321"/>
                <a:gd name="T91" fmla="*/ 90 h 712"/>
                <a:gd name="T92" fmla="*/ 1082 w 1321"/>
                <a:gd name="T93" fmla="*/ 137 h 712"/>
                <a:gd name="T94" fmla="*/ 1149 w 1321"/>
                <a:gd name="T95" fmla="*/ 194 h 712"/>
                <a:gd name="T96" fmla="*/ 1208 w 1321"/>
                <a:gd name="T97" fmla="*/ 256 h 712"/>
                <a:gd name="T98" fmla="*/ 1258 w 1321"/>
                <a:gd name="T99" fmla="*/ 325 h 712"/>
                <a:gd name="T100" fmla="*/ 1301 w 1321"/>
                <a:gd name="T101" fmla="*/ 401 h 712"/>
                <a:gd name="T102" fmla="*/ 0 w 1321"/>
                <a:gd name="T103" fmla="*/ 0 h 712"/>
                <a:gd name="T104" fmla="*/ 1321 w 1321"/>
                <a:gd name="T105" fmla="*/ 712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T102" t="T103" r="T104" b="T105"/>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9FFCC">
                    <a:alpha val="17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 typeface="Arial" panose="020B0604020202020204" pitchFamily="34" charset="0"/>
                <a:buNone/>
                <a:defRPr/>
              </a:pPr>
              <a:endParaRPr lang="zh-CN" altLang="en-US">
                <a:effectLst>
                  <a:outerShdw blurRad="38100" dist="38100" dir="2700000" algn="tl">
                    <a:srgbClr val="000000">
                      <a:alpha val="43137"/>
                    </a:srgbClr>
                  </a:outerShdw>
                </a:effectLst>
              </a:endParaRPr>
            </a:p>
          </p:txBody>
        </p:sp>
        <p:grpSp>
          <p:nvGrpSpPr>
            <p:cNvPr id="11279" name="Group 13"/>
            <p:cNvGrpSpPr>
              <a:grpSpLocks/>
            </p:cNvGrpSpPr>
            <p:nvPr/>
          </p:nvGrpSpPr>
          <p:grpSpPr bwMode="auto">
            <a:xfrm rot="-1297425" flipH="1" flipV="1">
              <a:off x="168" y="919"/>
              <a:ext cx="888" cy="223"/>
              <a:chOff x="0" y="0"/>
              <a:chExt cx="893" cy="246"/>
            </a:xfrm>
          </p:grpSpPr>
          <p:grpSp>
            <p:nvGrpSpPr>
              <p:cNvPr id="11280" name="Group 14"/>
              <p:cNvGrpSpPr>
                <a:grpSpLocks/>
              </p:cNvGrpSpPr>
              <p:nvPr/>
            </p:nvGrpSpPr>
            <p:grpSpPr bwMode="auto">
              <a:xfrm>
                <a:off x="0" y="0"/>
                <a:ext cx="743" cy="185"/>
                <a:chOff x="0" y="0"/>
                <a:chExt cx="1118" cy="279"/>
              </a:xfrm>
            </p:grpSpPr>
            <p:sp>
              <p:nvSpPr>
                <p:cNvPr id="11286" name="AutoShape 30"/>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1287" name="AutoShape 31"/>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1288" name="AutoShape 32"/>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1289" name="AutoShape 33"/>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nvGrpSpPr>
              <p:cNvPr id="11281" name="Group 19"/>
              <p:cNvGrpSpPr>
                <a:grpSpLocks/>
              </p:cNvGrpSpPr>
              <p:nvPr/>
            </p:nvGrpSpPr>
            <p:grpSpPr bwMode="auto">
              <a:xfrm rot="1353540">
                <a:off x="150" y="60"/>
                <a:ext cx="743" cy="186"/>
                <a:chOff x="0" y="0"/>
                <a:chExt cx="1118" cy="279"/>
              </a:xfrm>
            </p:grpSpPr>
            <p:sp>
              <p:nvSpPr>
                <p:cNvPr id="11282" name="AutoShape 35"/>
                <p:cNvSpPr>
                  <a:spLocks noChangeArrowheads="1"/>
                </p:cNvSpPr>
                <p:nvPr/>
              </p:nvSpPr>
              <p:spPr bwMode="auto">
                <a:xfrm rot="5263130">
                  <a:off x="290"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1283" name="AutoShape 36"/>
                <p:cNvSpPr>
                  <a:spLocks noChangeArrowheads="1"/>
                </p:cNvSpPr>
                <p:nvPr/>
              </p:nvSpPr>
              <p:spPr bwMode="auto">
                <a:xfrm rot="6078281">
                  <a:off x="426" y="-294"/>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1284" name="AutoShape 37"/>
                <p:cNvSpPr>
                  <a:spLocks noChangeArrowheads="1"/>
                </p:cNvSpPr>
                <p:nvPr/>
              </p:nvSpPr>
              <p:spPr bwMode="auto">
                <a:xfrm rot="6373927">
                  <a:off x="502" y="-27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sp>
              <p:nvSpPr>
                <p:cNvPr id="11285" name="AutoShape 38"/>
                <p:cNvSpPr>
                  <a:spLocks noChangeArrowheads="1"/>
                </p:cNvSpPr>
                <p:nvPr/>
              </p:nvSpPr>
              <p:spPr bwMode="auto">
                <a:xfrm rot="6906312">
                  <a:off x="592" y="-242"/>
                  <a:ext cx="227" cy="816"/>
                </a:xfrm>
                <a:prstGeom prst="moon">
                  <a:avLst>
                    <a:gd name="adj" fmla="val 49773"/>
                  </a:avLst>
                </a:prstGeom>
                <a:solidFill>
                  <a:srgbClr val="FFFFFF">
                    <a:alpha val="3922"/>
                  </a:srgbClr>
                </a:solidFill>
                <a:ln w="9525">
                  <a:noFill/>
                  <a:miter lim="800000"/>
                  <a:headEnd/>
                  <a:tailEnd/>
                </a:ln>
              </p:spPr>
              <p:txBody>
                <a:bodyPr vert="eaVert" wrap="none" anchor="ctr"/>
                <a:lstStyle/>
                <a:p>
                  <a:pPr eaLnBrk="1" hangingPunct="1">
                    <a:buFont typeface="Arial" pitchFamily="34" charset="0"/>
                    <a:buNone/>
                  </a:pPr>
                  <a:endParaRPr lang="zh-CN" altLang="en-US" sz="1800" b="0">
                    <a:solidFill>
                      <a:schemeClr val="tx1"/>
                    </a:solidFill>
                    <a:latin typeface="Arial" pitchFamily="34" charset="0"/>
                    <a:ea typeface="宋体" pitchFamily="2" charset="-122"/>
                  </a:endParaRPr>
                </a:p>
              </p:txBody>
            </p:sp>
          </p:grpSp>
        </p:grpSp>
      </p:grpSp>
      <p:sp>
        <p:nvSpPr>
          <p:cNvPr id="12312" name="Text Box 24" descr="金融10"/>
          <p:cNvSpPr txBox="1">
            <a:spLocks noChangeArrowheads="1"/>
          </p:cNvSpPr>
          <p:nvPr/>
        </p:nvSpPr>
        <p:spPr bwMode="auto">
          <a:xfrm>
            <a:off x="827088" y="3500438"/>
            <a:ext cx="1079500" cy="1311275"/>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buFont typeface="Arial" panose="020B0604020202020204" pitchFamily="34" charset="0"/>
              <a:buNone/>
              <a:defRPr/>
            </a:pPr>
            <a:r>
              <a:rPr lang="en-US">
                <a:effectLst>
                  <a:outerShdw blurRad="38100" dist="38100" dir="2700000" algn="tl">
                    <a:srgbClr val="C0C0C0"/>
                  </a:outerShdw>
                </a:effectLst>
              </a:rPr>
              <a:t>1.</a:t>
            </a:r>
            <a:r>
              <a:rPr lang="zh-CN" altLang="en-US">
                <a:effectLst>
                  <a:outerShdw blurRad="38100" dist="38100" dir="2700000" algn="tl">
                    <a:srgbClr val="C0C0C0"/>
                  </a:outerShdw>
                </a:effectLst>
              </a:rPr>
              <a:t>数</a:t>
            </a:r>
          </a:p>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   量</a:t>
            </a:r>
          </a:p>
          <a:p>
            <a:pPr eaLnBrk="1" hangingPunct="1">
              <a:spcBef>
                <a:spcPct val="50000"/>
              </a:spcBef>
              <a:buFont typeface="Arial" panose="020B0604020202020204" pitchFamily="34" charset="0"/>
              <a:buNone/>
              <a:defRPr/>
            </a:pPr>
            <a:r>
              <a:rPr lang="zh-CN" altLang="en-US">
                <a:effectLst>
                  <a:outerShdw blurRad="38100" dist="38100" dir="2700000" algn="tl">
                    <a:srgbClr val="C0C0C0"/>
                  </a:outerShdw>
                </a:effectLst>
              </a:rPr>
              <a:t>   性</a:t>
            </a:r>
          </a:p>
        </p:txBody>
      </p:sp>
      <p:sp>
        <p:nvSpPr>
          <p:cNvPr id="12313" name="Text Box 25" descr="金融10"/>
          <p:cNvSpPr txBox="1">
            <a:spLocks noChangeArrowheads="1"/>
          </p:cNvSpPr>
          <p:nvPr/>
        </p:nvSpPr>
        <p:spPr bwMode="auto">
          <a:xfrm>
            <a:off x="2051050" y="3573463"/>
            <a:ext cx="6481763" cy="2195512"/>
          </a:xfrm>
          <a:prstGeom prst="rect">
            <a:avLst/>
          </a:prstGeom>
          <a:noFill/>
          <a:ln>
            <a:noFill/>
          </a:ln>
          <a:effectLst/>
          <a:extLst>
            <a:ext uri="{909E8E84-426E-40DD-AFC4-6F175D3DCCD1}">
              <a14:hiddenFill xmlns:a14="http://schemas.microsoft.com/office/drawing/2010/main">
                <a:blipFill dpi="0" rotWithShape="0">
                  <a:blip r:embed="rId4"/>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buFont typeface="Arial" panose="020B0604020202020204" pitchFamily="34" charset="0"/>
              <a:buNone/>
              <a:defRPr/>
            </a:pPr>
            <a:r>
              <a:rPr lang="zh-CN" altLang="en-US">
                <a:effectLst>
                  <a:outerShdw blurRad="38100" dist="38100" dir="2700000" algn="tl">
                    <a:srgbClr val="C0C0C0"/>
                  </a:outerShdw>
                </a:effectLst>
              </a:rPr>
              <a:t>        探索总体现象的数量规律、数量特征是统计学最突出的特点。统计学归根结底是为了概括出现象数量方面的特征和规律，具体包含三方面内容：一是数量的多少，即研究现象的规模、大小、水平等；二是数量之间的关系，即研究现象的内部结构、比例关系等；三是质与量的关系，即研究现象质量互变的数量界限。</a:t>
            </a:r>
          </a:p>
          <a:p>
            <a:pPr eaLnBrk="1" hangingPunct="1">
              <a:buFont typeface="Arial" panose="020B0604020202020204" pitchFamily="34" charset="0"/>
              <a:buNone/>
              <a:defRPr/>
            </a:pPr>
            <a:r>
              <a:rPr lang="zh-CN" altLang="en-US" sz="1800">
                <a:effectLst>
                  <a:outerShdw blurRad="38100" dist="38100" dir="2700000" algn="tl">
                    <a:srgbClr val="C0C0C0"/>
                  </a:outerShdw>
                </a:effectLst>
              </a:rPr>
              <a:t>        </a:t>
            </a:r>
          </a:p>
        </p:txBody>
      </p:sp>
      <p:sp>
        <p:nvSpPr>
          <p:cNvPr id="12314" name="AutoShape 2"/>
          <p:cNvSpPr>
            <a:spLocks noChangeArrowheads="1"/>
          </p:cNvSpPr>
          <p:nvPr/>
        </p:nvSpPr>
        <p:spPr bwMode="auto">
          <a:xfrm>
            <a:off x="611188" y="2349500"/>
            <a:ext cx="7999412" cy="1023938"/>
          </a:xfrm>
          <a:prstGeom prst="roundRect">
            <a:avLst>
              <a:gd name="adj" fmla="val 11648"/>
            </a:avLst>
          </a:prstGeom>
          <a:gradFill rotWithShape="1">
            <a:gsLst>
              <a:gs pos="0">
                <a:schemeClr val="accent2"/>
              </a:gs>
              <a:gs pos="100000">
                <a:srgbClr val="181847"/>
              </a:gs>
            </a:gsLst>
            <a:lin ang="18900000" scaled="1"/>
          </a:gradFill>
          <a:ln w="9525">
            <a:noFill/>
            <a:round/>
            <a:headEnd/>
            <a:tailEnd/>
          </a:ln>
        </p:spPr>
        <p:txBody>
          <a:bodyPr wrap="none" anchor="ctr"/>
          <a:lstStyle/>
          <a:p>
            <a:pPr eaLnBrk="1" hangingPunct="1">
              <a:buFont typeface="Arial" pitchFamily="34" charset="0"/>
              <a:buNone/>
            </a:pPr>
            <a:r>
              <a:rPr lang="zh-CN" altLang="en-US" b="0" dirty="0"/>
              <a:t>        一切事物都是质和量的辩证统一，统计学也不例外，它从研究社</a:t>
            </a:r>
          </a:p>
          <a:p>
            <a:pPr eaLnBrk="1" hangingPunct="1">
              <a:buFont typeface="Arial" pitchFamily="34" charset="0"/>
              <a:buNone/>
            </a:pPr>
            <a:r>
              <a:rPr lang="zh-CN" altLang="en-US" b="0" dirty="0"/>
              <a:t>会经济现象的数量方面出发，达到认识社会经济现象本质的目的。具</a:t>
            </a:r>
          </a:p>
          <a:p>
            <a:pPr eaLnBrk="1" hangingPunct="1">
              <a:buFont typeface="Arial" pitchFamily="34" charset="0"/>
              <a:buNone/>
            </a:pPr>
            <a:r>
              <a:rPr lang="zh-CN" altLang="en-US" b="0" dirty="0"/>
              <a:t>体而言，统计学主要</a:t>
            </a:r>
            <a:r>
              <a:rPr lang="zh-CN" altLang="en-US" b="0"/>
              <a:t>有</a:t>
            </a:r>
            <a:r>
              <a:rPr lang="zh-CN" altLang="en-US" b="0" smtClean="0"/>
              <a:t>以下四个</a:t>
            </a:r>
            <a:r>
              <a:rPr lang="zh-CN" altLang="en-US" b="0" dirty="0"/>
              <a:t>特点。       </a:t>
            </a:r>
          </a:p>
        </p:txBody>
      </p:sp>
      <p:sp>
        <p:nvSpPr>
          <p:cNvPr id="11273" name="Rectangle 27" descr="金融10"/>
          <p:cNvSpPr>
            <a:spLocks noChangeArrowheads="1"/>
          </p:cNvSpPr>
          <p:nvPr/>
        </p:nvSpPr>
        <p:spPr bwMode="auto">
          <a:xfrm>
            <a:off x="796925" y="1700213"/>
            <a:ext cx="2955925" cy="461962"/>
          </a:xfrm>
          <a:prstGeom prst="rect">
            <a:avLst/>
          </a:prstGeom>
          <a:noFill/>
          <a:ln w="9525">
            <a:noFill/>
            <a:miter lim="800000"/>
            <a:headEnd/>
            <a:tailEnd/>
          </a:ln>
          <a:effectLst/>
        </p:spPr>
        <p:txBody>
          <a:bodyPr wrap="none">
            <a:spAutoFit/>
          </a:bodyPr>
          <a:lstStyle/>
          <a:p>
            <a:pPr eaLnBrk="1" hangingPunct="1">
              <a:buFont typeface="Arial" pitchFamily="34" charset="0"/>
              <a:buNone/>
            </a:pPr>
            <a:r>
              <a:rPr lang="zh-CN" altLang="en-US" sz="2400" b="0">
                <a:solidFill>
                  <a:schemeClr val="tx1"/>
                </a:solidFill>
              </a:rPr>
              <a:t>（二）统计学的特点</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2314"/>
                                        </p:tgtEl>
                                        <p:attrNameLst>
                                          <p:attrName>style.visibility</p:attrName>
                                        </p:attrNameLst>
                                      </p:cBhvr>
                                      <p:to>
                                        <p:strVal val="visible"/>
                                      </p:to>
                                    </p:set>
                                    <p:animEffect transition="in" filter="fade">
                                      <p:cBhvr>
                                        <p:cTn id="7" dur="800" decel="100000"/>
                                        <p:tgtEl>
                                          <p:spTgt spid="12314"/>
                                        </p:tgtEl>
                                      </p:cBhvr>
                                    </p:animEffect>
                                    <p:anim calcmode="lin" valueType="num">
                                      <p:cBhvr>
                                        <p:cTn id="8" dur="800" decel="100000" fill="hold"/>
                                        <p:tgtEl>
                                          <p:spTgt spid="12314"/>
                                        </p:tgtEl>
                                        <p:attrNameLst>
                                          <p:attrName>style.rotation</p:attrName>
                                        </p:attrNameLst>
                                      </p:cBhvr>
                                      <p:tavLst>
                                        <p:tav tm="0">
                                          <p:val>
                                            <p:fltVal val="-90"/>
                                          </p:val>
                                        </p:tav>
                                        <p:tav tm="100000">
                                          <p:val>
                                            <p:fltVal val="0"/>
                                          </p:val>
                                        </p:tav>
                                      </p:tavLst>
                                    </p:anim>
                                    <p:anim calcmode="lin" valueType="num">
                                      <p:cBhvr>
                                        <p:cTn id="9" dur="800" decel="100000" fill="hold"/>
                                        <p:tgtEl>
                                          <p:spTgt spid="12314"/>
                                        </p:tgtEl>
                                        <p:attrNameLst>
                                          <p:attrName>ppt_x</p:attrName>
                                        </p:attrNameLst>
                                      </p:cBhvr>
                                      <p:tavLst>
                                        <p:tav tm="0">
                                          <p:val>
                                            <p:strVal val="#ppt_x+0.4"/>
                                          </p:val>
                                        </p:tav>
                                        <p:tav tm="100000">
                                          <p:val>
                                            <p:strVal val="#ppt_x-0.05"/>
                                          </p:val>
                                        </p:tav>
                                      </p:tavLst>
                                    </p:anim>
                                    <p:anim calcmode="lin" valueType="num">
                                      <p:cBhvr>
                                        <p:cTn id="10" dur="800" decel="100000" fill="hold"/>
                                        <p:tgtEl>
                                          <p:spTgt spid="1231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231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231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54" presetClass="entr" presetSubtype="0" accel="100000" fill="hold" grpId="0" nodeType="clickEffect">
                                  <p:stCondLst>
                                    <p:cond delay="0"/>
                                  </p:stCondLst>
                                  <p:childTnLst>
                                    <p:set>
                                      <p:cBhvr>
                                        <p:cTn id="16" dur="1" fill="hold">
                                          <p:stCondLst>
                                            <p:cond delay="0"/>
                                          </p:stCondLst>
                                        </p:cTn>
                                        <p:tgtEl>
                                          <p:spTgt spid="12292"/>
                                        </p:tgtEl>
                                        <p:attrNameLst>
                                          <p:attrName>style.visibility</p:attrName>
                                        </p:attrNameLst>
                                      </p:cBhvr>
                                      <p:to>
                                        <p:strVal val="visible"/>
                                      </p:to>
                                    </p:set>
                                    <p:anim calcmode="lin" valueType="num">
                                      <p:cBhvr>
                                        <p:cTn id="17" dur="500" fill="hold"/>
                                        <p:tgtEl>
                                          <p:spTgt spid="12292"/>
                                        </p:tgtEl>
                                        <p:attrNameLst>
                                          <p:attrName>ppt_w</p:attrName>
                                        </p:attrNameLst>
                                      </p:cBhvr>
                                      <p:tavLst>
                                        <p:tav tm="0">
                                          <p:val>
                                            <p:strVal val="#ppt_w*0.05"/>
                                          </p:val>
                                        </p:tav>
                                        <p:tav tm="100000">
                                          <p:val>
                                            <p:strVal val="#ppt_w"/>
                                          </p:val>
                                        </p:tav>
                                      </p:tavLst>
                                    </p:anim>
                                    <p:anim calcmode="lin" valueType="num">
                                      <p:cBhvr>
                                        <p:cTn id="18" dur="500" fill="hold"/>
                                        <p:tgtEl>
                                          <p:spTgt spid="12292"/>
                                        </p:tgtEl>
                                        <p:attrNameLst>
                                          <p:attrName>ppt_h</p:attrName>
                                        </p:attrNameLst>
                                      </p:cBhvr>
                                      <p:tavLst>
                                        <p:tav tm="0">
                                          <p:val>
                                            <p:strVal val="#ppt_h"/>
                                          </p:val>
                                        </p:tav>
                                        <p:tav tm="100000">
                                          <p:val>
                                            <p:strVal val="#ppt_h"/>
                                          </p:val>
                                        </p:tav>
                                      </p:tavLst>
                                    </p:anim>
                                    <p:anim calcmode="lin" valueType="num">
                                      <p:cBhvr>
                                        <p:cTn id="19" dur="500" fill="hold"/>
                                        <p:tgtEl>
                                          <p:spTgt spid="12292"/>
                                        </p:tgtEl>
                                        <p:attrNameLst>
                                          <p:attrName>ppt_x</p:attrName>
                                        </p:attrNameLst>
                                      </p:cBhvr>
                                      <p:tavLst>
                                        <p:tav tm="0">
                                          <p:val>
                                            <p:strVal val="#ppt_x-.2"/>
                                          </p:val>
                                        </p:tav>
                                        <p:tav tm="100000">
                                          <p:val>
                                            <p:strVal val="#ppt_x"/>
                                          </p:val>
                                        </p:tav>
                                      </p:tavLst>
                                    </p:anim>
                                    <p:anim calcmode="lin" valueType="num">
                                      <p:cBhvr>
                                        <p:cTn id="20" dur="500" fill="hold"/>
                                        <p:tgtEl>
                                          <p:spTgt spid="12292"/>
                                        </p:tgtEl>
                                        <p:attrNameLst>
                                          <p:attrName>ppt_y</p:attrName>
                                        </p:attrNameLst>
                                      </p:cBhvr>
                                      <p:tavLst>
                                        <p:tav tm="0">
                                          <p:val>
                                            <p:strVal val="#ppt_y"/>
                                          </p:val>
                                        </p:tav>
                                        <p:tav tm="100000">
                                          <p:val>
                                            <p:strVal val="#ppt_y"/>
                                          </p:val>
                                        </p:tav>
                                      </p:tavLst>
                                    </p:anim>
                                    <p:animEffect transition="in" filter="fade">
                                      <p:cBhvr>
                                        <p:cTn id="21" dur="500"/>
                                        <p:tgtEl>
                                          <p:spTgt spid="12292"/>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0" presetClass="entr" presetSubtype="0" fill="hold" grpId="0" nodeType="clickEffect">
                                  <p:stCondLst>
                                    <p:cond delay="0"/>
                                  </p:stCondLst>
                                  <p:childTnLst>
                                    <p:set>
                                      <p:cBhvr>
                                        <p:cTn id="25" dur="1" fill="hold">
                                          <p:stCondLst>
                                            <p:cond delay="0"/>
                                          </p:stCondLst>
                                        </p:cTn>
                                        <p:tgtEl>
                                          <p:spTgt spid="12312"/>
                                        </p:tgtEl>
                                        <p:attrNameLst>
                                          <p:attrName>style.visibility</p:attrName>
                                        </p:attrNameLst>
                                      </p:cBhvr>
                                      <p:to>
                                        <p:strVal val="visible"/>
                                      </p:to>
                                    </p:set>
                                    <p:animEffect transition="in" filter="wedge">
                                      <p:cBhvr>
                                        <p:cTn id="26" dur="2000"/>
                                        <p:tgtEl>
                                          <p:spTgt spid="12312"/>
                                        </p:tgtEl>
                                      </p:cBhvr>
                                    </p:animEffect>
                                  </p:childTnLst>
                                </p:cTn>
                              </p:par>
                              <p:par>
                                <p:cTn id="27" presetID="20" presetClass="entr" presetSubtype="0" fill="hold" nodeType="withEffect">
                                  <p:stCondLst>
                                    <p:cond delay="0"/>
                                  </p:stCondLst>
                                  <p:childTnLst>
                                    <p:set>
                                      <p:cBhvr>
                                        <p:cTn id="28" dur="1" fill="hold">
                                          <p:stCondLst>
                                            <p:cond delay="0"/>
                                          </p:stCondLst>
                                        </p:cTn>
                                        <p:tgtEl>
                                          <p:spTgt spid="12293"/>
                                        </p:tgtEl>
                                        <p:attrNameLst>
                                          <p:attrName>style.visibility</p:attrName>
                                        </p:attrNameLst>
                                      </p:cBhvr>
                                      <p:to>
                                        <p:strVal val="visible"/>
                                      </p:to>
                                    </p:set>
                                    <p:animEffect transition="in" filter="wedge">
                                      <p:cBhvr>
                                        <p:cTn id="29" dur="2000"/>
                                        <p:tgtEl>
                                          <p:spTgt spid="12293"/>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43" presetClass="entr" presetSubtype="0" fill="hold" grpId="0" nodeType="clickEffect">
                                  <p:stCondLst>
                                    <p:cond delay="0"/>
                                  </p:stCondLst>
                                  <p:childTnLst>
                                    <p:set>
                                      <p:cBhvr>
                                        <p:cTn id="33" dur="1" fill="hold">
                                          <p:stCondLst>
                                            <p:cond delay="0"/>
                                          </p:stCondLst>
                                        </p:cTn>
                                        <p:tgtEl>
                                          <p:spTgt spid="12313"/>
                                        </p:tgtEl>
                                        <p:attrNameLst>
                                          <p:attrName>style.visibility</p:attrName>
                                        </p:attrNameLst>
                                      </p:cBhvr>
                                      <p:to>
                                        <p:strVal val="visible"/>
                                      </p:to>
                                    </p:set>
                                    <p:animEffect transition="in" filter="fade">
                                      <p:cBhvr>
                                        <p:cTn id="34" dur="100"/>
                                        <p:tgtEl>
                                          <p:spTgt spid="12313"/>
                                        </p:tgtEl>
                                      </p:cBhvr>
                                    </p:animEffect>
                                    <p:anim calcmode="lin" valueType="num">
                                      <p:cBhvr>
                                        <p:cTn id="35" dur="400" fill="hold"/>
                                        <p:tgtEl>
                                          <p:spTgt spid="12313"/>
                                        </p:tgtEl>
                                        <p:attrNameLst>
                                          <p:attrName>ppt_x</p:attrName>
                                        </p:attrNameLst>
                                      </p:cBhvr>
                                      <p:tavLst>
                                        <p:tav tm="0">
                                          <p:val>
                                            <p:strVal val="#ppt_x"/>
                                          </p:val>
                                        </p:tav>
                                        <p:tav tm="100000">
                                          <p:val>
                                            <p:strVal val="#ppt_x"/>
                                          </p:val>
                                        </p:tav>
                                      </p:tavLst>
                                    </p:anim>
                                    <p:anim calcmode="lin" valueType="num">
                                      <p:cBhvr>
                                        <p:cTn id="36" dur="400" fill="hold"/>
                                        <p:tgtEl>
                                          <p:spTgt spid="12313"/>
                                        </p:tgtEl>
                                        <p:attrNameLst>
                                          <p:attrName>ppt_y</p:attrName>
                                        </p:attrNameLst>
                                      </p:cBhvr>
                                      <p:tavLst>
                                        <p:tav tm="0">
                                          <p:val>
                                            <p:strVal val="#ppt_y+0.31"/>
                                          </p:val>
                                        </p:tav>
                                        <p:tav tm="100000">
                                          <p:val>
                                            <p:strVal val="#ppt_y+0.31"/>
                                          </p:val>
                                        </p:tav>
                                      </p:tavLst>
                                    </p:anim>
                                    <p:anim calcmode="lin" valueType="num">
                                      <p:cBhvr>
                                        <p:cTn id="37" dur="600" decel="50000" fill="hold">
                                          <p:stCondLst>
                                            <p:cond delay="400"/>
                                          </p:stCondLst>
                                        </p:cTn>
                                        <p:tgtEl>
                                          <p:spTgt spid="1231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8" dur="600" decel="50000" fill="hold">
                                          <p:stCondLst>
                                            <p:cond delay="400"/>
                                          </p:stCondLst>
                                        </p:cTn>
                                        <p:tgtEl>
                                          <p:spTgt spid="1231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animBg="1" autoUpdateAnimBg="0"/>
      <p:bldP spid="12312" grpId="0" autoUpdateAnimBg="0"/>
      <p:bldP spid="12313" grpId="0" autoUpdateAnimBg="0"/>
      <p:bldP spid="12314" grpId="0" animBg="1" autoUpdateAnimBg="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自定义设计方案">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stretch>
            <a:fillRect/>
          </a:stretch>
        </a:blipFill>
        <a:ln w="9525" cap="flat" cmpd="sng" algn="ctr">
          <a:solidFill>
            <a:srgbClr val="CC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2000" b="1" i="0" u="none" strike="noStrike" cap="none" normalizeH="0" baseline="0" smtClean="0">
            <a:ln>
              <a:noFill/>
            </a:ln>
            <a:solidFill>
              <a:schemeClr val="tx2"/>
            </a:solidFill>
            <a:effectLst>
              <a:outerShdw blurRad="38100" dist="38100" dir="2700000" algn="tl">
                <a:srgbClr val="000000">
                  <a:alpha val="43137"/>
                </a:srgbClr>
              </a:outerShdw>
            </a:effectLst>
            <a:latin typeface="Times New Roman" panose="02020603050405020304" pitchFamily="18" charset="0"/>
            <a:ea typeface="黑体" panose="02010609060101010101" pitchFamily="49" charset="-122"/>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stretch>
            <a:fillRect/>
          </a:stretch>
        </a:blipFill>
        <a:ln w="9525" cap="flat" cmpd="sng" algn="ctr">
          <a:solidFill>
            <a:srgbClr val="CC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2000" b="1" i="0" u="none" strike="noStrike" cap="none" normalizeH="0" baseline="0" smtClean="0">
            <a:ln>
              <a:noFill/>
            </a:ln>
            <a:solidFill>
              <a:schemeClr val="tx2"/>
            </a:solidFill>
            <a:effectLst>
              <a:outerShdw blurRad="38100" dist="38100" dir="2700000" algn="tl">
                <a:srgbClr val="000000">
                  <a:alpha val="43137"/>
                </a:srgbClr>
              </a:outerShdw>
            </a:effectLst>
            <a:latin typeface="Times New Roman" panose="02020603050405020304" pitchFamily="18" charset="0"/>
            <a:ea typeface="黑体" panose="02010609060101010101" pitchFamily="49" charset="-122"/>
          </a:defRPr>
        </a:defPPr>
      </a:lstStyle>
    </a:lnDef>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405</TotalTime>
  <Pages>0</Pages>
  <Words>4338</Words>
  <Characters>0</Characters>
  <Application>Microsoft Office PowerPoint</Application>
  <DocSecurity>0</DocSecurity>
  <PresentationFormat>全屏显示(4:3)</PresentationFormat>
  <Lines>0</Lines>
  <Paragraphs>334</Paragraphs>
  <Slides>44</Slides>
  <Notes>0</Notes>
  <HiddenSlides>0</HiddenSlides>
  <MMClips>0</MMClips>
  <ScaleCrop>false</ScaleCrop>
  <HeadingPairs>
    <vt:vector size="8" baseType="variant">
      <vt:variant>
        <vt:lpstr>已用的字体</vt:lpstr>
      </vt:variant>
      <vt:variant>
        <vt:i4>11</vt:i4>
      </vt:variant>
      <vt:variant>
        <vt:lpstr>主题</vt:lpstr>
      </vt:variant>
      <vt:variant>
        <vt:i4>1</vt:i4>
      </vt:variant>
      <vt:variant>
        <vt:lpstr>嵌入 OLE 服务器</vt:lpstr>
      </vt:variant>
      <vt:variant>
        <vt:i4>1</vt:i4>
      </vt:variant>
      <vt:variant>
        <vt:lpstr>幻灯片标题</vt:lpstr>
      </vt:variant>
      <vt:variant>
        <vt:i4>44</vt:i4>
      </vt:variant>
    </vt:vector>
  </HeadingPairs>
  <TitlesOfParts>
    <vt:vector size="57" baseType="lpstr">
      <vt:lpstr>Gulim</vt:lpstr>
      <vt:lpstr>GulimChe</vt:lpstr>
      <vt:lpstr>HY헤드라인M</vt:lpstr>
      <vt:lpstr>黑体</vt:lpstr>
      <vt:lpstr>华文新魏</vt:lpstr>
      <vt:lpstr>宋体</vt:lpstr>
      <vt:lpstr>幼圆</vt:lpstr>
      <vt:lpstr>Arial</vt:lpstr>
      <vt:lpstr>Calibri</vt:lpstr>
      <vt:lpstr>Times New Roman</vt:lpstr>
      <vt:lpstr>Wingdings</vt:lpstr>
      <vt:lpstr>自定义设计方案</vt:lpstr>
      <vt:lpstr>Equation.3</vt:lpstr>
      <vt:lpstr>课程导入    统计概述</vt:lpstr>
      <vt:lpstr>PowerPoint 演示文稿</vt:lpstr>
      <vt:lpstr>PowerPoint 演示文稿</vt:lpstr>
      <vt:lpstr>PowerPoint 演示文稿</vt:lpstr>
      <vt:lpstr>PowerPoint 演示文稿</vt:lpstr>
      <vt:lpstr>任务一   认识统计</vt:lpstr>
      <vt:lpstr>   任务一   认识统计</vt:lpstr>
      <vt:lpstr>PowerPoint 演示文稿</vt:lpstr>
      <vt:lpstr>PowerPoint 演示文稿</vt:lpstr>
      <vt:lpstr>          任务一  认识统计</vt:lpstr>
      <vt:lpstr>        任务一  认识统计</vt:lpstr>
      <vt:lpstr>           任务一  认识统计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知识巩固</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Play</cp:lastModifiedBy>
  <cp:revision>253</cp:revision>
  <dcterms:created xsi:type="dcterms:W3CDTF">2013-01-09T03:06:53Z</dcterms:created>
  <dcterms:modified xsi:type="dcterms:W3CDTF">2020-08-29T10:05:36Z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2052-9.1.0.5132</vt:lpwstr>
  </property>
</Properties>
</file>