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60562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26265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77594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94256-4E80-4490-80C5-A140875F971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75542" y="205740"/>
            <a:ext cx="10116457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75657" y="1383030"/>
            <a:ext cx="10479313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6702191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2607-6D81-4853-919C-AD2B837EFC7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133600" y="205740"/>
            <a:ext cx="7892415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17601" y="1383030"/>
            <a:ext cx="10253980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2045073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04940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9727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10945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3734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2245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253027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88166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9829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DE05AE-C8C8-48DE-9187-69A6F39B945E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85F4DC-D0A5-40B3-B00A-AE13EF1566E5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8291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6096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0"/>
            <a:ext cx="1320800" cy="10540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20DB-B8E6-441F-B202-C4EB1D82F6DB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67C20-DB95-4CA2-B0F0-E724E6ED42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6647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3"/>
          <p:cNvSpPr txBox="1"/>
          <p:nvPr/>
        </p:nvSpPr>
        <p:spPr bwMode="auto">
          <a:xfrm>
            <a:off x="1809750" y="3429000"/>
            <a:ext cx="76533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4400" b="1" spc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第九章　财务分析</a:t>
            </a:r>
          </a:p>
        </p:txBody>
      </p:sp>
    </p:spTree>
    <p:extLst>
      <p:ext uri="{BB962C8B-B14F-4D97-AF65-F5344CB8AC3E}">
        <p14:creationId xmlns:p14="http://schemas.microsoft.com/office/powerpoint/2010/main" val="324901579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财务比率分析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二、营运能力分析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应收账款周转率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存货周转率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流动资产周转率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固定资产周转率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总资产周转率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5832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财务比率分析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三、盈利能力分析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营业毛利率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营业利润率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营业净利率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总资产报酬率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资产净利率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净资产收益率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997690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财务比率分析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四、发展能力分析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营业收入增长率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总资产增长率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营业利润增长率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资本保值增值率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资本积累率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1303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财务比率分析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五、现金流量分析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现金流量比率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现金负债总额比率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到期债务本息偿付比率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全部资产现金回收率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现金购销比率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六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收入现金比率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盈利现金比率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1882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财务比率分析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六、上市公司的特殊比率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每股收益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每股净资产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每股现金流量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每股股利与股利支付率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市盈率与市净率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31374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财务综合分析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一、财务比率综合评分法</a:t>
            </a:r>
          </a:p>
          <a:p>
            <a:r>
              <a:rPr lang="zh-CN" altLang="zh-CN" dirty="0"/>
              <a:t>财务比率综合评分法也称沃尔评分法</a:t>
            </a:r>
            <a:r>
              <a:rPr lang="en-US" altLang="zh-CN" dirty="0"/>
              <a:t>,</a:t>
            </a:r>
            <a:r>
              <a:rPr lang="zh-CN" altLang="zh-CN" dirty="0"/>
              <a:t>是指通过对选定的几项财务比率进行评分</a:t>
            </a:r>
            <a:r>
              <a:rPr lang="en-US" altLang="zh-CN" dirty="0"/>
              <a:t>,</a:t>
            </a:r>
            <a:r>
              <a:rPr lang="zh-CN" altLang="zh-CN" dirty="0"/>
              <a:t>然后计算出综合得分</a:t>
            </a:r>
            <a:r>
              <a:rPr lang="en-US" altLang="zh-CN" dirty="0"/>
              <a:t>,</a:t>
            </a:r>
            <a:r>
              <a:rPr lang="zh-CN" altLang="zh-CN" dirty="0"/>
              <a:t>并据此评价企业的综合财务状况的方法。因为最早采用这种方法的是亚历山大·沃尔</a:t>
            </a:r>
            <a:r>
              <a:rPr lang="en-US" altLang="zh-CN" dirty="0"/>
              <a:t>,</a:t>
            </a:r>
            <a:r>
              <a:rPr lang="zh-CN" altLang="zh-CN" dirty="0"/>
              <a:t>故称沃尔评分法。</a:t>
            </a:r>
          </a:p>
          <a:p>
            <a:r>
              <a:rPr lang="zh-CN" altLang="zh-CN" dirty="0"/>
              <a:t>采用财务比率综合评分法对企业财务状况进行综合分析</a:t>
            </a:r>
            <a:r>
              <a:rPr lang="en-US" altLang="zh-CN" dirty="0"/>
              <a:t>,</a:t>
            </a:r>
            <a:r>
              <a:rPr lang="zh-CN" altLang="zh-CN" dirty="0"/>
              <a:t>一般要遵循以下程序</a:t>
            </a:r>
            <a:r>
              <a:rPr lang="en-US" altLang="zh-CN" dirty="0"/>
              <a:t>:</a:t>
            </a:r>
            <a:endParaRPr lang="zh-CN" altLang="zh-CN" dirty="0"/>
          </a:p>
          <a:p>
            <a:r>
              <a:rPr lang="en-US" altLang="zh-CN" dirty="0"/>
              <a:t>1.</a:t>
            </a:r>
            <a:r>
              <a:rPr lang="zh-CN" altLang="zh-CN" dirty="0"/>
              <a:t>选定评价财务状况的财务比率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确定财务比率标准评分值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确定财务比率评分值的上限和下限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确定财务比率的标准值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计算关系比率</a:t>
            </a:r>
          </a:p>
          <a:p>
            <a:r>
              <a:rPr lang="en-US" altLang="zh-CN" dirty="0"/>
              <a:t>6.</a:t>
            </a:r>
            <a:r>
              <a:rPr lang="zh-CN" altLang="zh-CN" dirty="0"/>
              <a:t>计算出各项财务比率的实际得分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0910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财务综合分析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二、杜邦分析法</a:t>
            </a:r>
          </a:p>
          <a:p>
            <a:r>
              <a:rPr lang="zh-CN" altLang="en-US" dirty="0"/>
              <a:t>杜邦分析</a:t>
            </a:r>
            <a:r>
              <a:rPr lang="zh-CN" altLang="en-US" dirty="0" smtClean="0"/>
              <a:t>法利用</a:t>
            </a:r>
            <a:r>
              <a:rPr lang="zh-CN" altLang="en-US" dirty="0"/>
              <a:t>几种主要的财务比率之间的关系 来综合分析企业的财务状况。因该方法最初由美国杜邦公司成功应用</a:t>
            </a:r>
            <a:r>
              <a:rPr lang="en-US" altLang="zh-CN" dirty="0"/>
              <a:t>,</a:t>
            </a:r>
            <a:r>
              <a:rPr lang="zh-CN" altLang="en-US" dirty="0"/>
              <a:t>故称杜邦分析法。杜 邦分析体系如图</a:t>
            </a:r>
            <a:r>
              <a:rPr lang="en-US" altLang="zh-CN" dirty="0"/>
              <a:t>9-1</a:t>
            </a:r>
            <a:r>
              <a:rPr lang="zh-CN" altLang="en-US" dirty="0"/>
              <a:t>所示。 </a:t>
            </a:r>
          </a:p>
        </p:txBody>
      </p:sp>
      <p:pic>
        <p:nvPicPr>
          <p:cNvPr id="4" name="901.jpg" descr="id:2147518681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1823689" y="3095013"/>
            <a:ext cx="7999565" cy="2818447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299461" y="6479960"/>
            <a:ext cx="4583306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sz="14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注</a:t>
            </a:r>
            <a:r>
              <a:rPr lang="en-US" altLang="zh-CN" sz="14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:</a:t>
            </a:r>
            <a:r>
              <a:rPr lang="zh-CN" altLang="zh-CN" sz="14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图中有关资产、负债与权益指标通常用平均值计算。</a:t>
            </a:r>
            <a:endParaRPr lang="zh-CN" altLang="zh-CN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231805" y="6070444"/>
            <a:ext cx="2133918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图</a:t>
            </a:r>
            <a:r>
              <a:rPr lang="en-US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9-1</a:t>
            </a: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　杜邦分析体系</a:t>
            </a:r>
            <a:endParaRPr lang="zh-CN" altLang="zh-CN" sz="2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8613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  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945130" y="3362076"/>
            <a:ext cx="6390005" cy="1866900"/>
            <a:chOff x="4638" y="2658"/>
            <a:chExt cx="10063" cy="2940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4638" y="2658"/>
              <a:ext cx="10063" cy="832"/>
              <a:chOff x="0" y="0"/>
              <a:chExt cx="2982" cy="288"/>
            </a:xfrm>
          </p:grpSpPr>
          <p:sp>
            <p:nvSpPr>
              <p:cNvPr id="6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第一节　财务分析概述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 bwMode="auto">
            <a:xfrm>
              <a:off x="4638" y="3745"/>
              <a:ext cx="10063" cy="832"/>
              <a:chOff x="0" y="0"/>
              <a:chExt cx="2982" cy="288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第二节　财务比率分析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 bwMode="auto">
            <a:xfrm>
              <a:off x="4638" y="4766"/>
              <a:ext cx="10063" cy="832"/>
              <a:chOff x="0" y="0"/>
              <a:chExt cx="2982" cy="288"/>
            </a:xfrm>
          </p:grpSpPr>
          <p:sp>
            <p:nvSpPr>
              <p:cNvPr id="14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第三节　财务综合分析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106925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财务分析概述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一、财务分析的作用</a:t>
            </a:r>
          </a:p>
          <a:p>
            <a:r>
              <a:rPr lang="zh-CN" altLang="en-US" dirty="0"/>
              <a:t>第一</a:t>
            </a:r>
            <a:r>
              <a:rPr lang="en-US" altLang="zh-CN" dirty="0"/>
              <a:t>,</a:t>
            </a:r>
            <a:r>
              <a:rPr lang="zh-CN" altLang="zh-CN" dirty="0" smtClean="0"/>
              <a:t>通过</a:t>
            </a:r>
            <a:r>
              <a:rPr lang="zh-CN" altLang="zh-CN" dirty="0"/>
              <a:t>财务分析</a:t>
            </a:r>
            <a:r>
              <a:rPr lang="en-US" altLang="zh-CN" dirty="0"/>
              <a:t>,</a:t>
            </a:r>
            <a:r>
              <a:rPr lang="zh-CN" altLang="zh-CN" dirty="0"/>
              <a:t>可以全面评价企业在一定时期内的各种财务能力</a:t>
            </a:r>
            <a:r>
              <a:rPr lang="en-US" altLang="zh-CN" dirty="0"/>
              <a:t>,</a:t>
            </a:r>
            <a:r>
              <a:rPr lang="zh-CN" altLang="zh-CN" dirty="0"/>
              <a:t>包括偿债能力、营运能力、盈利能力和发展能力</a:t>
            </a:r>
            <a:r>
              <a:rPr lang="en-US" altLang="zh-CN" dirty="0"/>
              <a:t>,</a:t>
            </a:r>
            <a:r>
              <a:rPr lang="zh-CN" altLang="zh-CN" dirty="0"/>
              <a:t>从而分析企业经营活动中存在的问题</a:t>
            </a:r>
            <a:r>
              <a:rPr lang="en-US" altLang="zh-CN" dirty="0"/>
              <a:t>,</a:t>
            </a:r>
            <a:r>
              <a:rPr lang="zh-CN" altLang="zh-CN" dirty="0"/>
              <a:t>总结财务管理工作的经验教训</a:t>
            </a:r>
            <a:r>
              <a:rPr lang="en-US" altLang="zh-CN" dirty="0"/>
              <a:t>,</a:t>
            </a:r>
            <a:r>
              <a:rPr lang="zh-CN" altLang="zh-CN" dirty="0"/>
              <a:t>促进企业改进经营活动、提高管理水平。</a:t>
            </a:r>
          </a:p>
          <a:p>
            <a:r>
              <a:rPr lang="zh-CN" altLang="en-US" dirty="0" smtClean="0"/>
              <a:t>第二</a:t>
            </a:r>
            <a:r>
              <a:rPr lang="en-US" altLang="zh-CN" dirty="0" smtClean="0"/>
              <a:t>,</a:t>
            </a:r>
            <a:r>
              <a:rPr lang="zh-CN" altLang="zh-CN" dirty="0" smtClean="0"/>
              <a:t>通过</a:t>
            </a:r>
            <a:r>
              <a:rPr lang="zh-CN" altLang="zh-CN" dirty="0"/>
              <a:t>财务分析</a:t>
            </a:r>
            <a:r>
              <a:rPr lang="en-US" altLang="zh-CN" dirty="0"/>
              <a:t>,</a:t>
            </a:r>
            <a:r>
              <a:rPr lang="zh-CN" altLang="zh-CN" dirty="0"/>
              <a:t>可以为企业外部投资者、债权人和其他有关部门和人员提供更加系统的、完整的会计信息</a:t>
            </a:r>
            <a:r>
              <a:rPr lang="en-US" altLang="zh-CN" dirty="0"/>
              <a:t>,</a:t>
            </a:r>
            <a:r>
              <a:rPr lang="zh-CN" altLang="zh-CN" dirty="0"/>
              <a:t>便于他们更加深入地了解企业的财务状况、经营成果和现金流量情况</a:t>
            </a:r>
            <a:r>
              <a:rPr lang="en-US" altLang="zh-CN" dirty="0"/>
              <a:t>,</a:t>
            </a:r>
            <a:r>
              <a:rPr lang="zh-CN" altLang="zh-CN" dirty="0"/>
              <a:t>为其投资决策、信贷决策和其他经济决策提供依据。</a:t>
            </a:r>
          </a:p>
          <a:p>
            <a:r>
              <a:rPr lang="zh-CN" altLang="en-US" dirty="0" smtClean="0"/>
              <a:t>第三</a:t>
            </a:r>
            <a:r>
              <a:rPr lang="en-US" altLang="zh-CN" dirty="0" smtClean="0"/>
              <a:t>,</a:t>
            </a:r>
            <a:r>
              <a:rPr lang="zh-CN" altLang="zh-CN" dirty="0" smtClean="0"/>
              <a:t>通过</a:t>
            </a:r>
            <a:r>
              <a:rPr lang="zh-CN" altLang="zh-CN" dirty="0"/>
              <a:t>财务分析</a:t>
            </a:r>
            <a:r>
              <a:rPr lang="en-US" altLang="zh-CN" dirty="0"/>
              <a:t>,</a:t>
            </a:r>
            <a:r>
              <a:rPr lang="zh-CN" altLang="zh-CN" dirty="0"/>
              <a:t>可以检查企业内部各职能部门和单位完成经营计划的情况</a:t>
            </a:r>
            <a:r>
              <a:rPr lang="en-US" altLang="zh-CN" dirty="0"/>
              <a:t>,</a:t>
            </a:r>
            <a:r>
              <a:rPr lang="zh-CN" altLang="zh-CN" dirty="0"/>
              <a:t>考核各部门和单位的经营业绩</a:t>
            </a:r>
            <a:r>
              <a:rPr lang="en-US" altLang="zh-CN" dirty="0"/>
              <a:t>,</a:t>
            </a:r>
            <a:r>
              <a:rPr lang="zh-CN" altLang="zh-CN" dirty="0"/>
              <a:t>有利于企业建立和完善业绩评价体系</a:t>
            </a:r>
            <a:r>
              <a:rPr lang="en-US" altLang="zh-CN" dirty="0"/>
              <a:t>,</a:t>
            </a:r>
            <a:r>
              <a:rPr lang="zh-CN" altLang="zh-CN" dirty="0"/>
              <a:t>协调各种财务关系</a:t>
            </a:r>
            <a:r>
              <a:rPr lang="en-US" altLang="zh-CN" dirty="0"/>
              <a:t>,</a:t>
            </a:r>
            <a:r>
              <a:rPr lang="zh-CN" altLang="zh-CN" dirty="0"/>
              <a:t>保证企业财务目标的顺利实现。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398645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财务分析概述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二、财务分析的内容</a:t>
            </a:r>
          </a:p>
          <a:p>
            <a:r>
              <a:rPr lang="zh-CN" altLang="zh-CN" dirty="0" smtClean="0"/>
              <a:t>企业</a:t>
            </a:r>
            <a:r>
              <a:rPr lang="zh-CN" altLang="zh-CN" dirty="0"/>
              <a:t>所有者作为投资人</a:t>
            </a:r>
            <a:r>
              <a:rPr lang="en-US" altLang="zh-CN" dirty="0"/>
              <a:t>,</a:t>
            </a:r>
            <a:r>
              <a:rPr lang="zh-CN" altLang="zh-CN" dirty="0"/>
              <a:t>首先关心其资本的保值和增值状况</a:t>
            </a:r>
            <a:r>
              <a:rPr lang="en-US" altLang="zh-CN" dirty="0"/>
              <a:t>,</a:t>
            </a:r>
            <a:r>
              <a:rPr lang="zh-CN" altLang="zh-CN" dirty="0"/>
              <a:t>因此较为重视企业的盈利能力和风险状况</a:t>
            </a:r>
            <a:r>
              <a:rPr lang="en-US" altLang="zh-CN" dirty="0"/>
              <a:t>,</a:t>
            </a:r>
            <a:r>
              <a:rPr lang="zh-CN" altLang="zh-CN" dirty="0"/>
              <a:t>同时也关注企业的资产管理水平、竞争能力和发展前景等。</a:t>
            </a:r>
          </a:p>
          <a:p>
            <a:r>
              <a:rPr lang="zh-CN" altLang="zh-CN" dirty="0" smtClean="0"/>
              <a:t>企业</a:t>
            </a:r>
            <a:r>
              <a:rPr lang="zh-CN" altLang="zh-CN" dirty="0"/>
              <a:t>债权人因不能参与企业剩余收益分享</a:t>
            </a:r>
            <a:r>
              <a:rPr lang="en-US" altLang="zh-CN" dirty="0"/>
              <a:t>,</a:t>
            </a:r>
            <a:r>
              <a:rPr lang="zh-CN" altLang="zh-CN" dirty="0"/>
              <a:t>首先关注的是其投资的安全性</a:t>
            </a:r>
            <a:r>
              <a:rPr lang="en-US" altLang="zh-CN" dirty="0"/>
              <a:t>,</a:t>
            </a:r>
            <a:r>
              <a:rPr lang="zh-CN" altLang="zh-CN" dirty="0"/>
              <a:t>因此更重视企业的偿债能力和财务状况</a:t>
            </a:r>
            <a:r>
              <a:rPr lang="en-US" altLang="zh-CN" dirty="0"/>
              <a:t>,</a:t>
            </a:r>
            <a:r>
              <a:rPr lang="zh-CN" altLang="zh-CN" dirty="0"/>
              <a:t>同时也关注企业的资产质量、盈利能力和信用水平等。</a:t>
            </a:r>
          </a:p>
          <a:p>
            <a:r>
              <a:rPr lang="zh-CN" altLang="zh-CN" dirty="0" smtClean="0"/>
              <a:t>企业</a:t>
            </a:r>
            <a:r>
              <a:rPr lang="zh-CN" altLang="zh-CN" dirty="0"/>
              <a:t>经营决策者必须対企业经营理财的各个方面</a:t>
            </a:r>
            <a:r>
              <a:rPr lang="en-US" altLang="zh-CN" dirty="0"/>
              <a:t>,</a:t>
            </a:r>
            <a:r>
              <a:rPr lang="zh-CN" altLang="zh-CN" dirty="0"/>
              <a:t>包括营运能力、偿债能力、盈利能力及发展能力的全部信息予以详尽地了解和掌握</a:t>
            </a:r>
            <a:r>
              <a:rPr lang="en-US" altLang="zh-CN" dirty="0"/>
              <a:t>,</a:t>
            </a:r>
            <a:r>
              <a:rPr lang="zh-CN" altLang="zh-CN" dirty="0"/>
              <a:t>主要进行各方面综合分析</a:t>
            </a:r>
            <a:r>
              <a:rPr lang="en-US" altLang="zh-CN" dirty="0"/>
              <a:t>,</a:t>
            </a:r>
            <a:r>
              <a:rPr lang="zh-CN" altLang="zh-CN" dirty="0"/>
              <a:t>并关注企业财务风险和经营风险。</a:t>
            </a:r>
          </a:p>
          <a:p>
            <a:r>
              <a:rPr lang="zh-CN" altLang="zh-CN" dirty="0" smtClean="0"/>
              <a:t>政府</a:t>
            </a:r>
            <a:r>
              <a:rPr lang="zh-CN" altLang="zh-CN" dirty="0"/>
              <a:t>兼具多重身份</a:t>
            </a:r>
            <a:r>
              <a:rPr lang="en-US" altLang="zh-CN" dirty="0"/>
              <a:t>,</a:t>
            </a:r>
            <a:r>
              <a:rPr lang="zh-CN" altLang="zh-CN" dirty="0"/>
              <a:t>既是宏观经济管理者</a:t>
            </a:r>
            <a:r>
              <a:rPr lang="en-US" altLang="zh-CN" dirty="0"/>
              <a:t>,</a:t>
            </a:r>
            <a:r>
              <a:rPr lang="zh-CN" altLang="zh-CN" dirty="0"/>
              <a:t>又是国有企业的所有者和重要的市场参与者</a:t>
            </a:r>
            <a:r>
              <a:rPr lang="en-US" altLang="zh-CN" dirty="0"/>
              <a:t>,</a:t>
            </a:r>
            <a:r>
              <a:rPr lang="zh-CN" altLang="zh-CN" dirty="0"/>
              <a:t>因此政府不仅关注企业的经济效益</a:t>
            </a:r>
            <a:r>
              <a:rPr lang="en-US" altLang="zh-CN" dirty="0"/>
              <a:t>,</a:t>
            </a:r>
            <a:r>
              <a:rPr lang="zh-CN" altLang="zh-CN" dirty="0"/>
              <a:t>还会对投资的社会效益予以考虑</a:t>
            </a:r>
            <a:r>
              <a:rPr lang="en-US" altLang="zh-CN" dirty="0"/>
              <a:t>,</a:t>
            </a:r>
            <a:r>
              <a:rPr lang="zh-CN" altLang="zh-CN" dirty="0"/>
              <a:t>据此掌握宏观经济的运行情况</a:t>
            </a:r>
            <a:r>
              <a:rPr lang="en-US" altLang="zh-CN" dirty="0"/>
              <a:t>,</a:t>
            </a:r>
            <a:r>
              <a:rPr lang="zh-CN" altLang="zh-CN" dirty="0"/>
              <a:t>有效组织和调整社会资源的配置</a:t>
            </a:r>
            <a:r>
              <a:rPr lang="en-US" altLang="zh-CN" dirty="0"/>
              <a:t>;</a:t>
            </a:r>
            <a:r>
              <a:rPr lang="zh-CN" altLang="zh-CN" dirty="0"/>
              <a:t>同时借助财务分析</a:t>
            </a:r>
            <a:r>
              <a:rPr lang="en-US" altLang="zh-CN" dirty="0"/>
              <a:t>,</a:t>
            </a:r>
            <a:r>
              <a:rPr lang="zh-CN" altLang="zh-CN" dirty="0"/>
              <a:t>了解企业的经营活动是否遵守法律法规</a:t>
            </a:r>
            <a:r>
              <a:rPr lang="en-US" altLang="zh-CN" dirty="0"/>
              <a:t>,</a:t>
            </a:r>
            <a:r>
              <a:rPr lang="zh-CN" altLang="zh-CN" dirty="0"/>
              <a:t>以便为其制定相关政策提供依据。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65506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财务分析概述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三、财务分析的方法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比较分析法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比率分析法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因素分析法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            </a:t>
            </a:r>
            <a:endParaRPr lang="zh-CN" altLang="en-US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14237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财务分析概述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四、财务分析的局限性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资料来源的局限性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报表数据的时效性问题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报表数据的真实性问题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报表数据的可靠性问题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报表数据的可比性问题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报表数据的完整性问题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308853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财务分析概述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财务分析方法的局限性</a:t>
            </a:r>
          </a:p>
          <a:p>
            <a:r>
              <a:rPr lang="zh-CN" altLang="zh-CN" dirty="0"/>
              <a:t>对于比较分析法来说</a:t>
            </a:r>
            <a:r>
              <a:rPr lang="en-US" altLang="zh-CN" dirty="0"/>
              <a:t>,</a:t>
            </a:r>
            <a:r>
              <a:rPr lang="zh-CN" altLang="zh-CN" dirty="0"/>
              <a:t>在实际操作时</a:t>
            </a:r>
            <a:r>
              <a:rPr lang="en-US" altLang="zh-CN" dirty="0"/>
              <a:t>,</a:t>
            </a:r>
            <a:r>
              <a:rPr lang="zh-CN" altLang="zh-CN" dirty="0"/>
              <a:t>比较的双方必须具备可比性才有意义。对于比率分析法来说</a:t>
            </a:r>
            <a:r>
              <a:rPr lang="en-US" altLang="zh-CN" dirty="0"/>
              <a:t>,</a:t>
            </a:r>
            <a:r>
              <a:rPr lang="zh-CN" altLang="zh-CN" dirty="0"/>
              <a:t>比率分析是针对单个指标进行分析</a:t>
            </a:r>
            <a:r>
              <a:rPr lang="en-US" altLang="zh-CN" dirty="0"/>
              <a:t>,</a:t>
            </a:r>
            <a:r>
              <a:rPr lang="zh-CN" altLang="zh-CN" dirty="0"/>
              <a:t>综合程度较低</a:t>
            </a:r>
            <a:r>
              <a:rPr lang="en-US" altLang="zh-CN" dirty="0"/>
              <a:t>,</a:t>
            </a:r>
            <a:r>
              <a:rPr lang="zh-CN" altLang="zh-CN" dirty="0"/>
              <a:t>在某些情况下无法得出令人满意的结论</a:t>
            </a:r>
            <a:r>
              <a:rPr lang="en-US" altLang="zh-CN" dirty="0"/>
              <a:t>;</a:t>
            </a:r>
            <a:r>
              <a:rPr lang="zh-CN" altLang="zh-CN" dirty="0"/>
              <a:t>财务比率的计算一般是建立在以历史数据为基础的财务报表之上的</a:t>
            </a:r>
            <a:r>
              <a:rPr lang="en-US" altLang="zh-CN" dirty="0"/>
              <a:t>,</a:t>
            </a:r>
            <a:r>
              <a:rPr lang="zh-CN" altLang="zh-CN" dirty="0"/>
              <a:t>这使得财务比率提供的信息与决策之间的相关性大打折扣。对于因素分析法来说</a:t>
            </a:r>
            <a:r>
              <a:rPr lang="en-US" altLang="zh-CN" dirty="0"/>
              <a:t>,</a:t>
            </a:r>
            <a:r>
              <a:rPr lang="zh-CN" altLang="zh-CN" dirty="0"/>
              <a:t>在计算各因素对综合经济指标的影响额时</a:t>
            </a:r>
            <a:r>
              <a:rPr lang="en-US" altLang="zh-CN" dirty="0"/>
              <a:t>,</a:t>
            </a:r>
            <a:r>
              <a:rPr lang="zh-CN" altLang="zh-CN" dirty="0"/>
              <a:t>主观假定各因素的变化顺序而且规定每次只有一个因素发生变化</a:t>
            </a:r>
            <a:r>
              <a:rPr lang="en-US" altLang="zh-CN" dirty="0"/>
              <a:t>,</a:t>
            </a:r>
            <a:r>
              <a:rPr lang="zh-CN" altLang="zh-CN" dirty="0"/>
              <a:t>这些假定往往与事实不符。并且</a:t>
            </a:r>
            <a:r>
              <a:rPr lang="en-US" altLang="zh-CN" dirty="0"/>
              <a:t>,</a:t>
            </a:r>
            <a:r>
              <a:rPr lang="zh-CN" altLang="zh-CN" dirty="0"/>
              <a:t>无论何种分析法均是对过去经济事项的反映。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财务分析指标的局限性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财务指标体系不严密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财务指标所反映的情况具有相对性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财务指标的评价标准不统一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财务指标的比较基础不统一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53650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财务比率分析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一、偿债能力分析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短期偿债能力分析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营运资金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流动比率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速动比率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现金比率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901814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财务比率分析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长期偿债能力分析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资产负债率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产权比率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权益乘数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利息保障倍数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影响偿债能力的其他因素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资产质量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租赁活动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或有事项和承诺事项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17293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1195</Words>
  <Application>Microsoft Office PowerPoint</Application>
  <PresentationFormat>宽屏</PresentationFormat>
  <Paragraphs>123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29" baseType="lpstr">
      <vt:lpstr>NEU-BZ-S92</vt:lpstr>
      <vt:lpstr>等线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目  录</vt:lpstr>
      <vt:lpstr>第一节　财务分析概述</vt:lpstr>
      <vt:lpstr>第一节　财务分析概述</vt:lpstr>
      <vt:lpstr>第一节　财务分析概述</vt:lpstr>
      <vt:lpstr>第一节　财务分析概述</vt:lpstr>
      <vt:lpstr>第一节　财务分析概述</vt:lpstr>
      <vt:lpstr>第二节　财务比率分析</vt:lpstr>
      <vt:lpstr>第二节　财务比率分析</vt:lpstr>
      <vt:lpstr>第二节　财务比率分析</vt:lpstr>
      <vt:lpstr>第二节　财务比率分析</vt:lpstr>
      <vt:lpstr>第二节　财务比率分析</vt:lpstr>
      <vt:lpstr>第二节　财务比率分析</vt:lpstr>
      <vt:lpstr>第二节　财务比率分析</vt:lpstr>
      <vt:lpstr>第三节　财务综合分析</vt:lpstr>
      <vt:lpstr>第三节　财务综合分析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2024-06-02T06:44:41Z</dcterms:created>
  <dcterms:modified xsi:type="dcterms:W3CDTF">2024-06-02T06:44:51Z</dcterms:modified>
</cp:coreProperties>
</file>